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15" autoAdjust="0"/>
  </p:normalViewPr>
  <p:slideViewPr>
    <p:cSldViewPr>
      <p:cViewPr varScale="1">
        <p:scale>
          <a:sx n="72" d="100"/>
          <a:sy n="72" d="100"/>
        </p:scale>
        <p:origin x="100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A048AEA-3571-43C5-96D4-61905B768744}" type="datetimeFigureOut">
              <a:rPr lang="en-US" smtClean="0"/>
              <a:t>3/13/2023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CC2E48-1855-446E-991E-1E66EAA7B709}" type="slidenum">
              <a:rPr lang="en-US" smtClean="0"/>
              <a:t>‹#›</a:t>
            </a:fld>
            <a:endParaRPr lang="en-US"/>
          </a:p>
        </p:txBody>
      </p:sp>
    </p:spTree>
    <p:extLst>
      <p:ext uri="{BB962C8B-B14F-4D97-AF65-F5344CB8AC3E}">
        <p14:creationId xmlns:p14="http://schemas.microsoft.com/office/powerpoint/2010/main" val="307105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Java uses JVM interpreter and Python uses a C-based interpreter for example; more overhead.</a:t>
            </a:r>
          </a:p>
        </p:txBody>
      </p:sp>
      <p:sp>
        <p:nvSpPr>
          <p:cNvPr id="4" name="Slide Number Placeholder 3"/>
          <p:cNvSpPr>
            <a:spLocks noGrp="1"/>
          </p:cNvSpPr>
          <p:nvPr>
            <p:ph type="sldNum" sz="quarter" idx="5"/>
          </p:nvPr>
        </p:nvSpPr>
        <p:spPr/>
        <p:txBody>
          <a:bodyPr/>
          <a:lstStyle/>
          <a:p>
            <a:fld id="{55CC2E48-1855-446E-991E-1E66EAA7B709}" type="slidenum">
              <a:rPr lang="en-US" smtClean="0"/>
              <a:t>3</a:t>
            </a:fld>
            <a:endParaRPr lang="en-US"/>
          </a:p>
        </p:txBody>
      </p:sp>
    </p:spTree>
    <p:extLst>
      <p:ext uri="{BB962C8B-B14F-4D97-AF65-F5344CB8AC3E}">
        <p14:creationId xmlns:p14="http://schemas.microsoft.com/office/powerpoint/2010/main" val="257846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Uninitialized </a:t>
            </a:r>
            <a:r>
              <a:rPr lang="en-US" dirty="0"/>
              <a:t>y is a static variable </a:t>
            </a:r>
            <a:r>
              <a:rPr lang="en-US" dirty="0">
                <a:sym typeface="Wingdings" panose="05000000000000000000" pitchFamily="2" charset="2"/>
              </a:rPr>
              <a:t> in BSS SEGMENT</a:t>
            </a:r>
          </a:p>
          <a:p>
            <a:pPr marL="628650" lvl="1" indent="-171450">
              <a:buFont typeface="Arial" panose="020B0604020202020204" pitchFamily="34" charset="0"/>
              <a:buChar char="•"/>
            </a:pPr>
            <a:r>
              <a:rPr lang="en-US" dirty="0">
                <a:sym typeface="Wingdings" panose="05000000000000000000" pitchFamily="2" charset="2"/>
              </a:rPr>
              <a:t>BSS = Boot Strap Segment (note terminology has nothing to do with bootstrapping)</a:t>
            </a:r>
          </a:p>
          <a:p>
            <a:pPr marL="628650" lvl="1" indent="-171450">
              <a:buFont typeface="Arial" panose="020B0604020202020204" pitchFamily="34" charset="0"/>
              <a:buChar char="•"/>
            </a:pPr>
            <a:r>
              <a:rPr lang="en-US" b="1" dirty="0">
                <a:sym typeface="Wingdings" panose="05000000000000000000" pitchFamily="2" charset="2"/>
              </a:rPr>
              <a:t>Static</a:t>
            </a:r>
            <a:r>
              <a:rPr lang="en-US" dirty="0">
                <a:sym typeface="Wingdings" panose="05000000000000000000" pitchFamily="2" charset="2"/>
              </a:rPr>
              <a:t> variables are initialized only </a:t>
            </a:r>
            <a:r>
              <a:rPr lang="en-US" b="1" dirty="0">
                <a:sym typeface="Wingdings" panose="05000000000000000000" pitchFamily="2" charset="2"/>
              </a:rPr>
              <a:t>once</a:t>
            </a:r>
          </a:p>
          <a:p>
            <a:pPr marL="628650" lvl="1" indent="-171450">
              <a:buFont typeface="Arial" panose="020B0604020202020204" pitchFamily="34" charset="0"/>
              <a:buChar char="•"/>
            </a:pPr>
            <a:r>
              <a:rPr lang="en-US" dirty="0">
                <a:sym typeface="Wingdings" panose="05000000000000000000" pitchFamily="2" charset="2"/>
              </a:rPr>
              <a:t>They are not destroyed when the function is over, that is why they are STATIC</a:t>
            </a:r>
          </a:p>
          <a:p>
            <a:pPr marL="1085850" lvl="2" indent="-171450">
              <a:buFont typeface="Arial" panose="020B0604020202020204" pitchFamily="34" charset="0"/>
              <a:buChar char="•"/>
            </a:pPr>
            <a:r>
              <a:rPr lang="en-US" dirty="0">
                <a:sym typeface="Wingdings" panose="05000000000000000000" pitchFamily="2" charset="2"/>
              </a:rPr>
              <a:t>As long as process that a function belongs to is alive, every time that function is called, static variables are not destroyed or reinitialized.</a:t>
            </a:r>
          </a:p>
          <a:p>
            <a:pPr marL="628650" lvl="1" indent="-171450">
              <a:buFont typeface="Arial" panose="020B0604020202020204" pitchFamily="34" charset="0"/>
              <a:buChar char="•"/>
            </a:pPr>
            <a:r>
              <a:rPr lang="en-US" dirty="0">
                <a:sym typeface="Wingdings" panose="05000000000000000000" pitchFamily="2" charset="2"/>
              </a:rPr>
              <a:t>All functions a part of the process static variable was declared can access the static variable at any time, since they are never destroyed and retain their value as for duration of the process that it was declared a part of.</a:t>
            </a:r>
          </a:p>
          <a:p>
            <a:pPr marL="628650" lvl="1" indent="-171450">
              <a:buFont typeface="Arial" panose="020B0604020202020204" pitchFamily="34" charset="0"/>
              <a:buChar char="•"/>
            </a:pPr>
            <a:r>
              <a:rPr lang="en-US" dirty="0">
                <a:sym typeface="Wingdings" panose="05000000000000000000" pitchFamily="2" charset="2"/>
              </a:rPr>
              <a:t>Uninitialized </a:t>
            </a:r>
            <a:r>
              <a:rPr lang="en-US" b="1" dirty="0">
                <a:sym typeface="Wingdings" panose="05000000000000000000" pitchFamily="2" charset="2"/>
              </a:rPr>
              <a:t>static</a:t>
            </a:r>
            <a:r>
              <a:rPr lang="en-US" dirty="0">
                <a:sym typeface="Wingdings" panose="05000000000000000000" pitchFamily="2" charset="2"/>
              </a:rPr>
              <a:t> </a:t>
            </a:r>
            <a:r>
              <a:rPr lang="en-US" b="1" dirty="0">
                <a:sym typeface="Wingdings" panose="05000000000000000000" pitchFamily="2" charset="2"/>
              </a:rPr>
              <a:t>and global</a:t>
            </a:r>
            <a:r>
              <a:rPr lang="en-US" dirty="0">
                <a:sym typeface="Wingdings" panose="05000000000000000000" pitchFamily="2" charset="2"/>
              </a:rPr>
              <a:t> variables go into the BSS segment and are initialized by OS to 0.</a:t>
            </a:r>
          </a:p>
          <a:p>
            <a:pPr marL="628650" lvl="1" indent="-171450">
              <a:buFont typeface="Arial" panose="020B0604020202020204" pitchFamily="34" charset="0"/>
              <a:buChar char="•"/>
            </a:pPr>
            <a:r>
              <a:rPr lang="en-US" dirty="0">
                <a:sym typeface="Wingdings" panose="05000000000000000000" pitchFamily="2" charset="2"/>
              </a:rPr>
              <a:t>Otherwise, initialized static and global variables go to the </a:t>
            </a:r>
            <a:r>
              <a:rPr lang="en-US" b="1" dirty="0">
                <a:sym typeface="Wingdings" panose="05000000000000000000" pitchFamily="2" charset="2"/>
              </a:rPr>
              <a:t>DATA</a:t>
            </a:r>
            <a:r>
              <a:rPr lang="en-US" dirty="0">
                <a:sym typeface="Wingdings" panose="05000000000000000000" pitchFamily="2" charset="2"/>
              </a:rPr>
              <a:t> segment.</a:t>
            </a:r>
          </a:p>
          <a:p>
            <a:pPr marL="628650" lvl="1" indent="-171450">
              <a:buFont typeface="Arial" panose="020B0604020202020204" pitchFamily="34" charset="0"/>
              <a:buChar char="•"/>
            </a:pPr>
            <a:endParaRPr lang="en-US" dirty="0">
              <a:sym typeface="Wingdings" panose="05000000000000000000" pitchFamily="2" charset="2"/>
            </a:endParaRP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14</a:t>
            </a:fld>
            <a:endParaRPr lang="en-US"/>
          </a:p>
        </p:txBody>
      </p:sp>
    </p:spTree>
    <p:extLst>
      <p:ext uri="{BB962C8B-B14F-4D97-AF65-F5344CB8AC3E}">
        <p14:creationId xmlns:p14="http://schemas.microsoft.com/office/powerpoint/2010/main" val="358277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Pointer variable </a:t>
            </a:r>
            <a:r>
              <a:rPr lang="en-US" dirty="0" err="1"/>
              <a:t>ptr</a:t>
            </a:r>
            <a:r>
              <a:rPr lang="en-US" dirty="0"/>
              <a:t> is in STACK segment;</a:t>
            </a:r>
          </a:p>
          <a:p>
            <a:pPr marL="171450" indent="-171450">
              <a:buFont typeface="Arial" panose="020B0604020202020204" pitchFamily="34" charset="0"/>
              <a:buChar char="•"/>
            </a:pPr>
            <a:r>
              <a:rPr lang="en-US" dirty="0"/>
              <a:t>The memory allocated to which </a:t>
            </a:r>
            <a:r>
              <a:rPr lang="en-US" dirty="0" err="1"/>
              <a:t>ptr</a:t>
            </a:r>
            <a:r>
              <a:rPr lang="en-US" dirty="0"/>
              <a:t> points is in the HEAP segment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15</a:t>
            </a:fld>
            <a:endParaRPr lang="en-US"/>
          </a:p>
        </p:txBody>
      </p:sp>
    </p:spTree>
    <p:extLst>
      <p:ext uri="{BB962C8B-B14F-4D97-AF65-F5344CB8AC3E}">
        <p14:creationId xmlns:p14="http://schemas.microsoft.com/office/powerpoint/2010/main" val="39897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SEGMENT = MACHINE CODE INSTRUCTIONS (associated with the text (i.e. c or </a:t>
            </a:r>
            <a:r>
              <a:rPr lang="en-US" dirty="0" err="1"/>
              <a:t>c++</a:t>
            </a:r>
            <a:r>
              <a:rPr lang="en-US" dirty="0"/>
              <a:t>) code so that the process will point to text segment in order to execute and move to next instructions.</a:t>
            </a:r>
          </a:p>
        </p:txBody>
      </p:sp>
      <p:sp>
        <p:nvSpPr>
          <p:cNvPr id="4" name="Slide Number Placeholder 3"/>
          <p:cNvSpPr>
            <a:spLocks noGrp="1"/>
          </p:cNvSpPr>
          <p:nvPr>
            <p:ph type="sldNum" sz="quarter" idx="5"/>
          </p:nvPr>
        </p:nvSpPr>
        <p:spPr/>
        <p:txBody>
          <a:bodyPr/>
          <a:lstStyle/>
          <a:p>
            <a:fld id="{55CC2E48-1855-446E-991E-1E66EAA7B709}" type="slidenum">
              <a:rPr lang="en-US" smtClean="0"/>
              <a:t>16</a:t>
            </a:fld>
            <a:endParaRPr lang="en-US"/>
          </a:p>
        </p:txBody>
      </p:sp>
    </p:spTree>
    <p:extLst>
      <p:ext uri="{BB962C8B-B14F-4D97-AF65-F5344CB8AC3E}">
        <p14:creationId xmlns:p14="http://schemas.microsoft.com/office/powerpoint/2010/main" val="164687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17</a:t>
            </a:fld>
            <a:endParaRPr lang="en-US"/>
          </a:p>
        </p:txBody>
      </p:sp>
    </p:spTree>
    <p:extLst>
      <p:ext uri="{BB962C8B-B14F-4D97-AF65-F5344CB8AC3E}">
        <p14:creationId xmlns:p14="http://schemas.microsoft.com/office/powerpoint/2010/main" val="283259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Stack pointer = a register holding memory address that points to stack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18</a:t>
            </a:fld>
            <a:endParaRPr lang="en-US"/>
          </a:p>
        </p:txBody>
      </p:sp>
    </p:spTree>
    <p:extLst>
      <p:ext uri="{BB962C8B-B14F-4D97-AF65-F5344CB8AC3E}">
        <p14:creationId xmlns:p14="http://schemas.microsoft.com/office/powerpoint/2010/main" val="293039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new and delete in </a:t>
            </a:r>
            <a:r>
              <a:rPr lang="en-US" dirty="0" err="1"/>
              <a:t>c++</a:t>
            </a:r>
            <a:r>
              <a:rPr lang="en-US" dirty="0"/>
              <a:t> is just using malloc and free()</a:t>
            </a:r>
          </a:p>
        </p:txBody>
      </p:sp>
      <p:sp>
        <p:nvSpPr>
          <p:cNvPr id="4" name="Slide Number Placeholder 3"/>
          <p:cNvSpPr>
            <a:spLocks noGrp="1"/>
          </p:cNvSpPr>
          <p:nvPr>
            <p:ph type="sldNum" sz="quarter" idx="5"/>
          </p:nvPr>
        </p:nvSpPr>
        <p:spPr/>
        <p:txBody>
          <a:bodyPr/>
          <a:lstStyle/>
          <a:p>
            <a:fld id="{55CC2E48-1855-446E-991E-1E66EAA7B709}" type="slidenum">
              <a:rPr lang="en-US" smtClean="0"/>
              <a:t>19</a:t>
            </a:fld>
            <a:endParaRPr lang="en-US"/>
          </a:p>
        </p:txBody>
      </p:sp>
    </p:spTree>
    <p:extLst>
      <p:ext uri="{BB962C8B-B14F-4D97-AF65-F5344CB8AC3E}">
        <p14:creationId xmlns:p14="http://schemas.microsoft.com/office/powerpoint/2010/main" val="2972432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Stack needs to be prepared for foo() call, so main function needs to </a:t>
            </a:r>
          </a:p>
          <a:p>
            <a:pPr marL="628650" lvl="1" indent="-171450">
              <a:buFont typeface="Arial" panose="020B0604020202020204" pitchFamily="34" charset="0"/>
              <a:buChar char="•"/>
            </a:pPr>
            <a:r>
              <a:rPr lang="en-US" dirty="0"/>
              <a:t>1) push arguments onto stack in </a:t>
            </a:r>
            <a:r>
              <a:rPr lang="en-US" b="1" dirty="0"/>
              <a:t>reverse</a:t>
            </a:r>
            <a:r>
              <a:rPr lang="en-US" dirty="0"/>
              <a:t> order.</a:t>
            </a:r>
          </a:p>
          <a:p>
            <a:pPr marL="628650" lvl="1" indent="-171450">
              <a:buFont typeface="Arial" panose="020B0604020202020204" pitchFamily="34" charset="0"/>
              <a:buChar char="•"/>
            </a:pPr>
            <a:r>
              <a:rPr lang="en-US" dirty="0"/>
              <a:t>2) push return address onto stack so foo() knows the address that needs to be pointed to when it returns</a:t>
            </a:r>
          </a:p>
          <a:p>
            <a:pPr marL="1085850" lvl="2" indent="-171450">
              <a:buFont typeface="Arial" panose="020B0604020202020204" pitchFamily="34" charset="0"/>
              <a:buChar char="•"/>
            </a:pPr>
            <a:r>
              <a:rPr lang="en-US" dirty="0" err="1"/>
              <a:t>eip</a:t>
            </a:r>
            <a:r>
              <a:rPr lang="en-US" dirty="0"/>
              <a:t> register = extended instruction pointer register. Points to next instruction to be executed.</a:t>
            </a:r>
          </a:p>
          <a:p>
            <a:pPr marL="1085850" lvl="2" indent="-171450">
              <a:buFont typeface="Arial" panose="020B0604020202020204" pitchFamily="34" charset="0"/>
              <a:buChar char="•"/>
            </a:pPr>
            <a:r>
              <a:rPr lang="en-US" dirty="0"/>
              <a:t>Remember: we are using Intel x86 32-bit architecture, which is a CISC architecture (Complex instruction set computer architecture; instructions are not the same size). </a:t>
            </a:r>
            <a:r>
              <a:rPr lang="en-US" b="1" dirty="0"/>
              <a:t>So it is important to do </a:t>
            </a:r>
            <a:r>
              <a:rPr lang="en-US" b="1" dirty="0" err="1"/>
              <a:t>sizeof</a:t>
            </a:r>
            <a:r>
              <a:rPr lang="en-US" b="1" dirty="0"/>
              <a:t>(</a:t>
            </a:r>
            <a:r>
              <a:rPr lang="en-US" b="1" dirty="0" err="1"/>
              <a:t>curr</a:t>
            </a:r>
            <a:r>
              <a:rPr lang="en-US" b="1" dirty="0"/>
              <a:t> inst.)</a:t>
            </a:r>
            <a:endParaRPr lang="en-US" dirty="0"/>
          </a:p>
          <a:p>
            <a:pPr marL="1543050" lvl="3" indent="-171450">
              <a:buFont typeface="Arial" panose="020B0604020202020204" pitchFamily="34" charset="0"/>
              <a:buChar char="•"/>
            </a:pPr>
            <a:r>
              <a:rPr lang="en-US" dirty="0"/>
              <a:t>CISC allows you to combine instructions complexly and have less lines of code.</a:t>
            </a:r>
          </a:p>
          <a:p>
            <a:pPr marL="1543050" lvl="3" indent="-171450">
              <a:buFont typeface="Arial" panose="020B0604020202020204" pitchFamily="34" charset="0"/>
              <a:buChar char="•"/>
            </a:pPr>
            <a:r>
              <a:rPr lang="en-US" dirty="0"/>
              <a:t>Problem: FDE process (fetch decode execute) takes a long time to decode since instructions are different sizes; takes more time for decoder; execution time takes longer primarily because of decode time.</a:t>
            </a:r>
          </a:p>
          <a:p>
            <a:pPr marL="1543050" lvl="3" indent="-171450">
              <a:buFont typeface="Arial" panose="020B0604020202020204" pitchFamily="34" charset="0"/>
              <a:buChar char="•"/>
            </a:pPr>
            <a:r>
              <a:rPr lang="en-US" dirty="0"/>
              <a:t>RISC (Reduced instruction set computer) has all same size instructions; faster decode time (i.e. ARM is RISC architecture).</a:t>
            </a:r>
          </a:p>
          <a:p>
            <a:pPr marL="628650" lvl="1" indent="-171450">
              <a:buFont typeface="Arial" panose="020B0604020202020204" pitchFamily="34" charset="0"/>
              <a:buChar char="•"/>
            </a:pPr>
            <a:r>
              <a:rPr lang="en-US" dirty="0"/>
              <a:t>NOW, we branch to text segment where foo is, then the CALLEE NEEDS TO:</a:t>
            </a:r>
          </a:p>
          <a:p>
            <a:pPr marL="1085850" lvl="2" indent="-171450">
              <a:buFont typeface="Arial" panose="020B0604020202020204" pitchFamily="34" charset="0"/>
              <a:buChar char="•"/>
            </a:pPr>
            <a:r>
              <a:rPr lang="en-US" dirty="0"/>
              <a:t>1) push old frame pointer (pointer to stack frame associated with the CALLER) via </a:t>
            </a:r>
            <a:r>
              <a:rPr lang="en-US" dirty="0" err="1"/>
              <a:t>ebp</a:t>
            </a:r>
            <a:r>
              <a:rPr lang="en-US" dirty="0"/>
              <a:t> register</a:t>
            </a:r>
          </a:p>
          <a:p>
            <a:pPr marL="1085850" lvl="2" indent="-171450">
              <a:buFont typeface="Arial" panose="020B0604020202020204" pitchFamily="34" charset="0"/>
              <a:buChar char="•"/>
            </a:pPr>
            <a:r>
              <a:rPr lang="en-US" dirty="0"/>
              <a:t>2) then set </a:t>
            </a:r>
            <a:r>
              <a:rPr lang="en-US" dirty="0" err="1"/>
              <a:t>ebp</a:t>
            </a:r>
            <a:r>
              <a:rPr lang="en-US" dirty="0"/>
              <a:t> (base pointer) to point to top of stack of the foo (callee) stack frame</a:t>
            </a:r>
          </a:p>
          <a:p>
            <a:pPr marL="1085850" lvl="2" indent="-171450">
              <a:buFont typeface="Arial" panose="020B0604020202020204" pitchFamily="34" charset="0"/>
              <a:buChar char="•"/>
            </a:pPr>
            <a:r>
              <a:rPr lang="en-US" dirty="0"/>
              <a:t>3) push local variables</a:t>
            </a:r>
          </a:p>
          <a:p>
            <a:pPr marL="1085850" lvl="2" indent="-171450">
              <a:buFont typeface="Arial" panose="020B0604020202020204" pitchFamily="34" charset="0"/>
              <a:buChar char="•"/>
            </a:pPr>
            <a:r>
              <a:rPr lang="en-US" dirty="0"/>
              <a:t>4) execute other code</a:t>
            </a:r>
          </a:p>
          <a:p>
            <a:pPr marL="1085850" lvl="2" indent="-171450">
              <a:buFont typeface="Arial" panose="020B0604020202020204" pitchFamily="34" charset="0"/>
              <a:buChar char="•"/>
            </a:pPr>
            <a:r>
              <a:rPr lang="en-US" dirty="0"/>
              <a:t>5) restore old stack frame</a:t>
            </a:r>
          </a:p>
          <a:p>
            <a:pPr marL="1085850" lvl="2" indent="-171450">
              <a:buFont typeface="Arial" panose="020B0604020202020204" pitchFamily="34" charset="0"/>
              <a:buChar char="•"/>
            </a:pPr>
            <a:r>
              <a:rPr lang="en-US" dirty="0"/>
              <a:t>6) return back to CALLER stack frame and text section by restoring </a:t>
            </a:r>
            <a:r>
              <a:rPr lang="en-US" dirty="0" err="1"/>
              <a:t>esp</a:t>
            </a:r>
            <a:r>
              <a:rPr lang="en-US" dirty="0"/>
              <a:t> and </a:t>
            </a:r>
            <a:r>
              <a:rPr lang="en-US" dirty="0" err="1"/>
              <a:t>ebp</a:t>
            </a:r>
            <a:r>
              <a:rPr lang="en-US" dirty="0"/>
              <a:t> to be values that Caller contained before calling foo()</a:t>
            </a:r>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20</a:t>
            </a:fld>
            <a:endParaRPr lang="en-US"/>
          </a:p>
        </p:txBody>
      </p:sp>
    </p:spTree>
    <p:extLst>
      <p:ext uri="{BB962C8B-B14F-4D97-AF65-F5344CB8AC3E}">
        <p14:creationId xmlns:p14="http://schemas.microsoft.com/office/powerpoint/2010/main" val="119695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a:r>
            <a:r>
              <a:rPr lang="en-US" dirty="0" err="1"/>
              <a:t>ebp</a:t>
            </a:r>
            <a:r>
              <a:rPr lang="en-US" dirty="0"/>
              <a:t> is doing 2 things at once</a:t>
            </a:r>
          </a:p>
          <a:p>
            <a:pPr marL="628650" lvl="1" indent="-171450">
              <a:buFont typeface="Arial" panose="020B0604020202020204" pitchFamily="34" charset="0"/>
              <a:buChar char="•"/>
            </a:pPr>
            <a:r>
              <a:rPr lang="en-US" dirty="0"/>
              <a:t>Take caller </a:t>
            </a:r>
            <a:r>
              <a:rPr lang="en-US" dirty="0" err="1"/>
              <a:t>ebp</a:t>
            </a:r>
            <a:r>
              <a:rPr lang="en-US" dirty="0"/>
              <a:t> value and push onto stack</a:t>
            </a:r>
          </a:p>
          <a:p>
            <a:pPr marL="628650" lvl="1" indent="-171450">
              <a:buFont typeface="Arial" panose="020B0604020202020204" pitchFamily="34" charset="0"/>
              <a:buChar char="•"/>
            </a:pPr>
            <a:r>
              <a:rPr lang="en-US" dirty="0"/>
              <a:t>Then update </a:t>
            </a:r>
            <a:r>
              <a:rPr lang="en-US" dirty="0" err="1"/>
              <a:t>ebp</a:t>
            </a:r>
            <a:r>
              <a:rPr lang="en-US" dirty="0"/>
              <a:t> to </a:t>
            </a:r>
            <a:r>
              <a:rPr lang="en-US" b="1" dirty="0"/>
              <a:t>point</a:t>
            </a:r>
            <a:r>
              <a:rPr lang="en-US" dirty="0"/>
              <a:t> to the stack frame location where the copied </a:t>
            </a:r>
            <a:r>
              <a:rPr lang="en-US" dirty="0" err="1"/>
              <a:t>ebp</a:t>
            </a:r>
            <a:r>
              <a:rPr lang="en-US" dirty="0"/>
              <a:t> value was pushed</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21</a:t>
            </a:fld>
            <a:endParaRPr lang="en-US"/>
          </a:p>
        </p:txBody>
      </p:sp>
    </p:spTree>
    <p:extLst>
      <p:ext uri="{BB962C8B-B14F-4D97-AF65-F5344CB8AC3E}">
        <p14:creationId xmlns:p14="http://schemas.microsoft.com/office/powerpoint/2010/main" val="89950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22</a:t>
            </a:fld>
            <a:endParaRPr lang="en-US"/>
          </a:p>
        </p:txBody>
      </p:sp>
    </p:spTree>
    <p:extLst>
      <p:ext uri="{BB962C8B-B14F-4D97-AF65-F5344CB8AC3E}">
        <p14:creationId xmlns:p14="http://schemas.microsoft.com/office/powerpoint/2010/main" val="91140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alibri"/>
                <a:cs typeface="Calibri"/>
              </a:rPr>
              <a:t>%</a:t>
            </a:r>
            <a:r>
              <a:rPr lang="en-US" sz="1200" dirty="0" err="1">
                <a:latin typeface="Calibri"/>
                <a:cs typeface="Calibri"/>
              </a:rPr>
              <a:t>eip</a:t>
            </a:r>
            <a:r>
              <a:rPr lang="en-US" sz="1200" spc="-10" dirty="0">
                <a:latin typeface="Calibri"/>
                <a:cs typeface="Calibri"/>
              </a:rPr>
              <a:t> </a:t>
            </a:r>
            <a:r>
              <a:rPr lang="en-US" sz="1200" dirty="0">
                <a:latin typeface="Calibri"/>
                <a:cs typeface="Calibri"/>
              </a:rPr>
              <a:t>= </a:t>
            </a:r>
            <a:r>
              <a:rPr lang="en-US" sz="1200" spc="-10" dirty="0">
                <a:latin typeface="Calibri"/>
                <a:cs typeface="Calibri"/>
              </a:rPr>
              <a:t>4(%</a:t>
            </a:r>
            <a:r>
              <a:rPr lang="en-US" sz="1200" spc="-10" dirty="0" err="1">
                <a:latin typeface="Calibri"/>
                <a:cs typeface="Calibri"/>
              </a:rPr>
              <a:t>ebp</a:t>
            </a:r>
            <a:r>
              <a:rPr lang="en-US" sz="1200" spc="-10" dirty="0">
                <a:latin typeface="Calibri"/>
                <a:cs typeface="Calibri"/>
              </a:rPr>
              <a:t>) (means </a:t>
            </a:r>
            <a:r>
              <a:rPr lang="en-US" sz="1200" spc="-10" dirty="0" err="1">
                <a:latin typeface="Calibri"/>
                <a:cs typeface="Calibri"/>
              </a:rPr>
              <a:t>eip</a:t>
            </a:r>
            <a:r>
              <a:rPr lang="en-US" sz="1200" spc="-10" dirty="0">
                <a:latin typeface="Calibri"/>
                <a:cs typeface="Calibri"/>
              </a:rPr>
              <a:t> = </a:t>
            </a:r>
            <a:r>
              <a:rPr lang="en-US" sz="1200" spc="-10" dirty="0" err="1">
                <a:latin typeface="Calibri"/>
                <a:cs typeface="Calibri"/>
              </a:rPr>
              <a:t>ebp</a:t>
            </a:r>
            <a:r>
              <a:rPr lang="en-US" sz="1200" spc="-10" dirty="0">
                <a:latin typeface="Calibri"/>
                <a:cs typeface="Calibri"/>
              </a:rPr>
              <a:t> + 4)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a:cs typeface="Calibri"/>
            </a:endParaRPr>
          </a:p>
        </p:txBody>
      </p:sp>
      <p:sp>
        <p:nvSpPr>
          <p:cNvPr id="4" name="Slide Number Placeholder 3"/>
          <p:cNvSpPr>
            <a:spLocks noGrp="1"/>
          </p:cNvSpPr>
          <p:nvPr>
            <p:ph type="sldNum" sz="quarter" idx="5"/>
          </p:nvPr>
        </p:nvSpPr>
        <p:spPr/>
        <p:txBody>
          <a:bodyPr/>
          <a:lstStyle/>
          <a:p>
            <a:fld id="{55CC2E48-1855-446E-991E-1E66EAA7B709}" type="slidenum">
              <a:rPr lang="en-US" smtClean="0"/>
              <a:t>23</a:t>
            </a:fld>
            <a:endParaRPr lang="en-US"/>
          </a:p>
        </p:txBody>
      </p:sp>
    </p:spTree>
    <p:extLst>
      <p:ext uri="{BB962C8B-B14F-4D97-AF65-F5344CB8AC3E}">
        <p14:creationId xmlns:p14="http://schemas.microsoft.com/office/powerpoint/2010/main" val="108764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4</a:t>
            </a:fld>
            <a:endParaRPr lang="en-US"/>
          </a:p>
        </p:txBody>
      </p:sp>
    </p:spTree>
    <p:extLst>
      <p:ext uri="{BB962C8B-B14F-4D97-AF65-F5344CB8AC3E}">
        <p14:creationId xmlns:p14="http://schemas.microsoft.com/office/powerpoint/2010/main" val="25754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4150" marR="5080" indent="-171450">
              <a:lnSpc>
                <a:spcPct val="98500"/>
              </a:lnSpc>
              <a:spcBef>
                <a:spcPts val="130"/>
              </a:spcBef>
              <a:buFont typeface="Arial" panose="020B0604020202020204" pitchFamily="34" charset="0"/>
              <a:buChar char="•"/>
            </a:pPr>
            <a:r>
              <a:rPr lang="en-US" sz="1200" dirty="0" err="1">
                <a:latin typeface="Calibri"/>
                <a:cs typeface="Calibri"/>
              </a:rPr>
              <a:t>movl</a:t>
            </a:r>
            <a:r>
              <a:rPr lang="en-US" sz="1200" spc="-10" dirty="0">
                <a:latin typeface="Calibri"/>
                <a:cs typeface="Calibri"/>
              </a:rPr>
              <a:t> </a:t>
            </a:r>
            <a:r>
              <a:rPr lang="en-US" sz="1200" dirty="0">
                <a:latin typeface="Calibri"/>
                <a:cs typeface="Calibri"/>
              </a:rPr>
              <a:t>12(%</a:t>
            </a:r>
            <a:r>
              <a:rPr lang="en-US" sz="1200" dirty="0" err="1">
                <a:latin typeface="Calibri"/>
                <a:cs typeface="Calibri"/>
              </a:rPr>
              <a:t>ebp</a:t>
            </a:r>
            <a:r>
              <a:rPr lang="en-US" sz="1200" dirty="0">
                <a:latin typeface="Calibri"/>
                <a:cs typeface="Calibri"/>
              </a:rPr>
              <a:t>), </a:t>
            </a:r>
            <a:r>
              <a:rPr lang="en-US" sz="1200" spc="-20" dirty="0">
                <a:latin typeface="Calibri"/>
                <a:cs typeface="Calibri"/>
              </a:rPr>
              <a:t>%</a:t>
            </a:r>
            <a:r>
              <a:rPr lang="en-US" sz="1200" spc="-20" dirty="0" err="1">
                <a:latin typeface="Calibri"/>
                <a:cs typeface="Calibri"/>
              </a:rPr>
              <a:t>eax</a:t>
            </a:r>
            <a:r>
              <a:rPr lang="en-US" sz="1200" spc="-20" dirty="0">
                <a:latin typeface="Calibri"/>
                <a:cs typeface="Calibri"/>
              </a:rPr>
              <a:t> </a:t>
            </a:r>
          </a:p>
          <a:p>
            <a:pPr marL="641350" marR="5080" lvl="1" indent="-171450">
              <a:lnSpc>
                <a:spcPct val="98500"/>
              </a:lnSpc>
              <a:spcBef>
                <a:spcPts val="130"/>
              </a:spcBef>
              <a:buFont typeface="Arial" panose="020B0604020202020204" pitchFamily="34" charset="0"/>
              <a:buChar char="•"/>
            </a:pPr>
            <a:r>
              <a:rPr lang="en-US" sz="1200" spc="-20" dirty="0">
                <a:latin typeface="Calibri"/>
                <a:cs typeface="Calibri"/>
              </a:rPr>
              <a:t>Move b (6) into </a:t>
            </a:r>
            <a:r>
              <a:rPr lang="en-US" sz="1200" spc="-20" dirty="0" err="1">
                <a:latin typeface="Calibri"/>
                <a:cs typeface="Calibri"/>
              </a:rPr>
              <a:t>eax</a:t>
            </a:r>
            <a:r>
              <a:rPr lang="en-US" sz="1200" spc="-20" dirty="0">
                <a:latin typeface="Calibri"/>
                <a:cs typeface="Calibri"/>
              </a:rPr>
              <a:t> register</a:t>
            </a:r>
          </a:p>
          <a:p>
            <a:pPr marL="184150" marR="5080" indent="-171450">
              <a:lnSpc>
                <a:spcPct val="98500"/>
              </a:lnSpc>
              <a:spcBef>
                <a:spcPts val="130"/>
              </a:spcBef>
              <a:buFont typeface="Arial" panose="020B0604020202020204" pitchFamily="34" charset="0"/>
              <a:buChar char="•"/>
            </a:pPr>
            <a:r>
              <a:rPr lang="en-US" sz="1200" dirty="0" err="1">
                <a:latin typeface="Calibri"/>
                <a:cs typeface="Calibri"/>
              </a:rPr>
              <a:t>movl</a:t>
            </a:r>
            <a:r>
              <a:rPr lang="en-US" sz="1200" spc="-10" dirty="0">
                <a:latin typeface="Calibri"/>
                <a:cs typeface="Calibri"/>
              </a:rPr>
              <a:t> </a:t>
            </a:r>
            <a:r>
              <a:rPr lang="en-US" sz="1200" dirty="0">
                <a:latin typeface="Calibri"/>
                <a:cs typeface="Calibri"/>
              </a:rPr>
              <a:t>8(%</a:t>
            </a:r>
            <a:r>
              <a:rPr lang="en-US" sz="1200" dirty="0" err="1">
                <a:latin typeface="Calibri"/>
                <a:cs typeface="Calibri"/>
              </a:rPr>
              <a:t>ebp</a:t>
            </a:r>
            <a:r>
              <a:rPr lang="en-US" sz="1200" dirty="0">
                <a:latin typeface="Calibri"/>
                <a:cs typeface="Calibri"/>
              </a:rPr>
              <a:t>), </a:t>
            </a:r>
            <a:r>
              <a:rPr lang="en-US" sz="1200" spc="-20" dirty="0">
                <a:latin typeface="Calibri"/>
                <a:cs typeface="Calibri"/>
              </a:rPr>
              <a:t>%</a:t>
            </a:r>
            <a:r>
              <a:rPr lang="en-US" sz="1200" spc="-20" dirty="0" err="1">
                <a:latin typeface="Calibri"/>
                <a:cs typeface="Calibri"/>
              </a:rPr>
              <a:t>edx</a:t>
            </a:r>
            <a:r>
              <a:rPr lang="en-US" sz="1200" spc="-20" dirty="0">
                <a:latin typeface="Calibri"/>
                <a:cs typeface="Calibri"/>
              </a:rPr>
              <a:t> </a:t>
            </a:r>
          </a:p>
          <a:p>
            <a:pPr marL="641350" marR="5080" lvl="1" indent="-171450">
              <a:lnSpc>
                <a:spcPct val="98500"/>
              </a:lnSpc>
              <a:spcBef>
                <a:spcPts val="130"/>
              </a:spcBef>
              <a:buFont typeface="Arial" panose="020B0604020202020204" pitchFamily="34" charset="0"/>
              <a:buChar char="•"/>
            </a:pPr>
            <a:r>
              <a:rPr lang="en-US" sz="1200" dirty="0">
                <a:latin typeface="Calibri"/>
                <a:cs typeface="Calibri"/>
              </a:rPr>
              <a:t>Move a (5) into </a:t>
            </a:r>
            <a:r>
              <a:rPr lang="en-US" sz="1200" dirty="0" err="1">
                <a:latin typeface="Calibri"/>
                <a:cs typeface="Calibri"/>
              </a:rPr>
              <a:t>edx</a:t>
            </a:r>
            <a:r>
              <a:rPr lang="en-US" sz="1200" dirty="0">
                <a:latin typeface="Calibri"/>
                <a:cs typeface="Calibri"/>
              </a:rPr>
              <a:t> register</a:t>
            </a:r>
          </a:p>
          <a:p>
            <a:pPr marL="184150" marR="5080" lvl="0" indent="-171450" algn="l" defTabSz="914400" rtl="0" eaLnBrk="1" fontAlgn="auto" latinLnBrk="0" hangingPunct="1">
              <a:lnSpc>
                <a:spcPct val="98500"/>
              </a:lnSpc>
              <a:spcBef>
                <a:spcPts val="130"/>
              </a:spcBef>
              <a:spcAft>
                <a:spcPts val="0"/>
              </a:spcAft>
              <a:buClrTx/>
              <a:buSzTx/>
              <a:buFont typeface="Arial" panose="020B0604020202020204" pitchFamily="34" charset="0"/>
              <a:buChar char="•"/>
              <a:tabLst/>
              <a:defRPr/>
            </a:pPr>
            <a:r>
              <a:rPr lang="en-US" sz="1200" dirty="0" err="1">
                <a:latin typeface="Calibri"/>
                <a:cs typeface="Calibri"/>
              </a:rPr>
              <a:t>addl</a:t>
            </a:r>
            <a:r>
              <a:rPr lang="en-US" sz="1200" dirty="0">
                <a:latin typeface="Calibri"/>
                <a:cs typeface="Calibri"/>
              </a:rPr>
              <a:t> %</a:t>
            </a:r>
            <a:r>
              <a:rPr lang="en-US" sz="1200" dirty="0" err="1">
                <a:latin typeface="Calibri"/>
                <a:cs typeface="Calibri"/>
              </a:rPr>
              <a:t>edx</a:t>
            </a:r>
            <a:r>
              <a:rPr lang="en-US" sz="1200" dirty="0">
                <a:latin typeface="Calibri"/>
                <a:cs typeface="Calibri"/>
              </a:rPr>
              <a:t>,</a:t>
            </a:r>
            <a:r>
              <a:rPr lang="en-US" sz="1200" spc="10" dirty="0">
                <a:latin typeface="Calibri"/>
                <a:cs typeface="Calibri"/>
              </a:rPr>
              <a:t> </a:t>
            </a:r>
            <a:r>
              <a:rPr lang="en-US" sz="1200" spc="-20" dirty="0">
                <a:latin typeface="Calibri"/>
                <a:cs typeface="Calibri"/>
              </a:rPr>
              <a:t>%</a:t>
            </a:r>
            <a:r>
              <a:rPr lang="en-US" sz="1200" spc="-20" dirty="0" err="1">
                <a:latin typeface="Calibri"/>
                <a:cs typeface="Calibri"/>
              </a:rPr>
              <a:t>eax</a:t>
            </a:r>
            <a:r>
              <a:rPr lang="en-US" sz="1200" spc="-20" dirty="0">
                <a:latin typeface="Calibri"/>
                <a:cs typeface="Calibri"/>
              </a:rPr>
              <a:t> </a:t>
            </a:r>
          </a:p>
          <a:p>
            <a:pPr marL="641350" marR="5080" lvl="1" indent="-171450" algn="l" defTabSz="914400" rtl="0" eaLnBrk="1" fontAlgn="auto" latinLnBrk="0" hangingPunct="1">
              <a:lnSpc>
                <a:spcPct val="98500"/>
              </a:lnSpc>
              <a:spcBef>
                <a:spcPts val="130"/>
              </a:spcBef>
              <a:spcAft>
                <a:spcPts val="0"/>
              </a:spcAft>
              <a:buClrTx/>
              <a:buSzTx/>
              <a:buFont typeface="Arial" panose="020B0604020202020204" pitchFamily="34" charset="0"/>
              <a:buChar char="•"/>
              <a:tabLst/>
              <a:defRPr/>
            </a:pPr>
            <a:r>
              <a:rPr lang="en-US" sz="1200" spc="-20" dirty="0">
                <a:latin typeface="Calibri"/>
                <a:cs typeface="Calibri"/>
              </a:rPr>
              <a:t>Add </a:t>
            </a:r>
            <a:r>
              <a:rPr lang="en-US" sz="1200" spc="-20" dirty="0" err="1">
                <a:latin typeface="Calibri"/>
                <a:cs typeface="Calibri"/>
              </a:rPr>
              <a:t>edx</a:t>
            </a:r>
            <a:r>
              <a:rPr lang="en-US" sz="1200" spc="-20" dirty="0">
                <a:latin typeface="Calibri"/>
                <a:cs typeface="Calibri"/>
              </a:rPr>
              <a:t> and </a:t>
            </a:r>
            <a:r>
              <a:rPr lang="en-US" sz="1200" spc="-20" dirty="0" err="1">
                <a:latin typeface="Calibri"/>
                <a:cs typeface="Calibri"/>
              </a:rPr>
              <a:t>eax</a:t>
            </a:r>
            <a:r>
              <a:rPr lang="en-US" sz="1200" spc="-20" dirty="0">
                <a:latin typeface="Calibri"/>
                <a:cs typeface="Calibri"/>
              </a:rPr>
              <a:t> register contents, store in </a:t>
            </a:r>
            <a:r>
              <a:rPr lang="en-US" sz="1200" spc="-20" dirty="0" err="1">
                <a:latin typeface="Calibri"/>
                <a:cs typeface="Calibri"/>
              </a:rPr>
              <a:t>eax</a:t>
            </a:r>
            <a:r>
              <a:rPr lang="en-US" sz="1200" spc="-20" dirty="0">
                <a:latin typeface="Calibri"/>
                <a:cs typeface="Calibri"/>
              </a:rPr>
              <a:t> </a:t>
            </a:r>
            <a:r>
              <a:rPr lang="en-US" sz="1200" spc="-20" dirty="0">
                <a:latin typeface="Calibri"/>
                <a:cs typeface="Calibri"/>
                <a:sym typeface="Wingdings" panose="05000000000000000000" pitchFamily="2" charset="2"/>
              </a:rPr>
              <a:t> 11</a:t>
            </a:r>
            <a:endParaRPr lang="en-US" sz="1200" spc="-20" dirty="0">
              <a:latin typeface="Calibri"/>
              <a:cs typeface="Calibri"/>
            </a:endParaRPr>
          </a:p>
          <a:p>
            <a:pPr marL="184150" marR="5080" lvl="0" indent="-171450" algn="l" defTabSz="914400" rtl="0" eaLnBrk="1" fontAlgn="auto" latinLnBrk="0" hangingPunct="1">
              <a:lnSpc>
                <a:spcPct val="98500"/>
              </a:lnSpc>
              <a:spcBef>
                <a:spcPts val="130"/>
              </a:spcBef>
              <a:spcAft>
                <a:spcPts val="0"/>
              </a:spcAft>
              <a:buClrTx/>
              <a:buSzTx/>
              <a:buFont typeface="Arial" panose="020B0604020202020204" pitchFamily="34" charset="0"/>
              <a:buChar char="•"/>
              <a:tabLst/>
              <a:defRPr/>
            </a:pPr>
            <a:r>
              <a:rPr lang="en-US" sz="1200" dirty="0" err="1">
                <a:latin typeface="Calibri"/>
                <a:cs typeface="Calibri"/>
              </a:rPr>
              <a:t>movl</a:t>
            </a:r>
            <a:r>
              <a:rPr lang="en-US" sz="1200" spc="-25" dirty="0">
                <a:latin typeface="Calibri"/>
                <a:cs typeface="Calibri"/>
              </a:rPr>
              <a:t> </a:t>
            </a:r>
            <a:r>
              <a:rPr lang="en-US" sz="1200" dirty="0">
                <a:latin typeface="Calibri"/>
                <a:cs typeface="Calibri"/>
              </a:rPr>
              <a:t>%</a:t>
            </a:r>
            <a:r>
              <a:rPr lang="en-US" sz="1200" dirty="0" err="1">
                <a:latin typeface="Calibri"/>
                <a:cs typeface="Calibri"/>
              </a:rPr>
              <a:t>eax</a:t>
            </a:r>
            <a:r>
              <a:rPr lang="en-US" sz="1200" dirty="0">
                <a:latin typeface="Calibri"/>
                <a:cs typeface="Calibri"/>
              </a:rPr>
              <a:t>,</a:t>
            </a:r>
            <a:r>
              <a:rPr lang="en-US" sz="1200" spc="-15" dirty="0">
                <a:latin typeface="Calibri"/>
                <a:cs typeface="Calibri"/>
              </a:rPr>
              <a:t> </a:t>
            </a:r>
            <a:r>
              <a:rPr lang="en-US" sz="1200" spc="-10" dirty="0">
                <a:latin typeface="Calibri"/>
                <a:cs typeface="Calibri"/>
              </a:rPr>
              <a:t>-4(%</a:t>
            </a:r>
            <a:r>
              <a:rPr lang="en-US" sz="1200" spc="-10" dirty="0" err="1">
                <a:latin typeface="Calibri"/>
                <a:cs typeface="Calibri"/>
              </a:rPr>
              <a:t>ebp</a:t>
            </a:r>
            <a:r>
              <a:rPr lang="en-US" sz="1200" spc="-10" dirty="0">
                <a:latin typeface="Calibri"/>
                <a:cs typeface="Calibri"/>
              </a:rPr>
              <a:t>)</a:t>
            </a:r>
          </a:p>
          <a:p>
            <a:pPr marL="641350" marR="5080" lvl="1" indent="-171450" algn="l" defTabSz="914400" rtl="0" eaLnBrk="1" fontAlgn="auto" latinLnBrk="0" hangingPunct="1">
              <a:lnSpc>
                <a:spcPct val="98500"/>
              </a:lnSpc>
              <a:spcBef>
                <a:spcPts val="130"/>
              </a:spcBef>
              <a:spcAft>
                <a:spcPts val="0"/>
              </a:spcAft>
              <a:buClrTx/>
              <a:buSzTx/>
              <a:buFont typeface="Arial" panose="020B0604020202020204" pitchFamily="34" charset="0"/>
              <a:buChar char="•"/>
              <a:tabLst/>
              <a:defRPr/>
            </a:pPr>
            <a:r>
              <a:rPr lang="en-US" sz="1200" spc="-10" dirty="0">
                <a:latin typeface="Calibri"/>
                <a:cs typeface="Calibri"/>
              </a:rPr>
              <a:t>Move </a:t>
            </a:r>
            <a:r>
              <a:rPr lang="en-US" sz="1200" spc="-10" dirty="0" err="1">
                <a:latin typeface="Calibri"/>
                <a:cs typeface="Calibri"/>
              </a:rPr>
              <a:t>eax</a:t>
            </a:r>
            <a:r>
              <a:rPr lang="en-US" sz="1200" spc="-10" dirty="0">
                <a:latin typeface="Calibri"/>
                <a:cs typeface="Calibri"/>
              </a:rPr>
              <a:t> register contents into x (assign x = 11).</a:t>
            </a:r>
            <a:endParaRPr lang="en-US" sz="1200" dirty="0">
              <a:latin typeface="Calibri"/>
              <a:cs typeface="Calibri"/>
            </a:endParaRPr>
          </a:p>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26</a:t>
            </a:fld>
            <a:endParaRPr lang="en-US"/>
          </a:p>
        </p:txBody>
      </p:sp>
    </p:spTree>
    <p:extLst>
      <p:ext uri="{BB962C8B-B14F-4D97-AF65-F5344CB8AC3E}">
        <p14:creationId xmlns:p14="http://schemas.microsoft.com/office/powerpoint/2010/main" val="423840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a:t>
            </a:r>
            <a:r>
              <a:rPr lang="en-US" dirty="0" err="1"/>
              <a:t>strcpy</a:t>
            </a:r>
            <a:r>
              <a:rPr lang="en-US" dirty="0"/>
              <a:t> default delimiter is null char \0</a:t>
            </a:r>
          </a:p>
        </p:txBody>
      </p:sp>
      <p:sp>
        <p:nvSpPr>
          <p:cNvPr id="4" name="Slide Number Placeholder 3"/>
          <p:cNvSpPr>
            <a:spLocks noGrp="1"/>
          </p:cNvSpPr>
          <p:nvPr>
            <p:ph type="sldNum" sz="quarter" idx="5"/>
          </p:nvPr>
        </p:nvSpPr>
        <p:spPr/>
        <p:txBody>
          <a:bodyPr/>
          <a:lstStyle/>
          <a:p>
            <a:fld id="{55CC2E48-1855-446E-991E-1E66EAA7B709}" type="slidenum">
              <a:rPr lang="en-US" smtClean="0"/>
              <a:t>27</a:t>
            </a:fld>
            <a:endParaRPr lang="en-US"/>
          </a:p>
        </p:txBody>
      </p:sp>
    </p:spTree>
    <p:extLst>
      <p:ext uri="{BB962C8B-B14F-4D97-AF65-F5344CB8AC3E}">
        <p14:creationId xmlns:p14="http://schemas.microsoft.com/office/powerpoint/2010/main" val="3351966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a:t>
            </a:r>
            <a:r>
              <a:rPr lang="en-US" dirty="0" err="1"/>
              <a:t>strcpy</a:t>
            </a:r>
            <a:r>
              <a:rPr lang="en-US" dirty="0"/>
              <a:t> default delimiter is null char \0</a:t>
            </a:r>
          </a:p>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28</a:t>
            </a:fld>
            <a:endParaRPr lang="en-US"/>
          </a:p>
        </p:txBody>
      </p:sp>
    </p:spTree>
    <p:extLst>
      <p:ext uri="{BB962C8B-B14F-4D97-AF65-F5344CB8AC3E}">
        <p14:creationId xmlns:p14="http://schemas.microsoft.com/office/powerpoint/2010/main" val="554495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do \##, it puts that actual hexadecimal number in the memory location.</a:t>
            </a:r>
          </a:p>
        </p:txBody>
      </p:sp>
      <p:sp>
        <p:nvSpPr>
          <p:cNvPr id="4" name="Slide Number Placeholder 3"/>
          <p:cNvSpPr>
            <a:spLocks noGrp="1"/>
          </p:cNvSpPr>
          <p:nvPr>
            <p:ph type="sldNum" sz="quarter" idx="5"/>
          </p:nvPr>
        </p:nvSpPr>
        <p:spPr/>
        <p:txBody>
          <a:bodyPr/>
          <a:lstStyle/>
          <a:p>
            <a:fld id="{55CC2E48-1855-446E-991E-1E66EAA7B709}" type="slidenum">
              <a:rPr lang="en-US" smtClean="0"/>
              <a:t>29</a:t>
            </a:fld>
            <a:endParaRPr lang="en-US"/>
          </a:p>
        </p:txBody>
      </p:sp>
    </p:spTree>
    <p:extLst>
      <p:ext uri="{BB962C8B-B14F-4D97-AF65-F5344CB8AC3E}">
        <p14:creationId xmlns:p14="http://schemas.microsoft.com/office/powerpoint/2010/main" val="1525493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a:t>
            </a:r>
            <a:r>
              <a:rPr lang="en-US" dirty="0" err="1"/>
              <a:t>strcpy</a:t>
            </a:r>
            <a:r>
              <a:rPr lang="en-US" dirty="0"/>
              <a:t> default delimiter is null char \0</a:t>
            </a:r>
          </a:p>
          <a:p>
            <a:endParaRPr lang="en-US" dirty="0"/>
          </a:p>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30</a:t>
            </a:fld>
            <a:endParaRPr lang="en-US"/>
          </a:p>
        </p:txBody>
      </p:sp>
    </p:spTree>
    <p:extLst>
      <p:ext uri="{BB962C8B-B14F-4D97-AF65-F5344CB8AC3E}">
        <p14:creationId xmlns:p14="http://schemas.microsoft.com/office/powerpoint/2010/main" val="4239961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Possibly could crash; but also, the return address stored in </a:t>
            </a:r>
            <a:r>
              <a:rPr lang="en-US" dirty="0" err="1"/>
              <a:t>eip</a:t>
            </a:r>
            <a:r>
              <a:rPr lang="en-US" dirty="0"/>
              <a:t> that was overwritten by </a:t>
            </a:r>
            <a:r>
              <a:rPr lang="en-US" dirty="0" err="1"/>
              <a:t>bof</a:t>
            </a:r>
            <a:r>
              <a:rPr lang="en-US" dirty="0"/>
              <a:t>, will still be treated as an address (whatever value that </a:t>
            </a:r>
            <a:r>
              <a:rPr lang="en-US" dirty="0" err="1"/>
              <a:t>eip</a:t>
            </a:r>
            <a:r>
              <a:rPr lang="en-US" dirty="0"/>
              <a:t> holds, processor simply jumps to that address whether it is valid or not (not valid referring to protected memory space, etc.)).</a:t>
            </a:r>
          </a:p>
          <a:p>
            <a:pPr marL="171450" indent="-171450">
              <a:buFont typeface="Arial" panose="020B0604020202020204" pitchFamily="34" charset="0"/>
              <a:buChar char="•"/>
            </a:pPr>
            <a:r>
              <a:rPr lang="en-US" dirty="0"/>
              <a:t>Most memory stores raw data, so unlikely </a:t>
            </a:r>
            <a:r>
              <a:rPr lang="en-US" dirty="0" err="1"/>
              <a:t>eip</a:t>
            </a:r>
            <a:r>
              <a:rPr lang="en-US" dirty="0"/>
              <a:t> will be overwritten with a valid/useful address.</a:t>
            </a:r>
          </a:p>
        </p:txBody>
      </p:sp>
      <p:sp>
        <p:nvSpPr>
          <p:cNvPr id="4" name="Slide Number Placeholder 3"/>
          <p:cNvSpPr>
            <a:spLocks noGrp="1"/>
          </p:cNvSpPr>
          <p:nvPr>
            <p:ph type="sldNum" sz="quarter" idx="5"/>
          </p:nvPr>
        </p:nvSpPr>
        <p:spPr/>
        <p:txBody>
          <a:bodyPr/>
          <a:lstStyle/>
          <a:p>
            <a:fld id="{55CC2E48-1855-446E-991E-1E66EAA7B709}" type="slidenum">
              <a:rPr lang="en-US" smtClean="0"/>
              <a:t>32</a:t>
            </a:fld>
            <a:endParaRPr lang="en-US"/>
          </a:p>
        </p:txBody>
      </p:sp>
    </p:spTree>
    <p:extLst>
      <p:ext uri="{BB962C8B-B14F-4D97-AF65-F5344CB8AC3E}">
        <p14:creationId xmlns:p14="http://schemas.microsoft.com/office/powerpoint/2010/main" val="409746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33</a:t>
            </a:fld>
            <a:endParaRPr lang="en-US"/>
          </a:p>
        </p:txBody>
      </p:sp>
    </p:spTree>
    <p:extLst>
      <p:ext uri="{BB962C8B-B14F-4D97-AF65-F5344CB8AC3E}">
        <p14:creationId xmlns:p14="http://schemas.microsoft.com/office/powerpoint/2010/main" val="365878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a:t>
            </a:r>
            <a:r>
              <a:rPr lang="en-US" dirty="0" err="1"/>
              <a:t>ebp</a:t>
            </a:r>
            <a:r>
              <a:rPr lang="en-US" dirty="0"/>
              <a:t> was overwritten with a new address from being overflowed with contents of str (showing the ascii equivalent of ‘Me!\0’.</a:t>
            </a:r>
          </a:p>
          <a:p>
            <a:pPr marL="171450" indent="-171450">
              <a:buFont typeface="Arial" panose="020B0604020202020204" pitchFamily="34" charset="0"/>
              <a:buChar char="•"/>
            </a:pPr>
            <a:r>
              <a:rPr lang="en-US" dirty="0"/>
              <a:t> foo() function will run just fine</a:t>
            </a:r>
          </a:p>
          <a:p>
            <a:pPr marL="171450" indent="-171450">
              <a:buFont typeface="Arial" panose="020B0604020202020204" pitchFamily="34" charset="0"/>
              <a:buChar char="•"/>
            </a:pPr>
            <a:r>
              <a:rPr lang="en-US" dirty="0"/>
              <a:t>But when you return to MAIN function, then %</a:t>
            </a:r>
            <a:r>
              <a:rPr lang="en-US" dirty="0" err="1"/>
              <a:t>ebp</a:t>
            </a:r>
            <a:r>
              <a:rPr lang="en-US" dirty="0"/>
              <a:t> location will be updated to point to the contents it was storing (which has been overwritten with bad data), and thus MAIN’s base pointer that was saved in %</a:t>
            </a:r>
            <a:r>
              <a:rPr lang="en-US" dirty="0" err="1"/>
              <a:t>ebp</a:t>
            </a:r>
            <a:r>
              <a:rPr lang="en-US" dirty="0"/>
              <a:t> during foo() execution is corrupted; then MAIN will not be able to properly access its variables since the base pointer is at the wrong location (you will get seg fault or pull in garbage data relative to corrupted </a:t>
            </a:r>
            <a:r>
              <a:rPr lang="en-US" dirty="0" err="1"/>
              <a:t>ebp</a:t>
            </a:r>
            <a:r>
              <a:rPr lang="en-US" dirty="0"/>
              <a:t> pointer when trying to access local variables).</a:t>
            </a:r>
          </a:p>
        </p:txBody>
      </p:sp>
      <p:sp>
        <p:nvSpPr>
          <p:cNvPr id="4" name="Slide Number Placeholder 3"/>
          <p:cNvSpPr>
            <a:spLocks noGrp="1"/>
          </p:cNvSpPr>
          <p:nvPr>
            <p:ph type="sldNum" sz="quarter" idx="5"/>
          </p:nvPr>
        </p:nvSpPr>
        <p:spPr/>
        <p:txBody>
          <a:bodyPr/>
          <a:lstStyle/>
          <a:p>
            <a:fld id="{55CC2E48-1855-446E-991E-1E66EAA7B709}" type="slidenum">
              <a:rPr lang="en-US" smtClean="0"/>
              <a:t>34</a:t>
            </a:fld>
            <a:endParaRPr lang="en-US"/>
          </a:p>
        </p:txBody>
      </p:sp>
    </p:spTree>
    <p:extLst>
      <p:ext uri="{BB962C8B-B14F-4D97-AF65-F5344CB8AC3E}">
        <p14:creationId xmlns:p14="http://schemas.microsoft.com/office/powerpoint/2010/main" val="1857544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every variable (and registers) have an address and data stored at that address.</a:t>
            </a:r>
          </a:p>
        </p:txBody>
      </p:sp>
      <p:sp>
        <p:nvSpPr>
          <p:cNvPr id="4" name="Slide Number Placeholder 3"/>
          <p:cNvSpPr>
            <a:spLocks noGrp="1"/>
          </p:cNvSpPr>
          <p:nvPr>
            <p:ph type="sldNum" sz="quarter" idx="5"/>
          </p:nvPr>
        </p:nvSpPr>
        <p:spPr/>
        <p:txBody>
          <a:bodyPr/>
          <a:lstStyle/>
          <a:p>
            <a:fld id="{55CC2E48-1855-446E-991E-1E66EAA7B709}" type="slidenum">
              <a:rPr lang="en-US" smtClean="0"/>
              <a:t>35</a:t>
            </a:fld>
            <a:endParaRPr lang="en-US"/>
          </a:p>
        </p:txBody>
      </p:sp>
    </p:spTree>
    <p:extLst>
      <p:ext uri="{BB962C8B-B14F-4D97-AF65-F5344CB8AC3E}">
        <p14:creationId xmlns:p14="http://schemas.microsoft.com/office/powerpoint/2010/main" val="2215297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if() statement will evaluate to TRUE since a non 0 value is inside of authenticated variable.</a:t>
            </a:r>
          </a:p>
        </p:txBody>
      </p:sp>
      <p:sp>
        <p:nvSpPr>
          <p:cNvPr id="4" name="Slide Number Placeholder 3"/>
          <p:cNvSpPr>
            <a:spLocks noGrp="1"/>
          </p:cNvSpPr>
          <p:nvPr>
            <p:ph type="sldNum" sz="quarter" idx="5"/>
          </p:nvPr>
        </p:nvSpPr>
        <p:spPr/>
        <p:txBody>
          <a:bodyPr/>
          <a:lstStyle/>
          <a:p>
            <a:fld id="{55CC2E48-1855-446E-991E-1E66EAA7B709}" type="slidenum">
              <a:rPr lang="en-US" smtClean="0"/>
              <a:t>37</a:t>
            </a:fld>
            <a:endParaRPr lang="en-US"/>
          </a:p>
        </p:txBody>
      </p:sp>
    </p:spTree>
    <p:extLst>
      <p:ext uri="{BB962C8B-B14F-4D97-AF65-F5344CB8AC3E}">
        <p14:creationId xmlns:p14="http://schemas.microsoft.com/office/powerpoint/2010/main" val="227749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only place (such as on Intel processors that use technology called VTX) where hardware checks memory is through virtualization (hardware built to allow translating memory addresses to another location –aka another guest – so that multiple hosts (virtual machines) can run on same hardware; but also 2 access to memory happen every single memory access, that is why virtual machines have much slower performance.</a:t>
            </a:r>
          </a:p>
          <a:p>
            <a:pPr marL="628650" lvl="1" indent="-171450">
              <a:buFont typeface="Arial" panose="020B0604020202020204" pitchFamily="34" charset="0"/>
              <a:buChar char="•"/>
            </a:pPr>
            <a:r>
              <a:rPr lang="en-US" dirty="0"/>
              <a:t>Besides virtualization, hardware does not check memory</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6</a:t>
            </a:fld>
            <a:endParaRPr lang="en-US"/>
          </a:p>
        </p:txBody>
      </p:sp>
    </p:spTree>
    <p:extLst>
      <p:ext uri="{BB962C8B-B14F-4D97-AF65-F5344CB8AC3E}">
        <p14:creationId xmlns:p14="http://schemas.microsoft.com/office/powerpoint/2010/main" val="3249959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Best thing an attacker can do: get a shell (root) access.</a:t>
            </a:r>
          </a:p>
        </p:txBody>
      </p:sp>
      <p:sp>
        <p:nvSpPr>
          <p:cNvPr id="4" name="Slide Number Placeholder 3"/>
          <p:cNvSpPr>
            <a:spLocks noGrp="1"/>
          </p:cNvSpPr>
          <p:nvPr>
            <p:ph type="sldNum" sz="quarter" idx="5"/>
          </p:nvPr>
        </p:nvSpPr>
        <p:spPr/>
        <p:txBody>
          <a:bodyPr/>
          <a:lstStyle/>
          <a:p>
            <a:fld id="{55CC2E48-1855-446E-991E-1E66EAA7B709}" type="slidenum">
              <a:rPr lang="en-US" smtClean="0"/>
              <a:t>42</a:t>
            </a:fld>
            <a:endParaRPr lang="en-US"/>
          </a:p>
        </p:txBody>
      </p:sp>
    </p:spTree>
    <p:extLst>
      <p:ext uri="{BB962C8B-B14F-4D97-AF65-F5344CB8AC3E}">
        <p14:creationId xmlns:p14="http://schemas.microsoft.com/office/powerpoint/2010/main" val="4056259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43</a:t>
            </a:fld>
            <a:endParaRPr lang="en-US"/>
          </a:p>
        </p:txBody>
      </p:sp>
    </p:spTree>
    <p:extLst>
      <p:ext uri="{BB962C8B-B14F-4D97-AF65-F5344CB8AC3E}">
        <p14:creationId xmlns:p14="http://schemas.microsoft.com/office/powerpoint/2010/main" val="1363079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PASS IN MACHINE CODE INTO THE STRING AKA, HEX NUMBERS ONLY!</a:t>
            </a:r>
          </a:p>
          <a:p>
            <a:pPr marL="171450" indent="-171450">
              <a:buFont typeface="Arial" panose="020B0604020202020204" pitchFamily="34" charset="0"/>
              <a:buChar char="•"/>
            </a:pPr>
            <a:r>
              <a:rPr lang="en-US" dirty="0"/>
              <a:t>Compilers do optimization, so simply compiling code and using that machine code generated from compiler and assembler will likely have 0’s.</a:t>
            </a:r>
          </a:p>
          <a:p>
            <a:pPr marL="628650" lvl="1" indent="-171450">
              <a:buFont typeface="Arial" panose="020B0604020202020204" pitchFamily="34" charset="0"/>
              <a:buChar char="•"/>
            </a:pPr>
            <a:r>
              <a:rPr lang="en-US" dirty="0"/>
              <a:t>Best thing to do is write program without 0’s in assembly then assemble it (since assembler itself does not do optimizations), then use that machine code.</a:t>
            </a:r>
          </a:p>
          <a:p>
            <a:pPr marL="171450" lvl="0" indent="-171450">
              <a:buFont typeface="Arial" panose="020B0604020202020204" pitchFamily="34" charset="0"/>
              <a:buChar char="•"/>
            </a:pPr>
            <a:r>
              <a:rPr lang="en-US" dirty="0"/>
              <a:t>Note: </a:t>
            </a:r>
            <a:r>
              <a:rPr lang="en-US" dirty="0" err="1"/>
              <a:t>xor</a:t>
            </a:r>
            <a:r>
              <a:rPr lang="en-US" dirty="0"/>
              <a:t> %</a:t>
            </a:r>
            <a:r>
              <a:rPr lang="en-US" dirty="0" err="1"/>
              <a:t>eax</a:t>
            </a:r>
            <a:r>
              <a:rPr lang="en-US" dirty="0"/>
              <a:t>, %</a:t>
            </a:r>
            <a:r>
              <a:rPr lang="en-US" dirty="0" err="1"/>
              <a:t>eax</a:t>
            </a:r>
            <a:r>
              <a:rPr lang="en-US" dirty="0"/>
              <a:t> means ZERO </a:t>
            </a:r>
            <a:r>
              <a:rPr lang="en-US" dirty="0" err="1"/>
              <a:t>eax</a:t>
            </a:r>
            <a:r>
              <a:rPr lang="en-US" dirty="0"/>
              <a:t> register.</a:t>
            </a:r>
          </a:p>
          <a:p>
            <a:pPr marL="171450" lvl="0" indent="-171450">
              <a:buFont typeface="Arial" panose="020B0604020202020204" pitchFamily="34" charset="0"/>
              <a:buChar char="•"/>
            </a:pPr>
            <a:r>
              <a:rPr lang="en-US" dirty="0"/>
              <a:t>How to get 0s on the stack? </a:t>
            </a:r>
          </a:p>
          <a:p>
            <a:pPr marL="628650" lvl="1" indent="-171450">
              <a:buFont typeface="Arial" panose="020B0604020202020204" pitchFamily="34" charset="0"/>
              <a:buChar char="•"/>
            </a:pPr>
            <a:r>
              <a:rPr lang="en-US" dirty="0"/>
              <a:t>Do not do it as part of input since it will stop copying</a:t>
            </a:r>
          </a:p>
          <a:p>
            <a:pPr marL="628650" lvl="1" indent="-171450">
              <a:buFont typeface="Arial" panose="020B0604020202020204" pitchFamily="34" charset="0"/>
              <a:buChar char="•"/>
            </a:pPr>
            <a:r>
              <a:rPr lang="en-US" dirty="0"/>
              <a:t>Simply add code that will push 0s onto the stack for you that you need</a:t>
            </a:r>
          </a:p>
          <a:p>
            <a:pPr marL="171450" lvl="0" indent="-171450">
              <a:buFont typeface="Arial" panose="020B0604020202020204" pitchFamily="34" charset="0"/>
              <a:buChar char="•"/>
            </a:pPr>
            <a:r>
              <a:rPr lang="en-US" dirty="0"/>
              <a:t>Note ‘//</a:t>
            </a:r>
            <a:r>
              <a:rPr lang="en-US" dirty="0" err="1"/>
              <a:t>sh</a:t>
            </a:r>
            <a:r>
              <a:rPr lang="en-US" dirty="0"/>
              <a:t>’ is not a typo; need to pad ‘/</a:t>
            </a:r>
            <a:r>
              <a:rPr lang="en-US" dirty="0" err="1"/>
              <a:t>sh</a:t>
            </a:r>
            <a:r>
              <a:rPr lang="en-US" dirty="0"/>
              <a:t>’ since it would technically be ‘s’ ‘h’ NULL</a:t>
            </a:r>
          </a:p>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44</a:t>
            </a:fld>
            <a:endParaRPr lang="en-US"/>
          </a:p>
        </p:txBody>
      </p:sp>
    </p:spTree>
    <p:extLst>
      <p:ext uri="{BB962C8B-B14F-4D97-AF65-F5344CB8AC3E}">
        <p14:creationId xmlns:p14="http://schemas.microsoft.com/office/powerpoint/2010/main" val="1966661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45</a:t>
            </a:fld>
            <a:endParaRPr lang="en-US"/>
          </a:p>
        </p:txBody>
      </p:sp>
    </p:spTree>
    <p:extLst>
      <p:ext uri="{BB962C8B-B14F-4D97-AF65-F5344CB8AC3E}">
        <p14:creationId xmlns:p14="http://schemas.microsoft.com/office/powerpoint/2010/main" val="2490762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need a way to branch to our injected code on the stack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46</a:t>
            </a:fld>
            <a:endParaRPr lang="en-US"/>
          </a:p>
        </p:txBody>
      </p:sp>
    </p:spTree>
    <p:extLst>
      <p:ext uri="{BB962C8B-B14F-4D97-AF65-F5344CB8AC3E}">
        <p14:creationId xmlns:p14="http://schemas.microsoft.com/office/powerpoint/2010/main" val="19264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Deep stack = stack that is taking up a lot of memory</a:t>
            </a:r>
          </a:p>
        </p:txBody>
      </p:sp>
      <p:sp>
        <p:nvSpPr>
          <p:cNvPr id="4" name="Slide Number Placeholder 3"/>
          <p:cNvSpPr>
            <a:spLocks noGrp="1"/>
          </p:cNvSpPr>
          <p:nvPr>
            <p:ph type="sldNum" sz="quarter" idx="5"/>
          </p:nvPr>
        </p:nvSpPr>
        <p:spPr/>
        <p:txBody>
          <a:bodyPr/>
          <a:lstStyle/>
          <a:p>
            <a:fld id="{55CC2E48-1855-446E-991E-1E66EAA7B709}" type="slidenum">
              <a:rPr lang="en-US" smtClean="0"/>
              <a:t>49</a:t>
            </a:fld>
            <a:endParaRPr lang="en-US"/>
          </a:p>
        </p:txBody>
      </p:sp>
    </p:spTree>
    <p:extLst>
      <p:ext uri="{BB962C8B-B14F-4D97-AF65-F5344CB8AC3E}">
        <p14:creationId xmlns:p14="http://schemas.microsoft.com/office/powerpoint/2010/main" val="3997545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NOP = No Operation (basically a do nothing, aka stay in same state between clock cycles)</a:t>
            </a:r>
          </a:p>
          <a:p>
            <a:pPr marL="171450" indent="-171450">
              <a:buFont typeface="Arial" panose="020B0604020202020204" pitchFamily="34" charset="0"/>
              <a:buChar char="•"/>
            </a:pPr>
            <a:r>
              <a:rPr lang="en-US" dirty="0"/>
              <a:t>More NOPs added = higher likelihood to succeed (but of course there is a limit)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50</a:t>
            </a:fld>
            <a:endParaRPr lang="en-US"/>
          </a:p>
        </p:txBody>
      </p:sp>
    </p:spTree>
    <p:extLst>
      <p:ext uri="{BB962C8B-B14F-4D97-AF65-F5344CB8AC3E}">
        <p14:creationId xmlns:p14="http://schemas.microsoft.com/office/powerpoint/2010/main" val="180621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Crazy note: </a:t>
            </a:r>
            <a:r>
              <a:rPr lang="en-US" dirty="0" err="1"/>
              <a:t>numpy</a:t>
            </a:r>
            <a:r>
              <a:rPr lang="en-US" dirty="0"/>
              <a:t> Python library is written in FORTRAN.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7</a:t>
            </a:fld>
            <a:endParaRPr lang="en-US"/>
          </a:p>
        </p:txBody>
      </p:sp>
    </p:spTree>
    <p:extLst>
      <p:ext uri="{BB962C8B-B14F-4D97-AF65-F5344CB8AC3E}">
        <p14:creationId xmlns:p14="http://schemas.microsoft.com/office/powerpoint/2010/main" val="264572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review is based on x86 32-bit machine memory layout</a:t>
            </a:r>
          </a:p>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9</a:t>
            </a:fld>
            <a:endParaRPr lang="en-US"/>
          </a:p>
        </p:txBody>
      </p:sp>
    </p:spTree>
    <p:extLst>
      <p:ext uri="{BB962C8B-B14F-4D97-AF65-F5344CB8AC3E}">
        <p14:creationId xmlns:p14="http://schemas.microsoft.com/office/powerpoint/2010/main" val="54242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review is based on x86 32-bit machine memory layout</a:t>
            </a:r>
          </a:p>
          <a:p>
            <a:pPr marL="171450" indent="-171450">
              <a:buFont typeface="Arial" panose="020B0604020202020204" pitchFamily="34" charset="0"/>
              <a:buChar char="•"/>
            </a:pPr>
            <a:r>
              <a:rPr lang="en-US" dirty="0"/>
              <a:t>2^32bits = 4GB of RAM</a:t>
            </a:r>
          </a:p>
          <a:p>
            <a:pPr marL="171450" indent="-171450">
              <a:buFont typeface="Arial" panose="020B0604020202020204" pitchFamily="34" charset="0"/>
              <a:buChar char="•"/>
            </a:pPr>
            <a:r>
              <a:rPr lang="en-US" dirty="0"/>
              <a:t>Note that I/O buffers share this RAM memory space</a:t>
            </a:r>
          </a:p>
          <a:p>
            <a:pPr marL="171450" indent="-171450">
              <a:buFont typeface="Arial" panose="020B0604020202020204" pitchFamily="34" charset="0"/>
              <a:buChar char="•"/>
            </a:pPr>
            <a:r>
              <a:rPr lang="en-US" dirty="0"/>
              <a:t>After a process goes tries to access its (virtual) memory address, the address goes through TLB (Translation Lookup Block), if the page is not in memory, then page needs to be retrieved from disk and loaded to memory.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10</a:t>
            </a:fld>
            <a:endParaRPr lang="en-US"/>
          </a:p>
        </p:txBody>
      </p:sp>
    </p:spTree>
    <p:extLst>
      <p:ext uri="{BB962C8B-B14F-4D97-AF65-F5344CB8AC3E}">
        <p14:creationId xmlns:p14="http://schemas.microsoft.com/office/powerpoint/2010/main" val="369536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SEGMENTS SET UP BY OS AND SENT OFF TO THE PROCESS</a:t>
            </a:r>
          </a:p>
        </p:txBody>
      </p:sp>
      <p:sp>
        <p:nvSpPr>
          <p:cNvPr id="4" name="Slide Number Placeholder 3"/>
          <p:cNvSpPr>
            <a:spLocks noGrp="1"/>
          </p:cNvSpPr>
          <p:nvPr>
            <p:ph type="sldNum" sz="quarter" idx="5"/>
          </p:nvPr>
        </p:nvSpPr>
        <p:spPr/>
        <p:txBody>
          <a:bodyPr/>
          <a:lstStyle/>
          <a:p>
            <a:fld id="{55CC2E48-1855-446E-991E-1E66EAA7B709}" type="slidenum">
              <a:rPr lang="en-US" smtClean="0"/>
              <a:t>11</a:t>
            </a:fld>
            <a:endParaRPr lang="en-US"/>
          </a:p>
        </p:txBody>
      </p:sp>
    </p:spTree>
    <p:extLst>
      <p:ext uri="{BB962C8B-B14F-4D97-AF65-F5344CB8AC3E}">
        <p14:creationId xmlns:p14="http://schemas.microsoft.com/office/powerpoint/2010/main" val="127703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x is a global variable </a:t>
            </a:r>
            <a:r>
              <a:rPr lang="en-US" dirty="0">
                <a:sym typeface="Wingdings" panose="05000000000000000000" pitchFamily="2" charset="2"/>
              </a:rPr>
              <a:t> it would be in DATA SEGMENT</a:t>
            </a:r>
          </a:p>
          <a:p>
            <a:pPr marL="171450" indent="-171450">
              <a:buFont typeface="Arial" panose="020B0604020202020204" pitchFamily="34" charset="0"/>
              <a:buChar char="•"/>
            </a:pP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55CC2E48-1855-446E-991E-1E66EAA7B709}" type="slidenum">
              <a:rPr lang="en-US" smtClean="0"/>
              <a:t>12</a:t>
            </a:fld>
            <a:endParaRPr lang="en-US"/>
          </a:p>
        </p:txBody>
      </p:sp>
    </p:spTree>
    <p:extLst>
      <p:ext uri="{BB962C8B-B14F-4D97-AF65-F5344CB8AC3E}">
        <p14:creationId xmlns:p14="http://schemas.microsoft.com/office/powerpoint/2010/main" val="32776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and b (local variables) are in STACK</a:t>
            </a:r>
          </a:p>
        </p:txBody>
      </p:sp>
      <p:sp>
        <p:nvSpPr>
          <p:cNvPr id="4" name="Slide Number Placeholder 3"/>
          <p:cNvSpPr>
            <a:spLocks noGrp="1"/>
          </p:cNvSpPr>
          <p:nvPr>
            <p:ph type="sldNum" sz="quarter" idx="5"/>
          </p:nvPr>
        </p:nvSpPr>
        <p:spPr/>
        <p:txBody>
          <a:bodyPr/>
          <a:lstStyle/>
          <a:p>
            <a:fld id="{55CC2E48-1855-446E-991E-1E66EAA7B709}" type="slidenum">
              <a:rPr lang="en-US" smtClean="0"/>
              <a:t>13</a:t>
            </a:fld>
            <a:endParaRPr lang="en-US"/>
          </a:p>
        </p:txBody>
      </p:sp>
    </p:spTree>
    <p:extLst>
      <p:ext uri="{BB962C8B-B14F-4D97-AF65-F5344CB8AC3E}">
        <p14:creationId xmlns:p14="http://schemas.microsoft.com/office/powerpoint/2010/main" val="13269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25357" y="611124"/>
            <a:ext cx="7741285" cy="69596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95779"/>
            <a:ext cx="9558655" cy="186055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1985" y="1666747"/>
            <a:ext cx="6828790" cy="1765935"/>
          </a:xfrm>
          <a:prstGeom prst="rect">
            <a:avLst/>
          </a:prstGeom>
        </p:spPr>
        <p:txBody>
          <a:bodyPr vert="horz" wrap="square" lIns="0" tIns="114300" rIns="0" bIns="0" rtlCol="0">
            <a:spAutoFit/>
          </a:bodyPr>
          <a:lstStyle/>
          <a:p>
            <a:pPr marL="2185035" marR="5080" indent="-2172970">
              <a:lnSpc>
                <a:spcPts val="6500"/>
              </a:lnSpc>
              <a:spcBef>
                <a:spcPts val="900"/>
              </a:spcBef>
            </a:pPr>
            <a:r>
              <a:rPr sz="6000" dirty="0"/>
              <a:t>CIS</a:t>
            </a:r>
            <a:r>
              <a:rPr sz="6000" spc="-15" dirty="0"/>
              <a:t> </a:t>
            </a:r>
            <a:r>
              <a:rPr sz="6000" dirty="0"/>
              <a:t>449/549:</a:t>
            </a:r>
            <a:r>
              <a:rPr sz="6000" spc="-15" dirty="0"/>
              <a:t> </a:t>
            </a:r>
            <a:r>
              <a:rPr sz="6000" spc="-30" dirty="0"/>
              <a:t>Software </a:t>
            </a:r>
            <a:r>
              <a:rPr sz="6000" spc="-10" dirty="0"/>
              <a:t>Security</a:t>
            </a:r>
            <a:endParaRPr sz="6000"/>
          </a:p>
        </p:txBody>
      </p:sp>
      <p:sp>
        <p:nvSpPr>
          <p:cNvPr id="3" name="object 3"/>
          <p:cNvSpPr txBox="1"/>
          <p:nvPr/>
        </p:nvSpPr>
        <p:spPr>
          <a:xfrm>
            <a:off x="5383498" y="4486147"/>
            <a:ext cx="14255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Anys</a:t>
            </a:r>
            <a:r>
              <a:rPr sz="2400" spc="-85" dirty="0">
                <a:latin typeface="Calibri"/>
                <a:cs typeface="Calibri"/>
              </a:rPr>
              <a:t> </a:t>
            </a:r>
            <a:r>
              <a:rPr sz="2400" spc="-10" dirty="0">
                <a:latin typeface="Calibri"/>
                <a:cs typeface="Calibri"/>
              </a:rPr>
              <a:t>Bacha</a:t>
            </a:r>
            <a:endParaRPr sz="2400">
              <a:latin typeface="Calibri"/>
              <a:cs typeface="Calibri"/>
            </a:endParaRPr>
          </a:p>
        </p:txBody>
      </p:sp>
      <p:sp>
        <p:nvSpPr>
          <p:cNvPr id="4" name="object 4"/>
          <p:cNvSpPr txBox="1"/>
          <p:nvPr/>
        </p:nvSpPr>
        <p:spPr>
          <a:xfrm>
            <a:off x="2604403" y="5994908"/>
            <a:ext cx="6914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Slides</a:t>
            </a:r>
            <a:r>
              <a:rPr sz="1800" spc="-35" dirty="0">
                <a:latin typeface="Calibri"/>
                <a:cs typeface="Calibri"/>
              </a:rPr>
              <a:t> </a:t>
            </a:r>
            <a:r>
              <a:rPr sz="1800" dirty="0">
                <a:latin typeface="Calibri"/>
                <a:cs typeface="Calibri"/>
              </a:rPr>
              <a:t>from</a:t>
            </a:r>
            <a:r>
              <a:rPr sz="1800" spc="-15" dirty="0">
                <a:latin typeface="Calibri"/>
                <a:cs typeface="Calibri"/>
              </a:rPr>
              <a:t> </a:t>
            </a:r>
            <a:r>
              <a:rPr sz="1800" dirty="0">
                <a:latin typeface="Calibri"/>
                <a:cs typeface="Calibri"/>
              </a:rPr>
              <a:t>U.</a:t>
            </a:r>
            <a:r>
              <a:rPr sz="1800" spc="-20" dirty="0">
                <a:latin typeface="Calibri"/>
                <a:cs typeface="Calibri"/>
              </a:rPr>
              <a:t> Shankar,</a:t>
            </a:r>
            <a:r>
              <a:rPr sz="1800" spc="-15" dirty="0">
                <a:latin typeface="Calibri"/>
                <a:cs typeface="Calibri"/>
              </a:rPr>
              <a:t> </a:t>
            </a:r>
            <a:r>
              <a:rPr sz="1800" dirty="0">
                <a:latin typeface="Calibri"/>
                <a:cs typeface="Calibri"/>
              </a:rPr>
              <a:t>M.</a:t>
            </a:r>
            <a:r>
              <a:rPr sz="1800" spc="-20" dirty="0">
                <a:latin typeface="Calibri"/>
                <a:cs typeface="Calibri"/>
              </a:rPr>
              <a:t> </a:t>
            </a:r>
            <a:r>
              <a:rPr sz="1800" dirty="0">
                <a:latin typeface="Calibri"/>
                <a:cs typeface="Calibri"/>
              </a:rPr>
              <a:t>Hicks,</a:t>
            </a:r>
            <a:r>
              <a:rPr sz="1800" spc="-15" dirty="0">
                <a:latin typeface="Calibri"/>
                <a:cs typeface="Calibri"/>
              </a:rPr>
              <a:t> </a:t>
            </a:r>
            <a:r>
              <a:rPr sz="1800" dirty="0">
                <a:latin typeface="Calibri"/>
                <a:cs typeface="Calibri"/>
              </a:rPr>
              <a:t>K.</a:t>
            </a:r>
            <a:r>
              <a:rPr sz="1800" spc="-20" dirty="0">
                <a:latin typeface="Calibri"/>
                <a:cs typeface="Calibri"/>
              </a:rPr>
              <a:t> </a:t>
            </a:r>
            <a:r>
              <a:rPr sz="1800" dirty="0">
                <a:latin typeface="Calibri"/>
                <a:cs typeface="Calibri"/>
              </a:rPr>
              <a:t>Du,</a:t>
            </a:r>
            <a:r>
              <a:rPr sz="1800" spc="-15" dirty="0">
                <a:latin typeface="Calibri"/>
                <a:cs typeface="Calibri"/>
              </a:rPr>
              <a:t> </a:t>
            </a:r>
            <a:r>
              <a:rPr sz="1800" dirty="0">
                <a:latin typeface="Calibri"/>
                <a:cs typeface="Calibri"/>
              </a:rPr>
              <a:t>D.</a:t>
            </a:r>
            <a:r>
              <a:rPr sz="1800" spc="-25" dirty="0">
                <a:latin typeface="Calibri"/>
                <a:cs typeface="Calibri"/>
              </a:rPr>
              <a:t> </a:t>
            </a:r>
            <a:r>
              <a:rPr sz="1800" dirty="0">
                <a:latin typeface="Calibri"/>
                <a:cs typeface="Calibri"/>
              </a:rPr>
              <a:t>Boneh,</a:t>
            </a:r>
            <a:r>
              <a:rPr sz="1800" spc="-15" dirty="0">
                <a:latin typeface="Calibri"/>
                <a:cs typeface="Calibri"/>
              </a:rPr>
              <a:t> </a:t>
            </a:r>
            <a:r>
              <a:rPr sz="1800" dirty="0">
                <a:latin typeface="Calibri"/>
                <a:cs typeface="Calibri"/>
              </a:rPr>
              <a:t>N.</a:t>
            </a:r>
            <a:r>
              <a:rPr sz="1800" spc="-20" dirty="0">
                <a:latin typeface="Calibri"/>
                <a:cs typeface="Calibri"/>
              </a:rPr>
              <a:t> </a:t>
            </a:r>
            <a:r>
              <a:rPr sz="1800" dirty="0">
                <a:latin typeface="Calibri"/>
                <a:cs typeface="Calibri"/>
              </a:rPr>
              <a:t>Zeldovich,</a:t>
            </a:r>
            <a:r>
              <a:rPr sz="1800" spc="-15" dirty="0">
                <a:latin typeface="Calibri"/>
                <a:cs typeface="Calibri"/>
              </a:rPr>
              <a:t> </a:t>
            </a:r>
            <a:r>
              <a:rPr sz="1800" dirty="0">
                <a:latin typeface="Calibri"/>
                <a:cs typeface="Calibri"/>
              </a:rPr>
              <a:t>A.</a:t>
            </a:r>
            <a:r>
              <a:rPr sz="1800" spc="-20" dirty="0">
                <a:latin typeface="Calibri"/>
                <a:cs typeface="Calibri"/>
              </a:rPr>
              <a:t> </a:t>
            </a:r>
            <a:r>
              <a:rPr sz="1800" spc="-10" dirty="0">
                <a:latin typeface="Calibri"/>
                <a:cs typeface="Calibri"/>
              </a:rPr>
              <a:t>Rahmati</a:t>
            </a:r>
            <a:endParaRPr sz="1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3" name="object 3"/>
          <p:cNvSpPr/>
          <p:nvPr/>
        </p:nvSpPr>
        <p:spPr>
          <a:xfrm>
            <a:off x="4714875" y="2162175"/>
            <a:ext cx="2505075" cy="3876675"/>
          </a:xfrm>
          <a:custGeom>
            <a:avLst/>
            <a:gdLst/>
            <a:ahLst/>
            <a:cxnLst/>
            <a:rect l="l" t="t" r="r" b="b"/>
            <a:pathLst>
              <a:path w="2505075" h="3876675">
                <a:moveTo>
                  <a:pt x="0" y="0"/>
                </a:moveTo>
                <a:lnTo>
                  <a:pt x="2505075" y="0"/>
                </a:lnTo>
                <a:lnTo>
                  <a:pt x="2505075" y="3876675"/>
                </a:lnTo>
                <a:lnTo>
                  <a:pt x="0" y="3876675"/>
                </a:lnTo>
                <a:lnTo>
                  <a:pt x="0" y="0"/>
                </a:lnTo>
                <a:close/>
              </a:path>
            </a:pathLst>
          </a:custGeom>
          <a:ln w="19050">
            <a:solidFill>
              <a:srgbClr val="000000"/>
            </a:solidFill>
          </a:ln>
        </p:spPr>
        <p:txBody>
          <a:bodyPr wrap="square" lIns="0" tIns="0" rIns="0" bIns="0" rtlCol="0"/>
          <a:lstStyle/>
          <a:p>
            <a:endParaRPr/>
          </a:p>
        </p:txBody>
      </p:sp>
      <p:sp>
        <p:nvSpPr>
          <p:cNvPr id="4" name="object 4"/>
          <p:cNvSpPr txBox="1"/>
          <p:nvPr/>
        </p:nvSpPr>
        <p:spPr>
          <a:xfrm>
            <a:off x="4203065" y="5712459"/>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3993515" y="1908555"/>
            <a:ext cx="5196840" cy="452120"/>
          </a:xfrm>
          <a:prstGeom prst="rect">
            <a:avLst/>
          </a:prstGeom>
        </p:spPr>
        <p:txBody>
          <a:bodyPr vert="horz" wrap="square" lIns="0" tIns="12700" rIns="0" bIns="0" rtlCol="0">
            <a:spAutoFit/>
          </a:bodyPr>
          <a:lstStyle/>
          <a:p>
            <a:pPr marL="12700">
              <a:lnSpc>
                <a:spcPct val="100000"/>
              </a:lnSpc>
              <a:spcBef>
                <a:spcPts val="100"/>
              </a:spcBef>
              <a:tabLst>
                <a:tab pos="3540760" algn="l"/>
              </a:tabLst>
            </a:pPr>
            <a:r>
              <a:rPr sz="2800" spc="-25" dirty="0">
                <a:latin typeface="Calibri"/>
                <a:cs typeface="Calibri"/>
              </a:rPr>
              <a:t>4G</a:t>
            </a:r>
            <a:r>
              <a:rPr sz="2800" dirty="0">
                <a:latin typeface="Calibri"/>
                <a:cs typeface="Calibri"/>
              </a:rPr>
              <a:t>	</a:t>
            </a:r>
            <a:r>
              <a:rPr sz="2800" spc="-10" dirty="0">
                <a:latin typeface="Calibri"/>
                <a:cs typeface="Calibri"/>
              </a:rPr>
              <a:t>0xFFFFFFFF</a:t>
            </a:r>
            <a:endParaRPr sz="2800">
              <a:latin typeface="Calibri"/>
              <a:cs typeface="Calibri"/>
            </a:endParaRPr>
          </a:p>
        </p:txBody>
      </p:sp>
      <p:sp>
        <p:nvSpPr>
          <p:cNvPr id="6" name="object 6"/>
          <p:cNvSpPr txBox="1"/>
          <p:nvPr/>
        </p:nvSpPr>
        <p:spPr>
          <a:xfrm>
            <a:off x="7572033" y="5712459"/>
            <a:ext cx="1807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0x00000000</a:t>
            </a:r>
            <a:endParaRPr sz="2800">
              <a:latin typeface="Calibri"/>
              <a:cs typeface="Calibri"/>
            </a:endParaRPr>
          </a:p>
        </p:txBody>
      </p:sp>
      <p:sp>
        <p:nvSpPr>
          <p:cNvPr id="7" name="object 7"/>
          <p:cNvSpPr txBox="1"/>
          <p:nvPr/>
        </p:nvSpPr>
        <p:spPr>
          <a:xfrm>
            <a:off x="717751" y="3392932"/>
            <a:ext cx="3188970" cy="885190"/>
          </a:xfrm>
          <a:prstGeom prst="rect">
            <a:avLst/>
          </a:prstGeom>
        </p:spPr>
        <p:txBody>
          <a:bodyPr vert="horz" wrap="square" lIns="0" tIns="6350" rIns="0" bIns="0" rtlCol="0">
            <a:spAutoFit/>
          </a:bodyPr>
          <a:lstStyle/>
          <a:p>
            <a:pPr marL="12700" marR="5080">
              <a:lnSpc>
                <a:spcPct val="101400"/>
              </a:lnSpc>
              <a:spcBef>
                <a:spcPts val="50"/>
              </a:spcBef>
            </a:pPr>
            <a:r>
              <a:rPr sz="2800" dirty="0">
                <a:latin typeface="Calibri"/>
                <a:cs typeface="Calibri"/>
              </a:rPr>
              <a:t>Process</a:t>
            </a:r>
            <a:r>
              <a:rPr sz="2800" spc="-45" dirty="0">
                <a:latin typeface="Calibri"/>
                <a:cs typeface="Calibri"/>
              </a:rPr>
              <a:t> </a:t>
            </a:r>
            <a:r>
              <a:rPr sz="2800" dirty="0">
                <a:latin typeface="Calibri"/>
                <a:cs typeface="Calibri"/>
              </a:rPr>
              <a:t>thinks</a:t>
            </a:r>
            <a:r>
              <a:rPr sz="2800" spc="-35" dirty="0">
                <a:latin typeface="Calibri"/>
                <a:cs typeface="Calibri"/>
              </a:rPr>
              <a:t> </a:t>
            </a:r>
            <a:r>
              <a:rPr sz="2800" spc="-25" dirty="0">
                <a:latin typeface="Calibri"/>
                <a:cs typeface="Calibri"/>
              </a:rPr>
              <a:t>it</a:t>
            </a:r>
            <a:r>
              <a:rPr sz="2800" spc="700" dirty="0">
                <a:latin typeface="Calibri"/>
                <a:cs typeface="Calibri"/>
              </a:rPr>
              <a:t> </a:t>
            </a:r>
            <a:r>
              <a:rPr sz="2800" dirty="0">
                <a:latin typeface="Calibri"/>
                <a:cs typeface="Calibri"/>
              </a:rPr>
              <a:t>owns</a:t>
            </a:r>
            <a:r>
              <a:rPr sz="2800" spc="-30"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entire</a:t>
            </a:r>
            <a:r>
              <a:rPr sz="2800" spc="-30" dirty="0">
                <a:latin typeface="Calibri"/>
                <a:cs typeface="Calibri"/>
              </a:rPr>
              <a:t> </a:t>
            </a:r>
            <a:r>
              <a:rPr sz="2800" spc="-25" dirty="0">
                <a:latin typeface="Calibri"/>
                <a:cs typeface="Calibri"/>
              </a:rPr>
              <a:t>range</a:t>
            </a:r>
            <a:endParaRPr sz="2800">
              <a:latin typeface="Calibri"/>
              <a:cs typeface="Calibri"/>
            </a:endParaRPr>
          </a:p>
        </p:txBody>
      </p:sp>
      <p:sp>
        <p:nvSpPr>
          <p:cNvPr id="8" name="object 8"/>
          <p:cNvSpPr txBox="1"/>
          <p:nvPr/>
        </p:nvSpPr>
        <p:spPr>
          <a:xfrm>
            <a:off x="7778207" y="3392932"/>
            <a:ext cx="3458210" cy="1305560"/>
          </a:xfrm>
          <a:prstGeom prst="rect">
            <a:avLst/>
          </a:prstGeom>
        </p:spPr>
        <p:txBody>
          <a:bodyPr vert="horz" wrap="square" lIns="0" tIns="12700" rIns="0" bIns="0" rtlCol="0">
            <a:spAutoFit/>
          </a:bodyPr>
          <a:lstStyle/>
          <a:p>
            <a:pPr marL="12700" marR="5080">
              <a:lnSpc>
                <a:spcPct val="100000"/>
              </a:lnSpc>
              <a:spcBef>
                <a:spcPts val="100"/>
              </a:spcBef>
            </a:pPr>
            <a:r>
              <a:rPr sz="2800" dirty="0">
                <a:latin typeface="Calibri"/>
                <a:cs typeface="Calibri"/>
              </a:rPr>
              <a:t>Virtual</a:t>
            </a:r>
            <a:r>
              <a:rPr sz="2800" spc="-45" dirty="0">
                <a:latin typeface="Calibri"/>
                <a:cs typeface="Calibri"/>
              </a:rPr>
              <a:t> </a:t>
            </a:r>
            <a:r>
              <a:rPr sz="2800" dirty="0">
                <a:latin typeface="Calibri"/>
                <a:cs typeface="Calibri"/>
              </a:rPr>
              <a:t>addresses</a:t>
            </a:r>
            <a:r>
              <a:rPr sz="2800" spc="-35" dirty="0">
                <a:latin typeface="Calibri"/>
                <a:cs typeface="Calibri"/>
              </a:rPr>
              <a:t> </a:t>
            </a:r>
            <a:r>
              <a:rPr sz="2800" spc="-20" dirty="0">
                <a:latin typeface="Calibri"/>
                <a:cs typeface="Calibri"/>
              </a:rPr>
              <a:t>that </a:t>
            </a:r>
            <a:r>
              <a:rPr sz="2800" dirty="0">
                <a:latin typeface="Calibri"/>
                <a:cs typeface="Calibri"/>
              </a:rPr>
              <a:t>the</a:t>
            </a:r>
            <a:r>
              <a:rPr sz="2800" spc="-25" dirty="0">
                <a:latin typeface="Calibri"/>
                <a:cs typeface="Calibri"/>
              </a:rPr>
              <a:t> </a:t>
            </a:r>
            <a:r>
              <a:rPr sz="2800" dirty="0">
                <a:latin typeface="Calibri"/>
                <a:cs typeface="Calibri"/>
              </a:rPr>
              <a:t>OS</a:t>
            </a:r>
            <a:r>
              <a:rPr sz="2800" spc="-10" dirty="0">
                <a:latin typeface="Calibri"/>
                <a:cs typeface="Calibri"/>
              </a:rPr>
              <a:t> </a:t>
            </a:r>
            <a:r>
              <a:rPr sz="2800" dirty="0">
                <a:latin typeface="Calibri"/>
                <a:cs typeface="Calibri"/>
              </a:rPr>
              <a:t>maps</a:t>
            </a:r>
            <a:r>
              <a:rPr sz="2800" spc="-10" dirty="0">
                <a:latin typeface="Calibri"/>
                <a:cs typeface="Calibri"/>
              </a:rPr>
              <a:t> </a:t>
            </a:r>
            <a:r>
              <a:rPr sz="2800" dirty="0">
                <a:latin typeface="Calibri"/>
                <a:cs typeface="Calibri"/>
              </a:rPr>
              <a:t>to</a:t>
            </a:r>
            <a:r>
              <a:rPr sz="2800" spc="-15" dirty="0">
                <a:latin typeface="Calibri"/>
                <a:cs typeface="Calibri"/>
              </a:rPr>
              <a:t> </a:t>
            </a:r>
            <a:r>
              <a:rPr sz="2800" spc="-20" dirty="0">
                <a:latin typeface="Calibri"/>
                <a:cs typeface="Calibri"/>
              </a:rPr>
              <a:t>physical </a:t>
            </a:r>
            <a:r>
              <a:rPr sz="2800" dirty="0">
                <a:latin typeface="Calibri"/>
                <a:cs typeface="Calibri"/>
              </a:rPr>
              <a:t>memory </a:t>
            </a:r>
            <a:r>
              <a:rPr sz="2800" spc="-10" dirty="0">
                <a:latin typeface="Calibri"/>
                <a:cs typeface="Calibri"/>
              </a:rPr>
              <a:t>addresses</a:t>
            </a:r>
            <a:endParaRPr sz="2800">
              <a:latin typeface="Calibri"/>
              <a:cs typeface="Calibri"/>
            </a:endParaRPr>
          </a:p>
        </p:txBody>
      </p:sp>
      <p:sp>
        <p:nvSpPr>
          <p:cNvPr id="9" name="object 9"/>
          <p:cNvSpPr/>
          <p:nvPr/>
        </p:nvSpPr>
        <p:spPr>
          <a:xfrm>
            <a:off x="8335924" y="2423784"/>
            <a:ext cx="651510" cy="971550"/>
          </a:xfrm>
          <a:custGeom>
            <a:avLst/>
            <a:gdLst/>
            <a:ahLst/>
            <a:cxnLst/>
            <a:rect l="l" t="t" r="r" b="b"/>
            <a:pathLst>
              <a:path w="651509" h="971550">
                <a:moveTo>
                  <a:pt x="65848" y="70628"/>
                </a:moveTo>
                <a:lnTo>
                  <a:pt x="39381" y="88167"/>
                </a:lnTo>
                <a:lnTo>
                  <a:pt x="624721" y="971449"/>
                </a:lnTo>
                <a:lnTo>
                  <a:pt x="651187" y="953910"/>
                </a:lnTo>
                <a:lnTo>
                  <a:pt x="65848" y="70628"/>
                </a:lnTo>
                <a:close/>
              </a:path>
              <a:path w="651509" h="971550">
                <a:moveTo>
                  <a:pt x="0" y="0"/>
                </a:moveTo>
                <a:lnTo>
                  <a:pt x="12915" y="105705"/>
                </a:lnTo>
                <a:lnTo>
                  <a:pt x="39381" y="88167"/>
                </a:lnTo>
                <a:lnTo>
                  <a:pt x="30612" y="74933"/>
                </a:lnTo>
                <a:lnTo>
                  <a:pt x="57078" y="57395"/>
                </a:lnTo>
                <a:lnTo>
                  <a:pt x="85818" y="57395"/>
                </a:lnTo>
                <a:lnTo>
                  <a:pt x="92315" y="53089"/>
                </a:lnTo>
                <a:lnTo>
                  <a:pt x="0" y="0"/>
                </a:lnTo>
                <a:close/>
              </a:path>
              <a:path w="651509" h="971550">
                <a:moveTo>
                  <a:pt x="57078" y="57395"/>
                </a:moveTo>
                <a:lnTo>
                  <a:pt x="30612" y="74933"/>
                </a:lnTo>
                <a:lnTo>
                  <a:pt x="39381" y="88167"/>
                </a:lnTo>
                <a:lnTo>
                  <a:pt x="65848" y="70628"/>
                </a:lnTo>
                <a:lnTo>
                  <a:pt x="57078" y="57395"/>
                </a:lnTo>
                <a:close/>
              </a:path>
              <a:path w="651509" h="971550">
                <a:moveTo>
                  <a:pt x="85818" y="57395"/>
                </a:moveTo>
                <a:lnTo>
                  <a:pt x="57078" y="57395"/>
                </a:lnTo>
                <a:lnTo>
                  <a:pt x="65848" y="70628"/>
                </a:lnTo>
                <a:lnTo>
                  <a:pt x="85818" y="57395"/>
                </a:lnTo>
                <a:close/>
              </a:path>
            </a:pathLst>
          </a:custGeom>
          <a:solidFill>
            <a:srgbClr val="000000"/>
          </a:solidFill>
        </p:spPr>
        <p:txBody>
          <a:bodyPr wrap="square" lIns="0" tIns="0" rIns="0" bIns="0" rtlCol="0"/>
          <a:lstStyle/>
          <a:p>
            <a:endParaRPr/>
          </a:p>
        </p:txBody>
      </p:sp>
      <p:sp>
        <p:nvSpPr>
          <p:cNvPr id="10" name="object 10"/>
          <p:cNvSpPr/>
          <p:nvPr/>
        </p:nvSpPr>
        <p:spPr>
          <a:xfrm>
            <a:off x="8364979" y="4777068"/>
            <a:ext cx="665480" cy="957580"/>
          </a:xfrm>
          <a:custGeom>
            <a:avLst/>
            <a:gdLst/>
            <a:ahLst/>
            <a:cxnLst/>
            <a:rect l="l" t="t" r="r" b="b"/>
            <a:pathLst>
              <a:path w="665479" h="957579">
                <a:moveTo>
                  <a:pt x="14740" y="851604"/>
                </a:moveTo>
                <a:lnTo>
                  <a:pt x="0" y="957071"/>
                </a:lnTo>
                <a:lnTo>
                  <a:pt x="93218" y="905584"/>
                </a:lnTo>
                <a:lnTo>
                  <a:pt x="86073" y="900670"/>
                </a:lnTo>
                <a:lnTo>
                  <a:pt x="58063" y="900670"/>
                </a:lnTo>
                <a:lnTo>
                  <a:pt x="31903" y="882676"/>
                </a:lnTo>
                <a:lnTo>
                  <a:pt x="40899" y="869597"/>
                </a:lnTo>
                <a:lnTo>
                  <a:pt x="14740" y="851604"/>
                </a:lnTo>
                <a:close/>
              </a:path>
              <a:path w="665479" h="957579">
                <a:moveTo>
                  <a:pt x="40899" y="869597"/>
                </a:moveTo>
                <a:lnTo>
                  <a:pt x="31903" y="882676"/>
                </a:lnTo>
                <a:lnTo>
                  <a:pt x="58063" y="900670"/>
                </a:lnTo>
                <a:lnTo>
                  <a:pt x="67059" y="887591"/>
                </a:lnTo>
                <a:lnTo>
                  <a:pt x="40899" y="869597"/>
                </a:lnTo>
                <a:close/>
              </a:path>
              <a:path w="665479" h="957579">
                <a:moveTo>
                  <a:pt x="67059" y="887591"/>
                </a:moveTo>
                <a:lnTo>
                  <a:pt x="58063" y="900670"/>
                </a:lnTo>
                <a:lnTo>
                  <a:pt x="86073" y="900670"/>
                </a:lnTo>
                <a:lnTo>
                  <a:pt x="67059" y="887591"/>
                </a:lnTo>
                <a:close/>
              </a:path>
              <a:path w="665479" h="957579">
                <a:moveTo>
                  <a:pt x="639050" y="0"/>
                </a:moveTo>
                <a:lnTo>
                  <a:pt x="40899" y="869597"/>
                </a:lnTo>
                <a:lnTo>
                  <a:pt x="67059" y="887591"/>
                </a:lnTo>
                <a:lnTo>
                  <a:pt x="665209" y="17993"/>
                </a:lnTo>
                <a:lnTo>
                  <a:pt x="639050"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28573" y="2128587"/>
          <a:ext cx="2505075" cy="3872230"/>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10922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algn="ctr">
                        <a:lnSpc>
                          <a:spcPct val="100000"/>
                        </a:lnSpc>
                        <a:spcBef>
                          <a:spcPts val="825"/>
                        </a:spcBef>
                      </a:pPr>
                      <a:r>
                        <a:rPr sz="1800" dirty="0">
                          <a:latin typeface="Calibri"/>
                          <a:cs typeface="Calibri"/>
                        </a:rPr>
                        <a:t>cmdline &amp; </a:t>
                      </a:r>
                      <a:r>
                        <a:rPr sz="1800" spc="-25" dirty="0">
                          <a:latin typeface="Calibri"/>
                          <a:cs typeface="Calibri"/>
                        </a:rPr>
                        <a:t>env</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984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algn="ctr">
                        <a:lnSpc>
                          <a:spcPct val="100000"/>
                        </a:lnSpc>
                        <a:spcBef>
                          <a:spcPts val="825"/>
                        </a:spcBef>
                      </a:pPr>
                      <a:r>
                        <a:rPr sz="1800" spc="-10" dirty="0">
                          <a:latin typeface="Calibri"/>
                          <a:cs typeface="Calibri"/>
                        </a:rPr>
                        <a:t>Stack</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262255">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540">
                <a:tc>
                  <a:txBody>
                    <a:bodyPr/>
                    <a:lstStyle/>
                    <a:p>
                      <a:pPr algn="ctr">
                        <a:lnSpc>
                          <a:spcPct val="100000"/>
                        </a:lnSpc>
                        <a:spcBef>
                          <a:spcPts val="835"/>
                        </a:spcBef>
                      </a:pPr>
                      <a:r>
                        <a:rPr sz="1800" spc="-20" dirty="0">
                          <a:latin typeface="Calibri"/>
                          <a:cs typeface="Calibri"/>
                        </a:rPr>
                        <a:t>Heap</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5"/>
                  </a:ext>
                </a:extLst>
              </a:tr>
              <a:tr h="10477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0540">
                <a:tc>
                  <a:txBody>
                    <a:bodyPr/>
                    <a:lstStyle/>
                    <a:p>
                      <a:pPr algn="ctr">
                        <a:lnSpc>
                          <a:spcPct val="100000"/>
                        </a:lnSpc>
                        <a:spcBef>
                          <a:spcPts val="835"/>
                        </a:spcBef>
                      </a:pPr>
                      <a:r>
                        <a:rPr sz="1800" dirty="0">
                          <a:latin typeface="Calibri"/>
                          <a:cs typeface="Calibri"/>
                        </a:rPr>
                        <a:t>BSS</a:t>
                      </a:r>
                      <a:r>
                        <a:rPr sz="1800" spc="-5" dirty="0">
                          <a:latin typeface="Calibri"/>
                          <a:cs typeface="Calibri"/>
                        </a:rPr>
                        <a:t> </a:t>
                      </a:r>
                      <a:r>
                        <a:rPr sz="1800" spc="-10" dirty="0">
                          <a:latin typeface="Calibri"/>
                          <a:cs typeface="Calibri"/>
                        </a:rPr>
                        <a:t>Segment</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7"/>
                  </a:ext>
                </a:extLst>
              </a:tr>
              <a:tr h="57150">
                <a:tc>
                  <a:txBody>
                    <a:bodyPr/>
                    <a:lstStyle/>
                    <a:p>
                      <a:pPr>
                        <a:lnSpc>
                          <a:spcPct val="100000"/>
                        </a:lnSpc>
                      </a:pPr>
                      <a:endParaRPr sz="2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8"/>
                  </a:ext>
                </a:extLst>
              </a:tr>
              <a:tr h="530225">
                <a:tc>
                  <a:txBody>
                    <a:bodyPr/>
                    <a:lstStyle/>
                    <a:p>
                      <a:pPr algn="ctr">
                        <a:lnSpc>
                          <a:spcPct val="100000"/>
                        </a:lnSpc>
                        <a:spcBef>
                          <a:spcPts val="819"/>
                        </a:spcBef>
                      </a:pPr>
                      <a:r>
                        <a:rPr sz="1800" dirty="0">
                          <a:latin typeface="Calibri"/>
                          <a:cs typeface="Calibri"/>
                        </a:rPr>
                        <a:t>Data</a:t>
                      </a:r>
                      <a:r>
                        <a:rPr sz="1800" spc="-35" dirty="0">
                          <a:latin typeface="Calibri"/>
                          <a:cs typeface="Calibri"/>
                        </a:rPr>
                        <a:t> </a:t>
                      </a:r>
                      <a:r>
                        <a:rPr sz="1800" spc="-10" dirty="0">
                          <a:latin typeface="Calibri"/>
                          <a:cs typeface="Calibri"/>
                        </a:rPr>
                        <a:t>Segment</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9"/>
                  </a:ext>
                </a:extLst>
              </a:tr>
              <a:tr h="530225">
                <a:tc>
                  <a:txBody>
                    <a:bodyPr/>
                    <a:lstStyle/>
                    <a:p>
                      <a:pPr algn="ctr">
                        <a:lnSpc>
                          <a:spcPct val="100000"/>
                        </a:lnSpc>
                        <a:spcBef>
                          <a:spcPts val="985"/>
                        </a:spcBef>
                      </a:pPr>
                      <a:r>
                        <a:rPr sz="1800" spc="-20" dirty="0">
                          <a:latin typeface="Calibri"/>
                          <a:cs typeface="Calibri"/>
                        </a:rPr>
                        <a:t>Text</a:t>
                      </a:r>
                      <a:endParaRPr sz="1800">
                        <a:latin typeface="Calibri"/>
                        <a:cs typeface="Calibri"/>
                      </a:endParaRPr>
                    </a:p>
                  </a:txBody>
                  <a:tcPr marL="0" marR="0" marT="12509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10"/>
                  </a:ext>
                </a:extLst>
              </a:tr>
              <a:tr h="137795">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4" name="object 4"/>
          <p:cNvSpPr txBox="1"/>
          <p:nvPr/>
        </p:nvSpPr>
        <p:spPr>
          <a:xfrm>
            <a:off x="1126489" y="5688076"/>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916939" y="1884171"/>
            <a:ext cx="431800" cy="452120"/>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alibri"/>
                <a:cs typeface="Calibri"/>
              </a:rPr>
              <a:t>4G</a:t>
            </a:r>
            <a:endParaRPr sz="2800">
              <a:latin typeface="Calibri"/>
              <a:cs typeface="Calibri"/>
            </a:endParaRPr>
          </a:p>
        </p:txBody>
      </p:sp>
      <p:pic>
        <p:nvPicPr>
          <p:cNvPr id="6" name="object 6"/>
          <p:cNvPicPr/>
          <p:nvPr/>
        </p:nvPicPr>
        <p:blipFill>
          <a:blip r:embed="rId3" cstate="print"/>
          <a:stretch>
            <a:fillRect/>
          </a:stretch>
        </p:blipFill>
        <p:spPr>
          <a:xfrm>
            <a:off x="6328995" y="1809498"/>
            <a:ext cx="4743450" cy="4533900"/>
          </a:xfrm>
          <a:prstGeom prst="rect">
            <a:avLst/>
          </a:prstGeom>
        </p:spPr>
      </p:pic>
      <p:sp>
        <p:nvSpPr>
          <p:cNvPr id="7" name="object 7"/>
          <p:cNvSpPr txBox="1"/>
          <p:nvPr/>
        </p:nvSpPr>
        <p:spPr>
          <a:xfrm>
            <a:off x="8404739" y="2222499"/>
            <a:ext cx="3430270"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Where</a:t>
            </a:r>
            <a:r>
              <a:rPr sz="2800" b="1" spc="-40" dirty="0">
                <a:solidFill>
                  <a:srgbClr val="C00000"/>
                </a:solidFill>
                <a:latin typeface="Calibri"/>
                <a:cs typeface="Calibri"/>
              </a:rPr>
              <a:t> </a:t>
            </a:r>
            <a:r>
              <a:rPr sz="2800" b="1" dirty="0">
                <a:solidFill>
                  <a:srgbClr val="C00000"/>
                </a:solidFill>
                <a:latin typeface="Calibri"/>
                <a:cs typeface="Calibri"/>
              </a:rPr>
              <a:t>would</a:t>
            </a:r>
            <a:r>
              <a:rPr sz="2800" b="1" spc="-40" dirty="0">
                <a:solidFill>
                  <a:srgbClr val="C00000"/>
                </a:solidFill>
                <a:latin typeface="Calibri"/>
                <a:cs typeface="Calibri"/>
              </a:rPr>
              <a:t> </a:t>
            </a:r>
            <a:r>
              <a:rPr sz="2800" b="1" spc="-10" dirty="0">
                <a:solidFill>
                  <a:srgbClr val="C00000"/>
                </a:solidFill>
                <a:latin typeface="Calibri"/>
                <a:cs typeface="Calibri"/>
              </a:rPr>
              <a:t>variables </a:t>
            </a:r>
            <a:r>
              <a:rPr sz="2800" b="1" dirty="0">
                <a:solidFill>
                  <a:srgbClr val="C00000"/>
                </a:solidFill>
                <a:latin typeface="Calibri"/>
                <a:cs typeface="Calibri"/>
              </a:rPr>
              <a:t>be </a:t>
            </a:r>
            <a:r>
              <a:rPr sz="2800" b="1" spc="-10" dirty="0">
                <a:solidFill>
                  <a:srgbClr val="C00000"/>
                </a:solidFill>
                <a:latin typeface="Calibri"/>
                <a:cs typeface="Calibri"/>
              </a:rPr>
              <a:t>located?</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28573" y="2128587"/>
          <a:ext cx="2505075" cy="3872230"/>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10922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algn="ctr">
                        <a:lnSpc>
                          <a:spcPct val="100000"/>
                        </a:lnSpc>
                        <a:spcBef>
                          <a:spcPts val="825"/>
                        </a:spcBef>
                      </a:pPr>
                      <a:r>
                        <a:rPr sz="1800" dirty="0">
                          <a:latin typeface="Calibri"/>
                          <a:cs typeface="Calibri"/>
                        </a:rPr>
                        <a:t>cmdline &amp; </a:t>
                      </a:r>
                      <a:r>
                        <a:rPr sz="1800" spc="-25" dirty="0">
                          <a:latin typeface="Calibri"/>
                          <a:cs typeface="Calibri"/>
                        </a:rPr>
                        <a:t>env</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984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algn="ctr">
                        <a:lnSpc>
                          <a:spcPct val="100000"/>
                        </a:lnSpc>
                        <a:spcBef>
                          <a:spcPts val="825"/>
                        </a:spcBef>
                      </a:pPr>
                      <a:r>
                        <a:rPr sz="1800" spc="-10" dirty="0">
                          <a:latin typeface="Calibri"/>
                          <a:cs typeface="Calibri"/>
                        </a:rPr>
                        <a:t>Stack</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262255">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540">
                <a:tc>
                  <a:txBody>
                    <a:bodyPr/>
                    <a:lstStyle/>
                    <a:p>
                      <a:pPr algn="ctr">
                        <a:lnSpc>
                          <a:spcPct val="100000"/>
                        </a:lnSpc>
                        <a:spcBef>
                          <a:spcPts val="835"/>
                        </a:spcBef>
                      </a:pPr>
                      <a:r>
                        <a:rPr sz="1800" spc="-20" dirty="0">
                          <a:latin typeface="Calibri"/>
                          <a:cs typeface="Calibri"/>
                        </a:rPr>
                        <a:t>Heap</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5"/>
                  </a:ext>
                </a:extLst>
              </a:tr>
              <a:tr h="10477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0540">
                <a:tc>
                  <a:txBody>
                    <a:bodyPr/>
                    <a:lstStyle/>
                    <a:p>
                      <a:pPr algn="ctr">
                        <a:lnSpc>
                          <a:spcPct val="100000"/>
                        </a:lnSpc>
                        <a:spcBef>
                          <a:spcPts val="835"/>
                        </a:spcBef>
                      </a:pPr>
                      <a:r>
                        <a:rPr sz="1800" dirty="0">
                          <a:latin typeface="Calibri"/>
                          <a:cs typeface="Calibri"/>
                        </a:rPr>
                        <a:t>BSS</a:t>
                      </a:r>
                      <a:r>
                        <a:rPr sz="1800" spc="-5" dirty="0">
                          <a:latin typeface="Calibri"/>
                          <a:cs typeface="Calibri"/>
                        </a:rPr>
                        <a:t> </a:t>
                      </a:r>
                      <a:r>
                        <a:rPr sz="1800" spc="-10" dirty="0">
                          <a:latin typeface="Calibri"/>
                          <a:cs typeface="Calibri"/>
                        </a:rPr>
                        <a:t>Segment</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7"/>
                  </a:ext>
                </a:extLst>
              </a:tr>
              <a:tr h="57150">
                <a:tc>
                  <a:txBody>
                    <a:bodyPr/>
                    <a:lstStyle/>
                    <a:p>
                      <a:pPr>
                        <a:lnSpc>
                          <a:spcPct val="100000"/>
                        </a:lnSpc>
                      </a:pPr>
                      <a:endParaRPr sz="2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8"/>
                  </a:ext>
                </a:extLst>
              </a:tr>
              <a:tr h="530225">
                <a:tc>
                  <a:txBody>
                    <a:bodyPr/>
                    <a:lstStyle/>
                    <a:p>
                      <a:pPr algn="ctr">
                        <a:lnSpc>
                          <a:spcPct val="100000"/>
                        </a:lnSpc>
                        <a:spcBef>
                          <a:spcPts val="819"/>
                        </a:spcBef>
                      </a:pPr>
                      <a:r>
                        <a:rPr sz="1800" dirty="0">
                          <a:latin typeface="Calibri"/>
                          <a:cs typeface="Calibri"/>
                        </a:rPr>
                        <a:t>Data</a:t>
                      </a:r>
                      <a:r>
                        <a:rPr sz="1800" spc="-35" dirty="0">
                          <a:latin typeface="Calibri"/>
                          <a:cs typeface="Calibri"/>
                        </a:rPr>
                        <a:t> </a:t>
                      </a:r>
                      <a:r>
                        <a:rPr sz="1800" spc="-10" dirty="0">
                          <a:latin typeface="Calibri"/>
                          <a:cs typeface="Calibri"/>
                        </a:rPr>
                        <a:t>Segment</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9"/>
                  </a:ext>
                </a:extLst>
              </a:tr>
              <a:tr h="530225">
                <a:tc>
                  <a:txBody>
                    <a:bodyPr/>
                    <a:lstStyle/>
                    <a:p>
                      <a:pPr algn="ctr">
                        <a:lnSpc>
                          <a:spcPct val="100000"/>
                        </a:lnSpc>
                        <a:spcBef>
                          <a:spcPts val="985"/>
                        </a:spcBef>
                      </a:pPr>
                      <a:r>
                        <a:rPr sz="1800" spc="-20" dirty="0">
                          <a:latin typeface="Calibri"/>
                          <a:cs typeface="Calibri"/>
                        </a:rPr>
                        <a:t>Text</a:t>
                      </a:r>
                      <a:endParaRPr sz="1800">
                        <a:latin typeface="Calibri"/>
                        <a:cs typeface="Calibri"/>
                      </a:endParaRPr>
                    </a:p>
                  </a:txBody>
                  <a:tcPr marL="0" marR="0" marT="12509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10"/>
                  </a:ext>
                </a:extLst>
              </a:tr>
              <a:tr h="137795">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4" name="object 4"/>
          <p:cNvSpPr txBox="1"/>
          <p:nvPr/>
        </p:nvSpPr>
        <p:spPr>
          <a:xfrm>
            <a:off x="1126489" y="5688076"/>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916939" y="1884171"/>
            <a:ext cx="431800" cy="452120"/>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alibri"/>
                <a:cs typeface="Calibri"/>
              </a:rPr>
              <a:t>4G</a:t>
            </a:r>
            <a:endParaRPr sz="2800">
              <a:latin typeface="Calibri"/>
              <a:cs typeface="Calibri"/>
            </a:endParaRPr>
          </a:p>
        </p:txBody>
      </p:sp>
      <p:grpSp>
        <p:nvGrpSpPr>
          <p:cNvPr id="6" name="object 6"/>
          <p:cNvGrpSpPr/>
          <p:nvPr/>
        </p:nvGrpSpPr>
        <p:grpSpPr>
          <a:xfrm>
            <a:off x="6280744" y="1809498"/>
            <a:ext cx="4791710" cy="4533900"/>
            <a:chOff x="6280744" y="1809498"/>
            <a:chExt cx="4791710" cy="4533900"/>
          </a:xfrm>
        </p:grpSpPr>
        <p:pic>
          <p:nvPicPr>
            <p:cNvPr id="7" name="object 7"/>
            <p:cNvPicPr/>
            <p:nvPr/>
          </p:nvPicPr>
          <p:blipFill>
            <a:blip r:embed="rId3" cstate="print"/>
            <a:stretch>
              <a:fillRect/>
            </a:stretch>
          </p:blipFill>
          <p:spPr>
            <a:xfrm>
              <a:off x="6328995" y="1809498"/>
              <a:ext cx="4743450" cy="4533900"/>
            </a:xfrm>
            <a:prstGeom prst="rect">
              <a:avLst/>
            </a:prstGeom>
          </p:spPr>
        </p:pic>
        <p:sp>
          <p:nvSpPr>
            <p:cNvPr id="8" name="object 8"/>
            <p:cNvSpPr/>
            <p:nvPr/>
          </p:nvSpPr>
          <p:spPr>
            <a:xfrm>
              <a:off x="6290269" y="1876502"/>
              <a:ext cx="1336675" cy="325120"/>
            </a:xfrm>
            <a:custGeom>
              <a:avLst/>
              <a:gdLst/>
              <a:ahLst/>
              <a:cxnLst/>
              <a:rect l="l" t="t" r="r" b="b"/>
              <a:pathLst>
                <a:path w="1336675" h="325119">
                  <a:moveTo>
                    <a:pt x="0" y="0"/>
                  </a:moveTo>
                  <a:lnTo>
                    <a:pt x="1336430" y="0"/>
                  </a:lnTo>
                  <a:lnTo>
                    <a:pt x="1336430" y="324882"/>
                  </a:lnTo>
                  <a:lnTo>
                    <a:pt x="0" y="324882"/>
                  </a:lnTo>
                  <a:lnTo>
                    <a:pt x="0" y="0"/>
                  </a:lnTo>
                  <a:close/>
                </a:path>
              </a:pathLst>
            </a:custGeom>
            <a:ln w="19050">
              <a:solidFill>
                <a:srgbClr val="C00000"/>
              </a:solidFill>
            </a:ln>
          </p:spPr>
          <p:txBody>
            <a:bodyPr wrap="square" lIns="0" tIns="0" rIns="0" bIns="0" rtlCol="0"/>
            <a:lstStyle/>
            <a:p>
              <a:endParaRPr/>
            </a:p>
          </p:txBody>
        </p:sp>
      </p:grpSp>
      <p:sp>
        <p:nvSpPr>
          <p:cNvPr id="9" name="object 9"/>
          <p:cNvSpPr txBox="1"/>
          <p:nvPr/>
        </p:nvSpPr>
        <p:spPr>
          <a:xfrm>
            <a:off x="8404739" y="2222499"/>
            <a:ext cx="3430270"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Where</a:t>
            </a:r>
            <a:r>
              <a:rPr sz="2800" b="1" spc="-40" dirty="0">
                <a:solidFill>
                  <a:srgbClr val="C00000"/>
                </a:solidFill>
                <a:latin typeface="Calibri"/>
                <a:cs typeface="Calibri"/>
              </a:rPr>
              <a:t> </a:t>
            </a:r>
            <a:r>
              <a:rPr sz="2800" b="1" dirty="0">
                <a:solidFill>
                  <a:srgbClr val="C00000"/>
                </a:solidFill>
                <a:latin typeface="Calibri"/>
                <a:cs typeface="Calibri"/>
              </a:rPr>
              <a:t>would</a:t>
            </a:r>
            <a:r>
              <a:rPr sz="2800" b="1" spc="-40" dirty="0">
                <a:solidFill>
                  <a:srgbClr val="C00000"/>
                </a:solidFill>
                <a:latin typeface="Calibri"/>
                <a:cs typeface="Calibri"/>
              </a:rPr>
              <a:t> </a:t>
            </a:r>
            <a:r>
              <a:rPr sz="2800" b="1" spc="-10" dirty="0">
                <a:solidFill>
                  <a:srgbClr val="C00000"/>
                </a:solidFill>
                <a:latin typeface="Calibri"/>
                <a:cs typeface="Calibri"/>
              </a:rPr>
              <a:t>variables </a:t>
            </a:r>
            <a:r>
              <a:rPr sz="2800" b="1" dirty="0">
                <a:solidFill>
                  <a:srgbClr val="C00000"/>
                </a:solidFill>
                <a:latin typeface="Calibri"/>
                <a:cs typeface="Calibri"/>
              </a:rPr>
              <a:t>be </a:t>
            </a:r>
            <a:r>
              <a:rPr sz="2800" b="1" spc="-10" dirty="0">
                <a:solidFill>
                  <a:srgbClr val="C00000"/>
                </a:solidFill>
                <a:latin typeface="Calibri"/>
                <a:cs typeface="Calibri"/>
              </a:rPr>
              <a:t>located?</a:t>
            </a:r>
            <a:endParaRPr sz="2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28573" y="2128587"/>
          <a:ext cx="2505075" cy="3872230"/>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10922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algn="ctr">
                        <a:lnSpc>
                          <a:spcPct val="100000"/>
                        </a:lnSpc>
                        <a:spcBef>
                          <a:spcPts val="825"/>
                        </a:spcBef>
                      </a:pPr>
                      <a:r>
                        <a:rPr sz="1800" dirty="0">
                          <a:latin typeface="Calibri"/>
                          <a:cs typeface="Calibri"/>
                        </a:rPr>
                        <a:t>cmdline &amp; </a:t>
                      </a:r>
                      <a:r>
                        <a:rPr sz="1800" spc="-25" dirty="0">
                          <a:latin typeface="Calibri"/>
                          <a:cs typeface="Calibri"/>
                        </a:rPr>
                        <a:t>env</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984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algn="ctr">
                        <a:lnSpc>
                          <a:spcPct val="100000"/>
                        </a:lnSpc>
                        <a:spcBef>
                          <a:spcPts val="825"/>
                        </a:spcBef>
                      </a:pPr>
                      <a:r>
                        <a:rPr sz="1800" spc="-10" dirty="0">
                          <a:latin typeface="Calibri"/>
                          <a:cs typeface="Calibri"/>
                        </a:rPr>
                        <a:t>Stack</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262255">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540">
                <a:tc>
                  <a:txBody>
                    <a:bodyPr/>
                    <a:lstStyle/>
                    <a:p>
                      <a:pPr algn="ctr">
                        <a:lnSpc>
                          <a:spcPct val="100000"/>
                        </a:lnSpc>
                        <a:spcBef>
                          <a:spcPts val="835"/>
                        </a:spcBef>
                      </a:pPr>
                      <a:r>
                        <a:rPr sz="1800" spc="-20" dirty="0">
                          <a:latin typeface="Calibri"/>
                          <a:cs typeface="Calibri"/>
                        </a:rPr>
                        <a:t>Heap</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5"/>
                  </a:ext>
                </a:extLst>
              </a:tr>
              <a:tr h="10477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0540">
                <a:tc>
                  <a:txBody>
                    <a:bodyPr/>
                    <a:lstStyle/>
                    <a:p>
                      <a:pPr algn="ctr">
                        <a:lnSpc>
                          <a:spcPct val="100000"/>
                        </a:lnSpc>
                        <a:spcBef>
                          <a:spcPts val="835"/>
                        </a:spcBef>
                      </a:pPr>
                      <a:r>
                        <a:rPr sz="1800" dirty="0">
                          <a:latin typeface="Calibri"/>
                          <a:cs typeface="Calibri"/>
                        </a:rPr>
                        <a:t>BSS</a:t>
                      </a:r>
                      <a:r>
                        <a:rPr sz="1800" spc="-5" dirty="0">
                          <a:latin typeface="Calibri"/>
                          <a:cs typeface="Calibri"/>
                        </a:rPr>
                        <a:t> </a:t>
                      </a:r>
                      <a:r>
                        <a:rPr sz="1800" spc="-10" dirty="0">
                          <a:latin typeface="Calibri"/>
                          <a:cs typeface="Calibri"/>
                        </a:rPr>
                        <a:t>Segment</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7"/>
                  </a:ext>
                </a:extLst>
              </a:tr>
              <a:tr h="57150">
                <a:tc>
                  <a:txBody>
                    <a:bodyPr/>
                    <a:lstStyle/>
                    <a:p>
                      <a:pPr>
                        <a:lnSpc>
                          <a:spcPct val="100000"/>
                        </a:lnSpc>
                      </a:pPr>
                      <a:endParaRPr sz="2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8"/>
                  </a:ext>
                </a:extLst>
              </a:tr>
              <a:tr h="530225">
                <a:tc>
                  <a:txBody>
                    <a:bodyPr/>
                    <a:lstStyle/>
                    <a:p>
                      <a:pPr algn="ctr">
                        <a:lnSpc>
                          <a:spcPct val="100000"/>
                        </a:lnSpc>
                        <a:spcBef>
                          <a:spcPts val="819"/>
                        </a:spcBef>
                      </a:pPr>
                      <a:r>
                        <a:rPr sz="1800" dirty="0">
                          <a:latin typeface="Calibri"/>
                          <a:cs typeface="Calibri"/>
                        </a:rPr>
                        <a:t>Data</a:t>
                      </a:r>
                      <a:r>
                        <a:rPr sz="1800" spc="-35" dirty="0">
                          <a:latin typeface="Calibri"/>
                          <a:cs typeface="Calibri"/>
                        </a:rPr>
                        <a:t> </a:t>
                      </a:r>
                      <a:r>
                        <a:rPr sz="1800" spc="-10" dirty="0">
                          <a:latin typeface="Calibri"/>
                          <a:cs typeface="Calibri"/>
                        </a:rPr>
                        <a:t>Segment</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9"/>
                  </a:ext>
                </a:extLst>
              </a:tr>
              <a:tr h="530225">
                <a:tc>
                  <a:txBody>
                    <a:bodyPr/>
                    <a:lstStyle/>
                    <a:p>
                      <a:pPr algn="ctr">
                        <a:lnSpc>
                          <a:spcPct val="100000"/>
                        </a:lnSpc>
                        <a:spcBef>
                          <a:spcPts val="985"/>
                        </a:spcBef>
                      </a:pPr>
                      <a:r>
                        <a:rPr sz="1800" spc="-20" dirty="0">
                          <a:latin typeface="Calibri"/>
                          <a:cs typeface="Calibri"/>
                        </a:rPr>
                        <a:t>Text</a:t>
                      </a:r>
                      <a:endParaRPr sz="1800">
                        <a:latin typeface="Calibri"/>
                        <a:cs typeface="Calibri"/>
                      </a:endParaRPr>
                    </a:p>
                  </a:txBody>
                  <a:tcPr marL="0" marR="0" marT="12509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10"/>
                  </a:ext>
                </a:extLst>
              </a:tr>
              <a:tr h="137795">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4" name="object 4"/>
          <p:cNvSpPr txBox="1"/>
          <p:nvPr/>
        </p:nvSpPr>
        <p:spPr>
          <a:xfrm>
            <a:off x="1126489" y="5688076"/>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916939" y="1884171"/>
            <a:ext cx="431800" cy="452120"/>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alibri"/>
                <a:cs typeface="Calibri"/>
              </a:rPr>
              <a:t>4G</a:t>
            </a:r>
            <a:endParaRPr sz="2800">
              <a:latin typeface="Calibri"/>
              <a:cs typeface="Calibri"/>
            </a:endParaRPr>
          </a:p>
        </p:txBody>
      </p:sp>
      <p:grpSp>
        <p:nvGrpSpPr>
          <p:cNvPr id="6" name="object 6"/>
          <p:cNvGrpSpPr/>
          <p:nvPr/>
        </p:nvGrpSpPr>
        <p:grpSpPr>
          <a:xfrm>
            <a:off x="6328995" y="1809498"/>
            <a:ext cx="4743450" cy="4533900"/>
            <a:chOff x="6328995" y="1809498"/>
            <a:chExt cx="4743450" cy="4533900"/>
          </a:xfrm>
        </p:grpSpPr>
        <p:pic>
          <p:nvPicPr>
            <p:cNvPr id="7" name="object 7"/>
            <p:cNvPicPr/>
            <p:nvPr/>
          </p:nvPicPr>
          <p:blipFill>
            <a:blip r:embed="rId3" cstate="print"/>
            <a:stretch>
              <a:fillRect/>
            </a:stretch>
          </p:blipFill>
          <p:spPr>
            <a:xfrm>
              <a:off x="6328995" y="1809498"/>
              <a:ext cx="4743450" cy="4533900"/>
            </a:xfrm>
            <a:prstGeom prst="rect">
              <a:avLst/>
            </a:prstGeom>
          </p:spPr>
        </p:pic>
        <p:sp>
          <p:nvSpPr>
            <p:cNvPr id="8" name="object 8"/>
            <p:cNvSpPr/>
            <p:nvPr/>
          </p:nvSpPr>
          <p:spPr>
            <a:xfrm>
              <a:off x="6541476" y="2694995"/>
              <a:ext cx="1336675" cy="560705"/>
            </a:xfrm>
            <a:custGeom>
              <a:avLst/>
              <a:gdLst/>
              <a:ahLst/>
              <a:cxnLst/>
              <a:rect l="l" t="t" r="r" b="b"/>
              <a:pathLst>
                <a:path w="1336675" h="560704">
                  <a:moveTo>
                    <a:pt x="0" y="0"/>
                  </a:moveTo>
                  <a:lnTo>
                    <a:pt x="1336430" y="0"/>
                  </a:lnTo>
                  <a:lnTo>
                    <a:pt x="1336430" y="560669"/>
                  </a:lnTo>
                  <a:lnTo>
                    <a:pt x="0" y="560669"/>
                  </a:lnTo>
                  <a:lnTo>
                    <a:pt x="0" y="0"/>
                  </a:lnTo>
                  <a:close/>
                </a:path>
              </a:pathLst>
            </a:custGeom>
            <a:ln w="19050">
              <a:solidFill>
                <a:srgbClr val="C00000"/>
              </a:solidFill>
            </a:ln>
          </p:spPr>
          <p:txBody>
            <a:bodyPr wrap="square" lIns="0" tIns="0" rIns="0" bIns="0" rtlCol="0"/>
            <a:lstStyle/>
            <a:p>
              <a:endParaRPr/>
            </a:p>
          </p:txBody>
        </p:sp>
      </p:grpSp>
      <p:sp>
        <p:nvSpPr>
          <p:cNvPr id="9" name="object 9"/>
          <p:cNvSpPr txBox="1"/>
          <p:nvPr/>
        </p:nvSpPr>
        <p:spPr>
          <a:xfrm>
            <a:off x="8404739" y="2222499"/>
            <a:ext cx="3430270"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Where</a:t>
            </a:r>
            <a:r>
              <a:rPr sz="2800" b="1" spc="-40" dirty="0">
                <a:solidFill>
                  <a:srgbClr val="C00000"/>
                </a:solidFill>
                <a:latin typeface="Calibri"/>
                <a:cs typeface="Calibri"/>
              </a:rPr>
              <a:t> </a:t>
            </a:r>
            <a:r>
              <a:rPr sz="2800" b="1" dirty="0">
                <a:solidFill>
                  <a:srgbClr val="C00000"/>
                </a:solidFill>
                <a:latin typeface="Calibri"/>
                <a:cs typeface="Calibri"/>
              </a:rPr>
              <a:t>would</a:t>
            </a:r>
            <a:r>
              <a:rPr sz="2800" b="1" spc="-40" dirty="0">
                <a:solidFill>
                  <a:srgbClr val="C00000"/>
                </a:solidFill>
                <a:latin typeface="Calibri"/>
                <a:cs typeface="Calibri"/>
              </a:rPr>
              <a:t> </a:t>
            </a:r>
            <a:r>
              <a:rPr sz="2800" b="1" spc="-10" dirty="0">
                <a:solidFill>
                  <a:srgbClr val="C00000"/>
                </a:solidFill>
                <a:latin typeface="Calibri"/>
                <a:cs typeface="Calibri"/>
              </a:rPr>
              <a:t>variables </a:t>
            </a:r>
            <a:r>
              <a:rPr sz="2800" b="1" dirty="0">
                <a:solidFill>
                  <a:srgbClr val="C00000"/>
                </a:solidFill>
                <a:latin typeface="Calibri"/>
                <a:cs typeface="Calibri"/>
              </a:rPr>
              <a:t>be </a:t>
            </a:r>
            <a:r>
              <a:rPr sz="2800" b="1" spc="-10" dirty="0">
                <a:solidFill>
                  <a:srgbClr val="C00000"/>
                </a:solidFill>
                <a:latin typeface="Calibri"/>
                <a:cs typeface="Calibri"/>
              </a:rPr>
              <a:t>located?</a:t>
            </a:r>
            <a:endParaRPr sz="2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28573" y="2128587"/>
          <a:ext cx="2505075" cy="3872230"/>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10922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algn="ctr">
                        <a:lnSpc>
                          <a:spcPct val="100000"/>
                        </a:lnSpc>
                        <a:spcBef>
                          <a:spcPts val="825"/>
                        </a:spcBef>
                      </a:pPr>
                      <a:r>
                        <a:rPr sz="1800" dirty="0">
                          <a:latin typeface="Calibri"/>
                          <a:cs typeface="Calibri"/>
                        </a:rPr>
                        <a:t>cmdline &amp; </a:t>
                      </a:r>
                      <a:r>
                        <a:rPr sz="1800" spc="-25" dirty="0">
                          <a:latin typeface="Calibri"/>
                          <a:cs typeface="Calibri"/>
                        </a:rPr>
                        <a:t>env</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984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algn="ctr">
                        <a:lnSpc>
                          <a:spcPct val="100000"/>
                        </a:lnSpc>
                        <a:spcBef>
                          <a:spcPts val="825"/>
                        </a:spcBef>
                      </a:pPr>
                      <a:r>
                        <a:rPr sz="1800" spc="-10" dirty="0">
                          <a:latin typeface="Calibri"/>
                          <a:cs typeface="Calibri"/>
                        </a:rPr>
                        <a:t>Stack</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262255">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540">
                <a:tc>
                  <a:txBody>
                    <a:bodyPr/>
                    <a:lstStyle/>
                    <a:p>
                      <a:pPr algn="ctr">
                        <a:lnSpc>
                          <a:spcPct val="100000"/>
                        </a:lnSpc>
                        <a:spcBef>
                          <a:spcPts val="835"/>
                        </a:spcBef>
                      </a:pPr>
                      <a:r>
                        <a:rPr sz="1800" spc="-20" dirty="0">
                          <a:latin typeface="Calibri"/>
                          <a:cs typeface="Calibri"/>
                        </a:rPr>
                        <a:t>Heap</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5"/>
                  </a:ext>
                </a:extLst>
              </a:tr>
              <a:tr h="10477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0540">
                <a:tc>
                  <a:txBody>
                    <a:bodyPr/>
                    <a:lstStyle/>
                    <a:p>
                      <a:pPr algn="ctr">
                        <a:lnSpc>
                          <a:spcPct val="100000"/>
                        </a:lnSpc>
                        <a:spcBef>
                          <a:spcPts val="835"/>
                        </a:spcBef>
                      </a:pPr>
                      <a:r>
                        <a:rPr sz="1800" dirty="0">
                          <a:latin typeface="Calibri"/>
                          <a:cs typeface="Calibri"/>
                        </a:rPr>
                        <a:t>BSS</a:t>
                      </a:r>
                      <a:r>
                        <a:rPr sz="1800" spc="-5" dirty="0">
                          <a:latin typeface="Calibri"/>
                          <a:cs typeface="Calibri"/>
                        </a:rPr>
                        <a:t> </a:t>
                      </a:r>
                      <a:r>
                        <a:rPr sz="1800" spc="-10" dirty="0">
                          <a:latin typeface="Calibri"/>
                          <a:cs typeface="Calibri"/>
                        </a:rPr>
                        <a:t>Segment</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7"/>
                  </a:ext>
                </a:extLst>
              </a:tr>
              <a:tr h="57150">
                <a:tc>
                  <a:txBody>
                    <a:bodyPr/>
                    <a:lstStyle/>
                    <a:p>
                      <a:pPr>
                        <a:lnSpc>
                          <a:spcPct val="100000"/>
                        </a:lnSpc>
                      </a:pPr>
                      <a:endParaRPr sz="2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8"/>
                  </a:ext>
                </a:extLst>
              </a:tr>
              <a:tr h="530225">
                <a:tc>
                  <a:txBody>
                    <a:bodyPr/>
                    <a:lstStyle/>
                    <a:p>
                      <a:pPr algn="ctr">
                        <a:lnSpc>
                          <a:spcPct val="100000"/>
                        </a:lnSpc>
                        <a:spcBef>
                          <a:spcPts val="819"/>
                        </a:spcBef>
                      </a:pPr>
                      <a:r>
                        <a:rPr sz="1800" dirty="0">
                          <a:latin typeface="Calibri"/>
                          <a:cs typeface="Calibri"/>
                        </a:rPr>
                        <a:t>Data</a:t>
                      </a:r>
                      <a:r>
                        <a:rPr sz="1800" spc="-35" dirty="0">
                          <a:latin typeface="Calibri"/>
                          <a:cs typeface="Calibri"/>
                        </a:rPr>
                        <a:t> </a:t>
                      </a:r>
                      <a:r>
                        <a:rPr sz="1800" spc="-10" dirty="0">
                          <a:latin typeface="Calibri"/>
                          <a:cs typeface="Calibri"/>
                        </a:rPr>
                        <a:t>Segment</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9"/>
                  </a:ext>
                </a:extLst>
              </a:tr>
              <a:tr h="530225">
                <a:tc>
                  <a:txBody>
                    <a:bodyPr/>
                    <a:lstStyle/>
                    <a:p>
                      <a:pPr algn="ctr">
                        <a:lnSpc>
                          <a:spcPct val="100000"/>
                        </a:lnSpc>
                        <a:spcBef>
                          <a:spcPts val="985"/>
                        </a:spcBef>
                      </a:pPr>
                      <a:r>
                        <a:rPr sz="1800" spc="-20" dirty="0">
                          <a:latin typeface="Calibri"/>
                          <a:cs typeface="Calibri"/>
                        </a:rPr>
                        <a:t>Text</a:t>
                      </a:r>
                      <a:endParaRPr sz="1800">
                        <a:latin typeface="Calibri"/>
                        <a:cs typeface="Calibri"/>
                      </a:endParaRPr>
                    </a:p>
                  </a:txBody>
                  <a:tcPr marL="0" marR="0" marT="12509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10"/>
                  </a:ext>
                </a:extLst>
              </a:tr>
              <a:tr h="137795">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4" name="object 4"/>
          <p:cNvSpPr txBox="1"/>
          <p:nvPr/>
        </p:nvSpPr>
        <p:spPr>
          <a:xfrm>
            <a:off x="1126489" y="5688076"/>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916939" y="1884171"/>
            <a:ext cx="431800" cy="452120"/>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alibri"/>
                <a:cs typeface="Calibri"/>
              </a:rPr>
              <a:t>4G</a:t>
            </a:r>
            <a:endParaRPr sz="2800">
              <a:latin typeface="Calibri"/>
              <a:cs typeface="Calibri"/>
            </a:endParaRPr>
          </a:p>
        </p:txBody>
      </p:sp>
      <p:pic>
        <p:nvPicPr>
          <p:cNvPr id="6" name="object 6"/>
          <p:cNvPicPr/>
          <p:nvPr/>
        </p:nvPicPr>
        <p:blipFill>
          <a:blip r:embed="rId3" cstate="print"/>
          <a:stretch>
            <a:fillRect/>
          </a:stretch>
        </p:blipFill>
        <p:spPr>
          <a:xfrm>
            <a:off x="6328995" y="1809498"/>
            <a:ext cx="4743450" cy="4533900"/>
          </a:xfrm>
          <a:prstGeom prst="rect">
            <a:avLst/>
          </a:prstGeom>
        </p:spPr>
      </p:pic>
      <p:sp>
        <p:nvSpPr>
          <p:cNvPr id="7" name="object 7"/>
          <p:cNvSpPr txBox="1"/>
          <p:nvPr/>
        </p:nvSpPr>
        <p:spPr>
          <a:xfrm>
            <a:off x="8404739" y="2222499"/>
            <a:ext cx="3430270"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Where</a:t>
            </a:r>
            <a:r>
              <a:rPr sz="2800" b="1" spc="-40" dirty="0">
                <a:solidFill>
                  <a:srgbClr val="C00000"/>
                </a:solidFill>
                <a:latin typeface="Calibri"/>
                <a:cs typeface="Calibri"/>
              </a:rPr>
              <a:t> </a:t>
            </a:r>
            <a:r>
              <a:rPr sz="2800" b="1" dirty="0">
                <a:solidFill>
                  <a:srgbClr val="C00000"/>
                </a:solidFill>
                <a:latin typeface="Calibri"/>
                <a:cs typeface="Calibri"/>
              </a:rPr>
              <a:t>would</a:t>
            </a:r>
            <a:r>
              <a:rPr sz="2800" b="1" spc="-40" dirty="0">
                <a:solidFill>
                  <a:srgbClr val="C00000"/>
                </a:solidFill>
                <a:latin typeface="Calibri"/>
                <a:cs typeface="Calibri"/>
              </a:rPr>
              <a:t> </a:t>
            </a:r>
            <a:r>
              <a:rPr sz="2800" b="1" spc="-10" dirty="0">
                <a:solidFill>
                  <a:srgbClr val="C00000"/>
                </a:solidFill>
                <a:latin typeface="Calibri"/>
                <a:cs typeface="Calibri"/>
              </a:rPr>
              <a:t>variables </a:t>
            </a:r>
            <a:r>
              <a:rPr sz="2800" b="1" dirty="0">
                <a:solidFill>
                  <a:srgbClr val="C00000"/>
                </a:solidFill>
                <a:latin typeface="Calibri"/>
                <a:cs typeface="Calibri"/>
              </a:rPr>
              <a:t>be </a:t>
            </a:r>
            <a:r>
              <a:rPr sz="2800" b="1" spc="-10" dirty="0">
                <a:solidFill>
                  <a:srgbClr val="C00000"/>
                </a:solidFill>
                <a:latin typeface="Calibri"/>
                <a:cs typeface="Calibri"/>
              </a:rPr>
              <a:t>located?</a:t>
            </a:r>
            <a:endParaRPr sz="2800">
              <a:latin typeface="Calibri"/>
              <a:cs typeface="Calibri"/>
            </a:endParaRPr>
          </a:p>
        </p:txBody>
      </p:sp>
      <p:sp>
        <p:nvSpPr>
          <p:cNvPr id="8" name="object 8"/>
          <p:cNvSpPr/>
          <p:nvPr/>
        </p:nvSpPr>
        <p:spPr>
          <a:xfrm>
            <a:off x="6451042" y="3213342"/>
            <a:ext cx="1336675" cy="325120"/>
          </a:xfrm>
          <a:custGeom>
            <a:avLst/>
            <a:gdLst/>
            <a:ahLst/>
            <a:cxnLst/>
            <a:rect l="l" t="t" r="r" b="b"/>
            <a:pathLst>
              <a:path w="1336675" h="325120">
                <a:moveTo>
                  <a:pt x="0" y="0"/>
                </a:moveTo>
                <a:lnTo>
                  <a:pt x="1336430" y="0"/>
                </a:lnTo>
                <a:lnTo>
                  <a:pt x="1336430" y="324882"/>
                </a:lnTo>
                <a:lnTo>
                  <a:pt x="0" y="324882"/>
                </a:lnTo>
                <a:lnTo>
                  <a:pt x="0" y="0"/>
                </a:lnTo>
                <a:close/>
              </a:path>
            </a:pathLst>
          </a:custGeom>
          <a:ln w="19050">
            <a:solidFill>
              <a:srgbClr val="C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28573" y="2128587"/>
          <a:ext cx="2505075" cy="3872230"/>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10922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algn="ctr">
                        <a:lnSpc>
                          <a:spcPct val="100000"/>
                        </a:lnSpc>
                        <a:spcBef>
                          <a:spcPts val="825"/>
                        </a:spcBef>
                      </a:pPr>
                      <a:r>
                        <a:rPr sz="1800" dirty="0">
                          <a:latin typeface="Calibri"/>
                          <a:cs typeface="Calibri"/>
                        </a:rPr>
                        <a:t>cmdline &amp; </a:t>
                      </a:r>
                      <a:r>
                        <a:rPr sz="1800" spc="-25" dirty="0">
                          <a:latin typeface="Calibri"/>
                          <a:cs typeface="Calibri"/>
                        </a:rPr>
                        <a:t>env</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984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algn="ctr">
                        <a:lnSpc>
                          <a:spcPct val="100000"/>
                        </a:lnSpc>
                        <a:spcBef>
                          <a:spcPts val="825"/>
                        </a:spcBef>
                      </a:pPr>
                      <a:r>
                        <a:rPr sz="1800" spc="-10" dirty="0">
                          <a:latin typeface="Calibri"/>
                          <a:cs typeface="Calibri"/>
                        </a:rPr>
                        <a:t>Stack</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262255">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540">
                <a:tc>
                  <a:txBody>
                    <a:bodyPr/>
                    <a:lstStyle/>
                    <a:p>
                      <a:pPr algn="ctr">
                        <a:lnSpc>
                          <a:spcPct val="100000"/>
                        </a:lnSpc>
                        <a:spcBef>
                          <a:spcPts val="835"/>
                        </a:spcBef>
                      </a:pPr>
                      <a:r>
                        <a:rPr sz="1800" spc="-20" dirty="0">
                          <a:latin typeface="Calibri"/>
                          <a:cs typeface="Calibri"/>
                        </a:rPr>
                        <a:t>Heap</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5"/>
                  </a:ext>
                </a:extLst>
              </a:tr>
              <a:tr h="10477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0540">
                <a:tc>
                  <a:txBody>
                    <a:bodyPr/>
                    <a:lstStyle/>
                    <a:p>
                      <a:pPr algn="ctr">
                        <a:lnSpc>
                          <a:spcPct val="100000"/>
                        </a:lnSpc>
                        <a:spcBef>
                          <a:spcPts val="835"/>
                        </a:spcBef>
                      </a:pPr>
                      <a:r>
                        <a:rPr sz="1800" dirty="0">
                          <a:latin typeface="Calibri"/>
                          <a:cs typeface="Calibri"/>
                        </a:rPr>
                        <a:t>BSS</a:t>
                      </a:r>
                      <a:r>
                        <a:rPr sz="1800" spc="-5" dirty="0">
                          <a:latin typeface="Calibri"/>
                          <a:cs typeface="Calibri"/>
                        </a:rPr>
                        <a:t> </a:t>
                      </a:r>
                      <a:r>
                        <a:rPr sz="1800" spc="-10" dirty="0">
                          <a:latin typeface="Calibri"/>
                          <a:cs typeface="Calibri"/>
                        </a:rPr>
                        <a:t>Segment</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7"/>
                  </a:ext>
                </a:extLst>
              </a:tr>
              <a:tr h="57150">
                <a:tc>
                  <a:txBody>
                    <a:bodyPr/>
                    <a:lstStyle/>
                    <a:p>
                      <a:pPr>
                        <a:lnSpc>
                          <a:spcPct val="100000"/>
                        </a:lnSpc>
                      </a:pPr>
                      <a:endParaRPr sz="2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8"/>
                  </a:ext>
                </a:extLst>
              </a:tr>
              <a:tr h="530225">
                <a:tc>
                  <a:txBody>
                    <a:bodyPr/>
                    <a:lstStyle/>
                    <a:p>
                      <a:pPr algn="ctr">
                        <a:lnSpc>
                          <a:spcPct val="100000"/>
                        </a:lnSpc>
                        <a:spcBef>
                          <a:spcPts val="819"/>
                        </a:spcBef>
                      </a:pPr>
                      <a:r>
                        <a:rPr sz="1800" dirty="0">
                          <a:latin typeface="Calibri"/>
                          <a:cs typeface="Calibri"/>
                        </a:rPr>
                        <a:t>Data</a:t>
                      </a:r>
                      <a:r>
                        <a:rPr sz="1800" spc="-35" dirty="0">
                          <a:latin typeface="Calibri"/>
                          <a:cs typeface="Calibri"/>
                        </a:rPr>
                        <a:t> </a:t>
                      </a:r>
                      <a:r>
                        <a:rPr sz="1800" spc="-10" dirty="0">
                          <a:latin typeface="Calibri"/>
                          <a:cs typeface="Calibri"/>
                        </a:rPr>
                        <a:t>Segment</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9"/>
                  </a:ext>
                </a:extLst>
              </a:tr>
              <a:tr h="530225">
                <a:tc>
                  <a:txBody>
                    <a:bodyPr/>
                    <a:lstStyle/>
                    <a:p>
                      <a:pPr algn="ctr">
                        <a:lnSpc>
                          <a:spcPct val="100000"/>
                        </a:lnSpc>
                        <a:spcBef>
                          <a:spcPts val="985"/>
                        </a:spcBef>
                      </a:pPr>
                      <a:r>
                        <a:rPr sz="1800" spc="-20" dirty="0">
                          <a:latin typeface="Calibri"/>
                          <a:cs typeface="Calibri"/>
                        </a:rPr>
                        <a:t>Text</a:t>
                      </a:r>
                      <a:endParaRPr sz="1800">
                        <a:latin typeface="Calibri"/>
                        <a:cs typeface="Calibri"/>
                      </a:endParaRPr>
                    </a:p>
                  </a:txBody>
                  <a:tcPr marL="0" marR="0" marT="12509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10"/>
                  </a:ext>
                </a:extLst>
              </a:tr>
              <a:tr h="137795">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4" name="object 4"/>
          <p:cNvSpPr txBox="1"/>
          <p:nvPr/>
        </p:nvSpPr>
        <p:spPr>
          <a:xfrm>
            <a:off x="1126489" y="5688076"/>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916939" y="1884171"/>
            <a:ext cx="431800" cy="452120"/>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alibri"/>
                <a:cs typeface="Calibri"/>
              </a:rPr>
              <a:t>4G</a:t>
            </a:r>
            <a:endParaRPr sz="2800">
              <a:latin typeface="Calibri"/>
              <a:cs typeface="Calibri"/>
            </a:endParaRPr>
          </a:p>
        </p:txBody>
      </p:sp>
      <p:pic>
        <p:nvPicPr>
          <p:cNvPr id="6" name="object 6"/>
          <p:cNvPicPr/>
          <p:nvPr/>
        </p:nvPicPr>
        <p:blipFill>
          <a:blip r:embed="rId3" cstate="print"/>
          <a:stretch>
            <a:fillRect/>
          </a:stretch>
        </p:blipFill>
        <p:spPr>
          <a:xfrm>
            <a:off x="6328995" y="1809498"/>
            <a:ext cx="4743450" cy="4533900"/>
          </a:xfrm>
          <a:prstGeom prst="rect">
            <a:avLst/>
          </a:prstGeom>
        </p:spPr>
      </p:pic>
      <p:sp>
        <p:nvSpPr>
          <p:cNvPr id="7" name="object 7"/>
          <p:cNvSpPr txBox="1"/>
          <p:nvPr/>
        </p:nvSpPr>
        <p:spPr>
          <a:xfrm>
            <a:off x="8404739" y="2222499"/>
            <a:ext cx="3430270"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Where</a:t>
            </a:r>
            <a:r>
              <a:rPr sz="2800" b="1" spc="-40" dirty="0">
                <a:solidFill>
                  <a:srgbClr val="C00000"/>
                </a:solidFill>
                <a:latin typeface="Calibri"/>
                <a:cs typeface="Calibri"/>
              </a:rPr>
              <a:t> </a:t>
            </a:r>
            <a:r>
              <a:rPr sz="2800" b="1" dirty="0">
                <a:solidFill>
                  <a:srgbClr val="C00000"/>
                </a:solidFill>
                <a:latin typeface="Calibri"/>
                <a:cs typeface="Calibri"/>
              </a:rPr>
              <a:t>would</a:t>
            </a:r>
            <a:r>
              <a:rPr sz="2800" b="1" spc="-40" dirty="0">
                <a:solidFill>
                  <a:srgbClr val="C00000"/>
                </a:solidFill>
                <a:latin typeface="Calibri"/>
                <a:cs typeface="Calibri"/>
              </a:rPr>
              <a:t> </a:t>
            </a:r>
            <a:r>
              <a:rPr sz="2800" b="1" spc="-10" dirty="0">
                <a:solidFill>
                  <a:srgbClr val="C00000"/>
                </a:solidFill>
                <a:latin typeface="Calibri"/>
                <a:cs typeface="Calibri"/>
              </a:rPr>
              <a:t>variables </a:t>
            </a:r>
            <a:r>
              <a:rPr sz="2800" b="1" dirty="0">
                <a:solidFill>
                  <a:srgbClr val="C00000"/>
                </a:solidFill>
                <a:latin typeface="Calibri"/>
                <a:cs typeface="Calibri"/>
              </a:rPr>
              <a:t>be </a:t>
            </a:r>
            <a:r>
              <a:rPr sz="2800" b="1" spc="-10" dirty="0">
                <a:solidFill>
                  <a:srgbClr val="C00000"/>
                </a:solidFill>
                <a:latin typeface="Calibri"/>
                <a:cs typeface="Calibri"/>
              </a:rPr>
              <a:t>located?</a:t>
            </a:r>
            <a:endParaRPr sz="2800">
              <a:latin typeface="Calibri"/>
              <a:cs typeface="Calibri"/>
            </a:endParaRPr>
          </a:p>
        </p:txBody>
      </p:sp>
      <p:sp>
        <p:nvSpPr>
          <p:cNvPr id="8" name="object 8"/>
          <p:cNvSpPr/>
          <p:nvPr/>
        </p:nvSpPr>
        <p:spPr>
          <a:xfrm>
            <a:off x="6501283" y="3816408"/>
            <a:ext cx="4642485" cy="325120"/>
          </a:xfrm>
          <a:custGeom>
            <a:avLst/>
            <a:gdLst/>
            <a:ahLst/>
            <a:cxnLst/>
            <a:rect l="l" t="t" r="r" b="b"/>
            <a:pathLst>
              <a:path w="4642484" h="325120">
                <a:moveTo>
                  <a:pt x="0" y="0"/>
                </a:moveTo>
                <a:lnTo>
                  <a:pt x="4642337" y="0"/>
                </a:lnTo>
                <a:lnTo>
                  <a:pt x="4642337" y="324882"/>
                </a:lnTo>
                <a:lnTo>
                  <a:pt x="0" y="324882"/>
                </a:lnTo>
                <a:lnTo>
                  <a:pt x="0" y="0"/>
                </a:lnTo>
                <a:close/>
              </a:path>
            </a:pathLst>
          </a:custGeom>
          <a:ln w="19050">
            <a:solidFill>
              <a:srgbClr val="C0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03396" y="2152650"/>
          <a:ext cx="2505075" cy="3872230"/>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85090">
                <a:tc>
                  <a:txBody>
                    <a:bodyPr/>
                    <a:lstStyle/>
                    <a:p>
                      <a:pPr>
                        <a:lnSpc>
                          <a:spcPct val="100000"/>
                        </a:lnSpc>
                      </a:pPr>
                      <a:endParaRPr sz="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marL="6985" algn="ctr">
                        <a:lnSpc>
                          <a:spcPct val="100000"/>
                        </a:lnSpc>
                        <a:spcBef>
                          <a:spcPts val="825"/>
                        </a:spcBef>
                      </a:pPr>
                      <a:r>
                        <a:rPr sz="1800" dirty="0">
                          <a:latin typeface="Calibri"/>
                          <a:cs typeface="Calibri"/>
                        </a:rPr>
                        <a:t>cmdline &amp; </a:t>
                      </a:r>
                      <a:r>
                        <a:rPr sz="1800" spc="-25" dirty="0">
                          <a:latin typeface="Calibri"/>
                          <a:cs typeface="Calibri"/>
                        </a:rPr>
                        <a:t>env</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984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marL="7620" algn="ctr">
                        <a:lnSpc>
                          <a:spcPct val="100000"/>
                        </a:lnSpc>
                        <a:spcBef>
                          <a:spcPts val="825"/>
                        </a:spcBef>
                      </a:pPr>
                      <a:r>
                        <a:rPr sz="1800" spc="-10" dirty="0">
                          <a:latin typeface="Calibri"/>
                          <a:cs typeface="Calibri"/>
                        </a:rPr>
                        <a:t>Stack</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262255">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540">
                <a:tc>
                  <a:txBody>
                    <a:bodyPr/>
                    <a:lstStyle/>
                    <a:p>
                      <a:pPr marL="6350" algn="ctr">
                        <a:lnSpc>
                          <a:spcPct val="100000"/>
                        </a:lnSpc>
                        <a:spcBef>
                          <a:spcPts val="835"/>
                        </a:spcBef>
                      </a:pPr>
                      <a:r>
                        <a:rPr sz="1800" spc="-20" dirty="0">
                          <a:latin typeface="Calibri"/>
                          <a:cs typeface="Calibri"/>
                        </a:rPr>
                        <a:t>Heap</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5"/>
                  </a:ext>
                </a:extLst>
              </a:tr>
              <a:tr h="10477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0540">
                <a:tc>
                  <a:txBody>
                    <a:bodyPr/>
                    <a:lstStyle/>
                    <a:p>
                      <a:pPr marL="7620" algn="ctr">
                        <a:lnSpc>
                          <a:spcPct val="100000"/>
                        </a:lnSpc>
                        <a:spcBef>
                          <a:spcPts val="835"/>
                        </a:spcBef>
                      </a:pPr>
                      <a:r>
                        <a:rPr sz="1800" dirty="0">
                          <a:latin typeface="Calibri"/>
                          <a:cs typeface="Calibri"/>
                        </a:rPr>
                        <a:t>BSS</a:t>
                      </a:r>
                      <a:r>
                        <a:rPr sz="1800" spc="-5" dirty="0">
                          <a:latin typeface="Calibri"/>
                          <a:cs typeface="Calibri"/>
                        </a:rPr>
                        <a:t> </a:t>
                      </a:r>
                      <a:r>
                        <a:rPr sz="1800" spc="-10" dirty="0">
                          <a:latin typeface="Calibri"/>
                          <a:cs typeface="Calibri"/>
                        </a:rPr>
                        <a:t>Segment</a:t>
                      </a:r>
                      <a:endParaRPr sz="1800">
                        <a:latin typeface="Calibri"/>
                        <a:cs typeface="Calibri"/>
                      </a:endParaRPr>
                    </a:p>
                  </a:txBody>
                  <a:tcPr marL="0" marR="0" marT="10604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7"/>
                  </a:ext>
                </a:extLst>
              </a:tr>
              <a:tr h="57150">
                <a:tc>
                  <a:txBody>
                    <a:bodyPr/>
                    <a:lstStyle/>
                    <a:p>
                      <a:pPr>
                        <a:lnSpc>
                          <a:spcPct val="100000"/>
                        </a:lnSpc>
                      </a:pPr>
                      <a:endParaRPr sz="2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8"/>
                  </a:ext>
                </a:extLst>
              </a:tr>
              <a:tr h="530225">
                <a:tc>
                  <a:txBody>
                    <a:bodyPr/>
                    <a:lstStyle/>
                    <a:p>
                      <a:pPr marL="6985" algn="ctr">
                        <a:lnSpc>
                          <a:spcPct val="100000"/>
                        </a:lnSpc>
                        <a:spcBef>
                          <a:spcPts val="819"/>
                        </a:spcBef>
                      </a:pPr>
                      <a:r>
                        <a:rPr sz="1800" dirty="0">
                          <a:latin typeface="Calibri"/>
                          <a:cs typeface="Calibri"/>
                        </a:rPr>
                        <a:t>Data</a:t>
                      </a:r>
                      <a:r>
                        <a:rPr sz="1800" spc="-35" dirty="0">
                          <a:latin typeface="Calibri"/>
                          <a:cs typeface="Calibri"/>
                        </a:rPr>
                        <a:t> </a:t>
                      </a:r>
                      <a:r>
                        <a:rPr sz="1800" spc="-10" dirty="0">
                          <a:latin typeface="Calibri"/>
                          <a:cs typeface="Calibri"/>
                        </a:rPr>
                        <a:t>Segment</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9"/>
                  </a:ext>
                </a:extLst>
              </a:tr>
              <a:tr h="530225">
                <a:tc>
                  <a:txBody>
                    <a:bodyPr/>
                    <a:lstStyle/>
                    <a:p>
                      <a:pPr marL="6985" algn="ctr">
                        <a:lnSpc>
                          <a:spcPct val="100000"/>
                        </a:lnSpc>
                        <a:spcBef>
                          <a:spcPts val="985"/>
                        </a:spcBef>
                      </a:pPr>
                      <a:r>
                        <a:rPr sz="1800" spc="-20" dirty="0">
                          <a:latin typeface="Calibri"/>
                          <a:cs typeface="Calibri"/>
                        </a:rPr>
                        <a:t>Text</a:t>
                      </a:r>
                      <a:endParaRPr sz="1800">
                        <a:latin typeface="Calibri"/>
                        <a:cs typeface="Calibri"/>
                      </a:endParaRPr>
                    </a:p>
                  </a:txBody>
                  <a:tcPr marL="0" marR="0" marT="12509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10"/>
                  </a:ext>
                </a:extLst>
              </a:tr>
              <a:tr h="161925">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815975">
              <a:lnSpc>
                <a:spcPct val="100000"/>
              </a:lnSpc>
              <a:spcBef>
                <a:spcPts val="100"/>
              </a:spcBef>
            </a:pPr>
            <a:r>
              <a:rPr dirty="0"/>
              <a:t>Program</a:t>
            </a:r>
            <a:r>
              <a:rPr spc="-140" dirty="0"/>
              <a:t> </a:t>
            </a:r>
            <a:r>
              <a:rPr dirty="0"/>
              <a:t>Layout</a:t>
            </a:r>
            <a:r>
              <a:rPr spc="-114" dirty="0"/>
              <a:t> </a:t>
            </a:r>
            <a:r>
              <a:rPr dirty="0"/>
              <a:t>in</a:t>
            </a:r>
            <a:r>
              <a:rPr spc="-120" dirty="0"/>
              <a:t> </a:t>
            </a:r>
            <a:r>
              <a:rPr spc="-10" dirty="0"/>
              <a:t>Memory</a:t>
            </a:r>
          </a:p>
        </p:txBody>
      </p:sp>
      <p:sp>
        <p:nvSpPr>
          <p:cNvPr id="4" name="object 4"/>
          <p:cNvSpPr txBox="1"/>
          <p:nvPr/>
        </p:nvSpPr>
        <p:spPr>
          <a:xfrm>
            <a:off x="4203065" y="5712459"/>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5" name="object 5"/>
          <p:cNvSpPr txBox="1"/>
          <p:nvPr/>
        </p:nvSpPr>
        <p:spPr>
          <a:xfrm>
            <a:off x="587638" y="1908555"/>
            <a:ext cx="8602980" cy="787400"/>
          </a:xfrm>
          <a:prstGeom prst="rect">
            <a:avLst/>
          </a:prstGeom>
        </p:spPr>
        <p:txBody>
          <a:bodyPr vert="horz" wrap="square" lIns="0" tIns="12700" rIns="0" bIns="0" rtlCol="0">
            <a:spAutoFit/>
          </a:bodyPr>
          <a:lstStyle/>
          <a:p>
            <a:pPr marL="3418204">
              <a:lnSpc>
                <a:spcPts val="3000"/>
              </a:lnSpc>
              <a:spcBef>
                <a:spcPts val="100"/>
              </a:spcBef>
              <a:tabLst>
                <a:tab pos="6946265" algn="l"/>
              </a:tabLst>
            </a:pPr>
            <a:r>
              <a:rPr sz="2800" spc="-25" dirty="0">
                <a:latin typeface="Calibri"/>
                <a:cs typeface="Calibri"/>
              </a:rPr>
              <a:t>4G</a:t>
            </a:r>
            <a:r>
              <a:rPr sz="2800" dirty="0">
                <a:latin typeface="Calibri"/>
                <a:cs typeface="Calibri"/>
              </a:rPr>
              <a:t>	</a:t>
            </a:r>
            <a:r>
              <a:rPr sz="2800" spc="-10" dirty="0">
                <a:latin typeface="Calibri"/>
                <a:cs typeface="Calibri"/>
              </a:rPr>
              <a:t>0xFFFFFFFF</a:t>
            </a:r>
            <a:endParaRPr sz="2800">
              <a:latin typeface="Calibri"/>
              <a:cs typeface="Calibri"/>
            </a:endParaRPr>
          </a:p>
          <a:p>
            <a:pPr marL="12700">
              <a:lnSpc>
                <a:spcPts val="3000"/>
              </a:lnSpc>
            </a:pPr>
            <a:r>
              <a:rPr sz="2800" b="1" dirty="0">
                <a:solidFill>
                  <a:srgbClr val="C00000"/>
                </a:solidFill>
                <a:latin typeface="Calibri"/>
                <a:cs typeface="Calibri"/>
              </a:rPr>
              <a:t>When</a:t>
            </a:r>
            <a:r>
              <a:rPr sz="2800" b="1" spc="-30" dirty="0">
                <a:solidFill>
                  <a:srgbClr val="C00000"/>
                </a:solidFill>
                <a:latin typeface="Calibri"/>
                <a:cs typeface="Calibri"/>
              </a:rPr>
              <a:t> </a:t>
            </a:r>
            <a:r>
              <a:rPr sz="2800" b="1" dirty="0">
                <a:solidFill>
                  <a:srgbClr val="C00000"/>
                </a:solidFill>
                <a:latin typeface="Calibri"/>
                <a:cs typeface="Calibri"/>
              </a:rPr>
              <a:t>process</a:t>
            </a:r>
            <a:r>
              <a:rPr sz="2800" b="1" spc="-30" dirty="0">
                <a:solidFill>
                  <a:srgbClr val="C00000"/>
                </a:solidFill>
                <a:latin typeface="Calibri"/>
                <a:cs typeface="Calibri"/>
              </a:rPr>
              <a:t> </a:t>
            </a:r>
            <a:r>
              <a:rPr sz="2800" b="1" spc="-10" dirty="0">
                <a:solidFill>
                  <a:srgbClr val="C00000"/>
                </a:solidFill>
                <a:latin typeface="Calibri"/>
                <a:cs typeface="Calibri"/>
              </a:rPr>
              <a:t>starts</a:t>
            </a:r>
            <a:endParaRPr sz="2800">
              <a:latin typeface="Calibri"/>
              <a:cs typeface="Calibri"/>
            </a:endParaRPr>
          </a:p>
        </p:txBody>
      </p:sp>
      <p:sp>
        <p:nvSpPr>
          <p:cNvPr id="6" name="object 6"/>
          <p:cNvSpPr/>
          <p:nvPr/>
        </p:nvSpPr>
        <p:spPr>
          <a:xfrm>
            <a:off x="3787514" y="2486691"/>
            <a:ext cx="916940" cy="95250"/>
          </a:xfrm>
          <a:custGeom>
            <a:avLst/>
            <a:gdLst/>
            <a:ahLst/>
            <a:cxnLst/>
            <a:rect l="l" t="t" r="r" b="b"/>
            <a:pathLst>
              <a:path w="916939" h="95250">
                <a:moveTo>
                  <a:pt x="884699" y="31750"/>
                </a:moveTo>
                <a:lnTo>
                  <a:pt x="837076" y="31750"/>
                </a:lnTo>
                <a:lnTo>
                  <a:pt x="837076" y="63500"/>
                </a:lnTo>
                <a:lnTo>
                  <a:pt x="821199" y="63500"/>
                </a:lnTo>
                <a:lnTo>
                  <a:pt x="821199" y="95250"/>
                </a:lnTo>
                <a:lnTo>
                  <a:pt x="916449" y="47625"/>
                </a:lnTo>
                <a:lnTo>
                  <a:pt x="884699" y="31750"/>
                </a:lnTo>
                <a:close/>
              </a:path>
              <a:path w="916939" h="95250">
                <a:moveTo>
                  <a:pt x="821199" y="31750"/>
                </a:moveTo>
                <a:lnTo>
                  <a:pt x="0" y="31751"/>
                </a:lnTo>
                <a:lnTo>
                  <a:pt x="0" y="63501"/>
                </a:lnTo>
                <a:lnTo>
                  <a:pt x="821199" y="63500"/>
                </a:lnTo>
                <a:lnTo>
                  <a:pt x="821199" y="31750"/>
                </a:lnTo>
                <a:close/>
              </a:path>
              <a:path w="916939" h="95250">
                <a:moveTo>
                  <a:pt x="837076" y="31750"/>
                </a:moveTo>
                <a:lnTo>
                  <a:pt x="821199" y="31750"/>
                </a:lnTo>
                <a:lnTo>
                  <a:pt x="821199" y="63500"/>
                </a:lnTo>
                <a:lnTo>
                  <a:pt x="837076" y="63500"/>
                </a:lnTo>
                <a:lnTo>
                  <a:pt x="837076" y="31750"/>
                </a:lnTo>
                <a:close/>
              </a:path>
              <a:path w="916939" h="95250">
                <a:moveTo>
                  <a:pt x="821199" y="0"/>
                </a:moveTo>
                <a:lnTo>
                  <a:pt x="821199" y="31750"/>
                </a:lnTo>
                <a:lnTo>
                  <a:pt x="884699" y="31750"/>
                </a:lnTo>
                <a:lnTo>
                  <a:pt x="821199" y="0"/>
                </a:lnTo>
                <a:close/>
              </a:path>
            </a:pathLst>
          </a:custGeom>
          <a:solidFill>
            <a:srgbClr val="C00000"/>
          </a:solidFill>
        </p:spPr>
        <p:txBody>
          <a:bodyPr wrap="square" lIns="0" tIns="0" rIns="0" bIns="0" rtlCol="0"/>
          <a:lstStyle/>
          <a:p>
            <a:endParaRPr/>
          </a:p>
        </p:txBody>
      </p:sp>
      <p:sp>
        <p:nvSpPr>
          <p:cNvPr id="7" name="object 7"/>
          <p:cNvSpPr/>
          <p:nvPr/>
        </p:nvSpPr>
        <p:spPr>
          <a:xfrm>
            <a:off x="3780116" y="3095218"/>
            <a:ext cx="923925" cy="908050"/>
          </a:xfrm>
          <a:custGeom>
            <a:avLst/>
            <a:gdLst/>
            <a:ahLst/>
            <a:cxnLst/>
            <a:rect l="l" t="t" r="r" b="b"/>
            <a:pathLst>
              <a:path w="923925" h="908050">
                <a:moveTo>
                  <a:pt x="923836" y="3492"/>
                </a:moveTo>
                <a:lnTo>
                  <a:pt x="817410" y="0"/>
                </a:lnTo>
                <a:lnTo>
                  <a:pt x="830668" y="28854"/>
                </a:lnTo>
                <a:lnTo>
                  <a:pt x="762" y="410362"/>
                </a:lnTo>
                <a:lnTo>
                  <a:pt x="7391" y="424789"/>
                </a:lnTo>
                <a:lnTo>
                  <a:pt x="0" y="438823"/>
                </a:lnTo>
                <a:lnTo>
                  <a:pt x="832167" y="877112"/>
                </a:lnTo>
                <a:lnTo>
                  <a:pt x="817372" y="905205"/>
                </a:lnTo>
                <a:lnTo>
                  <a:pt x="923836" y="907453"/>
                </a:lnTo>
                <a:lnTo>
                  <a:pt x="907376" y="884516"/>
                </a:lnTo>
                <a:lnTo>
                  <a:pt x="861758" y="820940"/>
                </a:lnTo>
                <a:lnTo>
                  <a:pt x="846963" y="849033"/>
                </a:lnTo>
                <a:lnTo>
                  <a:pt x="43294" y="425754"/>
                </a:lnTo>
                <a:lnTo>
                  <a:pt x="843927" y="57696"/>
                </a:lnTo>
                <a:lnTo>
                  <a:pt x="857186" y="86537"/>
                </a:lnTo>
                <a:lnTo>
                  <a:pt x="908812" y="22212"/>
                </a:lnTo>
                <a:lnTo>
                  <a:pt x="923836" y="3492"/>
                </a:lnTo>
                <a:close/>
              </a:path>
            </a:pathLst>
          </a:custGeom>
          <a:solidFill>
            <a:srgbClr val="C00000"/>
          </a:solidFill>
        </p:spPr>
        <p:txBody>
          <a:bodyPr wrap="square" lIns="0" tIns="0" rIns="0" bIns="0" rtlCol="0"/>
          <a:lstStyle/>
          <a:p>
            <a:endParaRPr/>
          </a:p>
        </p:txBody>
      </p:sp>
      <p:sp>
        <p:nvSpPr>
          <p:cNvPr id="8" name="object 8"/>
          <p:cNvSpPr txBox="1"/>
          <p:nvPr/>
        </p:nvSpPr>
        <p:spPr>
          <a:xfrm>
            <a:off x="2300568" y="3213099"/>
            <a:ext cx="1282065" cy="45212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C00000"/>
                </a:solidFill>
                <a:latin typeface="Calibri"/>
                <a:cs typeface="Calibri"/>
              </a:rPr>
              <a:t>Runtime</a:t>
            </a:r>
            <a:endParaRPr sz="2800">
              <a:latin typeface="Calibri"/>
              <a:cs typeface="Calibri"/>
            </a:endParaRPr>
          </a:p>
        </p:txBody>
      </p:sp>
      <p:sp>
        <p:nvSpPr>
          <p:cNvPr id="9" name="object 9"/>
          <p:cNvSpPr txBox="1"/>
          <p:nvPr/>
        </p:nvSpPr>
        <p:spPr>
          <a:xfrm>
            <a:off x="1237269" y="4822444"/>
            <a:ext cx="2682240" cy="885190"/>
          </a:xfrm>
          <a:prstGeom prst="rect">
            <a:avLst/>
          </a:prstGeom>
        </p:spPr>
        <p:txBody>
          <a:bodyPr vert="horz" wrap="square" lIns="0" tIns="6350" rIns="0" bIns="0" rtlCol="0">
            <a:spAutoFit/>
          </a:bodyPr>
          <a:lstStyle/>
          <a:p>
            <a:pPr marL="1001394" marR="5080" indent="-989330">
              <a:lnSpc>
                <a:spcPct val="101400"/>
              </a:lnSpc>
              <a:spcBef>
                <a:spcPts val="50"/>
              </a:spcBef>
            </a:pPr>
            <a:r>
              <a:rPr sz="2800" b="1" dirty="0">
                <a:solidFill>
                  <a:srgbClr val="C00000"/>
                </a:solidFill>
                <a:latin typeface="Calibri"/>
                <a:cs typeface="Calibri"/>
              </a:rPr>
              <a:t>Known</a:t>
            </a:r>
            <a:r>
              <a:rPr sz="2800" b="1" spc="-45" dirty="0">
                <a:solidFill>
                  <a:srgbClr val="C00000"/>
                </a:solidFill>
                <a:latin typeface="Calibri"/>
                <a:cs typeface="Calibri"/>
              </a:rPr>
              <a:t> </a:t>
            </a:r>
            <a:r>
              <a:rPr sz="2800" b="1" dirty="0">
                <a:solidFill>
                  <a:srgbClr val="C00000"/>
                </a:solidFill>
                <a:latin typeface="Calibri"/>
                <a:cs typeface="Calibri"/>
              </a:rPr>
              <a:t>at</a:t>
            </a:r>
            <a:r>
              <a:rPr sz="2800" b="1" spc="-30" dirty="0">
                <a:solidFill>
                  <a:srgbClr val="C00000"/>
                </a:solidFill>
                <a:latin typeface="Calibri"/>
                <a:cs typeface="Calibri"/>
              </a:rPr>
              <a:t> </a:t>
            </a:r>
            <a:r>
              <a:rPr sz="2800" b="1" spc="-10" dirty="0">
                <a:solidFill>
                  <a:srgbClr val="C00000"/>
                </a:solidFill>
                <a:latin typeface="Calibri"/>
                <a:cs typeface="Calibri"/>
              </a:rPr>
              <a:t>compile </a:t>
            </a:r>
            <a:r>
              <a:rPr sz="2800" b="1" spc="-20" dirty="0">
                <a:solidFill>
                  <a:srgbClr val="C00000"/>
                </a:solidFill>
                <a:latin typeface="Calibri"/>
                <a:cs typeface="Calibri"/>
              </a:rPr>
              <a:t>time</a:t>
            </a:r>
            <a:endParaRPr sz="2800">
              <a:latin typeface="Calibri"/>
              <a:cs typeface="Calibri"/>
            </a:endParaRPr>
          </a:p>
        </p:txBody>
      </p:sp>
      <p:sp>
        <p:nvSpPr>
          <p:cNvPr id="10" name="object 10"/>
          <p:cNvSpPr txBox="1"/>
          <p:nvPr/>
        </p:nvSpPr>
        <p:spPr>
          <a:xfrm>
            <a:off x="7572033" y="5712459"/>
            <a:ext cx="1807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0x00000000</a:t>
            </a:r>
            <a:endParaRPr sz="2800">
              <a:latin typeface="Calibri"/>
              <a:cs typeface="Calibri"/>
            </a:endParaRPr>
          </a:p>
        </p:txBody>
      </p:sp>
      <p:sp>
        <p:nvSpPr>
          <p:cNvPr id="11" name="object 11"/>
          <p:cNvSpPr/>
          <p:nvPr/>
        </p:nvSpPr>
        <p:spPr>
          <a:xfrm>
            <a:off x="4037774" y="4416983"/>
            <a:ext cx="677545" cy="1289050"/>
          </a:xfrm>
          <a:custGeom>
            <a:avLst/>
            <a:gdLst/>
            <a:ahLst/>
            <a:cxnLst/>
            <a:rect l="l" t="t" r="r" b="b"/>
            <a:pathLst>
              <a:path w="677545" h="1289050">
                <a:moveTo>
                  <a:pt x="677087" y="0"/>
                </a:moveTo>
                <a:lnTo>
                  <a:pt x="577634" y="38049"/>
                </a:lnTo>
                <a:lnTo>
                  <a:pt x="601040" y="59499"/>
                </a:lnTo>
                <a:lnTo>
                  <a:pt x="0" y="715340"/>
                </a:lnTo>
                <a:lnTo>
                  <a:pt x="11709" y="726071"/>
                </a:lnTo>
                <a:lnTo>
                  <a:pt x="11709" y="733094"/>
                </a:lnTo>
                <a:lnTo>
                  <a:pt x="1511" y="745274"/>
                </a:lnTo>
                <a:lnTo>
                  <a:pt x="592074" y="1239532"/>
                </a:lnTo>
                <a:lnTo>
                  <a:pt x="571690" y="1263878"/>
                </a:lnTo>
                <a:lnTo>
                  <a:pt x="675309" y="1288491"/>
                </a:lnTo>
                <a:lnTo>
                  <a:pt x="658444" y="1249730"/>
                </a:lnTo>
                <a:lnTo>
                  <a:pt x="632828" y="1190840"/>
                </a:lnTo>
                <a:lnTo>
                  <a:pt x="612457" y="1215186"/>
                </a:lnTo>
                <a:lnTo>
                  <a:pt x="47002" y="741946"/>
                </a:lnTo>
                <a:lnTo>
                  <a:pt x="563372" y="741946"/>
                </a:lnTo>
                <a:lnTo>
                  <a:pt x="563372" y="773696"/>
                </a:lnTo>
                <a:lnTo>
                  <a:pt x="626872" y="741946"/>
                </a:lnTo>
                <a:lnTo>
                  <a:pt x="658622" y="726071"/>
                </a:lnTo>
                <a:lnTo>
                  <a:pt x="563372" y="678446"/>
                </a:lnTo>
                <a:lnTo>
                  <a:pt x="563372" y="710196"/>
                </a:lnTo>
                <a:lnTo>
                  <a:pt x="47777" y="710196"/>
                </a:lnTo>
                <a:lnTo>
                  <a:pt x="624446" y="80949"/>
                </a:lnTo>
                <a:lnTo>
                  <a:pt x="647852" y="102400"/>
                </a:lnTo>
                <a:lnTo>
                  <a:pt x="663448" y="47790"/>
                </a:lnTo>
                <a:lnTo>
                  <a:pt x="677087" y="0"/>
                </a:lnTo>
                <a:close/>
              </a:path>
            </a:pathLst>
          </a:custGeom>
          <a:solidFill>
            <a:srgbClr val="C00000"/>
          </a:solidFill>
        </p:spPr>
        <p:txBody>
          <a:bodyPr wrap="square" lIns="0" tIns="0" rIns="0" bIns="0" rtlCol="0"/>
          <a:lstStyle/>
          <a:p>
            <a:endParaRPr/>
          </a:p>
        </p:txBody>
      </p:sp>
      <p:sp>
        <p:nvSpPr>
          <p:cNvPr id="12" name="object 12"/>
          <p:cNvSpPr txBox="1"/>
          <p:nvPr/>
        </p:nvSpPr>
        <p:spPr>
          <a:xfrm>
            <a:off x="7798235" y="2824988"/>
            <a:ext cx="842644" cy="845819"/>
          </a:xfrm>
          <a:prstGeom prst="rect">
            <a:avLst/>
          </a:prstGeom>
        </p:spPr>
        <p:txBody>
          <a:bodyPr vert="horz" wrap="square" lIns="0" tIns="12700" rIns="0" bIns="0" rtlCol="0">
            <a:spAutoFit/>
          </a:bodyPr>
          <a:lstStyle/>
          <a:p>
            <a:pPr marL="12700">
              <a:lnSpc>
                <a:spcPts val="2125"/>
              </a:lnSpc>
              <a:spcBef>
                <a:spcPts val="100"/>
              </a:spcBef>
            </a:pPr>
            <a:r>
              <a:rPr sz="1800" dirty="0">
                <a:latin typeface="Calibri"/>
                <a:cs typeface="Calibri"/>
              </a:rPr>
              <a:t>int</a:t>
            </a:r>
            <a:r>
              <a:rPr sz="1800" spc="-20" dirty="0">
                <a:latin typeface="Calibri"/>
                <a:cs typeface="Calibri"/>
              </a:rPr>
              <a:t> </a:t>
            </a:r>
            <a:r>
              <a:rPr sz="1800" spc="-10" dirty="0">
                <a:latin typeface="Calibri"/>
                <a:cs typeface="Calibri"/>
              </a:rPr>
              <a:t>foo(){</a:t>
            </a:r>
            <a:endParaRPr sz="1800">
              <a:latin typeface="Calibri"/>
              <a:cs typeface="Calibri"/>
            </a:endParaRPr>
          </a:p>
          <a:p>
            <a:pPr marL="274320">
              <a:lnSpc>
                <a:spcPts val="2125"/>
              </a:lnSpc>
            </a:pPr>
            <a:r>
              <a:rPr sz="1800" dirty="0">
                <a:latin typeface="Calibri"/>
                <a:cs typeface="Calibri"/>
              </a:rPr>
              <a:t>int</a:t>
            </a:r>
            <a:r>
              <a:rPr sz="1800" spc="-20" dirty="0">
                <a:latin typeface="Calibri"/>
                <a:cs typeface="Calibri"/>
              </a:rPr>
              <a:t> </a:t>
            </a:r>
            <a:r>
              <a:rPr sz="1800" spc="-25" dirty="0">
                <a:latin typeface="Calibri"/>
                <a:cs typeface="Calibri"/>
              </a:rPr>
              <a:t>x;</a:t>
            </a:r>
            <a:endParaRPr sz="1800">
              <a:latin typeface="Calibri"/>
              <a:cs typeface="Calibri"/>
            </a:endParaRPr>
          </a:p>
          <a:p>
            <a:pPr marL="274320">
              <a:lnSpc>
                <a:spcPct val="100000"/>
              </a:lnSpc>
              <a:spcBef>
                <a:spcPts val="45"/>
              </a:spcBef>
            </a:pPr>
            <a:r>
              <a:rPr sz="1800" dirty="0">
                <a:latin typeface="Calibri"/>
                <a:cs typeface="Calibri"/>
              </a:rPr>
              <a:t>…</a:t>
            </a:r>
            <a:endParaRPr sz="1800">
              <a:latin typeface="Calibri"/>
              <a:cs typeface="Calibri"/>
            </a:endParaRPr>
          </a:p>
        </p:txBody>
      </p:sp>
      <p:sp>
        <p:nvSpPr>
          <p:cNvPr id="13" name="object 13"/>
          <p:cNvSpPr txBox="1"/>
          <p:nvPr/>
        </p:nvSpPr>
        <p:spPr>
          <a:xfrm>
            <a:off x="7798235" y="3736340"/>
            <a:ext cx="191452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malloc(sizeof(long));</a:t>
            </a:r>
            <a:endParaRPr sz="1800">
              <a:latin typeface="Calibri"/>
              <a:cs typeface="Calibri"/>
            </a:endParaRPr>
          </a:p>
        </p:txBody>
      </p:sp>
      <p:sp>
        <p:nvSpPr>
          <p:cNvPr id="14" name="object 14"/>
          <p:cNvSpPr txBox="1"/>
          <p:nvPr/>
        </p:nvSpPr>
        <p:spPr>
          <a:xfrm>
            <a:off x="7798235" y="4284979"/>
            <a:ext cx="1029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static</a:t>
            </a:r>
            <a:r>
              <a:rPr sz="1800" spc="-50" dirty="0">
                <a:latin typeface="Calibri"/>
                <a:cs typeface="Calibri"/>
              </a:rPr>
              <a:t> </a:t>
            </a:r>
            <a:r>
              <a:rPr sz="1800" dirty="0">
                <a:latin typeface="Calibri"/>
                <a:cs typeface="Calibri"/>
              </a:rPr>
              <a:t>int</a:t>
            </a:r>
            <a:r>
              <a:rPr sz="1800" spc="-50" dirty="0">
                <a:latin typeface="Calibri"/>
                <a:cs typeface="Calibri"/>
              </a:rPr>
              <a:t> </a:t>
            </a:r>
            <a:r>
              <a:rPr sz="1800" spc="-25" dirty="0">
                <a:latin typeface="Calibri"/>
                <a:cs typeface="Calibri"/>
              </a:rPr>
              <a:t>x;</a:t>
            </a:r>
            <a:endParaRPr sz="1800">
              <a:latin typeface="Calibri"/>
              <a:cs typeface="Calibri"/>
            </a:endParaRPr>
          </a:p>
        </p:txBody>
      </p:sp>
      <p:sp>
        <p:nvSpPr>
          <p:cNvPr id="15" name="object 15"/>
          <p:cNvSpPr txBox="1"/>
          <p:nvPr/>
        </p:nvSpPr>
        <p:spPr>
          <a:xfrm>
            <a:off x="7772833" y="4779771"/>
            <a:ext cx="2973070" cy="4521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static</a:t>
            </a:r>
            <a:r>
              <a:rPr sz="1800" spc="-15" dirty="0">
                <a:latin typeface="Calibri"/>
                <a:cs typeface="Calibri"/>
              </a:rPr>
              <a:t> </a:t>
            </a:r>
            <a:r>
              <a:rPr sz="1800" dirty="0">
                <a:latin typeface="Calibri"/>
                <a:cs typeface="Calibri"/>
              </a:rPr>
              <a:t>int</a:t>
            </a:r>
            <a:r>
              <a:rPr sz="1800" spc="-15" dirty="0">
                <a:latin typeface="Calibri"/>
                <a:cs typeface="Calibri"/>
              </a:rPr>
              <a:t> </a:t>
            </a:r>
            <a:r>
              <a:rPr sz="1800" dirty="0">
                <a:latin typeface="Calibri"/>
                <a:cs typeface="Calibri"/>
              </a:rPr>
              <a:t>y</a:t>
            </a:r>
            <a:r>
              <a:rPr sz="1800" spc="-2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10;</a:t>
            </a:r>
            <a:r>
              <a:rPr sz="1800" spc="395" dirty="0">
                <a:latin typeface="Calibri"/>
                <a:cs typeface="Calibri"/>
              </a:rPr>
              <a:t> </a:t>
            </a:r>
            <a:r>
              <a:rPr sz="4200" b="1" spc="-15" baseline="11904" dirty="0">
                <a:solidFill>
                  <a:srgbClr val="C00000"/>
                </a:solidFill>
                <a:latin typeface="Calibri"/>
                <a:cs typeface="Calibri"/>
              </a:rPr>
              <a:t>variables</a:t>
            </a:r>
            <a:endParaRPr sz="4200" baseline="11904">
              <a:latin typeface="Calibri"/>
              <a:cs typeface="Calibri"/>
            </a:endParaRPr>
          </a:p>
        </p:txBody>
      </p:sp>
      <p:sp>
        <p:nvSpPr>
          <p:cNvPr id="16" name="object 16"/>
          <p:cNvSpPr txBox="1"/>
          <p:nvPr/>
        </p:nvSpPr>
        <p:spPr>
          <a:xfrm>
            <a:off x="9365605" y="4273803"/>
            <a:ext cx="2465705"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C00000"/>
                </a:solidFill>
                <a:latin typeface="Calibri"/>
                <a:cs typeface="Calibri"/>
              </a:rPr>
              <a:t>Static</a:t>
            </a:r>
            <a:r>
              <a:rPr sz="2800" b="1" spc="-30" dirty="0">
                <a:solidFill>
                  <a:srgbClr val="C00000"/>
                </a:solidFill>
                <a:latin typeface="Calibri"/>
                <a:cs typeface="Calibri"/>
              </a:rPr>
              <a:t> </a:t>
            </a:r>
            <a:r>
              <a:rPr sz="2800" b="1" dirty="0">
                <a:solidFill>
                  <a:srgbClr val="C00000"/>
                </a:solidFill>
                <a:latin typeface="Calibri"/>
                <a:cs typeface="Calibri"/>
              </a:rPr>
              <a:t>and</a:t>
            </a:r>
            <a:r>
              <a:rPr sz="2800" b="1" spc="-25" dirty="0">
                <a:solidFill>
                  <a:srgbClr val="C00000"/>
                </a:solidFill>
                <a:latin typeface="Calibri"/>
                <a:cs typeface="Calibri"/>
              </a:rPr>
              <a:t> </a:t>
            </a:r>
            <a:r>
              <a:rPr sz="2800" b="1" spc="-10" dirty="0">
                <a:solidFill>
                  <a:srgbClr val="C00000"/>
                </a:solidFill>
                <a:latin typeface="Calibri"/>
                <a:cs typeface="Calibri"/>
              </a:rPr>
              <a:t>global</a:t>
            </a:r>
            <a:endParaRPr sz="2800">
              <a:latin typeface="Calibri"/>
              <a:cs typeface="Calibri"/>
            </a:endParaRPr>
          </a:p>
        </p:txBody>
      </p:sp>
      <p:sp>
        <p:nvSpPr>
          <p:cNvPr id="17" name="object 17"/>
          <p:cNvSpPr txBox="1"/>
          <p:nvPr/>
        </p:nvSpPr>
        <p:spPr>
          <a:xfrm>
            <a:off x="9365605" y="2880867"/>
            <a:ext cx="2186940"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C00000"/>
                </a:solidFill>
                <a:latin typeface="Calibri"/>
                <a:cs typeface="Calibri"/>
              </a:rPr>
              <a:t>Local</a:t>
            </a:r>
            <a:r>
              <a:rPr sz="2800" b="1" spc="-20" dirty="0">
                <a:solidFill>
                  <a:srgbClr val="C00000"/>
                </a:solidFill>
                <a:latin typeface="Calibri"/>
                <a:cs typeface="Calibri"/>
              </a:rPr>
              <a:t> </a:t>
            </a:r>
            <a:r>
              <a:rPr sz="2800" b="1" spc="-10" dirty="0">
                <a:solidFill>
                  <a:srgbClr val="C00000"/>
                </a:solidFill>
                <a:latin typeface="Calibri"/>
                <a:cs typeface="Calibri"/>
              </a:rPr>
              <a:t>variables</a:t>
            </a:r>
            <a:endParaRPr sz="2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08229" y="4217668"/>
            <a:ext cx="95250" cy="556260"/>
          </a:xfrm>
          <a:custGeom>
            <a:avLst/>
            <a:gdLst/>
            <a:ahLst/>
            <a:cxnLst/>
            <a:rect l="l" t="t" r="r" b="b"/>
            <a:pathLst>
              <a:path w="95250" h="556260">
                <a:moveTo>
                  <a:pt x="63500" y="79375"/>
                </a:moveTo>
                <a:lnTo>
                  <a:pt x="31750" y="79375"/>
                </a:lnTo>
                <a:lnTo>
                  <a:pt x="31750" y="555857"/>
                </a:lnTo>
                <a:lnTo>
                  <a:pt x="63500" y="555857"/>
                </a:lnTo>
                <a:lnTo>
                  <a:pt x="63500" y="79375"/>
                </a:lnTo>
                <a:close/>
              </a:path>
              <a:path w="95250" h="556260">
                <a:moveTo>
                  <a:pt x="47626" y="0"/>
                </a:moveTo>
                <a:lnTo>
                  <a:pt x="0" y="95250"/>
                </a:lnTo>
                <a:lnTo>
                  <a:pt x="31750" y="95250"/>
                </a:lnTo>
                <a:lnTo>
                  <a:pt x="31750" y="79375"/>
                </a:lnTo>
                <a:lnTo>
                  <a:pt x="87312" y="79375"/>
                </a:lnTo>
                <a:lnTo>
                  <a:pt x="47626" y="0"/>
                </a:lnTo>
                <a:close/>
              </a:path>
              <a:path w="95250" h="556260">
                <a:moveTo>
                  <a:pt x="87312" y="79375"/>
                </a:moveTo>
                <a:lnTo>
                  <a:pt x="63500" y="79375"/>
                </a:lnTo>
                <a:lnTo>
                  <a:pt x="63500" y="95250"/>
                </a:lnTo>
                <a:lnTo>
                  <a:pt x="95250" y="95250"/>
                </a:lnTo>
                <a:lnTo>
                  <a:pt x="87312" y="79375"/>
                </a:lnTo>
                <a:close/>
              </a:path>
            </a:pathLst>
          </a:custGeom>
          <a:solidFill>
            <a:srgbClr val="C00000"/>
          </a:solidFill>
        </p:spPr>
        <p:txBody>
          <a:bodyPr wrap="square" lIns="0" tIns="0" rIns="0" bIns="0" rtlCol="0"/>
          <a:lstStyle/>
          <a:p>
            <a:endParaRPr/>
          </a:p>
        </p:txBody>
      </p:sp>
      <p:sp>
        <p:nvSpPr>
          <p:cNvPr id="3" name="object 3"/>
          <p:cNvSpPr/>
          <p:nvPr/>
        </p:nvSpPr>
        <p:spPr>
          <a:xfrm>
            <a:off x="5908228" y="2840573"/>
            <a:ext cx="95250" cy="602615"/>
          </a:xfrm>
          <a:custGeom>
            <a:avLst/>
            <a:gdLst/>
            <a:ahLst/>
            <a:cxnLst/>
            <a:rect l="l" t="t" r="r" b="b"/>
            <a:pathLst>
              <a:path w="95250" h="602614">
                <a:moveTo>
                  <a:pt x="31750" y="507213"/>
                </a:moveTo>
                <a:lnTo>
                  <a:pt x="0" y="507213"/>
                </a:lnTo>
                <a:lnTo>
                  <a:pt x="47625" y="602463"/>
                </a:lnTo>
                <a:lnTo>
                  <a:pt x="87312" y="523088"/>
                </a:lnTo>
                <a:lnTo>
                  <a:pt x="31750" y="523088"/>
                </a:lnTo>
                <a:lnTo>
                  <a:pt x="31750" y="507213"/>
                </a:lnTo>
                <a:close/>
              </a:path>
              <a:path w="95250" h="602614">
                <a:moveTo>
                  <a:pt x="63501" y="0"/>
                </a:moveTo>
                <a:lnTo>
                  <a:pt x="31751" y="0"/>
                </a:lnTo>
                <a:lnTo>
                  <a:pt x="31750" y="523088"/>
                </a:lnTo>
                <a:lnTo>
                  <a:pt x="63500" y="523088"/>
                </a:lnTo>
                <a:lnTo>
                  <a:pt x="63501" y="0"/>
                </a:lnTo>
                <a:close/>
              </a:path>
              <a:path w="95250" h="602614">
                <a:moveTo>
                  <a:pt x="95250" y="507213"/>
                </a:moveTo>
                <a:lnTo>
                  <a:pt x="63500" y="507213"/>
                </a:lnTo>
                <a:lnTo>
                  <a:pt x="63500" y="523088"/>
                </a:lnTo>
                <a:lnTo>
                  <a:pt x="87312" y="523088"/>
                </a:lnTo>
                <a:lnTo>
                  <a:pt x="95250" y="507213"/>
                </a:lnTo>
                <a:close/>
              </a:path>
            </a:pathLst>
          </a:custGeom>
          <a:solidFill>
            <a:srgbClr val="C00000"/>
          </a:solidFill>
        </p:spPr>
        <p:txBody>
          <a:bodyPr wrap="square" lIns="0" tIns="0" rIns="0" bIns="0" rtlCol="0"/>
          <a:lstStyle/>
          <a:p>
            <a:endParaRPr/>
          </a:p>
        </p:txBody>
      </p:sp>
      <p:graphicFrame>
        <p:nvGraphicFramePr>
          <p:cNvPr id="4" name="object 4"/>
          <p:cNvGraphicFramePr>
            <a:graphicFrameLocks noGrp="1"/>
          </p:cNvGraphicFramePr>
          <p:nvPr/>
        </p:nvGraphicFramePr>
        <p:xfrm>
          <a:off x="4703397" y="2152650"/>
          <a:ext cx="2505075" cy="3875404"/>
        </p:xfrm>
        <a:graphic>
          <a:graphicData uri="http://schemas.openxmlformats.org/drawingml/2006/table">
            <a:tbl>
              <a:tblPr firstRow="1" bandRow="1">
                <a:tableStyleId>{2D5ABB26-0587-4C30-8999-92F81FD0307C}</a:tableStyleId>
              </a:tblPr>
              <a:tblGrid>
                <a:gridCol w="2505075">
                  <a:extLst>
                    <a:ext uri="{9D8B030D-6E8A-4147-A177-3AD203B41FA5}">
                      <a16:colId xmlns:a16="http://schemas.microsoft.com/office/drawing/2014/main" val="20000"/>
                    </a:ext>
                  </a:extLst>
                </a:gridCol>
              </a:tblGrid>
              <a:tr h="363220">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0540">
                <a:tc>
                  <a:txBody>
                    <a:bodyPr/>
                    <a:lstStyle/>
                    <a:p>
                      <a:pPr marL="7620" algn="ctr">
                        <a:lnSpc>
                          <a:spcPct val="100000"/>
                        </a:lnSpc>
                        <a:spcBef>
                          <a:spcPts val="819"/>
                        </a:spcBef>
                      </a:pPr>
                      <a:r>
                        <a:rPr sz="1800" spc="-10" dirty="0">
                          <a:latin typeface="Calibri"/>
                          <a:cs typeface="Calibri"/>
                        </a:rPr>
                        <a:t>Stack</a:t>
                      </a:r>
                      <a:endParaRPr sz="1800">
                        <a:latin typeface="Calibri"/>
                        <a:cs typeface="Calibri"/>
                      </a:endParaRPr>
                    </a:p>
                  </a:txBody>
                  <a:tcPr marL="0" marR="0" marT="104139"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1"/>
                  </a:ext>
                </a:extLst>
              </a:tr>
              <a:tr h="1530985">
                <a:tc>
                  <a:txBody>
                    <a:bodyPr/>
                    <a:lstStyle/>
                    <a:p>
                      <a:pPr>
                        <a:lnSpc>
                          <a:spcPct val="100000"/>
                        </a:lnSpc>
                      </a:pPr>
                      <a:endParaRPr sz="29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0540">
                <a:tc>
                  <a:txBody>
                    <a:bodyPr/>
                    <a:lstStyle/>
                    <a:p>
                      <a:pPr marL="6350" algn="ctr">
                        <a:lnSpc>
                          <a:spcPct val="100000"/>
                        </a:lnSpc>
                        <a:spcBef>
                          <a:spcPts val="825"/>
                        </a:spcBef>
                      </a:pPr>
                      <a:r>
                        <a:rPr sz="1800" spc="-20" dirty="0">
                          <a:latin typeface="Calibri"/>
                          <a:cs typeface="Calibri"/>
                        </a:rPr>
                        <a:t>Heap</a:t>
                      </a:r>
                      <a:endParaRPr sz="1800">
                        <a:latin typeface="Calibri"/>
                        <a:cs typeface="Calibri"/>
                      </a:endParaRPr>
                    </a:p>
                  </a:txBody>
                  <a:tcPr marL="0" marR="0" marT="104775" marB="0">
                    <a:lnL w="28575">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extLst>
                  <a:ext uri="{0D108BD9-81ED-4DB2-BD59-A6C34878D82A}">
                    <a16:rowId xmlns:a16="http://schemas.microsoft.com/office/drawing/2014/main" val="10003"/>
                  </a:ext>
                </a:extLst>
              </a:tr>
              <a:tr h="960119">
                <a:tc>
                  <a:txBody>
                    <a:bodyPr/>
                    <a:lstStyle/>
                    <a:p>
                      <a:pPr>
                        <a:lnSpc>
                          <a:spcPct val="100000"/>
                        </a:lnSpc>
                      </a:pPr>
                      <a:endParaRPr sz="2900">
                        <a:latin typeface="Times New Roman"/>
                        <a:cs typeface="Times New Roman"/>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sp>
        <p:nvSpPr>
          <p:cNvPr id="5" name="object 5"/>
          <p:cNvSpPr txBox="1">
            <a:spLocks noGrp="1"/>
          </p:cNvSpPr>
          <p:nvPr>
            <p:ph type="title"/>
          </p:nvPr>
        </p:nvSpPr>
        <p:spPr>
          <a:prstGeom prst="rect">
            <a:avLst/>
          </a:prstGeom>
        </p:spPr>
        <p:txBody>
          <a:bodyPr vert="horz" wrap="square" lIns="0" tIns="12700" rIns="0" bIns="0" rtlCol="0">
            <a:spAutoFit/>
          </a:bodyPr>
          <a:lstStyle/>
          <a:p>
            <a:pPr marL="608330">
              <a:lnSpc>
                <a:spcPct val="100000"/>
              </a:lnSpc>
              <a:spcBef>
                <a:spcPts val="100"/>
              </a:spcBef>
            </a:pPr>
            <a:r>
              <a:rPr dirty="0"/>
              <a:t>Focus</a:t>
            </a:r>
            <a:r>
              <a:rPr spc="-10" dirty="0"/>
              <a:t> </a:t>
            </a:r>
            <a:r>
              <a:rPr dirty="0"/>
              <a:t>on </a:t>
            </a:r>
            <a:r>
              <a:rPr spc="-50" dirty="0"/>
              <a:t>Stack-</a:t>
            </a:r>
            <a:r>
              <a:rPr dirty="0"/>
              <a:t>based</a:t>
            </a:r>
            <a:r>
              <a:rPr spc="5" dirty="0"/>
              <a:t> </a:t>
            </a:r>
            <a:r>
              <a:rPr spc="-30" dirty="0"/>
              <a:t>Attacks</a:t>
            </a:r>
          </a:p>
        </p:txBody>
      </p:sp>
      <p:sp>
        <p:nvSpPr>
          <p:cNvPr id="6" name="object 6"/>
          <p:cNvSpPr txBox="1"/>
          <p:nvPr/>
        </p:nvSpPr>
        <p:spPr>
          <a:xfrm>
            <a:off x="4203065" y="5712459"/>
            <a:ext cx="2057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0</a:t>
            </a:r>
            <a:endParaRPr sz="2800">
              <a:latin typeface="Calibri"/>
              <a:cs typeface="Calibri"/>
            </a:endParaRPr>
          </a:p>
        </p:txBody>
      </p:sp>
      <p:sp>
        <p:nvSpPr>
          <p:cNvPr id="7" name="object 7"/>
          <p:cNvSpPr txBox="1"/>
          <p:nvPr/>
        </p:nvSpPr>
        <p:spPr>
          <a:xfrm>
            <a:off x="3993515" y="1908555"/>
            <a:ext cx="5196840" cy="452120"/>
          </a:xfrm>
          <a:prstGeom prst="rect">
            <a:avLst/>
          </a:prstGeom>
        </p:spPr>
        <p:txBody>
          <a:bodyPr vert="horz" wrap="square" lIns="0" tIns="12700" rIns="0" bIns="0" rtlCol="0">
            <a:spAutoFit/>
          </a:bodyPr>
          <a:lstStyle/>
          <a:p>
            <a:pPr marL="12700">
              <a:lnSpc>
                <a:spcPct val="100000"/>
              </a:lnSpc>
              <a:spcBef>
                <a:spcPts val="100"/>
              </a:spcBef>
              <a:tabLst>
                <a:tab pos="3540760" algn="l"/>
              </a:tabLst>
            </a:pPr>
            <a:r>
              <a:rPr sz="2800" spc="-25" dirty="0">
                <a:latin typeface="Calibri"/>
                <a:cs typeface="Calibri"/>
              </a:rPr>
              <a:t>4G</a:t>
            </a:r>
            <a:r>
              <a:rPr sz="2800" dirty="0">
                <a:latin typeface="Calibri"/>
                <a:cs typeface="Calibri"/>
              </a:rPr>
              <a:t>	</a:t>
            </a:r>
            <a:r>
              <a:rPr sz="2800" spc="-10" dirty="0">
                <a:latin typeface="Calibri"/>
                <a:cs typeface="Calibri"/>
              </a:rPr>
              <a:t>0xFFFFFFFF</a:t>
            </a:r>
            <a:endParaRPr sz="2800">
              <a:latin typeface="Calibri"/>
              <a:cs typeface="Calibri"/>
            </a:endParaRPr>
          </a:p>
        </p:txBody>
      </p:sp>
      <p:sp>
        <p:nvSpPr>
          <p:cNvPr id="8" name="object 8"/>
          <p:cNvSpPr txBox="1"/>
          <p:nvPr/>
        </p:nvSpPr>
        <p:spPr>
          <a:xfrm>
            <a:off x="7572033" y="5712459"/>
            <a:ext cx="1807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0x00000000</a:t>
            </a:r>
            <a:endParaRPr sz="2800">
              <a:latin typeface="Calibri"/>
              <a:cs typeface="Calibri"/>
            </a:endParaRPr>
          </a:p>
        </p:txBody>
      </p:sp>
      <p:sp>
        <p:nvSpPr>
          <p:cNvPr id="9" name="object 9"/>
          <p:cNvSpPr txBox="1"/>
          <p:nvPr/>
        </p:nvSpPr>
        <p:spPr>
          <a:xfrm>
            <a:off x="867471" y="3450844"/>
            <a:ext cx="3145155" cy="885190"/>
          </a:xfrm>
          <a:prstGeom prst="rect">
            <a:avLst/>
          </a:prstGeom>
        </p:spPr>
        <p:txBody>
          <a:bodyPr vert="horz" wrap="square" lIns="0" tIns="6350" rIns="0" bIns="0" rtlCol="0">
            <a:spAutoFit/>
          </a:bodyPr>
          <a:lstStyle/>
          <a:p>
            <a:pPr marL="12700" marR="5080">
              <a:lnSpc>
                <a:spcPct val="101400"/>
              </a:lnSpc>
              <a:spcBef>
                <a:spcPts val="50"/>
              </a:spcBef>
            </a:pPr>
            <a:r>
              <a:rPr sz="2800" dirty="0">
                <a:latin typeface="Calibri"/>
                <a:cs typeface="Calibri"/>
              </a:rPr>
              <a:t>Stack</a:t>
            </a:r>
            <a:r>
              <a:rPr sz="2800" spc="-15" dirty="0">
                <a:latin typeface="Calibri"/>
                <a:cs typeface="Calibri"/>
              </a:rPr>
              <a:t> </a:t>
            </a:r>
            <a:r>
              <a:rPr sz="2800" dirty="0">
                <a:latin typeface="Calibri"/>
                <a:cs typeface="Calibri"/>
              </a:rPr>
              <a:t>and</a:t>
            </a:r>
            <a:r>
              <a:rPr sz="2800" spc="-15" dirty="0">
                <a:latin typeface="Calibri"/>
                <a:cs typeface="Calibri"/>
              </a:rPr>
              <a:t> </a:t>
            </a:r>
            <a:r>
              <a:rPr sz="2800" dirty="0">
                <a:latin typeface="Calibri"/>
                <a:cs typeface="Calibri"/>
              </a:rPr>
              <a:t>heap</a:t>
            </a:r>
            <a:r>
              <a:rPr sz="2800" spc="-10" dirty="0">
                <a:latin typeface="Calibri"/>
                <a:cs typeface="Calibri"/>
              </a:rPr>
              <a:t> </a:t>
            </a:r>
            <a:r>
              <a:rPr sz="2800" spc="-20" dirty="0">
                <a:latin typeface="Calibri"/>
                <a:cs typeface="Calibri"/>
              </a:rPr>
              <a:t>grow </a:t>
            </a:r>
            <a:r>
              <a:rPr sz="2800" dirty="0">
                <a:latin typeface="Calibri"/>
                <a:cs typeface="Calibri"/>
              </a:rPr>
              <a:t>in</a:t>
            </a:r>
            <a:r>
              <a:rPr sz="2800" spc="-25" dirty="0">
                <a:latin typeface="Calibri"/>
                <a:cs typeface="Calibri"/>
              </a:rPr>
              <a:t> </a:t>
            </a:r>
            <a:r>
              <a:rPr sz="2800" dirty="0">
                <a:latin typeface="Calibri"/>
                <a:cs typeface="Calibri"/>
              </a:rPr>
              <a:t>opposite</a:t>
            </a:r>
            <a:r>
              <a:rPr sz="2800" spc="-30" dirty="0">
                <a:latin typeface="Calibri"/>
                <a:cs typeface="Calibri"/>
              </a:rPr>
              <a:t> </a:t>
            </a:r>
            <a:r>
              <a:rPr sz="2800" spc="-10" dirty="0">
                <a:latin typeface="Calibri"/>
                <a:cs typeface="Calibri"/>
              </a:rPr>
              <a:t>directions</a:t>
            </a:r>
            <a:endParaRPr sz="2800">
              <a:latin typeface="Calibri"/>
              <a:cs typeface="Calibri"/>
            </a:endParaRPr>
          </a:p>
        </p:txBody>
      </p:sp>
      <p:sp>
        <p:nvSpPr>
          <p:cNvPr id="10" name="object 10"/>
          <p:cNvSpPr txBox="1"/>
          <p:nvPr/>
        </p:nvSpPr>
        <p:spPr>
          <a:xfrm>
            <a:off x="7572033" y="2996691"/>
            <a:ext cx="3830320" cy="1735455"/>
          </a:xfrm>
          <a:prstGeom prst="rect">
            <a:avLst/>
          </a:prstGeom>
        </p:spPr>
        <p:txBody>
          <a:bodyPr vert="horz" wrap="square" lIns="0" tIns="11430" rIns="0" bIns="0" rtlCol="0">
            <a:spAutoFit/>
          </a:bodyPr>
          <a:lstStyle/>
          <a:p>
            <a:pPr marL="12700" marR="5080">
              <a:lnSpc>
                <a:spcPct val="100200"/>
              </a:lnSpc>
              <a:spcBef>
                <a:spcPts val="90"/>
              </a:spcBef>
            </a:pPr>
            <a:r>
              <a:rPr sz="2800" dirty="0">
                <a:latin typeface="Calibri"/>
                <a:cs typeface="Calibri"/>
              </a:rPr>
              <a:t>The</a:t>
            </a:r>
            <a:r>
              <a:rPr sz="2800" spc="-35" dirty="0">
                <a:latin typeface="Calibri"/>
                <a:cs typeface="Calibri"/>
              </a:rPr>
              <a:t> </a:t>
            </a:r>
            <a:r>
              <a:rPr sz="2800" dirty="0">
                <a:latin typeface="Calibri"/>
                <a:cs typeface="Calibri"/>
              </a:rPr>
              <a:t>stack</a:t>
            </a:r>
            <a:r>
              <a:rPr sz="2800" spc="-25" dirty="0">
                <a:latin typeface="Calibri"/>
                <a:cs typeface="Calibri"/>
              </a:rPr>
              <a:t> </a:t>
            </a:r>
            <a:r>
              <a:rPr sz="2800" dirty="0">
                <a:latin typeface="Calibri"/>
                <a:cs typeface="Calibri"/>
              </a:rPr>
              <a:t>is</a:t>
            </a:r>
            <a:r>
              <a:rPr sz="2800" spc="-20" dirty="0">
                <a:latin typeface="Calibri"/>
                <a:cs typeface="Calibri"/>
              </a:rPr>
              <a:t> </a:t>
            </a:r>
            <a:r>
              <a:rPr sz="2800" spc="-10" dirty="0">
                <a:latin typeface="Calibri"/>
                <a:cs typeface="Calibri"/>
              </a:rPr>
              <a:t>adjusted </a:t>
            </a:r>
            <a:r>
              <a:rPr sz="2800" dirty="0">
                <a:latin typeface="Calibri"/>
                <a:cs typeface="Calibri"/>
              </a:rPr>
              <a:t>through</a:t>
            </a:r>
            <a:r>
              <a:rPr sz="2800" spc="-65" dirty="0">
                <a:latin typeface="Calibri"/>
                <a:cs typeface="Calibri"/>
              </a:rPr>
              <a:t> </a:t>
            </a:r>
            <a:r>
              <a:rPr sz="2800" spc="-10" dirty="0">
                <a:latin typeface="Calibri"/>
                <a:cs typeface="Calibri"/>
              </a:rPr>
              <a:t>instructions generated</a:t>
            </a:r>
            <a:r>
              <a:rPr sz="2800" spc="-45" dirty="0">
                <a:latin typeface="Calibri"/>
                <a:cs typeface="Calibri"/>
              </a:rPr>
              <a:t> </a:t>
            </a:r>
            <a:r>
              <a:rPr sz="2800" dirty="0">
                <a:latin typeface="Calibri"/>
                <a:cs typeface="Calibri"/>
              </a:rPr>
              <a:t>by</a:t>
            </a:r>
            <a:r>
              <a:rPr sz="2800" spc="-40" dirty="0">
                <a:latin typeface="Calibri"/>
                <a:cs typeface="Calibri"/>
              </a:rPr>
              <a:t> </a:t>
            </a:r>
            <a:r>
              <a:rPr sz="2800" dirty="0">
                <a:latin typeface="Calibri"/>
                <a:cs typeface="Calibri"/>
              </a:rPr>
              <a:t>the</a:t>
            </a:r>
            <a:r>
              <a:rPr sz="2800" spc="-35" dirty="0">
                <a:latin typeface="Calibri"/>
                <a:cs typeface="Calibri"/>
              </a:rPr>
              <a:t> </a:t>
            </a:r>
            <a:r>
              <a:rPr sz="2800" spc="-10" dirty="0">
                <a:latin typeface="Calibri"/>
                <a:cs typeface="Calibri"/>
              </a:rPr>
              <a:t>compiler provides</a:t>
            </a:r>
            <a:endParaRPr sz="2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60946" y="4149952"/>
            <a:ext cx="95250" cy="381000"/>
          </a:xfrm>
          <a:custGeom>
            <a:avLst/>
            <a:gdLst/>
            <a:ahLst/>
            <a:cxnLst/>
            <a:rect l="l" t="t" r="r" b="b"/>
            <a:pathLst>
              <a:path w="95250" h="381000">
                <a:moveTo>
                  <a:pt x="31750" y="95250"/>
                </a:moveTo>
                <a:lnTo>
                  <a:pt x="31750" y="380457"/>
                </a:lnTo>
                <a:lnTo>
                  <a:pt x="63500" y="380457"/>
                </a:lnTo>
                <a:lnTo>
                  <a:pt x="63500" y="95250"/>
                </a:lnTo>
                <a:lnTo>
                  <a:pt x="31750" y="95250"/>
                </a:lnTo>
                <a:close/>
              </a:path>
              <a:path w="95250" h="381000">
                <a:moveTo>
                  <a:pt x="87311" y="79375"/>
                </a:moveTo>
                <a:lnTo>
                  <a:pt x="63500" y="79375"/>
                </a:lnTo>
                <a:lnTo>
                  <a:pt x="63500" y="95250"/>
                </a:lnTo>
                <a:lnTo>
                  <a:pt x="95250" y="95251"/>
                </a:lnTo>
                <a:lnTo>
                  <a:pt x="87311" y="79375"/>
                </a:lnTo>
                <a:close/>
              </a:path>
              <a:path w="95250" h="381000">
                <a:moveTo>
                  <a:pt x="63500" y="79375"/>
                </a:moveTo>
                <a:lnTo>
                  <a:pt x="31750" y="79375"/>
                </a:lnTo>
                <a:lnTo>
                  <a:pt x="31750" y="95250"/>
                </a:lnTo>
                <a:lnTo>
                  <a:pt x="63500" y="95250"/>
                </a:lnTo>
                <a:lnTo>
                  <a:pt x="63500" y="79375"/>
                </a:lnTo>
                <a:close/>
              </a:path>
              <a:path w="95250" h="381000">
                <a:moveTo>
                  <a:pt x="47625" y="0"/>
                </a:moveTo>
                <a:lnTo>
                  <a:pt x="0" y="95250"/>
                </a:lnTo>
                <a:lnTo>
                  <a:pt x="31750" y="95250"/>
                </a:lnTo>
                <a:lnTo>
                  <a:pt x="31750" y="79375"/>
                </a:lnTo>
                <a:lnTo>
                  <a:pt x="87311" y="79375"/>
                </a:lnTo>
                <a:lnTo>
                  <a:pt x="47625" y="0"/>
                </a:lnTo>
                <a:close/>
              </a:path>
            </a:pathLst>
          </a:custGeom>
          <a:solidFill>
            <a:srgbClr val="C00000"/>
          </a:solidFill>
        </p:spPr>
        <p:txBody>
          <a:bodyPr wrap="square" lIns="0" tIns="0" rIns="0" bIns="0" rtlCol="0"/>
          <a:lstStyle/>
          <a:p>
            <a:endParaRPr/>
          </a:p>
        </p:txBody>
      </p:sp>
      <p:graphicFrame>
        <p:nvGraphicFramePr>
          <p:cNvPr id="3" name="object 3"/>
          <p:cNvGraphicFramePr>
            <a:graphicFrameLocks noGrp="1"/>
          </p:cNvGraphicFramePr>
          <p:nvPr/>
        </p:nvGraphicFramePr>
        <p:xfrm>
          <a:off x="565240" y="3517973"/>
          <a:ext cx="10509885" cy="622300"/>
        </p:xfrm>
        <a:graphic>
          <a:graphicData uri="http://schemas.openxmlformats.org/drawingml/2006/table">
            <a:tbl>
              <a:tblPr firstRow="1" bandRow="1">
                <a:tableStyleId>{2D5ABB26-0587-4C30-8999-92F81FD0307C}</a:tableStyleId>
              </a:tblPr>
              <a:tblGrid>
                <a:gridCol w="384810">
                  <a:extLst>
                    <a:ext uri="{9D8B030D-6E8A-4147-A177-3AD203B41FA5}">
                      <a16:colId xmlns:a16="http://schemas.microsoft.com/office/drawing/2014/main" val="20000"/>
                    </a:ext>
                  </a:extLst>
                </a:gridCol>
                <a:gridCol w="1086485">
                  <a:extLst>
                    <a:ext uri="{9D8B030D-6E8A-4147-A177-3AD203B41FA5}">
                      <a16:colId xmlns:a16="http://schemas.microsoft.com/office/drawing/2014/main" val="20001"/>
                    </a:ext>
                  </a:extLst>
                </a:gridCol>
                <a:gridCol w="6565900">
                  <a:extLst>
                    <a:ext uri="{9D8B030D-6E8A-4147-A177-3AD203B41FA5}">
                      <a16:colId xmlns:a16="http://schemas.microsoft.com/office/drawing/2014/main" val="20002"/>
                    </a:ext>
                  </a:extLst>
                </a:gridCol>
                <a:gridCol w="1258570">
                  <a:extLst>
                    <a:ext uri="{9D8B030D-6E8A-4147-A177-3AD203B41FA5}">
                      <a16:colId xmlns:a16="http://schemas.microsoft.com/office/drawing/2014/main" val="20003"/>
                    </a:ext>
                  </a:extLst>
                </a:gridCol>
                <a:gridCol w="1214120">
                  <a:extLst>
                    <a:ext uri="{9D8B030D-6E8A-4147-A177-3AD203B41FA5}">
                      <a16:colId xmlns:a16="http://schemas.microsoft.com/office/drawing/2014/main" val="20004"/>
                    </a:ext>
                  </a:extLst>
                </a:gridCol>
              </a:tblGrid>
              <a:tr h="622300">
                <a:tc>
                  <a:txBody>
                    <a:bodyPr/>
                    <a:lstStyle/>
                    <a:p>
                      <a:pPr>
                        <a:lnSpc>
                          <a:spcPct val="100000"/>
                        </a:lnSpc>
                      </a:pPr>
                      <a:endParaRPr sz="29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299085">
                        <a:lnSpc>
                          <a:spcPct val="100000"/>
                        </a:lnSpc>
                        <a:spcBef>
                          <a:spcPts val="1265"/>
                        </a:spcBef>
                      </a:pPr>
                      <a:r>
                        <a:rPr sz="1800" spc="-20" dirty="0">
                          <a:latin typeface="Calibri"/>
                          <a:cs typeface="Calibri"/>
                        </a:rPr>
                        <a:t>Heap</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9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385445">
                        <a:lnSpc>
                          <a:spcPct val="100000"/>
                        </a:lnSpc>
                        <a:spcBef>
                          <a:spcPts val="1265"/>
                        </a:spcBef>
                      </a:pPr>
                      <a:r>
                        <a:rPr sz="1800" spc="-10" dirty="0">
                          <a:latin typeface="Calibri"/>
                          <a:cs typeface="Calibri"/>
                        </a:rPr>
                        <a:t>Stack</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9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a:spLocks noGrp="1"/>
          </p:cNvSpPr>
          <p:nvPr>
            <p:ph type="title"/>
          </p:nvPr>
        </p:nvSpPr>
        <p:spPr>
          <a:prstGeom prst="rect">
            <a:avLst/>
          </a:prstGeom>
        </p:spPr>
        <p:txBody>
          <a:bodyPr vert="horz" wrap="square" lIns="0" tIns="12700" rIns="0" bIns="0" rtlCol="0">
            <a:spAutoFit/>
          </a:bodyPr>
          <a:lstStyle/>
          <a:p>
            <a:pPr marL="608330">
              <a:lnSpc>
                <a:spcPct val="100000"/>
              </a:lnSpc>
              <a:spcBef>
                <a:spcPts val="100"/>
              </a:spcBef>
            </a:pPr>
            <a:r>
              <a:rPr dirty="0"/>
              <a:t>Focus</a:t>
            </a:r>
            <a:r>
              <a:rPr spc="-10" dirty="0"/>
              <a:t> </a:t>
            </a:r>
            <a:r>
              <a:rPr dirty="0"/>
              <a:t>on </a:t>
            </a:r>
            <a:r>
              <a:rPr spc="-50" dirty="0"/>
              <a:t>Stack-</a:t>
            </a:r>
            <a:r>
              <a:rPr dirty="0"/>
              <a:t>based</a:t>
            </a:r>
            <a:r>
              <a:rPr spc="5" dirty="0"/>
              <a:t> </a:t>
            </a:r>
            <a:r>
              <a:rPr spc="-30" dirty="0"/>
              <a:t>Attacks</a:t>
            </a:r>
          </a:p>
        </p:txBody>
      </p:sp>
      <p:sp>
        <p:nvSpPr>
          <p:cNvPr id="5" name="object 5"/>
          <p:cNvSpPr txBox="1"/>
          <p:nvPr/>
        </p:nvSpPr>
        <p:spPr>
          <a:xfrm>
            <a:off x="9907981" y="2533395"/>
            <a:ext cx="1668780"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0xFFFFFFFF</a:t>
            </a:r>
            <a:endParaRPr sz="2800">
              <a:latin typeface="Calibri"/>
              <a:cs typeface="Calibri"/>
            </a:endParaRPr>
          </a:p>
        </p:txBody>
      </p:sp>
      <p:sp>
        <p:nvSpPr>
          <p:cNvPr id="6" name="object 6"/>
          <p:cNvSpPr txBox="1"/>
          <p:nvPr/>
        </p:nvSpPr>
        <p:spPr>
          <a:xfrm>
            <a:off x="470148" y="2350515"/>
            <a:ext cx="1807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0x00000000</a:t>
            </a:r>
            <a:endParaRPr sz="2800">
              <a:latin typeface="Calibri"/>
              <a:cs typeface="Calibri"/>
            </a:endParaRPr>
          </a:p>
        </p:txBody>
      </p:sp>
      <p:sp>
        <p:nvSpPr>
          <p:cNvPr id="7" name="object 7"/>
          <p:cNvSpPr txBox="1"/>
          <p:nvPr/>
        </p:nvSpPr>
        <p:spPr>
          <a:xfrm>
            <a:off x="8131684" y="4590795"/>
            <a:ext cx="1080770" cy="885190"/>
          </a:xfrm>
          <a:prstGeom prst="rect">
            <a:avLst/>
          </a:prstGeom>
        </p:spPr>
        <p:txBody>
          <a:bodyPr vert="horz" wrap="square" lIns="0" tIns="6350" rIns="0" bIns="0" rtlCol="0">
            <a:spAutoFit/>
          </a:bodyPr>
          <a:lstStyle/>
          <a:p>
            <a:pPr marL="12700" marR="5080" indent="146685">
              <a:lnSpc>
                <a:spcPct val="101400"/>
              </a:lnSpc>
              <a:spcBef>
                <a:spcPts val="50"/>
              </a:spcBef>
            </a:pPr>
            <a:r>
              <a:rPr sz="2800" spc="-10" dirty="0">
                <a:latin typeface="Calibri"/>
                <a:cs typeface="Calibri"/>
              </a:rPr>
              <a:t>Stack </a:t>
            </a:r>
            <a:r>
              <a:rPr sz="2800" spc="-20" dirty="0">
                <a:latin typeface="Calibri"/>
                <a:cs typeface="Calibri"/>
              </a:rPr>
              <a:t>pointer</a:t>
            </a:r>
            <a:endParaRPr sz="2800">
              <a:latin typeface="Calibri"/>
              <a:cs typeface="Calibri"/>
            </a:endParaRPr>
          </a:p>
        </p:txBody>
      </p:sp>
      <p:sp>
        <p:nvSpPr>
          <p:cNvPr id="8" name="object 8"/>
          <p:cNvSpPr txBox="1"/>
          <p:nvPr/>
        </p:nvSpPr>
        <p:spPr>
          <a:xfrm>
            <a:off x="10558850" y="4550155"/>
            <a:ext cx="644525" cy="845819"/>
          </a:xfrm>
          <a:prstGeom prst="rect">
            <a:avLst/>
          </a:prstGeom>
        </p:spPr>
        <p:txBody>
          <a:bodyPr vert="horz" wrap="square" lIns="0" tIns="12700" rIns="0" bIns="0" rtlCol="0">
            <a:spAutoFit/>
          </a:bodyPr>
          <a:lstStyle/>
          <a:p>
            <a:pPr marL="12700">
              <a:lnSpc>
                <a:spcPts val="2135"/>
              </a:lnSpc>
              <a:spcBef>
                <a:spcPts val="100"/>
              </a:spcBef>
            </a:pPr>
            <a:r>
              <a:rPr sz="1800" dirty="0">
                <a:latin typeface="Calibri"/>
                <a:cs typeface="Calibri"/>
              </a:rPr>
              <a:t>push </a:t>
            </a:r>
            <a:r>
              <a:rPr sz="1800" spc="-50" dirty="0">
                <a:latin typeface="Calibri"/>
                <a:cs typeface="Calibri"/>
              </a:rPr>
              <a:t>1</a:t>
            </a:r>
            <a:endParaRPr sz="1800">
              <a:latin typeface="Calibri"/>
              <a:cs typeface="Calibri"/>
            </a:endParaRPr>
          </a:p>
          <a:p>
            <a:pPr marL="12700">
              <a:lnSpc>
                <a:spcPts val="2135"/>
              </a:lnSpc>
            </a:pPr>
            <a:r>
              <a:rPr sz="1800" dirty="0">
                <a:latin typeface="Calibri"/>
                <a:cs typeface="Calibri"/>
              </a:rPr>
              <a:t>push </a:t>
            </a:r>
            <a:r>
              <a:rPr sz="1800" spc="-50" dirty="0">
                <a:latin typeface="Calibri"/>
                <a:cs typeface="Calibri"/>
              </a:rPr>
              <a:t>2</a:t>
            </a:r>
            <a:endParaRPr sz="1800">
              <a:latin typeface="Calibri"/>
              <a:cs typeface="Calibri"/>
            </a:endParaRPr>
          </a:p>
          <a:p>
            <a:pPr marL="12700">
              <a:lnSpc>
                <a:spcPct val="100000"/>
              </a:lnSpc>
              <a:spcBef>
                <a:spcPts val="25"/>
              </a:spcBef>
            </a:pPr>
            <a:r>
              <a:rPr sz="1800" dirty="0">
                <a:latin typeface="Calibri"/>
                <a:cs typeface="Calibri"/>
              </a:rPr>
              <a:t>push </a:t>
            </a:r>
            <a:r>
              <a:rPr sz="1800" spc="-50" dirty="0">
                <a:latin typeface="Calibri"/>
                <a:cs typeface="Calibri"/>
              </a:rPr>
              <a:t>3</a:t>
            </a:r>
            <a:endParaRPr sz="1800">
              <a:latin typeface="Calibri"/>
              <a:cs typeface="Calibri"/>
            </a:endParaRPr>
          </a:p>
        </p:txBody>
      </p:sp>
      <p:sp>
        <p:nvSpPr>
          <p:cNvPr id="9" name="object 9"/>
          <p:cNvSpPr txBox="1"/>
          <p:nvPr/>
        </p:nvSpPr>
        <p:spPr>
          <a:xfrm>
            <a:off x="3213826" y="2103627"/>
            <a:ext cx="6015990"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The</a:t>
            </a:r>
            <a:r>
              <a:rPr sz="2800" spc="-65" dirty="0">
                <a:latin typeface="Calibri"/>
                <a:cs typeface="Calibri"/>
              </a:rPr>
              <a:t> </a:t>
            </a:r>
            <a:r>
              <a:rPr sz="2800" dirty="0">
                <a:latin typeface="Calibri"/>
                <a:cs typeface="Calibri"/>
              </a:rPr>
              <a:t>stack</a:t>
            </a:r>
            <a:r>
              <a:rPr sz="2800" spc="-40"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adjusted</a:t>
            </a:r>
            <a:r>
              <a:rPr sz="2800" spc="-40" dirty="0">
                <a:latin typeface="Calibri"/>
                <a:cs typeface="Calibri"/>
              </a:rPr>
              <a:t> </a:t>
            </a:r>
            <a:r>
              <a:rPr sz="2800" dirty="0">
                <a:latin typeface="Calibri"/>
                <a:cs typeface="Calibri"/>
              </a:rPr>
              <a:t>through</a:t>
            </a:r>
            <a:r>
              <a:rPr sz="2800" spc="-40" dirty="0">
                <a:latin typeface="Calibri"/>
                <a:cs typeface="Calibri"/>
              </a:rPr>
              <a:t> </a:t>
            </a:r>
            <a:r>
              <a:rPr sz="2800" spc="-10" dirty="0">
                <a:latin typeface="Calibri"/>
                <a:cs typeface="Calibri"/>
              </a:rPr>
              <a:t>instructions generated</a:t>
            </a:r>
            <a:r>
              <a:rPr sz="2800" spc="-50" dirty="0">
                <a:latin typeface="Calibri"/>
                <a:cs typeface="Calibri"/>
              </a:rPr>
              <a:t> </a:t>
            </a:r>
            <a:r>
              <a:rPr sz="2800" dirty="0">
                <a:latin typeface="Calibri"/>
                <a:cs typeface="Calibri"/>
              </a:rPr>
              <a:t>by</a:t>
            </a:r>
            <a:r>
              <a:rPr sz="2800" spc="-45"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compiler</a:t>
            </a:r>
            <a:r>
              <a:rPr sz="2800" spc="-40" dirty="0">
                <a:latin typeface="Calibri"/>
                <a:cs typeface="Calibri"/>
              </a:rPr>
              <a:t> </a:t>
            </a:r>
            <a:r>
              <a:rPr sz="2800" spc="-10" dirty="0">
                <a:latin typeface="Calibri"/>
                <a:cs typeface="Calibri"/>
              </a:rPr>
              <a:t>provides</a:t>
            </a:r>
            <a:endParaRPr sz="2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15314" y="4149952"/>
            <a:ext cx="95250" cy="381000"/>
          </a:xfrm>
          <a:custGeom>
            <a:avLst/>
            <a:gdLst/>
            <a:ahLst/>
            <a:cxnLst/>
            <a:rect l="l" t="t" r="r" b="b"/>
            <a:pathLst>
              <a:path w="95250" h="381000">
                <a:moveTo>
                  <a:pt x="31749" y="95250"/>
                </a:moveTo>
                <a:lnTo>
                  <a:pt x="31748" y="380457"/>
                </a:lnTo>
                <a:lnTo>
                  <a:pt x="63498" y="380457"/>
                </a:lnTo>
                <a:lnTo>
                  <a:pt x="63499" y="95250"/>
                </a:lnTo>
                <a:lnTo>
                  <a:pt x="31749" y="95250"/>
                </a:lnTo>
                <a:close/>
              </a:path>
              <a:path w="95250" h="381000">
                <a:moveTo>
                  <a:pt x="87311" y="79375"/>
                </a:moveTo>
                <a:lnTo>
                  <a:pt x="63500" y="79375"/>
                </a:lnTo>
                <a:lnTo>
                  <a:pt x="63499" y="95250"/>
                </a:lnTo>
                <a:lnTo>
                  <a:pt x="95250" y="95251"/>
                </a:lnTo>
                <a:lnTo>
                  <a:pt x="87311" y="79375"/>
                </a:lnTo>
                <a:close/>
              </a:path>
              <a:path w="95250" h="381000">
                <a:moveTo>
                  <a:pt x="63500" y="79375"/>
                </a:moveTo>
                <a:lnTo>
                  <a:pt x="31750" y="79375"/>
                </a:lnTo>
                <a:lnTo>
                  <a:pt x="31749" y="95250"/>
                </a:lnTo>
                <a:lnTo>
                  <a:pt x="63499" y="95250"/>
                </a:lnTo>
                <a:lnTo>
                  <a:pt x="63500" y="79375"/>
                </a:lnTo>
                <a:close/>
              </a:path>
              <a:path w="95250" h="381000">
                <a:moveTo>
                  <a:pt x="47625" y="0"/>
                </a:moveTo>
                <a:lnTo>
                  <a:pt x="0" y="95250"/>
                </a:lnTo>
                <a:lnTo>
                  <a:pt x="31749" y="95250"/>
                </a:lnTo>
                <a:lnTo>
                  <a:pt x="31750" y="79375"/>
                </a:lnTo>
                <a:lnTo>
                  <a:pt x="87311" y="79375"/>
                </a:lnTo>
                <a:lnTo>
                  <a:pt x="47625" y="0"/>
                </a:lnTo>
                <a:close/>
              </a:path>
            </a:pathLst>
          </a:custGeom>
          <a:solidFill>
            <a:srgbClr val="C00000"/>
          </a:solidFill>
        </p:spPr>
        <p:txBody>
          <a:bodyPr wrap="square" lIns="0" tIns="0" rIns="0" bIns="0" rtlCol="0"/>
          <a:lstStyle/>
          <a:p>
            <a:endParaRPr/>
          </a:p>
        </p:txBody>
      </p:sp>
      <p:graphicFrame>
        <p:nvGraphicFramePr>
          <p:cNvPr id="3" name="object 3"/>
          <p:cNvGraphicFramePr>
            <a:graphicFrameLocks noGrp="1"/>
          </p:cNvGraphicFramePr>
          <p:nvPr/>
        </p:nvGraphicFramePr>
        <p:xfrm>
          <a:off x="565240" y="3517973"/>
          <a:ext cx="10508613" cy="622300"/>
        </p:xfrm>
        <a:graphic>
          <a:graphicData uri="http://schemas.openxmlformats.org/drawingml/2006/table">
            <a:tbl>
              <a:tblPr firstRow="1" bandRow="1">
                <a:tableStyleId>{2D5ABB26-0587-4C30-8999-92F81FD0307C}</a:tableStyleId>
              </a:tblPr>
              <a:tblGrid>
                <a:gridCol w="384810">
                  <a:extLst>
                    <a:ext uri="{9D8B030D-6E8A-4147-A177-3AD203B41FA5}">
                      <a16:colId xmlns:a16="http://schemas.microsoft.com/office/drawing/2014/main" val="20000"/>
                    </a:ext>
                  </a:extLst>
                </a:gridCol>
                <a:gridCol w="1086485">
                  <a:extLst>
                    <a:ext uri="{9D8B030D-6E8A-4147-A177-3AD203B41FA5}">
                      <a16:colId xmlns:a16="http://schemas.microsoft.com/office/drawing/2014/main" val="20001"/>
                    </a:ext>
                  </a:extLst>
                </a:gridCol>
                <a:gridCol w="4958714">
                  <a:extLst>
                    <a:ext uri="{9D8B030D-6E8A-4147-A177-3AD203B41FA5}">
                      <a16:colId xmlns:a16="http://schemas.microsoft.com/office/drawing/2014/main" val="20002"/>
                    </a:ext>
                  </a:extLst>
                </a:gridCol>
                <a:gridCol w="554990">
                  <a:extLst>
                    <a:ext uri="{9D8B030D-6E8A-4147-A177-3AD203B41FA5}">
                      <a16:colId xmlns:a16="http://schemas.microsoft.com/office/drawing/2014/main" val="20003"/>
                    </a:ext>
                  </a:extLst>
                </a:gridCol>
                <a:gridCol w="554990">
                  <a:extLst>
                    <a:ext uri="{9D8B030D-6E8A-4147-A177-3AD203B41FA5}">
                      <a16:colId xmlns:a16="http://schemas.microsoft.com/office/drawing/2014/main" val="20004"/>
                    </a:ext>
                  </a:extLst>
                </a:gridCol>
                <a:gridCol w="495934">
                  <a:extLst>
                    <a:ext uri="{9D8B030D-6E8A-4147-A177-3AD203B41FA5}">
                      <a16:colId xmlns:a16="http://schemas.microsoft.com/office/drawing/2014/main" val="20005"/>
                    </a:ext>
                  </a:extLst>
                </a:gridCol>
                <a:gridCol w="1258570">
                  <a:extLst>
                    <a:ext uri="{9D8B030D-6E8A-4147-A177-3AD203B41FA5}">
                      <a16:colId xmlns:a16="http://schemas.microsoft.com/office/drawing/2014/main" val="20006"/>
                    </a:ext>
                  </a:extLst>
                </a:gridCol>
                <a:gridCol w="1214120">
                  <a:extLst>
                    <a:ext uri="{9D8B030D-6E8A-4147-A177-3AD203B41FA5}">
                      <a16:colId xmlns:a16="http://schemas.microsoft.com/office/drawing/2014/main" val="20007"/>
                    </a:ext>
                  </a:extLst>
                </a:gridCol>
              </a:tblGrid>
              <a:tr h="622300">
                <a:tc>
                  <a:txBody>
                    <a:bodyPr/>
                    <a:lstStyle/>
                    <a:p>
                      <a:pPr>
                        <a:lnSpc>
                          <a:spcPct val="100000"/>
                        </a:lnSpc>
                      </a:pPr>
                      <a:endParaRPr sz="28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299085">
                        <a:lnSpc>
                          <a:spcPct val="100000"/>
                        </a:lnSpc>
                        <a:spcBef>
                          <a:spcPts val="1265"/>
                        </a:spcBef>
                      </a:pPr>
                      <a:r>
                        <a:rPr sz="1800" spc="-20" dirty="0">
                          <a:latin typeface="Calibri"/>
                          <a:cs typeface="Calibri"/>
                        </a:rPr>
                        <a:t>Heap</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240"/>
                        </a:spcBef>
                      </a:pPr>
                      <a:r>
                        <a:rPr sz="1800" dirty="0">
                          <a:latin typeface="Calibri"/>
                          <a:cs typeface="Calibri"/>
                        </a:rPr>
                        <a:t>3</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gn="ctr">
                        <a:lnSpc>
                          <a:spcPct val="100000"/>
                        </a:lnSpc>
                        <a:spcBef>
                          <a:spcPts val="1265"/>
                        </a:spcBef>
                      </a:pPr>
                      <a:r>
                        <a:rPr sz="1800" dirty="0">
                          <a:latin typeface="Calibri"/>
                          <a:cs typeface="Calibri"/>
                        </a:rPr>
                        <a:t>2</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219710">
                        <a:lnSpc>
                          <a:spcPct val="100000"/>
                        </a:lnSpc>
                        <a:spcBef>
                          <a:spcPts val="1265"/>
                        </a:spcBef>
                      </a:pPr>
                      <a:r>
                        <a:rPr sz="1800" dirty="0">
                          <a:latin typeface="Calibri"/>
                          <a:cs typeface="Calibri"/>
                        </a:rPr>
                        <a:t>1</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85445">
                        <a:lnSpc>
                          <a:spcPct val="100000"/>
                        </a:lnSpc>
                        <a:spcBef>
                          <a:spcPts val="1265"/>
                        </a:spcBef>
                      </a:pPr>
                      <a:r>
                        <a:rPr sz="1800" spc="-10" dirty="0">
                          <a:latin typeface="Calibri"/>
                          <a:cs typeface="Calibri"/>
                        </a:rPr>
                        <a:t>Stack</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8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a:spLocks noGrp="1"/>
          </p:cNvSpPr>
          <p:nvPr>
            <p:ph type="title"/>
          </p:nvPr>
        </p:nvSpPr>
        <p:spPr>
          <a:prstGeom prst="rect">
            <a:avLst/>
          </a:prstGeom>
        </p:spPr>
        <p:txBody>
          <a:bodyPr vert="horz" wrap="square" lIns="0" tIns="12700" rIns="0" bIns="0" rtlCol="0">
            <a:spAutoFit/>
          </a:bodyPr>
          <a:lstStyle/>
          <a:p>
            <a:pPr marL="608330">
              <a:lnSpc>
                <a:spcPct val="100000"/>
              </a:lnSpc>
              <a:spcBef>
                <a:spcPts val="100"/>
              </a:spcBef>
            </a:pPr>
            <a:r>
              <a:rPr dirty="0"/>
              <a:t>Focus</a:t>
            </a:r>
            <a:r>
              <a:rPr spc="-10" dirty="0"/>
              <a:t> </a:t>
            </a:r>
            <a:r>
              <a:rPr dirty="0"/>
              <a:t>on </a:t>
            </a:r>
            <a:r>
              <a:rPr spc="-50" dirty="0"/>
              <a:t>Stack-</a:t>
            </a:r>
            <a:r>
              <a:rPr dirty="0"/>
              <a:t>based</a:t>
            </a:r>
            <a:r>
              <a:rPr spc="5" dirty="0"/>
              <a:t> </a:t>
            </a:r>
            <a:r>
              <a:rPr spc="-30" dirty="0"/>
              <a:t>Attacks</a:t>
            </a:r>
          </a:p>
        </p:txBody>
      </p:sp>
      <p:sp>
        <p:nvSpPr>
          <p:cNvPr id="5" name="object 5"/>
          <p:cNvSpPr txBox="1"/>
          <p:nvPr/>
        </p:nvSpPr>
        <p:spPr>
          <a:xfrm>
            <a:off x="9907981" y="2533395"/>
            <a:ext cx="1668780"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0xFFFFFFFF</a:t>
            </a:r>
            <a:endParaRPr sz="2800">
              <a:latin typeface="Calibri"/>
              <a:cs typeface="Calibri"/>
            </a:endParaRPr>
          </a:p>
        </p:txBody>
      </p:sp>
      <p:sp>
        <p:nvSpPr>
          <p:cNvPr id="6" name="object 6"/>
          <p:cNvSpPr txBox="1"/>
          <p:nvPr/>
        </p:nvSpPr>
        <p:spPr>
          <a:xfrm>
            <a:off x="470148" y="2350515"/>
            <a:ext cx="1807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0x00000000</a:t>
            </a:r>
            <a:endParaRPr sz="2800">
              <a:latin typeface="Calibri"/>
              <a:cs typeface="Calibri"/>
            </a:endParaRPr>
          </a:p>
        </p:txBody>
      </p:sp>
      <p:sp>
        <p:nvSpPr>
          <p:cNvPr id="7" name="object 7"/>
          <p:cNvSpPr txBox="1"/>
          <p:nvPr/>
        </p:nvSpPr>
        <p:spPr>
          <a:xfrm>
            <a:off x="6520588" y="4590795"/>
            <a:ext cx="1080770" cy="885190"/>
          </a:xfrm>
          <a:prstGeom prst="rect">
            <a:avLst/>
          </a:prstGeom>
        </p:spPr>
        <p:txBody>
          <a:bodyPr vert="horz" wrap="square" lIns="0" tIns="6350" rIns="0" bIns="0" rtlCol="0">
            <a:spAutoFit/>
          </a:bodyPr>
          <a:lstStyle/>
          <a:p>
            <a:pPr marL="12700" marR="5080" indent="146685">
              <a:lnSpc>
                <a:spcPct val="101400"/>
              </a:lnSpc>
              <a:spcBef>
                <a:spcPts val="50"/>
              </a:spcBef>
            </a:pPr>
            <a:r>
              <a:rPr sz="2800" spc="-10" dirty="0">
                <a:latin typeface="Calibri"/>
                <a:cs typeface="Calibri"/>
              </a:rPr>
              <a:t>Stack </a:t>
            </a:r>
            <a:r>
              <a:rPr sz="2800" spc="-20" dirty="0">
                <a:latin typeface="Calibri"/>
                <a:cs typeface="Calibri"/>
              </a:rPr>
              <a:t>pointer</a:t>
            </a:r>
            <a:endParaRPr sz="2800">
              <a:latin typeface="Calibri"/>
              <a:cs typeface="Calibri"/>
            </a:endParaRPr>
          </a:p>
        </p:txBody>
      </p:sp>
      <p:sp>
        <p:nvSpPr>
          <p:cNvPr id="8" name="object 8"/>
          <p:cNvSpPr txBox="1"/>
          <p:nvPr/>
        </p:nvSpPr>
        <p:spPr>
          <a:xfrm>
            <a:off x="10558850" y="4550155"/>
            <a:ext cx="644525" cy="845819"/>
          </a:xfrm>
          <a:prstGeom prst="rect">
            <a:avLst/>
          </a:prstGeom>
        </p:spPr>
        <p:txBody>
          <a:bodyPr vert="horz" wrap="square" lIns="0" tIns="12700" rIns="0" bIns="0" rtlCol="0">
            <a:spAutoFit/>
          </a:bodyPr>
          <a:lstStyle/>
          <a:p>
            <a:pPr marL="12700">
              <a:lnSpc>
                <a:spcPts val="2135"/>
              </a:lnSpc>
              <a:spcBef>
                <a:spcPts val="100"/>
              </a:spcBef>
            </a:pPr>
            <a:r>
              <a:rPr sz="1800" dirty="0">
                <a:latin typeface="Calibri"/>
                <a:cs typeface="Calibri"/>
              </a:rPr>
              <a:t>push </a:t>
            </a:r>
            <a:r>
              <a:rPr sz="1800" spc="-50" dirty="0">
                <a:latin typeface="Calibri"/>
                <a:cs typeface="Calibri"/>
              </a:rPr>
              <a:t>1</a:t>
            </a:r>
            <a:endParaRPr sz="1800">
              <a:latin typeface="Calibri"/>
              <a:cs typeface="Calibri"/>
            </a:endParaRPr>
          </a:p>
          <a:p>
            <a:pPr marL="12700">
              <a:lnSpc>
                <a:spcPts val="2135"/>
              </a:lnSpc>
            </a:pPr>
            <a:r>
              <a:rPr sz="1800" dirty="0">
                <a:latin typeface="Calibri"/>
                <a:cs typeface="Calibri"/>
              </a:rPr>
              <a:t>push </a:t>
            </a:r>
            <a:r>
              <a:rPr sz="1800" spc="-50" dirty="0">
                <a:latin typeface="Calibri"/>
                <a:cs typeface="Calibri"/>
              </a:rPr>
              <a:t>2</a:t>
            </a:r>
            <a:endParaRPr sz="1800">
              <a:latin typeface="Calibri"/>
              <a:cs typeface="Calibri"/>
            </a:endParaRPr>
          </a:p>
          <a:p>
            <a:pPr marL="12700">
              <a:lnSpc>
                <a:spcPct val="100000"/>
              </a:lnSpc>
              <a:spcBef>
                <a:spcPts val="25"/>
              </a:spcBef>
            </a:pPr>
            <a:r>
              <a:rPr sz="1800" dirty="0">
                <a:latin typeface="Calibri"/>
                <a:cs typeface="Calibri"/>
              </a:rPr>
              <a:t>push </a:t>
            </a:r>
            <a:r>
              <a:rPr sz="1800" spc="-50" dirty="0">
                <a:latin typeface="Calibri"/>
                <a:cs typeface="Calibri"/>
              </a:rPr>
              <a:t>3</a:t>
            </a:r>
            <a:endParaRPr sz="1800">
              <a:latin typeface="Calibri"/>
              <a:cs typeface="Calibri"/>
            </a:endParaRPr>
          </a:p>
        </p:txBody>
      </p:sp>
      <p:sp>
        <p:nvSpPr>
          <p:cNvPr id="9" name="object 9"/>
          <p:cNvSpPr txBox="1"/>
          <p:nvPr/>
        </p:nvSpPr>
        <p:spPr>
          <a:xfrm>
            <a:off x="3213826" y="2103627"/>
            <a:ext cx="6015990"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The</a:t>
            </a:r>
            <a:r>
              <a:rPr sz="2800" spc="-65" dirty="0">
                <a:latin typeface="Calibri"/>
                <a:cs typeface="Calibri"/>
              </a:rPr>
              <a:t> </a:t>
            </a:r>
            <a:r>
              <a:rPr sz="2800" dirty="0">
                <a:latin typeface="Calibri"/>
                <a:cs typeface="Calibri"/>
              </a:rPr>
              <a:t>stack</a:t>
            </a:r>
            <a:r>
              <a:rPr sz="2800" spc="-40"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adjusted</a:t>
            </a:r>
            <a:r>
              <a:rPr sz="2800" spc="-40" dirty="0">
                <a:latin typeface="Calibri"/>
                <a:cs typeface="Calibri"/>
              </a:rPr>
              <a:t> </a:t>
            </a:r>
            <a:r>
              <a:rPr sz="2800" dirty="0">
                <a:latin typeface="Calibri"/>
                <a:cs typeface="Calibri"/>
              </a:rPr>
              <a:t>through</a:t>
            </a:r>
            <a:r>
              <a:rPr sz="2800" spc="-40" dirty="0">
                <a:latin typeface="Calibri"/>
                <a:cs typeface="Calibri"/>
              </a:rPr>
              <a:t> </a:t>
            </a:r>
            <a:r>
              <a:rPr sz="2800" spc="-10" dirty="0">
                <a:latin typeface="Calibri"/>
                <a:cs typeface="Calibri"/>
              </a:rPr>
              <a:t>instructions generated</a:t>
            </a:r>
            <a:r>
              <a:rPr sz="2800" spc="-50" dirty="0">
                <a:latin typeface="Calibri"/>
                <a:cs typeface="Calibri"/>
              </a:rPr>
              <a:t> </a:t>
            </a:r>
            <a:r>
              <a:rPr sz="2800" dirty="0">
                <a:latin typeface="Calibri"/>
                <a:cs typeface="Calibri"/>
              </a:rPr>
              <a:t>by</a:t>
            </a:r>
            <a:r>
              <a:rPr sz="2800" spc="-45"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compiler</a:t>
            </a:r>
            <a:r>
              <a:rPr sz="2800" spc="-40" dirty="0">
                <a:latin typeface="Calibri"/>
                <a:cs typeface="Calibri"/>
              </a:rPr>
              <a:t> </a:t>
            </a:r>
            <a:r>
              <a:rPr sz="2800" spc="-10" dirty="0">
                <a:latin typeface="Calibri"/>
                <a:cs typeface="Calibri"/>
              </a:rPr>
              <a:t>provides</a:t>
            </a:r>
            <a:endParaRPr sz="2800">
              <a:latin typeface="Calibri"/>
              <a:cs typeface="Calibri"/>
            </a:endParaRPr>
          </a:p>
        </p:txBody>
      </p:sp>
      <p:sp>
        <p:nvSpPr>
          <p:cNvPr id="10" name="object 10"/>
          <p:cNvSpPr txBox="1"/>
          <p:nvPr/>
        </p:nvSpPr>
        <p:spPr>
          <a:xfrm>
            <a:off x="557916" y="4538979"/>
            <a:ext cx="4048760" cy="1303020"/>
          </a:xfrm>
          <a:prstGeom prst="rect">
            <a:avLst/>
          </a:prstGeom>
        </p:spPr>
        <p:txBody>
          <a:bodyPr vert="horz" wrap="square" lIns="0" tIns="13970" rIns="0" bIns="0" rtlCol="0">
            <a:spAutoFit/>
          </a:bodyPr>
          <a:lstStyle/>
          <a:p>
            <a:pPr marL="12700" marR="5080">
              <a:lnSpc>
                <a:spcPct val="99600"/>
              </a:lnSpc>
              <a:spcBef>
                <a:spcPts val="110"/>
              </a:spcBef>
            </a:pPr>
            <a:r>
              <a:rPr sz="2800" dirty="0">
                <a:latin typeface="Calibri"/>
                <a:cs typeface="Calibri"/>
              </a:rPr>
              <a:t>The</a:t>
            </a:r>
            <a:r>
              <a:rPr sz="2800" spc="-40" dirty="0">
                <a:latin typeface="Calibri"/>
                <a:cs typeface="Calibri"/>
              </a:rPr>
              <a:t> </a:t>
            </a:r>
            <a:r>
              <a:rPr sz="2800" dirty="0">
                <a:latin typeface="Calibri"/>
                <a:cs typeface="Calibri"/>
              </a:rPr>
              <a:t>heap</a:t>
            </a:r>
            <a:r>
              <a:rPr sz="2800" spc="-30" dirty="0">
                <a:latin typeface="Calibri"/>
                <a:cs typeface="Calibri"/>
              </a:rPr>
              <a:t> </a:t>
            </a:r>
            <a:r>
              <a:rPr sz="2800" dirty="0">
                <a:latin typeface="Calibri"/>
                <a:cs typeface="Calibri"/>
              </a:rPr>
              <a:t>is</a:t>
            </a:r>
            <a:r>
              <a:rPr sz="2800" spc="-35" dirty="0">
                <a:latin typeface="Calibri"/>
                <a:cs typeface="Calibri"/>
              </a:rPr>
              <a:t> </a:t>
            </a:r>
            <a:r>
              <a:rPr sz="2800" dirty="0">
                <a:latin typeface="Calibri"/>
                <a:cs typeface="Calibri"/>
              </a:rPr>
              <a:t>allocated</a:t>
            </a:r>
            <a:r>
              <a:rPr sz="2800" spc="-30" dirty="0">
                <a:latin typeface="Calibri"/>
                <a:cs typeface="Calibri"/>
              </a:rPr>
              <a:t> </a:t>
            </a:r>
            <a:r>
              <a:rPr sz="2800" dirty="0">
                <a:latin typeface="Calibri"/>
                <a:cs typeface="Calibri"/>
              </a:rPr>
              <a:t>by</a:t>
            </a:r>
            <a:r>
              <a:rPr sz="2800" spc="-35" dirty="0">
                <a:latin typeface="Calibri"/>
                <a:cs typeface="Calibri"/>
              </a:rPr>
              <a:t> </a:t>
            </a:r>
            <a:r>
              <a:rPr sz="2800" spc="-25" dirty="0">
                <a:latin typeface="Calibri"/>
                <a:cs typeface="Calibri"/>
              </a:rPr>
              <a:t>the </a:t>
            </a:r>
            <a:r>
              <a:rPr sz="2800" dirty="0">
                <a:latin typeface="Calibri"/>
                <a:cs typeface="Calibri"/>
              </a:rPr>
              <a:t>OS</a:t>
            </a:r>
            <a:r>
              <a:rPr sz="2800" spc="-20" dirty="0">
                <a:latin typeface="Calibri"/>
                <a:cs typeface="Calibri"/>
              </a:rPr>
              <a:t> </a:t>
            </a:r>
            <a:r>
              <a:rPr sz="2800" dirty="0">
                <a:latin typeface="Calibri"/>
                <a:cs typeface="Calibri"/>
              </a:rPr>
              <a:t>and</a:t>
            </a:r>
            <a:r>
              <a:rPr sz="2800" spc="-15" dirty="0">
                <a:latin typeface="Calibri"/>
                <a:cs typeface="Calibri"/>
              </a:rPr>
              <a:t> </a:t>
            </a:r>
            <a:r>
              <a:rPr sz="2800" dirty="0">
                <a:latin typeface="Calibri"/>
                <a:cs typeface="Calibri"/>
              </a:rPr>
              <a:t>managed</a:t>
            </a:r>
            <a:r>
              <a:rPr sz="2800" spc="-15" dirty="0">
                <a:latin typeface="Calibri"/>
                <a:cs typeface="Calibri"/>
              </a:rPr>
              <a:t> </a:t>
            </a:r>
            <a:r>
              <a:rPr sz="2800" dirty="0">
                <a:latin typeface="Calibri"/>
                <a:cs typeface="Calibri"/>
              </a:rPr>
              <a:t>by</a:t>
            </a:r>
            <a:r>
              <a:rPr sz="2800" spc="-20" dirty="0">
                <a:latin typeface="Calibri"/>
                <a:cs typeface="Calibri"/>
              </a:rPr>
              <a:t> </a:t>
            </a:r>
            <a:r>
              <a:rPr sz="2800" spc="-25" dirty="0">
                <a:latin typeface="Calibri"/>
                <a:cs typeface="Calibri"/>
              </a:rPr>
              <a:t>the </a:t>
            </a:r>
            <a:r>
              <a:rPr sz="2800" dirty="0">
                <a:latin typeface="Calibri"/>
                <a:cs typeface="Calibri"/>
              </a:rPr>
              <a:t>process</a:t>
            </a:r>
            <a:r>
              <a:rPr sz="2800" spc="-60" dirty="0">
                <a:latin typeface="Calibri"/>
                <a:cs typeface="Calibri"/>
              </a:rPr>
              <a:t> </a:t>
            </a:r>
            <a:r>
              <a:rPr sz="2800" dirty="0">
                <a:latin typeface="Calibri"/>
                <a:cs typeface="Calibri"/>
              </a:rPr>
              <a:t>through</a:t>
            </a:r>
            <a:r>
              <a:rPr sz="2800" spc="-60" dirty="0">
                <a:latin typeface="Calibri"/>
                <a:cs typeface="Calibri"/>
              </a:rPr>
              <a:t> </a:t>
            </a:r>
            <a:r>
              <a:rPr sz="2800" spc="-10" dirty="0">
                <a:latin typeface="Calibri"/>
                <a:cs typeface="Calibri"/>
              </a:rPr>
              <a:t>malloc()</a:t>
            </a:r>
            <a:endParaRPr sz="2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67410">
              <a:lnSpc>
                <a:spcPct val="100000"/>
              </a:lnSpc>
              <a:spcBef>
                <a:spcPts val="100"/>
              </a:spcBef>
            </a:pPr>
            <a:r>
              <a:rPr dirty="0"/>
              <a:t>What</a:t>
            </a:r>
            <a:r>
              <a:rPr spc="-70" dirty="0"/>
              <a:t> </a:t>
            </a:r>
            <a:r>
              <a:rPr dirty="0"/>
              <a:t>is</a:t>
            </a:r>
            <a:r>
              <a:rPr spc="-60" dirty="0"/>
              <a:t> </a:t>
            </a:r>
            <a:r>
              <a:rPr dirty="0"/>
              <a:t>a</a:t>
            </a:r>
            <a:r>
              <a:rPr spc="-55" dirty="0"/>
              <a:t> </a:t>
            </a:r>
            <a:r>
              <a:rPr dirty="0"/>
              <a:t>Buffer</a:t>
            </a:r>
            <a:r>
              <a:rPr spc="-60" dirty="0"/>
              <a:t> </a:t>
            </a:r>
            <a:r>
              <a:rPr spc="-10" dirty="0"/>
              <a:t>Overflow?</a:t>
            </a:r>
          </a:p>
        </p:txBody>
      </p:sp>
      <p:sp>
        <p:nvSpPr>
          <p:cNvPr id="3" name="object 3"/>
          <p:cNvSpPr txBox="1"/>
          <p:nvPr/>
        </p:nvSpPr>
        <p:spPr>
          <a:xfrm>
            <a:off x="916939" y="1795779"/>
            <a:ext cx="9571990" cy="255651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dirty="0">
                <a:latin typeface="Calibri"/>
                <a:cs typeface="Calibri"/>
              </a:rPr>
              <a:t>The</a:t>
            </a:r>
            <a:r>
              <a:rPr sz="2800" spc="-65" dirty="0">
                <a:latin typeface="Calibri"/>
                <a:cs typeface="Calibri"/>
              </a:rPr>
              <a:t> </a:t>
            </a:r>
            <a:r>
              <a:rPr sz="2800" dirty="0">
                <a:latin typeface="Calibri"/>
                <a:cs typeface="Calibri"/>
              </a:rPr>
              <a:t>Bugs</a:t>
            </a:r>
            <a:r>
              <a:rPr sz="2800" spc="-45" dirty="0">
                <a:latin typeface="Calibri"/>
                <a:cs typeface="Calibri"/>
              </a:rPr>
              <a:t> </a:t>
            </a:r>
            <a:r>
              <a:rPr sz="2800" dirty="0">
                <a:latin typeface="Calibri"/>
                <a:cs typeface="Calibri"/>
              </a:rPr>
              <a:t>Framework</a:t>
            </a:r>
            <a:r>
              <a:rPr sz="2800" spc="-50" dirty="0">
                <a:latin typeface="Calibri"/>
                <a:cs typeface="Calibri"/>
              </a:rPr>
              <a:t> </a:t>
            </a:r>
            <a:r>
              <a:rPr sz="2800" dirty="0">
                <a:latin typeface="Calibri"/>
                <a:cs typeface="Calibri"/>
              </a:rPr>
              <a:t>(government</a:t>
            </a:r>
            <a:r>
              <a:rPr sz="2800" spc="-45" dirty="0">
                <a:latin typeface="Calibri"/>
                <a:cs typeface="Calibri"/>
              </a:rPr>
              <a:t> </a:t>
            </a:r>
            <a:r>
              <a:rPr sz="2800" dirty="0">
                <a:latin typeface="Calibri"/>
                <a:cs typeface="Calibri"/>
              </a:rPr>
              <a:t>entity</a:t>
            </a:r>
            <a:r>
              <a:rPr sz="2800" spc="-55" dirty="0">
                <a:latin typeface="Calibri"/>
                <a:cs typeface="Calibri"/>
              </a:rPr>
              <a:t> </a:t>
            </a:r>
            <a:r>
              <a:rPr sz="2800" dirty="0">
                <a:latin typeface="Calibri"/>
                <a:cs typeface="Calibri"/>
              </a:rPr>
              <a:t>that</a:t>
            </a:r>
            <a:r>
              <a:rPr sz="2800" spc="-50" dirty="0">
                <a:latin typeface="Calibri"/>
                <a:cs typeface="Calibri"/>
              </a:rPr>
              <a:t> </a:t>
            </a:r>
            <a:r>
              <a:rPr sz="2800" dirty="0">
                <a:latin typeface="Calibri"/>
                <a:cs typeface="Calibri"/>
              </a:rPr>
              <a:t>classifies</a:t>
            </a:r>
            <a:r>
              <a:rPr sz="2800" spc="-45" dirty="0">
                <a:latin typeface="Calibri"/>
                <a:cs typeface="Calibri"/>
              </a:rPr>
              <a:t> </a:t>
            </a:r>
            <a:r>
              <a:rPr sz="2800" dirty="0">
                <a:latin typeface="Calibri"/>
                <a:cs typeface="Calibri"/>
              </a:rPr>
              <a:t>bugs</a:t>
            </a:r>
            <a:r>
              <a:rPr sz="2800" spc="-45" dirty="0">
                <a:latin typeface="Calibri"/>
                <a:cs typeface="Calibri"/>
              </a:rPr>
              <a:t> </a:t>
            </a:r>
            <a:r>
              <a:rPr sz="2800" spc="-20" dirty="0">
                <a:latin typeface="Calibri"/>
                <a:cs typeface="Calibri"/>
              </a:rPr>
              <a:t>into </a:t>
            </a:r>
            <a:r>
              <a:rPr sz="2800" dirty="0">
                <a:latin typeface="Calibri"/>
                <a:cs typeface="Calibri"/>
              </a:rPr>
              <a:t>distinct</a:t>
            </a:r>
            <a:r>
              <a:rPr sz="2800" spc="-65" dirty="0">
                <a:latin typeface="Calibri"/>
                <a:cs typeface="Calibri"/>
              </a:rPr>
              <a:t> </a:t>
            </a:r>
            <a:r>
              <a:rPr sz="2800" dirty="0">
                <a:latin typeface="Calibri"/>
                <a:cs typeface="Calibri"/>
              </a:rPr>
              <a:t>classes)</a:t>
            </a:r>
            <a:r>
              <a:rPr sz="2800" spc="-50" dirty="0">
                <a:latin typeface="Calibri"/>
                <a:cs typeface="Calibri"/>
              </a:rPr>
              <a:t> </a:t>
            </a:r>
            <a:r>
              <a:rPr sz="2800" dirty="0">
                <a:latin typeface="Calibri"/>
                <a:cs typeface="Calibri"/>
              </a:rPr>
              <a:t>defines</a:t>
            </a:r>
            <a:r>
              <a:rPr sz="2800" spc="-45" dirty="0">
                <a:latin typeface="Calibri"/>
                <a:cs typeface="Calibri"/>
              </a:rPr>
              <a:t> </a:t>
            </a:r>
            <a:r>
              <a:rPr sz="2800" dirty="0">
                <a:latin typeface="Calibri"/>
                <a:cs typeface="Calibri"/>
              </a:rPr>
              <a:t>a</a:t>
            </a:r>
            <a:r>
              <a:rPr sz="2800" spc="-55" dirty="0">
                <a:latin typeface="Calibri"/>
                <a:cs typeface="Calibri"/>
              </a:rPr>
              <a:t> </a:t>
            </a:r>
            <a:r>
              <a:rPr sz="2800" dirty="0">
                <a:latin typeface="Calibri"/>
                <a:cs typeface="Calibri"/>
              </a:rPr>
              <a:t>buffer</a:t>
            </a:r>
            <a:r>
              <a:rPr sz="2800" spc="-50" dirty="0">
                <a:latin typeface="Calibri"/>
                <a:cs typeface="Calibri"/>
              </a:rPr>
              <a:t> </a:t>
            </a:r>
            <a:r>
              <a:rPr sz="2800" dirty="0">
                <a:latin typeface="Calibri"/>
                <a:cs typeface="Calibri"/>
              </a:rPr>
              <a:t>overflow</a:t>
            </a:r>
            <a:r>
              <a:rPr sz="2800" spc="-50" dirty="0">
                <a:latin typeface="Calibri"/>
                <a:cs typeface="Calibri"/>
              </a:rPr>
              <a:t> </a:t>
            </a:r>
            <a:r>
              <a:rPr sz="2800" spc="-25" dirty="0">
                <a:latin typeface="Calibri"/>
                <a:cs typeface="Calibri"/>
              </a:rPr>
              <a:t>as</a:t>
            </a:r>
            <a:endParaRPr sz="2800">
              <a:latin typeface="Calibri"/>
              <a:cs typeface="Calibri"/>
            </a:endParaRPr>
          </a:p>
          <a:p>
            <a:pPr>
              <a:lnSpc>
                <a:spcPct val="100000"/>
              </a:lnSpc>
            </a:pPr>
            <a:endParaRPr sz="3400">
              <a:latin typeface="Calibri"/>
              <a:cs typeface="Calibri"/>
            </a:endParaRPr>
          </a:p>
          <a:p>
            <a:pPr marL="469900" marR="71755">
              <a:lnSpc>
                <a:spcPts val="3500"/>
              </a:lnSpc>
              <a:spcBef>
                <a:spcPts val="2430"/>
              </a:spcBef>
            </a:pPr>
            <a:r>
              <a:rPr sz="3200" b="1" dirty="0">
                <a:latin typeface="Calibri"/>
                <a:cs typeface="Calibri"/>
              </a:rPr>
              <a:t>software</a:t>
            </a:r>
            <a:r>
              <a:rPr sz="3200" b="1" spc="-45" dirty="0">
                <a:latin typeface="Calibri"/>
                <a:cs typeface="Calibri"/>
              </a:rPr>
              <a:t> </a:t>
            </a:r>
            <a:r>
              <a:rPr sz="3200" b="1" dirty="0">
                <a:latin typeface="Calibri"/>
                <a:cs typeface="Calibri"/>
              </a:rPr>
              <a:t>accesses</a:t>
            </a:r>
            <a:r>
              <a:rPr sz="3200" b="1" spc="-45" dirty="0">
                <a:latin typeface="Calibri"/>
                <a:cs typeface="Calibri"/>
              </a:rPr>
              <a:t> </a:t>
            </a:r>
            <a:r>
              <a:rPr sz="3200" b="1" dirty="0">
                <a:latin typeface="Calibri"/>
                <a:cs typeface="Calibri"/>
              </a:rPr>
              <a:t>through</a:t>
            </a:r>
            <a:r>
              <a:rPr sz="3200" b="1" spc="-50" dirty="0">
                <a:latin typeface="Calibri"/>
                <a:cs typeface="Calibri"/>
              </a:rPr>
              <a:t> </a:t>
            </a:r>
            <a:r>
              <a:rPr sz="3200" b="1" dirty="0">
                <a:latin typeface="Calibri"/>
                <a:cs typeface="Calibri"/>
              </a:rPr>
              <a:t>an</a:t>
            </a:r>
            <a:r>
              <a:rPr sz="3200" b="1" spc="-50" dirty="0">
                <a:latin typeface="Calibri"/>
                <a:cs typeface="Calibri"/>
              </a:rPr>
              <a:t> </a:t>
            </a:r>
            <a:r>
              <a:rPr sz="3200" b="1" dirty="0">
                <a:latin typeface="Calibri"/>
                <a:cs typeface="Calibri"/>
              </a:rPr>
              <a:t>array</a:t>
            </a:r>
            <a:r>
              <a:rPr sz="3200" b="1" spc="-50" dirty="0">
                <a:latin typeface="Calibri"/>
                <a:cs typeface="Calibri"/>
              </a:rPr>
              <a:t> </a:t>
            </a:r>
            <a:r>
              <a:rPr sz="3200" b="1" dirty="0">
                <a:latin typeface="Calibri"/>
                <a:cs typeface="Calibri"/>
              </a:rPr>
              <a:t>of</a:t>
            </a:r>
            <a:r>
              <a:rPr sz="3200" b="1" spc="-45" dirty="0">
                <a:latin typeface="Calibri"/>
                <a:cs typeface="Calibri"/>
              </a:rPr>
              <a:t> </a:t>
            </a:r>
            <a:r>
              <a:rPr sz="3200" b="1" dirty="0">
                <a:latin typeface="Calibri"/>
                <a:cs typeface="Calibri"/>
              </a:rPr>
              <a:t>memory</a:t>
            </a:r>
            <a:r>
              <a:rPr sz="3200" b="1" spc="-50" dirty="0">
                <a:latin typeface="Calibri"/>
                <a:cs typeface="Calibri"/>
              </a:rPr>
              <a:t> </a:t>
            </a:r>
            <a:r>
              <a:rPr sz="3200" b="1" dirty="0">
                <a:latin typeface="Calibri"/>
                <a:cs typeface="Calibri"/>
              </a:rPr>
              <a:t>that</a:t>
            </a:r>
            <a:r>
              <a:rPr sz="3200" b="1" spc="-40" dirty="0">
                <a:latin typeface="Calibri"/>
                <a:cs typeface="Calibri"/>
              </a:rPr>
              <a:t> </a:t>
            </a:r>
            <a:r>
              <a:rPr sz="3200" b="1" spc="-25" dirty="0">
                <a:latin typeface="Calibri"/>
                <a:cs typeface="Calibri"/>
              </a:rPr>
              <a:t>is </a:t>
            </a:r>
            <a:r>
              <a:rPr sz="3200" b="1" dirty="0">
                <a:latin typeface="Calibri"/>
                <a:cs typeface="Calibri"/>
              </a:rPr>
              <a:t>outside</a:t>
            </a:r>
            <a:r>
              <a:rPr sz="3200" b="1" spc="-20" dirty="0">
                <a:latin typeface="Calibri"/>
                <a:cs typeface="Calibri"/>
              </a:rPr>
              <a:t> </a:t>
            </a:r>
            <a:r>
              <a:rPr sz="3200" b="1" dirty="0">
                <a:latin typeface="Calibri"/>
                <a:cs typeface="Calibri"/>
              </a:rPr>
              <a:t>the</a:t>
            </a:r>
            <a:r>
              <a:rPr sz="3200" b="1" spc="-10" dirty="0">
                <a:latin typeface="Calibri"/>
                <a:cs typeface="Calibri"/>
              </a:rPr>
              <a:t> </a:t>
            </a:r>
            <a:r>
              <a:rPr sz="3200" b="1" dirty="0">
                <a:latin typeface="Calibri"/>
                <a:cs typeface="Calibri"/>
              </a:rPr>
              <a:t>boundary</a:t>
            </a:r>
            <a:r>
              <a:rPr sz="3200" b="1" spc="-10" dirty="0">
                <a:latin typeface="Calibri"/>
                <a:cs typeface="Calibri"/>
              </a:rPr>
              <a:t> </a:t>
            </a:r>
            <a:r>
              <a:rPr sz="3200" b="1" dirty="0">
                <a:latin typeface="Calibri"/>
                <a:cs typeface="Calibri"/>
              </a:rPr>
              <a:t>of</a:t>
            </a:r>
            <a:r>
              <a:rPr sz="3200" b="1" spc="-15" dirty="0">
                <a:latin typeface="Calibri"/>
                <a:cs typeface="Calibri"/>
              </a:rPr>
              <a:t> </a:t>
            </a:r>
            <a:r>
              <a:rPr sz="3200" b="1" dirty="0">
                <a:latin typeface="Calibri"/>
                <a:cs typeface="Calibri"/>
              </a:rPr>
              <a:t>the</a:t>
            </a:r>
            <a:r>
              <a:rPr sz="3200" b="1" spc="-5" dirty="0">
                <a:latin typeface="Calibri"/>
                <a:cs typeface="Calibri"/>
              </a:rPr>
              <a:t> </a:t>
            </a:r>
            <a:r>
              <a:rPr sz="3200" b="1" spc="-10" dirty="0">
                <a:latin typeface="Calibri"/>
                <a:cs typeface="Calibri"/>
              </a:rPr>
              <a:t>array</a:t>
            </a:r>
            <a:endParaRPr sz="3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10765">
              <a:lnSpc>
                <a:spcPct val="100000"/>
              </a:lnSpc>
              <a:spcBef>
                <a:spcPts val="100"/>
              </a:spcBef>
            </a:pPr>
            <a:r>
              <a:rPr dirty="0"/>
              <a:t>Function</a:t>
            </a:r>
            <a:r>
              <a:rPr spc="10" dirty="0"/>
              <a:t> </a:t>
            </a:r>
            <a:r>
              <a:rPr spc="-10" dirty="0"/>
              <a:t>Calls</a:t>
            </a:r>
          </a:p>
        </p:txBody>
      </p:sp>
      <p:sp>
        <p:nvSpPr>
          <p:cNvPr id="3" name="object 3"/>
          <p:cNvSpPr txBox="1"/>
          <p:nvPr/>
        </p:nvSpPr>
        <p:spPr>
          <a:xfrm>
            <a:off x="951013" y="2095014"/>
            <a:ext cx="2585085" cy="1414780"/>
          </a:xfrm>
          <a:prstGeom prst="rect">
            <a:avLst/>
          </a:prstGeom>
          <a:solidFill>
            <a:srgbClr val="BFBFBF"/>
          </a:solidFill>
          <a:ln w="12700">
            <a:solidFill>
              <a:srgbClr val="000000"/>
            </a:solidFill>
          </a:ln>
        </p:spPr>
        <p:txBody>
          <a:bodyPr vert="horz" wrap="square" lIns="0" tIns="32384" rIns="0" bIns="0" rtlCol="0">
            <a:spAutoFit/>
          </a:bodyPr>
          <a:lstStyle/>
          <a:p>
            <a:pPr marL="200660">
              <a:lnSpc>
                <a:spcPts val="2135"/>
              </a:lnSpc>
              <a:spcBef>
                <a:spcPts val="254"/>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358140">
              <a:lnSpc>
                <a:spcPts val="2135"/>
              </a:lnSpc>
            </a:pPr>
            <a:r>
              <a:rPr sz="1800" dirty="0">
                <a:latin typeface="Calibri"/>
                <a:cs typeface="Calibri"/>
              </a:rPr>
              <a:t>…</a:t>
            </a:r>
            <a:endParaRPr sz="1800">
              <a:latin typeface="Calibri"/>
              <a:cs typeface="Calibri"/>
            </a:endParaRPr>
          </a:p>
          <a:p>
            <a:pPr marL="358140">
              <a:lnSpc>
                <a:spcPct val="100000"/>
              </a:lnSpc>
              <a:spcBef>
                <a:spcPts val="25"/>
              </a:spcBef>
            </a:pPr>
            <a:r>
              <a:rPr sz="1800" dirty="0">
                <a:latin typeface="Calibri"/>
                <a:cs typeface="Calibri"/>
              </a:rPr>
              <a:t>foo(1,</a:t>
            </a:r>
            <a:r>
              <a:rPr sz="1800" spc="-15" dirty="0">
                <a:latin typeface="Calibri"/>
                <a:cs typeface="Calibri"/>
              </a:rPr>
              <a:t> </a:t>
            </a:r>
            <a:r>
              <a:rPr sz="1800" dirty="0">
                <a:latin typeface="Calibri"/>
                <a:cs typeface="Calibri"/>
              </a:rPr>
              <a:t>2,</a:t>
            </a:r>
            <a:r>
              <a:rPr sz="1800" spc="-15" dirty="0">
                <a:latin typeface="Calibri"/>
                <a:cs typeface="Calibri"/>
              </a:rPr>
              <a:t> </a:t>
            </a:r>
            <a:r>
              <a:rPr sz="1800" spc="-25" dirty="0">
                <a:latin typeface="Calibri"/>
                <a:cs typeface="Calibri"/>
              </a:rPr>
              <a:t>3);</a:t>
            </a:r>
            <a:endParaRPr sz="1800">
              <a:latin typeface="Calibri"/>
              <a:cs typeface="Calibri"/>
            </a:endParaRPr>
          </a:p>
          <a:p>
            <a:pPr marL="358140">
              <a:lnSpc>
                <a:spcPts val="2135"/>
              </a:lnSpc>
              <a:spcBef>
                <a:spcPts val="45"/>
              </a:spcBef>
            </a:pPr>
            <a:r>
              <a:rPr sz="1800" dirty="0">
                <a:latin typeface="Calibri"/>
                <a:cs typeface="Calibri"/>
              </a:rPr>
              <a:t>…</a:t>
            </a:r>
            <a:endParaRPr sz="1800">
              <a:latin typeface="Calibri"/>
              <a:cs typeface="Calibri"/>
            </a:endParaRPr>
          </a:p>
          <a:p>
            <a:pPr marL="200660">
              <a:lnSpc>
                <a:spcPts val="2135"/>
              </a:lnSpc>
            </a:pPr>
            <a:r>
              <a:rPr sz="1800" dirty="0">
                <a:latin typeface="Calibri"/>
                <a:cs typeface="Calibri"/>
              </a:rPr>
              <a:t>}</a:t>
            </a:r>
            <a:endParaRPr sz="1800">
              <a:latin typeface="Calibri"/>
              <a:cs typeface="Calibri"/>
            </a:endParaRPr>
          </a:p>
        </p:txBody>
      </p:sp>
      <p:sp>
        <p:nvSpPr>
          <p:cNvPr id="4" name="object 4"/>
          <p:cNvSpPr txBox="1"/>
          <p:nvPr/>
        </p:nvSpPr>
        <p:spPr>
          <a:xfrm>
            <a:off x="6306164" y="2095013"/>
            <a:ext cx="3999865" cy="1414780"/>
          </a:xfrm>
          <a:prstGeom prst="rect">
            <a:avLst/>
          </a:prstGeom>
          <a:solidFill>
            <a:srgbClr val="B4C7E7"/>
          </a:solidFill>
          <a:ln w="12700">
            <a:solidFill>
              <a:srgbClr val="000000"/>
            </a:solidFill>
          </a:ln>
        </p:spPr>
        <p:txBody>
          <a:bodyPr vert="horz" wrap="square" lIns="0" tIns="46355" rIns="0" bIns="0" rtlCol="0">
            <a:spAutoFit/>
          </a:bodyPr>
          <a:lstStyle/>
          <a:p>
            <a:pPr marL="303530" marR="480695" indent="-157480">
              <a:lnSpc>
                <a:spcPts val="2110"/>
              </a:lnSpc>
              <a:spcBef>
                <a:spcPts val="365"/>
              </a:spcBef>
            </a:pPr>
            <a:r>
              <a:rPr sz="1800" dirty="0">
                <a:latin typeface="Calibri"/>
                <a:cs typeface="Calibri"/>
              </a:rPr>
              <a:t>void</a:t>
            </a:r>
            <a:r>
              <a:rPr sz="1800" spc="-25" dirty="0">
                <a:latin typeface="Calibri"/>
                <a:cs typeface="Calibri"/>
              </a:rPr>
              <a:t> </a:t>
            </a:r>
            <a:r>
              <a:rPr sz="1800" dirty="0">
                <a:latin typeface="Calibri"/>
                <a:cs typeface="Calibri"/>
              </a:rPr>
              <a:t>foo(int</a:t>
            </a:r>
            <a:r>
              <a:rPr sz="1800" spc="-30" dirty="0">
                <a:latin typeface="Calibri"/>
                <a:cs typeface="Calibri"/>
              </a:rPr>
              <a:t> </a:t>
            </a:r>
            <a:r>
              <a:rPr sz="1800" dirty="0">
                <a:latin typeface="Calibri"/>
                <a:cs typeface="Calibri"/>
              </a:rPr>
              <a:t>arg1,</a:t>
            </a:r>
            <a:r>
              <a:rPr sz="1800" spc="-25" dirty="0">
                <a:latin typeface="Calibri"/>
                <a:cs typeface="Calibri"/>
              </a:rPr>
              <a:t> </a:t>
            </a:r>
            <a:r>
              <a:rPr sz="1800" dirty="0">
                <a:latin typeface="Calibri"/>
                <a:cs typeface="Calibri"/>
              </a:rPr>
              <a:t>int</a:t>
            </a:r>
            <a:r>
              <a:rPr sz="1800" spc="-30" dirty="0">
                <a:latin typeface="Calibri"/>
                <a:cs typeface="Calibri"/>
              </a:rPr>
              <a:t> </a:t>
            </a:r>
            <a:r>
              <a:rPr sz="1800" dirty="0">
                <a:latin typeface="Calibri"/>
                <a:cs typeface="Calibri"/>
              </a:rPr>
              <a:t>arg2,</a:t>
            </a:r>
            <a:r>
              <a:rPr sz="1800" spc="-25" dirty="0">
                <a:latin typeface="Calibri"/>
                <a:cs typeface="Calibri"/>
              </a:rPr>
              <a:t> </a:t>
            </a:r>
            <a:r>
              <a:rPr sz="1800" dirty="0">
                <a:latin typeface="Calibri"/>
                <a:cs typeface="Calibri"/>
              </a:rPr>
              <a:t>int</a:t>
            </a:r>
            <a:r>
              <a:rPr sz="1800" spc="-30" dirty="0">
                <a:latin typeface="Calibri"/>
                <a:cs typeface="Calibri"/>
              </a:rPr>
              <a:t> </a:t>
            </a:r>
            <a:r>
              <a:rPr sz="1800" dirty="0">
                <a:latin typeface="Calibri"/>
                <a:cs typeface="Calibri"/>
              </a:rPr>
              <a:t>arg3)</a:t>
            </a:r>
            <a:r>
              <a:rPr sz="1800" spc="-25" dirty="0">
                <a:latin typeface="Calibri"/>
                <a:cs typeface="Calibri"/>
              </a:rPr>
              <a:t> </a:t>
            </a:r>
            <a:r>
              <a:rPr sz="1800" spc="-50" dirty="0">
                <a:latin typeface="Calibri"/>
                <a:cs typeface="Calibri"/>
              </a:rPr>
              <a:t>{ </a:t>
            </a:r>
            <a:r>
              <a:rPr sz="1800" dirty="0">
                <a:latin typeface="Calibri"/>
                <a:cs typeface="Calibri"/>
              </a:rPr>
              <a:t>char</a:t>
            </a:r>
            <a:r>
              <a:rPr sz="1800" spc="-10" dirty="0">
                <a:latin typeface="Calibri"/>
                <a:cs typeface="Calibri"/>
              </a:rPr>
              <a:t> loc1[4];</a:t>
            </a:r>
            <a:endParaRPr sz="1800">
              <a:latin typeface="Calibri"/>
              <a:cs typeface="Calibri"/>
            </a:endParaRPr>
          </a:p>
          <a:p>
            <a:pPr marL="303530">
              <a:lnSpc>
                <a:spcPts val="2125"/>
              </a:lnSpc>
            </a:pPr>
            <a:r>
              <a:rPr sz="1800" dirty="0">
                <a:latin typeface="Calibri"/>
                <a:cs typeface="Calibri"/>
              </a:rPr>
              <a:t>int</a:t>
            </a:r>
            <a:r>
              <a:rPr sz="1800" spc="-20" dirty="0">
                <a:latin typeface="Calibri"/>
                <a:cs typeface="Calibri"/>
              </a:rPr>
              <a:t> </a:t>
            </a:r>
            <a:r>
              <a:rPr sz="1800" spc="-10" dirty="0">
                <a:latin typeface="Calibri"/>
                <a:cs typeface="Calibri"/>
              </a:rPr>
              <a:t>loc2;</a:t>
            </a:r>
            <a:endParaRPr sz="1800">
              <a:latin typeface="Calibri"/>
              <a:cs typeface="Calibri"/>
            </a:endParaRPr>
          </a:p>
          <a:p>
            <a:pPr marL="303530">
              <a:lnSpc>
                <a:spcPts val="2135"/>
              </a:lnSpc>
              <a:spcBef>
                <a:spcPts val="50"/>
              </a:spcBef>
            </a:pPr>
            <a:r>
              <a:rPr sz="1800" dirty="0">
                <a:latin typeface="Calibri"/>
                <a:cs typeface="Calibri"/>
              </a:rPr>
              <a:t>…</a:t>
            </a:r>
            <a:endParaRPr sz="1800">
              <a:latin typeface="Calibri"/>
              <a:cs typeface="Calibri"/>
            </a:endParaRPr>
          </a:p>
          <a:p>
            <a:pPr marL="146685">
              <a:lnSpc>
                <a:spcPts val="2135"/>
              </a:lnSpc>
            </a:pPr>
            <a:r>
              <a:rPr sz="1800" dirty="0">
                <a:latin typeface="Calibri"/>
                <a:cs typeface="Calibri"/>
              </a:rPr>
              <a:t>}</a:t>
            </a:r>
            <a:endParaRPr sz="1800">
              <a:latin typeface="Calibri"/>
              <a:cs typeface="Calibri"/>
            </a:endParaRPr>
          </a:p>
        </p:txBody>
      </p:sp>
      <p:sp>
        <p:nvSpPr>
          <p:cNvPr id="5" name="object 5"/>
          <p:cNvSpPr txBox="1"/>
          <p:nvPr/>
        </p:nvSpPr>
        <p:spPr>
          <a:xfrm>
            <a:off x="226786" y="3656076"/>
            <a:ext cx="5626100" cy="2481580"/>
          </a:xfrm>
          <a:prstGeom prst="rect">
            <a:avLst/>
          </a:prstGeom>
        </p:spPr>
        <p:txBody>
          <a:bodyPr vert="horz" wrap="square" lIns="0" tIns="12700" rIns="0" bIns="0" rtlCol="0">
            <a:spAutoFit/>
          </a:bodyPr>
          <a:lstStyle/>
          <a:p>
            <a:pPr marL="241300" indent="-228600">
              <a:lnSpc>
                <a:spcPts val="3010"/>
              </a:lnSpc>
              <a:spcBef>
                <a:spcPts val="100"/>
              </a:spcBef>
              <a:buFont typeface="Arial"/>
              <a:buChar char="•"/>
              <a:tabLst>
                <a:tab pos="241300" algn="l"/>
              </a:tabLst>
            </a:pPr>
            <a:r>
              <a:rPr sz="2600" spc="-10" dirty="0">
                <a:latin typeface="Calibri"/>
                <a:cs typeface="Calibri"/>
              </a:rPr>
              <a:t>Caller:</a:t>
            </a:r>
            <a:endParaRPr sz="2600">
              <a:latin typeface="Calibri"/>
              <a:cs typeface="Calibri"/>
            </a:endParaRPr>
          </a:p>
          <a:p>
            <a:pPr marL="697865" lvl="1" indent="-227965">
              <a:lnSpc>
                <a:spcPts val="2360"/>
              </a:lnSpc>
              <a:buFont typeface="Arial"/>
              <a:buChar char="•"/>
              <a:tabLst>
                <a:tab pos="697865" algn="l"/>
                <a:tab pos="698500" algn="l"/>
              </a:tabLst>
            </a:pPr>
            <a:r>
              <a:rPr sz="2200" dirty="0">
                <a:latin typeface="Calibri"/>
                <a:cs typeface="Calibri"/>
              </a:rPr>
              <a:t>Push</a:t>
            </a:r>
            <a:r>
              <a:rPr sz="2200" spc="-70" dirty="0">
                <a:latin typeface="Calibri"/>
                <a:cs typeface="Calibri"/>
              </a:rPr>
              <a:t> </a:t>
            </a:r>
            <a:r>
              <a:rPr sz="2200" dirty="0">
                <a:latin typeface="Calibri"/>
                <a:cs typeface="Calibri"/>
              </a:rPr>
              <a:t>arguments</a:t>
            </a:r>
            <a:r>
              <a:rPr sz="2200" spc="-55" dirty="0">
                <a:latin typeface="Calibri"/>
                <a:cs typeface="Calibri"/>
              </a:rPr>
              <a:t> </a:t>
            </a:r>
            <a:r>
              <a:rPr sz="2200" dirty="0">
                <a:latin typeface="Calibri"/>
                <a:cs typeface="Calibri"/>
              </a:rPr>
              <a:t>onto</a:t>
            </a:r>
            <a:r>
              <a:rPr sz="2200" spc="-45" dirty="0">
                <a:latin typeface="Calibri"/>
                <a:cs typeface="Calibri"/>
              </a:rPr>
              <a:t> </a:t>
            </a:r>
            <a:r>
              <a:rPr sz="2200" dirty="0">
                <a:latin typeface="Calibri"/>
                <a:cs typeface="Calibri"/>
              </a:rPr>
              <a:t>stack</a:t>
            </a:r>
            <a:r>
              <a:rPr sz="2200" spc="-55" dirty="0">
                <a:latin typeface="Calibri"/>
                <a:cs typeface="Calibri"/>
              </a:rPr>
              <a:t> </a:t>
            </a:r>
            <a:r>
              <a:rPr sz="2200" dirty="0">
                <a:latin typeface="Calibri"/>
                <a:cs typeface="Calibri"/>
              </a:rPr>
              <a:t>in</a:t>
            </a:r>
            <a:r>
              <a:rPr sz="2200" spc="-60" dirty="0">
                <a:latin typeface="Calibri"/>
                <a:cs typeface="Calibri"/>
              </a:rPr>
              <a:t> </a:t>
            </a:r>
            <a:r>
              <a:rPr sz="2200" dirty="0">
                <a:latin typeface="Calibri"/>
                <a:cs typeface="Calibri"/>
              </a:rPr>
              <a:t>reverse</a:t>
            </a:r>
            <a:r>
              <a:rPr sz="2200" spc="-45" dirty="0">
                <a:latin typeface="Calibri"/>
                <a:cs typeface="Calibri"/>
              </a:rPr>
              <a:t> </a:t>
            </a:r>
            <a:r>
              <a:rPr sz="2200" spc="-10" dirty="0">
                <a:latin typeface="Calibri"/>
                <a:cs typeface="Calibri"/>
              </a:rPr>
              <a:t>order</a:t>
            </a:r>
            <a:endParaRPr sz="2200">
              <a:latin typeface="Calibri"/>
              <a:cs typeface="Calibri"/>
            </a:endParaRPr>
          </a:p>
          <a:p>
            <a:pPr marL="697865" lvl="1" indent="-227965">
              <a:lnSpc>
                <a:spcPts val="2405"/>
              </a:lnSpc>
              <a:buFont typeface="Arial"/>
              <a:buChar char="•"/>
              <a:tabLst>
                <a:tab pos="697865" algn="l"/>
                <a:tab pos="698500" algn="l"/>
              </a:tabLst>
            </a:pPr>
            <a:r>
              <a:rPr sz="2200" dirty="0">
                <a:latin typeface="Calibri"/>
                <a:cs typeface="Calibri"/>
              </a:rPr>
              <a:t>Push</a:t>
            </a:r>
            <a:r>
              <a:rPr sz="2200" spc="-40" dirty="0">
                <a:latin typeface="Calibri"/>
                <a:cs typeface="Calibri"/>
              </a:rPr>
              <a:t> </a:t>
            </a:r>
            <a:r>
              <a:rPr sz="2200" dirty="0">
                <a:latin typeface="Calibri"/>
                <a:cs typeface="Calibri"/>
              </a:rPr>
              <a:t>return</a:t>
            </a:r>
            <a:r>
              <a:rPr sz="2200" spc="-35" dirty="0">
                <a:latin typeface="Calibri"/>
                <a:cs typeface="Calibri"/>
              </a:rPr>
              <a:t> </a:t>
            </a:r>
            <a:r>
              <a:rPr sz="2200" spc="-10" dirty="0">
                <a:latin typeface="Calibri"/>
                <a:cs typeface="Calibri"/>
              </a:rPr>
              <a:t>address</a:t>
            </a:r>
            <a:endParaRPr sz="2200">
              <a:latin typeface="Calibri"/>
              <a:cs typeface="Calibri"/>
            </a:endParaRPr>
          </a:p>
          <a:p>
            <a:pPr marL="1155065" lvl="2" indent="-227965">
              <a:lnSpc>
                <a:spcPts val="2065"/>
              </a:lnSpc>
              <a:buFont typeface="Arial"/>
              <a:buChar char="•"/>
              <a:tabLst>
                <a:tab pos="1155065" algn="l"/>
                <a:tab pos="1155700" algn="l"/>
              </a:tabLst>
            </a:pPr>
            <a:r>
              <a:rPr sz="1900" dirty="0">
                <a:latin typeface="Calibri"/>
                <a:cs typeface="Calibri"/>
              </a:rPr>
              <a:t>%eip</a:t>
            </a:r>
            <a:r>
              <a:rPr sz="1900" spc="-25" dirty="0">
                <a:latin typeface="Calibri"/>
                <a:cs typeface="Calibri"/>
              </a:rPr>
              <a:t> </a:t>
            </a:r>
            <a:r>
              <a:rPr sz="1900" dirty="0">
                <a:latin typeface="Calibri"/>
                <a:cs typeface="Calibri"/>
              </a:rPr>
              <a:t>+</a:t>
            </a:r>
            <a:r>
              <a:rPr sz="1900" spc="-25" dirty="0">
                <a:latin typeface="Calibri"/>
                <a:cs typeface="Calibri"/>
              </a:rPr>
              <a:t> </a:t>
            </a:r>
            <a:r>
              <a:rPr sz="1900" dirty="0">
                <a:latin typeface="Calibri"/>
                <a:cs typeface="Calibri"/>
              </a:rPr>
              <a:t>sizeof(</a:t>
            </a:r>
            <a:r>
              <a:rPr sz="1900" spc="-25" dirty="0">
                <a:latin typeface="Calibri"/>
                <a:cs typeface="Calibri"/>
              </a:rPr>
              <a:t> </a:t>
            </a:r>
            <a:r>
              <a:rPr sz="1900" dirty="0">
                <a:latin typeface="Calibri"/>
                <a:cs typeface="Calibri"/>
              </a:rPr>
              <a:t>curr</a:t>
            </a:r>
            <a:r>
              <a:rPr sz="1900" spc="-25" dirty="0">
                <a:latin typeface="Calibri"/>
                <a:cs typeface="Calibri"/>
              </a:rPr>
              <a:t> </a:t>
            </a:r>
            <a:r>
              <a:rPr sz="1900" spc="-10" dirty="0">
                <a:latin typeface="Calibri"/>
                <a:cs typeface="Calibri"/>
              </a:rPr>
              <a:t>inst.)</a:t>
            </a:r>
            <a:endParaRPr sz="1900">
              <a:latin typeface="Calibri"/>
              <a:cs typeface="Calibri"/>
            </a:endParaRPr>
          </a:p>
          <a:p>
            <a:pPr marL="697865" lvl="1" indent="-227965">
              <a:lnSpc>
                <a:spcPts val="2490"/>
              </a:lnSpc>
              <a:buFont typeface="Arial"/>
              <a:buChar char="•"/>
              <a:tabLst>
                <a:tab pos="697865" algn="l"/>
                <a:tab pos="698500" algn="l"/>
              </a:tabLst>
            </a:pPr>
            <a:r>
              <a:rPr sz="2200" dirty="0">
                <a:latin typeface="Calibri"/>
                <a:cs typeface="Calibri"/>
              </a:rPr>
              <a:t>Branch</a:t>
            </a:r>
            <a:r>
              <a:rPr sz="2200" spc="-50" dirty="0">
                <a:latin typeface="Calibri"/>
                <a:cs typeface="Calibri"/>
              </a:rPr>
              <a:t> </a:t>
            </a:r>
            <a:r>
              <a:rPr sz="2200" dirty="0">
                <a:latin typeface="Calibri"/>
                <a:cs typeface="Calibri"/>
              </a:rPr>
              <a:t>to</a:t>
            </a:r>
            <a:r>
              <a:rPr sz="2200" spc="-50" dirty="0">
                <a:latin typeface="Calibri"/>
                <a:cs typeface="Calibri"/>
              </a:rPr>
              <a:t> </a:t>
            </a:r>
            <a:r>
              <a:rPr sz="2200" dirty="0">
                <a:latin typeface="Calibri"/>
                <a:cs typeface="Calibri"/>
              </a:rPr>
              <a:t>function</a:t>
            </a:r>
            <a:r>
              <a:rPr sz="2200" spc="-45" dirty="0">
                <a:latin typeface="Calibri"/>
                <a:cs typeface="Calibri"/>
              </a:rPr>
              <a:t> </a:t>
            </a:r>
            <a:r>
              <a:rPr sz="2200" spc="-10" dirty="0">
                <a:latin typeface="Calibri"/>
                <a:cs typeface="Calibri"/>
              </a:rPr>
              <a:t>address</a:t>
            </a:r>
            <a:endParaRPr sz="2200">
              <a:latin typeface="Calibri"/>
              <a:cs typeface="Calibri"/>
            </a:endParaRPr>
          </a:p>
          <a:p>
            <a:pPr lvl="1">
              <a:lnSpc>
                <a:spcPct val="100000"/>
              </a:lnSpc>
              <a:spcBef>
                <a:spcPts val="30"/>
              </a:spcBef>
              <a:buFont typeface="Arial"/>
              <a:buChar char="•"/>
            </a:pPr>
            <a:endParaRPr sz="3550">
              <a:latin typeface="Calibri"/>
              <a:cs typeface="Calibri"/>
            </a:endParaRPr>
          </a:p>
          <a:p>
            <a:pPr marL="697865" lvl="1" indent="-227965">
              <a:lnSpc>
                <a:spcPct val="100000"/>
              </a:lnSpc>
              <a:spcBef>
                <a:spcPts val="5"/>
              </a:spcBef>
              <a:buFont typeface="Arial"/>
              <a:buChar char="•"/>
              <a:tabLst>
                <a:tab pos="697865" algn="l"/>
                <a:tab pos="698500" algn="l"/>
              </a:tabLst>
            </a:pPr>
            <a:r>
              <a:rPr sz="2200" dirty="0">
                <a:latin typeface="Calibri"/>
                <a:cs typeface="Calibri"/>
              </a:rPr>
              <a:t>Restore</a:t>
            </a:r>
            <a:r>
              <a:rPr sz="2200" spc="-60" dirty="0">
                <a:latin typeface="Calibri"/>
                <a:cs typeface="Calibri"/>
              </a:rPr>
              <a:t> </a:t>
            </a:r>
            <a:r>
              <a:rPr sz="2200" dirty="0">
                <a:latin typeface="Calibri"/>
                <a:cs typeface="Calibri"/>
              </a:rPr>
              <a:t>stack</a:t>
            </a:r>
            <a:r>
              <a:rPr sz="2200" spc="-60" dirty="0">
                <a:latin typeface="Calibri"/>
                <a:cs typeface="Calibri"/>
              </a:rPr>
              <a:t> </a:t>
            </a:r>
            <a:r>
              <a:rPr sz="2200" dirty="0">
                <a:latin typeface="Calibri"/>
                <a:cs typeface="Calibri"/>
              </a:rPr>
              <a:t>by</a:t>
            </a:r>
            <a:r>
              <a:rPr sz="2200" spc="-60" dirty="0">
                <a:latin typeface="Calibri"/>
                <a:cs typeface="Calibri"/>
              </a:rPr>
              <a:t> </a:t>
            </a:r>
            <a:r>
              <a:rPr sz="2200" dirty="0">
                <a:latin typeface="Calibri"/>
                <a:cs typeface="Calibri"/>
              </a:rPr>
              <a:t>popping</a:t>
            </a:r>
            <a:r>
              <a:rPr sz="2200" spc="-60" dirty="0">
                <a:latin typeface="Calibri"/>
                <a:cs typeface="Calibri"/>
              </a:rPr>
              <a:t> </a:t>
            </a:r>
            <a:r>
              <a:rPr sz="2200" spc="-10" dirty="0">
                <a:latin typeface="Calibri"/>
                <a:cs typeface="Calibri"/>
              </a:rPr>
              <a:t>arguments</a:t>
            </a:r>
            <a:endParaRPr sz="2200">
              <a:latin typeface="Calibri"/>
              <a:cs typeface="Calibri"/>
            </a:endParaRPr>
          </a:p>
        </p:txBody>
      </p:sp>
      <p:sp>
        <p:nvSpPr>
          <p:cNvPr id="6" name="object 6"/>
          <p:cNvSpPr txBox="1"/>
          <p:nvPr/>
        </p:nvSpPr>
        <p:spPr>
          <a:xfrm>
            <a:off x="6174740" y="3666235"/>
            <a:ext cx="3862704" cy="673735"/>
          </a:xfrm>
          <a:prstGeom prst="rect">
            <a:avLst/>
          </a:prstGeom>
        </p:spPr>
        <p:txBody>
          <a:bodyPr vert="horz" wrap="square" lIns="0" tIns="12700" rIns="0" bIns="0" rtlCol="0">
            <a:spAutoFit/>
          </a:bodyPr>
          <a:lstStyle/>
          <a:p>
            <a:pPr marL="241300" indent="-228600">
              <a:lnSpc>
                <a:spcPts val="2790"/>
              </a:lnSpc>
              <a:spcBef>
                <a:spcPts val="100"/>
              </a:spcBef>
              <a:buFont typeface="Arial"/>
              <a:buChar char="•"/>
              <a:tabLst>
                <a:tab pos="241300" algn="l"/>
              </a:tabLst>
            </a:pPr>
            <a:r>
              <a:rPr sz="2400" spc="-10" dirty="0">
                <a:latin typeface="Calibri"/>
                <a:cs typeface="Calibri"/>
              </a:rPr>
              <a:t>Callee:</a:t>
            </a:r>
            <a:endParaRPr sz="2400">
              <a:latin typeface="Calibri"/>
              <a:cs typeface="Calibri"/>
            </a:endParaRPr>
          </a:p>
          <a:p>
            <a:pPr marL="697865" lvl="1" indent="-227965">
              <a:lnSpc>
                <a:spcPts val="2310"/>
              </a:lnSpc>
              <a:buFont typeface="Arial"/>
              <a:buChar char="•"/>
              <a:tabLst>
                <a:tab pos="697865" algn="l"/>
                <a:tab pos="698500" algn="l"/>
              </a:tabLst>
            </a:pPr>
            <a:r>
              <a:rPr sz="2000" dirty="0">
                <a:latin typeface="Calibri"/>
                <a:cs typeface="Calibri"/>
              </a:rPr>
              <a:t>Push</a:t>
            </a:r>
            <a:r>
              <a:rPr sz="2000" spc="-30" dirty="0">
                <a:latin typeface="Calibri"/>
                <a:cs typeface="Calibri"/>
              </a:rPr>
              <a:t> </a:t>
            </a:r>
            <a:r>
              <a:rPr sz="2000" dirty="0">
                <a:latin typeface="Calibri"/>
                <a:cs typeface="Calibri"/>
              </a:rPr>
              <a:t>old</a:t>
            </a:r>
            <a:r>
              <a:rPr sz="2000" spc="-30" dirty="0">
                <a:latin typeface="Calibri"/>
                <a:cs typeface="Calibri"/>
              </a:rPr>
              <a:t> </a:t>
            </a:r>
            <a:r>
              <a:rPr sz="2000" dirty="0">
                <a:latin typeface="Calibri"/>
                <a:cs typeface="Calibri"/>
              </a:rPr>
              <a:t>frame</a:t>
            </a:r>
            <a:r>
              <a:rPr sz="2000" spc="-25" dirty="0">
                <a:latin typeface="Calibri"/>
                <a:cs typeface="Calibri"/>
              </a:rPr>
              <a:t> </a:t>
            </a:r>
            <a:r>
              <a:rPr sz="2000" dirty="0">
                <a:latin typeface="Calibri"/>
                <a:cs typeface="Calibri"/>
              </a:rPr>
              <a:t>pointer</a:t>
            </a:r>
            <a:r>
              <a:rPr sz="2000" spc="-25" dirty="0">
                <a:latin typeface="Calibri"/>
                <a:cs typeface="Calibri"/>
              </a:rPr>
              <a:t> </a:t>
            </a:r>
            <a:r>
              <a:rPr sz="2000" spc="-10" dirty="0">
                <a:latin typeface="Calibri"/>
                <a:cs typeface="Calibri"/>
              </a:rPr>
              <a:t>(%ebp)</a:t>
            </a:r>
            <a:endParaRPr sz="2000">
              <a:latin typeface="Calibri"/>
              <a:cs typeface="Calibri"/>
            </a:endParaRPr>
          </a:p>
        </p:txBody>
      </p:sp>
      <p:sp>
        <p:nvSpPr>
          <p:cNvPr id="7" name="object 7"/>
          <p:cNvSpPr txBox="1"/>
          <p:nvPr/>
        </p:nvSpPr>
        <p:spPr>
          <a:xfrm>
            <a:off x="6631940" y="4290060"/>
            <a:ext cx="4550410" cy="330200"/>
          </a:xfrm>
          <a:prstGeom prst="rect">
            <a:avLst/>
          </a:prstGeom>
        </p:spPr>
        <p:txBody>
          <a:bodyPr vert="horz" wrap="square" lIns="0" tIns="12700" rIns="0" bIns="0" rtlCol="0">
            <a:spAutoFit/>
          </a:bodyPr>
          <a:lstStyle/>
          <a:p>
            <a:pPr marL="240665" indent="-227965">
              <a:lnSpc>
                <a:spcPct val="100000"/>
              </a:lnSpc>
              <a:spcBef>
                <a:spcPts val="100"/>
              </a:spcBef>
              <a:buFont typeface="Arial"/>
              <a:buChar char="•"/>
              <a:tabLst>
                <a:tab pos="240665" algn="l"/>
                <a:tab pos="241300" algn="l"/>
              </a:tabLst>
            </a:pPr>
            <a:r>
              <a:rPr sz="2000" dirty="0">
                <a:latin typeface="Calibri"/>
                <a:cs typeface="Calibri"/>
              </a:rPr>
              <a:t>Set</a:t>
            </a:r>
            <a:r>
              <a:rPr sz="2000" spc="-20" dirty="0">
                <a:latin typeface="Calibri"/>
                <a:cs typeface="Calibri"/>
              </a:rPr>
              <a:t> </a:t>
            </a:r>
            <a:r>
              <a:rPr sz="2000" dirty="0">
                <a:latin typeface="Calibri"/>
                <a:cs typeface="Calibri"/>
              </a:rPr>
              <a:t>%ebp</a:t>
            </a:r>
            <a:r>
              <a:rPr sz="2000" spc="-20" dirty="0">
                <a:latin typeface="Calibri"/>
                <a:cs typeface="Calibri"/>
              </a:rPr>
              <a:t> </a:t>
            </a:r>
            <a:r>
              <a:rPr sz="2000" dirty="0">
                <a:latin typeface="Calibri"/>
                <a:cs typeface="Calibri"/>
              </a:rPr>
              <a:t>to</a:t>
            </a:r>
            <a:r>
              <a:rPr sz="2000" spc="-25" dirty="0">
                <a:latin typeface="Calibri"/>
                <a:cs typeface="Calibri"/>
              </a:rPr>
              <a:t> </a:t>
            </a:r>
            <a:r>
              <a:rPr sz="2000" dirty="0">
                <a:latin typeface="Calibri"/>
                <a:cs typeface="Calibri"/>
              </a:rPr>
              <a:t>top</a:t>
            </a:r>
            <a:r>
              <a:rPr sz="2000" spc="-20"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stack</a:t>
            </a:r>
            <a:r>
              <a:rPr sz="2000" spc="-15" dirty="0">
                <a:latin typeface="Calibri"/>
                <a:cs typeface="Calibri"/>
              </a:rPr>
              <a:t> </a:t>
            </a:r>
            <a:r>
              <a:rPr sz="2000" dirty="0">
                <a:latin typeface="Calibri"/>
                <a:cs typeface="Calibri"/>
              </a:rPr>
              <a:t>(where</a:t>
            </a:r>
            <a:r>
              <a:rPr sz="2000" spc="-15" dirty="0">
                <a:latin typeface="Calibri"/>
                <a:cs typeface="Calibri"/>
              </a:rPr>
              <a:t> </a:t>
            </a:r>
            <a:r>
              <a:rPr sz="2000" dirty="0">
                <a:latin typeface="Calibri"/>
                <a:cs typeface="Calibri"/>
              </a:rPr>
              <a:t>old</a:t>
            </a:r>
            <a:r>
              <a:rPr sz="2000" spc="-20" dirty="0">
                <a:latin typeface="Calibri"/>
                <a:cs typeface="Calibri"/>
              </a:rPr>
              <a:t> %ebp</a:t>
            </a:r>
            <a:endParaRPr sz="2000">
              <a:latin typeface="Calibri"/>
              <a:cs typeface="Calibri"/>
            </a:endParaRPr>
          </a:p>
        </p:txBody>
      </p:sp>
      <p:sp>
        <p:nvSpPr>
          <p:cNvPr id="8" name="object 8"/>
          <p:cNvSpPr txBox="1"/>
          <p:nvPr/>
        </p:nvSpPr>
        <p:spPr>
          <a:xfrm>
            <a:off x="6631940" y="4491228"/>
            <a:ext cx="3898900" cy="1689735"/>
          </a:xfrm>
          <a:prstGeom prst="rect">
            <a:avLst/>
          </a:prstGeom>
        </p:spPr>
        <p:txBody>
          <a:bodyPr vert="horz" wrap="square" lIns="0" tIns="12700" rIns="0" bIns="0" rtlCol="0">
            <a:spAutoFit/>
          </a:bodyPr>
          <a:lstStyle/>
          <a:p>
            <a:pPr marL="241300">
              <a:lnSpc>
                <a:spcPts val="2305"/>
              </a:lnSpc>
              <a:spcBef>
                <a:spcPts val="100"/>
              </a:spcBef>
            </a:pPr>
            <a:r>
              <a:rPr sz="2000" spc="-10" dirty="0">
                <a:latin typeface="Calibri"/>
                <a:cs typeface="Calibri"/>
              </a:rPr>
              <a:t>stored)</a:t>
            </a:r>
            <a:endParaRPr sz="2000">
              <a:latin typeface="Calibri"/>
              <a:cs typeface="Calibri"/>
            </a:endParaRPr>
          </a:p>
          <a:p>
            <a:pPr marL="240665" indent="-227965">
              <a:lnSpc>
                <a:spcPts val="2210"/>
              </a:lnSpc>
              <a:buFont typeface="Arial"/>
              <a:buChar char="•"/>
              <a:tabLst>
                <a:tab pos="240665" algn="l"/>
                <a:tab pos="241300" algn="l"/>
              </a:tabLst>
            </a:pPr>
            <a:r>
              <a:rPr sz="2000" dirty="0">
                <a:latin typeface="Calibri"/>
                <a:cs typeface="Calibri"/>
              </a:rPr>
              <a:t>Push</a:t>
            </a:r>
            <a:r>
              <a:rPr sz="2000" spc="-20" dirty="0">
                <a:latin typeface="Calibri"/>
                <a:cs typeface="Calibri"/>
              </a:rPr>
              <a:t> </a:t>
            </a:r>
            <a:r>
              <a:rPr sz="2000" dirty="0">
                <a:latin typeface="Calibri"/>
                <a:cs typeface="Calibri"/>
              </a:rPr>
              <a:t>local</a:t>
            </a:r>
            <a:r>
              <a:rPr sz="2000" spc="-10" dirty="0">
                <a:latin typeface="Calibri"/>
                <a:cs typeface="Calibri"/>
              </a:rPr>
              <a:t> variables</a:t>
            </a:r>
            <a:endParaRPr sz="2000">
              <a:latin typeface="Calibri"/>
              <a:cs typeface="Calibri"/>
            </a:endParaRPr>
          </a:p>
          <a:p>
            <a:pPr marL="241300" indent="-228600">
              <a:lnSpc>
                <a:spcPts val="2195"/>
              </a:lnSpc>
              <a:buFont typeface="Arial"/>
              <a:buChar char="•"/>
              <a:tabLst>
                <a:tab pos="240665" algn="l"/>
                <a:tab pos="241300" algn="l"/>
              </a:tabLst>
            </a:pPr>
            <a:r>
              <a:rPr sz="2000" dirty="0">
                <a:latin typeface="Calibri"/>
                <a:cs typeface="Calibri"/>
              </a:rPr>
              <a:t>…</a:t>
            </a:r>
            <a:endParaRPr sz="2000">
              <a:latin typeface="Calibri"/>
              <a:cs typeface="Calibri"/>
            </a:endParaRPr>
          </a:p>
          <a:p>
            <a:pPr marL="240665" indent="-227965">
              <a:lnSpc>
                <a:spcPts val="2250"/>
              </a:lnSpc>
              <a:buFont typeface="Arial"/>
              <a:buChar char="•"/>
              <a:tabLst>
                <a:tab pos="240665" algn="l"/>
                <a:tab pos="241300" algn="l"/>
              </a:tabLst>
            </a:pPr>
            <a:r>
              <a:rPr sz="2000" dirty="0">
                <a:latin typeface="Calibri"/>
                <a:cs typeface="Calibri"/>
              </a:rPr>
              <a:t>Restore</a:t>
            </a:r>
            <a:r>
              <a:rPr sz="2000" spc="-50" dirty="0">
                <a:latin typeface="Calibri"/>
                <a:cs typeface="Calibri"/>
              </a:rPr>
              <a:t> </a:t>
            </a:r>
            <a:r>
              <a:rPr sz="2000" dirty="0">
                <a:latin typeface="Calibri"/>
                <a:cs typeface="Calibri"/>
              </a:rPr>
              <a:t>old</a:t>
            </a:r>
            <a:r>
              <a:rPr sz="2000" spc="-55" dirty="0">
                <a:latin typeface="Calibri"/>
                <a:cs typeface="Calibri"/>
              </a:rPr>
              <a:t> </a:t>
            </a:r>
            <a:r>
              <a:rPr sz="2000" dirty="0">
                <a:latin typeface="Calibri"/>
                <a:cs typeface="Calibri"/>
              </a:rPr>
              <a:t>stack</a:t>
            </a:r>
            <a:r>
              <a:rPr sz="2000" spc="-45" dirty="0">
                <a:latin typeface="Calibri"/>
                <a:cs typeface="Calibri"/>
              </a:rPr>
              <a:t> </a:t>
            </a:r>
            <a:r>
              <a:rPr sz="2000" spc="-20" dirty="0">
                <a:latin typeface="Calibri"/>
                <a:cs typeface="Calibri"/>
              </a:rPr>
              <a:t>frame</a:t>
            </a:r>
            <a:endParaRPr sz="2000">
              <a:latin typeface="Calibri"/>
              <a:cs typeface="Calibri"/>
            </a:endParaRPr>
          </a:p>
          <a:p>
            <a:pPr marL="697865" lvl="1" indent="-227965">
              <a:lnSpc>
                <a:spcPts val="1870"/>
              </a:lnSpc>
              <a:buFont typeface="Arial"/>
              <a:buChar char="•"/>
              <a:tabLst>
                <a:tab pos="697865" algn="l"/>
                <a:tab pos="698500" algn="l"/>
              </a:tabLst>
            </a:pPr>
            <a:r>
              <a:rPr sz="1700" dirty="0">
                <a:latin typeface="Calibri"/>
                <a:cs typeface="Calibri"/>
              </a:rPr>
              <a:t>%esp</a:t>
            </a:r>
            <a:r>
              <a:rPr sz="1700" spc="-15" dirty="0">
                <a:latin typeface="Calibri"/>
                <a:cs typeface="Calibri"/>
              </a:rPr>
              <a:t> </a:t>
            </a:r>
            <a:r>
              <a:rPr sz="1700" dirty="0">
                <a:latin typeface="Calibri"/>
                <a:cs typeface="Calibri"/>
              </a:rPr>
              <a:t>=</a:t>
            </a:r>
            <a:r>
              <a:rPr sz="1700" spc="-10" dirty="0">
                <a:latin typeface="Calibri"/>
                <a:cs typeface="Calibri"/>
              </a:rPr>
              <a:t> </a:t>
            </a:r>
            <a:r>
              <a:rPr sz="1700" dirty="0">
                <a:latin typeface="Calibri"/>
                <a:cs typeface="Calibri"/>
              </a:rPr>
              <a:t>%ebp;</a:t>
            </a:r>
            <a:r>
              <a:rPr sz="1700" spc="-15" dirty="0">
                <a:latin typeface="Calibri"/>
                <a:cs typeface="Calibri"/>
              </a:rPr>
              <a:t> </a:t>
            </a:r>
            <a:r>
              <a:rPr sz="1700" dirty="0">
                <a:latin typeface="Calibri"/>
                <a:cs typeface="Calibri"/>
              </a:rPr>
              <a:t>pop</a:t>
            </a:r>
            <a:r>
              <a:rPr sz="1700" spc="-10" dirty="0">
                <a:latin typeface="Calibri"/>
                <a:cs typeface="Calibri"/>
              </a:rPr>
              <a:t> </a:t>
            </a:r>
            <a:r>
              <a:rPr sz="1700" spc="-20" dirty="0">
                <a:latin typeface="Calibri"/>
                <a:cs typeface="Calibri"/>
              </a:rPr>
              <a:t>%ebp</a:t>
            </a:r>
            <a:endParaRPr sz="1700">
              <a:latin typeface="Calibri"/>
              <a:cs typeface="Calibri"/>
            </a:endParaRPr>
          </a:p>
          <a:p>
            <a:pPr marL="240665" indent="-227965">
              <a:lnSpc>
                <a:spcPts val="2275"/>
              </a:lnSpc>
              <a:buFont typeface="Arial"/>
              <a:buChar char="•"/>
              <a:tabLst>
                <a:tab pos="240665" algn="l"/>
                <a:tab pos="241300" algn="l"/>
              </a:tabLst>
            </a:pPr>
            <a:r>
              <a:rPr sz="2000" dirty="0">
                <a:latin typeface="Calibri"/>
                <a:cs typeface="Calibri"/>
              </a:rPr>
              <a:t>Branch</a:t>
            </a:r>
            <a:r>
              <a:rPr sz="2000" spc="-3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return</a:t>
            </a:r>
            <a:r>
              <a:rPr sz="2000" spc="-30" dirty="0">
                <a:latin typeface="Calibri"/>
                <a:cs typeface="Calibri"/>
              </a:rPr>
              <a:t> </a:t>
            </a:r>
            <a:r>
              <a:rPr sz="2000" dirty="0">
                <a:latin typeface="Calibri"/>
                <a:cs typeface="Calibri"/>
              </a:rPr>
              <a:t>address:</a:t>
            </a:r>
            <a:r>
              <a:rPr sz="2000" spc="-30" dirty="0">
                <a:latin typeface="Calibri"/>
                <a:cs typeface="Calibri"/>
              </a:rPr>
              <a:t> </a:t>
            </a:r>
            <a:r>
              <a:rPr sz="2000" dirty="0">
                <a:latin typeface="Calibri"/>
                <a:cs typeface="Calibri"/>
              </a:rPr>
              <a:t>pop</a:t>
            </a:r>
            <a:r>
              <a:rPr sz="2000" spc="-30" dirty="0">
                <a:latin typeface="Calibri"/>
                <a:cs typeface="Calibri"/>
              </a:rPr>
              <a:t> </a:t>
            </a:r>
            <a:r>
              <a:rPr sz="2000" spc="-20" dirty="0">
                <a:latin typeface="Calibri"/>
                <a:cs typeface="Calibri"/>
              </a:rPr>
              <a:t>%eip</a:t>
            </a:r>
            <a:endParaRPr sz="2000">
              <a:latin typeface="Calibri"/>
              <a:cs typeface="Calibri"/>
            </a:endParaRPr>
          </a:p>
        </p:txBody>
      </p:sp>
      <p:sp>
        <p:nvSpPr>
          <p:cNvPr id="9" name="object 9"/>
          <p:cNvSpPr/>
          <p:nvPr/>
        </p:nvSpPr>
        <p:spPr>
          <a:xfrm>
            <a:off x="3984797" y="4199732"/>
            <a:ext cx="2599055" cy="666750"/>
          </a:xfrm>
          <a:custGeom>
            <a:avLst/>
            <a:gdLst/>
            <a:ahLst/>
            <a:cxnLst/>
            <a:rect l="l" t="t" r="r" b="b"/>
            <a:pathLst>
              <a:path w="2599054" h="666750">
                <a:moveTo>
                  <a:pt x="2502567" y="30861"/>
                </a:moveTo>
                <a:lnTo>
                  <a:pt x="0" y="635509"/>
                </a:lnTo>
                <a:lnTo>
                  <a:pt x="7456" y="666371"/>
                </a:lnTo>
                <a:lnTo>
                  <a:pt x="2510023" y="61723"/>
                </a:lnTo>
                <a:lnTo>
                  <a:pt x="2502567" y="30861"/>
                </a:lnTo>
                <a:close/>
              </a:path>
              <a:path w="2599054" h="666750">
                <a:moveTo>
                  <a:pt x="2595074" y="27133"/>
                </a:moveTo>
                <a:lnTo>
                  <a:pt x="2517997" y="27133"/>
                </a:lnTo>
                <a:lnTo>
                  <a:pt x="2525453" y="57995"/>
                </a:lnTo>
                <a:lnTo>
                  <a:pt x="2510023" y="61723"/>
                </a:lnTo>
                <a:lnTo>
                  <a:pt x="2517480" y="92585"/>
                </a:lnTo>
                <a:lnTo>
                  <a:pt x="2595074" y="27133"/>
                </a:lnTo>
                <a:close/>
              </a:path>
              <a:path w="2599054" h="666750">
                <a:moveTo>
                  <a:pt x="2517997" y="27133"/>
                </a:moveTo>
                <a:lnTo>
                  <a:pt x="2502567" y="30861"/>
                </a:lnTo>
                <a:lnTo>
                  <a:pt x="2510023" y="61723"/>
                </a:lnTo>
                <a:lnTo>
                  <a:pt x="2525453" y="57995"/>
                </a:lnTo>
                <a:lnTo>
                  <a:pt x="2517997" y="27133"/>
                </a:lnTo>
                <a:close/>
              </a:path>
              <a:path w="2599054" h="666750">
                <a:moveTo>
                  <a:pt x="2495110" y="0"/>
                </a:moveTo>
                <a:lnTo>
                  <a:pt x="2502567" y="30861"/>
                </a:lnTo>
                <a:lnTo>
                  <a:pt x="2517997" y="27133"/>
                </a:lnTo>
                <a:lnTo>
                  <a:pt x="2595074" y="27133"/>
                </a:lnTo>
                <a:lnTo>
                  <a:pt x="2598881" y="23922"/>
                </a:lnTo>
                <a:lnTo>
                  <a:pt x="2495110" y="0"/>
                </a:lnTo>
                <a:close/>
              </a:path>
            </a:pathLst>
          </a:custGeom>
          <a:solidFill>
            <a:srgbClr val="000000"/>
          </a:solidFill>
        </p:spPr>
        <p:txBody>
          <a:bodyPr wrap="square" lIns="0" tIns="0" rIns="0" bIns="0" rtlCol="0"/>
          <a:lstStyle/>
          <a:p>
            <a:endParaRPr/>
          </a:p>
        </p:txBody>
      </p:sp>
      <p:sp>
        <p:nvSpPr>
          <p:cNvPr id="10" name="object 10"/>
          <p:cNvSpPr/>
          <p:nvPr/>
        </p:nvSpPr>
        <p:spPr>
          <a:xfrm>
            <a:off x="5342614" y="5992666"/>
            <a:ext cx="1241425" cy="95250"/>
          </a:xfrm>
          <a:custGeom>
            <a:avLst/>
            <a:gdLst/>
            <a:ahLst/>
            <a:cxnLst/>
            <a:rect l="l" t="t" r="r" b="b"/>
            <a:pathLst>
              <a:path w="1241425" h="95250">
                <a:moveTo>
                  <a:pt x="95030" y="0"/>
                </a:moveTo>
                <a:lnTo>
                  <a:pt x="0" y="48061"/>
                </a:lnTo>
                <a:lnTo>
                  <a:pt x="95467" y="95249"/>
                </a:lnTo>
                <a:lnTo>
                  <a:pt x="95321" y="63572"/>
                </a:lnTo>
                <a:lnTo>
                  <a:pt x="79447" y="63572"/>
                </a:lnTo>
                <a:lnTo>
                  <a:pt x="79302" y="31822"/>
                </a:lnTo>
                <a:lnTo>
                  <a:pt x="95175" y="31749"/>
                </a:lnTo>
                <a:lnTo>
                  <a:pt x="95030" y="0"/>
                </a:lnTo>
                <a:close/>
              </a:path>
              <a:path w="1241425" h="95250">
                <a:moveTo>
                  <a:pt x="95175" y="31749"/>
                </a:moveTo>
                <a:lnTo>
                  <a:pt x="79302" y="31822"/>
                </a:lnTo>
                <a:lnTo>
                  <a:pt x="79447" y="63572"/>
                </a:lnTo>
                <a:lnTo>
                  <a:pt x="95321" y="63499"/>
                </a:lnTo>
                <a:lnTo>
                  <a:pt x="95175" y="31749"/>
                </a:lnTo>
                <a:close/>
              </a:path>
              <a:path w="1241425" h="95250">
                <a:moveTo>
                  <a:pt x="95321" y="63499"/>
                </a:moveTo>
                <a:lnTo>
                  <a:pt x="79447" y="63572"/>
                </a:lnTo>
                <a:lnTo>
                  <a:pt x="95321" y="63572"/>
                </a:lnTo>
                <a:close/>
              </a:path>
              <a:path w="1241425" h="95250">
                <a:moveTo>
                  <a:pt x="1240991" y="26497"/>
                </a:moveTo>
                <a:lnTo>
                  <a:pt x="95175" y="31749"/>
                </a:lnTo>
                <a:lnTo>
                  <a:pt x="95321" y="63499"/>
                </a:lnTo>
                <a:lnTo>
                  <a:pt x="1241137" y="58247"/>
                </a:lnTo>
                <a:lnTo>
                  <a:pt x="1240991" y="26497"/>
                </a:lnTo>
                <a:close/>
              </a:path>
            </a:pathLst>
          </a:custGeom>
          <a:solidFill>
            <a:srgbClr val="000000"/>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43862" y="4147306"/>
            <a:ext cx="95250" cy="381000"/>
          </a:xfrm>
          <a:custGeom>
            <a:avLst/>
            <a:gdLst/>
            <a:ahLst/>
            <a:cxnLst/>
            <a:rect l="l" t="t" r="r" b="b"/>
            <a:pathLst>
              <a:path w="95250" h="381000">
                <a:moveTo>
                  <a:pt x="63500" y="79375"/>
                </a:moveTo>
                <a:lnTo>
                  <a:pt x="31750" y="79375"/>
                </a:lnTo>
                <a:lnTo>
                  <a:pt x="31748" y="380456"/>
                </a:lnTo>
                <a:lnTo>
                  <a:pt x="63498" y="380456"/>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C00000"/>
          </a:solidFill>
        </p:spPr>
        <p:txBody>
          <a:bodyPr wrap="square" lIns="0" tIns="0" rIns="0" bIns="0" rtlCol="0"/>
          <a:lstStyle/>
          <a:p>
            <a:endParaRPr/>
          </a:p>
        </p:txBody>
      </p:sp>
      <p:graphicFrame>
        <p:nvGraphicFramePr>
          <p:cNvPr id="3" name="object 3"/>
          <p:cNvGraphicFramePr>
            <a:graphicFrameLocks noGrp="1"/>
          </p:cNvGraphicFramePr>
          <p:nvPr/>
        </p:nvGraphicFramePr>
        <p:xfrm>
          <a:off x="565240" y="3329033"/>
          <a:ext cx="10509243" cy="1001395"/>
        </p:xfrm>
        <a:graphic>
          <a:graphicData uri="http://schemas.openxmlformats.org/drawingml/2006/table">
            <a:tbl>
              <a:tblPr firstRow="1" bandRow="1">
                <a:tableStyleId>{2D5ABB26-0587-4C30-8999-92F81FD0307C}</a:tableStyleId>
              </a:tblPr>
              <a:tblGrid>
                <a:gridCol w="384810">
                  <a:extLst>
                    <a:ext uri="{9D8B030D-6E8A-4147-A177-3AD203B41FA5}">
                      <a16:colId xmlns:a16="http://schemas.microsoft.com/office/drawing/2014/main" val="20000"/>
                    </a:ext>
                  </a:extLst>
                </a:gridCol>
                <a:gridCol w="1086485">
                  <a:extLst>
                    <a:ext uri="{9D8B030D-6E8A-4147-A177-3AD203B41FA5}">
                      <a16:colId xmlns:a16="http://schemas.microsoft.com/office/drawing/2014/main" val="20001"/>
                    </a:ext>
                  </a:extLst>
                </a:gridCol>
                <a:gridCol w="1750060">
                  <a:extLst>
                    <a:ext uri="{9D8B030D-6E8A-4147-A177-3AD203B41FA5}">
                      <a16:colId xmlns:a16="http://schemas.microsoft.com/office/drawing/2014/main" val="20002"/>
                    </a:ext>
                  </a:extLst>
                </a:gridCol>
                <a:gridCol w="387349">
                  <a:extLst>
                    <a:ext uri="{9D8B030D-6E8A-4147-A177-3AD203B41FA5}">
                      <a16:colId xmlns:a16="http://schemas.microsoft.com/office/drawing/2014/main" val="20003"/>
                    </a:ext>
                  </a:extLst>
                </a:gridCol>
                <a:gridCol w="758189">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57554">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gridCol w="636904">
                  <a:extLst>
                    <a:ext uri="{9D8B030D-6E8A-4147-A177-3AD203B41FA5}">
                      <a16:colId xmlns:a16="http://schemas.microsoft.com/office/drawing/2014/main" val="20008"/>
                    </a:ext>
                  </a:extLst>
                </a:gridCol>
                <a:gridCol w="624204">
                  <a:extLst>
                    <a:ext uri="{9D8B030D-6E8A-4147-A177-3AD203B41FA5}">
                      <a16:colId xmlns:a16="http://schemas.microsoft.com/office/drawing/2014/main" val="20009"/>
                    </a:ext>
                  </a:extLst>
                </a:gridCol>
                <a:gridCol w="629920">
                  <a:extLst>
                    <a:ext uri="{9D8B030D-6E8A-4147-A177-3AD203B41FA5}">
                      <a16:colId xmlns:a16="http://schemas.microsoft.com/office/drawing/2014/main" val="20010"/>
                    </a:ext>
                  </a:extLst>
                </a:gridCol>
                <a:gridCol w="1799589">
                  <a:extLst>
                    <a:ext uri="{9D8B030D-6E8A-4147-A177-3AD203B41FA5}">
                      <a16:colId xmlns:a16="http://schemas.microsoft.com/office/drawing/2014/main" val="20011"/>
                    </a:ext>
                  </a:extLst>
                </a:gridCol>
                <a:gridCol w="217804">
                  <a:extLst>
                    <a:ext uri="{9D8B030D-6E8A-4147-A177-3AD203B41FA5}">
                      <a16:colId xmlns:a16="http://schemas.microsoft.com/office/drawing/2014/main" val="20012"/>
                    </a:ext>
                  </a:extLst>
                </a:gridCol>
              </a:tblGrid>
              <a:tr h="191770">
                <a:tc gridSpan="3">
                  <a:txBody>
                    <a:bodyPr/>
                    <a:lstStyle/>
                    <a:p>
                      <a:pPr>
                        <a:lnSpc>
                          <a:spcPct val="100000"/>
                        </a:lnSpc>
                      </a:pPr>
                      <a:endParaRPr sz="1100">
                        <a:latin typeface="Times New Roman"/>
                        <a:cs typeface="Times New Roman"/>
                      </a:endParaRPr>
                    </a:p>
                  </a:txBody>
                  <a:tcPr marL="0" marR="0" marT="0" marB="0">
                    <a:lnR w="12700">
                      <a:solidFill>
                        <a:srgbClr val="000000"/>
                      </a:solidFill>
                      <a:prstDash val="solid"/>
                    </a:lnR>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8">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B4C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622300">
                <a:tc>
                  <a:txBody>
                    <a:bodyPr/>
                    <a:lstStyle/>
                    <a:p>
                      <a:pPr>
                        <a:lnSpc>
                          <a:spcPct val="100000"/>
                        </a:lnSpc>
                      </a:pPr>
                      <a:endParaRPr sz="24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299085">
                        <a:lnSpc>
                          <a:spcPct val="100000"/>
                        </a:lnSpc>
                        <a:spcBef>
                          <a:spcPts val="1265"/>
                        </a:spcBef>
                      </a:pPr>
                      <a:r>
                        <a:rPr sz="1800" spc="-20" dirty="0">
                          <a:latin typeface="Calibri"/>
                          <a:cs typeface="Calibri"/>
                        </a:rPr>
                        <a:t>Heap</a:t>
                      </a:r>
                      <a:endParaRPr sz="1800">
                        <a:latin typeface="Calibri"/>
                        <a:cs typeface="Calibri"/>
                      </a:endParaRPr>
                    </a:p>
                  </a:txBody>
                  <a:tcPr marL="0" marR="0" marT="16065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4C7E7"/>
                    </a:solidFill>
                  </a:tcPr>
                </a:tc>
                <a:tc>
                  <a:txBody>
                    <a:bodyPr/>
                    <a:lstStyle/>
                    <a:p>
                      <a:pPr marL="186055">
                        <a:lnSpc>
                          <a:spcPct val="100000"/>
                        </a:lnSpc>
                        <a:spcBef>
                          <a:spcPts val="1240"/>
                        </a:spcBef>
                      </a:pPr>
                      <a:r>
                        <a:rPr sz="1800" spc="-20" dirty="0">
                          <a:latin typeface="Calibri"/>
                          <a:cs typeface="Calibri"/>
                        </a:rPr>
                        <a:t>loc2</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63195">
                        <a:lnSpc>
                          <a:spcPct val="100000"/>
                        </a:lnSpc>
                        <a:spcBef>
                          <a:spcPts val="1240"/>
                        </a:spcBef>
                      </a:pPr>
                      <a:r>
                        <a:rPr sz="1800" spc="-20" dirty="0">
                          <a:latin typeface="Calibri"/>
                          <a:cs typeface="Calibri"/>
                        </a:rPr>
                        <a:t>loc1</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7475">
                        <a:lnSpc>
                          <a:spcPct val="100000"/>
                        </a:lnSpc>
                        <a:spcBef>
                          <a:spcPts val="1240"/>
                        </a:spcBef>
                      </a:pPr>
                      <a:r>
                        <a:rPr sz="1800" spc="-20" dirty="0">
                          <a:solidFill>
                            <a:srgbClr val="C00000"/>
                          </a:solidFill>
                          <a:latin typeface="Calibri"/>
                          <a:cs typeface="Calibri"/>
                        </a:rPr>
                        <a:t>%ebp</a:t>
                      </a:r>
                      <a:endParaRPr sz="1800">
                        <a:latin typeface="Calibri"/>
                        <a:cs typeface="Calibri"/>
                      </a:endParaRPr>
                    </a:p>
                  </a:txBody>
                  <a:tcPr marL="0" marR="0" marT="1574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46050">
                        <a:lnSpc>
                          <a:spcPct val="100000"/>
                        </a:lnSpc>
                        <a:spcBef>
                          <a:spcPts val="1240"/>
                        </a:spcBef>
                      </a:pPr>
                      <a:r>
                        <a:rPr sz="1800" spc="-20" dirty="0">
                          <a:latin typeface="Calibri"/>
                          <a:cs typeface="Calibri"/>
                        </a:rPr>
                        <a:t>%eip</a:t>
                      </a:r>
                      <a:endParaRPr sz="1800">
                        <a:latin typeface="Calibri"/>
                        <a:cs typeface="Calibri"/>
                      </a:endParaRPr>
                    </a:p>
                  </a:txBody>
                  <a:tcPr marL="0" marR="0" marT="1574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3664">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40"/>
                        </a:spcBef>
                      </a:pPr>
                      <a:r>
                        <a:rPr sz="1800" spc="-20" dirty="0">
                          <a:latin typeface="Calibri"/>
                          <a:cs typeface="Calibri"/>
                        </a:rPr>
                        <a:t>arg2</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40"/>
                        </a:spcBef>
                      </a:pPr>
                      <a:r>
                        <a:rPr sz="1800" spc="-20" dirty="0">
                          <a:latin typeface="Calibri"/>
                          <a:cs typeface="Calibri"/>
                        </a:rPr>
                        <a:t>arg3</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65"/>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0655"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87325">
                <a:tc gridSpan="3">
                  <a:txBody>
                    <a:bodyPr/>
                    <a:lstStyle/>
                    <a:p>
                      <a:pPr>
                        <a:lnSpc>
                          <a:spcPct val="100000"/>
                        </a:lnSpc>
                      </a:pPr>
                      <a:endParaRPr sz="1100">
                        <a:latin typeface="Times New Roman"/>
                        <a:cs typeface="Times New Roman"/>
                      </a:endParaRPr>
                    </a:p>
                  </a:txBody>
                  <a:tcPr marL="0" marR="0" marT="0" marB="0">
                    <a:lnR w="12700">
                      <a:solidFill>
                        <a:srgbClr val="000000"/>
                      </a:solidFill>
                      <a:prstDash val="solid"/>
                    </a:lnR>
                    <a:lnT w="19050">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8">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B4C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T w="1905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4" name="object 4"/>
          <p:cNvSpPr txBox="1">
            <a:spLocks noGrp="1"/>
          </p:cNvSpPr>
          <p:nvPr>
            <p:ph type="title"/>
          </p:nvPr>
        </p:nvSpPr>
        <p:spPr>
          <a:prstGeom prst="rect">
            <a:avLst/>
          </a:prstGeom>
        </p:spPr>
        <p:txBody>
          <a:bodyPr vert="horz" wrap="square" lIns="0" tIns="12700" rIns="0" bIns="0" rtlCol="0">
            <a:spAutoFit/>
          </a:bodyPr>
          <a:lstStyle/>
          <a:p>
            <a:pPr marL="2310765">
              <a:lnSpc>
                <a:spcPct val="100000"/>
              </a:lnSpc>
              <a:spcBef>
                <a:spcPts val="100"/>
              </a:spcBef>
            </a:pPr>
            <a:r>
              <a:rPr dirty="0"/>
              <a:t>Function</a:t>
            </a:r>
            <a:r>
              <a:rPr spc="10" dirty="0"/>
              <a:t> </a:t>
            </a:r>
            <a:r>
              <a:rPr spc="-10" dirty="0"/>
              <a:t>Calls</a:t>
            </a:r>
          </a:p>
        </p:txBody>
      </p:sp>
      <p:sp>
        <p:nvSpPr>
          <p:cNvPr id="5" name="object 5"/>
          <p:cNvSpPr txBox="1"/>
          <p:nvPr/>
        </p:nvSpPr>
        <p:spPr>
          <a:xfrm>
            <a:off x="9907981" y="2533395"/>
            <a:ext cx="1668780"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0xFFFFFFFF</a:t>
            </a:r>
            <a:endParaRPr sz="2800">
              <a:latin typeface="Calibri"/>
              <a:cs typeface="Calibri"/>
            </a:endParaRPr>
          </a:p>
        </p:txBody>
      </p:sp>
      <p:sp>
        <p:nvSpPr>
          <p:cNvPr id="6" name="object 6"/>
          <p:cNvSpPr txBox="1"/>
          <p:nvPr/>
        </p:nvSpPr>
        <p:spPr>
          <a:xfrm>
            <a:off x="470148" y="2350515"/>
            <a:ext cx="180784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0x00000000</a:t>
            </a:r>
            <a:endParaRPr sz="2800">
              <a:latin typeface="Calibri"/>
              <a:cs typeface="Calibri"/>
            </a:endParaRPr>
          </a:p>
        </p:txBody>
      </p:sp>
      <p:sp>
        <p:nvSpPr>
          <p:cNvPr id="7" name="object 7"/>
          <p:cNvSpPr txBox="1"/>
          <p:nvPr/>
        </p:nvSpPr>
        <p:spPr>
          <a:xfrm>
            <a:off x="9695630" y="4553204"/>
            <a:ext cx="54483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C00000"/>
                </a:solidFill>
                <a:latin typeface="Calibri"/>
                <a:cs typeface="Calibri"/>
              </a:rPr>
              <a:t>%ebp</a:t>
            </a:r>
            <a:endParaRPr sz="1800">
              <a:latin typeface="Calibri"/>
              <a:cs typeface="Calibri"/>
            </a:endParaRPr>
          </a:p>
        </p:txBody>
      </p:sp>
      <p:sp>
        <p:nvSpPr>
          <p:cNvPr id="8" name="object 8"/>
          <p:cNvSpPr txBox="1"/>
          <p:nvPr/>
        </p:nvSpPr>
        <p:spPr>
          <a:xfrm>
            <a:off x="5055036" y="2697987"/>
            <a:ext cx="301244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Stack</a:t>
            </a:r>
            <a:r>
              <a:rPr sz="2800" spc="-50" dirty="0">
                <a:latin typeface="Calibri"/>
                <a:cs typeface="Calibri"/>
              </a:rPr>
              <a:t> </a:t>
            </a:r>
            <a:r>
              <a:rPr sz="2800" dirty="0">
                <a:latin typeface="Calibri"/>
                <a:cs typeface="Calibri"/>
              </a:rPr>
              <a:t>frame</a:t>
            </a:r>
            <a:r>
              <a:rPr sz="2800" spc="-45" dirty="0">
                <a:latin typeface="Calibri"/>
                <a:cs typeface="Calibri"/>
              </a:rPr>
              <a:t> </a:t>
            </a:r>
            <a:r>
              <a:rPr sz="2800" dirty="0">
                <a:latin typeface="Calibri"/>
                <a:cs typeface="Calibri"/>
              </a:rPr>
              <a:t>of</a:t>
            </a:r>
            <a:r>
              <a:rPr sz="2800" spc="-40" dirty="0">
                <a:latin typeface="Calibri"/>
                <a:cs typeface="Calibri"/>
              </a:rPr>
              <a:t> </a:t>
            </a:r>
            <a:r>
              <a:rPr sz="2800" spc="-10" dirty="0">
                <a:latin typeface="Calibri"/>
                <a:cs typeface="Calibri"/>
              </a:rPr>
              <a:t>callee</a:t>
            </a:r>
            <a:endParaRPr sz="2800">
              <a:latin typeface="Calibri"/>
              <a:cs typeface="Calibri"/>
            </a:endParaRPr>
          </a:p>
        </p:txBody>
      </p:sp>
      <p:sp>
        <p:nvSpPr>
          <p:cNvPr id="9" name="object 9"/>
          <p:cNvSpPr/>
          <p:nvPr/>
        </p:nvSpPr>
        <p:spPr>
          <a:xfrm>
            <a:off x="9984649" y="4149952"/>
            <a:ext cx="95250" cy="381000"/>
          </a:xfrm>
          <a:custGeom>
            <a:avLst/>
            <a:gdLst/>
            <a:ahLst/>
            <a:cxnLst/>
            <a:rect l="l" t="t" r="r" b="b"/>
            <a:pathLst>
              <a:path w="95250" h="381000">
                <a:moveTo>
                  <a:pt x="31750" y="95250"/>
                </a:moveTo>
                <a:lnTo>
                  <a:pt x="31750" y="380457"/>
                </a:lnTo>
                <a:lnTo>
                  <a:pt x="63500" y="380457"/>
                </a:lnTo>
                <a:lnTo>
                  <a:pt x="63500" y="95250"/>
                </a:lnTo>
                <a:lnTo>
                  <a:pt x="31750" y="95250"/>
                </a:lnTo>
                <a:close/>
              </a:path>
              <a:path w="95250" h="381000">
                <a:moveTo>
                  <a:pt x="87312" y="79375"/>
                </a:moveTo>
                <a:lnTo>
                  <a:pt x="63500" y="79375"/>
                </a:lnTo>
                <a:lnTo>
                  <a:pt x="63500" y="95250"/>
                </a:lnTo>
                <a:lnTo>
                  <a:pt x="95250" y="95251"/>
                </a:lnTo>
                <a:lnTo>
                  <a:pt x="87312" y="79375"/>
                </a:lnTo>
                <a:close/>
              </a:path>
              <a:path w="95250" h="381000">
                <a:moveTo>
                  <a:pt x="63500" y="79375"/>
                </a:moveTo>
                <a:lnTo>
                  <a:pt x="31750" y="79375"/>
                </a:lnTo>
                <a:lnTo>
                  <a:pt x="31750" y="95250"/>
                </a:lnTo>
                <a:lnTo>
                  <a:pt x="63500" y="95250"/>
                </a:lnTo>
                <a:lnTo>
                  <a:pt x="63500" y="79375"/>
                </a:lnTo>
                <a:close/>
              </a:path>
              <a:path w="95250" h="381000">
                <a:moveTo>
                  <a:pt x="47626" y="0"/>
                </a:moveTo>
                <a:lnTo>
                  <a:pt x="0" y="95250"/>
                </a:lnTo>
                <a:lnTo>
                  <a:pt x="31750" y="95250"/>
                </a:lnTo>
                <a:lnTo>
                  <a:pt x="31750" y="79375"/>
                </a:lnTo>
                <a:lnTo>
                  <a:pt x="87312" y="79375"/>
                </a:lnTo>
                <a:lnTo>
                  <a:pt x="47626" y="0"/>
                </a:lnTo>
                <a:close/>
              </a:path>
            </a:pathLst>
          </a:custGeom>
          <a:solidFill>
            <a:srgbClr val="C00000"/>
          </a:solidFill>
        </p:spPr>
        <p:txBody>
          <a:bodyPr wrap="square" lIns="0" tIns="0" rIns="0" bIns="0" rtlCol="0"/>
          <a:lstStyle/>
          <a:p>
            <a:endParaRPr/>
          </a:p>
        </p:txBody>
      </p:sp>
      <p:sp>
        <p:nvSpPr>
          <p:cNvPr id="10" name="object 10"/>
          <p:cNvSpPr txBox="1"/>
          <p:nvPr/>
        </p:nvSpPr>
        <p:spPr>
          <a:xfrm>
            <a:off x="5693778" y="4547107"/>
            <a:ext cx="544830" cy="568325"/>
          </a:xfrm>
          <a:prstGeom prst="rect">
            <a:avLst/>
          </a:prstGeom>
        </p:spPr>
        <p:txBody>
          <a:bodyPr vert="horz" wrap="square" lIns="0" tIns="12700" rIns="0" bIns="0" rtlCol="0">
            <a:spAutoFit/>
          </a:bodyPr>
          <a:lstStyle/>
          <a:p>
            <a:pPr marL="59690">
              <a:lnSpc>
                <a:spcPts val="2135"/>
              </a:lnSpc>
              <a:spcBef>
                <a:spcPts val="100"/>
              </a:spcBef>
            </a:pPr>
            <a:r>
              <a:rPr sz="1800" spc="-25" dirty="0">
                <a:latin typeface="Calibri"/>
                <a:cs typeface="Calibri"/>
              </a:rPr>
              <a:t>New</a:t>
            </a:r>
            <a:endParaRPr sz="1800">
              <a:latin typeface="Calibri"/>
              <a:cs typeface="Calibri"/>
            </a:endParaRPr>
          </a:p>
          <a:p>
            <a:pPr marL="12700">
              <a:lnSpc>
                <a:spcPts val="2135"/>
              </a:lnSpc>
            </a:pPr>
            <a:r>
              <a:rPr sz="1800" spc="-20" dirty="0">
                <a:latin typeface="Calibri"/>
                <a:cs typeface="Calibri"/>
              </a:rPr>
              <a:t>%ebp</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9000">
              <a:lnSpc>
                <a:spcPct val="100000"/>
              </a:lnSpc>
              <a:spcBef>
                <a:spcPts val="100"/>
              </a:spcBef>
            </a:pPr>
            <a:r>
              <a:rPr dirty="0"/>
              <a:t>Summary</a:t>
            </a:r>
            <a:r>
              <a:rPr spc="5" dirty="0"/>
              <a:t> </a:t>
            </a:r>
            <a:r>
              <a:rPr dirty="0"/>
              <a:t>of</a:t>
            </a:r>
            <a:r>
              <a:rPr spc="5" dirty="0"/>
              <a:t> </a:t>
            </a:r>
            <a:r>
              <a:rPr dirty="0"/>
              <a:t>Function</a:t>
            </a:r>
            <a:r>
              <a:rPr spc="5" dirty="0"/>
              <a:t> </a:t>
            </a:r>
            <a:r>
              <a:rPr spc="-10" dirty="0"/>
              <a:t>Calls</a:t>
            </a:r>
          </a:p>
        </p:txBody>
      </p:sp>
      <p:sp>
        <p:nvSpPr>
          <p:cNvPr id="3" name="object 3"/>
          <p:cNvSpPr txBox="1"/>
          <p:nvPr/>
        </p:nvSpPr>
        <p:spPr>
          <a:xfrm>
            <a:off x="916939" y="1698521"/>
            <a:ext cx="9613900" cy="4726294"/>
          </a:xfrm>
          <a:prstGeom prst="rect">
            <a:avLst/>
          </a:prstGeom>
        </p:spPr>
        <p:txBody>
          <a:bodyPr vert="horz" wrap="square" lIns="0" tIns="83185" rIns="0" bIns="0" rtlCol="0">
            <a:spAutoFit/>
          </a:bodyPr>
          <a:lstStyle/>
          <a:p>
            <a:pPr marL="241300" indent="-228600">
              <a:lnSpc>
                <a:spcPct val="100000"/>
              </a:lnSpc>
              <a:spcBef>
                <a:spcPts val="655"/>
              </a:spcBef>
              <a:buFont typeface="Arial"/>
              <a:buChar char="•"/>
              <a:tabLst>
                <a:tab pos="241300" algn="l"/>
              </a:tabLst>
            </a:pPr>
            <a:r>
              <a:rPr sz="2600" dirty="0">
                <a:latin typeface="Calibri"/>
                <a:cs typeface="Calibri"/>
              </a:rPr>
              <a:t>Calling</a:t>
            </a:r>
            <a:r>
              <a:rPr sz="2600" spc="-5" dirty="0">
                <a:latin typeface="Calibri"/>
                <a:cs typeface="Calibri"/>
              </a:rPr>
              <a:t> </a:t>
            </a:r>
            <a:r>
              <a:rPr sz="2600" spc="-10" dirty="0">
                <a:latin typeface="Calibri"/>
                <a:cs typeface="Calibri"/>
              </a:rPr>
              <a:t>function:</a:t>
            </a:r>
            <a:endParaRPr sz="2600" dirty="0">
              <a:latin typeface="Calibri"/>
              <a:cs typeface="Calibri"/>
            </a:endParaRPr>
          </a:p>
          <a:p>
            <a:pPr marL="697865" lvl="1" indent="-227965">
              <a:lnSpc>
                <a:spcPct val="100000"/>
              </a:lnSpc>
              <a:spcBef>
                <a:spcPts val="475"/>
              </a:spcBef>
              <a:buFont typeface="Arial"/>
              <a:buChar char="•"/>
              <a:tabLst>
                <a:tab pos="697865" algn="l"/>
                <a:tab pos="698500" algn="l"/>
              </a:tabLst>
            </a:pPr>
            <a:r>
              <a:rPr sz="2200" dirty="0">
                <a:latin typeface="Calibri"/>
                <a:cs typeface="Calibri"/>
              </a:rPr>
              <a:t>Push</a:t>
            </a:r>
            <a:r>
              <a:rPr sz="2200" spc="-65" dirty="0">
                <a:latin typeface="Calibri"/>
                <a:cs typeface="Calibri"/>
              </a:rPr>
              <a:t> </a:t>
            </a:r>
            <a:r>
              <a:rPr sz="2200" dirty="0">
                <a:latin typeface="Calibri"/>
                <a:cs typeface="Calibri"/>
              </a:rPr>
              <a:t>arguments</a:t>
            </a:r>
            <a:r>
              <a:rPr sz="2200" spc="-45" dirty="0">
                <a:latin typeface="Calibri"/>
                <a:cs typeface="Calibri"/>
              </a:rPr>
              <a:t> </a:t>
            </a:r>
            <a:r>
              <a:rPr sz="2200" dirty="0">
                <a:latin typeface="Calibri"/>
                <a:cs typeface="Calibri"/>
              </a:rPr>
              <a:t>onto</a:t>
            </a:r>
            <a:r>
              <a:rPr sz="2200" spc="-45"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stack</a:t>
            </a:r>
            <a:r>
              <a:rPr sz="2200" spc="-50"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reverse</a:t>
            </a:r>
            <a:r>
              <a:rPr sz="2200" spc="-40" dirty="0">
                <a:latin typeface="Calibri"/>
                <a:cs typeface="Calibri"/>
              </a:rPr>
              <a:t> </a:t>
            </a:r>
            <a:r>
              <a:rPr sz="2200" spc="-10" dirty="0">
                <a:latin typeface="Calibri"/>
                <a:cs typeface="Calibri"/>
              </a:rPr>
              <a:t>order</a:t>
            </a:r>
            <a:endParaRPr sz="2200" dirty="0">
              <a:latin typeface="Calibri"/>
              <a:cs typeface="Calibri"/>
            </a:endParaRPr>
          </a:p>
          <a:p>
            <a:pPr marL="697865" lvl="1" indent="-227965">
              <a:lnSpc>
                <a:spcPct val="100000"/>
              </a:lnSpc>
              <a:spcBef>
                <a:spcPts val="480"/>
              </a:spcBef>
              <a:buFont typeface="Arial"/>
              <a:buChar char="•"/>
              <a:tabLst>
                <a:tab pos="697865" algn="l"/>
                <a:tab pos="698500" algn="l"/>
              </a:tabLst>
            </a:pPr>
            <a:r>
              <a:rPr sz="2200" dirty="0">
                <a:latin typeface="Calibri"/>
                <a:cs typeface="Calibri"/>
              </a:rPr>
              <a:t>Push</a:t>
            </a:r>
            <a:r>
              <a:rPr sz="2200" spc="-4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return</a:t>
            </a:r>
            <a:r>
              <a:rPr sz="2200" spc="-30" dirty="0">
                <a:latin typeface="Calibri"/>
                <a:cs typeface="Calibri"/>
              </a:rPr>
              <a:t> </a:t>
            </a:r>
            <a:r>
              <a:rPr sz="2200" dirty="0">
                <a:latin typeface="Calibri"/>
                <a:cs typeface="Calibri"/>
              </a:rPr>
              <a:t>address</a:t>
            </a:r>
            <a:r>
              <a:rPr sz="2200" spc="-30" dirty="0">
                <a:latin typeface="Calibri"/>
                <a:cs typeface="Calibri"/>
              </a:rPr>
              <a:t> </a:t>
            </a:r>
            <a:r>
              <a:rPr sz="2200" dirty="0">
                <a:latin typeface="Calibri"/>
                <a:cs typeface="Calibri"/>
              </a:rPr>
              <a:t>of</a:t>
            </a:r>
            <a:r>
              <a:rPr sz="2200" spc="-20" dirty="0">
                <a:latin typeface="Calibri"/>
                <a:cs typeface="Calibri"/>
              </a:rPr>
              <a:t> </a:t>
            </a:r>
            <a:r>
              <a:rPr sz="2200" dirty="0">
                <a:latin typeface="Calibri"/>
                <a:cs typeface="Calibri"/>
              </a:rPr>
              <a:t>the</a:t>
            </a:r>
            <a:r>
              <a:rPr sz="2200" spc="-20" dirty="0">
                <a:latin typeface="Calibri"/>
                <a:cs typeface="Calibri"/>
              </a:rPr>
              <a:t> </a:t>
            </a:r>
            <a:r>
              <a:rPr sz="2200" b="1" dirty="0">
                <a:latin typeface="Calibri"/>
                <a:cs typeface="Calibri"/>
              </a:rPr>
              <a:t>next</a:t>
            </a:r>
            <a:r>
              <a:rPr sz="2200" spc="-30" dirty="0">
                <a:latin typeface="Calibri"/>
                <a:cs typeface="Calibri"/>
              </a:rPr>
              <a:t> </a:t>
            </a:r>
            <a:r>
              <a:rPr sz="2200" dirty="0">
                <a:latin typeface="Calibri"/>
                <a:cs typeface="Calibri"/>
              </a:rPr>
              <a:t>instruction</a:t>
            </a:r>
            <a:r>
              <a:rPr sz="2200" spc="-30" dirty="0">
                <a:latin typeface="Calibri"/>
                <a:cs typeface="Calibri"/>
              </a:rPr>
              <a:t> </a:t>
            </a:r>
            <a:r>
              <a:rPr sz="2200" dirty="0">
                <a:latin typeface="Calibri"/>
                <a:cs typeface="Calibri"/>
              </a:rPr>
              <a:t>to</a:t>
            </a:r>
            <a:r>
              <a:rPr sz="2200" spc="-20" dirty="0">
                <a:latin typeface="Calibri"/>
                <a:cs typeface="Calibri"/>
              </a:rPr>
              <a:t> </a:t>
            </a:r>
            <a:r>
              <a:rPr sz="2200" dirty="0">
                <a:latin typeface="Calibri"/>
                <a:cs typeface="Calibri"/>
              </a:rPr>
              <a:t>be</a:t>
            </a:r>
            <a:r>
              <a:rPr sz="2200" spc="-20" dirty="0">
                <a:latin typeface="Calibri"/>
                <a:cs typeface="Calibri"/>
              </a:rPr>
              <a:t> </a:t>
            </a:r>
            <a:r>
              <a:rPr sz="2200" dirty="0">
                <a:latin typeface="Calibri"/>
                <a:cs typeface="Calibri"/>
              </a:rPr>
              <a:t>run</a:t>
            </a:r>
            <a:r>
              <a:rPr sz="2200" spc="-35" dirty="0">
                <a:latin typeface="Calibri"/>
                <a:cs typeface="Calibri"/>
              </a:rPr>
              <a:t> </a:t>
            </a:r>
            <a:r>
              <a:rPr sz="2200" dirty="0">
                <a:latin typeface="Calibri"/>
                <a:cs typeface="Calibri"/>
              </a:rPr>
              <a:t>in</a:t>
            </a:r>
            <a:r>
              <a:rPr sz="2200" spc="-30"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calling</a:t>
            </a:r>
            <a:r>
              <a:rPr sz="2200" spc="-25" dirty="0">
                <a:latin typeface="Calibri"/>
                <a:cs typeface="Calibri"/>
              </a:rPr>
              <a:t> </a:t>
            </a:r>
            <a:r>
              <a:rPr sz="2200" spc="-10" dirty="0">
                <a:latin typeface="Calibri"/>
                <a:cs typeface="Calibri"/>
              </a:rPr>
              <a:t>functio</a:t>
            </a:r>
            <a:r>
              <a:rPr lang="en-US" sz="2200" spc="-10" dirty="0">
                <a:latin typeface="Calibri"/>
                <a:cs typeface="Calibri"/>
              </a:rPr>
              <a:t>n</a:t>
            </a:r>
            <a:endParaRPr lang="en-US" sz="2200" dirty="0">
              <a:latin typeface="Calibri"/>
              <a:cs typeface="Calibri"/>
            </a:endParaRPr>
          </a:p>
          <a:p>
            <a:pPr marL="227965" marR="5207000" lvl="3" indent="-227965" algn="r">
              <a:spcBef>
                <a:spcPts val="540"/>
              </a:spcBef>
              <a:buFont typeface="Arial"/>
              <a:buChar char="•"/>
              <a:tabLst>
                <a:tab pos="227965" algn="l"/>
                <a:tab pos="228600" algn="l"/>
              </a:tabLst>
            </a:pPr>
            <a:r>
              <a:rPr lang="en-US" sz="1900" dirty="0">
                <a:latin typeface="Calibri"/>
                <a:cs typeface="Calibri"/>
              </a:rPr>
              <a:t>%</a:t>
            </a:r>
            <a:r>
              <a:rPr lang="en-US" sz="1900" dirty="0" err="1">
                <a:latin typeface="Calibri"/>
                <a:cs typeface="Calibri"/>
              </a:rPr>
              <a:t>eip</a:t>
            </a:r>
            <a:r>
              <a:rPr lang="en-US" sz="1900" dirty="0">
                <a:latin typeface="Calibri"/>
                <a:cs typeface="Calibri"/>
              </a:rPr>
              <a:t> + </a:t>
            </a:r>
            <a:r>
              <a:rPr lang="en-US" sz="1900" spc="-10" dirty="0" err="1">
                <a:latin typeface="Calibri"/>
                <a:cs typeface="Calibri"/>
              </a:rPr>
              <a:t>sizeof</a:t>
            </a:r>
            <a:r>
              <a:rPr lang="en-US" sz="1900" spc="-10" dirty="0">
                <a:latin typeface="Calibri"/>
                <a:cs typeface="Calibri"/>
              </a:rPr>
              <a:t>(current</a:t>
            </a:r>
            <a:r>
              <a:rPr lang="en-US" sz="1900" dirty="0">
                <a:latin typeface="Calibri"/>
                <a:cs typeface="Calibri"/>
              </a:rPr>
              <a:t> </a:t>
            </a:r>
            <a:r>
              <a:rPr lang="en-US" sz="1900" spc="-10" dirty="0">
                <a:latin typeface="Calibri"/>
                <a:cs typeface="Calibri"/>
              </a:rPr>
              <a:t>instruction) </a:t>
            </a:r>
            <a:r>
              <a:rPr lang="en-US" sz="1900" spc="-10" dirty="0">
                <a:latin typeface="Calibri"/>
                <a:cs typeface="Calibri"/>
                <a:sym typeface="Wingdings" panose="05000000000000000000" pitchFamily="2" charset="2"/>
              </a:rPr>
              <a:t> next instruction to be executed when we return to the calling function</a:t>
            </a:r>
            <a:endParaRPr lang="en-US" sz="1900" dirty="0">
              <a:latin typeface="Calibri"/>
              <a:cs typeface="Calibri"/>
            </a:endParaRPr>
          </a:p>
          <a:p>
            <a:pPr marL="227965" marR="5262880" lvl="1" indent="-227965" algn="r">
              <a:lnSpc>
                <a:spcPct val="100000"/>
              </a:lnSpc>
              <a:spcBef>
                <a:spcPts val="420"/>
              </a:spcBef>
              <a:buFont typeface="Arial"/>
              <a:buChar char="•"/>
              <a:tabLst>
                <a:tab pos="227965" algn="l"/>
                <a:tab pos="228600" algn="l"/>
              </a:tabLst>
            </a:pPr>
            <a:r>
              <a:rPr sz="2200" dirty="0">
                <a:latin typeface="Calibri"/>
                <a:cs typeface="Calibri"/>
              </a:rPr>
              <a:t>Branch</a:t>
            </a:r>
            <a:r>
              <a:rPr sz="2200" spc="-65" dirty="0">
                <a:latin typeface="Calibri"/>
                <a:cs typeface="Calibri"/>
              </a:rPr>
              <a:t> </a:t>
            </a:r>
            <a:r>
              <a:rPr sz="2200" dirty="0">
                <a:latin typeface="Calibri"/>
                <a:cs typeface="Calibri"/>
              </a:rPr>
              <a:t>to</a:t>
            </a:r>
            <a:r>
              <a:rPr sz="2200" spc="-45" dirty="0">
                <a:latin typeface="Calibri"/>
                <a:cs typeface="Calibri"/>
              </a:rPr>
              <a:t> </a:t>
            </a:r>
            <a:r>
              <a:rPr sz="2200" dirty="0">
                <a:latin typeface="Calibri"/>
                <a:cs typeface="Calibri"/>
              </a:rPr>
              <a:t>the</a:t>
            </a:r>
            <a:r>
              <a:rPr sz="2200" spc="-45" dirty="0">
                <a:latin typeface="Calibri"/>
                <a:cs typeface="Calibri"/>
              </a:rPr>
              <a:t> </a:t>
            </a:r>
            <a:r>
              <a:rPr sz="2200" spc="-10" dirty="0">
                <a:latin typeface="Calibri"/>
                <a:cs typeface="Calibri"/>
              </a:rPr>
              <a:t>function’s</a:t>
            </a:r>
            <a:r>
              <a:rPr sz="2200" spc="-45" dirty="0">
                <a:latin typeface="Calibri"/>
                <a:cs typeface="Calibri"/>
              </a:rPr>
              <a:t> </a:t>
            </a:r>
            <a:r>
              <a:rPr sz="2200" spc="-10" dirty="0">
                <a:latin typeface="Calibri"/>
                <a:cs typeface="Calibri"/>
              </a:rPr>
              <a:t>address</a:t>
            </a:r>
            <a:endParaRPr sz="2200" dirty="0">
              <a:latin typeface="Calibri"/>
              <a:cs typeface="Calibri"/>
            </a:endParaRPr>
          </a:p>
          <a:p>
            <a:pPr lvl="1">
              <a:lnSpc>
                <a:spcPct val="100000"/>
              </a:lnSpc>
              <a:spcBef>
                <a:spcPts val="25"/>
              </a:spcBef>
              <a:buFont typeface="Arial"/>
              <a:buChar char="•"/>
            </a:pPr>
            <a:endParaRPr sz="3150" dirty="0">
              <a:latin typeface="Calibri"/>
              <a:cs typeface="Calibri"/>
            </a:endParaRPr>
          </a:p>
          <a:p>
            <a:pPr marL="241300" indent="-228600">
              <a:lnSpc>
                <a:spcPct val="100000"/>
              </a:lnSpc>
              <a:buFont typeface="Arial"/>
              <a:buChar char="•"/>
              <a:tabLst>
                <a:tab pos="241300" algn="l"/>
              </a:tabLst>
            </a:pPr>
            <a:r>
              <a:rPr sz="2600" dirty="0">
                <a:latin typeface="Calibri"/>
                <a:cs typeface="Calibri"/>
              </a:rPr>
              <a:t>Called</a:t>
            </a:r>
            <a:r>
              <a:rPr sz="2600" spc="-15" dirty="0">
                <a:latin typeface="Calibri"/>
                <a:cs typeface="Calibri"/>
              </a:rPr>
              <a:t> </a:t>
            </a:r>
            <a:r>
              <a:rPr sz="2600" spc="-10" dirty="0">
                <a:latin typeface="Calibri"/>
                <a:cs typeface="Calibri"/>
              </a:rPr>
              <a:t>function:</a:t>
            </a:r>
            <a:endParaRPr sz="2600" dirty="0">
              <a:latin typeface="Calibri"/>
              <a:cs typeface="Calibri"/>
            </a:endParaRPr>
          </a:p>
          <a:p>
            <a:pPr marL="697865" lvl="1" indent="-227965">
              <a:lnSpc>
                <a:spcPct val="100000"/>
              </a:lnSpc>
              <a:spcBef>
                <a:spcPts val="470"/>
              </a:spcBef>
              <a:buFont typeface="Arial"/>
              <a:buChar char="•"/>
              <a:tabLst>
                <a:tab pos="697865" algn="l"/>
                <a:tab pos="698500" algn="l"/>
              </a:tabLst>
            </a:pPr>
            <a:r>
              <a:rPr sz="2200" dirty="0">
                <a:latin typeface="Calibri"/>
                <a:cs typeface="Calibri"/>
              </a:rPr>
              <a:t>Push</a:t>
            </a:r>
            <a:r>
              <a:rPr sz="2200" spc="-5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old</a:t>
            </a:r>
            <a:r>
              <a:rPr sz="2200" spc="-40" dirty="0">
                <a:latin typeface="Calibri"/>
                <a:cs typeface="Calibri"/>
              </a:rPr>
              <a:t> </a:t>
            </a:r>
            <a:r>
              <a:rPr sz="2200" dirty="0">
                <a:latin typeface="Calibri"/>
                <a:cs typeface="Calibri"/>
              </a:rPr>
              <a:t>frame</a:t>
            </a:r>
            <a:r>
              <a:rPr sz="2200" spc="-25" dirty="0">
                <a:latin typeface="Calibri"/>
                <a:cs typeface="Calibri"/>
              </a:rPr>
              <a:t> </a:t>
            </a:r>
            <a:r>
              <a:rPr sz="2200" dirty="0">
                <a:latin typeface="Calibri"/>
                <a:cs typeface="Calibri"/>
              </a:rPr>
              <a:t>pointer</a:t>
            </a:r>
            <a:r>
              <a:rPr sz="2200" spc="-40" dirty="0">
                <a:latin typeface="Calibri"/>
                <a:cs typeface="Calibri"/>
              </a:rPr>
              <a:t> </a:t>
            </a:r>
            <a:r>
              <a:rPr sz="2200" dirty="0">
                <a:latin typeface="Calibri"/>
                <a:cs typeface="Calibri"/>
              </a:rPr>
              <a:t>onto</a:t>
            </a:r>
            <a:r>
              <a:rPr sz="2200" spc="-3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stack</a:t>
            </a:r>
            <a:r>
              <a:rPr sz="2200" spc="-30" dirty="0">
                <a:latin typeface="Calibri"/>
                <a:cs typeface="Calibri"/>
              </a:rPr>
              <a:t> </a:t>
            </a:r>
            <a:r>
              <a:rPr sz="2200" spc="-10" dirty="0">
                <a:latin typeface="Calibri"/>
                <a:cs typeface="Calibri"/>
              </a:rPr>
              <a:t>(%ebp)</a:t>
            </a:r>
            <a:endParaRPr sz="2200" dirty="0">
              <a:latin typeface="Calibri"/>
              <a:cs typeface="Calibri"/>
            </a:endParaRPr>
          </a:p>
          <a:p>
            <a:pPr marL="697865" lvl="1" indent="-227965">
              <a:lnSpc>
                <a:spcPct val="100000"/>
              </a:lnSpc>
              <a:spcBef>
                <a:spcPts val="459"/>
              </a:spcBef>
              <a:buFont typeface="Arial"/>
              <a:buChar char="•"/>
              <a:tabLst>
                <a:tab pos="697865" algn="l"/>
                <a:tab pos="698500" algn="l"/>
              </a:tabLst>
            </a:pPr>
            <a:r>
              <a:rPr sz="2200" dirty="0">
                <a:latin typeface="Calibri"/>
                <a:cs typeface="Calibri"/>
              </a:rPr>
              <a:t>Set</a:t>
            </a:r>
            <a:r>
              <a:rPr sz="2200" spc="-35" dirty="0">
                <a:latin typeface="Calibri"/>
                <a:cs typeface="Calibri"/>
              </a:rPr>
              <a:t> </a:t>
            </a:r>
            <a:r>
              <a:rPr sz="2200" dirty="0">
                <a:latin typeface="Calibri"/>
                <a:cs typeface="Calibri"/>
              </a:rPr>
              <a:t>the</a:t>
            </a:r>
            <a:r>
              <a:rPr sz="2200" spc="-15" dirty="0">
                <a:latin typeface="Calibri"/>
                <a:cs typeface="Calibri"/>
              </a:rPr>
              <a:t> </a:t>
            </a:r>
            <a:r>
              <a:rPr sz="2200" dirty="0">
                <a:latin typeface="Calibri"/>
                <a:cs typeface="Calibri"/>
              </a:rPr>
              <a:t>new</a:t>
            </a:r>
            <a:r>
              <a:rPr sz="2200" spc="-20" dirty="0">
                <a:latin typeface="Calibri"/>
                <a:cs typeface="Calibri"/>
              </a:rPr>
              <a:t> </a:t>
            </a:r>
            <a:r>
              <a:rPr sz="2200" dirty="0">
                <a:latin typeface="Calibri"/>
                <a:cs typeface="Calibri"/>
              </a:rPr>
              <a:t>frame</a:t>
            </a:r>
            <a:r>
              <a:rPr sz="2200" spc="-15" dirty="0">
                <a:latin typeface="Calibri"/>
                <a:cs typeface="Calibri"/>
              </a:rPr>
              <a:t> </a:t>
            </a:r>
            <a:r>
              <a:rPr sz="2200" dirty="0">
                <a:latin typeface="Calibri"/>
                <a:cs typeface="Calibri"/>
              </a:rPr>
              <a:t>pointer</a:t>
            </a:r>
            <a:r>
              <a:rPr sz="2200" spc="-30" dirty="0">
                <a:latin typeface="Calibri"/>
                <a:cs typeface="Calibri"/>
              </a:rPr>
              <a:t> </a:t>
            </a:r>
            <a:r>
              <a:rPr sz="2200" dirty="0">
                <a:latin typeface="Calibri"/>
                <a:cs typeface="Calibri"/>
              </a:rPr>
              <a:t>%ebp</a:t>
            </a:r>
            <a:r>
              <a:rPr sz="2200" spc="-30" dirty="0">
                <a:latin typeface="Calibri"/>
                <a:cs typeface="Calibri"/>
              </a:rPr>
              <a:t> </a:t>
            </a:r>
            <a:r>
              <a:rPr sz="2200" dirty="0">
                <a:latin typeface="Calibri"/>
                <a:cs typeface="Calibri"/>
              </a:rPr>
              <a:t>to</a:t>
            </a:r>
            <a:r>
              <a:rPr sz="2200" spc="-15" dirty="0">
                <a:latin typeface="Calibri"/>
                <a:cs typeface="Calibri"/>
              </a:rPr>
              <a:t> </a:t>
            </a:r>
            <a:r>
              <a:rPr sz="2200" dirty="0">
                <a:latin typeface="Calibri"/>
                <a:cs typeface="Calibri"/>
              </a:rPr>
              <a:t>where</a:t>
            </a:r>
            <a:r>
              <a:rPr sz="2200" spc="-20" dirty="0">
                <a:latin typeface="Calibri"/>
                <a:cs typeface="Calibri"/>
              </a:rPr>
              <a:t> </a:t>
            </a:r>
            <a:r>
              <a:rPr sz="2200" dirty="0">
                <a:latin typeface="Calibri"/>
                <a:cs typeface="Calibri"/>
              </a:rPr>
              <a:t>the</a:t>
            </a:r>
            <a:r>
              <a:rPr sz="2200" spc="-15" dirty="0">
                <a:latin typeface="Calibri"/>
                <a:cs typeface="Calibri"/>
              </a:rPr>
              <a:t> </a:t>
            </a:r>
            <a:r>
              <a:rPr sz="2200" dirty="0">
                <a:latin typeface="Calibri"/>
                <a:cs typeface="Calibri"/>
              </a:rPr>
              <a:t>old</a:t>
            </a:r>
            <a:r>
              <a:rPr sz="2200" spc="-30" dirty="0">
                <a:latin typeface="Calibri"/>
                <a:cs typeface="Calibri"/>
              </a:rPr>
              <a:t> </a:t>
            </a:r>
            <a:r>
              <a:rPr sz="2200" dirty="0">
                <a:latin typeface="Calibri"/>
                <a:cs typeface="Calibri"/>
              </a:rPr>
              <a:t>%ebp</a:t>
            </a:r>
            <a:r>
              <a:rPr sz="2200" spc="-30" dirty="0">
                <a:latin typeface="Calibri"/>
                <a:cs typeface="Calibri"/>
              </a:rPr>
              <a:t> </a:t>
            </a:r>
            <a:r>
              <a:rPr sz="2200" dirty="0">
                <a:latin typeface="Calibri"/>
                <a:cs typeface="Calibri"/>
              </a:rPr>
              <a:t>was</a:t>
            </a:r>
            <a:r>
              <a:rPr sz="2200" spc="-15" dirty="0">
                <a:latin typeface="Calibri"/>
                <a:cs typeface="Calibri"/>
              </a:rPr>
              <a:t> </a:t>
            </a:r>
            <a:r>
              <a:rPr sz="2200" spc="-10" dirty="0">
                <a:latin typeface="Calibri"/>
                <a:cs typeface="Calibri"/>
              </a:rPr>
              <a:t>pushed</a:t>
            </a:r>
            <a:endParaRPr sz="2200" dirty="0">
              <a:latin typeface="Calibri"/>
              <a:cs typeface="Calibri"/>
            </a:endParaRPr>
          </a:p>
          <a:p>
            <a:pPr marL="697865" lvl="1" indent="-227965">
              <a:lnSpc>
                <a:spcPct val="100000"/>
              </a:lnSpc>
              <a:spcBef>
                <a:spcPts val="575"/>
              </a:spcBef>
              <a:buFont typeface="Arial"/>
              <a:buChar char="•"/>
              <a:tabLst>
                <a:tab pos="697865" algn="l"/>
                <a:tab pos="698500" algn="l"/>
              </a:tabLst>
            </a:pPr>
            <a:r>
              <a:rPr sz="2200" dirty="0">
                <a:latin typeface="Calibri"/>
                <a:cs typeface="Calibri"/>
              </a:rPr>
              <a:t>Push</a:t>
            </a:r>
            <a:r>
              <a:rPr sz="2200" spc="-50" dirty="0">
                <a:latin typeface="Calibri"/>
                <a:cs typeface="Calibri"/>
              </a:rPr>
              <a:t> </a:t>
            </a:r>
            <a:r>
              <a:rPr sz="2200" dirty="0">
                <a:latin typeface="Calibri"/>
                <a:cs typeface="Calibri"/>
              </a:rPr>
              <a:t>local</a:t>
            </a:r>
            <a:r>
              <a:rPr sz="2200" spc="-40" dirty="0">
                <a:latin typeface="Calibri"/>
                <a:cs typeface="Calibri"/>
              </a:rPr>
              <a:t> </a:t>
            </a:r>
            <a:r>
              <a:rPr sz="2200" dirty="0">
                <a:latin typeface="Calibri"/>
                <a:cs typeface="Calibri"/>
              </a:rPr>
              <a:t>variables</a:t>
            </a:r>
            <a:r>
              <a:rPr sz="2200" spc="-35" dirty="0">
                <a:latin typeface="Calibri"/>
                <a:cs typeface="Calibri"/>
              </a:rPr>
              <a:t> </a:t>
            </a:r>
            <a:r>
              <a:rPr sz="2200" dirty="0">
                <a:latin typeface="Calibri"/>
                <a:cs typeface="Calibri"/>
              </a:rPr>
              <a:t>onto</a:t>
            </a:r>
            <a:r>
              <a:rPr sz="2200" spc="-30" dirty="0">
                <a:latin typeface="Calibri"/>
                <a:cs typeface="Calibri"/>
              </a:rPr>
              <a:t> </a:t>
            </a:r>
            <a:r>
              <a:rPr sz="2200" dirty="0">
                <a:latin typeface="Calibri"/>
                <a:cs typeface="Calibri"/>
              </a:rPr>
              <a:t>the</a:t>
            </a:r>
            <a:r>
              <a:rPr sz="2200" spc="-30" dirty="0">
                <a:latin typeface="Calibri"/>
                <a:cs typeface="Calibri"/>
              </a:rPr>
              <a:t> </a:t>
            </a:r>
            <a:r>
              <a:rPr sz="2200" spc="-10" dirty="0">
                <a:latin typeface="Calibri"/>
                <a:cs typeface="Calibri"/>
              </a:rPr>
              <a:t>stack</a:t>
            </a:r>
            <a:endParaRPr sz="2200" dirty="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9000">
              <a:lnSpc>
                <a:spcPct val="100000"/>
              </a:lnSpc>
              <a:spcBef>
                <a:spcPts val="100"/>
              </a:spcBef>
            </a:pPr>
            <a:r>
              <a:rPr dirty="0"/>
              <a:t>Summary</a:t>
            </a:r>
            <a:r>
              <a:rPr spc="5" dirty="0"/>
              <a:t> </a:t>
            </a:r>
            <a:r>
              <a:rPr dirty="0"/>
              <a:t>of</a:t>
            </a:r>
            <a:r>
              <a:rPr spc="5" dirty="0"/>
              <a:t> </a:t>
            </a:r>
            <a:r>
              <a:rPr dirty="0"/>
              <a:t>Function</a:t>
            </a:r>
            <a:r>
              <a:rPr spc="5" dirty="0"/>
              <a:t> </a:t>
            </a:r>
            <a:r>
              <a:rPr spc="-10" dirty="0"/>
              <a:t>Calls</a:t>
            </a:r>
          </a:p>
        </p:txBody>
      </p:sp>
      <p:sp>
        <p:nvSpPr>
          <p:cNvPr id="3" name="object 3"/>
          <p:cNvSpPr txBox="1"/>
          <p:nvPr/>
        </p:nvSpPr>
        <p:spPr>
          <a:xfrm>
            <a:off x="916939" y="1686729"/>
            <a:ext cx="6713220" cy="3395160"/>
          </a:xfrm>
          <a:prstGeom prst="rect">
            <a:avLst/>
          </a:prstGeom>
        </p:spPr>
        <p:txBody>
          <a:bodyPr vert="horz" wrap="square" lIns="0" tIns="121285" rIns="0" bIns="0" rtlCol="0">
            <a:spAutoFit/>
          </a:bodyPr>
          <a:lstStyle/>
          <a:p>
            <a:pPr marL="228600" marR="2282825" indent="-228600" algn="r">
              <a:lnSpc>
                <a:spcPct val="100000"/>
              </a:lnSpc>
              <a:spcBef>
                <a:spcPts val="955"/>
              </a:spcBef>
              <a:buFont typeface="Arial"/>
              <a:buChar char="•"/>
              <a:tabLst>
                <a:tab pos="228600" algn="l"/>
              </a:tabLst>
            </a:pPr>
            <a:r>
              <a:rPr sz="2800" dirty="0">
                <a:latin typeface="Calibri"/>
                <a:cs typeface="Calibri"/>
              </a:rPr>
              <a:t>Returning</a:t>
            </a:r>
            <a:r>
              <a:rPr sz="2800" spc="-60" dirty="0">
                <a:latin typeface="Calibri"/>
                <a:cs typeface="Calibri"/>
              </a:rPr>
              <a:t> </a:t>
            </a:r>
            <a:r>
              <a:rPr sz="2800" dirty="0">
                <a:latin typeface="Calibri"/>
                <a:cs typeface="Calibri"/>
              </a:rPr>
              <a:t>to</a:t>
            </a:r>
            <a:r>
              <a:rPr sz="2800" spc="-50" dirty="0">
                <a:latin typeface="Calibri"/>
                <a:cs typeface="Calibri"/>
              </a:rPr>
              <a:t> </a:t>
            </a:r>
            <a:r>
              <a:rPr sz="2800" dirty="0">
                <a:latin typeface="Calibri"/>
                <a:cs typeface="Calibri"/>
              </a:rPr>
              <a:t>calling</a:t>
            </a:r>
            <a:r>
              <a:rPr sz="2800" spc="-45" dirty="0">
                <a:latin typeface="Calibri"/>
                <a:cs typeface="Calibri"/>
              </a:rPr>
              <a:t> </a:t>
            </a:r>
            <a:r>
              <a:rPr sz="2800" spc="-10" dirty="0">
                <a:latin typeface="Calibri"/>
                <a:cs typeface="Calibri"/>
              </a:rPr>
              <a:t>function:</a:t>
            </a:r>
            <a:endParaRPr sz="2800" dirty="0">
              <a:latin typeface="Calibri"/>
              <a:cs typeface="Calibri"/>
            </a:endParaRPr>
          </a:p>
          <a:p>
            <a:pPr marL="228600" marR="2212975" lvl="1" indent="-228600" algn="r">
              <a:lnSpc>
                <a:spcPct val="100000"/>
              </a:lnSpc>
              <a:spcBef>
                <a:spcPts val="740"/>
              </a:spcBef>
              <a:buFont typeface="Arial"/>
              <a:buChar char="•"/>
              <a:tabLst>
                <a:tab pos="228600" algn="l"/>
              </a:tabLst>
            </a:pPr>
            <a:r>
              <a:rPr sz="2400" dirty="0">
                <a:latin typeface="Calibri"/>
                <a:cs typeface="Calibri"/>
              </a:rPr>
              <a:t>Reset</a:t>
            </a:r>
            <a:r>
              <a:rPr sz="2400" spc="-65" dirty="0">
                <a:latin typeface="Calibri"/>
                <a:cs typeface="Calibri"/>
              </a:rPr>
              <a:t> </a:t>
            </a:r>
            <a:r>
              <a:rPr sz="2400" dirty="0">
                <a:latin typeface="Calibri"/>
                <a:cs typeface="Calibri"/>
              </a:rPr>
              <a:t>the</a:t>
            </a:r>
            <a:r>
              <a:rPr sz="2400" spc="-50" dirty="0">
                <a:latin typeface="Calibri"/>
                <a:cs typeface="Calibri"/>
              </a:rPr>
              <a:t> </a:t>
            </a:r>
            <a:r>
              <a:rPr sz="2400" dirty="0">
                <a:latin typeface="Calibri"/>
                <a:cs typeface="Calibri"/>
              </a:rPr>
              <a:t>previous</a:t>
            </a:r>
            <a:r>
              <a:rPr sz="2400" spc="-55" dirty="0">
                <a:latin typeface="Calibri"/>
                <a:cs typeface="Calibri"/>
              </a:rPr>
              <a:t> </a:t>
            </a:r>
            <a:r>
              <a:rPr sz="2400" dirty="0">
                <a:latin typeface="Calibri"/>
                <a:cs typeface="Calibri"/>
              </a:rPr>
              <a:t>stack</a:t>
            </a:r>
            <a:r>
              <a:rPr sz="2400" spc="-50" dirty="0">
                <a:latin typeface="Calibri"/>
                <a:cs typeface="Calibri"/>
              </a:rPr>
              <a:t> </a:t>
            </a:r>
            <a:r>
              <a:rPr sz="2400" spc="-10" dirty="0">
                <a:latin typeface="Calibri"/>
                <a:cs typeface="Calibri"/>
              </a:rPr>
              <a:t>frame</a:t>
            </a:r>
            <a:endParaRPr sz="2400" dirty="0">
              <a:latin typeface="Calibri"/>
              <a:cs typeface="Calibri"/>
            </a:endParaRPr>
          </a:p>
          <a:p>
            <a:pPr marL="1212215" lvl="2" indent="-285750">
              <a:lnSpc>
                <a:spcPct val="100000"/>
              </a:lnSpc>
              <a:spcBef>
                <a:spcPts val="710"/>
              </a:spcBef>
              <a:buFont typeface="Arial"/>
              <a:buChar char="•"/>
              <a:tabLst>
                <a:tab pos="1212215" algn="l"/>
                <a:tab pos="1212850" algn="l"/>
              </a:tabLst>
            </a:pPr>
            <a:r>
              <a:rPr sz="2000" dirty="0">
                <a:latin typeface="Calibri"/>
                <a:cs typeface="Calibri"/>
              </a:rPr>
              <a:t>%ebp</a:t>
            </a:r>
            <a:r>
              <a:rPr sz="2000" spc="-10"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(%ebp)</a:t>
            </a:r>
            <a:endParaRPr sz="2000" dirty="0">
              <a:latin typeface="Calibri"/>
              <a:cs typeface="Calibri"/>
            </a:endParaRPr>
          </a:p>
          <a:p>
            <a:pPr marL="1155065" lvl="2" indent="-228600">
              <a:lnSpc>
                <a:spcPct val="100000"/>
              </a:lnSpc>
              <a:spcBef>
                <a:spcPts val="815"/>
              </a:spcBef>
              <a:buFont typeface="Arial"/>
              <a:buChar char="•"/>
              <a:tabLst>
                <a:tab pos="1155065" algn="l"/>
                <a:tab pos="1155700" algn="l"/>
              </a:tabLst>
            </a:pPr>
            <a:r>
              <a:rPr sz="2000" dirty="0">
                <a:latin typeface="Calibri"/>
                <a:cs typeface="Calibri"/>
              </a:rPr>
              <a:t>Need</a:t>
            </a:r>
            <a:r>
              <a:rPr sz="2000" spc="-4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copy</a:t>
            </a:r>
            <a:r>
              <a:rPr sz="2000" spc="-35" dirty="0">
                <a:latin typeface="Calibri"/>
                <a:cs typeface="Calibri"/>
              </a:rPr>
              <a:t> </a:t>
            </a:r>
            <a:r>
              <a:rPr sz="2000" dirty="0">
                <a:latin typeface="Calibri"/>
                <a:cs typeface="Calibri"/>
              </a:rPr>
              <a:t>%ebp</a:t>
            </a:r>
            <a:r>
              <a:rPr sz="2000" spc="-30" dirty="0">
                <a:latin typeface="Calibri"/>
                <a:cs typeface="Calibri"/>
              </a:rPr>
              <a:t> </a:t>
            </a:r>
            <a:r>
              <a:rPr sz="2000" dirty="0">
                <a:latin typeface="Calibri"/>
                <a:cs typeface="Calibri"/>
              </a:rPr>
              <a:t>into</a:t>
            </a:r>
            <a:r>
              <a:rPr sz="2000" spc="-35" dirty="0">
                <a:latin typeface="Calibri"/>
                <a:cs typeface="Calibri"/>
              </a:rPr>
              <a:t> </a:t>
            </a:r>
            <a:r>
              <a:rPr sz="2000" dirty="0">
                <a:latin typeface="Calibri"/>
                <a:cs typeface="Calibri"/>
              </a:rPr>
              <a:t>another</a:t>
            </a:r>
            <a:r>
              <a:rPr sz="2000" spc="-25" dirty="0">
                <a:latin typeface="Calibri"/>
                <a:cs typeface="Calibri"/>
              </a:rPr>
              <a:t> </a:t>
            </a:r>
            <a:r>
              <a:rPr sz="2000" dirty="0">
                <a:latin typeface="Calibri"/>
                <a:cs typeface="Calibri"/>
              </a:rPr>
              <a:t>register</a:t>
            </a:r>
            <a:r>
              <a:rPr sz="2000" spc="-25" dirty="0">
                <a:latin typeface="Calibri"/>
                <a:cs typeface="Calibri"/>
              </a:rPr>
              <a:t> </a:t>
            </a:r>
            <a:r>
              <a:rPr sz="2000" spc="-10" dirty="0">
                <a:latin typeface="Calibri"/>
                <a:cs typeface="Calibri"/>
              </a:rPr>
              <a:t>first</a:t>
            </a:r>
            <a:endParaRPr sz="2000" dirty="0">
              <a:latin typeface="Calibri"/>
              <a:cs typeface="Calibri"/>
            </a:endParaRPr>
          </a:p>
          <a:p>
            <a:pPr marL="698500" lvl="1" indent="-228600">
              <a:lnSpc>
                <a:spcPct val="100000"/>
              </a:lnSpc>
              <a:spcBef>
                <a:spcPts val="680"/>
              </a:spcBef>
              <a:buFont typeface="Arial"/>
              <a:buChar char="•"/>
              <a:tabLst>
                <a:tab pos="698500" algn="l"/>
              </a:tabLst>
            </a:pPr>
            <a:r>
              <a:rPr sz="2400" dirty="0">
                <a:latin typeface="Calibri"/>
                <a:cs typeface="Calibri"/>
              </a:rPr>
              <a:t>Jump</a:t>
            </a:r>
            <a:r>
              <a:rPr sz="2400" spc="-35" dirty="0">
                <a:latin typeface="Calibri"/>
                <a:cs typeface="Calibri"/>
              </a:rPr>
              <a:t> </a:t>
            </a:r>
            <a:r>
              <a:rPr sz="2400" dirty="0">
                <a:latin typeface="Calibri"/>
                <a:cs typeface="Calibri"/>
              </a:rPr>
              <a:t>back</a:t>
            </a:r>
            <a:r>
              <a:rPr sz="2400" spc="-30" dirty="0">
                <a:latin typeface="Calibri"/>
                <a:cs typeface="Calibri"/>
              </a:rPr>
              <a:t> </a:t>
            </a:r>
            <a:r>
              <a:rPr sz="2400" dirty="0">
                <a:latin typeface="Calibri"/>
                <a:cs typeface="Calibri"/>
              </a:rPr>
              <a:t>to</a:t>
            </a:r>
            <a:r>
              <a:rPr sz="2400" spc="-30"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return</a:t>
            </a:r>
            <a:r>
              <a:rPr sz="2400" spc="-25" dirty="0">
                <a:latin typeface="Calibri"/>
                <a:cs typeface="Calibri"/>
              </a:rPr>
              <a:t> </a:t>
            </a:r>
            <a:r>
              <a:rPr sz="2400" spc="-10" dirty="0">
                <a:latin typeface="Calibri"/>
                <a:cs typeface="Calibri"/>
              </a:rPr>
              <a:t>address</a:t>
            </a:r>
            <a:endParaRPr sz="2400" dirty="0">
              <a:latin typeface="Calibri"/>
              <a:cs typeface="Calibri"/>
            </a:endParaRPr>
          </a:p>
          <a:p>
            <a:pPr marL="1155065" lvl="2" indent="-228600">
              <a:lnSpc>
                <a:spcPct val="100000"/>
              </a:lnSpc>
              <a:spcBef>
                <a:spcPts val="835"/>
              </a:spcBef>
              <a:buFont typeface="Arial"/>
              <a:buChar char="•"/>
              <a:tabLst>
                <a:tab pos="1155065" algn="l"/>
                <a:tab pos="1155700" algn="l"/>
              </a:tabLst>
            </a:pPr>
            <a:r>
              <a:rPr sz="2000" dirty="0">
                <a:latin typeface="Calibri"/>
                <a:cs typeface="Calibri"/>
              </a:rPr>
              <a:t>%eip</a:t>
            </a:r>
            <a:r>
              <a:rPr sz="2000" spc="-10" dirty="0">
                <a:latin typeface="Calibri"/>
                <a:cs typeface="Calibri"/>
              </a:rPr>
              <a:t> </a:t>
            </a:r>
            <a:r>
              <a:rPr sz="2000" dirty="0">
                <a:latin typeface="Calibri"/>
                <a:cs typeface="Calibri"/>
              </a:rPr>
              <a:t>= </a:t>
            </a:r>
            <a:r>
              <a:rPr sz="2000" spc="-10" dirty="0">
                <a:latin typeface="Calibri"/>
                <a:cs typeface="Calibri"/>
              </a:rPr>
              <a:t>4(%</a:t>
            </a:r>
            <a:r>
              <a:rPr sz="2000" spc="-10" dirty="0" err="1">
                <a:latin typeface="Calibri"/>
                <a:cs typeface="Calibri"/>
              </a:rPr>
              <a:t>ebp</a:t>
            </a:r>
            <a:r>
              <a:rPr sz="2000" spc="-10" dirty="0">
                <a:latin typeface="Calibri"/>
                <a:cs typeface="Calibri"/>
              </a:rPr>
              <a:t>)</a:t>
            </a:r>
            <a:r>
              <a:rPr lang="en-US" sz="2000" spc="-10" dirty="0">
                <a:latin typeface="Calibri"/>
                <a:cs typeface="Calibri"/>
              </a:rPr>
              <a:t> (assuming next instruction is 4 bytes long)</a:t>
            </a:r>
            <a:endParaRPr sz="2000" dirty="0">
              <a:latin typeface="Calibri"/>
              <a:cs typeface="Calibri"/>
            </a:endParaRPr>
          </a:p>
          <a:p>
            <a:pPr marL="1155065" lvl="2" indent="-228600">
              <a:lnSpc>
                <a:spcPct val="100000"/>
              </a:lnSpc>
              <a:spcBef>
                <a:spcPts val="695"/>
              </a:spcBef>
              <a:buFont typeface="Arial"/>
              <a:buChar char="•"/>
              <a:tabLst>
                <a:tab pos="1155065" algn="l"/>
                <a:tab pos="1155700" algn="l"/>
              </a:tabLst>
            </a:pPr>
            <a:r>
              <a:rPr sz="2000" dirty="0">
                <a:latin typeface="Calibri"/>
                <a:cs typeface="Calibri"/>
              </a:rPr>
              <a:t>Need</a:t>
            </a:r>
            <a:r>
              <a:rPr sz="2000" spc="-40" dirty="0">
                <a:latin typeface="Calibri"/>
                <a:cs typeface="Calibri"/>
              </a:rPr>
              <a:t> </a:t>
            </a:r>
            <a:r>
              <a:rPr sz="2000" dirty="0">
                <a:latin typeface="Calibri"/>
                <a:cs typeface="Calibri"/>
              </a:rPr>
              <a:t>to</a:t>
            </a:r>
            <a:r>
              <a:rPr sz="2000" spc="-30" dirty="0">
                <a:latin typeface="Calibri"/>
                <a:cs typeface="Calibri"/>
              </a:rPr>
              <a:t> </a:t>
            </a:r>
            <a:r>
              <a:rPr sz="2000" dirty="0">
                <a:latin typeface="Calibri"/>
                <a:cs typeface="Calibri"/>
              </a:rPr>
              <a:t>use</a:t>
            </a:r>
            <a:r>
              <a:rPr sz="2000" spc="-20" dirty="0">
                <a:latin typeface="Calibri"/>
                <a:cs typeface="Calibri"/>
              </a:rPr>
              <a:t> </a:t>
            </a:r>
            <a:r>
              <a:rPr sz="2000" dirty="0">
                <a:latin typeface="Calibri"/>
                <a:cs typeface="Calibri"/>
              </a:rPr>
              <a:t>copied</a:t>
            </a:r>
            <a:r>
              <a:rPr sz="2000" spc="-25" dirty="0">
                <a:latin typeface="Calibri"/>
                <a:cs typeface="Calibri"/>
              </a:rPr>
              <a:t> </a:t>
            </a:r>
            <a:r>
              <a:rPr sz="2000" dirty="0">
                <a:latin typeface="Calibri"/>
                <a:cs typeface="Calibri"/>
              </a:rPr>
              <a:t>value</a:t>
            </a:r>
            <a:r>
              <a:rPr sz="2000" spc="-20"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ebp</a:t>
            </a:r>
            <a:r>
              <a:rPr sz="2000" spc="-25" dirty="0">
                <a:latin typeface="Calibri"/>
                <a:cs typeface="Calibri"/>
              </a:rPr>
              <a:t> </a:t>
            </a:r>
            <a:r>
              <a:rPr sz="2000" dirty="0">
                <a:latin typeface="Calibri"/>
                <a:cs typeface="Calibri"/>
              </a:rPr>
              <a:t>(current</a:t>
            </a:r>
            <a:r>
              <a:rPr sz="2000" spc="-20" dirty="0">
                <a:latin typeface="Calibri"/>
                <a:cs typeface="Calibri"/>
              </a:rPr>
              <a:t> </a:t>
            </a:r>
            <a:r>
              <a:rPr sz="2000" dirty="0">
                <a:latin typeface="Calibri"/>
                <a:cs typeface="Calibri"/>
              </a:rPr>
              <a:t>stack</a:t>
            </a:r>
            <a:r>
              <a:rPr sz="2000" spc="-20" dirty="0">
                <a:latin typeface="Calibri"/>
                <a:cs typeface="Calibri"/>
              </a:rPr>
              <a:t> </a:t>
            </a:r>
            <a:r>
              <a:rPr sz="2000" spc="-10" dirty="0">
                <a:latin typeface="Calibri"/>
                <a:cs typeface="Calibri"/>
              </a:rPr>
              <a:t>frame)</a:t>
            </a:r>
            <a:endParaRPr sz="20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3675">
              <a:lnSpc>
                <a:spcPct val="100000"/>
              </a:lnSpc>
              <a:spcBef>
                <a:spcPts val="100"/>
              </a:spcBef>
            </a:pPr>
            <a:r>
              <a:rPr dirty="0"/>
              <a:t>Stack</a:t>
            </a:r>
            <a:r>
              <a:rPr spc="-114" dirty="0"/>
              <a:t> </a:t>
            </a:r>
            <a:r>
              <a:rPr dirty="0"/>
              <a:t>Layout</a:t>
            </a:r>
            <a:r>
              <a:rPr spc="-100" dirty="0"/>
              <a:t> </a:t>
            </a:r>
            <a:r>
              <a:rPr spc="-10" dirty="0"/>
              <a:t>Example</a:t>
            </a:r>
          </a:p>
        </p:txBody>
      </p:sp>
      <p:sp>
        <p:nvSpPr>
          <p:cNvPr id="3" name="object 3"/>
          <p:cNvSpPr txBox="1"/>
          <p:nvPr/>
        </p:nvSpPr>
        <p:spPr>
          <a:xfrm>
            <a:off x="916939" y="1699260"/>
            <a:ext cx="2439035" cy="2077720"/>
          </a:xfrm>
          <a:prstGeom prst="rect">
            <a:avLst/>
          </a:prstGeom>
        </p:spPr>
        <p:txBody>
          <a:bodyPr vert="horz" wrap="square" lIns="0" tIns="12700" rIns="0" bIns="0" rtlCol="0">
            <a:spAutoFit/>
          </a:bodyPr>
          <a:lstStyle/>
          <a:p>
            <a:pPr marL="297815" indent="-285115">
              <a:lnSpc>
                <a:spcPct val="100000"/>
              </a:lnSpc>
              <a:spcBef>
                <a:spcPts val="100"/>
              </a:spcBef>
              <a:buFont typeface="Arial"/>
              <a:buChar char="•"/>
              <a:tabLst>
                <a:tab pos="297815" algn="l"/>
                <a:tab pos="298450" algn="l"/>
              </a:tabLst>
            </a:pPr>
            <a:r>
              <a:rPr sz="2600" dirty="0">
                <a:latin typeface="Calibri"/>
                <a:cs typeface="Calibri"/>
              </a:rPr>
              <a:t>Stack</a:t>
            </a:r>
            <a:r>
              <a:rPr sz="2600" spc="-20" dirty="0">
                <a:latin typeface="Calibri"/>
                <a:cs typeface="Calibri"/>
              </a:rPr>
              <a:t> </a:t>
            </a:r>
            <a:r>
              <a:rPr sz="2600" spc="-10" dirty="0">
                <a:latin typeface="Calibri"/>
                <a:cs typeface="Calibri"/>
              </a:rPr>
              <a:t>Frame</a:t>
            </a:r>
            <a:endParaRPr sz="2600">
              <a:latin typeface="Calibri"/>
              <a:cs typeface="Calibri"/>
            </a:endParaRPr>
          </a:p>
          <a:p>
            <a:pPr marL="626745" marR="5080" indent="-157480">
              <a:lnSpc>
                <a:spcPts val="2110"/>
              </a:lnSpc>
              <a:spcBef>
                <a:spcPts val="2375"/>
              </a:spcBef>
            </a:pPr>
            <a:r>
              <a:rPr sz="1800" dirty="0">
                <a:latin typeface="Calibri"/>
                <a:cs typeface="Calibri"/>
              </a:rPr>
              <a:t>void</a:t>
            </a:r>
            <a:r>
              <a:rPr sz="1800" spc="-15" dirty="0">
                <a:latin typeface="Calibri"/>
                <a:cs typeface="Calibri"/>
              </a:rPr>
              <a:t> </a:t>
            </a:r>
            <a:r>
              <a:rPr sz="1800" dirty="0">
                <a:latin typeface="Calibri"/>
                <a:cs typeface="Calibri"/>
              </a:rPr>
              <a:t>foo(int</a:t>
            </a:r>
            <a:r>
              <a:rPr sz="1800" spc="-20" dirty="0">
                <a:latin typeface="Calibri"/>
                <a:cs typeface="Calibri"/>
              </a:rPr>
              <a:t> </a:t>
            </a:r>
            <a:r>
              <a:rPr sz="1800" dirty="0">
                <a:latin typeface="Calibri"/>
                <a:cs typeface="Calibri"/>
              </a:rPr>
              <a:t>a,</a:t>
            </a:r>
            <a:r>
              <a:rPr sz="1800" spc="-15" dirty="0">
                <a:latin typeface="Calibri"/>
                <a:cs typeface="Calibri"/>
              </a:rPr>
              <a:t> </a:t>
            </a:r>
            <a:r>
              <a:rPr sz="1800" dirty="0">
                <a:latin typeface="Calibri"/>
                <a:cs typeface="Calibri"/>
              </a:rPr>
              <a:t>int</a:t>
            </a:r>
            <a:r>
              <a:rPr sz="1800" spc="-20" dirty="0">
                <a:latin typeface="Calibri"/>
                <a:cs typeface="Calibri"/>
              </a:rPr>
              <a:t> </a:t>
            </a:r>
            <a:r>
              <a:rPr sz="1800" dirty="0">
                <a:latin typeface="Calibri"/>
                <a:cs typeface="Calibri"/>
              </a:rPr>
              <a:t>b)</a:t>
            </a:r>
            <a:r>
              <a:rPr sz="1800" spc="-15" dirty="0">
                <a:latin typeface="Calibri"/>
                <a:cs typeface="Calibri"/>
              </a:rPr>
              <a:t> </a:t>
            </a:r>
            <a:r>
              <a:rPr sz="1800" spc="-50" dirty="0">
                <a:latin typeface="Calibri"/>
                <a:cs typeface="Calibri"/>
              </a:rPr>
              <a:t>{ </a:t>
            </a:r>
            <a:r>
              <a:rPr sz="1800" dirty="0">
                <a:latin typeface="Calibri"/>
                <a:cs typeface="Calibri"/>
              </a:rPr>
              <a:t>int</a:t>
            </a:r>
            <a:r>
              <a:rPr sz="1800" spc="-15" dirty="0">
                <a:latin typeface="Calibri"/>
                <a:cs typeface="Calibri"/>
              </a:rPr>
              <a:t> </a:t>
            </a:r>
            <a:r>
              <a:rPr sz="1800" dirty="0">
                <a:latin typeface="Calibri"/>
                <a:cs typeface="Calibri"/>
              </a:rPr>
              <a:t>x,</a:t>
            </a:r>
            <a:r>
              <a:rPr sz="1800" spc="-5" dirty="0">
                <a:latin typeface="Calibri"/>
                <a:cs typeface="Calibri"/>
              </a:rPr>
              <a:t> </a:t>
            </a:r>
            <a:r>
              <a:rPr sz="1800" spc="-25" dirty="0">
                <a:latin typeface="Calibri"/>
                <a:cs typeface="Calibri"/>
              </a:rPr>
              <a:t>y;</a:t>
            </a:r>
            <a:endParaRPr sz="1800">
              <a:latin typeface="Calibri"/>
              <a:cs typeface="Calibri"/>
            </a:endParaRPr>
          </a:p>
          <a:p>
            <a:pPr marL="626745" marR="970280">
              <a:lnSpc>
                <a:spcPts val="2090"/>
              </a:lnSpc>
              <a:spcBef>
                <a:spcPts val="114"/>
              </a:spcBef>
            </a:pPr>
            <a:r>
              <a:rPr sz="1800" dirty="0">
                <a:latin typeface="Calibri"/>
                <a:cs typeface="Calibri"/>
              </a:rPr>
              <a:t>x =</a:t>
            </a:r>
            <a:r>
              <a:rPr sz="1800" spc="5" dirty="0">
                <a:latin typeface="Calibri"/>
                <a:cs typeface="Calibri"/>
              </a:rPr>
              <a:t> </a:t>
            </a:r>
            <a:r>
              <a:rPr sz="1800" spc="-20" dirty="0">
                <a:latin typeface="Calibri"/>
                <a:cs typeface="Calibri"/>
              </a:rPr>
              <a:t>a+b; </a:t>
            </a:r>
            <a:r>
              <a:rPr sz="1800" dirty="0">
                <a:latin typeface="Calibri"/>
                <a:cs typeface="Calibri"/>
              </a:rPr>
              <a:t>y =</a:t>
            </a:r>
            <a:r>
              <a:rPr sz="1800" spc="10" dirty="0">
                <a:latin typeface="Calibri"/>
                <a:cs typeface="Calibri"/>
              </a:rPr>
              <a:t> </a:t>
            </a:r>
            <a:r>
              <a:rPr sz="1800" dirty="0">
                <a:latin typeface="Calibri"/>
                <a:cs typeface="Calibri"/>
              </a:rPr>
              <a:t>a –</a:t>
            </a:r>
            <a:r>
              <a:rPr sz="1800" spc="5" dirty="0">
                <a:latin typeface="Calibri"/>
                <a:cs typeface="Calibri"/>
              </a:rPr>
              <a:t> </a:t>
            </a:r>
            <a:r>
              <a:rPr sz="1800" spc="-25" dirty="0">
                <a:latin typeface="Calibri"/>
                <a:cs typeface="Calibri"/>
              </a:rPr>
              <a:t>b;</a:t>
            </a:r>
            <a:endParaRPr sz="1800">
              <a:latin typeface="Calibri"/>
              <a:cs typeface="Calibri"/>
            </a:endParaRPr>
          </a:p>
          <a:p>
            <a:pPr marL="469900">
              <a:lnSpc>
                <a:spcPts val="2150"/>
              </a:lnSpc>
            </a:pPr>
            <a:r>
              <a:rPr sz="1800" dirty="0">
                <a:latin typeface="Calibri"/>
                <a:cs typeface="Calibri"/>
              </a:rPr>
              <a:t>}</a:t>
            </a:r>
            <a:endParaRPr sz="1800">
              <a:latin typeface="Calibri"/>
              <a:cs typeface="Calibri"/>
            </a:endParaRPr>
          </a:p>
        </p:txBody>
      </p:sp>
      <p:sp>
        <p:nvSpPr>
          <p:cNvPr id="4" name="object 4"/>
          <p:cNvSpPr txBox="1"/>
          <p:nvPr/>
        </p:nvSpPr>
        <p:spPr>
          <a:xfrm>
            <a:off x="5063892" y="2284476"/>
            <a:ext cx="1247140" cy="421640"/>
          </a:xfrm>
          <a:prstGeom prst="rect">
            <a:avLst/>
          </a:prstGeom>
        </p:spPr>
        <p:txBody>
          <a:bodyPr vert="horz" wrap="square" lIns="0" tIns="12700" rIns="0" bIns="0" rtlCol="0">
            <a:spAutoFit/>
          </a:bodyPr>
          <a:lstStyle/>
          <a:p>
            <a:pPr marL="12700">
              <a:lnSpc>
                <a:spcPct val="100000"/>
              </a:lnSpc>
              <a:spcBef>
                <a:spcPts val="100"/>
              </a:spcBef>
            </a:pPr>
            <a:r>
              <a:rPr sz="2600" dirty="0">
                <a:solidFill>
                  <a:srgbClr val="C00000"/>
                </a:solidFill>
                <a:latin typeface="Calibri"/>
                <a:cs typeface="Calibri"/>
              </a:rPr>
              <a:t>foo(5,</a:t>
            </a:r>
            <a:r>
              <a:rPr sz="2600" spc="-80" dirty="0">
                <a:solidFill>
                  <a:srgbClr val="C00000"/>
                </a:solidFill>
                <a:latin typeface="Calibri"/>
                <a:cs typeface="Calibri"/>
              </a:rPr>
              <a:t> </a:t>
            </a:r>
            <a:r>
              <a:rPr sz="2600" spc="-25" dirty="0">
                <a:solidFill>
                  <a:srgbClr val="C00000"/>
                </a:solidFill>
                <a:latin typeface="Calibri"/>
                <a:cs typeface="Calibri"/>
              </a:rPr>
              <a:t>6);</a:t>
            </a:r>
            <a:endParaRPr sz="2600">
              <a:latin typeface="Calibri"/>
              <a:cs typeface="Calibri"/>
            </a:endParaRPr>
          </a:p>
        </p:txBody>
      </p:sp>
      <p:graphicFrame>
        <p:nvGraphicFramePr>
          <p:cNvPr id="5" name="object 5"/>
          <p:cNvGraphicFramePr>
            <a:graphicFrameLocks noGrp="1"/>
          </p:cNvGraphicFramePr>
          <p:nvPr/>
        </p:nvGraphicFramePr>
        <p:xfrm>
          <a:off x="565240" y="4220043"/>
          <a:ext cx="10514962" cy="622300"/>
        </p:xfrm>
        <a:graphic>
          <a:graphicData uri="http://schemas.openxmlformats.org/drawingml/2006/table">
            <a:tbl>
              <a:tblPr firstRow="1" bandRow="1">
                <a:tableStyleId>{2D5ABB26-0587-4C30-8999-92F81FD0307C}</a:tableStyleId>
              </a:tblPr>
              <a:tblGrid>
                <a:gridCol w="4345305">
                  <a:extLst>
                    <a:ext uri="{9D8B030D-6E8A-4147-A177-3AD203B41FA5}">
                      <a16:colId xmlns:a16="http://schemas.microsoft.com/office/drawing/2014/main" val="20000"/>
                    </a:ext>
                  </a:extLst>
                </a:gridCol>
                <a:gridCol w="756920">
                  <a:extLst>
                    <a:ext uri="{9D8B030D-6E8A-4147-A177-3AD203B41FA5}">
                      <a16:colId xmlns:a16="http://schemas.microsoft.com/office/drawing/2014/main" val="20001"/>
                    </a:ext>
                  </a:extLst>
                </a:gridCol>
                <a:gridCol w="758189">
                  <a:extLst>
                    <a:ext uri="{9D8B030D-6E8A-4147-A177-3AD203B41FA5}">
                      <a16:colId xmlns:a16="http://schemas.microsoft.com/office/drawing/2014/main" val="20002"/>
                    </a:ext>
                  </a:extLst>
                </a:gridCol>
                <a:gridCol w="743585">
                  <a:extLst>
                    <a:ext uri="{9D8B030D-6E8A-4147-A177-3AD203B41FA5}">
                      <a16:colId xmlns:a16="http://schemas.microsoft.com/office/drawing/2014/main" val="20003"/>
                    </a:ext>
                  </a:extLst>
                </a:gridCol>
                <a:gridCol w="637540">
                  <a:extLst>
                    <a:ext uri="{9D8B030D-6E8A-4147-A177-3AD203B41FA5}">
                      <a16:colId xmlns:a16="http://schemas.microsoft.com/office/drawing/2014/main" val="20004"/>
                    </a:ext>
                  </a:extLst>
                </a:gridCol>
                <a:gridCol w="624840">
                  <a:extLst>
                    <a:ext uri="{9D8B030D-6E8A-4147-A177-3AD203B41FA5}">
                      <a16:colId xmlns:a16="http://schemas.microsoft.com/office/drawing/2014/main" val="20005"/>
                    </a:ext>
                  </a:extLst>
                </a:gridCol>
                <a:gridCol w="626109">
                  <a:extLst>
                    <a:ext uri="{9D8B030D-6E8A-4147-A177-3AD203B41FA5}">
                      <a16:colId xmlns:a16="http://schemas.microsoft.com/office/drawing/2014/main" val="20006"/>
                    </a:ext>
                  </a:extLst>
                </a:gridCol>
                <a:gridCol w="1795779">
                  <a:extLst>
                    <a:ext uri="{9D8B030D-6E8A-4147-A177-3AD203B41FA5}">
                      <a16:colId xmlns:a16="http://schemas.microsoft.com/office/drawing/2014/main" val="20007"/>
                    </a:ext>
                  </a:extLst>
                </a:gridCol>
                <a:gridCol w="226695">
                  <a:extLst>
                    <a:ext uri="{9D8B030D-6E8A-4147-A177-3AD203B41FA5}">
                      <a16:colId xmlns:a16="http://schemas.microsoft.com/office/drawing/2014/main" val="20008"/>
                    </a:ext>
                  </a:extLst>
                </a:gridCol>
              </a:tblGrid>
              <a:tr h="622300">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0200">
                        <a:lnSpc>
                          <a:spcPct val="100000"/>
                        </a:lnSpc>
                        <a:spcBef>
                          <a:spcPts val="128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256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txBox="1"/>
          <p:nvPr/>
        </p:nvSpPr>
        <p:spPr>
          <a:xfrm>
            <a:off x="3658487" y="5108955"/>
            <a:ext cx="533019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What</a:t>
            </a:r>
            <a:r>
              <a:rPr sz="2800" spc="-50" dirty="0">
                <a:solidFill>
                  <a:srgbClr val="C00000"/>
                </a:solidFill>
                <a:latin typeface="Calibri"/>
                <a:cs typeface="Calibri"/>
              </a:rPr>
              <a:t> </a:t>
            </a:r>
            <a:r>
              <a:rPr sz="2800" dirty="0">
                <a:solidFill>
                  <a:srgbClr val="C00000"/>
                </a:solidFill>
                <a:latin typeface="Calibri"/>
                <a:cs typeface="Calibri"/>
              </a:rPr>
              <a:t>does</a:t>
            </a:r>
            <a:r>
              <a:rPr sz="2800" spc="-25" dirty="0">
                <a:solidFill>
                  <a:srgbClr val="C00000"/>
                </a:solidFill>
                <a:latin typeface="Calibri"/>
                <a:cs typeface="Calibri"/>
              </a:rPr>
              <a:t> </a:t>
            </a:r>
            <a:r>
              <a:rPr sz="2800" dirty="0">
                <a:solidFill>
                  <a:srgbClr val="C00000"/>
                </a:solidFill>
                <a:latin typeface="Calibri"/>
                <a:cs typeface="Calibri"/>
              </a:rPr>
              <a:t>the</a:t>
            </a:r>
            <a:r>
              <a:rPr sz="2800" spc="-40" dirty="0">
                <a:solidFill>
                  <a:srgbClr val="C00000"/>
                </a:solidFill>
                <a:latin typeface="Calibri"/>
                <a:cs typeface="Calibri"/>
              </a:rPr>
              <a:t> </a:t>
            </a:r>
            <a:r>
              <a:rPr sz="2800" dirty="0">
                <a:solidFill>
                  <a:srgbClr val="C00000"/>
                </a:solidFill>
                <a:latin typeface="Calibri"/>
                <a:cs typeface="Calibri"/>
              </a:rPr>
              <a:t>stack</a:t>
            </a:r>
            <a:r>
              <a:rPr sz="2800" spc="-35" dirty="0">
                <a:solidFill>
                  <a:srgbClr val="C00000"/>
                </a:solidFill>
                <a:latin typeface="Calibri"/>
                <a:cs typeface="Calibri"/>
              </a:rPr>
              <a:t> </a:t>
            </a:r>
            <a:r>
              <a:rPr sz="2800" dirty="0">
                <a:solidFill>
                  <a:srgbClr val="C00000"/>
                </a:solidFill>
                <a:latin typeface="Calibri"/>
                <a:cs typeface="Calibri"/>
              </a:rPr>
              <a:t>frame</a:t>
            </a:r>
            <a:r>
              <a:rPr sz="2800" spc="-40" dirty="0">
                <a:solidFill>
                  <a:srgbClr val="C00000"/>
                </a:solidFill>
                <a:latin typeface="Calibri"/>
                <a:cs typeface="Calibri"/>
              </a:rPr>
              <a:t> </a:t>
            </a:r>
            <a:r>
              <a:rPr sz="2800" dirty="0">
                <a:solidFill>
                  <a:srgbClr val="C00000"/>
                </a:solidFill>
                <a:latin typeface="Calibri"/>
                <a:cs typeface="Calibri"/>
              </a:rPr>
              <a:t>look</a:t>
            </a:r>
            <a:r>
              <a:rPr sz="2800" spc="-30" dirty="0">
                <a:solidFill>
                  <a:srgbClr val="C00000"/>
                </a:solidFill>
                <a:latin typeface="Calibri"/>
                <a:cs typeface="Calibri"/>
              </a:rPr>
              <a:t> </a:t>
            </a:r>
            <a:r>
              <a:rPr sz="2800" spc="-10" dirty="0">
                <a:solidFill>
                  <a:srgbClr val="C00000"/>
                </a:solidFill>
                <a:latin typeface="Calibri"/>
                <a:cs typeface="Calibri"/>
              </a:rPr>
              <a:t>like?</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3675">
              <a:lnSpc>
                <a:spcPct val="100000"/>
              </a:lnSpc>
              <a:spcBef>
                <a:spcPts val="100"/>
              </a:spcBef>
            </a:pPr>
            <a:r>
              <a:rPr dirty="0"/>
              <a:t>Stack</a:t>
            </a:r>
            <a:r>
              <a:rPr spc="-114" dirty="0"/>
              <a:t> </a:t>
            </a:r>
            <a:r>
              <a:rPr dirty="0"/>
              <a:t>Layout</a:t>
            </a:r>
            <a:r>
              <a:rPr spc="-100" dirty="0"/>
              <a:t> </a:t>
            </a:r>
            <a:r>
              <a:rPr spc="-10" dirty="0"/>
              <a:t>Example</a:t>
            </a:r>
          </a:p>
        </p:txBody>
      </p:sp>
      <p:sp>
        <p:nvSpPr>
          <p:cNvPr id="3" name="object 3"/>
          <p:cNvSpPr txBox="1"/>
          <p:nvPr/>
        </p:nvSpPr>
        <p:spPr>
          <a:xfrm>
            <a:off x="916939" y="1699260"/>
            <a:ext cx="2439035" cy="1252220"/>
          </a:xfrm>
          <a:prstGeom prst="rect">
            <a:avLst/>
          </a:prstGeom>
        </p:spPr>
        <p:txBody>
          <a:bodyPr vert="horz" wrap="square" lIns="0" tIns="12700" rIns="0" bIns="0" rtlCol="0">
            <a:spAutoFit/>
          </a:bodyPr>
          <a:lstStyle/>
          <a:p>
            <a:pPr marL="297815" indent="-285115">
              <a:lnSpc>
                <a:spcPct val="100000"/>
              </a:lnSpc>
              <a:spcBef>
                <a:spcPts val="100"/>
              </a:spcBef>
              <a:buFont typeface="Arial"/>
              <a:buChar char="•"/>
              <a:tabLst>
                <a:tab pos="297815" algn="l"/>
                <a:tab pos="298450" algn="l"/>
              </a:tabLst>
            </a:pPr>
            <a:r>
              <a:rPr sz="2600" dirty="0">
                <a:latin typeface="Calibri"/>
                <a:cs typeface="Calibri"/>
              </a:rPr>
              <a:t>Stack</a:t>
            </a:r>
            <a:r>
              <a:rPr sz="2600" spc="-20" dirty="0">
                <a:latin typeface="Calibri"/>
                <a:cs typeface="Calibri"/>
              </a:rPr>
              <a:t> </a:t>
            </a:r>
            <a:r>
              <a:rPr sz="2600" spc="-10" dirty="0">
                <a:latin typeface="Calibri"/>
                <a:cs typeface="Calibri"/>
              </a:rPr>
              <a:t>Frame</a:t>
            </a:r>
            <a:endParaRPr sz="2600">
              <a:latin typeface="Calibri"/>
              <a:cs typeface="Calibri"/>
            </a:endParaRPr>
          </a:p>
          <a:p>
            <a:pPr marL="626745" marR="5080" indent="-157480">
              <a:lnSpc>
                <a:spcPts val="2110"/>
              </a:lnSpc>
              <a:spcBef>
                <a:spcPts val="2375"/>
              </a:spcBef>
            </a:pPr>
            <a:r>
              <a:rPr sz="1800" dirty="0">
                <a:latin typeface="Calibri"/>
                <a:cs typeface="Calibri"/>
              </a:rPr>
              <a:t>void</a:t>
            </a:r>
            <a:r>
              <a:rPr sz="1800" spc="-15" dirty="0">
                <a:latin typeface="Calibri"/>
                <a:cs typeface="Calibri"/>
              </a:rPr>
              <a:t> </a:t>
            </a:r>
            <a:r>
              <a:rPr sz="1800" dirty="0">
                <a:latin typeface="Calibri"/>
                <a:cs typeface="Calibri"/>
              </a:rPr>
              <a:t>foo(int</a:t>
            </a:r>
            <a:r>
              <a:rPr sz="1800" spc="-20" dirty="0">
                <a:latin typeface="Calibri"/>
                <a:cs typeface="Calibri"/>
              </a:rPr>
              <a:t> </a:t>
            </a:r>
            <a:r>
              <a:rPr sz="1800" dirty="0">
                <a:latin typeface="Calibri"/>
                <a:cs typeface="Calibri"/>
              </a:rPr>
              <a:t>a,</a:t>
            </a:r>
            <a:r>
              <a:rPr sz="1800" spc="-15" dirty="0">
                <a:latin typeface="Calibri"/>
                <a:cs typeface="Calibri"/>
              </a:rPr>
              <a:t> </a:t>
            </a:r>
            <a:r>
              <a:rPr sz="1800" dirty="0">
                <a:latin typeface="Calibri"/>
                <a:cs typeface="Calibri"/>
              </a:rPr>
              <a:t>int</a:t>
            </a:r>
            <a:r>
              <a:rPr sz="1800" spc="-20" dirty="0">
                <a:latin typeface="Calibri"/>
                <a:cs typeface="Calibri"/>
              </a:rPr>
              <a:t> </a:t>
            </a:r>
            <a:r>
              <a:rPr sz="1800" dirty="0">
                <a:latin typeface="Calibri"/>
                <a:cs typeface="Calibri"/>
              </a:rPr>
              <a:t>b)</a:t>
            </a:r>
            <a:r>
              <a:rPr sz="1800" spc="-15" dirty="0">
                <a:latin typeface="Calibri"/>
                <a:cs typeface="Calibri"/>
              </a:rPr>
              <a:t> </a:t>
            </a:r>
            <a:r>
              <a:rPr sz="1800" spc="-50" dirty="0">
                <a:latin typeface="Calibri"/>
                <a:cs typeface="Calibri"/>
              </a:rPr>
              <a:t>{ </a:t>
            </a:r>
            <a:r>
              <a:rPr sz="1800" dirty="0">
                <a:latin typeface="Calibri"/>
                <a:cs typeface="Calibri"/>
              </a:rPr>
              <a:t>int</a:t>
            </a:r>
            <a:r>
              <a:rPr sz="1800" spc="-15" dirty="0">
                <a:latin typeface="Calibri"/>
                <a:cs typeface="Calibri"/>
              </a:rPr>
              <a:t> </a:t>
            </a:r>
            <a:r>
              <a:rPr sz="1800" dirty="0">
                <a:latin typeface="Calibri"/>
                <a:cs typeface="Calibri"/>
              </a:rPr>
              <a:t>x,</a:t>
            </a:r>
            <a:r>
              <a:rPr sz="1800" spc="-5" dirty="0">
                <a:latin typeface="Calibri"/>
                <a:cs typeface="Calibri"/>
              </a:rPr>
              <a:t> </a:t>
            </a:r>
            <a:r>
              <a:rPr sz="1800" spc="-25" dirty="0">
                <a:latin typeface="Calibri"/>
                <a:cs typeface="Calibri"/>
              </a:rPr>
              <a:t>y;</a:t>
            </a:r>
            <a:endParaRPr sz="1800">
              <a:latin typeface="Calibri"/>
              <a:cs typeface="Calibri"/>
            </a:endParaRPr>
          </a:p>
        </p:txBody>
      </p:sp>
      <p:sp>
        <p:nvSpPr>
          <p:cNvPr id="4" name="object 4"/>
          <p:cNvSpPr txBox="1"/>
          <p:nvPr/>
        </p:nvSpPr>
        <p:spPr>
          <a:xfrm>
            <a:off x="1531302" y="3196844"/>
            <a:ext cx="859155" cy="580390"/>
          </a:xfrm>
          <a:prstGeom prst="rect">
            <a:avLst/>
          </a:prstGeom>
        </p:spPr>
        <p:txBody>
          <a:bodyPr vert="horz" wrap="square" lIns="0" tIns="6350" rIns="0" bIns="0" rtlCol="0">
            <a:spAutoFit/>
          </a:bodyPr>
          <a:lstStyle/>
          <a:p>
            <a:pPr marL="12700" marR="5080">
              <a:lnSpc>
                <a:spcPct val="102200"/>
              </a:lnSpc>
              <a:spcBef>
                <a:spcPts val="50"/>
              </a:spcBef>
            </a:pPr>
            <a:r>
              <a:rPr sz="1800" dirty="0">
                <a:latin typeface="Calibri"/>
                <a:cs typeface="Calibri"/>
              </a:rPr>
              <a:t>x =</a:t>
            </a:r>
            <a:r>
              <a:rPr sz="1800" spc="5" dirty="0">
                <a:latin typeface="Calibri"/>
                <a:cs typeface="Calibri"/>
              </a:rPr>
              <a:t> </a:t>
            </a:r>
            <a:r>
              <a:rPr sz="1800" spc="-20" dirty="0">
                <a:latin typeface="Calibri"/>
                <a:cs typeface="Calibri"/>
              </a:rPr>
              <a:t>a+b; </a:t>
            </a:r>
            <a:r>
              <a:rPr sz="1800" dirty="0">
                <a:latin typeface="Calibri"/>
                <a:cs typeface="Calibri"/>
              </a:rPr>
              <a:t>y =</a:t>
            </a:r>
            <a:r>
              <a:rPr sz="1800" spc="10" dirty="0">
                <a:latin typeface="Calibri"/>
                <a:cs typeface="Calibri"/>
              </a:rPr>
              <a:t> </a:t>
            </a:r>
            <a:r>
              <a:rPr sz="1800" dirty="0">
                <a:latin typeface="Calibri"/>
                <a:cs typeface="Calibri"/>
              </a:rPr>
              <a:t>a –</a:t>
            </a:r>
            <a:r>
              <a:rPr sz="1800" spc="5" dirty="0">
                <a:latin typeface="Calibri"/>
                <a:cs typeface="Calibri"/>
              </a:rPr>
              <a:t> </a:t>
            </a:r>
            <a:r>
              <a:rPr sz="1800" spc="-25" dirty="0">
                <a:latin typeface="Calibri"/>
                <a:cs typeface="Calibri"/>
              </a:rPr>
              <a:t>b;</a:t>
            </a:r>
            <a:endParaRPr sz="1800">
              <a:latin typeface="Calibri"/>
              <a:cs typeface="Calibri"/>
            </a:endParaRPr>
          </a:p>
        </p:txBody>
      </p:sp>
      <p:sp>
        <p:nvSpPr>
          <p:cNvPr id="5" name="object 5"/>
          <p:cNvSpPr txBox="1"/>
          <p:nvPr/>
        </p:nvSpPr>
        <p:spPr>
          <a:xfrm>
            <a:off x="1374139" y="3754628"/>
            <a:ext cx="97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endParaRPr sz="1800">
              <a:latin typeface="Calibri"/>
              <a:cs typeface="Calibri"/>
            </a:endParaRPr>
          </a:p>
        </p:txBody>
      </p:sp>
      <p:sp>
        <p:nvSpPr>
          <p:cNvPr id="6" name="object 6"/>
          <p:cNvSpPr txBox="1"/>
          <p:nvPr/>
        </p:nvSpPr>
        <p:spPr>
          <a:xfrm>
            <a:off x="5015759" y="2283459"/>
            <a:ext cx="134366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foo(5,</a:t>
            </a:r>
            <a:r>
              <a:rPr sz="2800" spc="-65" dirty="0">
                <a:solidFill>
                  <a:srgbClr val="C00000"/>
                </a:solidFill>
                <a:latin typeface="Calibri"/>
                <a:cs typeface="Calibri"/>
              </a:rPr>
              <a:t> </a:t>
            </a:r>
            <a:r>
              <a:rPr sz="2800" spc="-25" dirty="0">
                <a:solidFill>
                  <a:srgbClr val="C00000"/>
                </a:solidFill>
                <a:latin typeface="Calibri"/>
                <a:cs typeface="Calibri"/>
              </a:rPr>
              <a:t>6);</a:t>
            </a:r>
            <a:endParaRPr sz="2800">
              <a:latin typeface="Calibri"/>
              <a:cs typeface="Calibri"/>
            </a:endParaRPr>
          </a:p>
        </p:txBody>
      </p:sp>
      <p:graphicFrame>
        <p:nvGraphicFramePr>
          <p:cNvPr id="7" name="object 7"/>
          <p:cNvGraphicFramePr>
            <a:graphicFrameLocks noGrp="1"/>
          </p:cNvGraphicFramePr>
          <p:nvPr/>
        </p:nvGraphicFramePr>
        <p:xfrm>
          <a:off x="565240" y="4220043"/>
          <a:ext cx="10515598" cy="622300"/>
        </p:xfrm>
        <a:graphic>
          <a:graphicData uri="http://schemas.openxmlformats.org/drawingml/2006/table">
            <a:tbl>
              <a:tblPr firstRow="1" bandRow="1">
                <a:tableStyleId>{2D5ABB26-0587-4C30-8999-92F81FD0307C}</a:tableStyleId>
              </a:tblPr>
              <a:tblGrid>
                <a:gridCol w="4345305">
                  <a:extLst>
                    <a:ext uri="{9D8B030D-6E8A-4147-A177-3AD203B41FA5}">
                      <a16:colId xmlns:a16="http://schemas.microsoft.com/office/drawing/2014/main" val="20000"/>
                    </a:ext>
                  </a:extLst>
                </a:gridCol>
                <a:gridCol w="756920">
                  <a:extLst>
                    <a:ext uri="{9D8B030D-6E8A-4147-A177-3AD203B41FA5}">
                      <a16:colId xmlns:a16="http://schemas.microsoft.com/office/drawing/2014/main" val="20001"/>
                    </a:ext>
                  </a:extLst>
                </a:gridCol>
                <a:gridCol w="758189">
                  <a:extLst>
                    <a:ext uri="{9D8B030D-6E8A-4147-A177-3AD203B41FA5}">
                      <a16:colId xmlns:a16="http://schemas.microsoft.com/office/drawing/2014/main" val="20002"/>
                    </a:ext>
                  </a:extLst>
                </a:gridCol>
                <a:gridCol w="743585">
                  <a:extLst>
                    <a:ext uri="{9D8B030D-6E8A-4147-A177-3AD203B41FA5}">
                      <a16:colId xmlns:a16="http://schemas.microsoft.com/office/drawing/2014/main" val="20003"/>
                    </a:ext>
                  </a:extLst>
                </a:gridCol>
                <a:gridCol w="637540">
                  <a:extLst>
                    <a:ext uri="{9D8B030D-6E8A-4147-A177-3AD203B41FA5}">
                      <a16:colId xmlns:a16="http://schemas.microsoft.com/office/drawing/2014/main" val="20004"/>
                    </a:ext>
                  </a:extLst>
                </a:gridCol>
                <a:gridCol w="624840">
                  <a:extLst>
                    <a:ext uri="{9D8B030D-6E8A-4147-A177-3AD203B41FA5}">
                      <a16:colId xmlns:a16="http://schemas.microsoft.com/office/drawing/2014/main" val="20005"/>
                    </a:ext>
                  </a:extLst>
                </a:gridCol>
                <a:gridCol w="630554">
                  <a:extLst>
                    <a:ext uri="{9D8B030D-6E8A-4147-A177-3AD203B41FA5}">
                      <a16:colId xmlns:a16="http://schemas.microsoft.com/office/drawing/2014/main" val="20006"/>
                    </a:ext>
                  </a:extLst>
                </a:gridCol>
                <a:gridCol w="1800225">
                  <a:extLst>
                    <a:ext uri="{9D8B030D-6E8A-4147-A177-3AD203B41FA5}">
                      <a16:colId xmlns:a16="http://schemas.microsoft.com/office/drawing/2014/main" val="20007"/>
                    </a:ext>
                  </a:extLst>
                </a:gridCol>
                <a:gridCol w="218440">
                  <a:extLst>
                    <a:ext uri="{9D8B030D-6E8A-4147-A177-3AD203B41FA5}">
                      <a16:colId xmlns:a16="http://schemas.microsoft.com/office/drawing/2014/main" val="20008"/>
                    </a:ext>
                  </a:extLst>
                </a:gridCol>
              </a:tblGrid>
              <a:tr h="622300">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905" algn="ctr">
                        <a:lnSpc>
                          <a:spcPct val="100000"/>
                        </a:lnSpc>
                        <a:spcBef>
                          <a:spcPts val="1255"/>
                        </a:spcBef>
                      </a:pPr>
                      <a:r>
                        <a:rPr sz="1800" dirty="0">
                          <a:latin typeface="Calibri"/>
                          <a:cs typeface="Calibri"/>
                        </a:rPr>
                        <a:t>y</a:t>
                      </a:r>
                      <a:endParaRPr sz="1800">
                        <a:latin typeface="Calibri"/>
                        <a:cs typeface="Calibri"/>
                      </a:endParaRPr>
                    </a:p>
                  </a:txBody>
                  <a:tcPr marL="0" marR="0" marT="15938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gn="ctr">
                        <a:lnSpc>
                          <a:spcPct val="100000"/>
                        </a:lnSpc>
                        <a:spcBef>
                          <a:spcPts val="1255"/>
                        </a:spcBef>
                      </a:pPr>
                      <a:r>
                        <a:rPr sz="1800" dirty="0">
                          <a:latin typeface="Calibri"/>
                          <a:cs typeface="Calibri"/>
                        </a:rPr>
                        <a:t>x</a:t>
                      </a:r>
                      <a:endParaRPr sz="1800">
                        <a:latin typeface="Calibri"/>
                        <a:cs typeface="Calibri"/>
                      </a:endParaRPr>
                    </a:p>
                  </a:txBody>
                  <a:tcPr marL="0" marR="0" marT="1593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1760">
                        <a:lnSpc>
                          <a:spcPct val="100000"/>
                        </a:lnSpc>
                        <a:spcBef>
                          <a:spcPts val="1255"/>
                        </a:spcBef>
                      </a:pPr>
                      <a:r>
                        <a:rPr sz="1800" spc="-20" dirty="0">
                          <a:latin typeface="Calibri"/>
                          <a:cs typeface="Calibri"/>
                        </a:rPr>
                        <a:t>%ebp</a:t>
                      </a:r>
                      <a:endParaRPr sz="1800">
                        <a:latin typeface="Calibri"/>
                        <a:cs typeface="Calibri"/>
                      </a:endParaRPr>
                    </a:p>
                  </a:txBody>
                  <a:tcPr marL="0" marR="0" marT="1593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3345">
                        <a:lnSpc>
                          <a:spcPct val="100000"/>
                        </a:lnSpc>
                        <a:spcBef>
                          <a:spcPts val="1255"/>
                        </a:spcBef>
                      </a:pPr>
                      <a:r>
                        <a:rPr sz="1800" spc="-20" dirty="0">
                          <a:latin typeface="Calibri"/>
                          <a:cs typeface="Calibri"/>
                        </a:rPr>
                        <a:t>%eip</a:t>
                      </a:r>
                      <a:endParaRPr sz="1800">
                        <a:latin typeface="Calibri"/>
                        <a:cs typeface="Calibri"/>
                      </a:endParaRPr>
                    </a:p>
                  </a:txBody>
                  <a:tcPr marL="0" marR="0" marT="159385"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35890">
                        <a:lnSpc>
                          <a:spcPct val="100000"/>
                        </a:lnSpc>
                        <a:spcBef>
                          <a:spcPts val="1255"/>
                        </a:spcBef>
                      </a:pPr>
                      <a:r>
                        <a:rPr sz="1800" spc="-25" dirty="0">
                          <a:latin typeface="Calibri"/>
                          <a:cs typeface="Calibri"/>
                        </a:rPr>
                        <a:t>a=5</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30810">
                        <a:lnSpc>
                          <a:spcPct val="100000"/>
                        </a:lnSpc>
                        <a:spcBef>
                          <a:spcPts val="1255"/>
                        </a:spcBef>
                      </a:pPr>
                      <a:r>
                        <a:rPr sz="1800" spc="-25" dirty="0">
                          <a:latin typeface="Calibri"/>
                          <a:cs typeface="Calibri"/>
                        </a:rPr>
                        <a:t>b=6</a:t>
                      </a:r>
                      <a:endParaRPr sz="1800">
                        <a:latin typeface="Calibri"/>
                        <a:cs typeface="Calibri"/>
                      </a:endParaRPr>
                    </a:p>
                  </a:txBody>
                  <a:tcPr marL="0" marR="0" marT="159385"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8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256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8" name="object 8"/>
          <p:cNvSpPr txBox="1"/>
          <p:nvPr/>
        </p:nvSpPr>
        <p:spPr>
          <a:xfrm>
            <a:off x="2989046" y="3325876"/>
            <a:ext cx="453644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How</a:t>
            </a:r>
            <a:r>
              <a:rPr sz="2800" spc="-25" dirty="0">
                <a:solidFill>
                  <a:srgbClr val="C00000"/>
                </a:solidFill>
                <a:latin typeface="Calibri"/>
                <a:cs typeface="Calibri"/>
              </a:rPr>
              <a:t> </a:t>
            </a:r>
            <a:r>
              <a:rPr sz="2800" dirty="0">
                <a:solidFill>
                  <a:srgbClr val="C00000"/>
                </a:solidFill>
                <a:latin typeface="Calibri"/>
                <a:cs typeface="Calibri"/>
              </a:rPr>
              <a:t>do</a:t>
            </a:r>
            <a:r>
              <a:rPr sz="2800" spc="-25" dirty="0">
                <a:solidFill>
                  <a:srgbClr val="C00000"/>
                </a:solidFill>
                <a:latin typeface="Calibri"/>
                <a:cs typeface="Calibri"/>
              </a:rPr>
              <a:t> </a:t>
            </a:r>
            <a:r>
              <a:rPr sz="2800" dirty="0">
                <a:solidFill>
                  <a:srgbClr val="C00000"/>
                </a:solidFill>
                <a:latin typeface="Calibri"/>
                <a:cs typeface="Calibri"/>
              </a:rPr>
              <a:t>we</a:t>
            </a:r>
            <a:r>
              <a:rPr sz="2800" spc="-30" dirty="0">
                <a:solidFill>
                  <a:srgbClr val="C00000"/>
                </a:solidFill>
                <a:latin typeface="Calibri"/>
                <a:cs typeface="Calibri"/>
              </a:rPr>
              <a:t> </a:t>
            </a:r>
            <a:r>
              <a:rPr sz="2800" spc="-10" dirty="0">
                <a:solidFill>
                  <a:srgbClr val="C00000"/>
                </a:solidFill>
                <a:latin typeface="Calibri"/>
                <a:cs typeface="Calibri"/>
              </a:rPr>
              <a:t>reference</a:t>
            </a:r>
            <a:r>
              <a:rPr sz="2800" spc="-30" dirty="0">
                <a:solidFill>
                  <a:srgbClr val="C00000"/>
                </a:solidFill>
                <a:latin typeface="Calibri"/>
                <a:cs typeface="Calibri"/>
              </a:rPr>
              <a:t> </a:t>
            </a:r>
            <a:r>
              <a:rPr sz="2800" dirty="0">
                <a:solidFill>
                  <a:srgbClr val="C00000"/>
                </a:solidFill>
                <a:latin typeface="Calibri"/>
                <a:cs typeface="Calibri"/>
              </a:rPr>
              <a:t>a,</a:t>
            </a:r>
            <a:r>
              <a:rPr sz="2800" spc="-20" dirty="0">
                <a:solidFill>
                  <a:srgbClr val="C00000"/>
                </a:solidFill>
                <a:latin typeface="Calibri"/>
                <a:cs typeface="Calibri"/>
              </a:rPr>
              <a:t> </a:t>
            </a:r>
            <a:r>
              <a:rPr sz="2800" dirty="0">
                <a:solidFill>
                  <a:srgbClr val="C00000"/>
                </a:solidFill>
                <a:latin typeface="Calibri"/>
                <a:cs typeface="Calibri"/>
              </a:rPr>
              <a:t>b,</a:t>
            </a:r>
            <a:r>
              <a:rPr sz="2800" spc="-20" dirty="0">
                <a:solidFill>
                  <a:srgbClr val="C00000"/>
                </a:solidFill>
                <a:latin typeface="Calibri"/>
                <a:cs typeface="Calibri"/>
              </a:rPr>
              <a:t> </a:t>
            </a:r>
            <a:r>
              <a:rPr sz="2800" dirty="0">
                <a:solidFill>
                  <a:srgbClr val="C00000"/>
                </a:solidFill>
                <a:latin typeface="Calibri"/>
                <a:cs typeface="Calibri"/>
              </a:rPr>
              <a:t>x,</a:t>
            </a:r>
            <a:r>
              <a:rPr sz="2800" spc="-15" dirty="0">
                <a:solidFill>
                  <a:srgbClr val="C00000"/>
                </a:solidFill>
                <a:latin typeface="Calibri"/>
                <a:cs typeface="Calibri"/>
              </a:rPr>
              <a:t> </a:t>
            </a:r>
            <a:r>
              <a:rPr sz="2800" spc="-25" dirty="0">
                <a:solidFill>
                  <a:srgbClr val="C00000"/>
                </a:solidFill>
                <a:latin typeface="Calibri"/>
                <a:cs typeface="Calibri"/>
              </a:rPr>
              <a:t>y?</a:t>
            </a:r>
            <a:endParaRPr sz="2800">
              <a:latin typeface="Calibri"/>
              <a:cs typeface="Calibri"/>
            </a:endParaRPr>
          </a:p>
        </p:txBody>
      </p:sp>
      <p:sp>
        <p:nvSpPr>
          <p:cNvPr id="9" name="object 9"/>
          <p:cNvSpPr/>
          <p:nvPr/>
        </p:nvSpPr>
        <p:spPr>
          <a:xfrm>
            <a:off x="2532650" y="3222170"/>
            <a:ext cx="97790" cy="677545"/>
          </a:xfrm>
          <a:custGeom>
            <a:avLst/>
            <a:gdLst/>
            <a:ahLst/>
            <a:cxnLst/>
            <a:rect l="l" t="t" r="r" b="b"/>
            <a:pathLst>
              <a:path w="97789" h="677545">
                <a:moveTo>
                  <a:pt x="0" y="0"/>
                </a:moveTo>
                <a:lnTo>
                  <a:pt x="37888" y="637"/>
                </a:lnTo>
                <a:lnTo>
                  <a:pt x="68828" y="2375"/>
                </a:lnTo>
                <a:lnTo>
                  <a:pt x="89688" y="4953"/>
                </a:lnTo>
                <a:lnTo>
                  <a:pt x="97338" y="8110"/>
                </a:lnTo>
                <a:lnTo>
                  <a:pt x="97338" y="669134"/>
                </a:lnTo>
                <a:lnTo>
                  <a:pt x="89688" y="672291"/>
                </a:lnTo>
                <a:lnTo>
                  <a:pt x="68828" y="674869"/>
                </a:lnTo>
                <a:lnTo>
                  <a:pt x="37888" y="676607"/>
                </a:lnTo>
                <a:lnTo>
                  <a:pt x="0" y="677245"/>
                </a:lnTo>
              </a:path>
            </a:pathLst>
          </a:custGeom>
          <a:ln w="28575">
            <a:solidFill>
              <a:srgbClr val="C00000"/>
            </a:solidFill>
          </a:ln>
        </p:spPr>
        <p:txBody>
          <a:bodyPr wrap="square" lIns="0" tIns="0" rIns="0" bIns="0" rtlCol="0"/>
          <a:lstStyle/>
          <a:p>
            <a:endParaRPr/>
          </a:p>
        </p:txBody>
      </p:sp>
      <p:sp>
        <p:nvSpPr>
          <p:cNvPr id="10" name="object 10"/>
          <p:cNvSpPr txBox="1"/>
          <p:nvPr/>
        </p:nvSpPr>
        <p:spPr>
          <a:xfrm>
            <a:off x="2611390" y="5139435"/>
            <a:ext cx="7331709"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Binary</a:t>
            </a:r>
            <a:r>
              <a:rPr sz="2800" spc="-60" dirty="0">
                <a:solidFill>
                  <a:srgbClr val="C00000"/>
                </a:solidFill>
                <a:latin typeface="Calibri"/>
                <a:cs typeface="Calibri"/>
              </a:rPr>
              <a:t> </a:t>
            </a:r>
            <a:r>
              <a:rPr sz="2800" dirty="0">
                <a:solidFill>
                  <a:srgbClr val="C00000"/>
                </a:solidFill>
                <a:latin typeface="Calibri"/>
                <a:cs typeface="Calibri"/>
              </a:rPr>
              <a:t>code</a:t>
            </a:r>
            <a:r>
              <a:rPr sz="2800" spc="-50" dirty="0">
                <a:solidFill>
                  <a:srgbClr val="C00000"/>
                </a:solidFill>
                <a:latin typeface="Calibri"/>
                <a:cs typeface="Calibri"/>
              </a:rPr>
              <a:t> </a:t>
            </a:r>
            <a:r>
              <a:rPr sz="2800" dirty="0">
                <a:solidFill>
                  <a:srgbClr val="C00000"/>
                </a:solidFill>
                <a:latin typeface="Calibri"/>
                <a:cs typeface="Calibri"/>
              </a:rPr>
              <a:t>is</a:t>
            </a:r>
            <a:r>
              <a:rPr sz="2800" spc="-35" dirty="0">
                <a:solidFill>
                  <a:srgbClr val="C00000"/>
                </a:solidFill>
                <a:latin typeface="Calibri"/>
                <a:cs typeface="Calibri"/>
              </a:rPr>
              <a:t> </a:t>
            </a:r>
            <a:r>
              <a:rPr sz="2800" spc="-10" dirty="0">
                <a:solidFill>
                  <a:srgbClr val="C00000"/>
                </a:solidFill>
                <a:latin typeface="Calibri"/>
                <a:cs typeface="Calibri"/>
              </a:rPr>
              <a:t>generated</a:t>
            </a:r>
            <a:r>
              <a:rPr sz="2800" spc="-40" dirty="0">
                <a:solidFill>
                  <a:srgbClr val="C00000"/>
                </a:solidFill>
                <a:latin typeface="Calibri"/>
                <a:cs typeface="Calibri"/>
              </a:rPr>
              <a:t> </a:t>
            </a:r>
            <a:r>
              <a:rPr sz="2800" dirty="0">
                <a:solidFill>
                  <a:srgbClr val="C00000"/>
                </a:solidFill>
                <a:latin typeface="Calibri"/>
                <a:cs typeface="Calibri"/>
              </a:rPr>
              <a:t>during</a:t>
            </a:r>
            <a:r>
              <a:rPr sz="2800" spc="-50" dirty="0">
                <a:solidFill>
                  <a:srgbClr val="C00000"/>
                </a:solidFill>
                <a:latin typeface="Calibri"/>
                <a:cs typeface="Calibri"/>
              </a:rPr>
              <a:t> </a:t>
            </a:r>
            <a:r>
              <a:rPr sz="2800" dirty="0">
                <a:solidFill>
                  <a:srgbClr val="C00000"/>
                </a:solidFill>
                <a:latin typeface="Calibri"/>
                <a:cs typeface="Calibri"/>
              </a:rPr>
              <a:t>compilation</a:t>
            </a:r>
            <a:r>
              <a:rPr sz="2800" spc="-35" dirty="0">
                <a:solidFill>
                  <a:srgbClr val="C00000"/>
                </a:solidFill>
                <a:latin typeface="Calibri"/>
                <a:cs typeface="Calibri"/>
              </a:rPr>
              <a:t> </a:t>
            </a:r>
            <a:r>
              <a:rPr sz="2800" spc="-10" dirty="0">
                <a:solidFill>
                  <a:srgbClr val="C00000"/>
                </a:solidFill>
                <a:latin typeface="Calibri"/>
                <a:cs typeface="Calibri"/>
              </a:rPr>
              <a:t>stage!</a:t>
            </a:r>
            <a:endParaRPr sz="2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3675">
              <a:lnSpc>
                <a:spcPct val="100000"/>
              </a:lnSpc>
              <a:spcBef>
                <a:spcPts val="100"/>
              </a:spcBef>
            </a:pPr>
            <a:r>
              <a:rPr dirty="0"/>
              <a:t>Stack</a:t>
            </a:r>
            <a:r>
              <a:rPr spc="-114" dirty="0"/>
              <a:t> </a:t>
            </a:r>
            <a:r>
              <a:rPr dirty="0"/>
              <a:t>Layout</a:t>
            </a:r>
            <a:r>
              <a:rPr spc="-100" dirty="0"/>
              <a:t> </a:t>
            </a:r>
            <a:r>
              <a:rPr spc="-10" dirty="0"/>
              <a:t>Example</a:t>
            </a:r>
          </a:p>
        </p:txBody>
      </p:sp>
      <p:sp>
        <p:nvSpPr>
          <p:cNvPr id="3" name="object 3"/>
          <p:cNvSpPr txBox="1"/>
          <p:nvPr/>
        </p:nvSpPr>
        <p:spPr>
          <a:xfrm>
            <a:off x="916939" y="1699260"/>
            <a:ext cx="2439035" cy="1252220"/>
          </a:xfrm>
          <a:prstGeom prst="rect">
            <a:avLst/>
          </a:prstGeom>
        </p:spPr>
        <p:txBody>
          <a:bodyPr vert="horz" wrap="square" lIns="0" tIns="12700" rIns="0" bIns="0" rtlCol="0">
            <a:spAutoFit/>
          </a:bodyPr>
          <a:lstStyle/>
          <a:p>
            <a:pPr marL="297815" indent="-285115">
              <a:lnSpc>
                <a:spcPct val="100000"/>
              </a:lnSpc>
              <a:spcBef>
                <a:spcPts val="100"/>
              </a:spcBef>
              <a:buFont typeface="Arial"/>
              <a:buChar char="•"/>
              <a:tabLst>
                <a:tab pos="297815" algn="l"/>
                <a:tab pos="298450" algn="l"/>
              </a:tabLst>
            </a:pPr>
            <a:r>
              <a:rPr sz="2600" dirty="0">
                <a:latin typeface="Calibri"/>
                <a:cs typeface="Calibri"/>
              </a:rPr>
              <a:t>Stack</a:t>
            </a:r>
            <a:r>
              <a:rPr sz="2600" spc="-20" dirty="0">
                <a:latin typeface="Calibri"/>
                <a:cs typeface="Calibri"/>
              </a:rPr>
              <a:t> </a:t>
            </a:r>
            <a:r>
              <a:rPr sz="2600" spc="-10" dirty="0">
                <a:latin typeface="Calibri"/>
                <a:cs typeface="Calibri"/>
              </a:rPr>
              <a:t>Frame</a:t>
            </a:r>
            <a:endParaRPr sz="2600">
              <a:latin typeface="Calibri"/>
              <a:cs typeface="Calibri"/>
            </a:endParaRPr>
          </a:p>
          <a:p>
            <a:pPr marL="626745" marR="5080" indent="-157480">
              <a:lnSpc>
                <a:spcPts val="2110"/>
              </a:lnSpc>
              <a:spcBef>
                <a:spcPts val="2375"/>
              </a:spcBef>
            </a:pPr>
            <a:r>
              <a:rPr sz="1800" dirty="0">
                <a:latin typeface="Calibri"/>
                <a:cs typeface="Calibri"/>
              </a:rPr>
              <a:t>void</a:t>
            </a:r>
            <a:r>
              <a:rPr sz="1800" spc="-15" dirty="0">
                <a:latin typeface="Calibri"/>
                <a:cs typeface="Calibri"/>
              </a:rPr>
              <a:t> </a:t>
            </a:r>
            <a:r>
              <a:rPr sz="1800" dirty="0">
                <a:latin typeface="Calibri"/>
                <a:cs typeface="Calibri"/>
              </a:rPr>
              <a:t>foo(int</a:t>
            </a:r>
            <a:r>
              <a:rPr sz="1800" spc="-20" dirty="0">
                <a:latin typeface="Calibri"/>
                <a:cs typeface="Calibri"/>
              </a:rPr>
              <a:t> </a:t>
            </a:r>
            <a:r>
              <a:rPr sz="1800" dirty="0">
                <a:latin typeface="Calibri"/>
                <a:cs typeface="Calibri"/>
              </a:rPr>
              <a:t>a,</a:t>
            </a:r>
            <a:r>
              <a:rPr sz="1800" spc="-15" dirty="0">
                <a:latin typeface="Calibri"/>
                <a:cs typeface="Calibri"/>
              </a:rPr>
              <a:t> </a:t>
            </a:r>
            <a:r>
              <a:rPr sz="1800" dirty="0">
                <a:latin typeface="Calibri"/>
                <a:cs typeface="Calibri"/>
              </a:rPr>
              <a:t>int</a:t>
            </a:r>
            <a:r>
              <a:rPr sz="1800" spc="-20" dirty="0">
                <a:latin typeface="Calibri"/>
                <a:cs typeface="Calibri"/>
              </a:rPr>
              <a:t> </a:t>
            </a:r>
            <a:r>
              <a:rPr sz="1800" dirty="0">
                <a:latin typeface="Calibri"/>
                <a:cs typeface="Calibri"/>
              </a:rPr>
              <a:t>b)</a:t>
            </a:r>
            <a:r>
              <a:rPr sz="1800" spc="-15" dirty="0">
                <a:latin typeface="Calibri"/>
                <a:cs typeface="Calibri"/>
              </a:rPr>
              <a:t> </a:t>
            </a:r>
            <a:r>
              <a:rPr sz="1800" spc="-50" dirty="0">
                <a:latin typeface="Calibri"/>
                <a:cs typeface="Calibri"/>
              </a:rPr>
              <a:t>{ </a:t>
            </a:r>
            <a:r>
              <a:rPr sz="1800" dirty="0">
                <a:latin typeface="Calibri"/>
                <a:cs typeface="Calibri"/>
              </a:rPr>
              <a:t>int</a:t>
            </a:r>
            <a:r>
              <a:rPr sz="1800" spc="-15" dirty="0">
                <a:latin typeface="Calibri"/>
                <a:cs typeface="Calibri"/>
              </a:rPr>
              <a:t> </a:t>
            </a:r>
            <a:r>
              <a:rPr sz="1800" dirty="0">
                <a:latin typeface="Calibri"/>
                <a:cs typeface="Calibri"/>
              </a:rPr>
              <a:t>x,</a:t>
            </a:r>
            <a:r>
              <a:rPr sz="1800" spc="-5" dirty="0">
                <a:latin typeface="Calibri"/>
                <a:cs typeface="Calibri"/>
              </a:rPr>
              <a:t> </a:t>
            </a:r>
            <a:r>
              <a:rPr sz="1800" spc="-25" dirty="0">
                <a:latin typeface="Calibri"/>
                <a:cs typeface="Calibri"/>
              </a:rPr>
              <a:t>y;</a:t>
            </a:r>
            <a:endParaRPr sz="1800">
              <a:latin typeface="Calibri"/>
              <a:cs typeface="Calibri"/>
            </a:endParaRPr>
          </a:p>
        </p:txBody>
      </p:sp>
      <p:sp>
        <p:nvSpPr>
          <p:cNvPr id="4" name="object 4"/>
          <p:cNvSpPr txBox="1"/>
          <p:nvPr/>
        </p:nvSpPr>
        <p:spPr>
          <a:xfrm>
            <a:off x="1531302" y="3196844"/>
            <a:ext cx="859155" cy="580390"/>
          </a:xfrm>
          <a:prstGeom prst="rect">
            <a:avLst/>
          </a:prstGeom>
        </p:spPr>
        <p:txBody>
          <a:bodyPr vert="horz" wrap="square" lIns="0" tIns="6350" rIns="0" bIns="0" rtlCol="0">
            <a:spAutoFit/>
          </a:bodyPr>
          <a:lstStyle/>
          <a:p>
            <a:pPr marL="12700" marR="5080">
              <a:lnSpc>
                <a:spcPct val="102200"/>
              </a:lnSpc>
              <a:spcBef>
                <a:spcPts val="50"/>
              </a:spcBef>
            </a:pPr>
            <a:r>
              <a:rPr sz="1800" dirty="0">
                <a:latin typeface="Calibri"/>
                <a:cs typeface="Calibri"/>
              </a:rPr>
              <a:t>x =</a:t>
            </a:r>
            <a:r>
              <a:rPr sz="1800" spc="5" dirty="0">
                <a:latin typeface="Calibri"/>
                <a:cs typeface="Calibri"/>
              </a:rPr>
              <a:t> </a:t>
            </a:r>
            <a:r>
              <a:rPr sz="1800" spc="-20" dirty="0">
                <a:latin typeface="Calibri"/>
                <a:cs typeface="Calibri"/>
              </a:rPr>
              <a:t>a+b; </a:t>
            </a:r>
            <a:r>
              <a:rPr sz="1800" dirty="0">
                <a:latin typeface="Calibri"/>
                <a:cs typeface="Calibri"/>
              </a:rPr>
              <a:t>y =</a:t>
            </a:r>
            <a:r>
              <a:rPr sz="1800" spc="10" dirty="0">
                <a:latin typeface="Calibri"/>
                <a:cs typeface="Calibri"/>
              </a:rPr>
              <a:t> </a:t>
            </a:r>
            <a:r>
              <a:rPr sz="1800" dirty="0">
                <a:latin typeface="Calibri"/>
                <a:cs typeface="Calibri"/>
              </a:rPr>
              <a:t>a –</a:t>
            </a:r>
            <a:r>
              <a:rPr sz="1800" spc="5" dirty="0">
                <a:latin typeface="Calibri"/>
                <a:cs typeface="Calibri"/>
              </a:rPr>
              <a:t> </a:t>
            </a:r>
            <a:r>
              <a:rPr sz="1800" spc="-25" dirty="0">
                <a:latin typeface="Calibri"/>
                <a:cs typeface="Calibri"/>
              </a:rPr>
              <a:t>b;</a:t>
            </a:r>
            <a:endParaRPr sz="1800">
              <a:latin typeface="Calibri"/>
              <a:cs typeface="Calibri"/>
            </a:endParaRPr>
          </a:p>
        </p:txBody>
      </p:sp>
      <p:sp>
        <p:nvSpPr>
          <p:cNvPr id="5" name="object 5"/>
          <p:cNvSpPr txBox="1"/>
          <p:nvPr/>
        </p:nvSpPr>
        <p:spPr>
          <a:xfrm>
            <a:off x="1374139" y="3754628"/>
            <a:ext cx="97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endParaRPr sz="1800">
              <a:latin typeface="Calibri"/>
              <a:cs typeface="Calibri"/>
            </a:endParaRPr>
          </a:p>
        </p:txBody>
      </p:sp>
      <p:sp>
        <p:nvSpPr>
          <p:cNvPr id="6" name="object 6"/>
          <p:cNvSpPr txBox="1"/>
          <p:nvPr/>
        </p:nvSpPr>
        <p:spPr>
          <a:xfrm>
            <a:off x="8306161" y="1772412"/>
            <a:ext cx="2203450" cy="421640"/>
          </a:xfrm>
          <a:prstGeom prst="rect">
            <a:avLst/>
          </a:prstGeom>
        </p:spPr>
        <p:txBody>
          <a:bodyPr vert="horz" wrap="square" lIns="0" tIns="12700" rIns="0" bIns="0" rtlCol="0">
            <a:spAutoFit/>
          </a:bodyPr>
          <a:lstStyle/>
          <a:p>
            <a:pPr marL="297815" indent="-285115">
              <a:lnSpc>
                <a:spcPct val="100000"/>
              </a:lnSpc>
              <a:spcBef>
                <a:spcPts val="100"/>
              </a:spcBef>
              <a:buFont typeface="Arial"/>
              <a:buChar char="•"/>
              <a:tabLst>
                <a:tab pos="297815" algn="l"/>
                <a:tab pos="298450" algn="l"/>
              </a:tabLst>
            </a:pPr>
            <a:r>
              <a:rPr sz="2600" dirty="0">
                <a:latin typeface="Calibri"/>
                <a:cs typeface="Calibri"/>
              </a:rPr>
              <a:t>Frame</a:t>
            </a:r>
            <a:r>
              <a:rPr sz="2600" spc="-60" dirty="0">
                <a:latin typeface="Calibri"/>
                <a:cs typeface="Calibri"/>
              </a:rPr>
              <a:t> </a:t>
            </a:r>
            <a:r>
              <a:rPr sz="2600" spc="-10" dirty="0">
                <a:latin typeface="Calibri"/>
                <a:cs typeface="Calibri"/>
              </a:rPr>
              <a:t>Pointer</a:t>
            </a:r>
            <a:endParaRPr sz="2600">
              <a:latin typeface="Calibri"/>
              <a:cs typeface="Calibri"/>
            </a:endParaRPr>
          </a:p>
        </p:txBody>
      </p:sp>
      <p:sp>
        <p:nvSpPr>
          <p:cNvPr id="7" name="object 7"/>
          <p:cNvSpPr txBox="1"/>
          <p:nvPr/>
        </p:nvSpPr>
        <p:spPr>
          <a:xfrm>
            <a:off x="8763361" y="2459228"/>
            <a:ext cx="2020570" cy="1110615"/>
          </a:xfrm>
          <a:prstGeom prst="rect">
            <a:avLst/>
          </a:prstGeom>
        </p:spPr>
        <p:txBody>
          <a:bodyPr vert="horz" wrap="square" lIns="0" tIns="16510" rIns="0" bIns="0" rtlCol="0">
            <a:spAutoFit/>
          </a:bodyPr>
          <a:lstStyle/>
          <a:p>
            <a:pPr marL="12700" marR="5080">
              <a:lnSpc>
                <a:spcPct val="98500"/>
              </a:lnSpc>
              <a:spcBef>
                <a:spcPts val="130"/>
              </a:spcBef>
            </a:pPr>
            <a:r>
              <a:rPr sz="1800" dirty="0">
                <a:latin typeface="Calibri"/>
                <a:cs typeface="Calibri"/>
              </a:rPr>
              <a:t>movl</a:t>
            </a:r>
            <a:r>
              <a:rPr sz="1800" spc="-10" dirty="0">
                <a:latin typeface="Calibri"/>
                <a:cs typeface="Calibri"/>
              </a:rPr>
              <a:t> </a:t>
            </a:r>
            <a:r>
              <a:rPr sz="1800" dirty="0">
                <a:latin typeface="Calibri"/>
                <a:cs typeface="Calibri"/>
              </a:rPr>
              <a:t>12(%ebp), </a:t>
            </a:r>
            <a:r>
              <a:rPr sz="1800" spc="-20" dirty="0">
                <a:latin typeface="Calibri"/>
                <a:cs typeface="Calibri"/>
              </a:rPr>
              <a:t>%eax </a:t>
            </a:r>
            <a:r>
              <a:rPr sz="1800" dirty="0">
                <a:latin typeface="Calibri"/>
                <a:cs typeface="Calibri"/>
              </a:rPr>
              <a:t>movl</a:t>
            </a:r>
            <a:r>
              <a:rPr sz="1800" spc="-10" dirty="0">
                <a:latin typeface="Calibri"/>
                <a:cs typeface="Calibri"/>
              </a:rPr>
              <a:t> </a:t>
            </a:r>
            <a:r>
              <a:rPr sz="1800" dirty="0">
                <a:latin typeface="Calibri"/>
                <a:cs typeface="Calibri"/>
              </a:rPr>
              <a:t>8(%ebp), </a:t>
            </a:r>
            <a:r>
              <a:rPr sz="1800" spc="-20" dirty="0">
                <a:latin typeface="Calibri"/>
                <a:cs typeface="Calibri"/>
              </a:rPr>
              <a:t>%edx </a:t>
            </a:r>
            <a:r>
              <a:rPr sz="1800" dirty="0">
                <a:latin typeface="Calibri"/>
                <a:cs typeface="Calibri"/>
              </a:rPr>
              <a:t>addl %edx,</a:t>
            </a:r>
            <a:r>
              <a:rPr sz="1800" spc="10" dirty="0">
                <a:latin typeface="Calibri"/>
                <a:cs typeface="Calibri"/>
              </a:rPr>
              <a:t> </a:t>
            </a:r>
            <a:r>
              <a:rPr sz="1800" spc="-20" dirty="0">
                <a:latin typeface="Calibri"/>
                <a:cs typeface="Calibri"/>
              </a:rPr>
              <a:t>%eax </a:t>
            </a:r>
            <a:r>
              <a:rPr sz="1800" dirty="0">
                <a:latin typeface="Calibri"/>
                <a:cs typeface="Calibri"/>
              </a:rPr>
              <a:t>movl</a:t>
            </a:r>
            <a:r>
              <a:rPr sz="1800" spc="-25" dirty="0">
                <a:latin typeface="Calibri"/>
                <a:cs typeface="Calibri"/>
              </a:rPr>
              <a:t> </a:t>
            </a:r>
            <a:r>
              <a:rPr sz="1800" dirty="0">
                <a:latin typeface="Calibri"/>
                <a:cs typeface="Calibri"/>
              </a:rPr>
              <a:t>%eax,</a:t>
            </a:r>
            <a:r>
              <a:rPr sz="1800" spc="-15" dirty="0">
                <a:latin typeface="Calibri"/>
                <a:cs typeface="Calibri"/>
              </a:rPr>
              <a:t> </a:t>
            </a:r>
            <a:r>
              <a:rPr sz="1800" spc="-10" dirty="0">
                <a:latin typeface="Calibri"/>
                <a:cs typeface="Calibri"/>
              </a:rPr>
              <a:t>-4(%ebp)</a:t>
            </a:r>
            <a:endParaRPr sz="1800" dirty="0">
              <a:latin typeface="Calibri"/>
              <a:cs typeface="Calibri"/>
            </a:endParaRPr>
          </a:p>
        </p:txBody>
      </p:sp>
      <p:sp>
        <p:nvSpPr>
          <p:cNvPr id="8" name="object 8"/>
          <p:cNvSpPr txBox="1"/>
          <p:nvPr/>
        </p:nvSpPr>
        <p:spPr>
          <a:xfrm>
            <a:off x="5015759" y="2283459"/>
            <a:ext cx="134366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foo(5,</a:t>
            </a:r>
            <a:r>
              <a:rPr sz="2800" spc="-65" dirty="0">
                <a:solidFill>
                  <a:srgbClr val="C00000"/>
                </a:solidFill>
                <a:latin typeface="Calibri"/>
                <a:cs typeface="Calibri"/>
              </a:rPr>
              <a:t> </a:t>
            </a:r>
            <a:r>
              <a:rPr sz="2800" spc="-25" dirty="0">
                <a:solidFill>
                  <a:srgbClr val="C00000"/>
                </a:solidFill>
                <a:latin typeface="Calibri"/>
                <a:cs typeface="Calibri"/>
              </a:rPr>
              <a:t>6);</a:t>
            </a:r>
            <a:endParaRPr sz="2800">
              <a:latin typeface="Calibri"/>
              <a:cs typeface="Calibri"/>
            </a:endParaRPr>
          </a:p>
        </p:txBody>
      </p:sp>
      <p:graphicFrame>
        <p:nvGraphicFramePr>
          <p:cNvPr id="9" name="object 9"/>
          <p:cNvGraphicFramePr>
            <a:graphicFrameLocks noGrp="1"/>
          </p:cNvGraphicFramePr>
          <p:nvPr/>
        </p:nvGraphicFramePr>
        <p:xfrm>
          <a:off x="565240" y="4220043"/>
          <a:ext cx="10515598" cy="622300"/>
        </p:xfrm>
        <a:graphic>
          <a:graphicData uri="http://schemas.openxmlformats.org/drawingml/2006/table">
            <a:tbl>
              <a:tblPr firstRow="1" bandRow="1">
                <a:tableStyleId>{2D5ABB26-0587-4C30-8999-92F81FD0307C}</a:tableStyleId>
              </a:tblPr>
              <a:tblGrid>
                <a:gridCol w="4345305">
                  <a:extLst>
                    <a:ext uri="{9D8B030D-6E8A-4147-A177-3AD203B41FA5}">
                      <a16:colId xmlns:a16="http://schemas.microsoft.com/office/drawing/2014/main" val="20000"/>
                    </a:ext>
                  </a:extLst>
                </a:gridCol>
                <a:gridCol w="756920">
                  <a:extLst>
                    <a:ext uri="{9D8B030D-6E8A-4147-A177-3AD203B41FA5}">
                      <a16:colId xmlns:a16="http://schemas.microsoft.com/office/drawing/2014/main" val="20001"/>
                    </a:ext>
                  </a:extLst>
                </a:gridCol>
                <a:gridCol w="758189">
                  <a:extLst>
                    <a:ext uri="{9D8B030D-6E8A-4147-A177-3AD203B41FA5}">
                      <a16:colId xmlns:a16="http://schemas.microsoft.com/office/drawing/2014/main" val="20002"/>
                    </a:ext>
                  </a:extLst>
                </a:gridCol>
                <a:gridCol w="743585">
                  <a:extLst>
                    <a:ext uri="{9D8B030D-6E8A-4147-A177-3AD203B41FA5}">
                      <a16:colId xmlns:a16="http://schemas.microsoft.com/office/drawing/2014/main" val="20003"/>
                    </a:ext>
                  </a:extLst>
                </a:gridCol>
                <a:gridCol w="637540">
                  <a:extLst>
                    <a:ext uri="{9D8B030D-6E8A-4147-A177-3AD203B41FA5}">
                      <a16:colId xmlns:a16="http://schemas.microsoft.com/office/drawing/2014/main" val="20004"/>
                    </a:ext>
                  </a:extLst>
                </a:gridCol>
                <a:gridCol w="624840">
                  <a:extLst>
                    <a:ext uri="{9D8B030D-6E8A-4147-A177-3AD203B41FA5}">
                      <a16:colId xmlns:a16="http://schemas.microsoft.com/office/drawing/2014/main" val="20005"/>
                    </a:ext>
                  </a:extLst>
                </a:gridCol>
                <a:gridCol w="630554">
                  <a:extLst>
                    <a:ext uri="{9D8B030D-6E8A-4147-A177-3AD203B41FA5}">
                      <a16:colId xmlns:a16="http://schemas.microsoft.com/office/drawing/2014/main" val="20006"/>
                    </a:ext>
                  </a:extLst>
                </a:gridCol>
                <a:gridCol w="1800225">
                  <a:extLst>
                    <a:ext uri="{9D8B030D-6E8A-4147-A177-3AD203B41FA5}">
                      <a16:colId xmlns:a16="http://schemas.microsoft.com/office/drawing/2014/main" val="20007"/>
                    </a:ext>
                  </a:extLst>
                </a:gridCol>
                <a:gridCol w="218440">
                  <a:extLst>
                    <a:ext uri="{9D8B030D-6E8A-4147-A177-3AD203B41FA5}">
                      <a16:colId xmlns:a16="http://schemas.microsoft.com/office/drawing/2014/main" val="20008"/>
                    </a:ext>
                  </a:extLst>
                </a:gridCol>
              </a:tblGrid>
              <a:tr h="622300">
                <a:tc>
                  <a:txBody>
                    <a:bodyPr/>
                    <a:lstStyle/>
                    <a:p>
                      <a:pPr>
                        <a:lnSpc>
                          <a:spcPct val="100000"/>
                        </a:lnSpc>
                      </a:pPr>
                      <a:endParaRPr sz="24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905" algn="ctr">
                        <a:lnSpc>
                          <a:spcPct val="100000"/>
                        </a:lnSpc>
                        <a:spcBef>
                          <a:spcPts val="1255"/>
                        </a:spcBef>
                      </a:pPr>
                      <a:r>
                        <a:rPr sz="1800" dirty="0">
                          <a:latin typeface="Calibri"/>
                          <a:cs typeface="Calibri"/>
                        </a:rPr>
                        <a:t>y</a:t>
                      </a:r>
                      <a:endParaRPr sz="1800">
                        <a:latin typeface="Calibri"/>
                        <a:cs typeface="Calibri"/>
                      </a:endParaRPr>
                    </a:p>
                  </a:txBody>
                  <a:tcPr marL="0" marR="0" marT="15938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gn="ctr">
                        <a:lnSpc>
                          <a:spcPct val="100000"/>
                        </a:lnSpc>
                        <a:spcBef>
                          <a:spcPts val="1255"/>
                        </a:spcBef>
                      </a:pPr>
                      <a:r>
                        <a:rPr sz="1800" dirty="0">
                          <a:latin typeface="Calibri"/>
                          <a:cs typeface="Calibri"/>
                        </a:rPr>
                        <a:t>x</a:t>
                      </a:r>
                      <a:endParaRPr sz="1800">
                        <a:latin typeface="Calibri"/>
                        <a:cs typeface="Calibri"/>
                      </a:endParaRPr>
                    </a:p>
                  </a:txBody>
                  <a:tcPr marL="0" marR="0" marT="1593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1760">
                        <a:lnSpc>
                          <a:spcPct val="100000"/>
                        </a:lnSpc>
                        <a:spcBef>
                          <a:spcPts val="1255"/>
                        </a:spcBef>
                      </a:pPr>
                      <a:r>
                        <a:rPr sz="1800" spc="-20" dirty="0">
                          <a:latin typeface="Calibri"/>
                          <a:cs typeface="Calibri"/>
                        </a:rPr>
                        <a:t>%ebp</a:t>
                      </a:r>
                      <a:endParaRPr sz="1800">
                        <a:latin typeface="Calibri"/>
                        <a:cs typeface="Calibri"/>
                      </a:endParaRPr>
                    </a:p>
                  </a:txBody>
                  <a:tcPr marL="0" marR="0" marT="1593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3345">
                        <a:lnSpc>
                          <a:spcPct val="100000"/>
                        </a:lnSpc>
                        <a:spcBef>
                          <a:spcPts val="1255"/>
                        </a:spcBef>
                      </a:pPr>
                      <a:r>
                        <a:rPr sz="1800" spc="-20" dirty="0">
                          <a:latin typeface="Calibri"/>
                          <a:cs typeface="Calibri"/>
                        </a:rPr>
                        <a:t>%eip</a:t>
                      </a:r>
                      <a:endParaRPr sz="1800">
                        <a:latin typeface="Calibri"/>
                        <a:cs typeface="Calibri"/>
                      </a:endParaRPr>
                    </a:p>
                  </a:txBody>
                  <a:tcPr marL="0" marR="0" marT="159385"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35890">
                        <a:lnSpc>
                          <a:spcPct val="100000"/>
                        </a:lnSpc>
                        <a:spcBef>
                          <a:spcPts val="1255"/>
                        </a:spcBef>
                      </a:pPr>
                      <a:r>
                        <a:rPr sz="1800" spc="-25" dirty="0">
                          <a:latin typeface="Calibri"/>
                          <a:cs typeface="Calibri"/>
                        </a:rPr>
                        <a:t>a=5</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30810">
                        <a:lnSpc>
                          <a:spcPct val="100000"/>
                        </a:lnSpc>
                        <a:spcBef>
                          <a:spcPts val="1255"/>
                        </a:spcBef>
                      </a:pPr>
                      <a:r>
                        <a:rPr sz="1800" spc="-25" dirty="0">
                          <a:latin typeface="Calibri"/>
                          <a:cs typeface="Calibri"/>
                        </a:rPr>
                        <a:t>b=6</a:t>
                      </a:r>
                      <a:endParaRPr sz="1800">
                        <a:latin typeface="Calibri"/>
                        <a:cs typeface="Calibri"/>
                      </a:endParaRPr>
                    </a:p>
                  </a:txBody>
                  <a:tcPr marL="0" marR="0" marT="159385"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8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256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object 10"/>
          <p:cNvSpPr txBox="1"/>
          <p:nvPr/>
        </p:nvSpPr>
        <p:spPr>
          <a:xfrm>
            <a:off x="2989046" y="3325876"/>
            <a:ext cx="453644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How</a:t>
            </a:r>
            <a:r>
              <a:rPr sz="2800" spc="-25" dirty="0">
                <a:solidFill>
                  <a:srgbClr val="C00000"/>
                </a:solidFill>
                <a:latin typeface="Calibri"/>
                <a:cs typeface="Calibri"/>
              </a:rPr>
              <a:t> </a:t>
            </a:r>
            <a:r>
              <a:rPr sz="2800" dirty="0">
                <a:solidFill>
                  <a:srgbClr val="C00000"/>
                </a:solidFill>
                <a:latin typeface="Calibri"/>
                <a:cs typeface="Calibri"/>
              </a:rPr>
              <a:t>do</a:t>
            </a:r>
            <a:r>
              <a:rPr sz="2800" spc="-25" dirty="0">
                <a:solidFill>
                  <a:srgbClr val="C00000"/>
                </a:solidFill>
                <a:latin typeface="Calibri"/>
                <a:cs typeface="Calibri"/>
              </a:rPr>
              <a:t> </a:t>
            </a:r>
            <a:r>
              <a:rPr sz="2800" dirty="0">
                <a:solidFill>
                  <a:srgbClr val="C00000"/>
                </a:solidFill>
                <a:latin typeface="Calibri"/>
                <a:cs typeface="Calibri"/>
              </a:rPr>
              <a:t>we</a:t>
            </a:r>
            <a:r>
              <a:rPr sz="2800" spc="-30" dirty="0">
                <a:solidFill>
                  <a:srgbClr val="C00000"/>
                </a:solidFill>
                <a:latin typeface="Calibri"/>
                <a:cs typeface="Calibri"/>
              </a:rPr>
              <a:t> </a:t>
            </a:r>
            <a:r>
              <a:rPr sz="2800" spc="-10" dirty="0">
                <a:solidFill>
                  <a:srgbClr val="C00000"/>
                </a:solidFill>
                <a:latin typeface="Calibri"/>
                <a:cs typeface="Calibri"/>
              </a:rPr>
              <a:t>reference</a:t>
            </a:r>
            <a:r>
              <a:rPr sz="2800" spc="-30" dirty="0">
                <a:solidFill>
                  <a:srgbClr val="C00000"/>
                </a:solidFill>
                <a:latin typeface="Calibri"/>
                <a:cs typeface="Calibri"/>
              </a:rPr>
              <a:t> </a:t>
            </a:r>
            <a:r>
              <a:rPr sz="2800" dirty="0">
                <a:solidFill>
                  <a:srgbClr val="C00000"/>
                </a:solidFill>
                <a:latin typeface="Calibri"/>
                <a:cs typeface="Calibri"/>
              </a:rPr>
              <a:t>a,</a:t>
            </a:r>
            <a:r>
              <a:rPr sz="2800" spc="-20" dirty="0">
                <a:solidFill>
                  <a:srgbClr val="C00000"/>
                </a:solidFill>
                <a:latin typeface="Calibri"/>
                <a:cs typeface="Calibri"/>
              </a:rPr>
              <a:t> </a:t>
            </a:r>
            <a:r>
              <a:rPr sz="2800" dirty="0">
                <a:solidFill>
                  <a:srgbClr val="C00000"/>
                </a:solidFill>
                <a:latin typeface="Calibri"/>
                <a:cs typeface="Calibri"/>
              </a:rPr>
              <a:t>b,</a:t>
            </a:r>
            <a:r>
              <a:rPr sz="2800" spc="-20" dirty="0">
                <a:solidFill>
                  <a:srgbClr val="C00000"/>
                </a:solidFill>
                <a:latin typeface="Calibri"/>
                <a:cs typeface="Calibri"/>
              </a:rPr>
              <a:t> </a:t>
            </a:r>
            <a:r>
              <a:rPr sz="2800" dirty="0">
                <a:solidFill>
                  <a:srgbClr val="C00000"/>
                </a:solidFill>
                <a:latin typeface="Calibri"/>
                <a:cs typeface="Calibri"/>
              </a:rPr>
              <a:t>x,</a:t>
            </a:r>
            <a:r>
              <a:rPr sz="2800" spc="-15" dirty="0">
                <a:solidFill>
                  <a:srgbClr val="C00000"/>
                </a:solidFill>
                <a:latin typeface="Calibri"/>
                <a:cs typeface="Calibri"/>
              </a:rPr>
              <a:t> </a:t>
            </a:r>
            <a:r>
              <a:rPr sz="2800" spc="-25" dirty="0">
                <a:solidFill>
                  <a:srgbClr val="C00000"/>
                </a:solidFill>
                <a:latin typeface="Calibri"/>
                <a:cs typeface="Calibri"/>
              </a:rPr>
              <a:t>y?</a:t>
            </a:r>
            <a:endParaRPr sz="2800">
              <a:latin typeface="Calibri"/>
              <a:cs typeface="Calibri"/>
            </a:endParaRPr>
          </a:p>
        </p:txBody>
      </p:sp>
      <p:sp>
        <p:nvSpPr>
          <p:cNvPr id="11" name="object 11"/>
          <p:cNvSpPr/>
          <p:nvPr/>
        </p:nvSpPr>
        <p:spPr>
          <a:xfrm>
            <a:off x="2532650" y="3222170"/>
            <a:ext cx="97790" cy="677545"/>
          </a:xfrm>
          <a:custGeom>
            <a:avLst/>
            <a:gdLst/>
            <a:ahLst/>
            <a:cxnLst/>
            <a:rect l="l" t="t" r="r" b="b"/>
            <a:pathLst>
              <a:path w="97789" h="677545">
                <a:moveTo>
                  <a:pt x="0" y="0"/>
                </a:moveTo>
                <a:lnTo>
                  <a:pt x="37888" y="637"/>
                </a:lnTo>
                <a:lnTo>
                  <a:pt x="68828" y="2375"/>
                </a:lnTo>
                <a:lnTo>
                  <a:pt x="89688" y="4953"/>
                </a:lnTo>
                <a:lnTo>
                  <a:pt x="97338" y="8110"/>
                </a:lnTo>
                <a:lnTo>
                  <a:pt x="97338" y="669134"/>
                </a:lnTo>
                <a:lnTo>
                  <a:pt x="89688" y="672291"/>
                </a:lnTo>
                <a:lnTo>
                  <a:pt x="68828" y="674869"/>
                </a:lnTo>
                <a:lnTo>
                  <a:pt x="37888" y="676607"/>
                </a:lnTo>
                <a:lnTo>
                  <a:pt x="0" y="677245"/>
                </a:lnTo>
              </a:path>
            </a:pathLst>
          </a:custGeom>
          <a:ln w="28575">
            <a:solidFill>
              <a:srgbClr val="C00000"/>
            </a:solidFill>
          </a:ln>
        </p:spPr>
        <p:txBody>
          <a:bodyPr wrap="square" lIns="0" tIns="0" rIns="0" bIns="0" rtlCol="0"/>
          <a:lstStyle/>
          <a:p>
            <a:endParaRPr/>
          </a:p>
        </p:txBody>
      </p:sp>
      <p:sp>
        <p:nvSpPr>
          <p:cNvPr id="12" name="object 12"/>
          <p:cNvSpPr txBox="1"/>
          <p:nvPr/>
        </p:nvSpPr>
        <p:spPr>
          <a:xfrm>
            <a:off x="2611390" y="4947411"/>
            <a:ext cx="7331709" cy="1263015"/>
          </a:xfrm>
          <a:prstGeom prst="rect">
            <a:avLst/>
          </a:prstGeom>
        </p:spPr>
        <p:txBody>
          <a:bodyPr vert="horz" wrap="square" lIns="0" tIns="204470" rIns="0" bIns="0" rtlCol="0">
            <a:spAutoFit/>
          </a:bodyPr>
          <a:lstStyle/>
          <a:p>
            <a:pPr algn="ctr">
              <a:lnSpc>
                <a:spcPct val="100000"/>
              </a:lnSpc>
              <a:spcBef>
                <a:spcPts val="1610"/>
              </a:spcBef>
            </a:pPr>
            <a:r>
              <a:rPr sz="2800" dirty="0">
                <a:solidFill>
                  <a:srgbClr val="C00000"/>
                </a:solidFill>
                <a:latin typeface="Calibri"/>
                <a:cs typeface="Calibri"/>
              </a:rPr>
              <a:t>Binary</a:t>
            </a:r>
            <a:r>
              <a:rPr sz="2800" spc="-60" dirty="0">
                <a:solidFill>
                  <a:srgbClr val="C00000"/>
                </a:solidFill>
                <a:latin typeface="Calibri"/>
                <a:cs typeface="Calibri"/>
              </a:rPr>
              <a:t> </a:t>
            </a:r>
            <a:r>
              <a:rPr sz="2800" dirty="0">
                <a:solidFill>
                  <a:srgbClr val="C00000"/>
                </a:solidFill>
                <a:latin typeface="Calibri"/>
                <a:cs typeface="Calibri"/>
              </a:rPr>
              <a:t>code</a:t>
            </a:r>
            <a:r>
              <a:rPr sz="2800" spc="-50" dirty="0">
                <a:solidFill>
                  <a:srgbClr val="C00000"/>
                </a:solidFill>
                <a:latin typeface="Calibri"/>
                <a:cs typeface="Calibri"/>
              </a:rPr>
              <a:t> </a:t>
            </a:r>
            <a:r>
              <a:rPr sz="2800" dirty="0">
                <a:solidFill>
                  <a:srgbClr val="C00000"/>
                </a:solidFill>
                <a:latin typeface="Calibri"/>
                <a:cs typeface="Calibri"/>
              </a:rPr>
              <a:t>is</a:t>
            </a:r>
            <a:r>
              <a:rPr sz="2800" spc="-35" dirty="0">
                <a:solidFill>
                  <a:srgbClr val="C00000"/>
                </a:solidFill>
                <a:latin typeface="Calibri"/>
                <a:cs typeface="Calibri"/>
              </a:rPr>
              <a:t> </a:t>
            </a:r>
            <a:r>
              <a:rPr sz="2800" spc="-10" dirty="0">
                <a:solidFill>
                  <a:srgbClr val="C00000"/>
                </a:solidFill>
                <a:latin typeface="Calibri"/>
                <a:cs typeface="Calibri"/>
              </a:rPr>
              <a:t>generated</a:t>
            </a:r>
            <a:r>
              <a:rPr sz="2800" spc="-40" dirty="0">
                <a:solidFill>
                  <a:srgbClr val="C00000"/>
                </a:solidFill>
                <a:latin typeface="Calibri"/>
                <a:cs typeface="Calibri"/>
              </a:rPr>
              <a:t> </a:t>
            </a:r>
            <a:r>
              <a:rPr sz="2800" dirty="0">
                <a:solidFill>
                  <a:srgbClr val="C00000"/>
                </a:solidFill>
                <a:latin typeface="Calibri"/>
                <a:cs typeface="Calibri"/>
              </a:rPr>
              <a:t>during</a:t>
            </a:r>
            <a:r>
              <a:rPr sz="2800" spc="-50" dirty="0">
                <a:solidFill>
                  <a:srgbClr val="C00000"/>
                </a:solidFill>
                <a:latin typeface="Calibri"/>
                <a:cs typeface="Calibri"/>
              </a:rPr>
              <a:t> </a:t>
            </a:r>
            <a:r>
              <a:rPr sz="2800" dirty="0">
                <a:solidFill>
                  <a:srgbClr val="C00000"/>
                </a:solidFill>
                <a:latin typeface="Calibri"/>
                <a:cs typeface="Calibri"/>
              </a:rPr>
              <a:t>compilation</a:t>
            </a:r>
            <a:r>
              <a:rPr sz="2800" spc="-35" dirty="0">
                <a:solidFill>
                  <a:srgbClr val="C00000"/>
                </a:solidFill>
                <a:latin typeface="Calibri"/>
                <a:cs typeface="Calibri"/>
              </a:rPr>
              <a:t> </a:t>
            </a:r>
            <a:r>
              <a:rPr sz="2800" spc="-10" dirty="0">
                <a:solidFill>
                  <a:srgbClr val="C00000"/>
                </a:solidFill>
                <a:latin typeface="Calibri"/>
                <a:cs typeface="Calibri"/>
              </a:rPr>
              <a:t>stage!</a:t>
            </a:r>
            <a:endParaRPr sz="2800">
              <a:latin typeface="Calibri"/>
              <a:cs typeface="Calibri"/>
            </a:endParaRPr>
          </a:p>
          <a:p>
            <a:pPr marR="168275" algn="ctr">
              <a:lnSpc>
                <a:spcPct val="100000"/>
              </a:lnSpc>
              <a:spcBef>
                <a:spcPts val="1515"/>
              </a:spcBef>
            </a:pPr>
            <a:r>
              <a:rPr sz="2800" dirty="0">
                <a:latin typeface="Calibri"/>
                <a:cs typeface="Calibri"/>
              </a:rPr>
              <a:t>Compiler</a:t>
            </a:r>
            <a:r>
              <a:rPr sz="2800" spc="-70" dirty="0">
                <a:latin typeface="Calibri"/>
                <a:cs typeface="Calibri"/>
              </a:rPr>
              <a:t> </a:t>
            </a:r>
            <a:r>
              <a:rPr sz="2800" dirty="0">
                <a:latin typeface="Calibri"/>
                <a:cs typeface="Calibri"/>
              </a:rPr>
              <a:t>uses</a:t>
            </a:r>
            <a:r>
              <a:rPr sz="2800" spc="-50" dirty="0">
                <a:latin typeface="Calibri"/>
                <a:cs typeface="Calibri"/>
              </a:rPr>
              <a:t> </a:t>
            </a:r>
            <a:r>
              <a:rPr sz="2800" dirty="0">
                <a:latin typeface="Calibri"/>
                <a:cs typeface="Calibri"/>
              </a:rPr>
              <a:t>offsets</a:t>
            </a:r>
            <a:r>
              <a:rPr sz="2800" spc="-45" dirty="0">
                <a:latin typeface="Calibri"/>
                <a:cs typeface="Calibri"/>
              </a:rPr>
              <a:t> </a:t>
            </a:r>
            <a:r>
              <a:rPr sz="2800" dirty="0">
                <a:latin typeface="Calibri"/>
                <a:cs typeface="Calibri"/>
              </a:rPr>
              <a:t>relative</a:t>
            </a:r>
            <a:r>
              <a:rPr sz="2800" spc="-60" dirty="0">
                <a:latin typeface="Calibri"/>
                <a:cs typeface="Calibri"/>
              </a:rPr>
              <a:t> </a:t>
            </a:r>
            <a:r>
              <a:rPr sz="2800" dirty="0">
                <a:latin typeface="Calibri"/>
                <a:cs typeface="Calibri"/>
              </a:rPr>
              <a:t>to</a:t>
            </a:r>
            <a:r>
              <a:rPr sz="2800" spc="-75" dirty="0">
                <a:latin typeface="Calibri"/>
                <a:cs typeface="Calibri"/>
              </a:rPr>
              <a:t> </a:t>
            </a:r>
            <a:r>
              <a:rPr sz="2800" spc="-25" dirty="0">
                <a:latin typeface="Calibri"/>
                <a:cs typeface="Calibri"/>
              </a:rPr>
              <a:t>ebp</a:t>
            </a:r>
            <a:endParaRPr sz="2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0134" y="611124"/>
            <a:ext cx="5474335" cy="695960"/>
          </a:xfrm>
          <a:prstGeom prst="rect">
            <a:avLst/>
          </a:prstGeom>
        </p:spPr>
        <p:txBody>
          <a:bodyPr vert="horz" wrap="square" lIns="0" tIns="12700" rIns="0" bIns="0" rtlCol="0">
            <a:spAutoFit/>
          </a:bodyPr>
          <a:lstStyle/>
          <a:p>
            <a:pPr marL="12700">
              <a:lnSpc>
                <a:spcPct val="100000"/>
              </a:lnSpc>
              <a:spcBef>
                <a:spcPts val="100"/>
              </a:spcBef>
            </a:pPr>
            <a:r>
              <a:rPr dirty="0"/>
              <a:t>Copying</a:t>
            </a:r>
            <a:r>
              <a:rPr spc="-35" dirty="0"/>
              <a:t> </a:t>
            </a:r>
            <a:r>
              <a:rPr dirty="0"/>
              <a:t>Data</a:t>
            </a:r>
            <a:r>
              <a:rPr spc="-30" dirty="0"/>
              <a:t> </a:t>
            </a:r>
            <a:r>
              <a:rPr dirty="0"/>
              <a:t>to</a:t>
            </a:r>
            <a:r>
              <a:rPr spc="-30" dirty="0"/>
              <a:t> </a:t>
            </a:r>
            <a:r>
              <a:rPr dirty="0"/>
              <a:t>a</a:t>
            </a:r>
            <a:r>
              <a:rPr spc="-25" dirty="0"/>
              <a:t> </a:t>
            </a:r>
            <a:r>
              <a:rPr spc="-30" dirty="0"/>
              <a:t>Buffer</a:t>
            </a:r>
          </a:p>
        </p:txBody>
      </p:sp>
      <p:sp>
        <p:nvSpPr>
          <p:cNvPr id="3" name="object 3"/>
          <p:cNvSpPr txBox="1"/>
          <p:nvPr/>
        </p:nvSpPr>
        <p:spPr>
          <a:xfrm>
            <a:off x="838199" y="1814460"/>
            <a:ext cx="4752340" cy="2866390"/>
          </a:xfrm>
          <a:prstGeom prst="rect">
            <a:avLst/>
          </a:prstGeom>
          <a:solidFill>
            <a:srgbClr val="B4C7E7"/>
          </a:solidFill>
          <a:ln w="12700">
            <a:solidFill>
              <a:srgbClr val="000000"/>
            </a:solidFill>
          </a:ln>
        </p:spPr>
        <p:txBody>
          <a:bodyPr vert="horz" wrap="square" lIns="0" tIns="172720" rIns="0" bIns="0" rtlCol="0">
            <a:spAutoFit/>
          </a:bodyPr>
          <a:lstStyle/>
          <a:p>
            <a:pPr marL="276860">
              <a:lnSpc>
                <a:spcPts val="2135"/>
              </a:lnSpc>
              <a:spcBef>
                <a:spcPts val="136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a:lnSpc>
                <a:spcPts val="2135"/>
              </a:lnSpc>
            </a:pPr>
            <a:r>
              <a:rPr sz="1800" dirty="0">
                <a:latin typeface="Calibri"/>
                <a:cs typeface="Calibri"/>
              </a:rPr>
              <a:t>…</a:t>
            </a:r>
            <a:endParaRPr sz="1800">
              <a:latin typeface="Calibri"/>
              <a:cs typeface="Calibri"/>
            </a:endParaRPr>
          </a:p>
          <a:p>
            <a:pPr marL="434340" marR="313055">
              <a:lnSpc>
                <a:spcPts val="2210"/>
              </a:lnSpc>
              <a:spcBef>
                <a:spcPts val="55"/>
              </a:spcBef>
            </a:pPr>
            <a:r>
              <a:rPr sz="1800" dirty="0">
                <a:latin typeface="Calibri"/>
                <a:cs typeface="Calibri"/>
              </a:rPr>
              <a:t>char</a:t>
            </a:r>
            <a:r>
              <a:rPr sz="1800" spc="-30" dirty="0">
                <a:latin typeface="Calibri"/>
                <a:cs typeface="Calibri"/>
              </a:rPr>
              <a:t> </a:t>
            </a:r>
            <a:r>
              <a:rPr sz="1800" dirty="0">
                <a:latin typeface="Calibri"/>
                <a:cs typeface="Calibri"/>
              </a:rPr>
              <a:t>src[40]</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“Hello</a:t>
            </a:r>
            <a:r>
              <a:rPr sz="1800" spc="-10" dirty="0">
                <a:latin typeface="Calibri"/>
                <a:cs typeface="Calibri"/>
              </a:rPr>
              <a:t> </a:t>
            </a:r>
            <a:r>
              <a:rPr sz="1800" dirty="0">
                <a:latin typeface="Calibri"/>
                <a:cs typeface="Calibri"/>
              </a:rPr>
              <a:t>world</a:t>
            </a:r>
            <a:r>
              <a:rPr sz="1800" spc="-15" dirty="0">
                <a:latin typeface="Calibri"/>
                <a:cs typeface="Calibri"/>
              </a:rPr>
              <a:t> </a:t>
            </a:r>
            <a:r>
              <a:rPr sz="1800" dirty="0">
                <a:latin typeface="Calibri"/>
                <a:cs typeface="Calibri"/>
              </a:rPr>
              <a:t>\0</a:t>
            </a:r>
            <a:r>
              <a:rPr sz="1800" spc="-15" dirty="0">
                <a:latin typeface="Calibri"/>
                <a:cs typeface="Calibri"/>
              </a:rPr>
              <a:t> </a:t>
            </a:r>
            <a:r>
              <a:rPr sz="1800" dirty="0">
                <a:latin typeface="Calibri"/>
                <a:cs typeface="Calibri"/>
              </a:rPr>
              <a:t>Extra</a:t>
            </a:r>
            <a:r>
              <a:rPr sz="1800" spc="-15" dirty="0">
                <a:latin typeface="Calibri"/>
                <a:cs typeface="Calibri"/>
              </a:rPr>
              <a:t> </a:t>
            </a:r>
            <a:r>
              <a:rPr sz="1800" spc="-10" dirty="0">
                <a:latin typeface="Calibri"/>
                <a:cs typeface="Calibri"/>
              </a:rPr>
              <a:t>string”; </a:t>
            </a:r>
            <a:r>
              <a:rPr sz="1800" dirty="0">
                <a:latin typeface="Calibri"/>
                <a:cs typeface="Calibri"/>
              </a:rPr>
              <a:t>char </a:t>
            </a:r>
            <a:r>
              <a:rPr sz="1800" spc="-10" dirty="0">
                <a:latin typeface="Calibri"/>
                <a:cs typeface="Calibri"/>
              </a:rPr>
              <a:t>dest[40];</a:t>
            </a:r>
            <a:endParaRPr sz="1800">
              <a:latin typeface="Calibri"/>
              <a:cs typeface="Calibri"/>
            </a:endParaRPr>
          </a:p>
          <a:p>
            <a:pPr marL="486409" marR="2728595">
              <a:lnSpc>
                <a:spcPts val="4300"/>
              </a:lnSpc>
              <a:spcBef>
                <a:spcPts val="409"/>
              </a:spcBef>
            </a:pPr>
            <a:r>
              <a:rPr sz="1800" dirty="0">
                <a:latin typeface="Calibri"/>
                <a:cs typeface="Calibri"/>
              </a:rPr>
              <a:t>strcpy(dest,</a:t>
            </a:r>
            <a:r>
              <a:rPr sz="1800" spc="-95" dirty="0">
                <a:latin typeface="Calibri"/>
                <a:cs typeface="Calibri"/>
              </a:rPr>
              <a:t> </a:t>
            </a:r>
            <a:r>
              <a:rPr sz="1800" spc="-20" dirty="0">
                <a:latin typeface="Calibri"/>
                <a:cs typeface="Calibri"/>
              </a:rPr>
              <a:t>src); </a:t>
            </a: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a:p>
            <a:pPr marL="276860">
              <a:lnSpc>
                <a:spcPts val="1705"/>
              </a:lnSpc>
            </a:pPr>
            <a:r>
              <a:rPr sz="1800" dirty="0">
                <a:latin typeface="Calibri"/>
                <a:cs typeface="Calibri"/>
              </a:rPr>
              <a:t>}</a:t>
            </a:r>
            <a:endParaRPr sz="1800">
              <a:latin typeface="Calibri"/>
              <a:cs typeface="Calibri"/>
            </a:endParaRPr>
          </a:p>
        </p:txBody>
      </p:sp>
      <p:sp>
        <p:nvSpPr>
          <p:cNvPr id="4" name="object 4"/>
          <p:cNvSpPr txBox="1"/>
          <p:nvPr/>
        </p:nvSpPr>
        <p:spPr>
          <a:xfrm>
            <a:off x="916938" y="5112003"/>
            <a:ext cx="3783329"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A</a:t>
            </a:r>
            <a:r>
              <a:rPr sz="2800" spc="-70" dirty="0">
                <a:latin typeface="Calibri"/>
                <a:cs typeface="Calibri"/>
              </a:rPr>
              <a:t> </a:t>
            </a:r>
            <a:r>
              <a:rPr sz="2800" dirty="0">
                <a:latin typeface="Calibri"/>
                <a:cs typeface="Calibri"/>
              </a:rPr>
              <a:t>buffer</a:t>
            </a:r>
            <a:r>
              <a:rPr sz="2800" spc="-70" dirty="0">
                <a:latin typeface="Calibri"/>
                <a:cs typeface="Calibri"/>
              </a:rPr>
              <a:t> </a:t>
            </a:r>
            <a:r>
              <a:rPr sz="2800" dirty="0">
                <a:latin typeface="Calibri"/>
                <a:cs typeface="Calibri"/>
              </a:rPr>
              <a:t>overflow</a:t>
            </a:r>
            <a:r>
              <a:rPr sz="2800" spc="-65" dirty="0">
                <a:latin typeface="Calibri"/>
                <a:cs typeface="Calibri"/>
              </a:rPr>
              <a:t> </a:t>
            </a:r>
            <a:r>
              <a:rPr sz="2800" spc="-25" dirty="0">
                <a:latin typeface="Calibri"/>
                <a:cs typeface="Calibri"/>
              </a:rPr>
              <a:t>involves </a:t>
            </a:r>
            <a:r>
              <a:rPr sz="2800" dirty="0">
                <a:latin typeface="Calibri"/>
                <a:cs typeface="Calibri"/>
              </a:rPr>
              <a:t>copying</a:t>
            </a:r>
            <a:r>
              <a:rPr sz="2800" spc="-35" dirty="0">
                <a:latin typeface="Calibri"/>
                <a:cs typeface="Calibri"/>
              </a:rPr>
              <a:t> </a:t>
            </a:r>
            <a:r>
              <a:rPr sz="2800" dirty="0">
                <a:latin typeface="Calibri"/>
                <a:cs typeface="Calibri"/>
              </a:rPr>
              <a:t>data</a:t>
            </a:r>
            <a:r>
              <a:rPr sz="2800" spc="-35"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a</a:t>
            </a:r>
            <a:r>
              <a:rPr sz="2800" spc="-35" dirty="0">
                <a:latin typeface="Calibri"/>
                <a:cs typeface="Calibri"/>
              </a:rPr>
              <a:t> </a:t>
            </a:r>
            <a:r>
              <a:rPr sz="2800" spc="-10" dirty="0">
                <a:latin typeface="Calibri"/>
                <a:cs typeface="Calibri"/>
              </a:rPr>
              <a:t>buffer</a:t>
            </a:r>
            <a:endParaRPr sz="2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849" y="1808110"/>
            <a:ext cx="4765040" cy="2879090"/>
            <a:chOff x="831849" y="1808110"/>
            <a:chExt cx="4765040" cy="2879090"/>
          </a:xfrm>
        </p:grpSpPr>
        <p:sp>
          <p:nvSpPr>
            <p:cNvPr id="3" name="object 3"/>
            <p:cNvSpPr/>
            <p:nvPr/>
          </p:nvSpPr>
          <p:spPr>
            <a:xfrm>
              <a:off x="838199" y="1814460"/>
              <a:ext cx="4752340" cy="2866390"/>
            </a:xfrm>
            <a:custGeom>
              <a:avLst/>
              <a:gdLst/>
              <a:ahLst/>
              <a:cxnLst/>
              <a:rect l="l" t="t" r="r" b="b"/>
              <a:pathLst>
                <a:path w="4752340" h="2866390">
                  <a:moveTo>
                    <a:pt x="4752108" y="0"/>
                  </a:moveTo>
                  <a:lnTo>
                    <a:pt x="0" y="0"/>
                  </a:lnTo>
                  <a:lnTo>
                    <a:pt x="0" y="2865876"/>
                  </a:lnTo>
                  <a:lnTo>
                    <a:pt x="4752108" y="2865876"/>
                  </a:lnTo>
                  <a:lnTo>
                    <a:pt x="4752108" y="0"/>
                  </a:lnTo>
                  <a:close/>
                </a:path>
              </a:pathLst>
            </a:custGeom>
            <a:solidFill>
              <a:srgbClr val="B4C7E7"/>
            </a:solidFill>
          </p:spPr>
          <p:txBody>
            <a:bodyPr wrap="square" lIns="0" tIns="0" rIns="0" bIns="0" rtlCol="0"/>
            <a:lstStyle/>
            <a:p>
              <a:endParaRPr/>
            </a:p>
          </p:txBody>
        </p:sp>
        <p:sp>
          <p:nvSpPr>
            <p:cNvPr id="4" name="object 4"/>
            <p:cNvSpPr/>
            <p:nvPr/>
          </p:nvSpPr>
          <p:spPr>
            <a:xfrm>
              <a:off x="838199" y="1814460"/>
              <a:ext cx="4752340" cy="2866390"/>
            </a:xfrm>
            <a:custGeom>
              <a:avLst/>
              <a:gdLst/>
              <a:ahLst/>
              <a:cxnLst/>
              <a:rect l="l" t="t" r="r" b="b"/>
              <a:pathLst>
                <a:path w="4752340" h="2866390">
                  <a:moveTo>
                    <a:pt x="0" y="0"/>
                  </a:moveTo>
                  <a:lnTo>
                    <a:pt x="4752109" y="0"/>
                  </a:lnTo>
                  <a:lnTo>
                    <a:pt x="4752109" y="2865878"/>
                  </a:lnTo>
                  <a:lnTo>
                    <a:pt x="0" y="2865878"/>
                  </a:lnTo>
                  <a:lnTo>
                    <a:pt x="0" y="0"/>
                  </a:lnTo>
                  <a:close/>
                </a:path>
              </a:pathLst>
            </a:custGeom>
            <a:ln w="1270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360134" y="611124"/>
            <a:ext cx="5474335" cy="695960"/>
          </a:xfrm>
          <a:prstGeom prst="rect">
            <a:avLst/>
          </a:prstGeom>
        </p:spPr>
        <p:txBody>
          <a:bodyPr vert="horz" wrap="square" lIns="0" tIns="12700" rIns="0" bIns="0" rtlCol="0">
            <a:spAutoFit/>
          </a:bodyPr>
          <a:lstStyle/>
          <a:p>
            <a:pPr marL="12700">
              <a:lnSpc>
                <a:spcPct val="100000"/>
              </a:lnSpc>
              <a:spcBef>
                <a:spcPts val="100"/>
              </a:spcBef>
            </a:pPr>
            <a:r>
              <a:rPr dirty="0"/>
              <a:t>Copying</a:t>
            </a:r>
            <a:r>
              <a:rPr spc="-35" dirty="0"/>
              <a:t> </a:t>
            </a:r>
            <a:r>
              <a:rPr dirty="0"/>
              <a:t>Data</a:t>
            </a:r>
            <a:r>
              <a:rPr spc="-30" dirty="0"/>
              <a:t> </a:t>
            </a:r>
            <a:r>
              <a:rPr dirty="0"/>
              <a:t>to</a:t>
            </a:r>
            <a:r>
              <a:rPr spc="-30" dirty="0"/>
              <a:t> </a:t>
            </a:r>
            <a:r>
              <a:rPr dirty="0"/>
              <a:t>a</a:t>
            </a:r>
            <a:r>
              <a:rPr spc="-25" dirty="0"/>
              <a:t> </a:t>
            </a:r>
            <a:r>
              <a:rPr spc="-30" dirty="0"/>
              <a:t>Buffer</a:t>
            </a:r>
          </a:p>
        </p:txBody>
      </p:sp>
      <p:sp>
        <p:nvSpPr>
          <p:cNvPr id="6" name="object 6"/>
          <p:cNvSpPr txBox="1"/>
          <p:nvPr/>
        </p:nvSpPr>
        <p:spPr>
          <a:xfrm>
            <a:off x="1115605" y="1974596"/>
            <a:ext cx="4166870" cy="1125855"/>
          </a:xfrm>
          <a:prstGeom prst="rect">
            <a:avLst/>
          </a:prstGeom>
        </p:spPr>
        <p:txBody>
          <a:bodyPr vert="horz" wrap="square" lIns="0" tIns="12700" rIns="0" bIns="0" rtlCol="0">
            <a:spAutoFit/>
          </a:bodyPr>
          <a:lstStyle/>
          <a:p>
            <a:pPr>
              <a:lnSpc>
                <a:spcPts val="2135"/>
              </a:lnSpc>
              <a:spcBef>
                <a:spcPts val="10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156845">
              <a:lnSpc>
                <a:spcPts val="2135"/>
              </a:lnSpc>
            </a:pPr>
            <a:r>
              <a:rPr sz="1800" dirty="0">
                <a:latin typeface="Calibri"/>
                <a:cs typeface="Calibri"/>
              </a:rPr>
              <a:t>…</a:t>
            </a:r>
            <a:endParaRPr sz="1800">
              <a:latin typeface="Calibri"/>
              <a:cs typeface="Calibri"/>
            </a:endParaRPr>
          </a:p>
          <a:p>
            <a:pPr marL="156845" marR="5080">
              <a:lnSpc>
                <a:spcPts val="2210"/>
              </a:lnSpc>
              <a:spcBef>
                <a:spcPts val="55"/>
              </a:spcBef>
            </a:pPr>
            <a:r>
              <a:rPr sz="1800" dirty="0">
                <a:latin typeface="Calibri"/>
                <a:cs typeface="Calibri"/>
              </a:rPr>
              <a:t>char</a:t>
            </a:r>
            <a:r>
              <a:rPr sz="1800" spc="-30" dirty="0">
                <a:latin typeface="Calibri"/>
                <a:cs typeface="Calibri"/>
              </a:rPr>
              <a:t> </a:t>
            </a:r>
            <a:r>
              <a:rPr sz="1800" dirty="0">
                <a:latin typeface="Calibri"/>
                <a:cs typeface="Calibri"/>
              </a:rPr>
              <a:t>src[40]</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“Hello</a:t>
            </a:r>
            <a:r>
              <a:rPr sz="1800" spc="-10" dirty="0">
                <a:latin typeface="Calibri"/>
                <a:cs typeface="Calibri"/>
              </a:rPr>
              <a:t> </a:t>
            </a:r>
            <a:r>
              <a:rPr sz="1800" dirty="0">
                <a:latin typeface="Calibri"/>
                <a:cs typeface="Calibri"/>
              </a:rPr>
              <a:t>world</a:t>
            </a:r>
            <a:r>
              <a:rPr sz="1800" spc="-15" dirty="0">
                <a:latin typeface="Calibri"/>
                <a:cs typeface="Calibri"/>
              </a:rPr>
              <a:t> </a:t>
            </a:r>
            <a:r>
              <a:rPr sz="1800" dirty="0">
                <a:latin typeface="Calibri"/>
                <a:cs typeface="Calibri"/>
              </a:rPr>
              <a:t>\0</a:t>
            </a:r>
            <a:r>
              <a:rPr sz="1800" spc="-15" dirty="0">
                <a:latin typeface="Calibri"/>
                <a:cs typeface="Calibri"/>
              </a:rPr>
              <a:t> </a:t>
            </a:r>
            <a:r>
              <a:rPr sz="1800" dirty="0">
                <a:latin typeface="Calibri"/>
                <a:cs typeface="Calibri"/>
              </a:rPr>
              <a:t>Extra</a:t>
            </a:r>
            <a:r>
              <a:rPr sz="1800" spc="-15" dirty="0">
                <a:latin typeface="Calibri"/>
                <a:cs typeface="Calibri"/>
              </a:rPr>
              <a:t> </a:t>
            </a:r>
            <a:r>
              <a:rPr sz="1800" spc="-10" dirty="0">
                <a:latin typeface="Calibri"/>
                <a:cs typeface="Calibri"/>
              </a:rPr>
              <a:t>string”; </a:t>
            </a:r>
            <a:r>
              <a:rPr sz="1800" dirty="0">
                <a:latin typeface="Calibri"/>
                <a:cs typeface="Calibri"/>
              </a:rPr>
              <a:t>char </a:t>
            </a:r>
            <a:r>
              <a:rPr sz="1800" spc="-10" dirty="0">
                <a:latin typeface="Calibri"/>
                <a:cs typeface="Calibri"/>
              </a:rPr>
              <a:t>dest[40];</a:t>
            </a:r>
            <a:endParaRPr sz="1800">
              <a:latin typeface="Calibri"/>
              <a:cs typeface="Calibri"/>
            </a:endParaRPr>
          </a:p>
        </p:txBody>
      </p:sp>
      <p:sp>
        <p:nvSpPr>
          <p:cNvPr id="7" name="object 7"/>
          <p:cNvSpPr txBox="1"/>
          <p:nvPr/>
        </p:nvSpPr>
        <p:spPr>
          <a:xfrm>
            <a:off x="1325156" y="3346196"/>
            <a:ext cx="1541145"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strcpy(dest,</a:t>
            </a:r>
            <a:r>
              <a:rPr sz="1800" spc="-95" dirty="0">
                <a:latin typeface="Calibri"/>
                <a:cs typeface="Calibri"/>
              </a:rPr>
              <a:t> </a:t>
            </a:r>
            <a:r>
              <a:rPr sz="1800" spc="-20" dirty="0">
                <a:latin typeface="Calibri"/>
                <a:cs typeface="Calibri"/>
              </a:rPr>
              <a:t>src);</a:t>
            </a:r>
            <a:endParaRPr sz="1800">
              <a:latin typeface="Calibri"/>
              <a:cs typeface="Calibri"/>
            </a:endParaRPr>
          </a:p>
        </p:txBody>
      </p:sp>
      <p:sp>
        <p:nvSpPr>
          <p:cNvPr id="8" name="object 8"/>
          <p:cNvSpPr txBox="1"/>
          <p:nvPr/>
        </p:nvSpPr>
        <p:spPr>
          <a:xfrm>
            <a:off x="1115605" y="3891788"/>
            <a:ext cx="1038860" cy="580390"/>
          </a:xfrm>
          <a:prstGeom prst="rect">
            <a:avLst/>
          </a:prstGeom>
        </p:spPr>
        <p:txBody>
          <a:bodyPr vert="horz" wrap="square" lIns="0" tIns="12700" rIns="0" bIns="0" rtlCol="0">
            <a:spAutoFit/>
          </a:bodyPr>
          <a:lstStyle/>
          <a:p>
            <a:pPr marL="209550">
              <a:lnSpc>
                <a:spcPct val="100000"/>
              </a:lnSpc>
              <a:spcBef>
                <a:spcPts val="100"/>
              </a:spcBef>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a:p>
            <a:pPr>
              <a:lnSpc>
                <a:spcPct val="100000"/>
              </a:lnSpc>
              <a:spcBef>
                <a:spcPts val="45"/>
              </a:spcBef>
            </a:pPr>
            <a:r>
              <a:rPr sz="1800" dirty="0">
                <a:latin typeface="Calibri"/>
                <a:cs typeface="Calibri"/>
              </a:rPr>
              <a:t>}</a:t>
            </a:r>
            <a:endParaRPr sz="1800">
              <a:latin typeface="Calibri"/>
              <a:cs typeface="Calibri"/>
            </a:endParaRPr>
          </a:p>
        </p:txBody>
      </p:sp>
      <p:sp>
        <p:nvSpPr>
          <p:cNvPr id="9" name="object 9"/>
          <p:cNvSpPr txBox="1"/>
          <p:nvPr/>
        </p:nvSpPr>
        <p:spPr>
          <a:xfrm>
            <a:off x="916938" y="5112003"/>
            <a:ext cx="3783329"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A</a:t>
            </a:r>
            <a:r>
              <a:rPr sz="2800" spc="-70" dirty="0">
                <a:latin typeface="Calibri"/>
                <a:cs typeface="Calibri"/>
              </a:rPr>
              <a:t> </a:t>
            </a:r>
            <a:r>
              <a:rPr sz="2800" dirty="0">
                <a:latin typeface="Calibri"/>
                <a:cs typeface="Calibri"/>
              </a:rPr>
              <a:t>buffer</a:t>
            </a:r>
            <a:r>
              <a:rPr sz="2800" spc="-70" dirty="0">
                <a:latin typeface="Calibri"/>
                <a:cs typeface="Calibri"/>
              </a:rPr>
              <a:t> </a:t>
            </a:r>
            <a:r>
              <a:rPr sz="2800" dirty="0">
                <a:latin typeface="Calibri"/>
                <a:cs typeface="Calibri"/>
              </a:rPr>
              <a:t>overflow</a:t>
            </a:r>
            <a:r>
              <a:rPr sz="2800" spc="-65" dirty="0">
                <a:latin typeface="Calibri"/>
                <a:cs typeface="Calibri"/>
              </a:rPr>
              <a:t> </a:t>
            </a:r>
            <a:r>
              <a:rPr sz="2800" spc="-25" dirty="0">
                <a:latin typeface="Calibri"/>
                <a:cs typeface="Calibri"/>
              </a:rPr>
              <a:t>involves </a:t>
            </a:r>
            <a:r>
              <a:rPr sz="2800" dirty="0">
                <a:latin typeface="Calibri"/>
                <a:cs typeface="Calibri"/>
              </a:rPr>
              <a:t>copying</a:t>
            </a:r>
            <a:r>
              <a:rPr sz="2800" spc="-35" dirty="0">
                <a:latin typeface="Calibri"/>
                <a:cs typeface="Calibri"/>
              </a:rPr>
              <a:t> </a:t>
            </a:r>
            <a:r>
              <a:rPr sz="2800" dirty="0">
                <a:latin typeface="Calibri"/>
                <a:cs typeface="Calibri"/>
              </a:rPr>
              <a:t>data</a:t>
            </a:r>
            <a:r>
              <a:rPr sz="2800" spc="-35"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a</a:t>
            </a:r>
            <a:r>
              <a:rPr sz="2800" spc="-35" dirty="0">
                <a:latin typeface="Calibri"/>
                <a:cs typeface="Calibri"/>
              </a:rPr>
              <a:t> </a:t>
            </a:r>
            <a:r>
              <a:rPr sz="2800" spc="-10" dirty="0">
                <a:latin typeface="Calibri"/>
                <a:cs typeface="Calibri"/>
              </a:rPr>
              <a:t>buffer</a:t>
            </a:r>
            <a:endParaRPr sz="2800">
              <a:latin typeface="Calibri"/>
              <a:cs typeface="Calibri"/>
            </a:endParaRPr>
          </a:p>
        </p:txBody>
      </p:sp>
      <p:sp>
        <p:nvSpPr>
          <p:cNvPr id="10" name="object 10"/>
          <p:cNvSpPr txBox="1"/>
          <p:nvPr/>
        </p:nvSpPr>
        <p:spPr>
          <a:xfrm>
            <a:off x="3102405" y="3197859"/>
            <a:ext cx="1875789" cy="452120"/>
          </a:xfrm>
          <a:prstGeom prst="rect">
            <a:avLst/>
          </a:prstGeom>
        </p:spPr>
        <p:txBody>
          <a:bodyPr vert="horz" wrap="square" lIns="0" tIns="12700" rIns="0" bIns="0" rtlCol="0">
            <a:spAutoFit/>
          </a:bodyPr>
          <a:lstStyle/>
          <a:p>
            <a:pPr>
              <a:lnSpc>
                <a:spcPct val="100000"/>
              </a:lnSpc>
              <a:spcBef>
                <a:spcPts val="100"/>
              </a:spcBef>
            </a:pPr>
            <a:r>
              <a:rPr sz="2800" dirty="0">
                <a:solidFill>
                  <a:srgbClr val="C00000"/>
                </a:solidFill>
                <a:latin typeface="Calibri"/>
                <a:cs typeface="Calibri"/>
              </a:rPr>
              <a:t>What</a:t>
            </a:r>
            <a:r>
              <a:rPr sz="2800" spc="-25" dirty="0">
                <a:solidFill>
                  <a:srgbClr val="C00000"/>
                </a:solidFill>
                <a:latin typeface="Calibri"/>
                <a:cs typeface="Calibri"/>
              </a:rPr>
              <a:t> </a:t>
            </a:r>
            <a:r>
              <a:rPr sz="2800" dirty="0">
                <a:solidFill>
                  <a:srgbClr val="C00000"/>
                </a:solidFill>
                <a:latin typeface="Calibri"/>
                <a:cs typeface="Calibri"/>
              </a:rPr>
              <a:t>is</a:t>
            </a:r>
            <a:r>
              <a:rPr sz="2800" spc="-10" dirty="0">
                <a:solidFill>
                  <a:srgbClr val="C00000"/>
                </a:solidFill>
                <a:latin typeface="Calibri"/>
                <a:cs typeface="Calibri"/>
              </a:rPr>
              <a:t> this?</a:t>
            </a:r>
            <a:endParaRPr sz="2800">
              <a:latin typeface="Calibri"/>
              <a:cs typeface="Calibri"/>
            </a:endParaRPr>
          </a:p>
        </p:txBody>
      </p:sp>
      <p:sp>
        <p:nvSpPr>
          <p:cNvPr id="11" name="object 11"/>
          <p:cNvSpPr/>
          <p:nvPr/>
        </p:nvSpPr>
        <p:spPr>
          <a:xfrm>
            <a:off x="3901911" y="2854685"/>
            <a:ext cx="95250" cy="381000"/>
          </a:xfrm>
          <a:custGeom>
            <a:avLst/>
            <a:gdLst/>
            <a:ahLst/>
            <a:cxnLst/>
            <a:rect l="l" t="t" r="r" b="b"/>
            <a:pathLst>
              <a:path w="95250" h="381000">
                <a:moveTo>
                  <a:pt x="63500" y="79375"/>
                </a:moveTo>
                <a:lnTo>
                  <a:pt x="31750" y="79375"/>
                </a:lnTo>
                <a:lnTo>
                  <a:pt x="31748" y="380457"/>
                </a:lnTo>
                <a:lnTo>
                  <a:pt x="63498" y="380457"/>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C00000"/>
          </a:solid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849" y="1808110"/>
            <a:ext cx="4765040" cy="2879090"/>
            <a:chOff x="831849" y="1808110"/>
            <a:chExt cx="4765040" cy="2879090"/>
          </a:xfrm>
        </p:grpSpPr>
        <p:sp>
          <p:nvSpPr>
            <p:cNvPr id="3" name="object 3"/>
            <p:cNvSpPr/>
            <p:nvPr/>
          </p:nvSpPr>
          <p:spPr>
            <a:xfrm>
              <a:off x="838199" y="1814460"/>
              <a:ext cx="4752340" cy="2866390"/>
            </a:xfrm>
            <a:custGeom>
              <a:avLst/>
              <a:gdLst/>
              <a:ahLst/>
              <a:cxnLst/>
              <a:rect l="l" t="t" r="r" b="b"/>
              <a:pathLst>
                <a:path w="4752340" h="2866390">
                  <a:moveTo>
                    <a:pt x="4752108" y="0"/>
                  </a:moveTo>
                  <a:lnTo>
                    <a:pt x="0" y="0"/>
                  </a:lnTo>
                  <a:lnTo>
                    <a:pt x="0" y="2865876"/>
                  </a:lnTo>
                  <a:lnTo>
                    <a:pt x="4752108" y="2865876"/>
                  </a:lnTo>
                  <a:lnTo>
                    <a:pt x="4752108" y="0"/>
                  </a:lnTo>
                  <a:close/>
                </a:path>
              </a:pathLst>
            </a:custGeom>
            <a:solidFill>
              <a:srgbClr val="B4C7E7"/>
            </a:solidFill>
          </p:spPr>
          <p:txBody>
            <a:bodyPr wrap="square" lIns="0" tIns="0" rIns="0" bIns="0" rtlCol="0"/>
            <a:lstStyle/>
            <a:p>
              <a:endParaRPr/>
            </a:p>
          </p:txBody>
        </p:sp>
        <p:sp>
          <p:nvSpPr>
            <p:cNvPr id="4" name="object 4"/>
            <p:cNvSpPr/>
            <p:nvPr/>
          </p:nvSpPr>
          <p:spPr>
            <a:xfrm>
              <a:off x="838199" y="1814460"/>
              <a:ext cx="4752340" cy="2866390"/>
            </a:xfrm>
            <a:custGeom>
              <a:avLst/>
              <a:gdLst/>
              <a:ahLst/>
              <a:cxnLst/>
              <a:rect l="l" t="t" r="r" b="b"/>
              <a:pathLst>
                <a:path w="4752340" h="2866390">
                  <a:moveTo>
                    <a:pt x="0" y="0"/>
                  </a:moveTo>
                  <a:lnTo>
                    <a:pt x="4752109" y="0"/>
                  </a:lnTo>
                  <a:lnTo>
                    <a:pt x="4752109" y="2865878"/>
                  </a:lnTo>
                  <a:lnTo>
                    <a:pt x="0" y="2865878"/>
                  </a:lnTo>
                  <a:lnTo>
                    <a:pt x="0" y="0"/>
                  </a:lnTo>
                  <a:close/>
                </a:path>
              </a:pathLst>
            </a:custGeom>
            <a:ln w="1270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360134" y="611124"/>
            <a:ext cx="5474335" cy="695960"/>
          </a:xfrm>
          <a:prstGeom prst="rect">
            <a:avLst/>
          </a:prstGeom>
        </p:spPr>
        <p:txBody>
          <a:bodyPr vert="horz" wrap="square" lIns="0" tIns="12700" rIns="0" bIns="0" rtlCol="0">
            <a:spAutoFit/>
          </a:bodyPr>
          <a:lstStyle/>
          <a:p>
            <a:pPr marL="12700">
              <a:lnSpc>
                <a:spcPct val="100000"/>
              </a:lnSpc>
              <a:spcBef>
                <a:spcPts val="100"/>
              </a:spcBef>
            </a:pPr>
            <a:r>
              <a:rPr dirty="0"/>
              <a:t>Copying</a:t>
            </a:r>
            <a:r>
              <a:rPr spc="-35" dirty="0"/>
              <a:t> </a:t>
            </a:r>
            <a:r>
              <a:rPr dirty="0"/>
              <a:t>Data</a:t>
            </a:r>
            <a:r>
              <a:rPr spc="-30" dirty="0"/>
              <a:t> </a:t>
            </a:r>
            <a:r>
              <a:rPr dirty="0"/>
              <a:t>to</a:t>
            </a:r>
            <a:r>
              <a:rPr spc="-30" dirty="0"/>
              <a:t> </a:t>
            </a:r>
            <a:r>
              <a:rPr dirty="0"/>
              <a:t>a</a:t>
            </a:r>
            <a:r>
              <a:rPr spc="-25" dirty="0"/>
              <a:t> </a:t>
            </a:r>
            <a:r>
              <a:rPr spc="-30" dirty="0"/>
              <a:t>Buffer</a:t>
            </a:r>
          </a:p>
        </p:txBody>
      </p:sp>
      <p:sp>
        <p:nvSpPr>
          <p:cNvPr id="6" name="object 6"/>
          <p:cNvSpPr txBox="1"/>
          <p:nvPr/>
        </p:nvSpPr>
        <p:spPr>
          <a:xfrm>
            <a:off x="1115605" y="1974596"/>
            <a:ext cx="4166870" cy="1125855"/>
          </a:xfrm>
          <a:prstGeom prst="rect">
            <a:avLst/>
          </a:prstGeom>
        </p:spPr>
        <p:txBody>
          <a:bodyPr vert="horz" wrap="square" lIns="0" tIns="12700" rIns="0" bIns="0" rtlCol="0">
            <a:spAutoFit/>
          </a:bodyPr>
          <a:lstStyle/>
          <a:p>
            <a:pPr>
              <a:lnSpc>
                <a:spcPts val="2135"/>
              </a:lnSpc>
              <a:spcBef>
                <a:spcPts val="10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156845">
              <a:lnSpc>
                <a:spcPts val="2135"/>
              </a:lnSpc>
            </a:pPr>
            <a:r>
              <a:rPr sz="1800" dirty="0">
                <a:latin typeface="Calibri"/>
                <a:cs typeface="Calibri"/>
              </a:rPr>
              <a:t>…</a:t>
            </a:r>
            <a:endParaRPr sz="1800">
              <a:latin typeface="Calibri"/>
              <a:cs typeface="Calibri"/>
            </a:endParaRPr>
          </a:p>
          <a:p>
            <a:pPr marL="156845" marR="5080">
              <a:lnSpc>
                <a:spcPts val="2210"/>
              </a:lnSpc>
              <a:spcBef>
                <a:spcPts val="55"/>
              </a:spcBef>
            </a:pPr>
            <a:r>
              <a:rPr sz="1800" dirty="0">
                <a:latin typeface="Calibri"/>
                <a:cs typeface="Calibri"/>
              </a:rPr>
              <a:t>char</a:t>
            </a:r>
            <a:r>
              <a:rPr sz="1800" spc="-30" dirty="0">
                <a:latin typeface="Calibri"/>
                <a:cs typeface="Calibri"/>
              </a:rPr>
              <a:t> </a:t>
            </a:r>
            <a:r>
              <a:rPr sz="1800" dirty="0">
                <a:latin typeface="Calibri"/>
                <a:cs typeface="Calibri"/>
              </a:rPr>
              <a:t>src[40]</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“Hello</a:t>
            </a:r>
            <a:r>
              <a:rPr sz="1800" spc="-10" dirty="0">
                <a:latin typeface="Calibri"/>
                <a:cs typeface="Calibri"/>
              </a:rPr>
              <a:t> </a:t>
            </a:r>
            <a:r>
              <a:rPr sz="1800" dirty="0">
                <a:latin typeface="Calibri"/>
                <a:cs typeface="Calibri"/>
              </a:rPr>
              <a:t>world</a:t>
            </a:r>
            <a:r>
              <a:rPr sz="1800" spc="-15" dirty="0">
                <a:latin typeface="Calibri"/>
                <a:cs typeface="Calibri"/>
              </a:rPr>
              <a:t> </a:t>
            </a:r>
            <a:r>
              <a:rPr sz="1800" dirty="0">
                <a:latin typeface="Calibri"/>
                <a:cs typeface="Calibri"/>
              </a:rPr>
              <a:t>\0</a:t>
            </a:r>
            <a:r>
              <a:rPr sz="1800" spc="-15" dirty="0">
                <a:latin typeface="Calibri"/>
                <a:cs typeface="Calibri"/>
              </a:rPr>
              <a:t> </a:t>
            </a:r>
            <a:r>
              <a:rPr sz="1800" dirty="0">
                <a:latin typeface="Calibri"/>
                <a:cs typeface="Calibri"/>
              </a:rPr>
              <a:t>Extra</a:t>
            </a:r>
            <a:r>
              <a:rPr sz="1800" spc="-15" dirty="0">
                <a:latin typeface="Calibri"/>
                <a:cs typeface="Calibri"/>
              </a:rPr>
              <a:t> </a:t>
            </a:r>
            <a:r>
              <a:rPr sz="1800" spc="-10" dirty="0">
                <a:latin typeface="Calibri"/>
                <a:cs typeface="Calibri"/>
              </a:rPr>
              <a:t>string”; </a:t>
            </a:r>
            <a:r>
              <a:rPr sz="1800" dirty="0">
                <a:latin typeface="Calibri"/>
                <a:cs typeface="Calibri"/>
              </a:rPr>
              <a:t>char </a:t>
            </a:r>
            <a:r>
              <a:rPr sz="1800" spc="-10" dirty="0">
                <a:latin typeface="Calibri"/>
                <a:cs typeface="Calibri"/>
              </a:rPr>
              <a:t>dest[40];</a:t>
            </a:r>
            <a:endParaRPr sz="1800">
              <a:latin typeface="Calibri"/>
              <a:cs typeface="Calibri"/>
            </a:endParaRPr>
          </a:p>
        </p:txBody>
      </p:sp>
      <p:sp>
        <p:nvSpPr>
          <p:cNvPr id="7" name="object 7"/>
          <p:cNvSpPr txBox="1"/>
          <p:nvPr/>
        </p:nvSpPr>
        <p:spPr>
          <a:xfrm>
            <a:off x="1325156" y="3346196"/>
            <a:ext cx="1541145"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strcpy(dest,</a:t>
            </a:r>
            <a:r>
              <a:rPr sz="1800" spc="-95" dirty="0">
                <a:latin typeface="Calibri"/>
                <a:cs typeface="Calibri"/>
              </a:rPr>
              <a:t> </a:t>
            </a:r>
            <a:r>
              <a:rPr sz="1800" spc="-20" dirty="0">
                <a:latin typeface="Calibri"/>
                <a:cs typeface="Calibri"/>
              </a:rPr>
              <a:t>src);</a:t>
            </a:r>
            <a:endParaRPr sz="1800">
              <a:latin typeface="Calibri"/>
              <a:cs typeface="Calibri"/>
            </a:endParaRPr>
          </a:p>
        </p:txBody>
      </p:sp>
      <p:sp>
        <p:nvSpPr>
          <p:cNvPr id="8" name="object 8"/>
          <p:cNvSpPr txBox="1"/>
          <p:nvPr/>
        </p:nvSpPr>
        <p:spPr>
          <a:xfrm>
            <a:off x="1325156" y="3891788"/>
            <a:ext cx="829310"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p:txBody>
      </p:sp>
      <p:sp>
        <p:nvSpPr>
          <p:cNvPr id="9" name="object 9"/>
          <p:cNvSpPr txBox="1"/>
          <p:nvPr/>
        </p:nvSpPr>
        <p:spPr>
          <a:xfrm>
            <a:off x="1115605" y="4172204"/>
            <a:ext cx="85090"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a:t>
            </a:r>
            <a:endParaRPr sz="1800">
              <a:latin typeface="Calibri"/>
              <a:cs typeface="Calibri"/>
            </a:endParaRPr>
          </a:p>
        </p:txBody>
      </p:sp>
      <p:sp>
        <p:nvSpPr>
          <p:cNvPr id="10" name="object 10"/>
          <p:cNvSpPr txBox="1"/>
          <p:nvPr/>
        </p:nvSpPr>
        <p:spPr>
          <a:xfrm>
            <a:off x="916938" y="5112003"/>
            <a:ext cx="3783329"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A</a:t>
            </a:r>
            <a:r>
              <a:rPr sz="2800" spc="-70" dirty="0">
                <a:latin typeface="Calibri"/>
                <a:cs typeface="Calibri"/>
              </a:rPr>
              <a:t> </a:t>
            </a:r>
            <a:r>
              <a:rPr sz="2800" dirty="0">
                <a:latin typeface="Calibri"/>
                <a:cs typeface="Calibri"/>
              </a:rPr>
              <a:t>buffer</a:t>
            </a:r>
            <a:r>
              <a:rPr sz="2800" spc="-70" dirty="0">
                <a:latin typeface="Calibri"/>
                <a:cs typeface="Calibri"/>
              </a:rPr>
              <a:t> </a:t>
            </a:r>
            <a:r>
              <a:rPr sz="2800" dirty="0">
                <a:latin typeface="Calibri"/>
                <a:cs typeface="Calibri"/>
              </a:rPr>
              <a:t>overflow</a:t>
            </a:r>
            <a:r>
              <a:rPr sz="2800" spc="-65" dirty="0">
                <a:latin typeface="Calibri"/>
                <a:cs typeface="Calibri"/>
              </a:rPr>
              <a:t> </a:t>
            </a:r>
            <a:r>
              <a:rPr sz="2800" spc="-25" dirty="0">
                <a:latin typeface="Calibri"/>
                <a:cs typeface="Calibri"/>
              </a:rPr>
              <a:t>involves </a:t>
            </a:r>
            <a:r>
              <a:rPr sz="2800" dirty="0">
                <a:latin typeface="Calibri"/>
                <a:cs typeface="Calibri"/>
              </a:rPr>
              <a:t>copying</a:t>
            </a:r>
            <a:r>
              <a:rPr sz="2800" spc="-35" dirty="0">
                <a:latin typeface="Calibri"/>
                <a:cs typeface="Calibri"/>
              </a:rPr>
              <a:t> </a:t>
            </a:r>
            <a:r>
              <a:rPr sz="2800" dirty="0">
                <a:latin typeface="Calibri"/>
                <a:cs typeface="Calibri"/>
              </a:rPr>
              <a:t>data</a:t>
            </a:r>
            <a:r>
              <a:rPr sz="2800" spc="-35"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a</a:t>
            </a:r>
            <a:r>
              <a:rPr sz="2800" spc="-35" dirty="0">
                <a:latin typeface="Calibri"/>
                <a:cs typeface="Calibri"/>
              </a:rPr>
              <a:t> </a:t>
            </a:r>
            <a:r>
              <a:rPr sz="2800" spc="-10" dirty="0">
                <a:latin typeface="Calibri"/>
                <a:cs typeface="Calibri"/>
              </a:rPr>
              <a:t>buffer</a:t>
            </a:r>
            <a:endParaRPr sz="2800">
              <a:latin typeface="Calibri"/>
              <a:cs typeface="Calibri"/>
            </a:endParaRPr>
          </a:p>
        </p:txBody>
      </p:sp>
      <p:sp>
        <p:nvSpPr>
          <p:cNvPr id="11" name="object 11"/>
          <p:cNvSpPr txBox="1"/>
          <p:nvPr/>
        </p:nvSpPr>
        <p:spPr>
          <a:xfrm>
            <a:off x="3102405" y="3197859"/>
            <a:ext cx="1875789" cy="452120"/>
          </a:xfrm>
          <a:prstGeom prst="rect">
            <a:avLst/>
          </a:prstGeom>
        </p:spPr>
        <p:txBody>
          <a:bodyPr vert="horz" wrap="square" lIns="0" tIns="12700" rIns="0" bIns="0" rtlCol="0">
            <a:spAutoFit/>
          </a:bodyPr>
          <a:lstStyle/>
          <a:p>
            <a:pPr>
              <a:lnSpc>
                <a:spcPct val="100000"/>
              </a:lnSpc>
              <a:spcBef>
                <a:spcPts val="100"/>
              </a:spcBef>
            </a:pPr>
            <a:r>
              <a:rPr sz="2800" dirty="0">
                <a:solidFill>
                  <a:srgbClr val="C00000"/>
                </a:solidFill>
                <a:latin typeface="Calibri"/>
                <a:cs typeface="Calibri"/>
              </a:rPr>
              <a:t>What</a:t>
            </a:r>
            <a:r>
              <a:rPr sz="2800" spc="-25" dirty="0">
                <a:solidFill>
                  <a:srgbClr val="C00000"/>
                </a:solidFill>
                <a:latin typeface="Calibri"/>
                <a:cs typeface="Calibri"/>
              </a:rPr>
              <a:t> </a:t>
            </a:r>
            <a:r>
              <a:rPr sz="2800" dirty="0">
                <a:solidFill>
                  <a:srgbClr val="C00000"/>
                </a:solidFill>
                <a:latin typeface="Calibri"/>
                <a:cs typeface="Calibri"/>
              </a:rPr>
              <a:t>is</a:t>
            </a:r>
            <a:r>
              <a:rPr sz="2800" spc="-10" dirty="0">
                <a:solidFill>
                  <a:srgbClr val="C00000"/>
                </a:solidFill>
                <a:latin typeface="Calibri"/>
                <a:cs typeface="Calibri"/>
              </a:rPr>
              <a:t> this?</a:t>
            </a:r>
            <a:endParaRPr sz="2800">
              <a:latin typeface="Calibri"/>
              <a:cs typeface="Calibri"/>
            </a:endParaRPr>
          </a:p>
        </p:txBody>
      </p:sp>
      <p:sp>
        <p:nvSpPr>
          <p:cNvPr id="12" name="object 12"/>
          <p:cNvSpPr/>
          <p:nvPr/>
        </p:nvSpPr>
        <p:spPr>
          <a:xfrm>
            <a:off x="3901911" y="2854685"/>
            <a:ext cx="95250" cy="381000"/>
          </a:xfrm>
          <a:custGeom>
            <a:avLst/>
            <a:gdLst/>
            <a:ahLst/>
            <a:cxnLst/>
            <a:rect l="l" t="t" r="r" b="b"/>
            <a:pathLst>
              <a:path w="95250" h="381000">
                <a:moveTo>
                  <a:pt x="63500" y="79375"/>
                </a:moveTo>
                <a:lnTo>
                  <a:pt x="31750" y="79375"/>
                </a:lnTo>
                <a:lnTo>
                  <a:pt x="31748" y="380457"/>
                </a:lnTo>
                <a:lnTo>
                  <a:pt x="63498" y="380457"/>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C00000"/>
          </a:solidFill>
        </p:spPr>
        <p:txBody>
          <a:bodyPr wrap="square" lIns="0" tIns="0" rIns="0" bIns="0" rtlCol="0"/>
          <a:lstStyle/>
          <a:p>
            <a:endParaRPr/>
          </a:p>
        </p:txBody>
      </p:sp>
      <p:sp>
        <p:nvSpPr>
          <p:cNvPr id="13" name="object 13"/>
          <p:cNvSpPr txBox="1"/>
          <p:nvPr/>
        </p:nvSpPr>
        <p:spPr>
          <a:xfrm>
            <a:off x="2757377" y="3734307"/>
            <a:ext cx="2779395" cy="885190"/>
          </a:xfrm>
          <a:prstGeom prst="rect">
            <a:avLst/>
          </a:prstGeom>
        </p:spPr>
        <p:txBody>
          <a:bodyPr vert="horz" wrap="square" lIns="0" tIns="6350" rIns="0" bIns="0" rtlCol="0">
            <a:spAutoFit/>
          </a:bodyPr>
          <a:lstStyle/>
          <a:p>
            <a:pPr marR="5080">
              <a:lnSpc>
                <a:spcPct val="101400"/>
              </a:lnSpc>
              <a:spcBef>
                <a:spcPts val="50"/>
              </a:spcBef>
            </a:pPr>
            <a:r>
              <a:rPr sz="2800" spc="-30" dirty="0">
                <a:latin typeface="Calibri"/>
                <a:cs typeface="Calibri"/>
              </a:rPr>
              <a:t>Tells</a:t>
            </a:r>
            <a:r>
              <a:rPr sz="2800" spc="-85" dirty="0">
                <a:latin typeface="Calibri"/>
                <a:cs typeface="Calibri"/>
              </a:rPr>
              <a:t> </a:t>
            </a:r>
            <a:r>
              <a:rPr sz="2800" dirty="0">
                <a:latin typeface="Calibri"/>
                <a:cs typeface="Calibri"/>
              </a:rPr>
              <a:t>compiler</a:t>
            </a:r>
            <a:r>
              <a:rPr sz="2800" spc="-85" dirty="0">
                <a:latin typeface="Calibri"/>
                <a:cs typeface="Calibri"/>
              </a:rPr>
              <a:t> </a:t>
            </a:r>
            <a:r>
              <a:rPr sz="2800" spc="-25" dirty="0">
                <a:latin typeface="Calibri"/>
                <a:cs typeface="Calibri"/>
              </a:rPr>
              <a:t>to </a:t>
            </a:r>
            <a:r>
              <a:rPr sz="2800" dirty="0">
                <a:latin typeface="Calibri"/>
                <a:cs typeface="Calibri"/>
              </a:rPr>
              <a:t>insert</a:t>
            </a:r>
            <a:r>
              <a:rPr sz="2800" spc="-10" dirty="0">
                <a:latin typeface="Calibri"/>
                <a:cs typeface="Calibri"/>
              </a:rPr>
              <a:t> </a:t>
            </a:r>
            <a:r>
              <a:rPr sz="2800" dirty="0">
                <a:latin typeface="Calibri"/>
                <a:cs typeface="Calibri"/>
              </a:rPr>
              <a:t>0x0 in </a:t>
            </a:r>
            <a:r>
              <a:rPr sz="2800" spc="-10" dirty="0">
                <a:latin typeface="Calibri"/>
                <a:cs typeface="Calibri"/>
              </a:rPr>
              <a:t>binary</a:t>
            </a:r>
            <a:endParaRPr sz="2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67410">
              <a:lnSpc>
                <a:spcPct val="100000"/>
              </a:lnSpc>
              <a:spcBef>
                <a:spcPts val="100"/>
              </a:spcBef>
            </a:pPr>
            <a:r>
              <a:rPr dirty="0"/>
              <a:t>What</a:t>
            </a:r>
            <a:r>
              <a:rPr spc="-70" dirty="0"/>
              <a:t> </a:t>
            </a:r>
            <a:r>
              <a:rPr dirty="0"/>
              <a:t>is</a:t>
            </a:r>
            <a:r>
              <a:rPr spc="-60" dirty="0"/>
              <a:t> </a:t>
            </a:r>
            <a:r>
              <a:rPr dirty="0"/>
              <a:t>a</a:t>
            </a:r>
            <a:r>
              <a:rPr spc="-55" dirty="0"/>
              <a:t> </a:t>
            </a:r>
            <a:r>
              <a:rPr dirty="0"/>
              <a:t>Buffer</a:t>
            </a:r>
            <a:r>
              <a:rPr spc="-60" dirty="0"/>
              <a:t> </a:t>
            </a:r>
            <a:r>
              <a:rPr spc="-10" dirty="0"/>
              <a:t>Overflow?</a:t>
            </a:r>
          </a:p>
        </p:txBody>
      </p:sp>
      <p:sp>
        <p:nvSpPr>
          <p:cNvPr id="3" name="object 3"/>
          <p:cNvSpPr txBox="1"/>
          <p:nvPr/>
        </p:nvSpPr>
        <p:spPr>
          <a:xfrm>
            <a:off x="916939" y="1795779"/>
            <a:ext cx="10054590" cy="393509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dirty="0">
                <a:latin typeface="Calibri"/>
                <a:cs typeface="Calibri"/>
              </a:rPr>
              <a:t>Buffer</a:t>
            </a:r>
            <a:r>
              <a:rPr sz="2800" spc="-80" dirty="0">
                <a:latin typeface="Calibri"/>
                <a:cs typeface="Calibri"/>
              </a:rPr>
              <a:t> </a:t>
            </a:r>
            <a:r>
              <a:rPr sz="2800" dirty="0">
                <a:latin typeface="Calibri"/>
                <a:cs typeface="Calibri"/>
              </a:rPr>
              <a:t>overflows</a:t>
            </a:r>
            <a:r>
              <a:rPr sz="2800" spc="-60" dirty="0">
                <a:latin typeface="Calibri"/>
                <a:cs typeface="Calibri"/>
              </a:rPr>
              <a:t> </a:t>
            </a:r>
            <a:r>
              <a:rPr sz="2800" dirty="0">
                <a:latin typeface="Calibri"/>
                <a:cs typeface="Calibri"/>
              </a:rPr>
              <a:t>(BOF)</a:t>
            </a:r>
            <a:r>
              <a:rPr sz="2800" spc="-65" dirty="0">
                <a:latin typeface="Calibri"/>
                <a:cs typeface="Calibri"/>
              </a:rPr>
              <a:t> </a:t>
            </a:r>
            <a:r>
              <a:rPr sz="2800" dirty="0">
                <a:latin typeface="Calibri"/>
                <a:cs typeface="Calibri"/>
              </a:rPr>
              <a:t>stem</a:t>
            </a:r>
            <a:r>
              <a:rPr sz="2800" spc="-65" dirty="0">
                <a:latin typeface="Calibri"/>
                <a:cs typeface="Calibri"/>
              </a:rPr>
              <a:t> </a:t>
            </a:r>
            <a:r>
              <a:rPr sz="2800" dirty="0">
                <a:latin typeface="Calibri"/>
                <a:cs typeface="Calibri"/>
              </a:rPr>
              <a:t>primarily</a:t>
            </a:r>
            <a:r>
              <a:rPr sz="2800" spc="-70" dirty="0">
                <a:latin typeface="Calibri"/>
                <a:cs typeface="Calibri"/>
              </a:rPr>
              <a:t> </a:t>
            </a:r>
            <a:r>
              <a:rPr sz="2800" dirty="0">
                <a:latin typeface="Calibri"/>
                <a:cs typeface="Calibri"/>
              </a:rPr>
              <a:t>from</a:t>
            </a:r>
            <a:r>
              <a:rPr sz="2800" spc="-65" dirty="0">
                <a:latin typeface="Calibri"/>
                <a:cs typeface="Calibri"/>
              </a:rPr>
              <a:t> </a:t>
            </a:r>
            <a:r>
              <a:rPr sz="2800" dirty="0">
                <a:latin typeface="Calibri"/>
                <a:cs typeface="Calibri"/>
              </a:rPr>
              <a:t>low</a:t>
            </a:r>
            <a:r>
              <a:rPr sz="2800" spc="-65" dirty="0">
                <a:latin typeface="Calibri"/>
                <a:cs typeface="Calibri"/>
              </a:rPr>
              <a:t> </a:t>
            </a:r>
            <a:r>
              <a:rPr sz="2800" dirty="0">
                <a:latin typeface="Calibri"/>
                <a:cs typeface="Calibri"/>
              </a:rPr>
              <a:t>level</a:t>
            </a:r>
            <a:r>
              <a:rPr sz="2800" spc="-70" dirty="0">
                <a:latin typeface="Calibri"/>
                <a:cs typeface="Calibri"/>
              </a:rPr>
              <a:t> </a:t>
            </a:r>
            <a:r>
              <a:rPr sz="2800" dirty="0">
                <a:latin typeface="Calibri"/>
                <a:cs typeface="Calibri"/>
              </a:rPr>
              <a:t>bugs</a:t>
            </a:r>
            <a:r>
              <a:rPr sz="2800" spc="-60" dirty="0">
                <a:latin typeface="Calibri"/>
                <a:cs typeface="Calibri"/>
              </a:rPr>
              <a:t> </a:t>
            </a:r>
            <a:r>
              <a:rPr sz="2800" dirty="0">
                <a:latin typeface="Calibri"/>
                <a:cs typeface="Calibri"/>
              </a:rPr>
              <a:t>written</a:t>
            </a:r>
            <a:r>
              <a:rPr sz="2800" spc="-60" dirty="0">
                <a:latin typeface="Calibri"/>
                <a:cs typeface="Calibri"/>
              </a:rPr>
              <a:t> </a:t>
            </a:r>
            <a:r>
              <a:rPr sz="2800" spc="-25" dirty="0">
                <a:latin typeface="Calibri"/>
                <a:cs typeface="Calibri"/>
              </a:rPr>
              <a:t>in </a:t>
            </a:r>
            <a:r>
              <a:rPr sz="2800" spc="-10" dirty="0">
                <a:latin typeface="Calibri"/>
                <a:cs typeface="Calibri"/>
              </a:rPr>
              <a:t>C/C++</a:t>
            </a:r>
            <a:endParaRPr sz="2800">
              <a:latin typeface="Calibri"/>
              <a:cs typeface="Calibri"/>
            </a:endParaRPr>
          </a:p>
          <a:p>
            <a:pPr>
              <a:lnSpc>
                <a:spcPct val="100000"/>
              </a:lnSpc>
              <a:spcBef>
                <a:spcPts val="20"/>
              </a:spcBef>
              <a:buFont typeface="Arial"/>
              <a:buChar char="•"/>
            </a:pPr>
            <a:endParaRPr sz="4150">
              <a:latin typeface="Calibri"/>
              <a:cs typeface="Calibri"/>
            </a:endParaRPr>
          </a:p>
          <a:p>
            <a:pPr marL="241300" marR="737235" indent="-228600">
              <a:lnSpc>
                <a:spcPts val="3000"/>
              </a:lnSpc>
              <a:buFont typeface="Arial"/>
              <a:buChar char="•"/>
              <a:tabLst>
                <a:tab pos="241300" algn="l"/>
              </a:tabLst>
            </a:pPr>
            <a:r>
              <a:rPr sz="2800" dirty="0">
                <a:latin typeface="Calibri"/>
                <a:cs typeface="Calibri"/>
              </a:rPr>
              <a:t>In</a:t>
            </a:r>
            <a:r>
              <a:rPr sz="2800" spc="-50" dirty="0">
                <a:latin typeface="Calibri"/>
                <a:cs typeface="Calibri"/>
              </a:rPr>
              <a:t> </a:t>
            </a:r>
            <a:r>
              <a:rPr sz="2800" dirty="0">
                <a:latin typeface="Calibri"/>
                <a:cs typeface="Calibri"/>
              </a:rPr>
              <a:t>most</a:t>
            </a:r>
            <a:r>
              <a:rPr sz="2800" spc="-45" dirty="0">
                <a:latin typeface="Calibri"/>
                <a:cs typeface="Calibri"/>
              </a:rPr>
              <a:t> </a:t>
            </a:r>
            <a:r>
              <a:rPr sz="2800" dirty="0">
                <a:latin typeface="Calibri"/>
                <a:cs typeface="Calibri"/>
              </a:rPr>
              <a:t>cases</a:t>
            </a:r>
            <a:r>
              <a:rPr sz="2800" spc="-40" dirty="0">
                <a:latin typeface="Calibri"/>
                <a:cs typeface="Calibri"/>
              </a:rPr>
              <a:t> </a:t>
            </a:r>
            <a:r>
              <a:rPr sz="2800" dirty="0">
                <a:latin typeface="Calibri"/>
                <a:cs typeface="Calibri"/>
              </a:rPr>
              <a:t>buffer</a:t>
            </a:r>
            <a:r>
              <a:rPr sz="2800" spc="-45" dirty="0">
                <a:latin typeface="Calibri"/>
                <a:cs typeface="Calibri"/>
              </a:rPr>
              <a:t> </a:t>
            </a:r>
            <a:r>
              <a:rPr sz="2800" dirty="0">
                <a:latin typeface="Calibri"/>
                <a:cs typeface="Calibri"/>
              </a:rPr>
              <a:t>overflows</a:t>
            </a:r>
            <a:r>
              <a:rPr sz="2800" spc="-40" dirty="0">
                <a:latin typeface="Calibri"/>
                <a:cs typeface="Calibri"/>
              </a:rPr>
              <a:t> </a:t>
            </a:r>
            <a:r>
              <a:rPr sz="2800" dirty="0">
                <a:latin typeface="Calibri"/>
                <a:cs typeface="Calibri"/>
              </a:rPr>
              <a:t>cause</a:t>
            </a:r>
            <a:r>
              <a:rPr sz="2800" spc="-50" dirty="0">
                <a:latin typeface="Calibri"/>
                <a:cs typeface="Calibri"/>
              </a:rPr>
              <a:t> </a:t>
            </a:r>
            <a:r>
              <a:rPr sz="2800" dirty="0">
                <a:latin typeface="Calibri"/>
                <a:cs typeface="Calibri"/>
              </a:rPr>
              <a:t>crashes,</a:t>
            </a:r>
            <a:r>
              <a:rPr sz="2800" spc="-40" dirty="0">
                <a:latin typeface="Calibri"/>
                <a:cs typeface="Calibri"/>
              </a:rPr>
              <a:t> </a:t>
            </a:r>
            <a:r>
              <a:rPr sz="2800" dirty="0">
                <a:latin typeface="Calibri"/>
                <a:cs typeface="Calibri"/>
              </a:rPr>
              <a:t>but</a:t>
            </a:r>
            <a:r>
              <a:rPr sz="2800" spc="-45" dirty="0">
                <a:latin typeface="Calibri"/>
                <a:cs typeface="Calibri"/>
              </a:rPr>
              <a:t> </a:t>
            </a:r>
            <a:r>
              <a:rPr sz="2800" dirty="0">
                <a:latin typeface="Calibri"/>
                <a:cs typeface="Calibri"/>
              </a:rPr>
              <a:t>if</a:t>
            </a:r>
            <a:r>
              <a:rPr sz="2800" spc="-40" dirty="0">
                <a:latin typeface="Calibri"/>
                <a:cs typeface="Calibri"/>
              </a:rPr>
              <a:t> </a:t>
            </a:r>
            <a:r>
              <a:rPr sz="2800" spc="-10" dirty="0">
                <a:latin typeface="Calibri"/>
                <a:cs typeface="Calibri"/>
              </a:rPr>
              <a:t>maliciously </a:t>
            </a:r>
            <a:r>
              <a:rPr sz="2800" dirty="0">
                <a:latin typeface="Calibri"/>
                <a:cs typeface="Calibri"/>
              </a:rPr>
              <a:t>crafted</a:t>
            </a:r>
            <a:r>
              <a:rPr sz="2800" spc="-65" dirty="0">
                <a:latin typeface="Calibri"/>
                <a:cs typeface="Calibri"/>
              </a:rPr>
              <a:t> </a:t>
            </a:r>
            <a:r>
              <a:rPr sz="2800" dirty="0">
                <a:latin typeface="Calibri"/>
                <a:cs typeface="Calibri"/>
              </a:rPr>
              <a:t>can</a:t>
            </a:r>
            <a:r>
              <a:rPr sz="2800" spc="-60" dirty="0">
                <a:latin typeface="Calibri"/>
                <a:cs typeface="Calibri"/>
              </a:rPr>
              <a:t> </a:t>
            </a:r>
            <a:r>
              <a:rPr sz="2800" dirty="0">
                <a:latin typeface="Calibri"/>
                <a:cs typeface="Calibri"/>
              </a:rPr>
              <a:t>result</a:t>
            </a:r>
            <a:r>
              <a:rPr sz="2800" spc="-60" dirty="0">
                <a:latin typeface="Calibri"/>
                <a:cs typeface="Calibri"/>
              </a:rPr>
              <a:t> </a:t>
            </a:r>
            <a:r>
              <a:rPr sz="2800" spc="-25" dirty="0">
                <a:latin typeface="Calibri"/>
                <a:cs typeface="Calibri"/>
              </a:rPr>
              <a:t>in:</a:t>
            </a:r>
            <a:endParaRPr sz="2800">
              <a:latin typeface="Calibri"/>
              <a:cs typeface="Calibri"/>
            </a:endParaRPr>
          </a:p>
          <a:p>
            <a:pPr>
              <a:lnSpc>
                <a:spcPct val="100000"/>
              </a:lnSpc>
              <a:spcBef>
                <a:spcPts val="50"/>
              </a:spcBef>
              <a:buFont typeface="Arial"/>
              <a:buChar char="•"/>
            </a:pPr>
            <a:endParaRPr sz="3400">
              <a:latin typeface="Calibri"/>
              <a:cs typeface="Calibri"/>
            </a:endParaRPr>
          </a:p>
          <a:p>
            <a:pPr marL="698500" lvl="1" indent="-228600">
              <a:lnSpc>
                <a:spcPct val="100000"/>
              </a:lnSpc>
              <a:buFont typeface="Arial"/>
              <a:buChar char="•"/>
              <a:tabLst>
                <a:tab pos="698500" algn="l"/>
              </a:tabLst>
            </a:pPr>
            <a:r>
              <a:rPr sz="2400" dirty="0">
                <a:latin typeface="Calibri"/>
                <a:cs typeface="Calibri"/>
              </a:rPr>
              <a:t>Private</a:t>
            </a:r>
            <a:r>
              <a:rPr sz="2400" spc="-55" dirty="0">
                <a:latin typeface="Calibri"/>
                <a:cs typeface="Calibri"/>
              </a:rPr>
              <a:t> </a:t>
            </a:r>
            <a:r>
              <a:rPr sz="2400" dirty="0">
                <a:latin typeface="Calibri"/>
                <a:cs typeface="Calibri"/>
              </a:rPr>
              <a:t>data</a:t>
            </a:r>
            <a:r>
              <a:rPr sz="2400" spc="-60" dirty="0">
                <a:latin typeface="Calibri"/>
                <a:cs typeface="Calibri"/>
              </a:rPr>
              <a:t> </a:t>
            </a:r>
            <a:r>
              <a:rPr sz="2400" dirty="0">
                <a:latin typeface="Calibri"/>
                <a:cs typeface="Calibri"/>
              </a:rPr>
              <a:t>being</a:t>
            </a:r>
            <a:r>
              <a:rPr sz="2400" spc="-60" dirty="0">
                <a:latin typeface="Calibri"/>
                <a:cs typeface="Calibri"/>
              </a:rPr>
              <a:t> </a:t>
            </a:r>
            <a:r>
              <a:rPr sz="2400" spc="-10" dirty="0">
                <a:latin typeface="Calibri"/>
                <a:cs typeface="Calibri"/>
              </a:rPr>
              <a:t>stolen</a:t>
            </a:r>
            <a:endParaRPr sz="2400">
              <a:latin typeface="Calibri"/>
              <a:cs typeface="Calibri"/>
            </a:endParaRPr>
          </a:p>
          <a:p>
            <a:pPr marL="698500" lvl="1" indent="-228600">
              <a:lnSpc>
                <a:spcPct val="100000"/>
              </a:lnSpc>
              <a:spcBef>
                <a:spcPts val="215"/>
              </a:spcBef>
              <a:buFont typeface="Arial"/>
              <a:buChar char="•"/>
              <a:tabLst>
                <a:tab pos="698500" algn="l"/>
              </a:tabLst>
            </a:pPr>
            <a:r>
              <a:rPr sz="2400" dirty="0">
                <a:latin typeface="Calibri"/>
                <a:cs typeface="Calibri"/>
              </a:rPr>
              <a:t>Arbitrary</a:t>
            </a:r>
            <a:r>
              <a:rPr sz="2400" spc="-45" dirty="0">
                <a:latin typeface="Calibri"/>
                <a:cs typeface="Calibri"/>
              </a:rPr>
              <a:t> </a:t>
            </a:r>
            <a:r>
              <a:rPr sz="2400" dirty="0">
                <a:latin typeface="Calibri"/>
                <a:cs typeface="Calibri"/>
              </a:rPr>
              <a:t>code</a:t>
            </a:r>
            <a:r>
              <a:rPr sz="2400" spc="-30" dirty="0">
                <a:latin typeface="Calibri"/>
                <a:cs typeface="Calibri"/>
              </a:rPr>
              <a:t> </a:t>
            </a:r>
            <a:r>
              <a:rPr sz="2400" dirty="0">
                <a:latin typeface="Calibri"/>
                <a:cs typeface="Calibri"/>
              </a:rPr>
              <a:t>being</a:t>
            </a:r>
            <a:r>
              <a:rPr sz="2400" spc="-35" dirty="0">
                <a:latin typeface="Calibri"/>
                <a:cs typeface="Calibri"/>
              </a:rPr>
              <a:t> </a:t>
            </a:r>
            <a:r>
              <a:rPr sz="2400" spc="-10" dirty="0">
                <a:latin typeface="Calibri"/>
                <a:cs typeface="Calibri"/>
              </a:rPr>
              <a:t>executed</a:t>
            </a:r>
            <a:endParaRPr sz="2400">
              <a:latin typeface="Calibri"/>
              <a:cs typeface="Calibri"/>
            </a:endParaRPr>
          </a:p>
          <a:p>
            <a:pPr marL="698500" lvl="1" indent="-228600">
              <a:lnSpc>
                <a:spcPct val="100000"/>
              </a:lnSpc>
              <a:spcBef>
                <a:spcPts val="240"/>
              </a:spcBef>
              <a:buFont typeface="Arial"/>
              <a:buChar char="•"/>
              <a:tabLst>
                <a:tab pos="698500" algn="l"/>
              </a:tabLst>
            </a:pPr>
            <a:r>
              <a:rPr sz="2400" dirty="0">
                <a:latin typeface="Calibri"/>
                <a:cs typeface="Calibri"/>
              </a:rPr>
              <a:t>Critical</a:t>
            </a:r>
            <a:r>
              <a:rPr sz="2400" spc="-75" dirty="0">
                <a:latin typeface="Calibri"/>
                <a:cs typeface="Calibri"/>
              </a:rPr>
              <a:t> </a:t>
            </a:r>
            <a:r>
              <a:rPr sz="2400" dirty="0">
                <a:latin typeface="Calibri"/>
                <a:cs typeface="Calibri"/>
              </a:rPr>
              <a:t>information</a:t>
            </a:r>
            <a:r>
              <a:rPr sz="2400" spc="-65" dirty="0">
                <a:latin typeface="Calibri"/>
                <a:cs typeface="Calibri"/>
              </a:rPr>
              <a:t> </a:t>
            </a:r>
            <a:r>
              <a:rPr sz="2400" dirty="0">
                <a:latin typeface="Calibri"/>
                <a:cs typeface="Calibri"/>
              </a:rPr>
              <a:t>being</a:t>
            </a:r>
            <a:r>
              <a:rPr sz="2400" spc="-60" dirty="0">
                <a:latin typeface="Calibri"/>
                <a:cs typeface="Calibri"/>
              </a:rPr>
              <a:t> </a:t>
            </a:r>
            <a:r>
              <a:rPr sz="2400" spc="-10" dirty="0">
                <a:latin typeface="Calibri"/>
                <a:cs typeface="Calibri"/>
              </a:rPr>
              <a:t>corrupted</a:t>
            </a:r>
            <a:endParaRPr sz="24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1849" y="1808110"/>
            <a:ext cx="4765040" cy="2879090"/>
            <a:chOff x="831849" y="1808110"/>
            <a:chExt cx="4765040" cy="2879090"/>
          </a:xfrm>
        </p:grpSpPr>
        <p:sp>
          <p:nvSpPr>
            <p:cNvPr id="3" name="object 3"/>
            <p:cNvSpPr/>
            <p:nvPr/>
          </p:nvSpPr>
          <p:spPr>
            <a:xfrm>
              <a:off x="838199" y="1814460"/>
              <a:ext cx="4752340" cy="2866390"/>
            </a:xfrm>
            <a:custGeom>
              <a:avLst/>
              <a:gdLst/>
              <a:ahLst/>
              <a:cxnLst/>
              <a:rect l="l" t="t" r="r" b="b"/>
              <a:pathLst>
                <a:path w="4752340" h="2866390">
                  <a:moveTo>
                    <a:pt x="4752108" y="0"/>
                  </a:moveTo>
                  <a:lnTo>
                    <a:pt x="0" y="0"/>
                  </a:lnTo>
                  <a:lnTo>
                    <a:pt x="0" y="2865876"/>
                  </a:lnTo>
                  <a:lnTo>
                    <a:pt x="4752108" y="2865876"/>
                  </a:lnTo>
                  <a:lnTo>
                    <a:pt x="4752108" y="0"/>
                  </a:lnTo>
                  <a:close/>
                </a:path>
              </a:pathLst>
            </a:custGeom>
            <a:solidFill>
              <a:srgbClr val="B4C7E7"/>
            </a:solidFill>
          </p:spPr>
          <p:txBody>
            <a:bodyPr wrap="square" lIns="0" tIns="0" rIns="0" bIns="0" rtlCol="0"/>
            <a:lstStyle/>
            <a:p>
              <a:endParaRPr/>
            </a:p>
          </p:txBody>
        </p:sp>
        <p:sp>
          <p:nvSpPr>
            <p:cNvPr id="4" name="object 4"/>
            <p:cNvSpPr/>
            <p:nvPr/>
          </p:nvSpPr>
          <p:spPr>
            <a:xfrm>
              <a:off x="838199" y="1814460"/>
              <a:ext cx="4752340" cy="2866390"/>
            </a:xfrm>
            <a:custGeom>
              <a:avLst/>
              <a:gdLst/>
              <a:ahLst/>
              <a:cxnLst/>
              <a:rect l="l" t="t" r="r" b="b"/>
              <a:pathLst>
                <a:path w="4752340" h="2866390">
                  <a:moveTo>
                    <a:pt x="0" y="0"/>
                  </a:moveTo>
                  <a:lnTo>
                    <a:pt x="4752109" y="0"/>
                  </a:lnTo>
                  <a:lnTo>
                    <a:pt x="4752109" y="2865878"/>
                  </a:lnTo>
                  <a:lnTo>
                    <a:pt x="0" y="2865878"/>
                  </a:lnTo>
                  <a:lnTo>
                    <a:pt x="0" y="0"/>
                  </a:lnTo>
                  <a:close/>
                </a:path>
              </a:pathLst>
            </a:custGeom>
            <a:ln w="1270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360134" y="611124"/>
            <a:ext cx="5474335" cy="695960"/>
          </a:xfrm>
          <a:prstGeom prst="rect">
            <a:avLst/>
          </a:prstGeom>
        </p:spPr>
        <p:txBody>
          <a:bodyPr vert="horz" wrap="square" lIns="0" tIns="12700" rIns="0" bIns="0" rtlCol="0">
            <a:spAutoFit/>
          </a:bodyPr>
          <a:lstStyle/>
          <a:p>
            <a:pPr marL="12700">
              <a:lnSpc>
                <a:spcPct val="100000"/>
              </a:lnSpc>
              <a:spcBef>
                <a:spcPts val="100"/>
              </a:spcBef>
            </a:pPr>
            <a:r>
              <a:rPr dirty="0"/>
              <a:t>Copying</a:t>
            </a:r>
            <a:r>
              <a:rPr spc="-35" dirty="0"/>
              <a:t> </a:t>
            </a:r>
            <a:r>
              <a:rPr dirty="0"/>
              <a:t>Data</a:t>
            </a:r>
            <a:r>
              <a:rPr spc="-30" dirty="0"/>
              <a:t> </a:t>
            </a:r>
            <a:r>
              <a:rPr dirty="0"/>
              <a:t>to</a:t>
            </a:r>
            <a:r>
              <a:rPr spc="-30" dirty="0"/>
              <a:t> </a:t>
            </a:r>
            <a:r>
              <a:rPr dirty="0"/>
              <a:t>a</a:t>
            </a:r>
            <a:r>
              <a:rPr spc="-25" dirty="0"/>
              <a:t> </a:t>
            </a:r>
            <a:r>
              <a:rPr spc="-30" dirty="0"/>
              <a:t>Buffer</a:t>
            </a:r>
          </a:p>
        </p:txBody>
      </p:sp>
      <p:sp>
        <p:nvSpPr>
          <p:cNvPr id="6" name="object 6"/>
          <p:cNvSpPr txBox="1"/>
          <p:nvPr/>
        </p:nvSpPr>
        <p:spPr>
          <a:xfrm>
            <a:off x="1115605" y="1974596"/>
            <a:ext cx="4166870" cy="1125855"/>
          </a:xfrm>
          <a:prstGeom prst="rect">
            <a:avLst/>
          </a:prstGeom>
        </p:spPr>
        <p:txBody>
          <a:bodyPr vert="horz" wrap="square" lIns="0" tIns="12700" rIns="0" bIns="0" rtlCol="0">
            <a:spAutoFit/>
          </a:bodyPr>
          <a:lstStyle/>
          <a:p>
            <a:pPr>
              <a:lnSpc>
                <a:spcPts val="2135"/>
              </a:lnSpc>
              <a:spcBef>
                <a:spcPts val="10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156845">
              <a:lnSpc>
                <a:spcPts val="2135"/>
              </a:lnSpc>
            </a:pPr>
            <a:r>
              <a:rPr sz="1800" dirty="0">
                <a:latin typeface="Calibri"/>
                <a:cs typeface="Calibri"/>
              </a:rPr>
              <a:t>…</a:t>
            </a:r>
            <a:endParaRPr sz="1800">
              <a:latin typeface="Calibri"/>
              <a:cs typeface="Calibri"/>
            </a:endParaRPr>
          </a:p>
          <a:p>
            <a:pPr marL="156845" marR="5080">
              <a:lnSpc>
                <a:spcPts val="2210"/>
              </a:lnSpc>
              <a:spcBef>
                <a:spcPts val="55"/>
              </a:spcBef>
            </a:pPr>
            <a:r>
              <a:rPr sz="1800" dirty="0">
                <a:latin typeface="Calibri"/>
                <a:cs typeface="Calibri"/>
              </a:rPr>
              <a:t>char</a:t>
            </a:r>
            <a:r>
              <a:rPr sz="1800" spc="-30" dirty="0">
                <a:latin typeface="Calibri"/>
                <a:cs typeface="Calibri"/>
              </a:rPr>
              <a:t> </a:t>
            </a:r>
            <a:r>
              <a:rPr sz="1800" dirty="0">
                <a:latin typeface="Calibri"/>
                <a:cs typeface="Calibri"/>
              </a:rPr>
              <a:t>src[40]</a:t>
            </a:r>
            <a:r>
              <a:rPr sz="1800" spc="-1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“Hello</a:t>
            </a:r>
            <a:r>
              <a:rPr sz="1800" spc="-10" dirty="0">
                <a:latin typeface="Calibri"/>
                <a:cs typeface="Calibri"/>
              </a:rPr>
              <a:t> </a:t>
            </a:r>
            <a:r>
              <a:rPr sz="1800" dirty="0">
                <a:latin typeface="Calibri"/>
                <a:cs typeface="Calibri"/>
              </a:rPr>
              <a:t>world</a:t>
            </a:r>
            <a:r>
              <a:rPr sz="1800" spc="-15" dirty="0">
                <a:latin typeface="Calibri"/>
                <a:cs typeface="Calibri"/>
              </a:rPr>
              <a:t> </a:t>
            </a:r>
            <a:r>
              <a:rPr sz="1800" dirty="0">
                <a:latin typeface="Calibri"/>
                <a:cs typeface="Calibri"/>
              </a:rPr>
              <a:t>\0</a:t>
            </a:r>
            <a:r>
              <a:rPr sz="1800" spc="-15" dirty="0">
                <a:latin typeface="Calibri"/>
                <a:cs typeface="Calibri"/>
              </a:rPr>
              <a:t> </a:t>
            </a:r>
            <a:r>
              <a:rPr sz="1800" dirty="0">
                <a:latin typeface="Calibri"/>
                <a:cs typeface="Calibri"/>
              </a:rPr>
              <a:t>Extra</a:t>
            </a:r>
            <a:r>
              <a:rPr sz="1800" spc="-15" dirty="0">
                <a:latin typeface="Calibri"/>
                <a:cs typeface="Calibri"/>
              </a:rPr>
              <a:t> </a:t>
            </a:r>
            <a:r>
              <a:rPr sz="1800" spc="-10" dirty="0">
                <a:latin typeface="Calibri"/>
                <a:cs typeface="Calibri"/>
              </a:rPr>
              <a:t>string”; </a:t>
            </a:r>
            <a:r>
              <a:rPr sz="1800" dirty="0">
                <a:latin typeface="Calibri"/>
                <a:cs typeface="Calibri"/>
              </a:rPr>
              <a:t>char </a:t>
            </a:r>
            <a:r>
              <a:rPr sz="1800" spc="-10" dirty="0">
                <a:latin typeface="Calibri"/>
                <a:cs typeface="Calibri"/>
              </a:rPr>
              <a:t>dest[40];</a:t>
            </a:r>
            <a:endParaRPr sz="1800">
              <a:latin typeface="Calibri"/>
              <a:cs typeface="Calibri"/>
            </a:endParaRPr>
          </a:p>
        </p:txBody>
      </p:sp>
      <p:sp>
        <p:nvSpPr>
          <p:cNvPr id="7" name="object 7"/>
          <p:cNvSpPr txBox="1"/>
          <p:nvPr/>
        </p:nvSpPr>
        <p:spPr>
          <a:xfrm>
            <a:off x="1325156" y="3346196"/>
            <a:ext cx="1541145"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strcpy(dest,</a:t>
            </a:r>
            <a:r>
              <a:rPr sz="1800" spc="-95" dirty="0">
                <a:latin typeface="Calibri"/>
                <a:cs typeface="Calibri"/>
              </a:rPr>
              <a:t> </a:t>
            </a:r>
            <a:r>
              <a:rPr sz="1800" spc="-20" dirty="0">
                <a:latin typeface="Calibri"/>
                <a:cs typeface="Calibri"/>
              </a:rPr>
              <a:t>src);</a:t>
            </a:r>
            <a:endParaRPr sz="1800">
              <a:latin typeface="Calibri"/>
              <a:cs typeface="Calibri"/>
            </a:endParaRPr>
          </a:p>
        </p:txBody>
      </p:sp>
      <p:sp>
        <p:nvSpPr>
          <p:cNvPr id="8" name="object 8"/>
          <p:cNvSpPr txBox="1"/>
          <p:nvPr/>
        </p:nvSpPr>
        <p:spPr>
          <a:xfrm>
            <a:off x="1325156" y="3891788"/>
            <a:ext cx="829310"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p:txBody>
      </p:sp>
      <p:sp>
        <p:nvSpPr>
          <p:cNvPr id="9" name="object 9"/>
          <p:cNvSpPr txBox="1"/>
          <p:nvPr/>
        </p:nvSpPr>
        <p:spPr>
          <a:xfrm>
            <a:off x="1115605" y="4172204"/>
            <a:ext cx="85090"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a:t>
            </a:r>
            <a:endParaRPr sz="1800">
              <a:latin typeface="Calibri"/>
              <a:cs typeface="Calibri"/>
            </a:endParaRPr>
          </a:p>
        </p:txBody>
      </p:sp>
      <p:sp>
        <p:nvSpPr>
          <p:cNvPr id="10" name="object 10"/>
          <p:cNvSpPr txBox="1"/>
          <p:nvPr/>
        </p:nvSpPr>
        <p:spPr>
          <a:xfrm>
            <a:off x="916938" y="5112003"/>
            <a:ext cx="3783329"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A</a:t>
            </a:r>
            <a:r>
              <a:rPr sz="2800" spc="-70" dirty="0">
                <a:latin typeface="Calibri"/>
                <a:cs typeface="Calibri"/>
              </a:rPr>
              <a:t> </a:t>
            </a:r>
            <a:r>
              <a:rPr sz="2800" dirty="0">
                <a:latin typeface="Calibri"/>
                <a:cs typeface="Calibri"/>
              </a:rPr>
              <a:t>buffer</a:t>
            </a:r>
            <a:r>
              <a:rPr sz="2800" spc="-70" dirty="0">
                <a:latin typeface="Calibri"/>
                <a:cs typeface="Calibri"/>
              </a:rPr>
              <a:t> </a:t>
            </a:r>
            <a:r>
              <a:rPr sz="2800" dirty="0">
                <a:latin typeface="Calibri"/>
                <a:cs typeface="Calibri"/>
              </a:rPr>
              <a:t>overflow</a:t>
            </a:r>
            <a:r>
              <a:rPr sz="2800" spc="-65" dirty="0">
                <a:latin typeface="Calibri"/>
                <a:cs typeface="Calibri"/>
              </a:rPr>
              <a:t> </a:t>
            </a:r>
            <a:r>
              <a:rPr sz="2800" spc="-25" dirty="0">
                <a:latin typeface="Calibri"/>
                <a:cs typeface="Calibri"/>
              </a:rPr>
              <a:t>involves </a:t>
            </a:r>
            <a:r>
              <a:rPr sz="2800" dirty="0">
                <a:latin typeface="Calibri"/>
                <a:cs typeface="Calibri"/>
              </a:rPr>
              <a:t>copying</a:t>
            </a:r>
            <a:r>
              <a:rPr sz="2800" spc="-35" dirty="0">
                <a:latin typeface="Calibri"/>
                <a:cs typeface="Calibri"/>
              </a:rPr>
              <a:t> </a:t>
            </a:r>
            <a:r>
              <a:rPr sz="2800" dirty="0">
                <a:latin typeface="Calibri"/>
                <a:cs typeface="Calibri"/>
              </a:rPr>
              <a:t>data</a:t>
            </a:r>
            <a:r>
              <a:rPr sz="2800" spc="-35"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a</a:t>
            </a:r>
            <a:r>
              <a:rPr sz="2800" spc="-35" dirty="0">
                <a:latin typeface="Calibri"/>
                <a:cs typeface="Calibri"/>
              </a:rPr>
              <a:t> </a:t>
            </a:r>
            <a:r>
              <a:rPr sz="2800" spc="-10" dirty="0">
                <a:latin typeface="Calibri"/>
                <a:cs typeface="Calibri"/>
              </a:rPr>
              <a:t>buffer</a:t>
            </a:r>
            <a:endParaRPr sz="2800">
              <a:latin typeface="Calibri"/>
              <a:cs typeface="Calibri"/>
            </a:endParaRPr>
          </a:p>
        </p:txBody>
      </p:sp>
      <p:sp>
        <p:nvSpPr>
          <p:cNvPr id="11" name="object 11"/>
          <p:cNvSpPr txBox="1"/>
          <p:nvPr/>
        </p:nvSpPr>
        <p:spPr>
          <a:xfrm>
            <a:off x="3102405" y="3197859"/>
            <a:ext cx="1875789" cy="452120"/>
          </a:xfrm>
          <a:prstGeom prst="rect">
            <a:avLst/>
          </a:prstGeom>
        </p:spPr>
        <p:txBody>
          <a:bodyPr vert="horz" wrap="square" lIns="0" tIns="12700" rIns="0" bIns="0" rtlCol="0">
            <a:spAutoFit/>
          </a:bodyPr>
          <a:lstStyle/>
          <a:p>
            <a:pPr>
              <a:lnSpc>
                <a:spcPct val="100000"/>
              </a:lnSpc>
              <a:spcBef>
                <a:spcPts val="100"/>
              </a:spcBef>
            </a:pPr>
            <a:r>
              <a:rPr sz="2800" dirty="0">
                <a:solidFill>
                  <a:srgbClr val="C00000"/>
                </a:solidFill>
                <a:latin typeface="Calibri"/>
                <a:cs typeface="Calibri"/>
              </a:rPr>
              <a:t>What</a:t>
            </a:r>
            <a:r>
              <a:rPr sz="2800" spc="-25" dirty="0">
                <a:solidFill>
                  <a:srgbClr val="C00000"/>
                </a:solidFill>
                <a:latin typeface="Calibri"/>
                <a:cs typeface="Calibri"/>
              </a:rPr>
              <a:t> </a:t>
            </a:r>
            <a:r>
              <a:rPr sz="2800" dirty="0">
                <a:solidFill>
                  <a:srgbClr val="C00000"/>
                </a:solidFill>
                <a:latin typeface="Calibri"/>
                <a:cs typeface="Calibri"/>
              </a:rPr>
              <a:t>is</a:t>
            </a:r>
            <a:r>
              <a:rPr sz="2800" spc="-10" dirty="0">
                <a:solidFill>
                  <a:srgbClr val="C00000"/>
                </a:solidFill>
                <a:latin typeface="Calibri"/>
                <a:cs typeface="Calibri"/>
              </a:rPr>
              <a:t> this?</a:t>
            </a:r>
            <a:endParaRPr sz="2800">
              <a:latin typeface="Calibri"/>
              <a:cs typeface="Calibri"/>
            </a:endParaRPr>
          </a:p>
        </p:txBody>
      </p:sp>
      <p:sp>
        <p:nvSpPr>
          <p:cNvPr id="12" name="object 12"/>
          <p:cNvSpPr/>
          <p:nvPr/>
        </p:nvSpPr>
        <p:spPr>
          <a:xfrm>
            <a:off x="3901911" y="2854685"/>
            <a:ext cx="95250" cy="381000"/>
          </a:xfrm>
          <a:custGeom>
            <a:avLst/>
            <a:gdLst/>
            <a:ahLst/>
            <a:cxnLst/>
            <a:rect l="l" t="t" r="r" b="b"/>
            <a:pathLst>
              <a:path w="95250" h="381000">
                <a:moveTo>
                  <a:pt x="63500" y="79375"/>
                </a:moveTo>
                <a:lnTo>
                  <a:pt x="31750" y="79375"/>
                </a:lnTo>
                <a:lnTo>
                  <a:pt x="31748" y="380457"/>
                </a:lnTo>
                <a:lnTo>
                  <a:pt x="63498" y="380457"/>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C00000"/>
          </a:solidFill>
        </p:spPr>
        <p:txBody>
          <a:bodyPr wrap="square" lIns="0" tIns="0" rIns="0" bIns="0" rtlCol="0"/>
          <a:lstStyle/>
          <a:p>
            <a:endParaRPr/>
          </a:p>
        </p:txBody>
      </p:sp>
      <p:sp>
        <p:nvSpPr>
          <p:cNvPr id="13" name="object 13"/>
          <p:cNvSpPr txBox="1"/>
          <p:nvPr/>
        </p:nvSpPr>
        <p:spPr>
          <a:xfrm>
            <a:off x="2757377" y="3734307"/>
            <a:ext cx="2779395" cy="885190"/>
          </a:xfrm>
          <a:prstGeom prst="rect">
            <a:avLst/>
          </a:prstGeom>
        </p:spPr>
        <p:txBody>
          <a:bodyPr vert="horz" wrap="square" lIns="0" tIns="6350" rIns="0" bIns="0" rtlCol="0">
            <a:spAutoFit/>
          </a:bodyPr>
          <a:lstStyle/>
          <a:p>
            <a:pPr marR="5080">
              <a:lnSpc>
                <a:spcPct val="101400"/>
              </a:lnSpc>
              <a:spcBef>
                <a:spcPts val="50"/>
              </a:spcBef>
            </a:pPr>
            <a:r>
              <a:rPr sz="2800" spc="-30" dirty="0">
                <a:latin typeface="Calibri"/>
                <a:cs typeface="Calibri"/>
              </a:rPr>
              <a:t>Tells</a:t>
            </a:r>
            <a:r>
              <a:rPr sz="2800" spc="-85" dirty="0">
                <a:latin typeface="Calibri"/>
                <a:cs typeface="Calibri"/>
              </a:rPr>
              <a:t> </a:t>
            </a:r>
            <a:r>
              <a:rPr sz="2800" dirty="0">
                <a:latin typeface="Calibri"/>
                <a:cs typeface="Calibri"/>
              </a:rPr>
              <a:t>compiler</a:t>
            </a:r>
            <a:r>
              <a:rPr sz="2800" spc="-85" dirty="0">
                <a:latin typeface="Calibri"/>
                <a:cs typeface="Calibri"/>
              </a:rPr>
              <a:t> </a:t>
            </a:r>
            <a:r>
              <a:rPr sz="2800" spc="-25" dirty="0">
                <a:latin typeface="Calibri"/>
                <a:cs typeface="Calibri"/>
              </a:rPr>
              <a:t>to </a:t>
            </a:r>
            <a:r>
              <a:rPr sz="2800" dirty="0">
                <a:latin typeface="Calibri"/>
                <a:cs typeface="Calibri"/>
              </a:rPr>
              <a:t>insert</a:t>
            </a:r>
            <a:r>
              <a:rPr sz="2800" spc="-10" dirty="0">
                <a:latin typeface="Calibri"/>
                <a:cs typeface="Calibri"/>
              </a:rPr>
              <a:t> </a:t>
            </a:r>
            <a:r>
              <a:rPr sz="2800" dirty="0">
                <a:latin typeface="Calibri"/>
                <a:cs typeface="Calibri"/>
              </a:rPr>
              <a:t>0x0 in </a:t>
            </a:r>
            <a:r>
              <a:rPr sz="2800" spc="-10" dirty="0">
                <a:latin typeface="Calibri"/>
                <a:cs typeface="Calibri"/>
              </a:rPr>
              <a:t>binary</a:t>
            </a:r>
            <a:endParaRPr sz="2800">
              <a:latin typeface="Calibri"/>
              <a:cs typeface="Calibri"/>
            </a:endParaRPr>
          </a:p>
        </p:txBody>
      </p:sp>
      <p:sp>
        <p:nvSpPr>
          <p:cNvPr id="14" name="object 14"/>
          <p:cNvSpPr txBox="1"/>
          <p:nvPr/>
        </p:nvSpPr>
        <p:spPr>
          <a:xfrm>
            <a:off x="6410265" y="1762251"/>
            <a:ext cx="396176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Different</a:t>
            </a:r>
            <a:r>
              <a:rPr sz="2800" spc="-75" dirty="0">
                <a:latin typeface="Calibri"/>
                <a:cs typeface="Calibri"/>
              </a:rPr>
              <a:t> </a:t>
            </a:r>
            <a:r>
              <a:rPr sz="2800" dirty="0">
                <a:latin typeface="Calibri"/>
                <a:cs typeface="Calibri"/>
              </a:rPr>
              <a:t>ways</a:t>
            </a:r>
            <a:r>
              <a:rPr sz="2800" spc="-65" dirty="0">
                <a:latin typeface="Calibri"/>
                <a:cs typeface="Calibri"/>
              </a:rPr>
              <a:t> </a:t>
            </a:r>
            <a:r>
              <a:rPr sz="2800" dirty="0">
                <a:latin typeface="Calibri"/>
                <a:cs typeface="Calibri"/>
              </a:rPr>
              <a:t>to</a:t>
            </a:r>
            <a:r>
              <a:rPr sz="2800" spc="-70" dirty="0">
                <a:latin typeface="Calibri"/>
                <a:cs typeface="Calibri"/>
              </a:rPr>
              <a:t> </a:t>
            </a:r>
            <a:r>
              <a:rPr sz="2800" dirty="0">
                <a:latin typeface="Calibri"/>
                <a:cs typeface="Calibri"/>
              </a:rPr>
              <a:t>copy</a:t>
            </a:r>
            <a:r>
              <a:rPr sz="2800" spc="-75" dirty="0">
                <a:latin typeface="Calibri"/>
                <a:cs typeface="Calibri"/>
              </a:rPr>
              <a:t> </a:t>
            </a:r>
            <a:r>
              <a:rPr sz="2800" spc="-20" dirty="0">
                <a:latin typeface="Calibri"/>
                <a:cs typeface="Calibri"/>
              </a:rPr>
              <a:t>data</a:t>
            </a:r>
            <a:endParaRPr sz="2800">
              <a:latin typeface="Calibri"/>
              <a:cs typeface="Calibri"/>
            </a:endParaRPr>
          </a:p>
        </p:txBody>
      </p:sp>
      <p:sp>
        <p:nvSpPr>
          <p:cNvPr id="15" name="object 15"/>
          <p:cNvSpPr txBox="1"/>
          <p:nvPr/>
        </p:nvSpPr>
        <p:spPr>
          <a:xfrm>
            <a:off x="9384514" y="2935731"/>
            <a:ext cx="1545590" cy="122936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C00000"/>
                </a:solidFill>
                <a:latin typeface="Calibri"/>
                <a:cs typeface="Calibri"/>
              </a:rPr>
              <a:t>memcpy()</a:t>
            </a:r>
            <a:endParaRPr sz="2800">
              <a:latin typeface="Calibri"/>
              <a:cs typeface="Calibri"/>
            </a:endParaRPr>
          </a:p>
          <a:p>
            <a:pPr marL="12700">
              <a:lnSpc>
                <a:spcPct val="100000"/>
              </a:lnSpc>
              <a:spcBef>
                <a:spcPts val="2760"/>
              </a:spcBef>
            </a:pPr>
            <a:r>
              <a:rPr sz="2800" dirty="0">
                <a:latin typeface="Calibri"/>
                <a:cs typeface="Calibri"/>
              </a:rPr>
              <a:t>Needs</a:t>
            </a:r>
            <a:r>
              <a:rPr sz="2800" spc="-20" dirty="0">
                <a:latin typeface="Calibri"/>
                <a:cs typeface="Calibri"/>
              </a:rPr>
              <a:t> size</a:t>
            </a:r>
            <a:endParaRPr sz="2800">
              <a:latin typeface="Calibri"/>
              <a:cs typeface="Calibri"/>
            </a:endParaRPr>
          </a:p>
        </p:txBody>
      </p:sp>
      <p:sp>
        <p:nvSpPr>
          <p:cNvPr id="16" name="object 16"/>
          <p:cNvSpPr/>
          <p:nvPr/>
        </p:nvSpPr>
        <p:spPr>
          <a:xfrm>
            <a:off x="6911811" y="3451791"/>
            <a:ext cx="95250" cy="381000"/>
          </a:xfrm>
          <a:custGeom>
            <a:avLst/>
            <a:gdLst/>
            <a:ahLst/>
            <a:cxnLst/>
            <a:rect l="l" t="t" r="r" b="b"/>
            <a:pathLst>
              <a:path w="95250" h="381000">
                <a:moveTo>
                  <a:pt x="31749" y="95250"/>
                </a:moveTo>
                <a:lnTo>
                  <a:pt x="31748" y="380457"/>
                </a:lnTo>
                <a:lnTo>
                  <a:pt x="63498" y="380457"/>
                </a:lnTo>
                <a:lnTo>
                  <a:pt x="63499" y="95250"/>
                </a:lnTo>
                <a:lnTo>
                  <a:pt x="31749" y="95250"/>
                </a:lnTo>
                <a:close/>
              </a:path>
              <a:path w="95250" h="381000">
                <a:moveTo>
                  <a:pt x="87311" y="79375"/>
                </a:moveTo>
                <a:lnTo>
                  <a:pt x="63500" y="79375"/>
                </a:lnTo>
                <a:lnTo>
                  <a:pt x="63499" y="95250"/>
                </a:lnTo>
                <a:lnTo>
                  <a:pt x="95250" y="95251"/>
                </a:lnTo>
                <a:lnTo>
                  <a:pt x="87311" y="79375"/>
                </a:lnTo>
                <a:close/>
              </a:path>
              <a:path w="95250" h="381000">
                <a:moveTo>
                  <a:pt x="63500" y="79375"/>
                </a:moveTo>
                <a:lnTo>
                  <a:pt x="31750" y="79375"/>
                </a:lnTo>
                <a:lnTo>
                  <a:pt x="31749" y="95250"/>
                </a:lnTo>
                <a:lnTo>
                  <a:pt x="63499" y="95250"/>
                </a:lnTo>
                <a:lnTo>
                  <a:pt x="63500" y="79375"/>
                </a:lnTo>
                <a:close/>
              </a:path>
              <a:path w="95250" h="381000">
                <a:moveTo>
                  <a:pt x="47625" y="0"/>
                </a:moveTo>
                <a:lnTo>
                  <a:pt x="0" y="95250"/>
                </a:lnTo>
                <a:lnTo>
                  <a:pt x="31749" y="95250"/>
                </a:lnTo>
                <a:lnTo>
                  <a:pt x="31750" y="79375"/>
                </a:lnTo>
                <a:lnTo>
                  <a:pt x="87311" y="79375"/>
                </a:lnTo>
                <a:lnTo>
                  <a:pt x="47625" y="0"/>
                </a:lnTo>
                <a:close/>
              </a:path>
            </a:pathLst>
          </a:custGeom>
          <a:solidFill>
            <a:srgbClr val="000000"/>
          </a:solidFill>
        </p:spPr>
        <p:txBody>
          <a:bodyPr wrap="square" lIns="0" tIns="0" rIns="0" bIns="0" rtlCol="0"/>
          <a:lstStyle/>
          <a:p>
            <a:endParaRPr/>
          </a:p>
        </p:txBody>
      </p:sp>
      <p:sp>
        <p:nvSpPr>
          <p:cNvPr id="17" name="object 17"/>
          <p:cNvSpPr txBox="1"/>
          <p:nvPr/>
        </p:nvSpPr>
        <p:spPr>
          <a:xfrm>
            <a:off x="5873787" y="2935731"/>
            <a:ext cx="2411095" cy="1662430"/>
          </a:xfrm>
          <a:prstGeom prst="rect">
            <a:avLst/>
          </a:prstGeom>
        </p:spPr>
        <p:txBody>
          <a:bodyPr vert="horz" wrap="square" lIns="0" tIns="12700" rIns="0" bIns="0" rtlCol="0">
            <a:spAutoFit/>
          </a:bodyPr>
          <a:lstStyle/>
          <a:p>
            <a:pPr marL="590550">
              <a:lnSpc>
                <a:spcPct val="100000"/>
              </a:lnSpc>
              <a:spcBef>
                <a:spcPts val="100"/>
              </a:spcBef>
            </a:pPr>
            <a:r>
              <a:rPr sz="2800" spc="-10" dirty="0">
                <a:solidFill>
                  <a:srgbClr val="C00000"/>
                </a:solidFill>
                <a:latin typeface="Calibri"/>
                <a:cs typeface="Calibri"/>
              </a:rPr>
              <a:t>strcpy()</a:t>
            </a:r>
            <a:endParaRPr sz="2800">
              <a:latin typeface="Calibri"/>
              <a:cs typeface="Calibri"/>
            </a:endParaRPr>
          </a:p>
          <a:p>
            <a:pPr marL="12700" marR="5080">
              <a:lnSpc>
                <a:spcPct val="101400"/>
              </a:lnSpc>
              <a:spcBef>
                <a:spcPts val="2710"/>
              </a:spcBef>
            </a:pPr>
            <a:r>
              <a:rPr sz="2800" dirty="0">
                <a:latin typeface="Calibri"/>
                <a:cs typeface="Calibri"/>
              </a:rPr>
              <a:t>How</a:t>
            </a:r>
            <a:r>
              <a:rPr sz="2800" spc="-15" dirty="0">
                <a:latin typeface="Calibri"/>
                <a:cs typeface="Calibri"/>
              </a:rPr>
              <a:t> </a:t>
            </a:r>
            <a:r>
              <a:rPr sz="2800" dirty="0">
                <a:latin typeface="Calibri"/>
                <a:cs typeface="Calibri"/>
              </a:rPr>
              <a:t>does</a:t>
            </a:r>
            <a:r>
              <a:rPr sz="2800" spc="-5" dirty="0">
                <a:latin typeface="Calibri"/>
                <a:cs typeface="Calibri"/>
              </a:rPr>
              <a:t> </a:t>
            </a:r>
            <a:r>
              <a:rPr sz="2800" spc="-25" dirty="0">
                <a:latin typeface="Calibri"/>
                <a:cs typeface="Calibri"/>
              </a:rPr>
              <a:t>strcpy </a:t>
            </a:r>
            <a:r>
              <a:rPr sz="2800" dirty="0">
                <a:latin typeface="Calibri"/>
                <a:cs typeface="Calibri"/>
              </a:rPr>
              <a:t>do</a:t>
            </a:r>
            <a:r>
              <a:rPr sz="2800" spc="-5" dirty="0">
                <a:latin typeface="Calibri"/>
                <a:cs typeface="Calibri"/>
              </a:rPr>
              <a:t> </a:t>
            </a:r>
            <a:r>
              <a:rPr sz="2800" dirty="0">
                <a:latin typeface="Calibri"/>
                <a:cs typeface="Calibri"/>
              </a:rPr>
              <a:t>the</a:t>
            </a:r>
            <a:r>
              <a:rPr sz="2800" spc="-5" dirty="0">
                <a:latin typeface="Calibri"/>
                <a:cs typeface="Calibri"/>
              </a:rPr>
              <a:t> </a:t>
            </a:r>
            <a:r>
              <a:rPr sz="2800" spc="-20" dirty="0">
                <a:latin typeface="Calibri"/>
                <a:cs typeface="Calibri"/>
              </a:rPr>
              <a:t>copy?</a:t>
            </a:r>
            <a:endParaRPr sz="2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199" y="1814460"/>
            <a:ext cx="4752340" cy="2726055"/>
          </a:xfrm>
          <a:custGeom>
            <a:avLst/>
            <a:gdLst/>
            <a:ahLst/>
            <a:cxnLst/>
            <a:rect l="l" t="t" r="r" b="b"/>
            <a:pathLst>
              <a:path w="4752340" h="2726054">
                <a:moveTo>
                  <a:pt x="4752108" y="0"/>
                </a:moveTo>
                <a:lnTo>
                  <a:pt x="0" y="0"/>
                </a:lnTo>
                <a:lnTo>
                  <a:pt x="0" y="2725599"/>
                </a:lnTo>
                <a:lnTo>
                  <a:pt x="4752108" y="2725599"/>
                </a:lnTo>
                <a:lnTo>
                  <a:pt x="4752108" y="0"/>
                </a:lnTo>
                <a:close/>
              </a:path>
            </a:pathLst>
          </a:custGeom>
          <a:solidFill>
            <a:srgbClr val="B4C7E7"/>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Buffer</a:t>
            </a:r>
            <a:r>
              <a:rPr spc="-215" dirty="0"/>
              <a:t> </a:t>
            </a:r>
            <a:r>
              <a:rPr spc="-10" dirty="0"/>
              <a:t>Overflow</a:t>
            </a:r>
          </a:p>
        </p:txBody>
      </p:sp>
      <p:sp>
        <p:nvSpPr>
          <p:cNvPr id="4" name="object 4"/>
          <p:cNvSpPr txBox="1"/>
          <p:nvPr/>
        </p:nvSpPr>
        <p:spPr>
          <a:xfrm>
            <a:off x="1243171" y="2558263"/>
            <a:ext cx="1767205" cy="294005"/>
          </a:xfrm>
          <a:prstGeom prst="rect">
            <a:avLst/>
          </a:prstGeom>
          <a:solidFill>
            <a:srgbClr val="B4C7E7"/>
          </a:solidFill>
          <a:ln w="19050">
            <a:solidFill>
              <a:srgbClr val="C00000"/>
            </a:solidFill>
          </a:ln>
        </p:spPr>
        <p:txBody>
          <a:bodyPr vert="horz" wrap="square" lIns="0" tIns="0" rIns="0" bIns="0" rtlCol="0">
            <a:spAutoFit/>
          </a:bodyPr>
          <a:lstStyle/>
          <a:p>
            <a:pPr marL="29209">
              <a:lnSpc>
                <a:spcPts val="1960"/>
              </a:lnSpc>
            </a:pPr>
            <a:r>
              <a:rPr sz="1800" spc="-20" dirty="0">
                <a:latin typeface="Calibri"/>
                <a:cs typeface="Calibri"/>
              </a:rPr>
              <a:t>strcpy(buffer, str);</a:t>
            </a:r>
            <a:endParaRPr sz="1800">
              <a:latin typeface="Calibri"/>
              <a:cs typeface="Calibri"/>
            </a:endParaRPr>
          </a:p>
        </p:txBody>
      </p:sp>
      <p:sp>
        <p:nvSpPr>
          <p:cNvPr id="5" name="object 5"/>
          <p:cNvSpPr txBox="1"/>
          <p:nvPr/>
        </p:nvSpPr>
        <p:spPr>
          <a:xfrm>
            <a:off x="838199" y="1814460"/>
            <a:ext cx="4752340" cy="2726055"/>
          </a:xfrm>
          <a:prstGeom prst="rect">
            <a:avLst/>
          </a:prstGeom>
          <a:ln w="12700">
            <a:solidFill>
              <a:srgbClr val="000000"/>
            </a:solidFill>
          </a:ln>
        </p:spPr>
        <p:txBody>
          <a:bodyPr vert="horz" wrap="square" lIns="0" tIns="186690" rIns="0" bIns="0" rtlCol="0">
            <a:spAutoFit/>
          </a:bodyPr>
          <a:lstStyle/>
          <a:p>
            <a:pPr marL="434340" marR="2581910" indent="-157480">
              <a:lnSpc>
                <a:spcPts val="2110"/>
              </a:lnSpc>
              <a:spcBef>
                <a:spcPts val="1470"/>
              </a:spcBef>
            </a:pPr>
            <a:r>
              <a:rPr sz="1800" dirty="0">
                <a:latin typeface="Calibri"/>
                <a:cs typeface="Calibri"/>
              </a:rPr>
              <a:t>void</a:t>
            </a:r>
            <a:r>
              <a:rPr sz="1800" spc="-2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5" dirty="0">
                <a:latin typeface="Calibri"/>
                <a:cs typeface="Calibri"/>
              </a:rPr>
              <a:t> </a:t>
            </a:r>
            <a:r>
              <a:rPr sz="1800" dirty="0">
                <a:latin typeface="Calibri"/>
                <a:cs typeface="Calibri"/>
              </a:rPr>
              <a:t>*str)</a:t>
            </a:r>
            <a:r>
              <a:rPr sz="1800" spc="-10"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buffer[12];</a:t>
            </a:r>
            <a:endParaRPr sz="1800">
              <a:latin typeface="Calibri"/>
              <a:cs typeface="Calibri"/>
            </a:endParaRPr>
          </a:p>
          <a:p>
            <a:pPr>
              <a:lnSpc>
                <a:spcPct val="100000"/>
              </a:lnSpc>
              <a:spcBef>
                <a:spcPts val="35"/>
              </a:spcBef>
            </a:pPr>
            <a:endParaRPr sz="1750">
              <a:latin typeface="Calibri"/>
              <a:cs typeface="Calibri"/>
            </a:endParaRPr>
          </a:p>
          <a:p>
            <a:pPr marL="276860">
              <a:lnSpc>
                <a:spcPts val="2125"/>
              </a:lnSpc>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113664">
              <a:lnSpc>
                <a:spcPts val="2110"/>
              </a:lnSpc>
              <a:spcBef>
                <a:spcPts val="160"/>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5" dirty="0">
                <a:latin typeface="Calibri"/>
                <a:cs typeface="Calibri"/>
              </a:rPr>
              <a:t> </a:t>
            </a:r>
            <a:r>
              <a:rPr sz="1800" dirty="0">
                <a:latin typeface="Calibri"/>
                <a:cs typeface="Calibri"/>
              </a:rPr>
              <a:t>= “This</a:t>
            </a:r>
            <a:r>
              <a:rPr sz="1800" spc="-5" dirty="0">
                <a:latin typeface="Calibri"/>
                <a:cs typeface="Calibri"/>
              </a:rPr>
              <a:t> </a:t>
            </a:r>
            <a:r>
              <a:rPr sz="1800" dirty="0">
                <a:latin typeface="Calibri"/>
                <a:cs typeface="Calibri"/>
              </a:rPr>
              <a:t>is</a:t>
            </a:r>
            <a:r>
              <a:rPr sz="1800" spc="-5" dirty="0">
                <a:latin typeface="Calibri"/>
                <a:cs typeface="Calibri"/>
              </a:rPr>
              <a:t> </a:t>
            </a:r>
            <a:r>
              <a:rPr sz="1800" dirty="0">
                <a:latin typeface="Calibri"/>
                <a:cs typeface="Calibri"/>
              </a:rPr>
              <a:t>definitely</a:t>
            </a:r>
            <a:r>
              <a:rPr sz="1800" spc="-5" dirty="0">
                <a:latin typeface="Calibri"/>
                <a:cs typeface="Calibri"/>
              </a:rPr>
              <a:t> </a:t>
            </a:r>
            <a:r>
              <a:rPr sz="1800" dirty="0">
                <a:latin typeface="Calibri"/>
                <a:cs typeface="Calibri"/>
              </a:rPr>
              <a:t>longer</a:t>
            </a:r>
            <a:r>
              <a:rPr sz="1800" spc="-5" dirty="0">
                <a:latin typeface="Calibri"/>
                <a:cs typeface="Calibri"/>
              </a:rPr>
              <a:t> </a:t>
            </a:r>
            <a:r>
              <a:rPr sz="1800" dirty="0">
                <a:latin typeface="Calibri"/>
                <a:cs typeface="Calibri"/>
              </a:rPr>
              <a:t>than</a:t>
            </a:r>
            <a:r>
              <a:rPr sz="1800" spc="5" dirty="0">
                <a:latin typeface="Calibri"/>
                <a:cs typeface="Calibri"/>
              </a:rPr>
              <a:t> </a:t>
            </a:r>
            <a:r>
              <a:rPr sz="1800" spc="-20" dirty="0">
                <a:latin typeface="Calibri"/>
                <a:cs typeface="Calibri"/>
              </a:rPr>
              <a:t>12”; </a:t>
            </a:r>
            <a:r>
              <a:rPr sz="1800" spc="-10" dirty="0">
                <a:latin typeface="Calibri"/>
                <a:cs typeface="Calibri"/>
              </a:rPr>
              <a:t>foo(str);</a:t>
            </a:r>
            <a:endParaRPr sz="1800">
              <a:latin typeface="Calibri"/>
              <a:cs typeface="Calibri"/>
            </a:endParaRPr>
          </a:p>
          <a:p>
            <a:pPr marL="434340">
              <a:lnSpc>
                <a:spcPts val="2125"/>
              </a:lnSpc>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a:p>
            <a:pPr marL="276860">
              <a:lnSpc>
                <a:spcPct val="100000"/>
              </a:lnSpc>
              <a:spcBef>
                <a:spcPts val="50"/>
              </a:spcBef>
            </a:pPr>
            <a:r>
              <a:rPr sz="1800" dirty="0">
                <a:latin typeface="Calibri"/>
                <a:cs typeface="Calibri"/>
              </a:rPr>
              <a:t>}</a:t>
            </a:r>
            <a:endParaRPr sz="1800">
              <a:latin typeface="Calibri"/>
              <a:cs typeface="Calibri"/>
            </a:endParaRPr>
          </a:p>
        </p:txBody>
      </p:sp>
      <p:graphicFrame>
        <p:nvGraphicFramePr>
          <p:cNvPr id="6" name="object 6"/>
          <p:cNvGraphicFramePr>
            <a:graphicFrameLocks noGrp="1"/>
          </p:cNvGraphicFramePr>
          <p:nvPr/>
        </p:nvGraphicFramePr>
        <p:xfrm>
          <a:off x="645990" y="5076610"/>
          <a:ext cx="10507977" cy="622300"/>
        </p:xfrm>
        <a:graphic>
          <a:graphicData uri="http://schemas.openxmlformats.org/drawingml/2006/table">
            <a:tbl>
              <a:tblPr firstRow="1" bandRow="1">
                <a:tableStyleId>{2D5ABB26-0587-4C30-8999-92F81FD0307C}</a:tableStyleId>
              </a:tblPr>
              <a:tblGrid>
                <a:gridCol w="4241165">
                  <a:extLst>
                    <a:ext uri="{9D8B030D-6E8A-4147-A177-3AD203B41FA5}">
                      <a16:colId xmlns:a16="http://schemas.microsoft.com/office/drawing/2014/main" val="20000"/>
                    </a:ext>
                  </a:extLst>
                </a:gridCol>
                <a:gridCol w="2252344">
                  <a:extLst>
                    <a:ext uri="{9D8B030D-6E8A-4147-A177-3AD203B41FA5}">
                      <a16:colId xmlns:a16="http://schemas.microsoft.com/office/drawing/2014/main" val="20001"/>
                    </a:ext>
                  </a:extLst>
                </a:gridCol>
                <a:gridCol w="745490">
                  <a:extLst>
                    <a:ext uri="{9D8B030D-6E8A-4147-A177-3AD203B41FA5}">
                      <a16:colId xmlns:a16="http://schemas.microsoft.com/office/drawing/2014/main" val="20002"/>
                    </a:ext>
                  </a:extLst>
                </a:gridCol>
                <a:gridCol w="623570">
                  <a:extLst>
                    <a:ext uri="{9D8B030D-6E8A-4147-A177-3AD203B41FA5}">
                      <a16:colId xmlns:a16="http://schemas.microsoft.com/office/drawing/2014/main" val="20003"/>
                    </a:ext>
                  </a:extLst>
                </a:gridCol>
                <a:gridCol w="629284">
                  <a:extLst>
                    <a:ext uri="{9D8B030D-6E8A-4147-A177-3AD203B41FA5}">
                      <a16:colId xmlns:a16="http://schemas.microsoft.com/office/drawing/2014/main" val="20004"/>
                    </a:ext>
                  </a:extLst>
                </a:gridCol>
                <a:gridCol w="1798954">
                  <a:extLst>
                    <a:ext uri="{9D8B030D-6E8A-4147-A177-3AD203B41FA5}">
                      <a16:colId xmlns:a16="http://schemas.microsoft.com/office/drawing/2014/main" val="20005"/>
                    </a:ext>
                  </a:extLst>
                </a:gridCol>
                <a:gridCol w="217170">
                  <a:extLst>
                    <a:ext uri="{9D8B030D-6E8A-4147-A177-3AD203B41FA5}">
                      <a16:colId xmlns:a16="http://schemas.microsoft.com/office/drawing/2014/main" val="20006"/>
                    </a:ext>
                  </a:extLst>
                </a:gridCol>
              </a:tblGrid>
              <a:tr h="622300">
                <a:tc>
                  <a:txBody>
                    <a:bodyPr/>
                    <a:lstStyle/>
                    <a:p>
                      <a:pPr>
                        <a:lnSpc>
                          <a:spcPct val="100000"/>
                        </a:lnSpc>
                      </a:pPr>
                      <a:endParaRPr sz="20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7005">
                        <a:lnSpc>
                          <a:spcPct val="100000"/>
                        </a:lnSpc>
                        <a:spcBef>
                          <a:spcPts val="1255"/>
                        </a:spcBef>
                      </a:pPr>
                      <a:r>
                        <a:rPr sz="1800" spc="-10" dirty="0">
                          <a:latin typeface="Calibri"/>
                          <a:cs typeface="Calibri"/>
                        </a:rPr>
                        <a:t>buffer[0]…buffer[11]</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3030">
                        <a:lnSpc>
                          <a:spcPct val="100000"/>
                        </a:lnSpc>
                        <a:spcBef>
                          <a:spcPts val="1255"/>
                        </a:spcBef>
                      </a:pPr>
                      <a:r>
                        <a:rPr sz="1800" spc="-20" dirty="0">
                          <a:latin typeface="Calibri"/>
                          <a:cs typeface="Calibri"/>
                        </a:rPr>
                        <a:t>%ebp</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55"/>
                        </a:spcBef>
                      </a:pPr>
                      <a:r>
                        <a:rPr sz="1800" spc="-20" dirty="0">
                          <a:latin typeface="Calibri"/>
                          <a:cs typeface="Calibri"/>
                        </a:rPr>
                        <a:t>%eip</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84785">
                        <a:lnSpc>
                          <a:spcPct val="100000"/>
                        </a:lnSpc>
                        <a:spcBef>
                          <a:spcPts val="1255"/>
                        </a:spcBef>
                      </a:pPr>
                      <a:r>
                        <a:rPr sz="1800" spc="-25" dirty="0">
                          <a:latin typeface="Calibri"/>
                          <a:cs typeface="Calibri"/>
                        </a:rPr>
                        <a:t>str</a:t>
                      </a:r>
                      <a:endParaRPr sz="1800">
                        <a:latin typeface="Calibri"/>
                        <a:cs typeface="Calibri"/>
                      </a:endParaRPr>
                    </a:p>
                  </a:txBody>
                  <a:tcPr marL="0" marR="0" marT="159385"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8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256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p:nvPr/>
        </p:nvSpPr>
        <p:spPr>
          <a:xfrm>
            <a:off x="5058613" y="6250502"/>
            <a:ext cx="600075" cy="95250"/>
          </a:xfrm>
          <a:custGeom>
            <a:avLst/>
            <a:gdLst/>
            <a:ahLst/>
            <a:cxnLst/>
            <a:rect l="l" t="t" r="r" b="b"/>
            <a:pathLst>
              <a:path w="600075" h="95250">
                <a:moveTo>
                  <a:pt x="568020" y="31750"/>
                </a:moveTo>
                <a:lnTo>
                  <a:pt x="520393" y="31750"/>
                </a:lnTo>
                <a:lnTo>
                  <a:pt x="520393" y="63500"/>
                </a:lnTo>
                <a:lnTo>
                  <a:pt x="504519" y="63500"/>
                </a:lnTo>
                <a:lnTo>
                  <a:pt x="504520" y="95250"/>
                </a:lnTo>
                <a:lnTo>
                  <a:pt x="599770" y="47624"/>
                </a:lnTo>
                <a:lnTo>
                  <a:pt x="568020" y="31750"/>
                </a:lnTo>
                <a:close/>
              </a:path>
              <a:path w="600075" h="95250">
                <a:moveTo>
                  <a:pt x="504519" y="31750"/>
                </a:moveTo>
                <a:lnTo>
                  <a:pt x="0" y="31750"/>
                </a:lnTo>
                <a:lnTo>
                  <a:pt x="0" y="63500"/>
                </a:lnTo>
                <a:lnTo>
                  <a:pt x="504519" y="63500"/>
                </a:lnTo>
                <a:lnTo>
                  <a:pt x="504519" y="31750"/>
                </a:lnTo>
                <a:close/>
              </a:path>
              <a:path w="600075" h="95250">
                <a:moveTo>
                  <a:pt x="520393" y="31750"/>
                </a:moveTo>
                <a:lnTo>
                  <a:pt x="504519" y="31750"/>
                </a:lnTo>
                <a:lnTo>
                  <a:pt x="504519" y="63500"/>
                </a:lnTo>
                <a:lnTo>
                  <a:pt x="520393" y="63500"/>
                </a:lnTo>
                <a:lnTo>
                  <a:pt x="520393" y="31750"/>
                </a:lnTo>
                <a:close/>
              </a:path>
              <a:path w="600075" h="95250">
                <a:moveTo>
                  <a:pt x="504518" y="0"/>
                </a:moveTo>
                <a:lnTo>
                  <a:pt x="504519" y="31750"/>
                </a:lnTo>
                <a:lnTo>
                  <a:pt x="568020" y="31750"/>
                </a:lnTo>
                <a:lnTo>
                  <a:pt x="504518" y="0"/>
                </a:lnTo>
                <a:close/>
              </a:path>
            </a:pathLst>
          </a:custGeom>
          <a:solidFill>
            <a:srgbClr val="C00000"/>
          </a:solidFill>
        </p:spPr>
        <p:txBody>
          <a:bodyPr wrap="square" lIns="0" tIns="0" rIns="0" bIns="0" rtlCol="0"/>
          <a:lstStyle/>
          <a:p>
            <a:endParaRPr/>
          </a:p>
        </p:txBody>
      </p:sp>
      <p:sp>
        <p:nvSpPr>
          <p:cNvPr id="8" name="object 8"/>
          <p:cNvSpPr txBox="1"/>
          <p:nvPr/>
        </p:nvSpPr>
        <p:spPr>
          <a:xfrm>
            <a:off x="4957433" y="5900420"/>
            <a:ext cx="10858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Buffer</a:t>
            </a:r>
            <a:r>
              <a:rPr sz="1800" spc="-75" dirty="0">
                <a:latin typeface="Calibri"/>
                <a:cs typeface="Calibri"/>
              </a:rPr>
              <a:t> </a:t>
            </a:r>
            <a:r>
              <a:rPr sz="1800" spc="-20" dirty="0">
                <a:latin typeface="Calibri"/>
                <a:cs typeface="Calibri"/>
              </a:rPr>
              <a:t>copy</a:t>
            </a:r>
            <a:endParaRPr sz="1800">
              <a:latin typeface="Calibri"/>
              <a:cs typeface="Calibri"/>
            </a:endParaRPr>
          </a:p>
        </p:txBody>
      </p:sp>
      <p:sp>
        <p:nvSpPr>
          <p:cNvPr id="9" name="object 9"/>
          <p:cNvSpPr txBox="1"/>
          <p:nvPr/>
        </p:nvSpPr>
        <p:spPr>
          <a:xfrm>
            <a:off x="5751842" y="2451099"/>
            <a:ext cx="4111625"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What</a:t>
            </a:r>
            <a:r>
              <a:rPr sz="2800" spc="-50" dirty="0">
                <a:solidFill>
                  <a:srgbClr val="C00000"/>
                </a:solidFill>
                <a:latin typeface="Calibri"/>
                <a:cs typeface="Calibri"/>
              </a:rPr>
              <a:t> </a:t>
            </a:r>
            <a:r>
              <a:rPr sz="2800" dirty="0">
                <a:solidFill>
                  <a:srgbClr val="C00000"/>
                </a:solidFill>
                <a:latin typeface="Calibri"/>
                <a:cs typeface="Calibri"/>
              </a:rPr>
              <a:t>will</a:t>
            </a:r>
            <a:r>
              <a:rPr sz="2800" spc="-40" dirty="0">
                <a:solidFill>
                  <a:srgbClr val="C00000"/>
                </a:solidFill>
                <a:latin typeface="Calibri"/>
                <a:cs typeface="Calibri"/>
              </a:rPr>
              <a:t> </a:t>
            </a:r>
            <a:r>
              <a:rPr sz="2800" dirty="0">
                <a:solidFill>
                  <a:srgbClr val="C00000"/>
                </a:solidFill>
                <a:latin typeface="Calibri"/>
                <a:cs typeface="Calibri"/>
              </a:rPr>
              <a:t>happen</a:t>
            </a:r>
            <a:r>
              <a:rPr sz="2800" spc="-35" dirty="0">
                <a:solidFill>
                  <a:srgbClr val="C00000"/>
                </a:solidFill>
                <a:latin typeface="Calibri"/>
                <a:cs typeface="Calibri"/>
              </a:rPr>
              <a:t> </a:t>
            </a:r>
            <a:r>
              <a:rPr sz="2800" dirty="0">
                <a:solidFill>
                  <a:srgbClr val="C00000"/>
                </a:solidFill>
                <a:latin typeface="Calibri"/>
                <a:cs typeface="Calibri"/>
              </a:rPr>
              <a:t>after</a:t>
            </a:r>
            <a:r>
              <a:rPr sz="2800" spc="-35" dirty="0">
                <a:solidFill>
                  <a:srgbClr val="C00000"/>
                </a:solidFill>
                <a:latin typeface="Calibri"/>
                <a:cs typeface="Calibri"/>
              </a:rPr>
              <a:t> </a:t>
            </a:r>
            <a:r>
              <a:rPr sz="2800" spc="-10" dirty="0">
                <a:solidFill>
                  <a:srgbClr val="C00000"/>
                </a:solidFill>
                <a:latin typeface="Calibri"/>
                <a:cs typeface="Calibri"/>
              </a:rPr>
              <a:t>this?</a:t>
            </a:r>
            <a:endParaRPr sz="2800">
              <a:latin typeface="Calibri"/>
              <a:cs typeface="Calibri"/>
            </a:endParaRPr>
          </a:p>
        </p:txBody>
      </p:sp>
      <p:sp>
        <p:nvSpPr>
          <p:cNvPr id="10" name="object 10"/>
          <p:cNvSpPr/>
          <p:nvPr/>
        </p:nvSpPr>
        <p:spPr>
          <a:xfrm>
            <a:off x="3516446" y="2674360"/>
            <a:ext cx="2142490" cy="95250"/>
          </a:xfrm>
          <a:custGeom>
            <a:avLst/>
            <a:gdLst/>
            <a:ahLst/>
            <a:cxnLst/>
            <a:rect l="l" t="t" r="r" b="b"/>
            <a:pathLst>
              <a:path w="2142490" h="95250">
                <a:moveTo>
                  <a:pt x="95025" y="0"/>
                </a:moveTo>
                <a:lnTo>
                  <a:pt x="0" y="48070"/>
                </a:lnTo>
                <a:lnTo>
                  <a:pt x="95472" y="95248"/>
                </a:lnTo>
                <a:lnTo>
                  <a:pt x="95323" y="63573"/>
                </a:lnTo>
                <a:lnTo>
                  <a:pt x="79451" y="63573"/>
                </a:lnTo>
                <a:lnTo>
                  <a:pt x="79302" y="31823"/>
                </a:lnTo>
                <a:lnTo>
                  <a:pt x="95174" y="31749"/>
                </a:lnTo>
                <a:lnTo>
                  <a:pt x="95025" y="0"/>
                </a:lnTo>
                <a:close/>
              </a:path>
              <a:path w="2142490" h="95250">
                <a:moveTo>
                  <a:pt x="95174" y="31749"/>
                </a:moveTo>
                <a:lnTo>
                  <a:pt x="79302" y="31823"/>
                </a:lnTo>
                <a:lnTo>
                  <a:pt x="79451" y="63573"/>
                </a:lnTo>
                <a:lnTo>
                  <a:pt x="95323" y="63499"/>
                </a:lnTo>
                <a:lnTo>
                  <a:pt x="95174" y="31749"/>
                </a:lnTo>
                <a:close/>
              </a:path>
              <a:path w="2142490" h="95250">
                <a:moveTo>
                  <a:pt x="95323" y="63499"/>
                </a:moveTo>
                <a:lnTo>
                  <a:pt x="79451" y="63573"/>
                </a:lnTo>
                <a:lnTo>
                  <a:pt x="95323" y="63573"/>
                </a:lnTo>
                <a:close/>
              </a:path>
              <a:path w="2142490" h="95250">
                <a:moveTo>
                  <a:pt x="2141860" y="22142"/>
                </a:moveTo>
                <a:lnTo>
                  <a:pt x="95174" y="31749"/>
                </a:lnTo>
                <a:lnTo>
                  <a:pt x="95323" y="63499"/>
                </a:lnTo>
                <a:lnTo>
                  <a:pt x="2142009" y="53892"/>
                </a:lnTo>
                <a:lnTo>
                  <a:pt x="2141860" y="22142"/>
                </a:lnTo>
                <a:close/>
              </a:path>
            </a:pathLst>
          </a:custGeom>
          <a:solidFill>
            <a:srgbClr val="C00000"/>
          </a:solid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Buffer</a:t>
            </a:r>
            <a:r>
              <a:rPr spc="-215" dirty="0"/>
              <a:t> </a:t>
            </a:r>
            <a:r>
              <a:rPr spc="-10" dirty="0"/>
              <a:t>Overflow</a:t>
            </a:r>
          </a:p>
        </p:txBody>
      </p:sp>
      <p:sp>
        <p:nvSpPr>
          <p:cNvPr id="3" name="object 3"/>
          <p:cNvSpPr txBox="1"/>
          <p:nvPr/>
        </p:nvSpPr>
        <p:spPr>
          <a:xfrm>
            <a:off x="1243171" y="2558263"/>
            <a:ext cx="1767205" cy="294005"/>
          </a:xfrm>
          <a:prstGeom prst="rect">
            <a:avLst/>
          </a:prstGeom>
          <a:solidFill>
            <a:srgbClr val="B4C7E7"/>
          </a:solidFill>
          <a:ln w="19050">
            <a:solidFill>
              <a:srgbClr val="C00000"/>
            </a:solidFill>
          </a:ln>
        </p:spPr>
        <p:txBody>
          <a:bodyPr vert="horz" wrap="square" lIns="0" tIns="0" rIns="0" bIns="0" rtlCol="0">
            <a:spAutoFit/>
          </a:bodyPr>
          <a:lstStyle/>
          <a:p>
            <a:pPr marL="29209">
              <a:lnSpc>
                <a:spcPts val="1960"/>
              </a:lnSpc>
            </a:pPr>
            <a:r>
              <a:rPr sz="1800" spc="-20" dirty="0">
                <a:latin typeface="Calibri"/>
                <a:cs typeface="Calibri"/>
              </a:rPr>
              <a:t>strcpy(buffer, str);</a:t>
            </a:r>
            <a:endParaRPr sz="1800">
              <a:latin typeface="Calibri"/>
              <a:cs typeface="Calibri"/>
            </a:endParaRPr>
          </a:p>
        </p:txBody>
      </p:sp>
      <p:sp>
        <p:nvSpPr>
          <p:cNvPr id="4" name="object 4"/>
          <p:cNvSpPr txBox="1"/>
          <p:nvPr/>
        </p:nvSpPr>
        <p:spPr>
          <a:xfrm>
            <a:off x="838199" y="1814460"/>
            <a:ext cx="4752340" cy="2726055"/>
          </a:xfrm>
          <a:prstGeom prst="rect">
            <a:avLst/>
          </a:prstGeom>
          <a:solidFill>
            <a:srgbClr val="B4C7E7"/>
          </a:solidFill>
          <a:ln w="12700">
            <a:solidFill>
              <a:srgbClr val="000000"/>
            </a:solidFill>
          </a:ln>
        </p:spPr>
        <p:txBody>
          <a:bodyPr vert="horz" wrap="square" lIns="0" tIns="186690" rIns="0" bIns="0" rtlCol="0">
            <a:spAutoFit/>
          </a:bodyPr>
          <a:lstStyle/>
          <a:p>
            <a:pPr marL="434340" marR="2581910" indent="-157480">
              <a:lnSpc>
                <a:spcPts val="2110"/>
              </a:lnSpc>
              <a:spcBef>
                <a:spcPts val="1470"/>
              </a:spcBef>
            </a:pPr>
            <a:r>
              <a:rPr sz="1800" dirty="0">
                <a:latin typeface="Calibri"/>
                <a:cs typeface="Calibri"/>
              </a:rPr>
              <a:t>void</a:t>
            </a:r>
            <a:r>
              <a:rPr sz="1800" spc="-2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5" dirty="0">
                <a:latin typeface="Calibri"/>
                <a:cs typeface="Calibri"/>
              </a:rPr>
              <a:t> </a:t>
            </a:r>
            <a:r>
              <a:rPr sz="1800" dirty="0">
                <a:latin typeface="Calibri"/>
                <a:cs typeface="Calibri"/>
              </a:rPr>
              <a:t>*str)</a:t>
            </a:r>
            <a:r>
              <a:rPr sz="1800" spc="-10"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buffer[12];</a:t>
            </a:r>
            <a:endParaRPr sz="1800">
              <a:latin typeface="Calibri"/>
              <a:cs typeface="Calibri"/>
            </a:endParaRPr>
          </a:p>
          <a:p>
            <a:pPr>
              <a:lnSpc>
                <a:spcPct val="100000"/>
              </a:lnSpc>
              <a:spcBef>
                <a:spcPts val="35"/>
              </a:spcBef>
            </a:pPr>
            <a:endParaRPr sz="1750">
              <a:latin typeface="Calibri"/>
              <a:cs typeface="Calibri"/>
            </a:endParaRPr>
          </a:p>
          <a:p>
            <a:pPr marL="276860">
              <a:lnSpc>
                <a:spcPts val="2125"/>
              </a:lnSpc>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113664">
              <a:lnSpc>
                <a:spcPts val="2110"/>
              </a:lnSpc>
              <a:spcBef>
                <a:spcPts val="160"/>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5" dirty="0">
                <a:latin typeface="Calibri"/>
                <a:cs typeface="Calibri"/>
              </a:rPr>
              <a:t> </a:t>
            </a:r>
            <a:r>
              <a:rPr sz="1800" dirty="0">
                <a:latin typeface="Calibri"/>
                <a:cs typeface="Calibri"/>
              </a:rPr>
              <a:t>= “This</a:t>
            </a:r>
            <a:r>
              <a:rPr sz="1800" spc="-5" dirty="0">
                <a:latin typeface="Calibri"/>
                <a:cs typeface="Calibri"/>
              </a:rPr>
              <a:t> </a:t>
            </a:r>
            <a:r>
              <a:rPr sz="1800" dirty="0">
                <a:latin typeface="Calibri"/>
                <a:cs typeface="Calibri"/>
              </a:rPr>
              <a:t>is</a:t>
            </a:r>
            <a:r>
              <a:rPr sz="1800" spc="-5" dirty="0">
                <a:latin typeface="Calibri"/>
                <a:cs typeface="Calibri"/>
              </a:rPr>
              <a:t> </a:t>
            </a:r>
            <a:r>
              <a:rPr sz="1800" dirty="0">
                <a:latin typeface="Calibri"/>
                <a:cs typeface="Calibri"/>
              </a:rPr>
              <a:t>definitely</a:t>
            </a:r>
            <a:r>
              <a:rPr sz="1800" spc="-5" dirty="0">
                <a:latin typeface="Calibri"/>
                <a:cs typeface="Calibri"/>
              </a:rPr>
              <a:t> </a:t>
            </a:r>
            <a:r>
              <a:rPr sz="1800" dirty="0">
                <a:latin typeface="Calibri"/>
                <a:cs typeface="Calibri"/>
              </a:rPr>
              <a:t>longer</a:t>
            </a:r>
            <a:r>
              <a:rPr sz="1800" spc="-5" dirty="0">
                <a:latin typeface="Calibri"/>
                <a:cs typeface="Calibri"/>
              </a:rPr>
              <a:t> </a:t>
            </a:r>
            <a:r>
              <a:rPr sz="1800" dirty="0">
                <a:latin typeface="Calibri"/>
                <a:cs typeface="Calibri"/>
              </a:rPr>
              <a:t>than</a:t>
            </a:r>
            <a:r>
              <a:rPr sz="1800" spc="5" dirty="0">
                <a:latin typeface="Calibri"/>
                <a:cs typeface="Calibri"/>
              </a:rPr>
              <a:t> </a:t>
            </a:r>
            <a:r>
              <a:rPr sz="1800" spc="-20" dirty="0">
                <a:latin typeface="Calibri"/>
                <a:cs typeface="Calibri"/>
              </a:rPr>
              <a:t>12”; </a:t>
            </a:r>
            <a:r>
              <a:rPr sz="1800" spc="-10" dirty="0">
                <a:latin typeface="Calibri"/>
                <a:cs typeface="Calibri"/>
              </a:rPr>
              <a:t>foo(str);</a:t>
            </a:r>
            <a:endParaRPr sz="1800">
              <a:latin typeface="Calibri"/>
              <a:cs typeface="Calibri"/>
            </a:endParaRPr>
          </a:p>
          <a:p>
            <a:pPr marL="434340">
              <a:lnSpc>
                <a:spcPts val="2125"/>
              </a:lnSpc>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a:p>
            <a:pPr marL="276860">
              <a:lnSpc>
                <a:spcPct val="100000"/>
              </a:lnSpc>
              <a:spcBef>
                <a:spcPts val="50"/>
              </a:spcBef>
            </a:pPr>
            <a:r>
              <a:rPr sz="1800" dirty="0">
                <a:latin typeface="Calibri"/>
                <a:cs typeface="Calibri"/>
              </a:rPr>
              <a:t>}</a:t>
            </a:r>
            <a:endParaRPr sz="1800">
              <a:latin typeface="Calibri"/>
              <a:cs typeface="Calibri"/>
            </a:endParaRPr>
          </a:p>
        </p:txBody>
      </p:sp>
      <p:graphicFrame>
        <p:nvGraphicFramePr>
          <p:cNvPr id="5" name="object 5"/>
          <p:cNvGraphicFramePr>
            <a:graphicFrameLocks noGrp="1"/>
          </p:cNvGraphicFramePr>
          <p:nvPr/>
        </p:nvGraphicFramePr>
        <p:xfrm>
          <a:off x="645990" y="5071847"/>
          <a:ext cx="10510515" cy="622300"/>
        </p:xfrm>
        <a:graphic>
          <a:graphicData uri="http://schemas.openxmlformats.org/drawingml/2006/table">
            <a:tbl>
              <a:tblPr firstRow="1" bandRow="1">
                <a:tableStyleId>{2D5ABB26-0587-4C30-8999-92F81FD0307C}</a:tableStyleId>
              </a:tblPr>
              <a:tblGrid>
                <a:gridCol w="4241165">
                  <a:extLst>
                    <a:ext uri="{9D8B030D-6E8A-4147-A177-3AD203B41FA5}">
                      <a16:colId xmlns:a16="http://schemas.microsoft.com/office/drawing/2014/main" val="20000"/>
                    </a:ext>
                  </a:extLst>
                </a:gridCol>
                <a:gridCol w="2252344">
                  <a:extLst>
                    <a:ext uri="{9D8B030D-6E8A-4147-A177-3AD203B41FA5}">
                      <a16:colId xmlns:a16="http://schemas.microsoft.com/office/drawing/2014/main" val="20001"/>
                    </a:ext>
                  </a:extLst>
                </a:gridCol>
                <a:gridCol w="734059">
                  <a:extLst>
                    <a:ext uri="{9D8B030D-6E8A-4147-A177-3AD203B41FA5}">
                      <a16:colId xmlns:a16="http://schemas.microsoft.com/office/drawing/2014/main" val="20002"/>
                    </a:ext>
                  </a:extLst>
                </a:gridCol>
                <a:gridCol w="635634">
                  <a:extLst>
                    <a:ext uri="{9D8B030D-6E8A-4147-A177-3AD203B41FA5}">
                      <a16:colId xmlns:a16="http://schemas.microsoft.com/office/drawing/2014/main" val="20003"/>
                    </a:ext>
                  </a:extLst>
                </a:gridCol>
                <a:gridCol w="629920">
                  <a:extLst>
                    <a:ext uri="{9D8B030D-6E8A-4147-A177-3AD203B41FA5}">
                      <a16:colId xmlns:a16="http://schemas.microsoft.com/office/drawing/2014/main" val="20004"/>
                    </a:ext>
                  </a:extLst>
                </a:gridCol>
                <a:gridCol w="1799589">
                  <a:extLst>
                    <a:ext uri="{9D8B030D-6E8A-4147-A177-3AD203B41FA5}">
                      <a16:colId xmlns:a16="http://schemas.microsoft.com/office/drawing/2014/main" val="20005"/>
                    </a:ext>
                  </a:extLst>
                </a:gridCol>
                <a:gridCol w="217804">
                  <a:extLst>
                    <a:ext uri="{9D8B030D-6E8A-4147-A177-3AD203B41FA5}">
                      <a16:colId xmlns:a16="http://schemas.microsoft.com/office/drawing/2014/main" val="20006"/>
                    </a:ext>
                  </a:extLst>
                </a:gridCol>
              </a:tblGrid>
              <a:tr h="622300">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7005">
                        <a:lnSpc>
                          <a:spcPct val="100000"/>
                        </a:lnSpc>
                        <a:spcBef>
                          <a:spcPts val="1255"/>
                        </a:spcBef>
                      </a:pPr>
                      <a:r>
                        <a:rPr sz="1800" spc="-10" dirty="0">
                          <a:latin typeface="Calibri"/>
                          <a:cs typeface="Calibri"/>
                        </a:rPr>
                        <a:t>buffer[0]…buffer[11]</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3030">
                        <a:lnSpc>
                          <a:spcPct val="100000"/>
                        </a:lnSpc>
                        <a:spcBef>
                          <a:spcPts val="1255"/>
                        </a:spcBef>
                      </a:pPr>
                      <a:r>
                        <a:rPr sz="1800" spc="-20" dirty="0">
                          <a:latin typeface="Calibri"/>
                          <a:cs typeface="Calibri"/>
                        </a:rPr>
                        <a:t>%ebp</a:t>
                      </a:r>
                      <a:endParaRPr sz="1800">
                        <a:latin typeface="Calibri"/>
                        <a:cs typeface="Calibri"/>
                      </a:endParaRPr>
                    </a:p>
                  </a:txBody>
                  <a:tcPr marL="0" marR="0" marT="159385" marB="0">
                    <a:lnL w="12700">
                      <a:solidFill>
                        <a:srgbClr val="000000"/>
                      </a:solidFill>
                      <a:prstDash val="solid"/>
                    </a:lnL>
                    <a:lnR w="28575">
                      <a:solidFill>
                        <a:srgbClr val="C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2075">
                        <a:lnSpc>
                          <a:spcPct val="100000"/>
                        </a:lnSpc>
                        <a:spcBef>
                          <a:spcPts val="1255"/>
                        </a:spcBef>
                      </a:pPr>
                      <a:r>
                        <a:rPr sz="1800" spc="-20" dirty="0">
                          <a:solidFill>
                            <a:srgbClr val="C00000"/>
                          </a:solidFill>
                          <a:latin typeface="Calibri"/>
                          <a:cs typeface="Calibri"/>
                        </a:rPr>
                        <a:t>%eip</a:t>
                      </a:r>
                      <a:endParaRPr sz="1800">
                        <a:latin typeface="Calibri"/>
                        <a:cs typeface="Calibri"/>
                      </a:endParaRPr>
                    </a:p>
                  </a:txBody>
                  <a:tcPr marL="0" marR="0" marT="159385" marB="0">
                    <a:lnL w="28575">
                      <a:solidFill>
                        <a:srgbClr val="C00000"/>
                      </a:solidFill>
                      <a:prstDash val="solid"/>
                    </a:lnL>
                    <a:lnR w="28575">
                      <a:solidFill>
                        <a:srgbClr val="C00000"/>
                      </a:solidFill>
                      <a:prstDash val="solid"/>
                    </a:lnR>
                    <a:lnT w="28575">
                      <a:solidFill>
                        <a:srgbClr val="C00000"/>
                      </a:solidFill>
                      <a:prstDash val="solid"/>
                    </a:lnT>
                    <a:lnB w="28575">
                      <a:solidFill>
                        <a:srgbClr val="C00000"/>
                      </a:solidFill>
                      <a:prstDash val="solid"/>
                    </a:lnB>
                    <a:solidFill>
                      <a:srgbClr val="BFBFBF"/>
                    </a:solidFill>
                  </a:tcPr>
                </a:tc>
                <a:tc>
                  <a:txBody>
                    <a:bodyPr/>
                    <a:lstStyle/>
                    <a:p>
                      <a:pPr marL="184785">
                        <a:lnSpc>
                          <a:spcPct val="100000"/>
                        </a:lnSpc>
                        <a:spcBef>
                          <a:spcPts val="1255"/>
                        </a:spcBef>
                      </a:pPr>
                      <a:r>
                        <a:rPr sz="1800" spc="-25" dirty="0">
                          <a:latin typeface="Calibri"/>
                          <a:cs typeface="Calibri"/>
                        </a:rPr>
                        <a:t>str</a:t>
                      </a:r>
                      <a:endParaRPr sz="1800">
                        <a:latin typeface="Calibri"/>
                        <a:cs typeface="Calibri"/>
                      </a:endParaRPr>
                    </a:p>
                  </a:txBody>
                  <a:tcPr marL="0" marR="0" marT="159385" marB="0">
                    <a:lnL w="28575">
                      <a:solidFill>
                        <a:srgbClr val="C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8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256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5058613" y="6250502"/>
            <a:ext cx="600075" cy="95250"/>
          </a:xfrm>
          <a:custGeom>
            <a:avLst/>
            <a:gdLst/>
            <a:ahLst/>
            <a:cxnLst/>
            <a:rect l="l" t="t" r="r" b="b"/>
            <a:pathLst>
              <a:path w="600075" h="95250">
                <a:moveTo>
                  <a:pt x="568020" y="31750"/>
                </a:moveTo>
                <a:lnTo>
                  <a:pt x="520393" y="31750"/>
                </a:lnTo>
                <a:lnTo>
                  <a:pt x="520393" y="63500"/>
                </a:lnTo>
                <a:lnTo>
                  <a:pt x="504519" y="63500"/>
                </a:lnTo>
                <a:lnTo>
                  <a:pt x="504520" y="95250"/>
                </a:lnTo>
                <a:lnTo>
                  <a:pt x="599770" y="47624"/>
                </a:lnTo>
                <a:lnTo>
                  <a:pt x="568020" y="31750"/>
                </a:lnTo>
                <a:close/>
              </a:path>
              <a:path w="600075" h="95250">
                <a:moveTo>
                  <a:pt x="504519" y="31750"/>
                </a:moveTo>
                <a:lnTo>
                  <a:pt x="0" y="31750"/>
                </a:lnTo>
                <a:lnTo>
                  <a:pt x="0" y="63500"/>
                </a:lnTo>
                <a:lnTo>
                  <a:pt x="504519" y="63500"/>
                </a:lnTo>
                <a:lnTo>
                  <a:pt x="504519" y="31750"/>
                </a:lnTo>
                <a:close/>
              </a:path>
              <a:path w="600075" h="95250">
                <a:moveTo>
                  <a:pt x="520393" y="31750"/>
                </a:moveTo>
                <a:lnTo>
                  <a:pt x="504519" y="31750"/>
                </a:lnTo>
                <a:lnTo>
                  <a:pt x="504519" y="63500"/>
                </a:lnTo>
                <a:lnTo>
                  <a:pt x="520393" y="63500"/>
                </a:lnTo>
                <a:lnTo>
                  <a:pt x="520393" y="31750"/>
                </a:lnTo>
                <a:close/>
              </a:path>
              <a:path w="600075" h="95250">
                <a:moveTo>
                  <a:pt x="504518" y="0"/>
                </a:moveTo>
                <a:lnTo>
                  <a:pt x="504519" y="31750"/>
                </a:lnTo>
                <a:lnTo>
                  <a:pt x="568020" y="31750"/>
                </a:lnTo>
                <a:lnTo>
                  <a:pt x="504518" y="0"/>
                </a:lnTo>
                <a:close/>
              </a:path>
            </a:pathLst>
          </a:custGeom>
          <a:solidFill>
            <a:srgbClr val="C00000"/>
          </a:solidFill>
        </p:spPr>
        <p:txBody>
          <a:bodyPr wrap="square" lIns="0" tIns="0" rIns="0" bIns="0" rtlCol="0"/>
          <a:lstStyle/>
          <a:p>
            <a:endParaRPr/>
          </a:p>
        </p:txBody>
      </p:sp>
      <p:sp>
        <p:nvSpPr>
          <p:cNvPr id="7" name="object 7"/>
          <p:cNvSpPr txBox="1"/>
          <p:nvPr/>
        </p:nvSpPr>
        <p:spPr>
          <a:xfrm>
            <a:off x="4957433" y="5900420"/>
            <a:ext cx="10858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Buffer</a:t>
            </a:r>
            <a:r>
              <a:rPr sz="1800" spc="-75" dirty="0">
                <a:latin typeface="Calibri"/>
                <a:cs typeface="Calibri"/>
              </a:rPr>
              <a:t> </a:t>
            </a:r>
            <a:r>
              <a:rPr sz="1800" spc="-20" dirty="0">
                <a:latin typeface="Calibri"/>
                <a:cs typeface="Calibri"/>
              </a:rPr>
              <a:t>copy</a:t>
            </a:r>
            <a:endParaRPr sz="1800">
              <a:latin typeface="Calibri"/>
              <a:cs typeface="Calibri"/>
            </a:endParaRPr>
          </a:p>
        </p:txBody>
      </p:sp>
      <p:sp>
        <p:nvSpPr>
          <p:cNvPr id="8" name="object 8"/>
          <p:cNvSpPr txBox="1"/>
          <p:nvPr/>
        </p:nvSpPr>
        <p:spPr>
          <a:xfrm>
            <a:off x="6408894" y="1798827"/>
            <a:ext cx="3996054"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Execute</a:t>
            </a:r>
            <a:r>
              <a:rPr sz="2800" spc="-75" dirty="0">
                <a:latin typeface="Calibri"/>
                <a:cs typeface="Calibri"/>
              </a:rPr>
              <a:t> </a:t>
            </a:r>
            <a:r>
              <a:rPr sz="2800" dirty="0">
                <a:latin typeface="Calibri"/>
                <a:cs typeface="Calibri"/>
              </a:rPr>
              <a:t>unmapped</a:t>
            </a:r>
            <a:r>
              <a:rPr sz="2800" spc="-65" dirty="0">
                <a:latin typeface="Calibri"/>
                <a:cs typeface="Calibri"/>
              </a:rPr>
              <a:t> </a:t>
            </a:r>
            <a:r>
              <a:rPr sz="2800" spc="-10" dirty="0">
                <a:latin typeface="Calibri"/>
                <a:cs typeface="Calibri"/>
              </a:rPr>
              <a:t>address</a:t>
            </a:r>
            <a:endParaRPr sz="2800">
              <a:latin typeface="Calibri"/>
              <a:cs typeface="Calibri"/>
            </a:endParaRPr>
          </a:p>
        </p:txBody>
      </p:sp>
      <p:sp>
        <p:nvSpPr>
          <p:cNvPr id="9" name="object 9"/>
          <p:cNvSpPr txBox="1"/>
          <p:nvPr/>
        </p:nvSpPr>
        <p:spPr>
          <a:xfrm>
            <a:off x="6408894" y="2649219"/>
            <a:ext cx="3522979"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Jump</a:t>
            </a:r>
            <a:r>
              <a:rPr sz="2800" spc="-60" dirty="0">
                <a:latin typeface="Calibri"/>
                <a:cs typeface="Calibri"/>
              </a:rPr>
              <a:t> </a:t>
            </a:r>
            <a:r>
              <a:rPr sz="2800" dirty="0">
                <a:latin typeface="Calibri"/>
                <a:cs typeface="Calibri"/>
              </a:rPr>
              <a:t>to</a:t>
            </a:r>
            <a:r>
              <a:rPr sz="2800" spc="-60" dirty="0">
                <a:latin typeface="Calibri"/>
                <a:cs typeface="Calibri"/>
              </a:rPr>
              <a:t> </a:t>
            </a:r>
            <a:r>
              <a:rPr sz="2800" dirty="0">
                <a:latin typeface="Calibri"/>
                <a:cs typeface="Calibri"/>
              </a:rPr>
              <a:t>protected</a:t>
            </a:r>
            <a:r>
              <a:rPr sz="2800" spc="-55" dirty="0">
                <a:latin typeface="Calibri"/>
                <a:cs typeface="Calibri"/>
              </a:rPr>
              <a:t> </a:t>
            </a:r>
            <a:r>
              <a:rPr sz="2800" spc="-10" dirty="0">
                <a:latin typeface="Calibri"/>
                <a:cs typeface="Calibri"/>
              </a:rPr>
              <a:t>place</a:t>
            </a:r>
            <a:endParaRPr sz="2800">
              <a:latin typeface="Calibri"/>
              <a:cs typeface="Calibri"/>
            </a:endParaRPr>
          </a:p>
        </p:txBody>
      </p:sp>
      <p:sp>
        <p:nvSpPr>
          <p:cNvPr id="10" name="object 10"/>
          <p:cNvSpPr txBox="1"/>
          <p:nvPr/>
        </p:nvSpPr>
        <p:spPr>
          <a:xfrm>
            <a:off x="6408894" y="3511803"/>
            <a:ext cx="261112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Invalid</a:t>
            </a:r>
            <a:r>
              <a:rPr sz="2800" spc="-110" dirty="0">
                <a:latin typeface="Calibri"/>
                <a:cs typeface="Calibri"/>
              </a:rPr>
              <a:t> </a:t>
            </a:r>
            <a:r>
              <a:rPr sz="2800" spc="-10" dirty="0">
                <a:latin typeface="Calibri"/>
                <a:cs typeface="Calibri"/>
              </a:rPr>
              <a:t>instruction</a:t>
            </a:r>
            <a:endParaRPr sz="2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7730">
              <a:lnSpc>
                <a:spcPct val="100000"/>
              </a:lnSpc>
              <a:spcBef>
                <a:spcPts val="100"/>
              </a:spcBef>
            </a:pPr>
            <a:r>
              <a:rPr dirty="0"/>
              <a:t>Buffer</a:t>
            </a:r>
            <a:r>
              <a:rPr spc="-130" dirty="0"/>
              <a:t> </a:t>
            </a:r>
            <a:r>
              <a:rPr dirty="0"/>
              <a:t>Overflow</a:t>
            </a:r>
            <a:r>
              <a:rPr spc="-120" dirty="0"/>
              <a:t> </a:t>
            </a:r>
            <a:r>
              <a:rPr dirty="0"/>
              <a:t>Example</a:t>
            </a:r>
            <a:r>
              <a:rPr spc="-125" dirty="0"/>
              <a:t> </a:t>
            </a:r>
            <a:r>
              <a:rPr spc="-50" dirty="0"/>
              <a:t>1</a:t>
            </a:r>
          </a:p>
        </p:txBody>
      </p:sp>
      <p:sp>
        <p:nvSpPr>
          <p:cNvPr id="3" name="object 3"/>
          <p:cNvSpPr txBox="1"/>
          <p:nvPr/>
        </p:nvSpPr>
        <p:spPr>
          <a:xfrm>
            <a:off x="838199" y="1814460"/>
            <a:ext cx="4752340" cy="3220720"/>
          </a:xfrm>
          <a:prstGeom prst="rect">
            <a:avLst/>
          </a:prstGeom>
          <a:solidFill>
            <a:srgbClr val="B4C7E7"/>
          </a:solidFill>
          <a:ln w="12700">
            <a:solidFill>
              <a:srgbClr val="000000"/>
            </a:solidFill>
          </a:ln>
        </p:spPr>
        <p:txBody>
          <a:bodyPr vert="horz" wrap="square" lIns="0" tIns="173990" rIns="0" bIns="0" rtlCol="0">
            <a:spAutoFit/>
          </a:bodyPr>
          <a:lstStyle/>
          <a:p>
            <a:pPr marL="434340" marR="2413635"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a:t>
            </a:r>
            <a:endParaRPr sz="1800">
              <a:latin typeface="Calibri"/>
              <a:cs typeface="Calibri"/>
            </a:endParaRPr>
          </a:p>
          <a:p>
            <a:pPr marL="434340">
              <a:lnSpc>
                <a:spcPts val="2125"/>
              </a:lnSpc>
              <a:spcBef>
                <a:spcPts val="50"/>
              </a:spcBef>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a:p>
            <a:pPr marL="276860">
              <a:lnSpc>
                <a:spcPts val="2135"/>
              </a:lnSpc>
              <a:spcBef>
                <a:spcPts val="5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2209165">
              <a:lnSpc>
                <a:spcPts val="2180"/>
              </a:lnSpc>
              <a:spcBef>
                <a:spcPts val="30"/>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10" dirty="0">
                <a:latin typeface="Calibri"/>
                <a:cs typeface="Calibri"/>
              </a:rPr>
              <a:t> </a:t>
            </a:r>
            <a:r>
              <a:rPr sz="1800" dirty="0">
                <a:latin typeface="Calibri"/>
                <a:cs typeface="Calibri"/>
              </a:rPr>
              <a:t>=</a:t>
            </a:r>
            <a:r>
              <a:rPr sz="1800" spc="-5" dirty="0">
                <a:latin typeface="Calibri"/>
                <a:cs typeface="Calibri"/>
              </a:rPr>
              <a:t> </a:t>
            </a:r>
            <a:r>
              <a:rPr sz="1800" spc="-25" dirty="0">
                <a:latin typeface="Calibri"/>
                <a:cs typeface="Calibri"/>
              </a:rPr>
              <a:t>“AuthMe!”; </a:t>
            </a:r>
            <a:r>
              <a:rPr sz="1800" spc="-10" dirty="0">
                <a:latin typeface="Calibri"/>
                <a:cs typeface="Calibri"/>
              </a:rPr>
              <a:t>foo(str);</a:t>
            </a:r>
            <a:endParaRPr sz="1800">
              <a:latin typeface="Calibri"/>
              <a:cs typeface="Calibri"/>
            </a:endParaRPr>
          </a:p>
          <a:p>
            <a:pPr marL="434340">
              <a:lnSpc>
                <a:spcPts val="2100"/>
              </a:lnSpc>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p:txBody>
      </p:sp>
      <p:sp>
        <p:nvSpPr>
          <p:cNvPr id="4" name="object 4"/>
          <p:cNvSpPr txBox="1"/>
          <p:nvPr/>
        </p:nvSpPr>
        <p:spPr>
          <a:xfrm>
            <a:off x="6408894" y="1798827"/>
            <a:ext cx="3633470" cy="173228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What</a:t>
            </a:r>
            <a:r>
              <a:rPr sz="2800" spc="-30" dirty="0">
                <a:latin typeface="Calibri"/>
                <a:cs typeface="Calibri"/>
              </a:rPr>
              <a:t> </a:t>
            </a:r>
            <a:r>
              <a:rPr sz="2800" dirty="0">
                <a:latin typeface="Calibri"/>
                <a:cs typeface="Calibri"/>
              </a:rPr>
              <a:t>will</a:t>
            </a:r>
            <a:r>
              <a:rPr sz="2800" spc="-30" dirty="0">
                <a:latin typeface="Calibri"/>
                <a:cs typeface="Calibri"/>
              </a:rPr>
              <a:t> </a:t>
            </a:r>
            <a:r>
              <a:rPr sz="2800" dirty="0">
                <a:latin typeface="Calibri"/>
                <a:cs typeface="Calibri"/>
              </a:rPr>
              <a:t>this</a:t>
            </a:r>
            <a:r>
              <a:rPr sz="2800" spc="-15" dirty="0">
                <a:latin typeface="Calibri"/>
                <a:cs typeface="Calibri"/>
              </a:rPr>
              <a:t> </a:t>
            </a:r>
            <a:r>
              <a:rPr sz="2800" dirty="0">
                <a:latin typeface="Calibri"/>
                <a:cs typeface="Calibri"/>
              </a:rPr>
              <a:t>code</a:t>
            </a:r>
            <a:r>
              <a:rPr sz="2800" spc="-30" dirty="0">
                <a:latin typeface="Calibri"/>
                <a:cs typeface="Calibri"/>
              </a:rPr>
              <a:t> </a:t>
            </a:r>
            <a:r>
              <a:rPr sz="2800" spc="-25" dirty="0">
                <a:latin typeface="Calibri"/>
                <a:cs typeface="Calibri"/>
              </a:rPr>
              <a:t>do?</a:t>
            </a:r>
            <a:endParaRPr sz="2800">
              <a:latin typeface="Calibri"/>
              <a:cs typeface="Calibri"/>
            </a:endParaRPr>
          </a:p>
          <a:p>
            <a:pPr>
              <a:lnSpc>
                <a:spcPct val="100000"/>
              </a:lnSpc>
              <a:spcBef>
                <a:spcPts val="15"/>
              </a:spcBef>
            </a:pPr>
            <a:endParaRPr sz="2700">
              <a:latin typeface="Calibri"/>
              <a:cs typeface="Calibri"/>
            </a:endParaRPr>
          </a:p>
          <a:p>
            <a:pPr marL="12700" marR="5080">
              <a:lnSpc>
                <a:spcPct val="100699"/>
              </a:lnSpc>
            </a:pPr>
            <a:r>
              <a:rPr sz="2800" dirty="0">
                <a:latin typeface="Calibri"/>
                <a:cs typeface="Calibri"/>
              </a:rPr>
              <a:t>Describe</a:t>
            </a:r>
            <a:r>
              <a:rPr sz="2800" spc="-35"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stack</a:t>
            </a:r>
            <a:r>
              <a:rPr sz="2800" spc="-20" dirty="0">
                <a:latin typeface="Calibri"/>
                <a:cs typeface="Calibri"/>
              </a:rPr>
              <a:t> layout </a:t>
            </a:r>
            <a:r>
              <a:rPr sz="2800" dirty="0">
                <a:latin typeface="Calibri"/>
                <a:cs typeface="Calibri"/>
              </a:rPr>
              <a:t>after</a:t>
            </a:r>
            <a:r>
              <a:rPr sz="2800" spc="-60" dirty="0">
                <a:latin typeface="Calibri"/>
                <a:cs typeface="Calibri"/>
              </a:rPr>
              <a:t> </a:t>
            </a:r>
            <a:r>
              <a:rPr sz="2800" dirty="0">
                <a:latin typeface="Calibri"/>
                <a:cs typeface="Calibri"/>
              </a:rPr>
              <a:t>foo()</a:t>
            </a:r>
            <a:r>
              <a:rPr sz="2800" spc="-45" dirty="0">
                <a:latin typeface="Calibri"/>
                <a:cs typeface="Calibri"/>
              </a:rPr>
              <a:t> </a:t>
            </a:r>
            <a:r>
              <a:rPr sz="2800" dirty="0">
                <a:latin typeface="Calibri"/>
                <a:cs typeface="Calibri"/>
              </a:rPr>
              <a:t>is</a:t>
            </a:r>
            <a:r>
              <a:rPr sz="2800" spc="-45" dirty="0">
                <a:latin typeface="Calibri"/>
                <a:cs typeface="Calibri"/>
              </a:rPr>
              <a:t> </a:t>
            </a:r>
            <a:r>
              <a:rPr sz="2800" spc="-10" dirty="0">
                <a:latin typeface="Calibri"/>
                <a:cs typeface="Calibri"/>
              </a:rPr>
              <a:t>called?</a:t>
            </a:r>
            <a:endParaRPr sz="2800">
              <a:latin typeface="Calibri"/>
              <a:cs typeface="Calibri"/>
            </a:endParaRPr>
          </a:p>
        </p:txBody>
      </p:sp>
      <p:graphicFrame>
        <p:nvGraphicFramePr>
          <p:cNvPr id="5" name="object 5"/>
          <p:cNvGraphicFramePr>
            <a:graphicFrameLocks noGrp="1"/>
          </p:cNvGraphicFramePr>
          <p:nvPr/>
        </p:nvGraphicFramePr>
        <p:xfrm>
          <a:off x="645990" y="5399992"/>
          <a:ext cx="10511154" cy="622300"/>
        </p:xfrm>
        <a:graphic>
          <a:graphicData uri="http://schemas.openxmlformats.org/drawingml/2006/table">
            <a:tbl>
              <a:tblPr firstRow="1" bandRow="1">
                <a:tableStyleId>{2D5ABB26-0587-4C30-8999-92F81FD0307C}</a:tableStyleId>
              </a:tblPr>
              <a:tblGrid>
                <a:gridCol w="8499475">
                  <a:extLst>
                    <a:ext uri="{9D8B030D-6E8A-4147-A177-3AD203B41FA5}">
                      <a16:colId xmlns:a16="http://schemas.microsoft.com/office/drawing/2014/main" val="20000"/>
                    </a:ext>
                  </a:extLst>
                </a:gridCol>
                <a:gridCol w="1793875">
                  <a:extLst>
                    <a:ext uri="{9D8B030D-6E8A-4147-A177-3AD203B41FA5}">
                      <a16:colId xmlns:a16="http://schemas.microsoft.com/office/drawing/2014/main" val="20001"/>
                    </a:ext>
                  </a:extLst>
                </a:gridCol>
                <a:gridCol w="217804">
                  <a:extLst>
                    <a:ext uri="{9D8B030D-6E8A-4147-A177-3AD203B41FA5}">
                      <a16:colId xmlns:a16="http://schemas.microsoft.com/office/drawing/2014/main" val="20002"/>
                    </a:ext>
                  </a:extLst>
                </a:gridCol>
              </a:tblGrid>
              <a:tr h="622300">
                <a:tc>
                  <a:txBody>
                    <a:bodyPr/>
                    <a:lstStyle/>
                    <a:p>
                      <a:pPr marL="2021205" algn="ctr">
                        <a:lnSpc>
                          <a:spcPts val="4525"/>
                        </a:lnSpc>
                      </a:pPr>
                      <a:r>
                        <a:rPr sz="4000" b="1" i="1" dirty="0">
                          <a:solidFill>
                            <a:srgbClr val="C00000"/>
                          </a:solidFill>
                          <a:latin typeface="Calibri"/>
                          <a:cs typeface="Calibri"/>
                        </a:rPr>
                        <a:t>?</a:t>
                      </a:r>
                      <a:endParaRPr sz="4000">
                        <a:latin typeface="Calibri"/>
                        <a:cs typeface="Calibri"/>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328930">
                        <a:lnSpc>
                          <a:spcPct val="100000"/>
                        </a:lnSpc>
                        <a:spcBef>
                          <a:spcPts val="1275"/>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192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7730">
              <a:lnSpc>
                <a:spcPct val="100000"/>
              </a:lnSpc>
              <a:spcBef>
                <a:spcPts val="100"/>
              </a:spcBef>
            </a:pPr>
            <a:r>
              <a:rPr dirty="0"/>
              <a:t>Buffer</a:t>
            </a:r>
            <a:r>
              <a:rPr spc="-130" dirty="0"/>
              <a:t> </a:t>
            </a:r>
            <a:r>
              <a:rPr dirty="0"/>
              <a:t>Overflow</a:t>
            </a:r>
            <a:r>
              <a:rPr spc="-120" dirty="0"/>
              <a:t> </a:t>
            </a:r>
            <a:r>
              <a:rPr dirty="0"/>
              <a:t>Example</a:t>
            </a:r>
            <a:r>
              <a:rPr spc="-125" dirty="0"/>
              <a:t> </a:t>
            </a:r>
            <a:r>
              <a:rPr spc="-50" dirty="0"/>
              <a:t>1</a:t>
            </a:r>
          </a:p>
        </p:txBody>
      </p:sp>
      <p:graphicFrame>
        <p:nvGraphicFramePr>
          <p:cNvPr id="3" name="object 3"/>
          <p:cNvGraphicFramePr>
            <a:graphicFrameLocks noGrp="1"/>
          </p:cNvGraphicFramePr>
          <p:nvPr/>
        </p:nvGraphicFramePr>
        <p:xfrm>
          <a:off x="645990" y="5478049"/>
          <a:ext cx="10514963" cy="622300"/>
        </p:xfrm>
        <a:graphic>
          <a:graphicData uri="http://schemas.openxmlformats.org/drawingml/2006/table">
            <a:tbl>
              <a:tblPr firstRow="1" bandRow="1">
                <a:tableStyleId>{2D5ABB26-0587-4C30-8999-92F81FD0307C}</a:tableStyleId>
              </a:tblPr>
              <a:tblGrid>
                <a:gridCol w="3697604">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624840">
                  <a:extLst>
                    <a:ext uri="{9D8B030D-6E8A-4147-A177-3AD203B41FA5}">
                      <a16:colId xmlns:a16="http://schemas.microsoft.com/office/drawing/2014/main" val="20003"/>
                    </a:ext>
                  </a:extLst>
                </a:gridCol>
                <a:gridCol w="630554">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gridCol w="218440">
                  <a:extLst>
                    <a:ext uri="{9D8B030D-6E8A-4147-A177-3AD203B41FA5}">
                      <a16:colId xmlns:a16="http://schemas.microsoft.com/office/drawing/2014/main" val="20006"/>
                    </a:ext>
                  </a:extLst>
                </a:gridCol>
              </a:tblGrid>
              <a:tr h="622300">
                <a:tc>
                  <a:txBody>
                    <a:bodyPr/>
                    <a:lstStyle/>
                    <a:p>
                      <a:pPr>
                        <a:lnSpc>
                          <a:spcPct val="100000"/>
                        </a:lnSpc>
                      </a:pPr>
                      <a:endParaRPr sz="22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320040">
                        <a:lnSpc>
                          <a:spcPct val="100000"/>
                        </a:lnSpc>
                        <a:spcBef>
                          <a:spcPts val="1235"/>
                        </a:spcBef>
                        <a:tabLst>
                          <a:tab pos="714375" algn="l"/>
                          <a:tab pos="1044575" algn="l"/>
                          <a:tab pos="1330325" algn="l"/>
                        </a:tabLst>
                      </a:pPr>
                      <a:r>
                        <a:rPr sz="1800" spc="-50" dirty="0">
                          <a:latin typeface="Calibri"/>
                          <a:cs typeface="Calibri"/>
                        </a:rPr>
                        <a:t>A</a:t>
                      </a:r>
                      <a:r>
                        <a:rPr sz="1800" dirty="0">
                          <a:latin typeface="Calibri"/>
                          <a:cs typeface="Calibri"/>
                        </a:rPr>
                        <a:t>	</a:t>
                      </a:r>
                      <a:r>
                        <a:rPr sz="1800" spc="-50" dirty="0">
                          <a:latin typeface="Calibri"/>
                          <a:cs typeface="Calibri"/>
                        </a:rPr>
                        <a:t>u</a:t>
                      </a:r>
                      <a:r>
                        <a:rPr sz="1800" dirty="0">
                          <a:latin typeface="Calibri"/>
                          <a:cs typeface="Calibri"/>
                        </a:rPr>
                        <a:t>	</a:t>
                      </a:r>
                      <a:r>
                        <a:rPr sz="1800" spc="-50" dirty="0">
                          <a:latin typeface="Calibri"/>
                          <a:cs typeface="Calibri"/>
                        </a:rPr>
                        <a:t>t</a:t>
                      </a:r>
                      <a:r>
                        <a:rPr sz="1800" dirty="0">
                          <a:latin typeface="Calibri"/>
                          <a:cs typeface="Calibri"/>
                        </a:rPr>
                        <a:t>	</a:t>
                      </a:r>
                      <a:r>
                        <a:rPr sz="1800" spc="-50" dirty="0">
                          <a:latin typeface="Calibri"/>
                          <a:cs typeface="Calibri"/>
                        </a:rPr>
                        <a:t>h</a:t>
                      </a:r>
                      <a:endParaRPr sz="1800">
                        <a:latin typeface="Calibri"/>
                        <a:cs typeface="Calibri"/>
                      </a:endParaRPr>
                    </a:p>
                  </a:txBody>
                  <a:tcPr marL="0" marR="0" marT="15684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262255">
                        <a:lnSpc>
                          <a:spcPct val="100000"/>
                        </a:lnSpc>
                        <a:spcBef>
                          <a:spcPts val="1235"/>
                        </a:spcBef>
                      </a:pPr>
                      <a:r>
                        <a:rPr sz="1800" dirty="0">
                          <a:latin typeface="Calibri"/>
                          <a:cs typeface="Calibri"/>
                        </a:rPr>
                        <a:t>4d</a:t>
                      </a:r>
                      <a:r>
                        <a:rPr sz="1800" spc="420" dirty="0">
                          <a:latin typeface="Calibri"/>
                          <a:cs typeface="Calibri"/>
                        </a:rPr>
                        <a:t> </a:t>
                      </a:r>
                      <a:r>
                        <a:rPr sz="1800" dirty="0">
                          <a:latin typeface="Calibri"/>
                          <a:cs typeface="Calibri"/>
                        </a:rPr>
                        <a:t>65</a:t>
                      </a:r>
                      <a:r>
                        <a:rPr sz="1800" spc="415" dirty="0">
                          <a:latin typeface="Calibri"/>
                          <a:cs typeface="Calibri"/>
                        </a:rPr>
                        <a:t> </a:t>
                      </a:r>
                      <a:r>
                        <a:rPr sz="1800" dirty="0">
                          <a:latin typeface="Calibri"/>
                          <a:cs typeface="Calibri"/>
                        </a:rPr>
                        <a:t>21</a:t>
                      </a:r>
                      <a:r>
                        <a:rPr sz="1800" spc="415" dirty="0">
                          <a:latin typeface="Calibri"/>
                          <a:cs typeface="Calibri"/>
                        </a:rPr>
                        <a:t> </a:t>
                      </a:r>
                      <a:r>
                        <a:rPr sz="1800" spc="-25" dirty="0">
                          <a:latin typeface="Calibri"/>
                          <a:cs typeface="Calibri"/>
                        </a:rPr>
                        <a:t>00</a:t>
                      </a:r>
                      <a:endParaRPr sz="1800">
                        <a:latin typeface="Calibri"/>
                        <a:cs typeface="Calibri"/>
                      </a:endParaRPr>
                    </a:p>
                  </a:txBody>
                  <a:tcPr marL="0" marR="0" marT="156845"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35"/>
                        </a:spcBef>
                      </a:pPr>
                      <a:r>
                        <a:rPr sz="1800" spc="-20" dirty="0">
                          <a:latin typeface="Calibri"/>
                          <a:cs typeface="Calibri"/>
                        </a:rPr>
                        <a:t>%eip</a:t>
                      </a:r>
                      <a:endParaRPr sz="1800">
                        <a:latin typeface="Calibri"/>
                        <a:cs typeface="Calibri"/>
                      </a:endParaRPr>
                    </a:p>
                  </a:txBody>
                  <a:tcPr marL="0" marR="0" marT="15684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35"/>
                        </a:spcBef>
                      </a:pPr>
                      <a:r>
                        <a:rPr sz="1800" spc="-20" dirty="0">
                          <a:latin typeface="Calibri"/>
                          <a:cs typeface="Calibri"/>
                        </a:rPr>
                        <a:t>arg1</a:t>
                      </a:r>
                      <a:endParaRPr sz="1800">
                        <a:latin typeface="Calibri"/>
                        <a:cs typeface="Calibri"/>
                      </a:endParaRPr>
                    </a:p>
                  </a:txBody>
                  <a:tcPr marL="0" marR="0" marT="156845"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6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4942601" y="6257035"/>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sp>
        <p:nvSpPr>
          <p:cNvPr id="5" name="object 5"/>
          <p:cNvSpPr txBox="1"/>
          <p:nvPr/>
        </p:nvSpPr>
        <p:spPr>
          <a:xfrm>
            <a:off x="6359804" y="5132323"/>
            <a:ext cx="1243330" cy="299720"/>
          </a:xfrm>
          <a:prstGeom prst="rect">
            <a:avLst/>
          </a:prstGeom>
        </p:spPr>
        <p:txBody>
          <a:bodyPr vert="horz" wrap="square" lIns="0" tIns="12700" rIns="0" bIns="0" rtlCol="0">
            <a:spAutoFit/>
          </a:bodyPr>
          <a:lstStyle/>
          <a:p>
            <a:pPr marL="12700">
              <a:lnSpc>
                <a:spcPct val="100000"/>
              </a:lnSpc>
              <a:spcBef>
                <a:spcPts val="100"/>
              </a:spcBef>
              <a:tabLst>
                <a:tab pos="417195" algn="l"/>
                <a:tab pos="793750" algn="l"/>
                <a:tab pos="1024890" algn="l"/>
              </a:tabLst>
            </a:pPr>
            <a:r>
              <a:rPr sz="1800" spc="-50" dirty="0">
                <a:latin typeface="Calibri"/>
                <a:cs typeface="Calibri"/>
              </a:rPr>
              <a:t>M</a:t>
            </a:r>
            <a:r>
              <a:rPr sz="1800" dirty="0">
                <a:latin typeface="Calibri"/>
                <a:cs typeface="Calibri"/>
              </a:rPr>
              <a:t>	</a:t>
            </a:r>
            <a:r>
              <a:rPr sz="1800" spc="-50" dirty="0">
                <a:latin typeface="Calibri"/>
                <a:cs typeface="Calibri"/>
              </a:rPr>
              <a:t>e</a:t>
            </a:r>
            <a:r>
              <a:rPr sz="1800" dirty="0">
                <a:latin typeface="Calibri"/>
                <a:cs typeface="Calibri"/>
              </a:rPr>
              <a:t>	</a:t>
            </a:r>
            <a:r>
              <a:rPr sz="1800" spc="-50" dirty="0">
                <a:latin typeface="Calibri"/>
                <a:cs typeface="Calibri"/>
              </a:rPr>
              <a:t>!</a:t>
            </a:r>
            <a:r>
              <a:rPr sz="1800" dirty="0">
                <a:latin typeface="Calibri"/>
                <a:cs typeface="Calibri"/>
              </a:rPr>
              <a:t>	</a:t>
            </a:r>
            <a:r>
              <a:rPr sz="1800" spc="-25" dirty="0">
                <a:latin typeface="Calibri"/>
                <a:cs typeface="Calibri"/>
              </a:rPr>
              <a:t>\0</a:t>
            </a:r>
            <a:endParaRPr sz="1800">
              <a:latin typeface="Calibri"/>
              <a:cs typeface="Calibri"/>
            </a:endParaRPr>
          </a:p>
        </p:txBody>
      </p:sp>
      <p:sp>
        <p:nvSpPr>
          <p:cNvPr id="6" name="object 6"/>
          <p:cNvSpPr txBox="1"/>
          <p:nvPr/>
        </p:nvSpPr>
        <p:spPr>
          <a:xfrm>
            <a:off x="838199" y="1814460"/>
            <a:ext cx="4752340" cy="3220720"/>
          </a:xfrm>
          <a:prstGeom prst="rect">
            <a:avLst/>
          </a:prstGeom>
          <a:solidFill>
            <a:srgbClr val="B4C7E7"/>
          </a:solidFill>
          <a:ln w="12700">
            <a:solidFill>
              <a:srgbClr val="000000"/>
            </a:solidFill>
          </a:ln>
        </p:spPr>
        <p:txBody>
          <a:bodyPr vert="horz" wrap="square" lIns="0" tIns="173990" rIns="0" bIns="0" rtlCol="0">
            <a:spAutoFit/>
          </a:bodyPr>
          <a:lstStyle/>
          <a:p>
            <a:pPr marL="434340" marR="2413635"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a:t>
            </a:r>
            <a:endParaRPr sz="1800">
              <a:latin typeface="Calibri"/>
              <a:cs typeface="Calibri"/>
            </a:endParaRPr>
          </a:p>
          <a:p>
            <a:pPr marL="434340">
              <a:lnSpc>
                <a:spcPts val="2125"/>
              </a:lnSpc>
              <a:spcBef>
                <a:spcPts val="50"/>
              </a:spcBef>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a:p>
            <a:pPr marL="276860">
              <a:lnSpc>
                <a:spcPts val="2135"/>
              </a:lnSpc>
              <a:spcBef>
                <a:spcPts val="5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2209165">
              <a:lnSpc>
                <a:spcPts val="2180"/>
              </a:lnSpc>
              <a:spcBef>
                <a:spcPts val="30"/>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10" dirty="0">
                <a:latin typeface="Calibri"/>
                <a:cs typeface="Calibri"/>
              </a:rPr>
              <a:t> </a:t>
            </a:r>
            <a:r>
              <a:rPr sz="1800" dirty="0">
                <a:latin typeface="Calibri"/>
                <a:cs typeface="Calibri"/>
              </a:rPr>
              <a:t>=</a:t>
            </a:r>
            <a:r>
              <a:rPr sz="1800" spc="-5" dirty="0">
                <a:latin typeface="Calibri"/>
                <a:cs typeface="Calibri"/>
              </a:rPr>
              <a:t> </a:t>
            </a:r>
            <a:r>
              <a:rPr sz="1800" spc="-25" dirty="0">
                <a:latin typeface="Calibri"/>
                <a:cs typeface="Calibri"/>
              </a:rPr>
              <a:t>“AuthMe!”; </a:t>
            </a:r>
            <a:r>
              <a:rPr sz="1800" spc="-10" dirty="0">
                <a:latin typeface="Calibri"/>
                <a:cs typeface="Calibri"/>
              </a:rPr>
              <a:t>foo(str);</a:t>
            </a:r>
            <a:endParaRPr sz="1800">
              <a:latin typeface="Calibri"/>
              <a:cs typeface="Calibri"/>
            </a:endParaRPr>
          </a:p>
          <a:p>
            <a:pPr marL="434340">
              <a:lnSpc>
                <a:spcPts val="2100"/>
              </a:lnSpc>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p:txBody>
      </p:sp>
      <p:sp>
        <p:nvSpPr>
          <p:cNvPr id="7" name="object 7"/>
          <p:cNvSpPr txBox="1"/>
          <p:nvPr/>
        </p:nvSpPr>
        <p:spPr>
          <a:xfrm>
            <a:off x="6174740" y="2624835"/>
            <a:ext cx="49891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What</a:t>
            </a:r>
            <a:r>
              <a:rPr sz="2800" spc="-35" dirty="0">
                <a:latin typeface="Calibri"/>
                <a:cs typeface="Calibri"/>
              </a:rPr>
              <a:t> </a:t>
            </a:r>
            <a:r>
              <a:rPr sz="2800" dirty="0">
                <a:latin typeface="Calibri"/>
                <a:cs typeface="Calibri"/>
              </a:rPr>
              <a:t>will</a:t>
            </a:r>
            <a:r>
              <a:rPr sz="2800" spc="-25" dirty="0">
                <a:latin typeface="Calibri"/>
                <a:cs typeface="Calibri"/>
              </a:rPr>
              <a:t> </a:t>
            </a:r>
            <a:r>
              <a:rPr sz="2800" dirty="0">
                <a:latin typeface="Calibri"/>
                <a:cs typeface="Calibri"/>
              </a:rPr>
              <a:t>happen</a:t>
            </a:r>
            <a:r>
              <a:rPr sz="2800" spc="-20" dirty="0">
                <a:latin typeface="Calibri"/>
                <a:cs typeface="Calibri"/>
              </a:rPr>
              <a:t> </a:t>
            </a:r>
            <a:r>
              <a:rPr sz="2800" dirty="0">
                <a:latin typeface="Calibri"/>
                <a:cs typeface="Calibri"/>
              </a:rPr>
              <a:t>to</a:t>
            </a:r>
            <a:r>
              <a:rPr sz="2800" spc="-20" dirty="0">
                <a:latin typeface="Calibri"/>
                <a:cs typeface="Calibri"/>
              </a:rPr>
              <a:t> </a:t>
            </a:r>
            <a:r>
              <a:rPr sz="2800" dirty="0">
                <a:latin typeface="Calibri"/>
                <a:cs typeface="Calibri"/>
              </a:rPr>
              <a:t>the</a:t>
            </a:r>
            <a:r>
              <a:rPr sz="2800" spc="-25" dirty="0">
                <a:latin typeface="Calibri"/>
                <a:cs typeface="Calibri"/>
              </a:rPr>
              <a:t> </a:t>
            </a:r>
            <a:r>
              <a:rPr sz="2800" spc="-10" dirty="0">
                <a:latin typeface="Calibri"/>
                <a:cs typeface="Calibri"/>
              </a:rPr>
              <a:t>program?</a:t>
            </a:r>
            <a:endParaRPr sz="2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7730">
              <a:lnSpc>
                <a:spcPct val="100000"/>
              </a:lnSpc>
              <a:spcBef>
                <a:spcPts val="100"/>
              </a:spcBef>
            </a:pPr>
            <a:r>
              <a:rPr dirty="0"/>
              <a:t>Buffer</a:t>
            </a:r>
            <a:r>
              <a:rPr spc="-130" dirty="0"/>
              <a:t> </a:t>
            </a:r>
            <a:r>
              <a:rPr dirty="0"/>
              <a:t>Overflow</a:t>
            </a:r>
            <a:r>
              <a:rPr spc="-120" dirty="0"/>
              <a:t> </a:t>
            </a:r>
            <a:r>
              <a:rPr dirty="0"/>
              <a:t>Example</a:t>
            </a:r>
            <a:r>
              <a:rPr spc="-125" dirty="0"/>
              <a:t> </a:t>
            </a:r>
            <a:r>
              <a:rPr spc="-50" dirty="0"/>
              <a:t>1</a:t>
            </a:r>
          </a:p>
        </p:txBody>
      </p:sp>
      <p:sp>
        <p:nvSpPr>
          <p:cNvPr id="3" name="object 3"/>
          <p:cNvSpPr txBox="1"/>
          <p:nvPr/>
        </p:nvSpPr>
        <p:spPr>
          <a:xfrm>
            <a:off x="7225325" y="3597147"/>
            <a:ext cx="3118485"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Crash</a:t>
            </a:r>
            <a:r>
              <a:rPr sz="2800" b="1" spc="-50" dirty="0">
                <a:solidFill>
                  <a:srgbClr val="C00000"/>
                </a:solidFill>
                <a:latin typeface="Calibri"/>
                <a:cs typeface="Calibri"/>
              </a:rPr>
              <a:t> </a:t>
            </a:r>
            <a:r>
              <a:rPr sz="2800" b="1" dirty="0">
                <a:solidFill>
                  <a:srgbClr val="C00000"/>
                </a:solidFill>
                <a:latin typeface="Calibri"/>
                <a:cs typeface="Calibri"/>
              </a:rPr>
              <a:t>with</a:t>
            </a:r>
            <a:r>
              <a:rPr sz="2800" b="1" spc="-40" dirty="0">
                <a:solidFill>
                  <a:srgbClr val="C00000"/>
                </a:solidFill>
                <a:latin typeface="Calibri"/>
                <a:cs typeface="Calibri"/>
              </a:rPr>
              <a:t> </a:t>
            </a:r>
            <a:r>
              <a:rPr sz="2800" b="1" spc="-65" dirty="0">
                <a:solidFill>
                  <a:srgbClr val="C00000"/>
                </a:solidFill>
                <a:latin typeface="Calibri"/>
                <a:cs typeface="Calibri"/>
              </a:rPr>
              <a:t>SEGFAULT </a:t>
            </a:r>
            <a:r>
              <a:rPr sz="2800" b="1" dirty="0">
                <a:solidFill>
                  <a:srgbClr val="C00000"/>
                </a:solidFill>
                <a:latin typeface="Calibri"/>
                <a:cs typeface="Calibri"/>
              </a:rPr>
              <a:t>due</a:t>
            </a:r>
            <a:r>
              <a:rPr sz="2800" b="1" spc="-10" dirty="0">
                <a:solidFill>
                  <a:srgbClr val="C00000"/>
                </a:solidFill>
                <a:latin typeface="Calibri"/>
                <a:cs typeface="Calibri"/>
              </a:rPr>
              <a:t> </a:t>
            </a:r>
            <a:r>
              <a:rPr sz="2800" b="1" dirty="0">
                <a:solidFill>
                  <a:srgbClr val="C00000"/>
                </a:solidFill>
                <a:latin typeface="Calibri"/>
                <a:cs typeface="Calibri"/>
              </a:rPr>
              <a:t>to</a:t>
            </a:r>
            <a:r>
              <a:rPr sz="2800" b="1" spc="-15" dirty="0">
                <a:solidFill>
                  <a:srgbClr val="C00000"/>
                </a:solidFill>
                <a:latin typeface="Calibri"/>
                <a:cs typeface="Calibri"/>
              </a:rPr>
              <a:t> </a:t>
            </a:r>
            <a:r>
              <a:rPr sz="2800" b="1" dirty="0">
                <a:solidFill>
                  <a:srgbClr val="C00000"/>
                </a:solidFill>
                <a:latin typeface="Calibri"/>
                <a:cs typeface="Calibri"/>
              </a:rPr>
              <a:t>bad</a:t>
            </a:r>
            <a:r>
              <a:rPr sz="2800" b="1" spc="-10" dirty="0">
                <a:solidFill>
                  <a:srgbClr val="C00000"/>
                </a:solidFill>
                <a:latin typeface="Calibri"/>
                <a:cs typeface="Calibri"/>
              </a:rPr>
              <a:t> </a:t>
            </a:r>
            <a:r>
              <a:rPr sz="2800" b="1" spc="-20" dirty="0">
                <a:solidFill>
                  <a:srgbClr val="C00000"/>
                </a:solidFill>
                <a:latin typeface="Calibri"/>
                <a:cs typeface="Calibri"/>
              </a:rPr>
              <a:t>%ebp</a:t>
            </a:r>
            <a:endParaRPr sz="2800">
              <a:latin typeface="Calibri"/>
              <a:cs typeface="Calibri"/>
            </a:endParaRPr>
          </a:p>
        </p:txBody>
      </p:sp>
      <p:sp>
        <p:nvSpPr>
          <p:cNvPr id="4" name="object 4"/>
          <p:cNvSpPr txBox="1"/>
          <p:nvPr/>
        </p:nvSpPr>
        <p:spPr>
          <a:xfrm>
            <a:off x="838199" y="1814460"/>
            <a:ext cx="4752340" cy="3220720"/>
          </a:xfrm>
          <a:prstGeom prst="rect">
            <a:avLst/>
          </a:prstGeom>
          <a:solidFill>
            <a:srgbClr val="B4C7E7"/>
          </a:solidFill>
          <a:ln w="12700">
            <a:solidFill>
              <a:srgbClr val="000000"/>
            </a:solidFill>
          </a:ln>
        </p:spPr>
        <p:txBody>
          <a:bodyPr vert="horz" wrap="square" lIns="0" tIns="173990" rIns="0" bIns="0" rtlCol="0">
            <a:spAutoFit/>
          </a:bodyPr>
          <a:lstStyle/>
          <a:p>
            <a:pPr marL="434340" marR="2413635"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a:t>
            </a:r>
            <a:endParaRPr sz="1800">
              <a:latin typeface="Calibri"/>
              <a:cs typeface="Calibri"/>
            </a:endParaRPr>
          </a:p>
          <a:p>
            <a:pPr marL="434340">
              <a:lnSpc>
                <a:spcPts val="2125"/>
              </a:lnSpc>
              <a:spcBef>
                <a:spcPts val="50"/>
              </a:spcBef>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a:p>
            <a:pPr marL="276860">
              <a:lnSpc>
                <a:spcPts val="2135"/>
              </a:lnSpc>
              <a:spcBef>
                <a:spcPts val="5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2209165">
              <a:lnSpc>
                <a:spcPts val="2180"/>
              </a:lnSpc>
              <a:spcBef>
                <a:spcPts val="30"/>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10" dirty="0">
                <a:latin typeface="Calibri"/>
                <a:cs typeface="Calibri"/>
              </a:rPr>
              <a:t> </a:t>
            </a:r>
            <a:r>
              <a:rPr sz="1800" dirty="0">
                <a:latin typeface="Calibri"/>
                <a:cs typeface="Calibri"/>
              </a:rPr>
              <a:t>=</a:t>
            </a:r>
            <a:r>
              <a:rPr sz="1800" spc="-5" dirty="0">
                <a:latin typeface="Calibri"/>
                <a:cs typeface="Calibri"/>
              </a:rPr>
              <a:t> </a:t>
            </a:r>
            <a:r>
              <a:rPr sz="1800" spc="-25" dirty="0">
                <a:latin typeface="Calibri"/>
                <a:cs typeface="Calibri"/>
              </a:rPr>
              <a:t>“AuthMe!”; </a:t>
            </a:r>
            <a:r>
              <a:rPr sz="1800" spc="-10" dirty="0">
                <a:latin typeface="Calibri"/>
                <a:cs typeface="Calibri"/>
              </a:rPr>
              <a:t>foo(str);</a:t>
            </a:r>
            <a:endParaRPr sz="1800">
              <a:latin typeface="Calibri"/>
              <a:cs typeface="Calibri"/>
            </a:endParaRPr>
          </a:p>
          <a:p>
            <a:pPr marL="434340">
              <a:lnSpc>
                <a:spcPts val="2100"/>
              </a:lnSpc>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p:txBody>
      </p:sp>
      <p:sp>
        <p:nvSpPr>
          <p:cNvPr id="5" name="object 5"/>
          <p:cNvSpPr txBox="1"/>
          <p:nvPr/>
        </p:nvSpPr>
        <p:spPr>
          <a:xfrm>
            <a:off x="6174740" y="2624835"/>
            <a:ext cx="498919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What</a:t>
            </a:r>
            <a:r>
              <a:rPr sz="2800" spc="-35" dirty="0">
                <a:latin typeface="Calibri"/>
                <a:cs typeface="Calibri"/>
              </a:rPr>
              <a:t> </a:t>
            </a:r>
            <a:r>
              <a:rPr sz="2800" dirty="0">
                <a:latin typeface="Calibri"/>
                <a:cs typeface="Calibri"/>
              </a:rPr>
              <a:t>will</a:t>
            </a:r>
            <a:r>
              <a:rPr sz="2800" spc="-25" dirty="0">
                <a:latin typeface="Calibri"/>
                <a:cs typeface="Calibri"/>
              </a:rPr>
              <a:t> </a:t>
            </a:r>
            <a:r>
              <a:rPr sz="2800" dirty="0">
                <a:latin typeface="Calibri"/>
                <a:cs typeface="Calibri"/>
              </a:rPr>
              <a:t>happen</a:t>
            </a:r>
            <a:r>
              <a:rPr sz="2800" spc="-20" dirty="0">
                <a:latin typeface="Calibri"/>
                <a:cs typeface="Calibri"/>
              </a:rPr>
              <a:t> </a:t>
            </a:r>
            <a:r>
              <a:rPr sz="2800" dirty="0">
                <a:latin typeface="Calibri"/>
                <a:cs typeface="Calibri"/>
              </a:rPr>
              <a:t>to</a:t>
            </a:r>
            <a:r>
              <a:rPr sz="2800" spc="-20" dirty="0">
                <a:latin typeface="Calibri"/>
                <a:cs typeface="Calibri"/>
              </a:rPr>
              <a:t> </a:t>
            </a:r>
            <a:r>
              <a:rPr sz="2800" dirty="0">
                <a:latin typeface="Calibri"/>
                <a:cs typeface="Calibri"/>
              </a:rPr>
              <a:t>the</a:t>
            </a:r>
            <a:r>
              <a:rPr sz="2800" spc="-25" dirty="0">
                <a:latin typeface="Calibri"/>
                <a:cs typeface="Calibri"/>
              </a:rPr>
              <a:t> </a:t>
            </a:r>
            <a:r>
              <a:rPr sz="2800" spc="-10" dirty="0">
                <a:latin typeface="Calibri"/>
                <a:cs typeface="Calibri"/>
              </a:rPr>
              <a:t>program?</a:t>
            </a:r>
            <a:endParaRPr sz="2800">
              <a:latin typeface="Calibri"/>
              <a:cs typeface="Calibri"/>
            </a:endParaRPr>
          </a:p>
        </p:txBody>
      </p:sp>
      <p:graphicFrame>
        <p:nvGraphicFramePr>
          <p:cNvPr id="6" name="object 6"/>
          <p:cNvGraphicFramePr>
            <a:graphicFrameLocks noGrp="1"/>
          </p:cNvGraphicFramePr>
          <p:nvPr/>
        </p:nvGraphicFramePr>
        <p:xfrm>
          <a:off x="645990" y="5478049"/>
          <a:ext cx="10514963" cy="622300"/>
        </p:xfrm>
        <a:graphic>
          <a:graphicData uri="http://schemas.openxmlformats.org/drawingml/2006/table">
            <a:tbl>
              <a:tblPr firstRow="1" bandRow="1">
                <a:tableStyleId>{2D5ABB26-0587-4C30-8999-92F81FD0307C}</a:tableStyleId>
              </a:tblPr>
              <a:tblGrid>
                <a:gridCol w="3697604">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624840">
                  <a:extLst>
                    <a:ext uri="{9D8B030D-6E8A-4147-A177-3AD203B41FA5}">
                      <a16:colId xmlns:a16="http://schemas.microsoft.com/office/drawing/2014/main" val="20003"/>
                    </a:ext>
                  </a:extLst>
                </a:gridCol>
                <a:gridCol w="630554">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gridCol w="218440">
                  <a:extLst>
                    <a:ext uri="{9D8B030D-6E8A-4147-A177-3AD203B41FA5}">
                      <a16:colId xmlns:a16="http://schemas.microsoft.com/office/drawing/2014/main" val="20006"/>
                    </a:ext>
                  </a:extLst>
                </a:gridCol>
              </a:tblGrid>
              <a:tr h="622300">
                <a:tc>
                  <a:txBody>
                    <a:bodyPr/>
                    <a:lstStyle/>
                    <a:p>
                      <a:pPr>
                        <a:lnSpc>
                          <a:spcPct val="100000"/>
                        </a:lnSpc>
                      </a:pPr>
                      <a:endParaRPr sz="23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320040">
                        <a:lnSpc>
                          <a:spcPct val="100000"/>
                        </a:lnSpc>
                        <a:spcBef>
                          <a:spcPts val="1235"/>
                        </a:spcBef>
                        <a:tabLst>
                          <a:tab pos="714375" algn="l"/>
                          <a:tab pos="1044575" algn="l"/>
                          <a:tab pos="1330325" algn="l"/>
                        </a:tabLst>
                      </a:pPr>
                      <a:r>
                        <a:rPr sz="1800" spc="-50" dirty="0">
                          <a:latin typeface="Calibri"/>
                          <a:cs typeface="Calibri"/>
                        </a:rPr>
                        <a:t>A</a:t>
                      </a:r>
                      <a:r>
                        <a:rPr sz="1800" dirty="0">
                          <a:latin typeface="Calibri"/>
                          <a:cs typeface="Calibri"/>
                        </a:rPr>
                        <a:t>	</a:t>
                      </a:r>
                      <a:r>
                        <a:rPr sz="1800" spc="-50" dirty="0">
                          <a:latin typeface="Calibri"/>
                          <a:cs typeface="Calibri"/>
                        </a:rPr>
                        <a:t>u</a:t>
                      </a:r>
                      <a:r>
                        <a:rPr sz="1800" dirty="0">
                          <a:latin typeface="Calibri"/>
                          <a:cs typeface="Calibri"/>
                        </a:rPr>
                        <a:t>	</a:t>
                      </a:r>
                      <a:r>
                        <a:rPr sz="1800" spc="-50" dirty="0">
                          <a:latin typeface="Calibri"/>
                          <a:cs typeface="Calibri"/>
                        </a:rPr>
                        <a:t>t</a:t>
                      </a:r>
                      <a:r>
                        <a:rPr sz="1800" dirty="0">
                          <a:latin typeface="Calibri"/>
                          <a:cs typeface="Calibri"/>
                        </a:rPr>
                        <a:t>	</a:t>
                      </a:r>
                      <a:r>
                        <a:rPr sz="1800" spc="-50" dirty="0">
                          <a:latin typeface="Calibri"/>
                          <a:cs typeface="Calibri"/>
                        </a:rPr>
                        <a:t>h</a:t>
                      </a:r>
                      <a:endParaRPr sz="1800">
                        <a:latin typeface="Calibri"/>
                        <a:cs typeface="Calibri"/>
                      </a:endParaRPr>
                    </a:p>
                  </a:txBody>
                  <a:tcPr marL="0" marR="0" marT="15684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262255">
                        <a:lnSpc>
                          <a:spcPct val="100000"/>
                        </a:lnSpc>
                        <a:spcBef>
                          <a:spcPts val="1235"/>
                        </a:spcBef>
                      </a:pPr>
                      <a:r>
                        <a:rPr sz="1800" dirty="0">
                          <a:latin typeface="Calibri"/>
                          <a:cs typeface="Calibri"/>
                        </a:rPr>
                        <a:t>4d</a:t>
                      </a:r>
                      <a:r>
                        <a:rPr sz="1800" spc="420" dirty="0">
                          <a:latin typeface="Calibri"/>
                          <a:cs typeface="Calibri"/>
                        </a:rPr>
                        <a:t> </a:t>
                      </a:r>
                      <a:r>
                        <a:rPr sz="1800" dirty="0">
                          <a:latin typeface="Calibri"/>
                          <a:cs typeface="Calibri"/>
                        </a:rPr>
                        <a:t>65</a:t>
                      </a:r>
                      <a:r>
                        <a:rPr sz="1800" spc="415" dirty="0">
                          <a:latin typeface="Calibri"/>
                          <a:cs typeface="Calibri"/>
                        </a:rPr>
                        <a:t> </a:t>
                      </a:r>
                      <a:r>
                        <a:rPr sz="1800" dirty="0">
                          <a:latin typeface="Calibri"/>
                          <a:cs typeface="Calibri"/>
                        </a:rPr>
                        <a:t>21</a:t>
                      </a:r>
                      <a:r>
                        <a:rPr sz="1800" spc="415" dirty="0">
                          <a:latin typeface="Calibri"/>
                          <a:cs typeface="Calibri"/>
                        </a:rPr>
                        <a:t> </a:t>
                      </a:r>
                      <a:r>
                        <a:rPr sz="1800" spc="-25" dirty="0">
                          <a:latin typeface="Calibri"/>
                          <a:cs typeface="Calibri"/>
                        </a:rPr>
                        <a:t>00</a:t>
                      </a:r>
                      <a:endParaRPr sz="1800">
                        <a:latin typeface="Calibri"/>
                        <a:cs typeface="Calibri"/>
                      </a:endParaRPr>
                    </a:p>
                  </a:txBody>
                  <a:tcPr marL="0" marR="0" marT="156845"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35"/>
                        </a:spcBef>
                      </a:pPr>
                      <a:r>
                        <a:rPr sz="1800" spc="-20" dirty="0">
                          <a:latin typeface="Calibri"/>
                          <a:cs typeface="Calibri"/>
                        </a:rPr>
                        <a:t>%eip</a:t>
                      </a:r>
                      <a:endParaRPr sz="1800">
                        <a:latin typeface="Calibri"/>
                        <a:cs typeface="Calibri"/>
                      </a:endParaRPr>
                    </a:p>
                  </a:txBody>
                  <a:tcPr marL="0" marR="0" marT="15684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35"/>
                        </a:spcBef>
                      </a:pPr>
                      <a:r>
                        <a:rPr sz="1800" spc="-20" dirty="0">
                          <a:latin typeface="Calibri"/>
                          <a:cs typeface="Calibri"/>
                        </a:rPr>
                        <a:t>arg1</a:t>
                      </a:r>
                      <a:endParaRPr sz="1800">
                        <a:latin typeface="Calibri"/>
                        <a:cs typeface="Calibri"/>
                      </a:endParaRPr>
                    </a:p>
                  </a:txBody>
                  <a:tcPr marL="0" marR="0" marT="156845"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6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txBox="1"/>
          <p:nvPr/>
        </p:nvSpPr>
        <p:spPr>
          <a:xfrm>
            <a:off x="4942601" y="6257035"/>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sp>
        <p:nvSpPr>
          <p:cNvPr id="8" name="object 8"/>
          <p:cNvSpPr txBox="1"/>
          <p:nvPr/>
        </p:nvSpPr>
        <p:spPr>
          <a:xfrm>
            <a:off x="6359804" y="5132323"/>
            <a:ext cx="1243330" cy="299720"/>
          </a:xfrm>
          <a:prstGeom prst="rect">
            <a:avLst/>
          </a:prstGeom>
        </p:spPr>
        <p:txBody>
          <a:bodyPr vert="horz" wrap="square" lIns="0" tIns="12700" rIns="0" bIns="0" rtlCol="0">
            <a:spAutoFit/>
          </a:bodyPr>
          <a:lstStyle/>
          <a:p>
            <a:pPr marL="12700">
              <a:lnSpc>
                <a:spcPct val="100000"/>
              </a:lnSpc>
              <a:spcBef>
                <a:spcPts val="100"/>
              </a:spcBef>
              <a:tabLst>
                <a:tab pos="417195" algn="l"/>
                <a:tab pos="793750" algn="l"/>
                <a:tab pos="1024890" algn="l"/>
              </a:tabLst>
            </a:pPr>
            <a:r>
              <a:rPr sz="1800" spc="-50" dirty="0">
                <a:latin typeface="Calibri"/>
                <a:cs typeface="Calibri"/>
              </a:rPr>
              <a:t>M</a:t>
            </a:r>
            <a:r>
              <a:rPr sz="1800" dirty="0">
                <a:latin typeface="Calibri"/>
                <a:cs typeface="Calibri"/>
              </a:rPr>
              <a:t>	</a:t>
            </a:r>
            <a:r>
              <a:rPr sz="1800" spc="-50" dirty="0">
                <a:latin typeface="Calibri"/>
                <a:cs typeface="Calibri"/>
              </a:rPr>
              <a:t>e</a:t>
            </a:r>
            <a:r>
              <a:rPr sz="1800" dirty="0">
                <a:latin typeface="Calibri"/>
                <a:cs typeface="Calibri"/>
              </a:rPr>
              <a:t>	</a:t>
            </a:r>
            <a:r>
              <a:rPr sz="1800" spc="-50" dirty="0">
                <a:latin typeface="Calibri"/>
                <a:cs typeface="Calibri"/>
              </a:rPr>
              <a:t>!</a:t>
            </a:r>
            <a:r>
              <a:rPr sz="1800" dirty="0">
                <a:latin typeface="Calibri"/>
                <a:cs typeface="Calibri"/>
              </a:rPr>
              <a:t>	</a:t>
            </a:r>
            <a:r>
              <a:rPr sz="1800" spc="-25" dirty="0">
                <a:latin typeface="Calibri"/>
                <a:cs typeface="Calibri"/>
              </a:rPr>
              <a:t>\0</a:t>
            </a:r>
            <a:endParaRPr sz="18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7730">
              <a:lnSpc>
                <a:spcPct val="100000"/>
              </a:lnSpc>
              <a:spcBef>
                <a:spcPts val="100"/>
              </a:spcBef>
            </a:pPr>
            <a:r>
              <a:rPr dirty="0"/>
              <a:t>Buffer</a:t>
            </a:r>
            <a:r>
              <a:rPr spc="-130" dirty="0"/>
              <a:t> </a:t>
            </a:r>
            <a:r>
              <a:rPr dirty="0"/>
              <a:t>Overflow</a:t>
            </a:r>
            <a:r>
              <a:rPr spc="-120" dirty="0"/>
              <a:t> </a:t>
            </a:r>
            <a:r>
              <a:rPr dirty="0"/>
              <a:t>Example</a:t>
            </a:r>
            <a:r>
              <a:rPr spc="-125" dirty="0"/>
              <a:t> </a:t>
            </a:r>
            <a:r>
              <a:rPr spc="-50" dirty="0"/>
              <a:t>2</a:t>
            </a:r>
          </a:p>
        </p:txBody>
      </p:sp>
      <p:sp>
        <p:nvSpPr>
          <p:cNvPr id="3" name="object 3"/>
          <p:cNvSpPr txBox="1"/>
          <p:nvPr/>
        </p:nvSpPr>
        <p:spPr>
          <a:xfrm>
            <a:off x="838199" y="1814460"/>
            <a:ext cx="4752340" cy="3220720"/>
          </a:xfrm>
          <a:prstGeom prst="rect">
            <a:avLst/>
          </a:prstGeom>
          <a:solidFill>
            <a:srgbClr val="B4C7E7"/>
          </a:solidFill>
          <a:ln w="12700">
            <a:solidFill>
              <a:srgbClr val="000000"/>
            </a:solidFill>
          </a:ln>
        </p:spPr>
        <p:txBody>
          <a:bodyPr vert="horz" wrap="square" lIns="0" tIns="173990" rIns="0" bIns="0" rtlCol="0">
            <a:spAutoFit/>
          </a:bodyPr>
          <a:lstStyle/>
          <a:p>
            <a:pPr marL="434340" marR="2313940"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int</a:t>
            </a:r>
            <a:r>
              <a:rPr sz="1800" spc="-45" dirty="0">
                <a:latin typeface="Calibri"/>
                <a:cs typeface="Calibri"/>
              </a:rPr>
              <a:t> </a:t>
            </a:r>
            <a:r>
              <a:rPr sz="1800" dirty="0">
                <a:latin typeface="Calibri"/>
                <a:cs typeface="Calibri"/>
              </a:rPr>
              <a:t>authenticated</a:t>
            </a:r>
            <a:r>
              <a:rPr sz="1800" spc="-25" dirty="0">
                <a:latin typeface="Calibri"/>
                <a:cs typeface="Calibri"/>
              </a:rPr>
              <a:t> </a:t>
            </a:r>
            <a:r>
              <a:rPr sz="1800" dirty="0">
                <a:latin typeface="Calibri"/>
                <a:cs typeface="Calibri"/>
              </a:rPr>
              <a:t>=</a:t>
            </a:r>
            <a:r>
              <a:rPr sz="1800" spc="-25" dirty="0">
                <a:latin typeface="Calibri"/>
                <a:cs typeface="Calibri"/>
              </a:rPr>
              <a:t> 0;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 </a:t>
            </a:r>
            <a:r>
              <a:rPr sz="1800" dirty="0">
                <a:latin typeface="Calibri"/>
                <a:cs typeface="Calibri"/>
              </a:rPr>
              <a:t>if(authenticated)</a:t>
            </a:r>
            <a:r>
              <a:rPr sz="1800" spc="-80" dirty="0">
                <a:latin typeface="Calibri"/>
                <a:cs typeface="Calibri"/>
              </a:rPr>
              <a:t> </a:t>
            </a:r>
            <a:r>
              <a:rPr sz="1800" spc="-25" dirty="0">
                <a:latin typeface="Calibri"/>
                <a:cs typeface="Calibri"/>
              </a:rPr>
              <a:t>{…}</a:t>
            </a:r>
            <a:endParaRPr sz="1800">
              <a:latin typeface="Calibri"/>
              <a:cs typeface="Calibri"/>
            </a:endParaRPr>
          </a:p>
          <a:p>
            <a:pPr marL="276860">
              <a:lnSpc>
                <a:spcPts val="2135"/>
              </a:lnSpc>
              <a:spcBef>
                <a:spcPts val="50"/>
              </a:spcBef>
            </a:pPr>
            <a:r>
              <a:rPr sz="1800" dirty="0">
                <a:latin typeface="Calibri"/>
                <a:cs typeface="Calibri"/>
              </a:rPr>
              <a:t>}</a:t>
            </a:r>
            <a:endParaRPr sz="1800">
              <a:latin typeface="Calibri"/>
              <a:cs typeface="Calibri"/>
            </a:endParaRPr>
          </a:p>
          <a:p>
            <a:pPr marL="276860">
              <a:lnSpc>
                <a:spcPts val="2135"/>
              </a:lnSpc>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2209165">
              <a:lnSpc>
                <a:spcPts val="2210"/>
              </a:lnSpc>
              <a:spcBef>
                <a:spcPts val="55"/>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10" dirty="0">
                <a:latin typeface="Calibri"/>
                <a:cs typeface="Calibri"/>
              </a:rPr>
              <a:t> </a:t>
            </a:r>
            <a:r>
              <a:rPr sz="1800" dirty="0">
                <a:latin typeface="Calibri"/>
                <a:cs typeface="Calibri"/>
              </a:rPr>
              <a:t>=</a:t>
            </a:r>
            <a:r>
              <a:rPr sz="1800" spc="-5" dirty="0">
                <a:latin typeface="Calibri"/>
                <a:cs typeface="Calibri"/>
              </a:rPr>
              <a:t> </a:t>
            </a:r>
            <a:r>
              <a:rPr sz="1800" spc="-25" dirty="0">
                <a:latin typeface="Calibri"/>
                <a:cs typeface="Calibri"/>
              </a:rPr>
              <a:t>“AuthMe!”; </a:t>
            </a:r>
            <a:r>
              <a:rPr sz="1800" spc="-10" dirty="0">
                <a:latin typeface="Calibri"/>
                <a:cs typeface="Calibri"/>
              </a:rPr>
              <a:t>foo(str);</a:t>
            </a:r>
            <a:endParaRPr sz="1800">
              <a:latin typeface="Calibri"/>
              <a:cs typeface="Calibri"/>
            </a:endParaRPr>
          </a:p>
          <a:p>
            <a:pPr marL="434340">
              <a:lnSpc>
                <a:spcPts val="2005"/>
              </a:lnSpc>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a:p>
            <a:pPr marL="276860">
              <a:lnSpc>
                <a:spcPct val="100000"/>
              </a:lnSpc>
              <a:spcBef>
                <a:spcPts val="50"/>
              </a:spcBef>
            </a:pPr>
            <a:r>
              <a:rPr sz="1800" dirty="0">
                <a:latin typeface="Calibri"/>
                <a:cs typeface="Calibri"/>
              </a:rPr>
              <a:t>}</a:t>
            </a:r>
            <a:endParaRPr sz="1800">
              <a:latin typeface="Calibri"/>
              <a:cs typeface="Calibri"/>
            </a:endParaRPr>
          </a:p>
        </p:txBody>
      </p:sp>
      <p:sp>
        <p:nvSpPr>
          <p:cNvPr id="4" name="object 4"/>
          <p:cNvSpPr txBox="1"/>
          <p:nvPr/>
        </p:nvSpPr>
        <p:spPr>
          <a:xfrm>
            <a:off x="6408894" y="1798827"/>
            <a:ext cx="3633470" cy="173228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What</a:t>
            </a:r>
            <a:r>
              <a:rPr sz="2800" spc="-30" dirty="0">
                <a:latin typeface="Calibri"/>
                <a:cs typeface="Calibri"/>
              </a:rPr>
              <a:t> </a:t>
            </a:r>
            <a:r>
              <a:rPr sz="2800" dirty="0">
                <a:latin typeface="Calibri"/>
                <a:cs typeface="Calibri"/>
              </a:rPr>
              <a:t>will</a:t>
            </a:r>
            <a:r>
              <a:rPr sz="2800" spc="-30" dirty="0">
                <a:latin typeface="Calibri"/>
                <a:cs typeface="Calibri"/>
              </a:rPr>
              <a:t> </a:t>
            </a:r>
            <a:r>
              <a:rPr sz="2800" dirty="0">
                <a:latin typeface="Calibri"/>
                <a:cs typeface="Calibri"/>
              </a:rPr>
              <a:t>this</a:t>
            </a:r>
            <a:r>
              <a:rPr sz="2800" spc="-15" dirty="0">
                <a:latin typeface="Calibri"/>
                <a:cs typeface="Calibri"/>
              </a:rPr>
              <a:t> </a:t>
            </a:r>
            <a:r>
              <a:rPr sz="2800" dirty="0">
                <a:latin typeface="Calibri"/>
                <a:cs typeface="Calibri"/>
              </a:rPr>
              <a:t>code</a:t>
            </a:r>
            <a:r>
              <a:rPr sz="2800" spc="-30" dirty="0">
                <a:latin typeface="Calibri"/>
                <a:cs typeface="Calibri"/>
              </a:rPr>
              <a:t> </a:t>
            </a:r>
            <a:r>
              <a:rPr sz="2800" spc="-25" dirty="0">
                <a:latin typeface="Calibri"/>
                <a:cs typeface="Calibri"/>
              </a:rPr>
              <a:t>do?</a:t>
            </a:r>
            <a:endParaRPr sz="2800">
              <a:latin typeface="Calibri"/>
              <a:cs typeface="Calibri"/>
            </a:endParaRPr>
          </a:p>
          <a:p>
            <a:pPr>
              <a:lnSpc>
                <a:spcPct val="100000"/>
              </a:lnSpc>
              <a:spcBef>
                <a:spcPts val="15"/>
              </a:spcBef>
            </a:pPr>
            <a:endParaRPr sz="2700">
              <a:latin typeface="Calibri"/>
              <a:cs typeface="Calibri"/>
            </a:endParaRPr>
          </a:p>
          <a:p>
            <a:pPr marL="12700" marR="5080">
              <a:lnSpc>
                <a:spcPct val="100699"/>
              </a:lnSpc>
            </a:pPr>
            <a:r>
              <a:rPr sz="2800" dirty="0">
                <a:latin typeface="Calibri"/>
                <a:cs typeface="Calibri"/>
              </a:rPr>
              <a:t>Describe</a:t>
            </a:r>
            <a:r>
              <a:rPr sz="2800" spc="-35"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stack</a:t>
            </a:r>
            <a:r>
              <a:rPr sz="2800" spc="-20" dirty="0">
                <a:latin typeface="Calibri"/>
                <a:cs typeface="Calibri"/>
              </a:rPr>
              <a:t> layout </a:t>
            </a:r>
            <a:r>
              <a:rPr sz="2800" dirty="0">
                <a:latin typeface="Calibri"/>
                <a:cs typeface="Calibri"/>
              </a:rPr>
              <a:t>after</a:t>
            </a:r>
            <a:r>
              <a:rPr sz="2800" spc="-60" dirty="0">
                <a:latin typeface="Calibri"/>
                <a:cs typeface="Calibri"/>
              </a:rPr>
              <a:t> </a:t>
            </a:r>
            <a:r>
              <a:rPr sz="2800" dirty="0">
                <a:latin typeface="Calibri"/>
                <a:cs typeface="Calibri"/>
              </a:rPr>
              <a:t>foo()</a:t>
            </a:r>
            <a:r>
              <a:rPr sz="2800" spc="-45" dirty="0">
                <a:latin typeface="Calibri"/>
                <a:cs typeface="Calibri"/>
              </a:rPr>
              <a:t> </a:t>
            </a:r>
            <a:r>
              <a:rPr sz="2800" dirty="0">
                <a:latin typeface="Calibri"/>
                <a:cs typeface="Calibri"/>
              </a:rPr>
              <a:t>is</a:t>
            </a:r>
            <a:r>
              <a:rPr sz="2800" spc="-45" dirty="0">
                <a:latin typeface="Calibri"/>
                <a:cs typeface="Calibri"/>
              </a:rPr>
              <a:t> </a:t>
            </a:r>
            <a:r>
              <a:rPr sz="2800" spc="-10" dirty="0">
                <a:latin typeface="Calibri"/>
                <a:cs typeface="Calibri"/>
              </a:rPr>
              <a:t>called?</a:t>
            </a:r>
            <a:endParaRPr sz="2800">
              <a:latin typeface="Calibri"/>
              <a:cs typeface="Calibri"/>
            </a:endParaRPr>
          </a:p>
        </p:txBody>
      </p:sp>
      <p:graphicFrame>
        <p:nvGraphicFramePr>
          <p:cNvPr id="5" name="object 5"/>
          <p:cNvGraphicFramePr>
            <a:graphicFrameLocks noGrp="1"/>
          </p:cNvGraphicFramePr>
          <p:nvPr/>
        </p:nvGraphicFramePr>
        <p:xfrm>
          <a:off x="645990" y="5399992"/>
          <a:ext cx="10511154" cy="622300"/>
        </p:xfrm>
        <a:graphic>
          <a:graphicData uri="http://schemas.openxmlformats.org/drawingml/2006/table">
            <a:tbl>
              <a:tblPr firstRow="1" bandRow="1">
                <a:tableStyleId>{2D5ABB26-0587-4C30-8999-92F81FD0307C}</a:tableStyleId>
              </a:tblPr>
              <a:tblGrid>
                <a:gridCol w="8499475">
                  <a:extLst>
                    <a:ext uri="{9D8B030D-6E8A-4147-A177-3AD203B41FA5}">
                      <a16:colId xmlns:a16="http://schemas.microsoft.com/office/drawing/2014/main" val="20000"/>
                    </a:ext>
                  </a:extLst>
                </a:gridCol>
                <a:gridCol w="1793875">
                  <a:extLst>
                    <a:ext uri="{9D8B030D-6E8A-4147-A177-3AD203B41FA5}">
                      <a16:colId xmlns:a16="http://schemas.microsoft.com/office/drawing/2014/main" val="20001"/>
                    </a:ext>
                  </a:extLst>
                </a:gridCol>
                <a:gridCol w="217804">
                  <a:extLst>
                    <a:ext uri="{9D8B030D-6E8A-4147-A177-3AD203B41FA5}">
                      <a16:colId xmlns:a16="http://schemas.microsoft.com/office/drawing/2014/main" val="20002"/>
                    </a:ext>
                  </a:extLst>
                </a:gridCol>
              </a:tblGrid>
              <a:tr h="622300">
                <a:tc>
                  <a:txBody>
                    <a:bodyPr/>
                    <a:lstStyle/>
                    <a:p>
                      <a:pPr marL="2021205" algn="ctr">
                        <a:lnSpc>
                          <a:spcPts val="4525"/>
                        </a:lnSpc>
                      </a:pPr>
                      <a:r>
                        <a:rPr sz="4000" b="1" i="1" dirty="0">
                          <a:solidFill>
                            <a:srgbClr val="C00000"/>
                          </a:solidFill>
                          <a:latin typeface="Calibri"/>
                          <a:cs typeface="Calibri"/>
                        </a:rPr>
                        <a:t>?</a:t>
                      </a:r>
                      <a:endParaRPr sz="4000">
                        <a:latin typeface="Calibri"/>
                        <a:cs typeface="Calibri"/>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328930">
                        <a:lnSpc>
                          <a:spcPct val="100000"/>
                        </a:lnSpc>
                        <a:spcBef>
                          <a:spcPts val="1275"/>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192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7730">
              <a:lnSpc>
                <a:spcPct val="100000"/>
              </a:lnSpc>
              <a:spcBef>
                <a:spcPts val="100"/>
              </a:spcBef>
            </a:pPr>
            <a:r>
              <a:rPr dirty="0"/>
              <a:t>Buffer</a:t>
            </a:r>
            <a:r>
              <a:rPr spc="-130" dirty="0"/>
              <a:t> </a:t>
            </a:r>
            <a:r>
              <a:rPr dirty="0"/>
              <a:t>Overflow</a:t>
            </a:r>
            <a:r>
              <a:rPr spc="-120" dirty="0"/>
              <a:t> </a:t>
            </a:r>
            <a:r>
              <a:rPr dirty="0"/>
              <a:t>Example</a:t>
            </a:r>
            <a:r>
              <a:rPr spc="-125" dirty="0"/>
              <a:t> </a:t>
            </a:r>
            <a:r>
              <a:rPr spc="-50" dirty="0"/>
              <a:t>2</a:t>
            </a:r>
          </a:p>
        </p:txBody>
      </p:sp>
      <p:sp>
        <p:nvSpPr>
          <p:cNvPr id="3" name="object 3"/>
          <p:cNvSpPr txBox="1"/>
          <p:nvPr/>
        </p:nvSpPr>
        <p:spPr>
          <a:xfrm>
            <a:off x="838199" y="1814460"/>
            <a:ext cx="4752340" cy="3220720"/>
          </a:xfrm>
          <a:prstGeom prst="rect">
            <a:avLst/>
          </a:prstGeom>
          <a:solidFill>
            <a:srgbClr val="B4C7E7"/>
          </a:solidFill>
          <a:ln w="12700">
            <a:solidFill>
              <a:srgbClr val="000000"/>
            </a:solidFill>
          </a:ln>
        </p:spPr>
        <p:txBody>
          <a:bodyPr vert="horz" wrap="square" lIns="0" tIns="173990" rIns="0" bIns="0" rtlCol="0">
            <a:spAutoFit/>
          </a:bodyPr>
          <a:lstStyle/>
          <a:p>
            <a:pPr marL="434340" marR="2313940"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int</a:t>
            </a:r>
            <a:r>
              <a:rPr sz="1800" spc="-45" dirty="0">
                <a:latin typeface="Calibri"/>
                <a:cs typeface="Calibri"/>
              </a:rPr>
              <a:t> </a:t>
            </a:r>
            <a:r>
              <a:rPr sz="1800" dirty="0">
                <a:latin typeface="Calibri"/>
                <a:cs typeface="Calibri"/>
              </a:rPr>
              <a:t>authenticated</a:t>
            </a:r>
            <a:r>
              <a:rPr sz="1800" spc="-25" dirty="0">
                <a:latin typeface="Calibri"/>
                <a:cs typeface="Calibri"/>
              </a:rPr>
              <a:t> </a:t>
            </a:r>
            <a:r>
              <a:rPr sz="1800" dirty="0">
                <a:latin typeface="Calibri"/>
                <a:cs typeface="Calibri"/>
              </a:rPr>
              <a:t>=</a:t>
            </a:r>
            <a:r>
              <a:rPr sz="1800" spc="-25" dirty="0">
                <a:latin typeface="Calibri"/>
                <a:cs typeface="Calibri"/>
              </a:rPr>
              <a:t> 0;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 </a:t>
            </a:r>
            <a:r>
              <a:rPr sz="1800" dirty="0">
                <a:latin typeface="Calibri"/>
                <a:cs typeface="Calibri"/>
              </a:rPr>
              <a:t>if(authenticated)</a:t>
            </a:r>
            <a:r>
              <a:rPr sz="1800" spc="-80" dirty="0">
                <a:latin typeface="Calibri"/>
                <a:cs typeface="Calibri"/>
              </a:rPr>
              <a:t> </a:t>
            </a:r>
            <a:r>
              <a:rPr sz="1800" spc="-25" dirty="0">
                <a:latin typeface="Calibri"/>
                <a:cs typeface="Calibri"/>
              </a:rPr>
              <a:t>{…}</a:t>
            </a:r>
            <a:endParaRPr sz="1800">
              <a:latin typeface="Calibri"/>
              <a:cs typeface="Calibri"/>
            </a:endParaRPr>
          </a:p>
          <a:p>
            <a:pPr marL="276860">
              <a:lnSpc>
                <a:spcPts val="2135"/>
              </a:lnSpc>
              <a:spcBef>
                <a:spcPts val="50"/>
              </a:spcBef>
            </a:pPr>
            <a:r>
              <a:rPr sz="1800" dirty="0">
                <a:latin typeface="Calibri"/>
                <a:cs typeface="Calibri"/>
              </a:rPr>
              <a:t>}</a:t>
            </a:r>
            <a:endParaRPr sz="1800">
              <a:latin typeface="Calibri"/>
              <a:cs typeface="Calibri"/>
            </a:endParaRPr>
          </a:p>
          <a:p>
            <a:pPr marL="276860">
              <a:lnSpc>
                <a:spcPts val="2135"/>
              </a:lnSpc>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2209165">
              <a:lnSpc>
                <a:spcPts val="2210"/>
              </a:lnSpc>
              <a:spcBef>
                <a:spcPts val="55"/>
              </a:spcBef>
            </a:pPr>
            <a:r>
              <a:rPr sz="1800" dirty="0">
                <a:latin typeface="Calibri"/>
                <a:cs typeface="Calibri"/>
              </a:rPr>
              <a:t>char</a:t>
            </a:r>
            <a:r>
              <a:rPr sz="1800" spc="-10" dirty="0">
                <a:latin typeface="Calibri"/>
                <a:cs typeface="Calibri"/>
              </a:rPr>
              <a:t> </a:t>
            </a:r>
            <a:r>
              <a:rPr sz="1800" dirty="0">
                <a:latin typeface="Calibri"/>
                <a:cs typeface="Calibri"/>
              </a:rPr>
              <a:t>*str</a:t>
            </a:r>
            <a:r>
              <a:rPr sz="1800" spc="-10" dirty="0">
                <a:latin typeface="Calibri"/>
                <a:cs typeface="Calibri"/>
              </a:rPr>
              <a:t> </a:t>
            </a:r>
            <a:r>
              <a:rPr sz="1800" dirty="0">
                <a:latin typeface="Calibri"/>
                <a:cs typeface="Calibri"/>
              </a:rPr>
              <a:t>=</a:t>
            </a:r>
            <a:r>
              <a:rPr sz="1800" spc="-5" dirty="0">
                <a:latin typeface="Calibri"/>
                <a:cs typeface="Calibri"/>
              </a:rPr>
              <a:t> </a:t>
            </a:r>
            <a:r>
              <a:rPr sz="1800" spc="-25" dirty="0">
                <a:latin typeface="Calibri"/>
                <a:cs typeface="Calibri"/>
              </a:rPr>
              <a:t>“AuthMe!”; </a:t>
            </a:r>
            <a:r>
              <a:rPr sz="1800" spc="-10" dirty="0">
                <a:latin typeface="Calibri"/>
                <a:cs typeface="Calibri"/>
              </a:rPr>
              <a:t>foo(str);</a:t>
            </a:r>
            <a:endParaRPr sz="1800">
              <a:latin typeface="Calibri"/>
              <a:cs typeface="Calibri"/>
            </a:endParaRPr>
          </a:p>
          <a:p>
            <a:pPr marL="434340">
              <a:lnSpc>
                <a:spcPts val="2005"/>
              </a:lnSpc>
            </a:pPr>
            <a:r>
              <a:rPr sz="1800" dirty="0">
                <a:latin typeface="Calibri"/>
                <a:cs typeface="Calibri"/>
              </a:rPr>
              <a:t>return</a:t>
            </a:r>
            <a:r>
              <a:rPr sz="1800" spc="-30" dirty="0">
                <a:latin typeface="Calibri"/>
                <a:cs typeface="Calibri"/>
              </a:rPr>
              <a:t> </a:t>
            </a:r>
            <a:r>
              <a:rPr sz="1800" spc="-25" dirty="0">
                <a:latin typeface="Calibri"/>
                <a:cs typeface="Calibri"/>
              </a:rPr>
              <a:t>0;</a:t>
            </a:r>
            <a:endParaRPr sz="1800">
              <a:latin typeface="Calibri"/>
              <a:cs typeface="Calibri"/>
            </a:endParaRPr>
          </a:p>
          <a:p>
            <a:pPr marL="276860">
              <a:lnSpc>
                <a:spcPct val="100000"/>
              </a:lnSpc>
              <a:spcBef>
                <a:spcPts val="50"/>
              </a:spcBef>
            </a:pPr>
            <a:r>
              <a:rPr sz="1800" dirty="0">
                <a:latin typeface="Calibri"/>
                <a:cs typeface="Calibri"/>
              </a:rPr>
              <a:t>}</a:t>
            </a:r>
            <a:endParaRPr sz="1800">
              <a:latin typeface="Calibri"/>
              <a:cs typeface="Calibri"/>
            </a:endParaRPr>
          </a:p>
        </p:txBody>
      </p:sp>
      <p:graphicFrame>
        <p:nvGraphicFramePr>
          <p:cNvPr id="4" name="object 4"/>
          <p:cNvGraphicFramePr>
            <a:graphicFrameLocks noGrp="1"/>
          </p:cNvGraphicFramePr>
          <p:nvPr/>
        </p:nvGraphicFramePr>
        <p:xfrm>
          <a:off x="645990" y="5478049"/>
          <a:ext cx="10512421" cy="622300"/>
        </p:xfrm>
        <a:graphic>
          <a:graphicData uri="http://schemas.openxmlformats.org/drawingml/2006/table">
            <a:tbl>
              <a:tblPr firstRow="1" bandRow="1">
                <a:tableStyleId>{2D5ABB26-0587-4C30-8999-92F81FD0307C}</a:tableStyleId>
              </a:tblPr>
              <a:tblGrid>
                <a:gridCol w="2951480">
                  <a:extLst>
                    <a:ext uri="{9D8B030D-6E8A-4147-A177-3AD203B41FA5}">
                      <a16:colId xmlns:a16="http://schemas.microsoft.com/office/drawing/2014/main" val="20000"/>
                    </a:ext>
                  </a:extLst>
                </a:gridCol>
                <a:gridCol w="1771649">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746125">
                  <a:extLst>
                    <a:ext uri="{9D8B030D-6E8A-4147-A177-3AD203B41FA5}">
                      <a16:colId xmlns:a16="http://schemas.microsoft.com/office/drawing/2014/main" val="20003"/>
                    </a:ext>
                  </a:extLst>
                </a:gridCol>
                <a:gridCol w="624204">
                  <a:extLst>
                    <a:ext uri="{9D8B030D-6E8A-4147-A177-3AD203B41FA5}">
                      <a16:colId xmlns:a16="http://schemas.microsoft.com/office/drawing/2014/main" val="20004"/>
                    </a:ext>
                  </a:extLst>
                </a:gridCol>
                <a:gridCol w="629920">
                  <a:extLst>
                    <a:ext uri="{9D8B030D-6E8A-4147-A177-3AD203B41FA5}">
                      <a16:colId xmlns:a16="http://schemas.microsoft.com/office/drawing/2014/main" val="20005"/>
                    </a:ext>
                  </a:extLst>
                </a:gridCol>
                <a:gridCol w="1799589">
                  <a:extLst>
                    <a:ext uri="{9D8B030D-6E8A-4147-A177-3AD203B41FA5}">
                      <a16:colId xmlns:a16="http://schemas.microsoft.com/office/drawing/2014/main" val="20006"/>
                    </a:ext>
                  </a:extLst>
                </a:gridCol>
                <a:gridCol w="217804">
                  <a:extLst>
                    <a:ext uri="{9D8B030D-6E8A-4147-A177-3AD203B41FA5}">
                      <a16:colId xmlns:a16="http://schemas.microsoft.com/office/drawing/2014/main" val="20007"/>
                    </a:ext>
                  </a:extLst>
                </a:gridCol>
              </a:tblGrid>
              <a:tr h="622300">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320040">
                        <a:lnSpc>
                          <a:spcPct val="100000"/>
                        </a:lnSpc>
                        <a:spcBef>
                          <a:spcPts val="1235"/>
                        </a:spcBef>
                        <a:tabLst>
                          <a:tab pos="714375" algn="l"/>
                          <a:tab pos="1044575" algn="l"/>
                          <a:tab pos="1330325" algn="l"/>
                        </a:tabLst>
                      </a:pPr>
                      <a:r>
                        <a:rPr sz="1800" spc="-50" dirty="0">
                          <a:latin typeface="Calibri"/>
                          <a:cs typeface="Calibri"/>
                        </a:rPr>
                        <a:t>A</a:t>
                      </a:r>
                      <a:r>
                        <a:rPr sz="1800" dirty="0">
                          <a:latin typeface="Calibri"/>
                          <a:cs typeface="Calibri"/>
                        </a:rPr>
                        <a:t>	</a:t>
                      </a:r>
                      <a:r>
                        <a:rPr sz="1800" spc="-50" dirty="0">
                          <a:latin typeface="Calibri"/>
                          <a:cs typeface="Calibri"/>
                        </a:rPr>
                        <a:t>u</a:t>
                      </a:r>
                      <a:r>
                        <a:rPr sz="1800" dirty="0">
                          <a:latin typeface="Calibri"/>
                          <a:cs typeface="Calibri"/>
                        </a:rPr>
                        <a:t>	</a:t>
                      </a:r>
                      <a:r>
                        <a:rPr sz="1800" spc="-50" dirty="0">
                          <a:latin typeface="Calibri"/>
                          <a:cs typeface="Calibri"/>
                        </a:rPr>
                        <a:t>t</a:t>
                      </a:r>
                      <a:r>
                        <a:rPr sz="1800" dirty="0">
                          <a:latin typeface="Calibri"/>
                          <a:cs typeface="Calibri"/>
                        </a:rPr>
                        <a:t>	</a:t>
                      </a:r>
                      <a:r>
                        <a:rPr sz="1800" spc="-50" dirty="0">
                          <a:latin typeface="Calibri"/>
                          <a:cs typeface="Calibri"/>
                        </a:rPr>
                        <a:t>h</a:t>
                      </a:r>
                      <a:endParaRPr sz="1800">
                        <a:latin typeface="Calibri"/>
                        <a:cs typeface="Calibri"/>
                      </a:endParaRPr>
                    </a:p>
                  </a:txBody>
                  <a:tcPr marL="0" marR="0" marT="15684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262255">
                        <a:lnSpc>
                          <a:spcPct val="100000"/>
                        </a:lnSpc>
                        <a:spcBef>
                          <a:spcPts val="1235"/>
                        </a:spcBef>
                      </a:pPr>
                      <a:r>
                        <a:rPr sz="1800" dirty="0">
                          <a:latin typeface="Calibri"/>
                          <a:cs typeface="Calibri"/>
                        </a:rPr>
                        <a:t>4d</a:t>
                      </a:r>
                      <a:r>
                        <a:rPr sz="1800" spc="420" dirty="0">
                          <a:latin typeface="Calibri"/>
                          <a:cs typeface="Calibri"/>
                        </a:rPr>
                        <a:t> </a:t>
                      </a:r>
                      <a:r>
                        <a:rPr sz="1800" dirty="0">
                          <a:latin typeface="Calibri"/>
                          <a:cs typeface="Calibri"/>
                        </a:rPr>
                        <a:t>65</a:t>
                      </a:r>
                      <a:r>
                        <a:rPr sz="1800" spc="415" dirty="0">
                          <a:latin typeface="Calibri"/>
                          <a:cs typeface="Calibri"/>
                        </a:rPr>
                        <a:t> </a:t>
                      </a:r>
                      <a:r>
                        <a:rPr sz="1800" dirty="0">
                          <a:latin typeface="Calibri"/>
                          <a:cs typeface="Calibri"/>
                        </a:rPr>
                        <a:t>21</a:t>
                      </a:r>
                      <a:r>
                        <a:rPr sz="1800" spc="415" dirty="0">
                          <a:latin typeface="Calibri"/>
                          <a:cs typeface="Calibri"/>
                        </a:rPr>
                        <a:t> </a:t>
                      </a:r>
                      <a:r>
                        <a:rPr sz="1800" spc="-25" dirty="0">
                          <a:latin typeface="Calibri"/>
                          <a:cs typeface="Calibri"/>
                        </a:rPr>
                        <a:t>00</a:t>
                      </a:r>
                      <a:endParaRPr sz="1800">
                        <a:latin typeface="Calibri"/>
                        <a:cs typeface="Calibri"/>
                      </a:endParaRPr>
                    </a:p>
                  </a:txBody>
                  <a:tcPr marL="0" marR="0" marT="156845"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3030">
                        <a:lnSpc>
                          <a:spcPct val="100000"/>
                        </a:lnSpc>
                        <a:spcBef>
                          <a:spcPts val="1235"/>
                        </a:spcBef>
                      </a:pPr>
                      <a:r>
                        <a:rPr sz="1800" spc="-20" dirty="0">
                          <a:latin typeface="Calibri"/>
                          <a:cs typeface="Calibri"/>
                        </a:rPr>
                        <a:t>%ebp</a:t>
                      </a:r>
                      <a:endParaRPr sz="1800">
                        <a:latin typeface="Calibri"/>
                        <a:cs typeface="Calibri"/>
                      </a:endParaRPr>
                    </a:p>
                  </a:txBody>
                  <a:tcPr marL="0" marR="0" marT="15684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35"/>
                        </a:spcBef>
                      </a:pPr>
                      <a:r>
                        <a:rPr sz="1800" spc="-20" dirty="0">
                          <a:latin typeface="Calibri"/>
                          <a:cs typeface="Calibri"/>
                        </a:rPr>
                        <a:t>%eip</a:t>
                      </a:r>
                      <a:endParaRPr sz="1800">
                        <a:latin typeface="Calibri"/>
                        <a:cs typeface="Calibri"/>
                      </a:endParaRPr>
                    </a:p>
                  </a:txBody>
                  <a:tcPr marL="0" marR="0" marT="15684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35"/>
                        </a:spcBef>
                      </a:pPr>
                      <a:r>
                        <a:rPr sz="1800" spc="-20" dirty="0">
                          <a:latin typeface="Calibri"/>
                          <a:cs typeface="Calibri"/>
                        </a:rPr>
                        <a:t>arg1</a:t>
                      </a:r>
                      <a:endParaRPr sz="1800">
                        <a:latin typeface="Calibri"/>
                        <a:cs typeface="Calibri"/>
                      </a:endParaRPr>
                    </a:p>
                  </a:txBody>
                  <a:tcPr marL="0" marR="0" marT="156845"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6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4196637" y="6257035"/>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sp>
        <p:nvSpPr>
          <p:cNvPr id="6" name="object 6"/>
          <p:cNvSpPr txBox="1"/>
          <p:nvPr/>
        </p:nvSpPr>
        <p:spPr>
          <a:xfrm>
            <a:off x="5601252" y="6257035"/>
            <a:ext cx="13246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authenticated</a:t>
            </a:r>
            <a:endParaRPr sz="1800">
              <a:latin typeface="Calibri"/>
              <a:cs typeface="Calibri"/>
            </a:endParaRPr>
          </a:p>
        </p:txBody>
      </p:sp>
      <p:sp>
        <p:nvSpPr>
          <p:cNvPr id="7" name="object 7"/>
          <p:cNvSpPr txBox="1"/>
          <p:nvPr/>
        </p:nvSpPr>
        <p:spPr>
          <a:xfrm>
            <a:off x="5613840" y="5132323"/>
            <a:ext cx="1243330" cy="299720"/>
          </a:xfrm>
          <a:prstGeom prst="rect">
            <a:avLst/>
          </a:prstGeom>
        </p:spPr>
        <p:txBody>
          <a:bodyPr vert="horz" wrap="square" lIns="0" tIns="12700" rIns="0" bIns="0" rtlCol="0">
            <a:spAutoFit/>
          </a:bodyPr>
          <a:lstStyle/>
          <a:p>
            <a:pPr marL="12700">
              <a:lnSpc>
                <a:spcPct val="100000"/>
              </a:lnSpc>
              <a:spcBef>
                <a:spcPts val="100"/>
              </a:spcBef>
              <a:tabLst>
                <a:tab pos="417195" algn="l"/>
                <a:tab pos="793750" algn="l"/>
                <a:tab pos="1024890" algn="l"/>
              </a:tabLst>
            </a:pPr>
            <a:r>
              <a:rPr sz="1800" spc="-50" dirty="0">
                <a:latin typeface="Calibri"/>
                <a:cs typeface="Calibri"/>
              </a:rPr>
              <a:t>M</a:t>
            </a:r>
            <a:r>
              <a:rPr sz="1800" dirty="0">
                <a:latin typeface="Calibri"/>
                <a:cs typeface="Calibri"/>
              </a:rPr>
              <a:t>	</a:t>
            </a:r>
            <a:r>
              <a:rPr sz="1800" spc="-50" dirty="0">
                <a:latin typeface="Calibri"/>
                <a:cs typeface="Calibri"/>
              </a:rPr>
              <a:t>e</a:t>
            </a:r>
            <a:r>
              <a:rPr sz="1800" dirty="0">
                <a:latin typeface="Calibri"/>
                <a:cs typeface="Calibri"/>
              </a:rPr>
              <a:t>	</a:t>
            </a:r>
            <a:r>
              <a:rPr sz="1800" spc="-50" dirty="0">
                <a:latin typeface="Calibri"/>
                <a:cs typeface="Calibri"/>
              </a:rPr>
              <a:t>!</a:t>
            </a:r>
            <a:r>
              <a:rPr sz="1800" dirty="0">
                <a:latin typeface="Calibri"/>
                <a:cs typeface="Calibri"/>
              </a:rPr>
              <a:t>	</a:t>
            </a:r>
            <a:r>
              <a:rPr sz="1800" spc="-25" dirty="0">
                <a:latin typeface="Calibri"/>
                <a:cs typeface="Calibri"/>
              </a:rPr>
              <a:t>\0</a:t>
            </a:r>
            <a:endParaRPr sz="1800">
              <a:latin typeface="Calibri"/>
              <a:cs typeface="Calibri"/>
            </a:endParaRPr>
          </a:p>
        </p:txBody>
      </p:sp>
      <p:sp>
        <p:nvSpPr>
          <p:cNvPr id="8" name="object 8"/>
          <p:cNvSpPr txBox="1"/>
          <p:nvPr/>
        </p:nvSpPr>
        <p:spPr>
          <a:xfrm>
            <a:off x="6201723" y="2435859"/>
            <a:ext cx="4476115" cy="885190"/>
          </a:xfrm>
          <a:prstGeom prst="rect">
            <a:avLst/>
          </a:prstGeom>
        </p:spPr>
        <p:txBody>
          <a:bodyPr vert="horz" wrap="square" lIns="0" tIns="6350" rIns="0" bIns="0" rtlCol="0">
            <a:spAutoFit/>
          </a:bodyPr>
          <a:lstStyle/>
          <a:p>
            <a:pPr marL="12700" marR="5080">
              <a:lnSpc>
                <a:spcPct val="101400"/>
              </a:lnSpc>
              <a:spcBef>
                <a:spcPts val="50"/>
              </a:spcBef>
            </a:pPr>
            <a:r>
              <a:rPr sz="2800" b="1" dirty="0">
                <a:solidFill>
                  <a:srgbClr val="C00000"/>
                </a:solidFill>
                <a:latin typeface="Calibri"/>
                <a:cs typeface="Calibri"/>
              </a:rPr>
              <a:t>The</a:t>
            </a:r>
            <a:r>
              <a:rPr sz="2800" b="1" spc="-15" dirty="0">
                <a:solidFill>
                  <a:srgbClr val="C00000"/>
                </a:solidFill>
                <a:latin typeface="Calibri"/>
                <a:cs typeface="Calibri"/>
              </a:rPr>
              <a:t> </a:t>
            </a:r>
            <a:r>
              <a:rPr sz="2800" b="1" dirty="0">
                <a:solidFill>
                  <a:srgbClr val="C00000"/>
                </a:solidFill>
                <a:latin typeface="Calibri"/>
                <a:cs typeface="Calibri"/>
              </a:rPr>
              <a:t>user</a:t>
            </a:r>
            <a:r>
              <a:rPr sz="2800" b="1" spc="-10" dirty="0">
                <a:solidFill>
                  <a:srgbClr val="C00000"/>
                </a:solidFill>
                <a:latin typeface="Calibri"/>
                <a:cs typeface="Calibri"/>
              </a:rPr>
              <a:t> </a:t>
            </a:r>
            <a:r>
              <a:rPr sz="2800" b="1" dirty="0">
                <a:solidFill>
                  <a:srgbClr val="C00000"/>
                </a:solidFill>
                <a:latin typeface="Calibri"/>
                <a:cs typeface="Calibri"/>
              </a:rPr>
              <a:t>is</a:t>
            </a:r>
            <a:r>
              <a:rPr sz="2800" b="1" spc="-5" dirty="0">
                <a:solidFill>
                  <a:srgbClr val="C00000"/>
                </a:solidFill>
                <a:latin typeface="Calibri"/>
                <a:cs typeface="Calibri"/>
              </a:rPr>
              <a:t> </a:t>
            </a:r>
            <a:r>
              <a:rPr sz="2800" b="1" dirty="0">
                <a:solidFill>
                  <a:srgbClr val="C00000"/>
                </a:solidFill>
                <a:latin typeface="Calibri"/>
                <a:cs typeface="Calibri"/>
              </a:rPr>
              <a:t>now</a:t>
            </a:r>
            <a:r>
              <a:rPr sz="2800" b="1" spc="-10" dirty="0">
                <a:solidFill>
                  <a:srgbClr val="C00000"/>
                </a:solidFill>
                <a:latin typeface="Calibri"/>
                <a:cs typeface="Calibri"/>
              </a:rPr>
              <a:t> authenticated </a:t>
            </a:r>
            <a:r>
              <a:rPr sz="2800" b="1" dirty="0">
                <a:solidFill>
                  <a:srgbClr val="C00000"/>
                </a:solidFill>
                <a:latin typeface="Calibri"/>
                <a:cs typeface="Calibri"/>
              </a:rPr>
              <a:t>without</a:t>
            </a:r>
            <a:r>
              <a:rPr sz="2800" b="1" spc="-35" dirty="0">
                <a:solidFill>
                  <a:srgbClr val="C00000"/>
                </a:solidFill>
                <a:latin typeface="Calibri"/>
                <a:cs typeface="Calibri"/>
              </a:rPr>
              <a:t> </a:t>
            </a:r>
            <a:r>
              <a:rPr sz="2800" b="1" dirty="0">
                <a:solidFill>
                  <a:srgbClr val="C00000"/>
                </a:solidFill>
                <a:latin typeface="Calibri"/>
                <a:cs typeface="Calibri"/>
              </a:rPr>
              <a:t>any</a:t>
            </a:r>
            <a:r>
              <a:rPr sz="2800" b="1" spc="-30" dirty="0">
                <a:solidFill>
                  <a:srgbClr val="C00000"/>
                </a:solidFill>
                <a:latin typeface="Calibri"/>
                <a:cs typeface="Calibri"/>
              </a:rPr>
              <a:t> </a:t>
            </a:r>
            <a:r>
              <a:rPr sz="2800" b="1" spc="-10" dirty="0">
                <a:solidFill>
                  <a:srgbClr val="C00000"/>
                </a:solidFill>
                <a:latin typeface="Calibri"/>
                <a:cs typeface="Calibri"/>
              </a:rPr>
              <a:t>crashes</a:t>
            </a:r>
            <a:endParaRPr sz="2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dirty="0"/>
              <a:t>Most</a:t>
            </a:r>
            <a:r>
              <a:rPr spc="-100" dirty="0"/>
              <a:t> </a:t>
            </a:r>
            <a:r>
              <a:rPr dirty="0"/>
              <a:t>Programs</a:t>
            </a:r>
            <a:r>
              <a:rPr spc="-100" dirty="0"/>
              <a:t> </a:t>
            </a:r>
            <a:r>
              <a:rPr dirty="0"/>
              <a:t>Process</a:t>
            </a:r>
            <a:r>
              <a:rPr spc="-100" dirty="0"/>
              <a:t> </a:t>
            </a:r>
            <a:r>
              <a:rPr dirty="0"/>
              <a:t>User</a:t>
            </a:r>
            <a:r>
              <a:rPr spc="-105" dirty="0"/>
              <a:t> </a:t>
            </a:r>
            <a:r>
              <a:rPr spc="-10" dirty="0"/>
              <a:t>Input</a:t>
            </a:r>
          </a:p>
        </p:txBody>
      </p:sp>
      <p:sp>
        <p:nvSpPr>
          <p:cNvPr id="3" name="object 3"/>
          <p:cNvSpPr txBox="1"/>
          <p:nvPr/>
        </p:nvSpPr>
        <p:spPr>
          <a:xfrm>
            <a:off x="916939" y="1795779"/>
            <a:ext cx="10259695" cy="3259454"/>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libri"/>
                <a:cs typeface="Calibri"/>
              </a:rPr>
              <a:t>Previous</a:t>
            </a:r>
            <a:r>
              <a:rPr sz="2800" spc="-70" dirty="0">
                <a:latin typeface="Calibri"/>
                <a:cs typeface="Calibri"/>
              </a:rPr>
              <a:t> </a:t>
            </a:r>
            <a:r>
              <a:rPr sz="2800" dirty="0">
                <a:latin typeface="Calibri"/>
                <a:cs typeface="Calibri"/>
              </a:rPr>
              <a:t>examples</a:t>
            </a:r>
            <a:r>
              <a:rPr sz="2800" spc="-60" dirty="0">
                <a:latin typeface="Calibri"/>
                <a:cs typeface="Calibri"/>
              </a:rPr>
              <a:t> </a:t>
            </a:r>
            <a:r>
              <a:rPr sz="2800" dirty="0">
                <a:latin typeface="Calibri"/>
                <a:cs typeface="Calibri"/>
              </a:rPr>
              <a:t>used</a:t>
            </a:r>
            <a:r>
              <a:rPr sz="2800" spc="-60" dirty="0">
                <a:latin typeface="Calibri"/>
                <a:cs typeface="Calibri"/>
              </a:rPr>
              <a:t> </a:t>
            </a:r>
            <a:r>
              <a:rPr sz="2800" dirty="0">
                <a:latin typeface="Calibri"/>
                <a:cs typeface="Calibri"/>
              </a:rPr>
              <a:t>hardcoded</a:t>
            </a:r>
            <a:r>
              <a:rPr sz="2800" spc="-60" dirty="0">
                <a:latin typeface="Calibri"/>
                <a:cs typeface="Calibri"/>
              </a:rPr>
              <a:t> </a:t>
            </a:r>
            <a:r>
              <a:rPr sz="2800" spc="-10" dirty="0">
                <a:latin typeface="Calibri"/>
                <a:cs typeface="Calibri"/>
              </a:rPr>
              <a:t>strings</a:t>
            </a:r>
            <a:endParaRPr sz="2800">
              <a:latin typeface="Calibri"/>
              <a:cs typeface="Calibri"/>
            </a:endParaRPr>
          </a:p>
          <a:p>
            <a:pPr>
              <a:lnSpc>
                <a:spcPct val="100000"/>
              </a:lnSpc>
              <a:spcBef>
                <a:spcPts val="50"/>
              </a:spcBef>
              <a:buFont typeface="Arial"/>
              <a:buChar char="•"/>
            </a:pPr>
            <a:endParaRPr sz="3750">
              <a:latin typeface="Calibri"/>
              <a:cs typeface="Calibri"/>
            </a:endParaRPr>
          </a:p>
          <a:p>
            <a:pPr marL="241300" indent="-228600">
              <a:lnSpc>
                <a:spcPct val="100000"/>
              </a:lnSpc>
              <a:spcBef>
                <a:spcPts val="5"/>
              </a:spcBef>
              <a:buFont typeface="Arial"/>
              <a:buChar char="•"/>
              <a:tabLst>
                <a:tab pos="241300" algn="l"/>
              </a:tabLst>
            </a:pPr>
            <a:r>
              <a:rPr sz="2800" dirty="0">
                <a:latin typeface="Calibri"/>
                <a:cs typeface="Calibri"/>
              </a:rPr>
              <a:t>Most</a:t>
            </a:r>
            <a:r>
              <a:rPr sz="2800" spc="-60" dirty="0">
                <a:latin typeface="Calibri"/>
                <a:cs typeface="Calibri"/>
              </a:rPr>
              <a:t> </a:t>
            </a:r>
            <a:r>
              <a:rPr sz="2800" dirty="0">
                <a:latin typeface="Calibri"/>
                <a:cs typeface="Calibri"/>
              </a:rPr>
              <a:t>useful</a:t>
            </a:r>
            <a:r>
              <a:rPr sz="2800" spc="-50" dirty="0">
                <a:latin typeface="Calibri"/>
                <a:cs typeface="Calibri"/>
              </a:rPr>
              <a:t> </a:t>
            </a:r>
            <a:r>
              <a:rPr sz="2800" dirty="0">
                <a:latin typeface="Calibri"/>
                <a:cs typeface="Calibri"/>
              </a:rPr>
              <a:t>programs</a:t>
            </a:r>
            <a:r>
              <a:rPr sz="2800" spc="-40" dirty="0">
                <a:latin typeface="Calibri"/>
                <a:cs typeface="Calibri"/>
              </a:rPr>
              <a:t> </a:t>
            </a:r>
            <a:r>
              <a:rPr sz="2800" dirty="0">
                <a:latin typeface="Calibri"/>
                <a:cs typeface="Calibri"/>
              </a:rPr>
              <a:t>require</a:t>
            </a:r>
            <a:r>
              <a:rPr sz="2800" spc="-55" dirty="0">
                <a:latin typeface="Calibri"/>
                <a:cs typeface="Calibri"/>
              </a:rPr>
              <a:t> </a:t>
            </a:r>
            <a:r>
              <a:rPr sz="2800" dirty="0">
                <a:latin typeface="Calibri"/>
                <a:cs typeface="Calibri"/>
              </a:rPr>
              <a:t>some</a:t>
            </a:r>
            <a:r>
              <a:rPr sz="2800" spc="-55" dirty="0">
                <a:latin typeface="Calibri"/>
                <a:cs typeface="Calibri"/>
              </a:rPr>
              <a:t> </a:t>
            </a:r>
            <a:r>
              <a:rPr sz="2800" dirty="0">
                <a:latin typeface="Calibri"/>
                <a:cs typeface="Calibri"/>
              </a:rPr>
              <a:t>level</a:t>
            </a:r>
            <a:r>
              <a:rPr sz="2800" spc="-55" dirty="0">
                <a:latin typeface="Calibri"/>
                <a:cs typeface="Calibri"/>
              </a:rPr>
              <a:t> </a:t>
            </a:r>
            <a:r>
              <a:rPr sz="2800" dirty="0">
                <a:latin typeface="Calibri"/>
                <a:cs typeface="Calibri"/>
              </a:rPr>
              <a:t>of</a:t>
            </a:r>
            <a:r>
              <a:rPr sz="2800" spc="-55" dirty="0">
                <a:latin typeface="Calibri"/>
                <a:cs typeface="Calibri"/>
              </a:rPr>
              <a:t> </a:t>
            </a:r>
            <a:r>
              <a:rPr sz="2800" dirty="0">
                <a:latin typeface="Calibri"/>
                <a:cs typeface="Calibri"/>
              </a:rPr>
              <a:t>interaction</a:t>
            </a:r>
            <a:r>
              <a:rPr sz="2800" spc="-40" dirty="0">
                <a:latin typeface="Calibri"/>
                <a:cs typeface="Calibri"/>
              </a:rPr>
              <a:t> </a:t>
            </a:r>
            <a:r>
              <a:rPr sz="2800" dirty="0">
                <a:latin typeface="Calibri"/>
                <a:cs typeface="Calibri"/>
              </a:rPr>
              <a:t>with</a:t>
            </a:r>
            <a:r>
              <a:rPr sz="2800" spc="-40" dirty="0">
                <a:latin typeface="Calibri"/>
                <a:cs typeface="Calibri"/>
              </a:rPr>
              <a:t> </a:t>
            </a:r>
            <a:r>
              <a:rPr sz="2800" dirty="0">
                <a:latin typeface="Calibri"/>
                <a:cs typeface="Calibri"/>
              </a:rPr>
              <a:t>the</a:t>
            </a:r>
            <a:r>
              <a:rPr sz="2800" spc="-55" dirty="0">
                <a:latin typeface="Calibri"/>
                <a:cs typeface="Calibri"/>
              </a:rPr>
              <a:t> </a:t>
            </a:r>
            <a:r>
              <a:rPr sz="2800" spc="-20" dirty="0">
                <a:latin typeface="Calibri"/>
                <a:cs typeface="Calibri"/>
              </a:rPr>
              <a:t>user</a:t>
            </a:r>
            <a:endParaRPr sz="2800">
              <a:latin typeface="Calibri"/>
              <a:cs typeface="Calibri"/>
            </a:endParaRPr>
          </a:p>
          <a:p>
            <a:pPr>
              <a:lnSpc>
                <a:spcPct val="100000"/>
              </a:lnSpc>
              <a:spcBef>
                <a:spcPts val="20"/>
              </a:spcBef>
              <a:buFont typeface="Arial"/>
              <a:buChar char="•"/>
            </a:pPr>
            <a:endParaRPr sz="4200">
              <a:latin typeface="Calibri"/>
              <a:cs typeface="Calibri"/>
            </a:endParaRPr>
          </a:p>
          <a:p>
            <a:pPr marL="241300" marR="5080" indent="-228600">
              <a:lnSpc>
                <a:spcPts val="3000"/>
              </a:lnSpc>
              <a:spcBef>
                <a:spcPts val="5"/>
              </a:spcBef>
              <a:buFont typeface="Arial"/>
              <a:buChar char="•"/>
              <a:tabLst>
                <a:tab pos="241300" algn="l"/>
              </a:tabLst>
            </a:pPr>
            <a:r>
              <a:rPr sz="2800" dirty="0">
                <a:latin typeface="Calibri"/>
                <a:cs typeface="Calibri"/>
              </a:rPr>
              <a:t>Users</a:t>
            </a:r>
            <a:r>
              <a:rPr sz="2800" spc="-25" dirty="0">
                <a:latin typeface="Calibri"/>
                <a:cs typeface="Calibri"/>
              </a:rPr>
              <a:t> </a:t>
            </a:r>
            <a:r>
              <a:rPr sz="2800" dirty="0">
                <a:latin typeface="Calibri"/>
                <a:cs typeface="Calibri"/>
              </a:rPr>
              <a:t>can</a:t>
            </a:r>
            <a:r>
              <a:rPr sz="2800" spc="-15" dirty="0">
                <a:latin typeface="Calibri"/>
                <a:cs typeface="Calibri"/>
              </a:rPr>
              <a:t> </a:t>
            </a:r>
            <a:r>
              <a:rPr sz="2800" dirty="0">
                <a:latin typeface="Calibri"/>
                <a:cs typeface="Calibri"/>
              </a:rPr>
              <a:t>supply</a:t>
            </a:r>
            <a:r>
              <a:rPr sz="2800" spc="-20" dirty="0">
                <a:latin typeface="Calibri"/>
                <a:cs typeface="Calibri"/>
              </a:rPr>
              <a:t> </a:t>
            </a:r>
            <a:r>
              <a:rPr sz="2800" dirty="0">
                <a:latin typeface="Calibri"/>
                <a:cs typeface="Calibri"/>
              </a:rPr>
              <a:t>input</a:t>
            </a:r>
            <a:r>
              <a:rPr sz="2800" spc="-20" dirty="0">
                <a:latin typeface="Calibri"/>
                <a:cs typeface="Calibri"/>
              </a:rPr>
              <a:t> </a:t>
            </a:r>
            <a:r>
              <a:rPr sz="2800" dirty="0">
                <a:latin typeface="Calibri"/>
                <a:cs typeface="Calibri"/>
              </a:rPr>
              <a:t>through</a:t>
            </a:r>
            <a:r>
              <a:rPr sz="2800" spc="-15" dirty="0">
                <a:latin typeface="Calibri"/>
                <a:cs typeface="Calibri"/>
              </a:rPr>
              <a:t> </a:t>
            </a:r>
            <a:r>
              <a:rPr sz="2800" dirty="0">
                <a:latin typeface="Calibri"/>
                <a:cs typeface="Calibri"/>
              </a:rPr>
              <a:t>a</a:t>
            </a:r>
            <a:r>
              <a:rPr sz="2800" spc="-15" dirty="0">
                <a:latin typeface="Calibri"/>
                <a:cs typeface="Calibri"/>
              </a:rPr>
              <a:t> </a:t>
            </a:r>
            <a:r>
              <a:rPr sz="2800" dirty="0">
                <a:latin typeface="Calibri"/>
                <a:cs typeface="Calibri"/>
              </a:rPr>
              <a:t>multitude</a:t>
            </a:r>
            <a:r>
              <a:rPr sz="2800" spc="-20" dirty="0">
                <a:latin typeface="Calibri"/>
                <a:cs typeface="Calibri"/>
              </a:rPr>
              <a:t> </a:t>
            </a:r>
            <a:r>
              <a:rPr sz="2800" dirty="0">
                <a:latin typeface="Calibri"/>
                <a:cs typeface="Calibri"/>
              </a:rPr>
              <a:t>of</a:t>
            </a:r>
            <a:r>
              <a:rPr sz="2800" spc="-20" dirty="0">
                <a:latin typeface="Calibri"/>
                <a:cs typeface="Calibri"/>
              </a:rPr>
              <a:t> </a:t>
            </a:r>
            <a:r>
              <a:rPr sz="2800" dirty="0">
                <a:latin typeface="Calibri"/>
                <a:cs typeface="Calibri"/>
              </a:rPr>
              <a:t>mechanisms</a:t>
            </a:r>
            <a:r>
              <a:rPr sz="2800" spc="-10" dirty="0">
                <a:latin typeface="Calibri"/>
                <a:cs typeface="Calibri"/>
              </a:rPr>
              <a:t> including </a:t>
            </a:r>
            <a:r>
              <a:rPr sz="2800" dirty="0">
                <a:latin typeface="Calibri"/>
                <a:cs typeface="Calibri"/>
              </a:rPr>
              <a:t>text</a:t>
            </a:r>
            <a:r>
              <a:rPr sz="2800" spc="-80" dirty="0">
                <a:latin typeface="Calibri"/>
                <a:cs typeface="Calibri"/>
              </a:rPr>
              <a:t> </a:t>
            </a:r>
            <a:r>
              <a:rPr sz="2800" dirty="0">
                <a:latin typeface="Calibri"/>
                <a:cs typeface="Calibri"/>
              </a:rPr>
              <a:t>input,</a:t>
            </a:r>
            <a:r>
              <a:rPr sz="2800" spc="-60" dirty="0">
                <a:latin typeface="Calibri"/>
                <a:cs typeface="Calibri"/>
              </a:rPr>
              <a:t> </a:t>
            </a:r>
            <a:r>
              <a:rPr sz="2800" dirty="0">
                <a:latin typeface="Calibri"/>
                <a:cs typeface="Calibri"/>
              </a:rPr>
              <a:t>packets</a:t>
            </a:r>
            <a:r>
              <a:rPr sz="2800" spc="-65" dirty="0">
                <a:latin typeface="Calibri"/>
                <a:cs typeface="Calibri"/>
              </a:rPr>
              <a:t> </a:t>
            </a:r>
            <a:r>
              <a:rPr sz="2800" dirty="0">
                <a:latin typeface="Calibri"/>
                <a:cs typeface="Calibri"/>
              </a:rPr>
              <a:t>over</a:t>
            </a:r>
            <a:r>
              <a:rPr sz="2800" spc="-65"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networks,</a:t>
            </a:r>
            <a:r>
              <a:rPr sz="2800" spc="-60" dirty="0">
                <a:latin typeface="Calibri"/>
                <a:cs typeface="Calibri"/>
              </a:rPr>
              <a:t> </a:t>
            </a:r>
            <a:r>
              <a:rPr sz="2800" dirty="0">
                <a:latin typeface="Calibri"/>
                <a:cs typeface="Calibri"/>
              </a:rPr>
              <a:t>environment</a:t>
            </a:r>
            <a:r>
              <a:rPr sz="2800" spc="-70" dirty="0">
                <a:latin typeface="Calibri"/>
                <a:cs typeface="Calibri"/>
              </a:rPr>
              <a:t> </a:t>
            </a:r>
            <a:r>
              <a:rPr sz="2800" dirty="0">
                <a:latin typeface="Calibri"/>
                <a:cs typeface="Calibri"/>
              </a:rPr>
              <a:t>variables,</a:t>
            </a:r>
            <a:r>
              <a:rPr sz="2800" spc="-60" dirty="0">
                <a:latin typeface="Calibri"/>
                <a:cs typeface="Calibri"/>
              </a:rPr>
              <a:t> </a:t>
            </a:r>
            <a:r>
              <a:rPr sz="2800" dirty="0">
                <a:latin typeface="Calibri"/>
                <a:cs typeface="Calibri"/>
              </a:rPr>
              <a:t>and</a:t>
            </a:r>
            <a:r>
              <a:rPr sz="2800" spc="-60" dirty="0">
                <a:latin typeface="Calibri"/>
                <a:cs typeface="Calibri"/>
              </a:rPr>
              <a:t> </a:t>
            </a:r>
            <a:r>
              <a:rPr sz="2800" spc="-20" dirty="0">
                <a:latin typeface="Calibri"/>
                <a:cs typeface="Calibri"/>
              </a:rPr>
              <a:t>file </a:t>
            </a:r>
            <a:r>
              <a:rPr sz="2800" spc="-10" dirty="0">
                <a:latin typeface="Calibri"/>
                <a:cs typeface="Calibri"/>
              </a:rPr>
              <a:t>input</a:t>
            </a:r>
            <a:endParaRPr sz="2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955">
              <a:lnSpc>
                <a:spcPct val="100000"/>
              </a:lnSpc>
              <a:spcBef>
                <a:spcPts val="100"/>
              </a:spcBef>
            </a:pPr>
            <a:r>
              <a:rPr dirty="0"/>
              <a:t>What</a:t>
            </a:r>
            <a:r>
              <a:rPr spc="-30" dirty="0"/>
              <a:t> </a:t>
            </a:r>
            <a:r>
              <a:rPr dirty="0"/>
              <a:t>Can</a:t>
            </a:r>
            <a:r>
              <a:rPr spc="-35" dirty="0"/>
              <a:t> </a:t>
            </a:r>
            <a:r>
              <a:rPr dirty="0"/>
              <a:t>We</a:t>
            </a:r>
            <a:r>
              <a:rPr spc="-30" dirty="0"/>
              <a:t> </a:t>
            </a:r>
            <a:r>
              <a:rPr dirty="0"/>
              <a:t>Do</a:t>
            </a:r>
            <a:r>
              <a:rPr spc="-30" dirty="0"/>
              <a:t> </a:t>
            </a:r>
            <a:r>
              <a:rPr dirty="0"/>
              <a:t>with</a:t>
            </a:r>
            <a:r>
              <a:rPr spc="-30" dirty="0"/>
              <a:t> </a:t>
            </a:r>
            <a:r>
              <a:rPr dirty="0"/>
              <a:t>User</a:t>
            </a:r>
            <a:r>
              <a:rPr spc="-35" dirty="0"/>
              <a:t> </a:t>
            </a:r>
            <a:r>
              <a:rPr spc="-10" dirty="0"/>
              <a:t>Input?</a:t>
            </a:r>
          </a:p>
        </p:txBody>
      </p:sp>
      <p:sp>
        <p:nvSpPr>
          <p:cNvPr id="3" name="object 3"/>
          <p:cNvSpPr txBox="1"/>
          <p:nvPr/>
        </p:nvSpPr>
        <p:spPr>
          <a:xfrm>
            <a:off x="838199" y="1814460"/>
            <a:ext cx="2769235" cy="1795145"/>
          </a:xfrm>
          <a:prstGeom prst="rect">
            <a:avLst/>
          </a:prstGeom>
          <a:solidFill>
            <a:srgbClr val="B4C7E7"/>
          </a:solidFill>
          <a:ln w="12700">
            <a:solidFill>
              <a:srgbClr val="000000"/>
            </a:solidFill>
          </a:ln>
        </p:spPr>
        <p:txBody>
          <a:bodyPr vert="horz" wrap="square" lIns="0" tIns="173990" rIns="0" bIns="0" rtlCol="0">
            <a:spAutoFit/>
          </a:bodyPr>
          <a:lstStyle/>
          <a:p>
            <a:pPr marL="434340" marR="430530"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a:t>
            </a:r>
            <a:endParaRPr sz="1800">
              <a:latin typeface="Calibri"/>
              <a:cs typeface="Calibri"/>
            </a:endParaRPr>
          </a:p>
          <a:p>
            <a:pPr marL="434340">
              <a:lnSpc>
                <a:spcPts val="2125"/>
              </a:lnSpc>
              <a:spcBef>
                <a:spcPts val="50"/>
              </a:spcBef>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p:txBody>
      </p:sp>
      <p:graphicFrame>
        <p:nvGraphicFramePr>
          <p:cNvPr id="4" name="object 4"/>
          <p:cNvGraphicFramePr>
            <a:graphicFrameLocks noGrp="1"/>
          </p:cNvGraphicFramePr>
          <p:nvPr/>
        </p:nvGraphicFramePr>
        <p:xfrm>
          <a:off x="645990" y="4118483"/>
          <a:ext cx="10511787" cy="622300"/>
        </p:xfrm>
        <a:graphic>
          <a:graphicData uri="http://schemas.openxmlformats.org/drawingml/2006/table">
            <a:tbl>
              <a:tblPr firstRow="1" bandRow="1">
                <a:tableStyleId>{2D5ABB26-0587-4C30-8999-92F81FD0307C}</a:tableStyleId>
              </a:tblPr>
              <a:tblGrid>
                <a:gridCol w="2722880">
                  <a:extLst>
                    <a:ext uri="{9D8B030D-6E8A-4147-A177-3AD203B41FA5}">
                      <a16:colId xmlns:a16="http://schemas.microsoft.com/office/drawing/2014/main" val="20000"/>
                    </a:ext>
                  </a:extLst>
                </a:gridCol>
                <a:gridCol w="1772920">
                  <a:extLst>
                    <a:ext uri="{9D8B030D-6E8A-4147-A177-3AD203B41FA5}">
                      <a16:colId xmlns:a16="http://schemas.microsoft.com/office/drawing/2014/main" val="20001"/>
                    </a:ext>
                  </a:extLst>
                </a:gridCol>
                <a:gridCol w="747395">
                  <a:extLst>
                    <a:ext uri="{9D8B030D-6E8A-4147-A177-3AD203B41FA5}">
                      <a16:colId xmlns:a16="http://schemas.microsoft.com/office/drawing/2014/main" val="20002"/>
                    </a:ext>
                  </a:extLst>
                </a:gridCol>
                <a:gridCol w="624204">
                  <a:extLst>
                    <a:ext uri="{9D8B030D-6E8A-4147-A177-3AD203B41FA5}">
                      <a16:colId xmlns:a16="http://schemas.microsoft.com/office/drawing/2014/main" val="20003"/>
                    </a:ext>
                  </a:extLst>
                </a:gridCol>
                <a:gridCol w="629920">
                  <a:extLst>
                    <a:ext uri="{9D8B030D-6E8A-4147-A177-3AD203B41FA5}">
                      <a16:colId xmlns:a16="http://schemas.microsoft.com/office/drawing/2014/main" val="20004"/>
                    </a:ext>
                  </a:extLst>
                </a:gridCol>
                <a:gridCol w="1799589">
                  <a:extLst>
                    <a:ext uri="{9D8B030D-6E8A-4147-A177-3AD203B41FA5}">
                      <a16:colId xmlns:a16="http://schemas.microsoft.com/office/drawing/2014/main" val="20005"/>
                    </a:ext>
                  </a:extLst>
                </a:gridCol>
                <a:gridCol w="2214879">
                  <a:extLst>
                    <a:ext uri="{9D8B030D-6E8A-4147-A177-3AD203B41FA5}">
                      <a16:colId xmlns:a16="http://schemas.microsoft.com/office/drawing/2014/main" val="20006"/>
                    </a:ext>
                  </a:extLst>
                </a:gridCol>
              </a:tblGrid>
              <a:tr h="622300">
                <a:tc>
                  <a:txBody>
                    <a:bodyPr/>
                    <a:lstStyle/>
                    <a:p>
                      <a:pPr>
                        <a:lnSpc>
                          <a:spcPct val="100000"/>
                        </a:lnSpc>
                      </a:pPr>
                      <a:endParaRPr sz="24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40"/>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4300">
                        <a:lnSpc>
                          <a:spcPct val="100000"/>
                        </a:lnSpc>
                        <a:spcBef>
                          <a:spcPts val="1240"/>
                        </a:spcBef>
                      </a:pPr>
                      <a:r>
                        <a:rPr sz="1800" spc="-20" dirty="0">
                          <a:latin typeface="Calibri"/>
                          <a:cs typeface="Calibri"/>
                        </a:rPr>
                        <a:t>%ebp</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40"/>
                        </a:spcBef>
                      </a:pPr>
                      <a:r>
                        <a:rPr sz="1800" spc="-20" dirty="0">
                          <a:latin typeface="Calibri"/>
                          <a:cs typeface="Calibri"/>
                        </a:rPr>
                        <a:t>%eip</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334645">
                        <a:lnSpc>
                          <a:spcPct val="100000"/>
                        </a:lnSpc>
                        <a:spcBef>
                          <a:spcPts val="126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4004128" y="4897628"/>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sp>
        <p:nvSpPr>
          <p:cNvPr id="6" name="object 6"/>
          <p:cNvSpPr txBox="1"/>
          <p:nvPr/>
        </p:nvSpPr>
        <p:spPr>
          <a:xfrm>
            <a:off x="5276382" y="1850643"/>
            <a:ext cx="5019040"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What</a:t>
            </a:r>
            <a:r>
              <a:rPr sz="2800" spc="-30" dirty="0">
                <a:latin typeface="Calibri"/>
                <a:cs typeface="Calibri"/>
              </a:rPr>
              <a:t> </a:t>
            </a:r>
            <a:r>
              <a:rPr sz="2800" dirty="0">
                <a:latin typeface="Calibri"/>
                <a:cs typeface="Calibri"/>
              </a:rPr>
              <a:t>can</a:t>
            </a:r>
            <a:r>
              <a:rPr sz="2800" spc="-15" dirty="0">
                <a:latin typeface="Calibri"/>
                <a:cs typeface="Calibri"/>
              </a:rPr>
              <a:t> </a:t>
            </a:r>
            <a:r>
              <a:rPr sz="2800" dirty="0">
                <a:latin typeface="Calibri"/>
                <a:cs typeface="Calibri"/>
              </a:rPr>
              <a:t>we</a:t>
            </a:r>
            <a:r>
              <a:rPr sz="2800" spc="-25" dirty="0">
                <a:latin typeface="Calibri"/>
                <a:cs typeface="Calibri"/>
              </a:rPr>
              <a:t> </a:t>
            </a:r>
            <a:r>
              <a:rPr sz="2800" dirty="0">
                <a:latin typeface="Calibri"/>
                <a:cs typeface="Calibri"/>
              </a:rPr>
              <a:t>do</a:t>
            </a:r>
            <a:r>
              <a:rPr sz="2800" spc="-15" dirty="0">
                <a:latin typeface="Calibri"/>
                <a:cs typeface="Calibri"/>
              </a:rPr>
              <a:t> </a:t>
            </a:r>
            <a:r>
              <a:rPr sz="2800" dirty="0">
                <a:latin typeface="Calibri"/>
                <a:cs typeface="Calibri"/>
              </a:rPr>
              <a:t>with</a:t>
            </a:r>
            <a:r>
              <a:rPr sz="2800" spc="-15" dirty="0">
                <a:latin typeface="Calibri"/>
                <a:cs typeface="Calibri"/>
              </a:rPr>
              <a:t> </a:t>
            </a:r>
            <a:r>
              <a:rPr sz="2800" dirty="0">
                <a:latin typeface="Calibri"/>
                <a:cs typeface="Calibri"/>
              </a:rPr>
              <a:t>user</a:t>
            </a:r>
            <a:r>
              <a:rPr sz="2800" spc="-20" dirty="0">
                <a:latin typeface="Calibri"/>
                <a:cs typeface="Calibri"/>
              </a:rPr>
              <a:t> </a:t>
            </a:r>
            <a:r>
              <a:rPr sz="2800" dirty="0">
                <a:latin typeface="Calibri"/>
                <a:cs typeface="Calibri"/>
              </a:rPr>
              <a:t>input</a:t>
            </a:r>
            <a:r>
              <a:rPr sz="2800" spc="-15" dirty="0">
                <a:latin typeface="Calibri"/>
                <a:cs typeface="Calibri"/>
              </a:rPr>
              <a:t> </a:t>
            </a:r>
            <a:r>
              <a:rPr sz="2800" spc="-25" dirty="0">
                <a:latin typeface="Calibri"/>
                <a:cs typeface="Calibri"/>
              </a:rPr>
              <a:t>to </a:t>
            </a:r>
            <a:r>
              <a:rPr sz="2800" dirty="0">
                <a:latin typeface="Calibri"/>
                <a:cs typeface="Calibri"/>
              </a:rPr>
              <a:t>make</a:t>
            </a:r>
            <a:r>
              <a:rPr sz="2800" spc="-65" dirty="0">
                <a:latin typeface="Calibri"/>
                <a:cs typeface="Calibri"/>
              </a:rPr>
              <a:t> </a:t>
            </a:r>
            <a:r>
              <a:rPr sz="2800" dirty="0">
                <a:latin typeface="Calibri"/>
                <a:cs typeface="Calibri"/>
              </a:rPr>
              <a:t>this</a:t>
            </a:r>
            <a:r>
              <a:rPr sz="2800" spc="-35" dirty="0">
                <a:latin typeface="Calibri"/>
                <a:cs typeface="Calibri"/>
              </a:rPr>
              <a:t> </a:t>
            </a:r>
            <a:r>
              <a:rPr sz="2800" dirty="0">
                <a:latin typeface="Calibri"/>
                <a:cs typeface="Calibri"/>
              </a:rPr>
              <a:t>more</a:t>
            </a:r>
            <a:r>
              <a:rPr sz="2800" spc="-50" dirty="0">
                <a:latin typeface="Calibri"/>
                <a:cs typeface="Calibri"/>
              </a:rPr>
              <a:t> </a:t>
            </a:r>
            <a:r>
              <a:rPr sz="2800" spc="-10" dirty="0">
                <a:latin typeface="Calibri"/>
                <a:cs typeface="Calibri"/>
              </a:rPr>
              <a:t>interesting?</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54455">
              <a:lnSpc>
                <a:spcPct val="100000"/>
              </a:lnSpc>
              <a:spcBef>
                <a:spcPts val="100"/>
              </a:spcBef>
            </a:pPr>
            <a:r>
              <a:rPr dirty="0"/>
              <a:t>How</a:t>
            </a:r>
            <a:r>
              <a:rPr spc="-105" dirty="0"/>
              <a:t> </a:t>
            </a:r>
            <a:r>
              <a:rPr dirty="0"/>
              <a:t>Relevant</a:t>
            </a:r>
            <a:r>
              <a:rPr spc="-105" dirty="0"/>
              <a:t> </a:t>
            </a:r>
            <a:r>
              <a:rPr dirty="0"/>
              <a:t>Are</a:t>
            </a:r>
            <a:r>
              <a:rPr spc="-105" dirty="0"/>
              <a:t> </a:t>
            </a:r>
            <a:r>
              <a:rPr spc="-25" dirty="0"/>
              <a:t>BOF</a:t>
            </a:r>
          </a:p>
        </p:txBody>
      </p:sp>
      <p:sp>
        <p:nvSpPr>
          <p:cNvPr id="3" name="object 3"/>
          <p:cNvSpPr txBox="1"/>
          <p:nvPr/>
        </p:nvSpPr>
        <p:spPr>
          <a:xfrm>
            <a:off x="916939" y="1761404"/>
            <a:ext cx="9670415" cy="3571240"/>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dirty="0">
                <a:latin typeface="Calibri"/>
                <a:cs typeface="Calibri"/>
              </a:rPr>
              <a:t>Performance</a:t>
            </a:r>
            <a:r>
              <a:rPr sz="2800" spc="-70" dirty="0">
                <a:latin typeface="Calibri"/>
                <a:cs typeface="Calibri"/>
              </a:rPr>
              <a:t> </a:t>
            </a:r>
            <a:r>
              <a:rPr sz="2800" dirty="0">
                <a:latin typeface="Calibri"/>
                <a:cs typeface="Calibri"/>
              </a:rPr>
              <a:t>is</a:t>
            </a:r>
            <a:r>
              <a:rPr sz="2800" spc="-50" dirty="0">
                <a:latin typeface="Calibri"/>
                <a:cs typeface="Calibri"/>
              </a:rPr>
              <a:t> </a:t>
            </a:r>
            <a:r>
              <a:rPr sz="2800" dirty="0">
                <a:latin typeface="Calibri"/>
                <a:cs typeface="Calibri"/>
              </a:rPr>
              <a:t>always</a:t>
            </a:r>
            <a:r>
              <a:rPr sz="2800" spc="-50" dirty="0">
                <a:latin typeface="Calibri"/>
                <a:cs typeface="Calibri"/>
              </a:rPr>
              <a:t> </a:t>
            </a:r>
            <a:r>
              <a:rPr sz="2800" dirty="0">
                <a:latin typeface="Calibri"/>
                <a:cs typeface="Calibri"/>
              </a:rPr>
              <a:t>at</a:t>
            </a:r>
            <a:r>
              <a:rPr sz="2800" spc="-55" dirty="0">
                <a:latin typeface="Calibri"/>
                <a:cs typeface="Calibri"/>
              </a:rPr>
              <a:t> </a:t>
            </a:r>
            <a:r>
              <a:rPr sz="2800" dirty="0">
                <a:latin typeface="Calibri"/>
                <a:cs typeface="Calibri"/>
              </a:rPr>
              <a:t>the</a:t>
            </a:r>
            <a:r>
              <a:rPr sz="2800" spc="-60" dirty="0">
                <a:latin typeface="Calibri"/>
                <a:cs typeface="Calibri"/>
              </a:rPr>
              <a:t> </a:t>
            </a:r>
            <a:r>
              <a:rPr sz="2800" dirty="0">
                <a:latin typeface="Calibri"/>
                <a:cs typeface="Calibri"/>
              </a:rPr>
              <a:t>top</a:t>
            </a:r>
            <a:r>
              <a:rPr sz="2800" spc="-55" dirty="0">
                <a:latin typeface="Calibri"/>
                <a:cs typeface="Calibri"/>
              </a:rPr>
              <a:t> </a:t>
            </a:r>
            <a:r>
              <a:rPr sz="2800" dirty="0">
                <a:latin typeface="Calibri"/>
                <a:cs typeface="Calibri"/>
              </a:rPr>
              <a:t>of</a:t>
            </a:r>
            <a:r>
              <a:rPr sz="2800" spc="-55" dirty="0">
                <a:latin typeface="Calibri"/>
                <a:cs typeface="Calibri"/>
              </a:rPr>
              <a:t> </a:t>
            </a:r>
            <a:r>
              <a:rPr sz="2800" dirty="0">
                <a:latin typeface="Calibri"/>
                <a:cs typeface="Calibri"/>
              </a:rPr>
              <a:t>the</a:t>
            </a:r>
            <a:r>
              <a:rPr sz="2800" spc="-60" dirty="0">
                <a:latin typeface="Calibri"/>
                <a:cs typeface="Calibri"/>
              </a:rPr>
              <a:t> </a:t>
            </a:r>
            <a:r>
              <a:rPr sz="2800" dirty="0">
                <a:latin typeface="Calibri"/>
                <a:cs typeface="Calibri"/>
              </a:rPr>
              <a:t>feature</a:t>
            </a:r>
            <a:r>
              <a:rPr sz="2800" spc="-55" dirty="0">
                <a:latin typeface="Calibri"/>
                <a:cs typeface="Calibri"/>
              </a:rPr>
              <a:t> </a:t>
            </a:r>
            <a:r>
              <a:rPr sz="2800" spc="-20" dirty="0">
                <a:latin typeface="Calibri"/>
                <a:cs typeface="Calibri"/>
              </a:rPr>
              <a:t>list</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We</a:t>
            </a:r>
            <a:r>
              <a:rPr sz="2400" spc="-65" dirty="0">
                <a:latin typeface="Calibri"/>
                <a:cs typeface="Calibri"/>
              </a:rPr>
              <a:t> </a:t>
            </a:r>
            <a:r>
              <a:rPr sz="2400" dirty="0">
                <a:latin typeface="Calibri"/>
                <a:cs typeface="Calibri"/>
              </a:rPr>
              <a:t>like</a:t>
            </a:r>
            <a:r>
              <a:rPr sz="2400" spc="-65" dirty="0">
                <a:latin typeface="Calibri"/>
                <a:cs typeface="Calibri"/>
              </a:rPr>
              <a:t> </a:t>
            </a:r>
            <a:r>
              <a:rPr sz="2400" dirty="0">
                <a:latin typeface="Calibri"/>
                <a:cs typeface="Calibri"/>
              </a:rPr>
              <a:t>technology</a:t>
            </a:r>
            <a:r>
              <a:rPr sz="2400" spc="-65" dirty="0">
                <a:latin typeface="Calibri"/>
                <a:cs typeface="Calibri"/>
              </a:rPr>
              <a:t> </a:t>
            </a:r>
            <a:r>
              <a:rPr sz="2400" dirty="0">
                <a:latin typeface="Calibri"/>
                <a:cs typeface="Calibri"/>
              </a:rPr>
              <a:t>to</a:t>
            </a:r>
            <a:r>
              <a:rPr sz="2400" spc="-75" dirty="0">
                <a:latin typeface="Calibri"/>
                <a:cs typeface="Calibri"/>
              </a:rPr>
              <a:t> </a:t>
            </a:r>
            <a:r>
              <a:rPr sz="2400" dirty="0">
                <a:latin typeface="Calibri"/>
                <a:cs typeface="Calibri"/>
              </a:rPr>
              <a:t>always</a:t>
            </a:r>
            <a:r>
              <a:rPr sz="2400" spc="-70" dirty="0">
                <a:latin typeface="Calibri"/>
                <a:cs typeface="Calibri"/>
              </a:rPr>
              <a:t> </a:t>
            </a:r>
            <a:r>
              <a:rPr sz="2400" dirty="0">
                <a:latin typeface="Calibri"/>
                <a:cs typeface="Calibri"/>
              </a:rPr>
              <a:t>be</a:t>
            </a:r>
            <a:r>
              <a:rPr sz="2400" spc="-60" dirty="0">
                <a:latin typeface="Calibri"/>
                <a:cs typeface="Calibri"/>
              </a:rPr>
              <a:t> </a:t>
            </a:r>
            <a:r>
              <a:rPr sz="2400" spc="-20" dirty="0">
                <a:latin typeface="Calibri"/>
                <a:cs typeface="Calibri"/>
              </a:rPr>
              <a:t>fast</a:t>
            </a:r>
            <a:endParaRPr sz="2400">
              <a:latin typeface="Calibri"/>
              <a:cs typeface="Calibri"/>
            </a:endParaRPr>
          </a:p>
          <a:p>
            <a:pPr lvl="1">
              <a:lnSpc>
                <a:spcPct val="100000"/>
              </a:lnSpc>
              <a:spcBef>
                <a:spcPts val="5"/>
              </a:spcBef>
              <a:buFont typeface="Arial"/>
              <a:buChar char="•"/>
            </a:pPr>
            <a:endParaRPr sz="3050">
              <a:latin typeface="Calibri"/>
              <a:cs typeface="Calibri"/>
            </a:endParaRPr>
          </a:p>
          <a:p>
            <a:pPr marL="241300" indent="-228600">
              <a:lnSpc>
                <a:spcPct val="100000"/>
              </a:lnSpc>
              <a:buFont typeface="Arial"/>
              <a:buChar char="•"/>
              <a:tabLst>
                <a:tab pos="241300" algn="l"/>
              </a:tabLst>
            </a:pPr>
            <a:r>
              <a:rPr sz="2800" dirty="0">
                <a:latin typeface="Calibri"/>
                <a:cs typeface="Calibri"/>
              </a:rPr>
              <a:t>Low</a:t>
            </a:r>
            <a:r>
              <a:rPr sz="2800" spc="-45" dirty="0">
                <a:latin typeface="Calibri"/>
                <a:cs typeface="Calibri"/>
              </a:rPr>
              <a:t> </a:t>
            </a:r>
            <a:r>
              <a:rPr sz="2800" dirty="0">
                <a:latin typeface="Calibri"/>
                <a:cs typeface="Calibri"/>
              </a:rPr>
              <a:t>level</a:t>
            </a:r>
            <a:r>
              <a:rPr sz="2800" spc="-35" dirty="0">
                <a:latin typeface="Calibri"/>
                <a:cs typeface="Calibri"/>
              </a:rPr>
              <a:t> </a:t>
            </a:r>
            <a:r>
              <a:rPr sz="2800" dirty="0">
                <a:latin typeface="Calibri"/>
                <a:cs typeface="Calibri"/>
              </a:rPr>
              <a:t>languages</a:t>
            </a:r>
            <a:r>
              <a:rPr sz="2800" spc="-25" dirty="0">
                <a:latin typeface="Calibri"/>
                <a:cs typeface="Calibri"/>
              </a:rPr>
              <a:t> </a:t>
            </a:r>
            <a:r>
              <a:rPr sz="2800" dirty="0">
                <a:latin typeface="Calibri"/>
                <a:cs typeface="Calibri"/>
              </a:rPr>
              <a:t>such</a:t>
            </a:r>
            <a:r>
              <a:rPr sz="2800" spc="-30" dirty="0">
                <a:latin typeface="Calibri"/>
                <a:cs typeface="Calibri"/>
              </a:rPr>
              <a:t> </a:t>
            </a:r>
            <a:r>
              <a:rPr sz="2800" dirty="0">
                <a:latin typeface="Calibri"/>
                <a:cs typeface="Calibri"/>
              </a:rPr>
              <a:t>as</a:t>
            </a:r>
            <a:r>
              <a:rPr sz="2800" spc="-25" dirty="0">
                <a:latin typeface="Calibri"/>
                <a:cs typeface="Calibri"/>
              </a:rPr>
              <a:t> </a:t>
            </a:r>
            <a:r>
              <a:rPr sz="2800" dirty="0">
                <a:latin typeface="Calibri"/>
                <a:cs typeface="Calibri"/>
              </a:rPr>
              <a:t>C/C++</a:t>
            </a:r>
            <a:r>
              <a:rPr sz="2800" spc="-30" dirty="0">
                <a:latin typeface="Calibri"/>
                <a:cs typeface="Calibri"/>
              </a:rPr>
              <a:t> </a:t>
            </a:r>
            <a:r>
              <a:rPr sz="2800" dirty="0">
                <a:latin typeface="Calibri"/>
                <a:cs typeface="Calibri"/>
              </a:rPr>
              <a:t>are</a:t>
            </a:r>
            <a:r>
              <a:rPr sz="2800" spc="-35" dirty="0">
                <a:latin typeface="Calibri"/>
                <a:cs typeface="Calibri"/>
              </a:rPr>
              <a:t> </a:t>
            </a:r>
            <a:r>
              <a:rPr sz="2800" dirty="0">
                <a:latin typeface="Calibri"/>
                <a:cs typeface="Calibri"/>
              </a:rPr>
              <a:t>still</a:t>
            </a:r>
            <a:r>
              <a:rPr sz="2800" spc="-35" dirty="0">
                <a:latin typeface="Calibri"/>
                <a:cs typeface="Calibri"/>
              </a:rPr>
              <a:t> </a:t>
            </a:r>
            <a:r>
              <a:rPr sz="2800" dirty="0">
                <a:latin typeface="Calibri"/>
                <a:cs typeface="Calibri"/>
              </a:rPr>
              <a:t>very</a:t>
            </a:r>
            <a:r>
              <a:rPr sz="2800" spc="-35" dirty="0">
                <a:latin typeface="Calibri"/>
                <a:cs typeface="Calibri"/>
              </a:rPr>
              <a:t> </a:t>
            </a:r>
            <a:r>
              <a:rPr sz="2800" spc="-10" dirty="0">
                <a:latin typeface="Calibri"/>
                <a:cs typeface="Calibri"/>
              </a:rPr>
              <a:t>popular</a:t>
            </a:r>
            <a:endParaRPr sz="2800">
              <a:latin typeface="Calibri"/>
              <a:cs typeface="Calibri"/>
            </a:endParaRPr>
          </a:p>
          <a:p>
            <a:pPr>
              <a:lnSpc>
                <a:spcPct val="100000"/>
              </a:lnSpc>
              <a:buFont typeface="Arial"/>
              <a:buChar char="•"/>
            </a:pPr>
            <a:endParaRPr sz="4050">
              <a:latin typeface="Calibri"/>
              <a:cs typeface="Calibri"/>
            </a:endParaRPr>
          </a:p>
          <a:p>
            <a:pPr marL="241300" marR="5080" indent="-228600">
              <a:lnSpc>
                <a:spcPct val="90700"/>
              </a:lnSpc>
              <a:buFont typeface="Arial"/>
              <a:buChar char="•"/>
              <a:tabLst>
                <a:tab pos="241300" algn="l"/>
              </a:tabLst>
            </a:pPr>
            <a:r>
              <a:rPr sz="2800" dirty="0">
                <a:latin typeface="Calibri"/>
                <a:cs typeface="Calibri"/>
              </a:rPr>
              <a:t>Systems</a:t>
            </a:r>
            <a:r>
              <a:rPr sz="2800" spc="-90" dirty="0">
                <a:latin typeface="Calibri"/>
                <a:cs typeface="Calibri"/>
              </a:rPr>
              <a:t> </a:t>
            </a:r>
            <a:r>
              <a:rPr sz="2800" dirty="0">
                <a:latin typeface="Calibri"/>
                <a:cs typeface="Calibri"/>
              </a:rPr>
              <a:t>software</a:t>
            </a:r>
            <a:r>
              <a:rPr sz="2800" spc="-85" dirty="0">
                <a:latin typeface="Calibri"/>
                <a:cs typeface="Calibri"/>
              </a:rPr>
              <a:t> </a:t>
            </a:r>
            <a:r>
              <a:rPr sz="2800" dirty="0">
                <a:latin typeface="Calibri"/>
                <a:cs typeface="Calibri"/>
              </a:rPr>
              <a:t>often</a:t>
            </a:r>
            <a:r>
              <a:rPr sz="2800" spc="-80" dirty="0">
                <a:latin typeface="Calibri"/>
                <a:cs typeface="Calibri"/>
              </a:rPr>
              <a:t> </a:t>
            </a:r>
            <a:r>
              <a:rPr sz="2800" dirty="0">
                <a:latin typeface="Calibri"/>
                <a:cs typeface="Calibri"/>
              </a:rPr>
              <a:t>written</a:t>
            </a:r>
            <a:r>
              <a:rPr sz="2800" spc="-75" dirty="0">
                <a:latin typeface="Calibri"/>
                <a:cs typeface="Calibri"/>
              </a:rPr>
              <a:t> </a:t>
            </a:r>
            <a:r>
              <a:rPr sz="2800" dirty="0">
                <a:latin typeface="Calibri"/>
                <a:cs typeface="Calibri"/>
              </a:rPr>
              <a:t>in</a:t>
            </a:r>
            <a:r>
              <a:rPr sz="2800" spc="-75" dirty="0">
                <a:latin typeface="Calibri"/>
                <a:cs typeface="Calibri"/>
              </a:rPr>
              <a:t> </a:t>
            </a:r>
            <a:r>
              <a:rPr sz="2800" dirty="0">
                <a:latin typeface="Calibri"/>
                <a:cs typeface="Calibri"/>
              </a:rPr>
              <a:t>C/C++</a:t>
            </a:r>
            <a:r>
              <a:rPr sz="2800" spc="-75" dirty="0">
                <a:latin typeface="Calibri"/>
                <a:cs typeface="Calibri"/>
              </a:rPr>
              <a:t> </a:t>
            </a:r>
            <a:r>
              <a:rPr sz="2800" dirty="0">
                <a:latin typeface="Calibri"/>
                <a:cs typeface="Calibri"/>
              </a:rPr>
              <a:t>(operating</a:t>
            </a:r>
            <a:r>
              <a:rPr sz="2800" spc="-85" dirty="0">
                <a:latin typeface="Calibri"/>
                <a:cs typeface="Calibri"/>
              </a:rPr>
              <a:t> </a:t>
            </a:r>
            <a:r>
              <a:rPr sz="2800" dirty="0">
                <a:latin typeface="Calibri"/>
                <a:cs typeface="Calibri"/>
              </a:rPr>
              <a:t>systems,</a:t>
            </a:r>
            <a:r>
              <a:rPr sz="2800" spc="-75" dirty="0">
                <a:latin typeface="Calibri"/>
                <a:cs typeface="Calibri"/>
              </a:rPr>
              <a:t> </a:t>
            </a:r>
            <a:r>
              <a:rPr sz="2800" spc="-20" dirty="0">
                <a:latin typeface="Calibri"/>
                <a:cs typeface="Calibri"/>
              </a:rPr>
              <a:t>file </a:t>
            </a:r>
            <a:r>
              <a:rPr sz="2800" dirty="0">
                <a:latin typeface="Calibri"/>
                <a:cs typeface="Calibri"/>
              </a:rPr>
              <a:t>systems,</a:t>
            </a:r>
            <a:r>
              <a:rPr sz="2800" spc="-90" dirty="0">
                <a:latin typeface="Calibri"/>
                <a:cs typeface="Calibri"/>
              </a:rPr>
              <a:t> </a:t>
            </a:r>
            <a:r>
              <a:rPr sz="2800" dirty="0">
                <a:latin typeface="Calibri"/>
                <a:cs typeface="Calibri"/>
              </a:rPr>
              <a:t>databases,</a:t>
            </a:r>
            <a:r>
              <a:rPr sz="2800" spc="-75" dirty="0">
                <a:latin typeface="Calibri"/>
                <a:cs typeface="Calibri"/>
              </a:rPr>
              <a:t> </a:t>
            </a:r>
            <a:r>
              <a:rPr sz="2800" dirty="0">
                <a:latin typeface="Calibri"/>
                <a:cs typeface="Calibri"/>
              </a:rPr>
              <a:t>compilers,</a:t>
            </a:r>
            <a:r>
              <a:rPr sz="2800" spc="-75" dirty="0">
                <a:latin typeface="Calibri"/>
                <a:cs typeface="Calibri"/>
              </a:rPr>
              <a:t> </a:t>
            </a:r>
            <a:r>
              <a:rPr sz="2800" dirty="0">
                <a:latin typeface="Calibri"/>
                <a:cs typeface="Calibri"/>
              </a:rPr>
              <a:t>network</a:t>
            </a:r>
            <a:r>
              <a:rPr sz="2800" spc="-80" dirty="0">
                <a:latin typeface="Calibri"/>
                <a:cs typeface="Calibri"/>
              </a:rPr>
              <a:t> </a:t>
            </a:r>
            <a:r>
              <a:rPr sz="2800" dirty="0">
                <a:latin typeface="Calibri"/>
                <a:cs typeface="Calibri"/>
              </a:rPr>
              <a:t>servers,</a:t>
            </a:r>
            <a:r>
              <a:rPr sz="2800" spc="-75" dirty="0">
                <a:latin typeface="Calibri"/>
                <a:cs typeface="Calibri"/>
              </a:rPr>
              <a:t> </a:t>
            </a:r>
            <a:r>
              <a:rPr sz="2800" dirty="0">
                <a:latin typeface="Calibri"/>
                <a:cs typeface="Calibri"/>
              </a:rPr>
              <a:t>command</a:t>
            </a:r>
            <a:r>
              <a:rPr sz="2800" spc="-75" dirty="0">
                <a:latin typeface="Calibri"/>
                <a:cs typeface="Calibri"/>
              </a:rPr>
              <a:t> </a:t>
            </a:r>
            <a:r>
              <a:rPr sz="2800" spc="-10" dirty="0">
                <a:latin typeface="Calibri"/>
                <a:cs typeface="Calibri"/>
              </a:rPr>
              <a:t>shells, etc.)</a:t>
            </a:r>
            <a:endParaRPr sz="28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955">
              <a:lnSpc>
                <a:spcPct val="100000"/>
              </a:lnSpc>
              <a:spcBef>
                <a:spcPts val="100"/>
              </a:spcBef>
            </a:pPr>
            <a:r>
              <a:rPr dirty="0"/>
              <a:t>What</a:t>
            </a:r>
            <a:r>
              <a:rPr spc="-30" dirty="0"/>
              <a:t> </a:t>
            </a:r>
            <a:r>
              <a:rPr dirty="0"/>
              <a:t>Can</a:t>
            </a:r>
            <a:r>
              <a:rPr spc="-35" dirty="0"/>
              <a:t> </a:t>
            </a:r>
            <a:r>
              <a:rPr dirty="0"/>
              <a:t>We</a:t>
            </a:r>
            <a:r>
              <a:rPr spc="-30" dirty="0"/>
              <a:t> </a:t>
            </a:r>
            <a:r>
              <a:rPr dirty="0"/>
              <a:t>Do</a:t>
            </a:r>
            <a:r>
              <a:rPr spc="-30" dirty="0"/>
              <a:t> </a:t>
            </a:r>
            <a:r>
              <a:rPr dirty="0"/>
              <a:t>with</a:t>
            </a:r>
            <a:r>
              <a:rPr spc="-30" dirty="0"/>
              <a:t> </a:t>
            </a:r>
            <a:r>
              <a:rPr dirty="0"/>
              <a:t>User</a:t>
            </a:r>
            <a:r>
              <a:rPr spc="-35" dirty="0"/>
              <a:t> </a:t>
            </a:r>
            <a:r>
              <a:rPr spc="-10" dirty="0"/>
              <a:t>Input?</a:t>
            </a:r>
          </a:p>
        </p:txBody>
      </p:sp>
      <p:sp>
        <p:nvSpPr>
          <p:cNvPr id="3" name="object 3"/>
          <p:cNvSpPr txBox="1"/>
          <p:nvPr/>
        </p:nvSpPr>
        <p:spPr>
          <a:xfrm>
            <a:off x="838199" y="1814460"/>
            <a:ext cx="2769235" cy="1795145"/>
          </a:xfrm>
          <a:prstGeom prst="rect">
            <a:avLst/>
          </a:prstGeom>
          <a:solidFill>
            <a:srgbClr val="B4C7E7"/>
          </a:solidFill>
          <a:ln w="12700">
            <a:solidFill>
              <a:srgbClr val="000000"/>
            </a:solidFill>
          </a:ln>
        </p:spPr>
        <p:txBody>
          <a:bodyPr vert="horz" wrap="square" lIns="0" tIns="173990" rIns="0" bIns="0" rtlCol="0">
            <a:spAutoFit/>
          </a:bodyPr>
          <a:lstStyle/>
          <a:p>
            <a:pPr marL="434340" marR="430530"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buffer[4]; </a:t>
            </a:r>
            <a:r>
              <a:rPr sz="1800" spc="-20" dirty="0">
                <a:latin typeface="Calibri"/>
                <a:cs typeface="Calibri"/>
              </a:rPr>
              <a:t>strcpy(buffer,</a:t>
            </a:r>
            <a:r>
              <a:rPr sz="1800" spc="-10" dirty="0">
                <a:latin typeface="Calibri"/>
                <a:cs typeface="Calibri"/>
              </a:rPr>
              <a:t> arg1);</a:t>
            </a:r>
            <a:endParaRPr sz="1800">
              <a:latin typeface="Calibri"/>
              <a:cs typeface="Calibri"/>
            </a:endParaRPr>
          </a:p>
          <a:p>
            <a:pPr marL="434340">
              <a:lnSpc>
                <a:spcPts val="2125"/>
              </a:lnSpc>
              <a:spcBef>
                <a:spcPts val="50"/>
              </a:spcBef>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p:txBody>
      </p:sp>
      <p:grpSp>
        <p:nvGrpSpPr>
          <p:cNvPr id="4" name="object 4"/>
          <p:cNvGrpSpPr/>
          <p:nvPr/>
        </p:nvGrpSpPr>
        <p:grpSpPr>
          <a:xfrm>
            <a:off x="3378327" y="4125361"/>
            <a:ext cx="5574030" cy="625475"/>
            <a:chOff x="3378327" y="4125361"/>
            <a:chExt cx="5574030" cy="625475"/>
          </a:xfrm>
        </p:grpSpPr>
        <p:sp>
          <p:nvSpPr>
            <p:cNvPr id="5" name="object 5"/>
            <p:cNvSpPr/>
            <p:nvPr/>
          </p:nvSpPr>
          <p:spPr>
            <a:xfrm>
              <a:off x="6510896" y="4125366"/>
              <a:ext cx="2440940" cy="625475"/>
            </a:xfrm>
            <a:custGeom>
              <a:avLst/>
              <a:gdLst/>
              <a:ahLst/>
              <a:cxnLst/>
              <a:rect l="l" t="t" r="r" b="b"/>
              <a:pathLst>
                <a:path w="2440940" h="625475">
                  <a:moveTo>
                    <a:pt x="635723" y="0"/>
                  </a:moveTo>
                  <a:lnTo>
                    <a:pt x="0" y="0"/>
                  </a:lnTo>
                  <a:lnTo>
                    <a:pt x="0" y="622452"/>
                  </a:lnTo>
                  <a:lnTo>
                    <a:pt x="635723" y="622452"/>
                  </a:lnTo>
                  <a:lnTo>
                    <a:pt x="635723" y="0"/>
                  </a:lnTo>
                  <a:close/>
                </a:path>
                <a:path w="2440940" h="625475">
                  <a:moveTo>
                    <a:pt x="2440902" y="2641"/>
                  </a:moveTo>
                  <a:lnTo>
                    <a:pt x="646938" y="2641"/>
                  </a:lnTo>
                  <a:lnTo>
                    <a:pt x="646938" y="625106"/>
                  </a:lnTo>
                  <a:lnTo>
                    <a:pt x="2440902" y="625106"/>
                  </a:lnTo>
                  <a:lnTo>
                    <a:pt x="2440902" y="2641"/>
                  </a:lnTo>
                  <a:close/>
                </a:path>
              </a:pathLst>
            </a:custGeom>
            <a:solidFill>
              <a:srgbClr val="BFBFBF"/>
            </a:solidFill>
          </p:spPr>
          <p:txBody>
            <a:bodyPr wrap="square" lIns="0" tIns="0" rIns="0" bIns="0" rtlCol="0"/>
            <a:lstStyle/>
            <a:p>
              <a:endParaRPr/>
            </a:p>
          </p:txBody>
        </p:sp>
        <p:sp>
          <p:nvSpPr>
            <p:cNvPr id="6" name="object 6"/>
            <p:cNvSpPr/>
            <p:nvPr/>
          </p:nvSpPr>
          <p:spPr>
            <a:xfrm>
              <a:off x="5886668" y="4125361"/>
              <a:ext cx="636270" cy="622935"/>
            </a:xfrm>
            <a:custGeom>
              <a:avLst/>
              <a:gdLst/>
              <a:ahLst/>
              <a:cxnLst/>
              <a:rect l="l" t="t" r="r" b="b"/>
              <a:pathLst>
                <a:path w="636270" h="622935">
                  <a:moveTo>
                    <a:pt x="635725" y="0"/>
                  </a:moveTo>
                  <a:lnTo>
                    <a:pt x="0" y="0"/>
                  </a:lnTo>
                  <a:lnTo>
                    <a:pt x="0" y="622454"/>
                  </a:lnTo>
                  <a:lnTo>
                    <a:pt x="635725" y="622454"/>
                  </a:lnTo>
                  <a:lnTo>
                    <a:pt x="635725" y="0"/>
                  </a:lnTo>
                  <a:close/>
                </a:path>
              </a:pathLst>
            </a:custGeom>
            <a:solidFill>
              <a:srgbClr val="BFBFBF"/>
            </a:solidFill>
          </p:spPr>
          <p:txBody>
            <a:bodyPr wrap="square" lIns="0" tIns="0" rIns="0" bIns="0" rtlCol="0"/>
            <a:lstStyle/>
            <a:p>
              <a:endParaRPr/>
            </a:p>
          </p:txBody>
        </p:sp>
        <p:sp>
          <p:nvSpPr>
            <p:cNvPr id="7" name="object 7"/>
            <p:cNvSpPr/>
            <p:nvPr/>
          </p:nvSpPr>
          <p:spPr>
            <a:xfrm>
              <a:off x="3378327" y="4125366"/>
              <a:ext cx="2520315" cy="622935"/>
            </a:xfrm>
            <a:custGeom>
              <a:avLst/>
              <a:gdLst/>
              <a:ahLst/>
              <a:cxnLst/>
              <a:rect l="l" t="t" r="r" b="b"/>
              <a:pathLst>
                <a:path w="2520315" h="622935">
                  <a:moveTo>
                    <a:pt x="1771548" y="0"/>
                  </a:moveTo>
                  <a:lnTo>
                    <a:pt x="0" y="0"/>
                  </a:lnTo>
                  <a:lnTo>
                    <a:pt x="0" y="622452"/>
                  </a:lnTo>
                  <a:lnTo>
                    <a:pt x="1771548" y="622452"/>
                  </a:lnTo>
                  <a:lnTo>
                    <a:pt x="1771548" y="0"/>
                  </a:lnTo>
                  <a:close/>
                </a:path>
                <a:path w="2520315" h="622935">
                  <a:moveTo>
                    <a:pt x="2519832" y="0"/>
                  </a:moveTo>
                  <a:lnTo>
                    <a:pt x="1773923" y="0"/>
                  </a:lnTo>
                  <a:lnTo>
                    <a:pt x="1773923" y="622452"/>
                  </a:lnTo>
                  <a:lnTo>
                    <a:pt x="2519832" y="622452"/>
                  </a:lnTo>
                  <a:lnTo>
                    <a:pt x="2519832" y="0"/>
                  </a:lnTo>
                  <a:close/>
                </a:path>
              </a:pathLst>
            </a:custGeom>
            <a:solidFill>
              <a:srgbClr val="BFBFBF"/>
            </a:solidFill>
          </p:spPr>
          <p:txBody>
            <a:bodyPr wrap="square" lIns="0" tIns="0" rIns="0" bIns="0" rtlCol="0"/>
            <a:lstStyle/>
            <a:p>
              <a:endParaRPr/>
            </a:p>
          </p:txBody>
        </p:sp>
      </p:grpSp>
      <p:graphicFrame>
        <p:nvGraphicFramePr>
          <p:cNvPr id="8" name="object 8"/>
          <p:cNvGraphicFramePr>
            <a:graphicFrameLocks noGrp="1"/>
          </p:cNvGraphicFramePr>
          <p:nvPr/>
        </p:nvGraphicFramePr>
        <p:xfrm>
          <a:off x="645990" y="4118483"/>
          <a:ext cx="10511787" cy="622300"/>
        </p:xfrm>
        <a:graphic>
          <a:graphicData uri="http://schemas.openxmlformats.org/drawingml/2006/table">
            <a:tbl>
              <a:tblPr firstRow="1" bandRow="1">
                <a:tableStyleId>{2D5ABB26-0587-4C30-8999-92F81FD0307C}</a:tableStyleId>
              </a:tblPr>
              <a:tblGrid>
                <a:gridCol w="2722880">
                  <a:extLst>
                    <a:ext uri="{9D8B030D-6E8A-4147-A177-3AD203B41FA5}">
                      <a16:colId xmlns:a16="http://schemas.microsoft.com/office/drawing/2014/main" val="20000"/>
                    </a:ext>
                  </a:extLst>
                </a:gridCol>
                <a:gridCol w="1772920">
                  <a:extLst>
                    <a:ext uri="{9D8B030D-6E8A-4147-A177-3AD203B41FA5}">
                      <a16:colId xmlns:a16="http://schemas.microsoft.com/office/drawing/2014/main" val="20001"/>
                    </a:ext>
                  </a:extLst>
                </a:gridCol>
                <a:gridCol w="747395">
                  <a:extLst>
                    <a:ext uri="{9D8B030D-6E8A-4147-A177-3AD203B41FA5}">
                      <a16:colId xmlns:a16="http://schemas.microsoft.com/office/drawing/2014/main" val="20002"/>
                    </a:ext>
                  </a:extLst>
                </a:gridCol>
                <a:gridCol w="624204">
                  <a:extLst>
                    <a:ext uri="{9D8B030D-6E8A-4147-A177-3AD203B41FA5}">
                      <a16:colId xmlns:a16="http://schemas.microsoft.com/office/drawing/2014/main" val="20003"/>
                    </a:ext>
                  </a:extLst>
                </a:gridCol>
                <a:gridCol w="629920">
                  <a:extLst>
                    <a:ext uri="{9D8B030D-6E8A-4147-A177-3AD203B41FA5}">
                      <a16:colId xmlns:a16="http://schemas.microsoft.com/office/drawing/2014/main" val="20004"/>
                    </a:ext>
                  </a:extLst>
                </a:gridCol>
                <a:gridCol w="1799589">
                  <a:extLst>
                    <a:ext uri="{9D8B030D-6E8A-4147-A177-3AD203B41FA5}">
                      <a16:colId xmlns:a16="http://schemas.microsoft.com/office/drawing/2014/main" val="20005"/>
                    </a:ext>
                  </a:extLst>
                </a:gridCol>
                <a:gridCol w="2214879">
                  <a:extLst>
                    <a:ext uri="{9D8B030D-6E8A-4147-A177-3AD203B41FA5}">
                      <a16:colId xmlns:a16="http://schemas.microsoft.com/office/drawing/2014/main" val="20006"/>
                    </a:ext>
                  </a:extLst>
                </a:gridCol>
              </a:tblGrid>
              <a:tr h="622300">
                <a:tc>
                  <a:txBody>
                    <a:bodyPr/>
                    <a:lstStyle/>
                    <a:p>
                      <a:pPr>
                        <a:lnSpc>
                          <a:spcPct val="100000"/>
                        </a:lnSpc>
                      </a:pPr>
                      <a:endParaRPr sz="25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40"/>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14300">
                        <a:lnSpc>
                          <a:spcPct val="100000"/>
                        </a:lnSpc>
                        <a:spcBef>
                          <a:spcPts val="1240"/>
                        </a:spcBef>
                      </a:pPr>
                      <a:r>
                        <a:rPr sz="1800" spc="-20" dirty="0">
                          <a:latin typeface="Calibri"/>
                          <a:cs typeface="Calibri"/>
                        </a:rPr>
                        <a:t>%ebp</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80645">
                        <a:lnSpc>
                          <a:spcPct val="100000"/>
                        </a:lnSpc>
                        <a:spcBef>
                          <a:spcPts val="1240"/>
                        </a:spcBef>
                      </a:pPr>
                      <a:r>
                        <a:rPr sz="1800" spc="-20" dirty="0">
                          <a:latin typeface="Calibri"/>
                          <a:cs typeface="Calibri"/>
                        </a:rPr>
                        <a:t>%eip</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00965">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tc>
                  <a:txBody>
                    <a:bodyPr/>
                    <a:lstStyle/>
                    <a:p>
                      <a:pPr marL="334645">
                        <a:lnSpc>
                          <a:spcPct val="100000"/>
                        </a:lnSpc>
                        <a:spcBef>
                          <a:spcPts val="1260"/>
                        </a:spcBef>
                      </a:pPr>
                      <a:r>
                        <a:rPr sz="1800" dirty="0">
                          <a:latin typeface="Calibri"/>
                          <a:cs typeface="Calibri"/>
                        </a:rPr>
                        <a:t>Caller’s</a:t>
                      </a:r>
                      <a:r>
                        <a:rPr sz="1800" spc="-60" dirty="0">
                          <a:latin typeface="Calibri"/>
                          <a:cs typeface="Calibri"/>
                        </a:rPr>
                        <a:t> </a:t>
                      </a:r>
                      <a:r>
                        <a:rPr sz="1800" spc="-20" dirty="0">
                          <a:latin typeface="Calibri"/>
                          <a:cs typeface="Calibri"/>
                        </a:rPr>
                        <a:t>data</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txBox="1"/>
          <p:nvPr/>
        </p:nvSpPr>
        <p:spPr>
          <a:xfrm>
            <a:off x="1509975" y="4832313"/>
            <a:ext cx="9231630" cy="1475740"/>
          </a:xfrm>
          <a:prstGeom prst="rect">
            <a:avLst/>
          </a:prstGeom>
        </p:spPr>
        <p:txBody>
          <a:bodyPr vert="horz" wrap="square" lIns="0" tIns="78105" rIns="0" bIns="0" rtlCol="0">
            <a:spAutoFit/>
          </a:bodyPr>
          <a:lstStyle/>
          <a:p>
            <a:pPr marL="2506345">
              <a:lnSpc>
                <a:spcPct val="100000"/>
              </a:lnSpc>
              <a:spcBef>
                <a:spcPts val="615"/>
              </a:spcBef>
            </a:pPr>
            <a:r>
              <a:rPr sz="1800" spc="-10" dirty="0">
                <a:latin typeface="Calibri"/>
                <a:cs typeface="Calibri"/>
              </a:rPr>
              <a:t>buffer</a:t>
            </a:r>
            <a:endParaRPr sz="1800">
              <a:latin typeface="Calibri"/>
              <a:cs typeface="Calibri"/>
            </a:endParaRPr>
          </a:p>
          <a:p>
            <a:pPr algn="ctr">
              <a:lnSpc>
                <a:spcPct val="100000"/>
              </a:lnSpc>
              <a:spcBef>
                <a:spcPts val="800"/>
              </a:spcBef>
            </a:pPr>
            <a:r>
              <a:rPr sz="2800" dirty="0">
                <a:solidFill>
                  <a:srgbClr val="C00000"/>
                </a:solidFill>
                <a:latin typeface="Calibri"/>
                <a:cs typeface="Calibri"/>
              </a:rPr>
              <a:t>strcpy()</a:t>
            </a:r>
            <a:r>
              <a:rPr sz="2800" spc="-55" dirty="0">
                <a:solidFill>
                  <a:srgbClr val="C00000"/>
                </a:solidFill>
                <a:latin typeface="Calibri"/>
                <a:cs typeface="Calibri"/>
              </a:rPr>
              <a:t> </a:t>
            </a:r>
            <a:r>
              <a:rPr sz="2800" dirty="0">
                <a:solidFill>
                  <a:srgbClr val="C00000"/>
                </a:solidFill>
                <a:latin typeface="Calibri"/>
                <a:cs typeface="Calibri"/>
              </a:rPr>
              <a:t>allows</a:t>
            </a:r>
            <a:r>
              <a:rPr sz="2800" spc="-40" dirty="0">
                <a:solidFill>
                  <a:srgbClr val="C00000"/>
                </a:solidFill>
                <a:latin typeface="Calibri"/>
                <a:cs typeface="Calibri"/>
              </a:rPr>
              <a:t> </a:t>
            </a:r>
            <a:r>
              <a:rPr sz="2800" dirty="0">
                <a:solidFill>
                  <a:srgbClr val="C00000"/>
                </a:solidFill>
                <a:latin typeface="Calibri"/>
                <a:cs typeface="Calibri"/>
              </a:rPr>
              <a:t>you</a:t>
            </a:r>
            <a:r>
              <a:rPr sz="2800" spc="-45" dirty="0">
                <a:solidFill>
                  <a:srgbClr val="C00000"/>
                </a:solidFill>
                <a:latin typeface="Calibri"/>
                <a:cs typeface="Calibri"/>
              </a:rPr>
              <a:t> </a:t>
            </a:r>
            <a:r>
              <a:rPr sz="2800" dirty="0">
                <a:solidFill>
                  <a:srgbClr val="C00000"/>
                </a:solidFill>
                <a:latin typeface="Calibri"/>
                <a:cs typeface="Calibri"/>
              </a:rPr>
              <a:t>to</a:t>
            </a:r>
            <a:r>
              <a:rPr sz="2800" spc="-40" dirty="0">
                <a:solidFill>
                  <a:srgbClr val="C00000"/>
                </a:solidFill>
                <a:latin typeface="Calibri"/>
                <a:cs typeface="Calibri"/>
              </a:rPr>
              <a:t> </a:t>
            </a:r>
            <a:r>
              <a:rPr sz="2800" dirty="0">
                <a:solidFill>
                  <a:srgbClr val="C00000"/>
                </a:solidFill>
                <a:latin typeface="Calibri"/>
                <a:cs typeface="Calibri"/>
              </a:rPr>
              <a:t>overwrite</a:t>
            </a:r>
            <a:r>
              <a:rPr sz="2800" spc="-50" dirty="0">
                <a:solidFill>
                  <a:srgbClr val="C00000"/>
                </a:solidFill>
                <a:latin typeface="Calibri"/>
                <a:cs typeface="Calibri"/>
              </a:rPr>
              <a:t> </a:t>
            </a:r>
            <a:r>
              <a:rPr sz="2800" dirty="0">
                <a:solidFill>
                  <a:srgbClr val="C00000"/>
                </a:solidFill>
                <a:latin typeface="Calibri"/>
                <a:cs typeface="Calibri"/>
              </a:rPr>
              <a:t>memory</a:t>
            </a:r>
            <a:r>
              <a:rPr sz="2800" spc="-50" dirty="0">
                <a:solidFill>
                  <a:srgbClr val="C00000"/>
                </a:solidFill>
                <a:latin typeface="Calibri"/>
                <a:cs typeface="Calibri"/>
              </a:rPr>
              <a:t> </a:t>
            </a:r>
            <a:r>
              <a:rPr sz="2800" dirty="0">
                <a:solidFill>
                  <a:srgbClr val="C00000"/>
                </a:solidFill>
                <a:latin typeface="Calibri"/>
                <a:cs typeface="Calibri"/>
              </a:rPr>
              <a:t>until</a:t>
            </a:r>
            <a:r>
              <a:rPr sz="2800" spc="-35" dirty="0">
                <a:solidFill>
                  <a:srgbClr val="C00000"/>
                </a:solidFill>
                <a:latin typeface="Calibri"/>
                <a:cs typeface="Calibri"/>
              </a:rPr>
              <a:t> </a:t>
            </a:r>
            <a:r>
              <a:rPr sz="2800" dirty="0">
                <a:solidFill>
                  <a:srgbClr val="C00000"/>
                </a:solidFill>
                <a:latin typeface="Calibri"/>
                <a:cs typeface="Calibri"/>
              </a:rPr>
              <a:t>\0</a:t>
            </a:r>
            <a:r>
              <a:rPr sz="2800" spc="-35" dirty="0">
                <a:solidFill>
                  <a:srgbClr val="C00000"/>
                </a:solidFill>
                <a:latin typeface="Calibri"/>
                <a:cs typeface="Calibri"/>
              </a:rPr>
              <a:t> </a:t>
            </a:r>
            <a:r>
              <a:rPr sz="2800" dirty="0">
                <a:solidFill>
                  <a:srgbClr val="C00000"/>
                </a:solidFill>
                <a:latin typeface="Calibri"/>
                <a:cs typeface="Calibri"/>
              </a:rPr>
              <a:t>is</a:t>
            </a:r>
            <a:r>
              <a:rPr sz="2800" spc="-40" dirty="0">
                <a:solidFill>
                  <a:srgbClr val="C00000"/>
                </a:solidFill>
                <a:latin typeface="Calibri"/>
                <a:cs typeface="Calibri"/>
              </a:rPr>
              <a:t> </a:t>
            </a:r>
            <a:r>
              <a:rPr sz="2800" spc="-10" dirty="0">
                <a:solidFill>
                  <a:srgbClr val="C00000"/>
                </a:solidFill>
                <a:latin typeface="Calibri"/>
                <a:cs typeface="Calibri"/>
              </a:rPr>
              <a:t>encountered</a:t>
            </a:r>
            <a:endParaRPr sz="2800">
              <a:latin typeface="Calibri"/>
              <a:cs typeface="Calibri"/>
            </a:endParaRPr>
          </a:p>
          <a:p>
            <a:pPr marL="82550" algn="ctr">
              <a:lnSpc>
                <a:spcPct val="100000"/>
              </a:lnSpc>
              <a:spcBef>
                <a:spcPts val="1220"/>
              </a:spcBef>
            </a:pPr>
            <a:r>
              <a:rPr sz="2800" dirty="0">
                <a:latin typeface="Calibri"/>
                <a:cs typeface="Calibri"/>
              </a:rPr>
              <a:t>What</a:t>
            </a:r>
            <a:r>
              <a:rPr sz="2800" spc="-35" dirty="0">
                <a:latin typeface="Calibri"/>
                <a:cs typeface="Calibri"/>
              </a:rPr>
              <a:t> </a:t>
            </a:r>
            <a:r>
              <a:rPr sz="2800" dirty="0">
                <a:latin typeface="Calibri"/>
                <a:cs typeface="Calibri"/>
              </a:rPr>
              <a:t>can</a:t>
            </a:r>
            <a:r>
              <a:rPr sz="2800" spc="-20" dirty="0">
                <a:latin typeface="Calibri"/>
                <a:cs typeface="Calibri"/>
              </a:rPr>
              <a:t> </a:t>
            </a:r>
            <a:r>
              <a:rPr sz="2800" dirty="0">
                <a:latin typeface="Calibri"/>
                <a:cs typeface="Calibri"/>
              </a:rPr>
              <a:t>you</a:t>
            </a:r>
            <a:r>
              <a:rPr sz="2800" spc="-20" dirty="0">
                <a:latin typeface="Calibri"/>
                <a:cs typeface="Calibri"/>
              </a:rPr>
              <a:t> </a:t>
            </a:r>
            <a:r>
              <a:rPr sz="2800" dirty="0">
                <a:latin typeface="Calibri"/>
                <a:cs typeface="Calibri"/>
              </a:rPr>
              <a:t>do</a:t>
            </a:r>
            <a:r>
              <a:rPr sz="2800" spc="-25" dirty="0">
                <a:latin typeface="Calibri"/>
                <a:cs typeface="Calibri"/>
              </a:rPr>
              <a:t> </a:t>
            </a:r>
            <a:r>
              <a:rPr sz="2800" dirty="0">
                <a:latin typeface="Calibri"/>
                <a:cs typeface="Calibri"/>
              </a:rPr>
              <a:t>with</a:t>
            </a:r>
            <a:r>
              <a:rPr sz="2800" spc="-20" dirty="0">
                <a:latin typeface="Calibri"/>
                <a:cs typeface="Calibri"/>
              </a:rPr>
              <a:t> </a:t>
            </a:r>
            <a:r>
              <a:rPr sz="2800" dirty="0">
                <a:latin typeface="Calibri"/>
                <a:cs typeface="Calibri"/>
              </a:rPr>
              <a:t>this</a:t>
            </a:r>
            <a:r>
              <a:rPr sz="2800" spc="-10" dirty="0">
                <a:latin typeface="Calibri"/>
                <a:cs typeface="Calibri"/>
              </a:rPr>
              <a:t> knowledge?</a:t>
            </a:r>
            <a:endParaRPr sz="2800">
              <a:latin typeface="Calibri"/>
              <a:cs typeface="Calibri"/>
            </a:endParaRPr>
          </a:p>
        </p:txBody>
      </p:sp>
      <p:sp>
        <p:nvSpPr>
          <p:cNvPr id="10" name="object 10"/>
          <p:cNvSpPr txBox="1"/>
          <p:nvPr/>
        </p:nvSpPr>
        <p:spPr>
          <a:xfrm>
            <a:off x="5276382" y="1850643"/>
            <a:ext cx="5019040"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What</a:t>
            </a:r>
            <a:r>
              <a:rPr sz="2800" spc="-30" dirty="0">
                <a:latin typeface="Calibri"/>
                <a:cs typeface="Calibri"/>
              </a:rPr>
              <a:t> </a:t>
            </a:r>
            <a:r>
              <a:rPr sz="2800" dirty="0">
                <a:latin typeface="Calibri"/>
                <a:cs typeface="Calibri"/>
              </a:rPr>
              <a:t>can</a:t>
            </a:r>
            <a:r>
              <a:rPr sz="2800" spc="-15" dirty="0">
                <a:latin typeface="Calibri"/>
                <a:cs typeface="Calibri"/>
              </a:rPr>
              <a:t> </a:t>
            </a:r>
            <a:r>
              <a:rPr sz="2800" dirty="0">
                <a:latin typeface="Calibri"/>
                <a:cs typeface="Calibri"/>
              </a:rPr>
              <a:t>we</a:t>
            </a:r>
            <a:r>
              <a:rPr sz="2800" spc="-25" dirty="0">
                <a:latin typeface="Calibri"/>
                <a:cs typeface="Calibri"/>
              </a:rPr>
              <a:t> </a:t>
            </a:r>
            <a:r>
              <a:rPr sz="2800" dirty="0">
                <a:latin typeface="Calibri"/>
                <a:cs typeface="Calibri"/>
              </a:rPr>
              <a:t>do</a:t>
            </a:r>
            <a:r>
              <a:rPr sz="2800" spc="-15" dirty="0">
                <a:latin typeface="Calibri"/>
                <a:cs typeface="Calibri"/>
              </a:rPr>
              <a:t> </a:t>
            </a:r>
            <a:r>
              <a:rPr sz="2800" dirty="0">
                <a:latin typeface="Calibri"/>
                <a:cs typeface="Calibri"/>
              </a:rPr>
              <a:t>with</a:t>
            </a:r>
            <a:r>
              <a:rPr sz="2800" spc="-15" dirty="0">
                <a:latin typeface="Calibri"/>
                <a:cs typeface="Calibri"/>
              </a:rPr>
              <a:t> </a:t>
            </a:r>
            <a:r>
              <a:rPr sz="2800" dirty="0">
                <a:latin typeface="Calibri"/>
                <a:cs typeface="Calibri"/>
              </a:rPr>
              <a:t>user</a:t>
            </a:r>
            <a:r>
              <a:rPr sz="2800" spc="-20" dirty="0">
                <a:latin typeface="Calibri"/>
                <a:cs typeface="Calibri"/>
              </a:rPr>
              <a:t> </a:t>
            </a:r>
            <a:r>
              <a:rPr sz="2800" dirty="0">
                <a:latin typeface="Calibri"/>
                <a:cs typeface="Calibri"/>
              </a:rPr>
              <a:t>input</a:t>
            </a:r>
            <a:r>
              <a:rPr sz="2800" spc="-15" dirty="0">
                <a:latin typeface="Calibri"/>
                <a:cs typeface="Calibri"/>
              </a:rPr>
              <a:t> </a:t>
            </a:r>
            <a:r>
              <a:rPr sz="2800" spc="-25" dirty="0">
                <a:latin typeface="Calibri"/>
                <a:cs typeface="Calibri"/>
              </a:rPr>
              <a:t>to </a:t>
            </a:r>
            <a:r>
              <a:rPr sz="2800" dirty="0">
                <a:latin typeface="Calibri"/>
                <a:cs typeface="Calibri"/>
              </a:rPr>
              <a:t>make</a:t>
            </a:r>
            <a:r>
              <a:rPr sz="2800" spc="-65" dirty="0">
                <a:latin typeface="Calibri"/>
                <a:cs typeface="Calibri"/>
              </a:rPr>
              <a:t> </a:t>
            </a:r>
            <a:r>
              <a:rPr sz="2800" dirty="0">
                <a:latin typeface="Calibri"/>
                <a:cs typeface="Calibri"/>
              </a:rPr>
              <a:t>this</a:t>
            </a:r>
            <a:r>
              <a:rPr sz="2800" spc="-35" dirty="0">
                <a:latin typeface="Calibri"/>
                <a:cs typeface="Calibri"/>
              </a:rPr>
              <a:t> </a:t>
            </a:r>
            <a:r>
              <a:rPr sz="2800" dirty="0">
                <a:latin typeface="Calibri"/>
                <a:cs typeface="Calibri"/>
              </a:rPr>
              <a:t>more</a:t>
            </a:r>
            <a:r>
              <a:rPr sz="2800" spc="-50" dirty="0">
                <a:latin typeface="Calibri"/>
                <a:cs typeface="Calibri"/>
              </a:rPr>
              <a:t> </a:t>
            </a:r>
            <a:r>
              <a:rPr sz="2800" spc="-10" dirty="0">
                <a:latin typeface="Calibri"/>
                <a:cs typeface="Calibri"/>
              </a:rPr>
              <a:t>interesting?</a:t>
            </a:r>
            <a:endParaRPr sz="2800">
              <a:latin typeface="Calibri"/>
              <a:cs typeface="Calibri"/>
            </a:endParaRPr>
          </a:p>
        </p:txBody>
      </p:sp>
      <p:sp>
        <p:nvSpPr>
          <p:cNvPr id="11" name="object 11"/>
          <p:cNvSpPr/>
          <p:nvPr/>
        </p:nvSpPr>
        <p:spPr>
          <a:xfrm>
            <a:off x="3511724" y="4329986"/>
            <a:ext cx="6920230" cy="171450"/>
          </a:xfrm>
          <a:custGeom>
            <a:avLst/>
            <a:gdLst/>
            <a:ahLst/>
            <a:cxnLst/>
            <a:rect l="l" t="t" r="r" b="b"/>
            <a:pathLst>
              <a:path w="6920230" h="171450">
                <a:moveTo>
                  <a:pt x="6862606" y="57129"/>
                </a:moveTo>
                <a:lnTo>
                  <a:pt x="6776763" y="57129"/>
                </a:lnTo>
                <a:lnTo>
                  <a:pt x="6776803" y="114279"/>
                </a:lnTo>
                <a:lnTo>
                  <a:pt x="6748225" y="114300"/>
                </a:lnTo>
                <a:lnTo>
                  <a:pt x="6748266" y="171450"/>
                </a:lnTo>
                <a:lnTo>
                  <a:pt x="6919654" y="85603"/>
                </a:lnTo>
                <a:lnTo>
                  <a:pt x="6862606" y="57129"/>
                </a:lnTo>
                <a:close/>
              </a:path>
              <a:path w="6920230" h="171450">
                <a:moveTo>
                  <a:pt x="6748184" y="57150"/>
                </a:moveTo>
                <a:lnTo>
                  <a:pt x="0" y="61973"/>
                </a:lnTo>
                <a:lnTo>
                  <a:pt x="41" y="119123"/>
                </a:lnTo>
                <a:lnTo>
                  <a:pt x="6748225" y="114300"/>
                </a:lnTo>
                <a:lnTo>
                  <a:pt x="6748184" y="57150"/>
                </a:lnTo>
                <a:close/>
              </a:path>
              <a:path w="6920230" h="171450">
                <a:moveTo>
                  <a:pt x="6776763" y="57129"/>
                </a:moveTo>
                <a:lnTo>
                  <a:pt x="6748184" y="57150"/>
                </a:lnTo>
                <a:lnTo>
                  <a:pt x="6748225" y="114300"/>
                </a:lnTo>
                <a:lnTo>
                  <a:pt x="6776803" y="114279"/>
                </a:lnTo>
                <a:lnTo>
                  <a:pt x="6776763" y="57129"/>
                </a:lnTo>
                <a:close/>
              </a:path>
              <a:path w="6920230" h="171450">
                <a:moveTo>
                  <a:pt x="6748143" y="0"/>
                </a:moveTo>
                <a:lnTo>
                  <a:pt x="6748184" y="57150"/>
                </a:lnTo>
                <a:lnTo>
                  <a:pt x="6862606" y="57129"/>
                </a:lnTo>
                <a:lnTo>
                  <a:pt x="6748143" y="0"/>
                </a:lnTo>
                <a:close/>
              </a:path>
            </a:pathLst>
          </a:custGeom>
          <a:solidFill>
            <a:srgbClr val="C00000"/>
          </a:solid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8736" y="3541267"/>
            <a:ext cx="4443095" cy="939800"/>
          </a:xfrm>
          <a:prstGeom prst="rect">
            <a:avLst/>
          </a:prstGeom>
        </p:spPr>
        <p:txBody>
          <a:bodyPr vert="horz" wrap="square" lIns="0" tIns="12700" rIns="0" bIns="0" rtlCol="0">
            <a:spAutoFit/>
          </a:bodyPr>
          <a:lstStyle/>
          <a:p>
            <a:pPr marL="12700">
              <a:lnSpc>
                <a:spcPct val="100000"/>
              </a:lnSpc>
              <a:spcBef>
                <a:spcPts val="100"/>
              </a:spcBef>
            </a:pPr>
            <a:r>
              <a:rPr sz="6000" dirty="0"/>
              <a:t>Code</a:t>
            </a:r>
            <a:r>
              <a:rPr sz="6000" spc="-10" dirty="0"/>
              <a:t> Injection</a:t>
            </a:r>
            <a:endParaRPr sz="6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813685">
              <a:lnSpc>
                <a:spcPct val="100000"/>
              </a:lnSpc>
              <a:spcBef>
                <a:spcPts val="100"/>
              </a:spcBef>
            </a:pPr>
            <a:r>
              <a:rPr spc="-10" dirty="0"/>
              <a:t>Overview</a:t>
            </a:r>
          </a:p>
        </p:txBody>
      </p:sp>
      <p:sp>
        <p:nvSpPr>
          <p:cNvPr id="3" name="object 3"/>
          <p:cNvSpPr txBox="1"/>
          <p:nvPr/>
        </p:nvSpPr>
        <p:spPr>
          <a:xfrm>
            <a:off x="838199" y="1814460"/>
            <a:ext cx="2769235" cy="1795145"/>
          </a:xfrm>
          <a:prstGeom prst="rect">
            <a:avLst/>
          </a:prstGeom>
          <a:solidFill>
            <a:srgbClr val="B4C7E7"/>
          </a:solidFill>
          <a:ln w="12700">
            <a:solidFill>
              <a:srgbClr val="000000"/>
            </a:solidFill>
          </a:ln>
        </p:spPr>
        <p:txBody>
          <a:bodyPr vert="horz" wrap="square" lIns="0" tIns="173990" rIns="0" bIns="0" rtlCol="0">
            <a:spAutoFit/>
          </a:bodyPr>
          <a:lstStyle/>
          <a:p>
            <a:pPr marL="434340" marR="430530" indent="-157480">
              <a:lnSpc>
                <a:spcPct val="99400"/>
              </a:lnSpc>
              <a:spcBef>
                <a:spcPts val="1370"/>
              </a:spcBef>
            </a:pPr>
            <a:r>
              <a:rPr sz="1800" dirty="0">
                <a:latin typeface="Calibri"/>
                <a:cs typeface="Calibri"/>
              </a:rPr>
              <a:t>void</a:t>
            </a:r>
            <a:r>
              <a:rPr sz="1800" spc="-15" dirty="0">
                <a:latin typeface="Calibri"/>
                <a:cs typeface="Calibri"/>
              </a:rPr>
              <a:t> </a:t>
            </a:r>
            <a:r>
              <a:rPr sz="1800" dirty="0">
                <a:latin typeface="Calibri"/>
                <a:cs typeface="Calibri"/>
              </a:rPr>
              <a:t>foo</a:t>
            </a:r>
            <a:r>
              <a:rPr sz="1800" spc="-20" dirty="0">
                <a:latin typeface="Calibri"/>
                <a:cs typeface="Calibri"/>
              </a:rPr>
              <a:t> </a:t>
            </a:r>
            <a:r>
              <a:rPr sz="1800" dirty="0">
                <a:latin typeface="Calibri"/>
                <a:cs typeface="Calibri"/>
              </a:rPr>
              <a:t>(char</a:t>
            </a:r>
            <a:r>
              <a:rPr sz="1800" spc="-20" dirty="0">
                <a:latin typeface="Calibri"/>
                <a:cs typeface="Calibri"/>
              </a:rPr>
              <a:t> </a:t>
            </a:r>
            <a:r>
              <a:rPr sz="1800" dirty="0">
                <a:latin typeface="Calibri"/>
                <a:cs typeface="Calibri"/>
              </a:rPr>
              <a:t>*arg1)</a:t>
            </a:r>
            <a:r>
              <a:rPr sz="1800" spc="-15" dirty="0">
                <a:latin typeface="Calibri"/>
                <a:cs typeface="Calibri"/>
              </a:rPr>
              <a:t> </a:t>
            </a:r>
            <a:r>
              <a:rPr sz="1800" spc="-50" dirty="0">
                <a:latin typeface="Calibri"/>
                <a:cs typeface="Calibri"/>
              </a:rPr>
              <a:t>{ </a:t>
            </a:r>
            <a:r>
              <a:rPr sz="1800" dirty="0">
                <a:latin typeface="Calibri"/>
                <a:cs typeface="Calibri"/>
              </a:rPr>
              <a:t>char </a:t>
            </a:r>
            <a:r>
              <a:rPr sz="1800" spc="-10" dirty="0">
                <a:latin typeface="Calibri"/>
                <a:cs typeface="Calibri"/>
              </a:rPr>
              <a:t>buffer[4]; </a:t>
            </a:r>
            <a:r>
              <a:rPr sz="1800" spc="-20" dirty="0">
                <a:latin typeface="Calibri"/>
                <a:cs typeface="Calibri"/>
              </a:rPr>
              <a:t>sprintf(buffer,</a:t>
            </a:r>
            <a:r>
              <a:rPr sz="1800" spc="50" dirty="0">
                <a:latin typeface="Calibri"/>
                <a:cs typeface="Calibri"/>
              </a:rPr>
              <a:t> </a:t>
            </a:r>
            <a:r>
              <a:rPr sz="1800" spc="-10" dirty="0">
                <a:latin typeface="Calibri"/>
                <a:cs typeface="Calibri"/>
              </a:rPr>
              <a:t>arg1);</a:t>
            </a:r>
            <a:endParaRPr sz="1800">
              <a:latin typeface="Calibri"/>
              <a:cs typeface="Calibri"/>
            </a:endParaRPr>
          </a:p>
          <a:p>
            <a:pPr marL="434340">
              <a:lnSpc>
                <a:spcPts val="2125"/>
              </a:lnSpc>
              <a:spcBef>
                <a:spcPts val="50"/>
              </a:spcBef>
            </a:pPr>
            <a:r>
              <a:rPr sz="1800" dirty="0">
                <a:latin typeface="Calibri"/>
                <a:cs typeface="Calibri"/>
              </a:rPr>
              <a:t>…</a:t>
            </a:r>
            <a:endParaRPr sz="1800">
              <a:latin typeface="Calibri"/>
              <a:cs typeface="Calibri"/>
            </a:endParaRPr>
          </a:p>
          <a:p>
            <a:pPr marL="276860">
              <a:lnSpc>
                <a:spcPts val="2125"/>
              </a:lnSpc>
            </a:pPr>
            <a:r>
              <a:rPr sz="1800" dirty="0">
                <a:latin typeface="Calibri"/>
                <a:cs typeface="Calibri"/>
              </a:rPr>
              <a:t>}</a:t>
            </a:r>
            <a:endParaRPr sz="1800">
              <a:latin typeface="Calibri"/>
              <a:cs typeface="Calibri"/>
            </a:endParaRPr>
          </a:p>
        </p:txBody>
      </p:sp>
      <p:sp>
        <p:nvSpPr>
          <p:cNvPr id="4" name="object 4"/>
          <p:cNvSpPr txBox="1"/>
          <p:nvPr/>
        </p:nvSpPr>
        <p:spPr>
          <a:xfrm>
            <a:off x="4004128" y="4897628"/>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graphicFrame>
        <p:nvGraphicFramePr>
          <p:cNvPr id="5" name="object 5"/>
          <p:cNvGraphicFramePr>
            <a:graphicFrameLocks noGrp="1"/>
          </p:cNvGraphicFramePr>
          <p:nvPr/>
        </p:nvGraphicFramePr>
        <p:xfrm>
          <a:off x="645990" y="4118483"/>
          <a:ext cx="10511787" cy="622300"/>
        </p:xfrm>
        <a:graphic>
          <a:graphicData uri="http://schemas.openxmlformats.org/drawingml/2006/table">
            <a:tbl>
              <a:tblPr firstRow="1" bandRow="1">
                <a:tableStyleId>{2D5ABB26-0587-4C30-8999-92F81FD0307C}</a:tableStyleId>
              </a:tblPr>
              <a:tblGrid>
                <a:gridCol w="182880">
                  <a:extLst>
                    <a:ext uri="{9D8B030D-6E8A-4147-A177-3AD203B41FA5}">
                      <a16:colId xmlns:a16="http://schemas.microsoft.com/office/drawing/2014/main" val="20000"/>
                    </a:ext>
                  </a:extLst>
                </a:gridCol>
                <a:gridCol w="1588770">
                  <a:extLst>
                    <a:ext uri="{9D8B030D-6E8A-4147-A177-3AD203B41FA5}">
                      <a16:colId xmlns:a16="http://schemas.microsoft.com/office/drawing/2014/main" val="20001"/>
                    </a:ext>
                  </a:extLst>
                </a:gridCol>
                <a:gridCol w="951230">
                  <a:extLst>
                    <a:ext uri="{9D8B030D-6E8A-4147-A177-3AD203B41FA5}">
                      <a16:colId xmlns:a16="http://schemas.microsoft.com/office/drawing/2014/main" val="20002"/>
                    </a:ext>
                  </a:extLst>
                </a:gridCol>
                <a:gridCol w="1772920">
                  <a:extLst>
                    <a:ext uri="{9D8B030D-6E8A-4147-A177-3AD203B41FA5}">
                      <a16:colId xmlns:a16="http://schemas.microsoft.com/office/drawing/2014/main" val="20003"/>
                    </a:ext>
                  </a:extLst>
                </a:gridCol>
                <a:gridCol w="747395">
                  <a:extLst>
                    <a:ext uri="{9D8B030D-6E8A-4147-A177-3AD203B41FA5}">
                      <a16:colId xmlns:a16="http://schemas.microsoft.com/office/drawing/2014/main" val="20004"/>
                    </a:ext>
                  </a:extLst>
                </a:gridCol>
                <a:gridCol w="624204">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1799589">
                  <a:extLst>
                    <a:ext uri="{9D8B030D-6E8A-4147-A177-3AD203B41FA5}">
                      <a16:colId xmlns:a16="http://schemas.microsoft.com/office/drawing/2014/main" val="20007"/>
                    </a:ext>
                  </a:extLst>
                </a:gridCol>
                <a:gridCol w="2214879">
                  <a:extLst>
                    <a:ext uri="{9D8B030D-6E8A-4147-A177-3AD203B41FA5}">
                      <a16:colId xmlns:a16="http://schemas.microsoft.com/office/drawing/2014/main" val="20008"/>
                    </a:ext>
                  </a:extLst>
                </a:gridCol>
              </a:tblGrid>
              <a:tr h="622300">
                <a:tc>
                  <a:txBody>
                    <a:bodyPr/>
                    <a:lstStyle/>
                    <a:p>
                      <a:pPr>
                        <a:lnSpc>
                          <a:spcPct val="100000"/>
                        </a:lnSpc>
                      </a:pPr>
                      <a:endParaRPr sz="24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240"/>
                        </a:spcBef>
                      </a:pPr>
                      <a:r>
                        <a:rPr sz="1800" spc="-20" dirty="0">
                          <a:latin typeface="Calibri"/>
                          <a:cs typeface="Calibri"/>
                        </a:rPr>
                        <a:t>Text</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40"/>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4300">
                        <a:lnSpc>
                          <a:spcPct val="100000"/>
                        </a:lnSpc>
                        <a:spcBef>
                          <a:spcPts val="1240"/>
                        </a:spcBef>
                      </a:pPr>
                      <a:r>
                        <a:rPr sz="1800" spc="-20" dirty="0">
                          <a:latin typeface="Calibri"/>
                          <a:cs typeface="Calibri"/>
                        </a:rPr>
                        <a:t>%ebp</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40"/>
                        </a:spcBef>
                      </a:pPr>
                      <a:r>
                        <a:rPr sz="1800" spc="-20" dirty="0">
                          <a:latin typeface="Calibri"/>
                          <a:cs typeface="Calibri"/>
                        </a:rPr>
                        <a:t>%eip</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206375">
                        <a:lnSpc>
                          <a:spcPct val="100000"/>
                        </a:lnSpc>
                        <a:spcBef>
                          <a:spcPts val="126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1471253" y="4747343"/>
            <a:ext cx="95250" cy="381000"/>
          </a:xfrm>
          <a:custGeom>
            <a:avLst/>
            <a:gdLst/>
            <a:ahLst/>
            <a:cxnLst/>
            <a:rect l="l" t="t" r="r" b="b"/>
            <a:pathLst>
              <a:path w="95250" h="381000">
                <a:moveTo>
                  <a:pt x="63500" y="79375"/>
                </a:moveTo>
                <a:lnTo>
                  <a:pt x="31750" y="79375"/>
                </a:lnTo>
                <a:lnTo>
                  <a:pt x="31748" y="380456"/>
                </a:lnTo>
                <a:lnTo>
                  <a:pt x="63498" y="380456"/>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000000"/>
          </a:solidFill>
        </p:spPr>
        <p:txBody>
          <a:bodyPr wrap="square" lIns="0" tIns="0" rIns="0" bIns="0" rtlCol="0"/>
          <a:lstStyle/>
          <a:p>
            <a:endParaRPr/>
          </a:p>
        </p:txBody>
      </p:sp>
      <p:sp>
        <p:nvSpPr>
          <p:cNvPr id="7" name="object 7"/>
          <p:cNvSpPr txBox="1"/>
          <p:nvPr/>
        </p:nvSpPr>
        <p:spPr>
          <a:xfrm>
            <a:off x="1280751" y="5147564"/>
            <a:ext cx="4762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%eip</a:t>
            </a:r>
            <a:endParaRPr sz="1800">
              <a:latin typeface="Calibri"/>
              <a:cs typeface="Calibri"/>
            </a:endParaRPr>
          </a:p>
        </p:txBody>
      </p:sp>
      <p:sp>
        <p:nvSpPr>
          <p:cNvPr id="8" name="object 8"/>
          <p:cNvSpPr txBox="1"/>
          <p:nvPr/>
        </p:nvSpPr>
        <p:spPr>
          <a:xfrm>
            <a:off x="5276382" y="1622043"/>
            <a:ext cx="78295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Goal:</a:t>
            </a:r>
            <a:endParaRPr sz="2800">
              <a:latin typeface="Calibri"/>
              <a:cs typeface="Calibri"/>
            </a:endParaRPr>
          </a:p>
        </p:txBody>
      </p:sp>
      <p:sp>
        <p:nvSpPr>
          <p:cNvPr id="9" name="object 9"/>
          <p:cNvSpPr txBox="1"/>
          <p:nvPr/>
        </p:nvSpPr>
        <p:spPr>
          <a:xfrm>
            <a:off x="5276382" y="2051811"/>
            <a:ext cx="4817110" cy="1735455"/>
          </a:xfrm>
          <a:prstGeom prst="rect">
            <a:avLst/>
          </a:prstGeom>
        </p:spPr>
        <p:txBody>
          <a:bodyPr vert="horz" wrap="square" lIns="0" tIns="12700" rIns="0" bIns="0" rtlCol="0">
            <a:spAutoFit/>
          </a:bodyPr>
          <a:lstStyle/>
          <a:p>
            <a:pPr marL="469265" indent="-456565">
              <a:lnSpc>
                <a:spcPts val="3335"/>
              </a:lnSpc>
              <a:spcBef>
                <a:spcPts val="100"/>
              </a:spcBef>
              <a:buFont typeface="Arial"/>
              <a:buChar char="•"/>
              <a:tabLst>
                <a:tab pos="469265" algn="l"/>
                <a:tab pos="469900" algn="l"/>
              </a:tabLst>
            </a:pPr>
            <a:r>
              <a:rPr sz="2800" dirty="0">
                <a:latin typeface="Calibri"/>
                <a:cs typeface="Calibri"/>
              </a:rPr>
              <a:t>Use</a:t>
            </a:r>
            <a:r>
              <a:rPr sz="2800" spc="-30" dirty="0">
                <a:latin typeface="Calibri"/>
                <a:cs typeface="Calibri"/>
              </a:rPr>
              <a:t> </a:t>
            </a:r>
            <a:r>
              <a:rPr sz="2800" dirty="0">
                <a:latin typeface="Calibri"/>
                <a:cs typeface="Calibri"/>
              </a:rPr>
              <a:t>input</a:t>
            </a:r>
            <a:r>
              <a:rPr sz="2800" spc="-30" dirty="0">
                <a:latin typeface="Calibri"/>
                <a:cs typeface="Calibri"/>
              </a:rPr>
              <a:t> </a:t>
            </a:r>
            <a:r>
              <a:rPr sz="2800" dirty="0">
                <a:latin typeface="Calibri"/>
                <a:cs typeface="Calibri"/>
              </a:rPr>
              <a:t>as</a:t>
            </a:r>
            <a:r>
              <a:rPr sz="2800" spc="-20" dirty="0">
                <a:latin typeface="Calibri"/>
                <a:cs typeface="Calibri"/>
              </a:rPr>
              <a:t> </a:t>
            </a:r>
            <a:r>
              <a:rPr sz="2800" dirty="0">
                <a:latin typeface="Calibri"/>
                <a:cs typeface="Calibri"/>
              </a:rPr>
              <a:t>attack</a:t>
            </a:r>
            <a:r>
              <a:rPr sz="2800" spc="-25" dirty="0">
                <a:latin typeface="Calibri"/>
                <a:cs typeface="Calibri"/>
              </a:rPr>
              <a:t> </a:t>
            </a:r>
            <a:r>
              <a:rPr sz="2800" spc="-10" dirty="0">
                <a:latin typeface="Calibri"/>
                <a:cs typeface="Calibri"/>
              </a:rPr>
              <a:t>surface</a:t>
            </a:r>
            <a:endParaRPr sz="2800">
              <a:latin typeface="Calibri"/>
              <a:cs typeface="Calibri"/>
            </a:endParaRPr>
          </a:p>
          <a:p>
            <a:pPr marL="469265" marR="58419" indent="-457200">
              <a:lnSpc>
                <a:spcPts val="3410"/>
              </a:lnSpc>
              <a:spcBef>
                <a:spcPts val="45"/>
              </a:spcBef>
              <a:buFont typeface="Arial"/>
              <a:buChar char="•"/>
              <a:tabLst>
                <a:tab pos="469265" algn="l"/>
                <a:tab pos="469900" algn="l"/>
              </a:tabLst>
            </a:pPr>
            <a:r>
              <a:rPr sz="2800" dirty="0">
                <a:latin typeface="Calibri"/>
                <a:cs typeface="Calibri"/>
              </a:rPr>
              <a:t>Insert</a:t>
            </a:r>
            <a:r>
              <a:rPr sz="2800" spc="-15" dirty="0">
                <a:latin typeface="Calibri"/>
                <a:cs typeface="Calibri"/>
              </a:rPr>
              <a:t> </a:t>
            </a:r>
            <a:r>
              <a:rPr sz="2800" dirty="0">
                <a:latin typeface="Calibri"/>
                <a:cs typeface="Calibri"/>
              </a:rPr>
              <a:t>user</a:t>
            </a:r>
            <a:r>
              <a:rPr sz="2800" spc="-15" dirty="0">
                <a:latin typeface="Calibri"/>
                <a:cs typeface="Calibri"/>
              </a:rPr>
              <a:t> </a:t>
            </a:r>
            <a:r>
              <a:rPr sz="2800" dirty="0">
                <a:latin typeface="Calibri"/>
                <a:cs typeface="Calibri"/>
              </a:rPr>
              <a:t>supplied</a:t>
            </a:r>
            <a:r>
              <a:rPr sz="2800" spc="-10" dirty="0">
                <a:latin typeface="Calibri"/>
                <a:cs typeface="Calibri"/>
              </a:rPr>
              <a:t> </a:t>
            </a:r>
            <a:r>
              <a:rPr sz="2800" dirty="0">
                <a:latin typeface="Calibri"/>
                <a:cs typeface="Calibri"/>
              </a:rPr>
              <a:t>code</a:t>
            </a:r>
            <a:r>
              <a:rPr sz="2800" spc="-20" dirty="0">
                <a:latin typeface="Calibri"/>
                <a:cs typeface="Calibri"/>
              </a:rPr>
              <a:t> into </a:t>
            </a:r>
            <a:r>
              <a:rPr sz="2800" spc="-10" dirty="0">
                <a:latin typeface="Calibri"/>
                <a:cs typeface="Calibri"/>
              </a:rPr>
              <a:t>memory</a:t>
            </a:r>
            <a:endParaRPr sz="2800">
              <a:latin typeface="Calibri"/>
              <a:cs typeface="Calibri"/>
            </a:endParaRPr>
          </a:p>
          <a:p>
            <a:pPr marL="469265" indent="-456565">
              <a:lnSpc>
                <a:spcPts val="3260"/>
              </a:lnSpc>
              <a:buFont typeface="Arial"/>
              <a:buChar char="•"/>
              <a:tabLst>
                <a:tab pos="469265" algn="l"/>
                <a:tab pos="469900" algn="l"/>
              </a:tabLst>
            </a:pPr>
            <a:r>
              <a:rPr sz="2800" dirty="0">
                <a:latin typeface="Calibri"/>
                <a:cs typeface="Calibri"/>
              </a:rPr>
              <a:t>Set</a:t>
            </a:r>
            <a:r>
              <a:rPr sz="2800" spc="-25" dirty="0">
                <a:latin typeface="Calibri"/>
                <a:cs typeface="Calibri"/>
              </a:rPr>
              <a:t> </a:t>
            </a:r>
            <a:r>
              <a:rPr sz="2800" dirty="0">
                <a:latin typeface="Calibri"/>
                <a:cs typeface="Calibri"/>
              </a:rPr>
              <a:t>%eip</a:t>
            </a:r>
            <a:r>
              <a:rPr sz="2800" spc="-20" dirty="0">
                <a:latin typeface="Calibri"/>
                <a:cs typeface="Calibri"/>
              </a:rPr>
              <a:t> </a:t>
            </a:r>
            <a:r>
              <a:rPr sz="2800" dirty="0">
                <a:latin typeface="Calibri"/>
                <a:cs typeface="Calibri"/>
              </a:rPr>
              <a:t>to</a:t>
            </a:r>
            <a:r>
              <a:rPr sz="2800" spc="-20" dirty="0">
                <a:latin typeface="Calibri"/>
                <a:cs typeface="Calibri"/>
              </a:rPr>
              <a:t> </a:t>
            </a:r>
            <a:r>
              <a:rPr sz="2800" dirty="0">
                <a:latin typeface="Calibri"/>
                <a:cs typeface="Calibri"/>
              </a:rPr>
              <a:t>point</a:t>
            </a:r>
            <a:r>
              <a:rPr sz="2800" spc="-20" dirty="0">
                <a:latin typeface="Calibri"/>
                <a:cs typeface="Calibri"/>
              </a:rPr>
              <a:t> </a:t>
            </a:r>
            <a:r>
              <a:rPr sz="2800" dirty="0">
                <a:latin typeface="Calibri"/>
                <a:cs typeface="Calibri"/>
              </a:rPr>
              <a:t>to</a:t>
            </a:r>
            <a:r>
              <a:rPr sz="2800" spc="-20" dirty="0">
                <a:latin typeface="Calibri"/>
                <a:cs typeface="Calibri"/>
              </a:rPr>
              <a:t> </a:t>
            </a:r>
            <a:r>
              <a:rPr sz="2800" dirty="0">
                <a:latin typeface="Calibri"/>
                <a:cs typeface="Calibri"/>
              </a:rPr>
              <a:t>user</a:t>
            </a:r>
            <a:r>
              <a:rPr sz="2800" spc="-20" dirty="0">
                <a:latin typeface="Calibri"/>
                <a:cs typeface="Calibri"/>
              </a:rPr>
              <a:t> code</a:t>
            </a:r>
            <a:endParaRPr sz="2800">
              <a:latin typeface="Calibri"/>
              <a:cs typeface="Calibri"/>
            </a:endParaRPr>
          </a:p>
        </p:txBody>
      </p:sp>
      <p:sp>
        <p:nvSpPr>
          <p:cNvPr id="10" name="object 10"/>
          <p:cNvSpPr/>
          <p:nvPr/>
        </p:nvSpPr>
        <p:spPr>
          <a:xfrm>
            <a:off x="1504643" y="4754387"/>
            <a:ext cx="6583680" cy="1333500"/>
          </a:xfrm>
          <a:custGeom>
            <a:avLst/>
            <a:gdLst/>
            <a:ahLst/>
            <a:cxnLst/>
            <a:rect l="l" t="t" r="r" b="b"/>
            <a:pathLst>
              <a:path w="6583680" h="1333500">
                <a:moveTo>
                  <a:pt x="2673178" y="1295400"/>
                </a:moveTo>
                <a:lnTo>
                  <a:pt x="2225977" y="1295400"/>
                </a:lnTo>
                <a:lnTo>
                  <a:pt x="2521764" y="1320800"/>
                </a:lnTo>
                <a:lnTo>
                  <a:pt x="2672052" y="1320800"/>
                </a:lnTo>
                <a:lnTo>
                  <a:pt x="2823538" y="1333500"/>
                </a:lnTo>
                <a:lnTo>
                  <a:pt x="3588880" y="1333500"/>
                </a:lnTo>
                <a:lnTo>
                  <a:pt x="3893129" y="1308100"/>
                </a:lnTo>
                <a:lnTo>
                  <a:pt x="2824519" y="1308100"/>
                </a:lnTo>
                <a:lnTo>
                  <a:pt x="2673178" y="1295400"/>
                </a:lnTo>
                <a:close/>
              </a:path>
              <a:path w="6583680" h="1333500">
                <a:moveTo>
                  <a:pt x="6556720" y="76200"/>
                </a:moveTo>
                <a:lnTo>
                  <a:pt x="6528405" y="76200"/>
                </a:lnTo>
                <a:lnTo>
                  <a:pt x="6525420" y="88900"/>
                </a:lnTo>
                <a:lnTo>
                  <a:pt x="6525760" y="88900"/>
                </a:lnTo>
                <a:lnTo>
                  <a:pt x="6517613" y="127000"/>
                </a:lnTo>
                <a:lnTo>
                  <a:pt x="6517888" y="127000"/>
                </a:lnTo>
                <a:lnTo>
                  <a:pt x="6507497" y="152400"/>
                </a:lnTo>
                <a:lnTo>
                  <a:pt x="6507815" y="152400"/>
                </a:lnTo>
                <a:lnTo>
                  <a:pt x="6495218" y="177800"/>
                </a:lnTo>
                <a:lnTo>
                  <a:pt x="6495566" y="177800"/>
                </a:lnTo>
                <a:lnTo>
                  <a:pt x="6480799" y="215900"/>
                </a:lnTo>
                <a:lnTo>
                  <a:pt x="6481169" y="215900"/>
                </a:lnTo>
                <a:lnTo>
                  <a:pt x="6464270" y="241300"/>
                </a:lnTo>
                <a:lnTo>
                  <a:pt x="6464651" y="241300"/>
                </a:lnTo>
                <a:lnTo>
                  <a:pt x="6445660" y="266700"/>
                </a:lnTo>
                <a:lnTo>
                  <a:pt x="6446047" y="266700"/>
                </a:lnTo>
                <a:lnTo>
                  <a:pt x="6424997" y="304800"/>
                </a:lnTo>
                <a:lnTo>
                  <a:pt x="6425384" y="304800"/>
                </a:lnTo>
                <a:lnTo>
                  <a:pt x="6402316" y="330200"/>
                </a:lnTo>
                <a:lnTo>
                  <a:pt x="6402698" y="330200"/>
                </a:lnTo>
                <a:lnTo>
                  <a:pt x="6377647" y="355600"/>
                </a:lnTo>
                <a:lnTo>
                  <a:pt x="6378022" y="355600"/>
                </a:lnTo>
                <a:lnTo>
                  <a:pt x="6351026" y="393700"/>
                </a:lnTo>
                <a:lnTo>
                  <a:pt x="6351391" y="393700"/>
                </a:lnTo>
                <a:lnTo>
                  <a:pt x="6322489" y="419100"/>
                </a:lnTo>
                <a:lnTo>
                  <a:pt x="6322843" y="419100"/>
                </a:lnTo>
                <a:lnTo>
                  <a:pt x="6292070" y="444500"/>
                </a:lnTo>
                <a:lnTo>
                  <a:pt x="6292413" y="444500"/>
                </a:lnTo>
                <a:lnTo>
                  <a:pt x="6259807" y="482600"/>
                </a:lnTo>
                <a:lnTo>
                  <a:pt x="6260137" y="482600"/>
                </a:lnTo>
                <a:lnTo>
                  <a:pt x="6225736" y="508000"/>
                </a:lnTo>
                <a:lnTo>
                  <a:pt x="6226055" y="508000"/>
                </a:lnTo>
                <a:lnTo>
                  <a:pt x="6189897" y="533400"/>
                </a:lnTo>
                <a:lnTo>
                  <a:pt x="6190203" y="533400"/>
                </a:lnTo>
                <a:lnTo>
                  <a:pt x="6152324" y="558800"/>
                </a:lnTo>
                <a:lnTo>
                  <a:pt x="6152619" y="558800"/>
                </a:lnTo>
                <a:lnTo>
                  <a:pt x="6113057" y="596900"/>
                </a:lnTo>
                <a:lnTo>
                  <a:pt x="6113340" y="596900"/>
                </a:lnTo>
                <a:lnTo>
                  <a:pt x="6072134" y="622300"/>
                </a:lnTo>
                <a:lnTo>
                  <a:pt x="6072405" y="622300"/>
                </a:lnTo>
                <a:lnTo>
                  <a:pt x="6029590" y="647700"/>
                </a:lnTo>
                <a:lnTo>
                  <a:pt x="6029853" y="647700"/>
                </a:lnTo>
                <a:lnTo>
                  <a:pt x="5985466" y="673100"/>
                </a:lnTo>
                <a:lnTo>
                  <a:pt x="5985720" y="673100"/>
                </a:lnTo>
                <a:lnTo>
                  <a:pt x="5939800" y="698500"/>
                </a:lnTo>
                <a:lnTo>
                  <a:pt x="5940044" y="698500"/>
                </a:lnTo>
                <a:lnTo>
                  <a:pt x="5892628" y="723900"/>
                </a:lnTo>
                <a:lnTo>
                  <a:pt x="5892864" y="723900"/>
                </a:lnTo>
                <a:lnTo>
                  <a:pt x="5843990" y="749300"/>
                </a:lnTo>
                <a:lnTo>
                  <a:pt x="5844217" y="749300"/>
                </a:lnTo>
                <a:lnTo>
                  <a:pt x="5793922" y="774700"/>
                </a:lnTo>
                <a:lnTo>
                  <a:pt x="5794143" y="774700"/>
                </a:lnTo>
                <a:lnTo>
                  <a:pt x="5742465" y="800100"/>
                </a:lnTo>
                <a:lnTo>
                  <a:pt x="5742678" y="800100"/>
                </a:lnTo>
                <a:lnTo>
                  <a:pt x="5689653" y="825500"/>
                </a:lnTo>
                <a:lnTo>
                  <a:pt x="5689860" y="825500"/>
                </a:lnTo>
                <a:lnTo>
                  <a:pt x="5635525" y="850900"/>
                </a:lnTo>
                <a:lnTo>
                  <a:pt x="5635727" y="850900"/>
                </a:lnTo>
                <a:lnTo>
                  <a:pt x="5580122" y="876300"/>
                </a:lnTo>
                <a:lnTo>
                  <a:pt x="5580319" y="876300"/>
                </a:lnTo>
                <a:lnTo>
                  <a:pt x="5523478" y="901700"/>
                </a:lnTo>
                <a:lnTo>
                  <a:pt x="5523670" y="901700"/>
                </a:lnTo>
                <a:lnTo>
                  <a:pt x="5465632" y="927100"/>
                </a:lnTo>
                <a:lnTo>
                  <a:pt x="5465820" y="927100"/>
                </a:lnTo>
                <a:lnTo>
                  <a:pt x="5406624" y="939800"/>
                </a:lnTo>
                <a:lnTo>
                  <a:pt x="5406899" y="939800"/>
                </a:lnTo>
                <a:lnTo>
                  <a:pt x="5285177" y="990600"/>
                </a:lnTo>
                <a:lnTo>
                  <a:pt x="5285530" y="990600"/>
                </a:lnTo>
                <a:lnTo>
                  <a:pt x="5159620" y="1028700"/>
                </a:lnTo>
                <a:lnTo>
                  <a:pt x="5159963" y="1028700"/>
                </a:lnTo>
                <a:lnTo>
                  <a:pt x="5030162" y="1066800"/>
                </a:lnTo>
                <a:lnTo>
                  <a:pt x="5030495" y="1066800"/>
                </a:lnTo>
                <a:lnTo>
                  <a:pt x="4897106" y="1104900"/>
                </a:lnTo>
                <a:lnTo>
                  <a:pt x="4897432" y="1104900"/>
                </a:lnTo>
                <a:lnTo>
                  <a:pt x="4760751" y="1143000"/>
                </a:lnTo>
                <a:lnTo>
                  <a:pt x="4761072" y="1143000"/>
                </a:lnTo>
                <a:lnTo>
                  <a:pt x="4621400" y="1168400"/>
                </a:lnTo>
                <a:lnTo>
                  <a:pt x="4621719" y="1168400"/>
                </a:lnTo>
                <a:lnTo>
                  <a:pt x="4479353" y="1193800"/>
                </a:lnTo>
                <a:lnTo>
                  <a:pt x="4479671" y="1193800"/>
                </a:lnTo>
                <a:lnTo>
                  <a:pt x="4334911" y="1219200"/>
                </a:lnTo>
                <a:lnTo>
                  <a:pt x="4335230" y="1219200"/>
                </a:lnTo>
                <a:lnTo>
                  <a:pt x="4188376" y="1244600"/>
                </a:lnTo>
                <a:lnTo>
                  <a:pt x="4188694" y="1244600"/>
                </a:lnTo>
                <a:lnTo>
                  <a:pt x="4040046" y="1270000"/>
                </a:lnTo>
                <a:lnTo>
                  <a:pt x="4040369" y="1270000"/>
                </a:lnTo>
                <a:lnTo>
                  <a:pt x="3890224" y="1282700"/>
                </a:lnTo>
                <a:lnTo>
                  <a:pt x="3890553" y="1282700"/>
                </a:lnTo>
                <a:lnTo>
                  <a:pt x="3739211" y="1295400"/>
                </a:lnTo>
                <a:lnTo>
                  <a:pt x="3739545" y="1295400"/>
                </a:lnTo>
                <a:lnTo>
                  <a:pt x="3587306" y="1308100"/>
                </a:lnTo>
                <a:lnTo>
                  <a:pt x="3893129" y="1308100"/>
                </a:lnTo>
                <a:lnTo>
                  <a:pt x="4043598" y="1295400"/>
                </a:lnTo>
                <a:lnTo>
                  <a:pt x="4192568" y="1270000"/>
                </a:lnTo>
                <a:lnTo>
                  <a:pt x="4339741" y="1257300"/>
                </a:lnTo>
                <a:lnTo>
                  <a:pt x="4484817" y="1231900"/>
                </a:lnTo>
                <a:lnTo>
                  <a:pt x="4627500" y="1193800"/>
                </a:lnTo>
                <a:lnTo>
                  <a:pt x="4767492" y="1168400"/>
                </a:lnTo>
                <a:lnTo>
                  <a:pt x="5038216" y="1092200"/>
                </a:lnTo>
                <a:lnTo>
                  <a:pt x="5294610" y="1016000"/>
                </a:lnTo>
                <a:lnTo>
                  <a:pt x="5416646" y="965200"/>
                </a:lnTo>
                <a:lnTo>
                  <a:pt x="5476072" y="952500"/>
                </a:lnTo>
                <a:lnTo>
                  <a:pt x="5591335" y="901700"/>
                </a:lnTo>
                <a:lnTo>
                  <a:pt x="5647140" y="876300"/>
                </a:lnTo>
                <a:lnTo>
                  <a:pt x="5701678" y="850900"/>
                </a:lnTo>
                <a:lnTo>
                  <a:pt x="5754916" y="825500"/>
                </a:lnTo>
                <a:lnTo>
                  <a:pt x="5806812" y="800100"/>
                </a:lnTo>
                <a:lnTo>
                  <a:pt x="5857332" y="774700"/>
                </a:lnTo>
                <a:lnTo>
                  <a:pt x="5906438" y="749300"/>
                </a:lnTo>
                <a:lnTo>
                  <a:pt x="5954094" y="723900"/>
                </a:lnTo>
                <a:lnTo>
                  <a:pt x="6000262" y="698500"/>
                </a:lnTo>
                <a:lnTo>
                  <a:pt x="6044906" y="673100"/>
                </a:lnTo>
                <a:lnTo>
                  <a:pt x="6087991" y="647700"/>
                </a:lnTo>
                <a:lnTo>
                  <a:pt x="6129475" y="609600"/>
                </a:lnTo>
                <a:lnTo>
                  <a:pt x="6169327" y="584200"/>
                </a:lnTo>
                <a:lnTo>
                  <a:pt x="6207507" y="558800"/>
                </a:lnTo>
                <a:lnTo>
                  <a:pt x="6243977" y="533400"/>
                </a:lnTo>
                <a:lnTo>
                  <a:pt x="6278704" y="495300"/>
                </a:lnTo>
                <a:lnTo>
                  <a:pt x="6311647" y="469900"/>
                </a:lnTo>
                <a:lnTo>
                  <a:pt x="6342769" y="444500"/>
                </a:lnTo>
                <a:lnTo>
                  <a:pt x="6372033" y="406400"/>
                </a:lnTo>
                <a:lnTo>
                  <a:pt x="6399400" y="381000"/>
                </a:lnTo>
                <a:lnTo>
                  <a:pt x="6424830" y="342900"/>
                </a:lnTo>
                <a:lnTo>
                  <a:pt x="6448285" y="317500"/>
                </a:lnTo>
                <a:lnTo>
                  <a:pt x="6469722" y="292100"/>
                </a:lnTo>
                <a:lnTo>
                  <a:pt x="6489100" y="254000"/>
                </a:lnTo>
                <a:lnTo>
                  <a:pt x="6506376" y="228600"/>
                </a:lnTo>
                <a:lnTo>
                  <a:pt x="6521502" y="190500"/>
                </a:lnTo>
                <a:lnTo>
                  <a:pt x="6534434" y="165100"/>
                </a:lnTo>
                <a:lnTo>
                  <a:pt x="6545122" y="127000"/>
                </a:lnTo>
                <a:lnTo>
                  <a:pt x="6553615" y="101600"/>
                </a:lnTo>
                <a:lnTo>
                  <a:pt x="6556720" y="76200"/>
                </a:lnTo>
                <a:close/>
              </a:path>
              <a:path w="6583680" h="1333500">
                <a:moveTo>
                  <a:pt x="1095846" y="1143000"/>
                </a:moveTo>
                <a:lnTo>
                  <a:pt x="976048" y="1143000"/>
                </a:lnTo>
                <a:lnTo>
                  <a:pt x="1150440" y="1181100"/>
                </a:lnTo>
                <a:lnTo>
                  <a:pt x="1272320" y="1193800"/>
                </a:lnTo>
                <a:lnTo>
                  <a:pt x="1398400" y="1219200"/>
                </a:lnTo>
                <a:lnTo>
                  <a:pt x="1661910" y="1244600"/>
                </a:lnTo>
                <a:lnTo>
                  <a:pt x="1798742" y="1270000"/>
                </a:lnTo>
                <a:lnTo>
                  <a:pt x="2081074" y="1295400"/>
                </a:lnTo>
                <a:lnTo>
                  <a:pt x="2523322" y="1295400"/>
                </a:lnTo>
                <a:lnTo>
                  <a:pt x="2374672" y="1282700"/>
                </a:lnTo>
                <a:lnTo>
                  <a:pt x="2374816" y="1282700"/>
                </a:lnTo>
                <a:lnTo>
                  <a:pt x="2227962" y="1270000"/>
                </a:lnTo>
                <a:lnTo>
                  <a:pt x="2228105" y="1270000"/>
                </a:lnTo>
                <a:lnTo>
                  <a:pt x="2083346" y="1257300"/>
                </a:lnTo>
                <a:lnTo>
                  <a:pt x="2083490" y="1257300"/>
                </a:lnTo>
                <a:lnTo>
                  <a:pt x="1941125" y="1244600"/>
                </a:lnTo>
                <a:lnTo>
                  <a:pt x="1941271" y="1244600"/>
                </a:lnTo>
                <a:lnTo>
                  <a:pt x="1801599" y="1231900"/>
                </a:lnTo>
                <a:lnTo>
                  <a:pt x="1801748" y="1231900"/>
                </a:lnTo>
                <a:lnTo>
                  <a:pt x="1665067" y="1219200"/>
                </a:lnTo>
                <a:lnTo>
                  <a:pt x="1665221" y="1219200"/>
                </a:lnTo>
                <a:lnTo>
                  <a:pt x="1531832" y="1206500"/>
                </a:lnTo>
                <a:lnTo>
                  <a:pt x="1531992" y="1206500"/>
                </a:lnTo>
                <a:lnTo>
                  <a:pt x="1402191" y="1193800"/>
                </a:lnTo>
                <a:lnTo>
                  <a:pt x="1402359" y="1193800"/>
                </a:lnTo>
                <a:lnTo>
                  <a:pt x="1276449" y="1168400"/>
                </a:lnTo>
                <a:lnTo>
                  <a:pt x="1276624" y="1168400"/>
                </a:lnTo>
                <a:lnTo>
                  <a:pt x="1154903" y="1155700"/>
                </a:lnTo>
                <a:lnTo>
                  <a:pt x="1155043" y="1155700"/>
                </a:lnTo>
                <a:lnTo>
                  <a:pt x="1095846" y="1143000"/>
                </a:lnTo>
                <a:close/>
              </a:path>
              <a:path w="6583680" h="1333500">
                <a:moveTo>
                  <a:pt x="668054" y="1054100"/>
                </a:moveTo>
                <a:lnTo>
                  <a:pt x="567879" y="1054100"/>
                </a:lnTo>
                <a:lnTo>
                  <a:pt x="661512" y="1079500"/>
                </a:lnTo>
                <a:lnTo>
                  <a:pt x="760947" y="1104900"/>
                </a:lnTo>
                <a:lnTo>
                  <a:pt x="920335" y="1143000"/>
                </a:lnTo>
                <a:lnTo>
                  <a:pt x="1095942" y="1143000"/>
                </a:lnTo>
                <a:lnTo>
                  <a:pt x="1037906" y="1130300"/>
                </a:lnTo>
                <a:lnTo>
                  <a:pt x="981166" y="1117600"/>
                </a:lnTo>
                <a:lnTo>
                  <a:pt x="925664" y="1104900"/>
                </a:lnTo>
                <a:lnTo>
                  <a:pt x="871552" y="1104900"/>
                </a:lnTo>
                <a:lnTo>
                  <a:pt x="818526" y="1092200"/>
                </a:lnTo>
                <a:lnTo>
                  <a:pt x="766966" y="1079500"/>
                </a:lnTo>
                <a:lnTo>
                  <a:pt x="716796" y="1066800"/>
                </a:lnTo>
                <a:lnTo>
                  <a:pt x="716928" y="1066800"/>
                </a:lnTo>
                <a:lnTo>
                  <a:pt x="668054" y="1054100"/>
                </a:lnTo>
                <a:close/>
              </a:path>
              <a:path w="6583680" h="1333500">
                <a:moveTo>
                  <a:pt x="28464" y="749300"/>
                </a:moveTo>
                <a:lnTo>
                  <a:pt x="0" y="749300"/>
                </a:lnTo>
                <a:lnTo>
                  <a:pt x="1296" y="762000"/>
                </a:lnTo>
                <a:lnTo>
                  <a:pt x="5429" y="774700"/>
                </a:lnTo>
                <a:lnTo>
                  <a:pt x="12113" y="800100"/>
                </a:lnTo>
                <a:lnTo>
                  <a:pt x="45951" y="838200"/>
                </a:lnTo>
                <a:lnTo>
                  <a:pt x="79110" y="863600"/>
                </a:lnTo>
                <a:lnTo>
                  <a:pt x="98731" y="876300"/>
                </a:lnTo>
                <a:lnTo>
                  <a:pt x="120337" y="901700"/>
                </a:lnTo>
                <a:lnTo>
                  <a:pt x="169390" y="927100"/>
                </a:lnTo>
                <a:lnTo>
                  <a:pt x="226033" y="952500"/>
                </a:lnTo>
                <a:lnTo>
                  <a:pt x="290018" y="977900"/>
                </a:lnTo>
                <a:lnTo>
                  <a:pt x="361078" y="1003300"/>
                </a:lnTo>
                <a:lnTo>
                  <a:pt x="399178" y="1016000"/>
                </a:lnTo>
                <a:lnTo>
                  <a:pt x="438942" y="1028700"/>
                </a:lnTo>
                <a:lnTo>
                  <a:pt x="480339" y="1041400"/>
                </a:lnTo>
                <a:lnTo>
                  <a:pt x="523330" y="1054100"/>
                </a:lnTo>
                <a:lnTo>
                  <a:pt x="668195" y="1054100"/>
                </a:lnTo>
                <a:lnTo>
                  <a:pt x="620778" y="1041400"/>
                </a:lnTo>
                <a:lnTo>
                  <a:pt x="620927" y="1041400"/>
                </a:lnTo>
                <a:lnTo>
                  <a:pt x="575007" y="1028700"/>
                </a:lnTo>
                <a:lnTo>
                  <a:pt x="575166" y="1028700"/>
                </a:lnTo>
                <a:lnTo>
                  <a:pt x="530779" y="1016000"/>
                </a:lnTo>
                <a:lnTo>
                  <a:pt x="530948" y="1016000"/>
                </a:lnTo>
                <a:lnTo>
                  <a:pt x="488133" y="1003300"/>
                </a:lnTo>
                <a:lnTo>
                  <a:pt x="488313" y="1003300"/>
                </a:lnTo>
                <a:lnTo>
                  <a:pt x="447107" y="990600"/>
                </a:lnTo>
                <a:lnTo>
                  <a:pt x="407950" y="990600"/>
                </a:lnTo>
                <a:lnTo>
                  <a:pt x="370071" y="977900"/>
                </a:lnTo>
                <a:lnTo>
                  <a:pt x="370301" y="977900"/>
                </a:lnTo>
                <a:lnTo>
                  <a:pt x="334142" y="965200"/>
                </a:lnTo>
                <a:lnTo>
                  <a:pt x="334392" y="965200"/>
                </a:lnTo>
                <a:lnTo>
                  <a:pt x="299991" y="952500"/>
                </a:lnTo>
                <a:lnTo>
                  <a:pt x="300266" y="952500"/>
                </a:lnTo>
                <a:lnTo>
                  <a:pt x="267660" y="939800"/>
                </a:lnTo>
                <a:lnTo>
                  <a:pt x="267961" y="939800"/>
                </a:lnTo>
                <a:lnTo>
                  <a:pt x="237187" y="927100"/>
                </a:lnTo>
                <a:lnTo>
                  <a:pt x="237521" y="927100"/>
                </a:lnTo>
                <a:lnTo>
                  <a:pt x="208617" y="914400"/>
                </a:lnTo>
                <a:lnTo>
                  <a:pt x="208988" y="914400"/>
                </a:lnTo>
                <a:lnTo>
                  <a:pt x="181992" y="901700"/>
                </a:lnTo>
                <a:lnTo>
                  <a:pt x="182406" y="901700"/>
                </a:lnTo>
                <a:lnTo>
                  <a:pt x="157355" y="889000"/>
                </a:lnTo>
                <a:lnTo>
                  <a:pt x="157819" y="889000"/>
                </a:lnTo>
                <a:lnTo>
                  <a:pt x="134749" y="876300"/>
                </a:lnTo>
                <a:lnTo>
                  <a:pt x="135271" y="876300"/>
                </a:lnTo>
                <a:lnTo>
                  <a:pt x="114222" y="863600"/>
                </a:lnTo>
                <a:lnTo>
                  <a:pt x="114810" y="863600"/>
                </a:lnTo>
                <a:lnTo>
                  <a:pt x="95817" y="850900"/>
                </a:lnTo>
                <a:lnTo>
                  <a:pt x="96480" y="850900"/>
                </a:lnTo>
                <a:lnTo>
                  <a:pt x="79582" y="838200"/>
                </a:lnTo>
                <a:lnTo>
                  <a:pt x="80326" y="838200"/>
                </a:lnTo>
                <a:lnTo>
                  <a:pt x="65559" y="825500"/>
                </a:lnTo>
                <a:lnTo>
                  <a:pt x="66382" y="825500"/>
                </a:lnTo>
                <a:lnTo>
                  <a:pt x="53785" y="812800"/>
                </a:lnTo>
                <a:lnTo>
                  <a:pt x="54677" y="812800"/>
                </a:lnTo>
                <a:lnTo>
                  <a:pt x="44286" y="800100"/>
                </a:lnTo>
                <a:lnTo>
                  <a:pt x="45206" y="800100"/>
                </a:lnTo>
                <a:lnTo>
                  <a:pt x="37059" y="787400"/>
                </a:lnTo>
                <a:lnTo>
                  <a:pt x="37937" y="787400"/>
                </a:lnTo>
                <a:lnTo>
                  <a:pt x="32071" y="774700"/>
                </a:lnTo>
                <a:lnTo>
                  <a:pt x="32787" y="774700"/>
                </a:lnTo>
                <a:lnTo>
                  <a:pt x="29241" y="762000"/>
                </a:lnTo>
                <a:lnTo>
                  <a:pt x="29654" y="762000"/>
                </a:lnTo>
                <a:lnTo>
                  <a:pt x="28464" y="749300"/>
                </a:lnTo>
                <a:close/>
              </a:path>
              <a:path w="6583680" h="1333500">
                <a:moveTo>
                  <a:pt x="6550178" y="0"/>
                </a:moveTo>
                <a:lnTo>
                  <a:pt x="6498422" y="88900"/>
                </a:lnTo>
                <a:lnTo>
                  <a:pt x="6525420" y="88900"/>
                </a:lnTo>
                <a:lnTo>
                  <a:pt x="6528405" y="76200"/>
                </a:lnTo>
                <a:lnTo>
                  <a:pt x="6578875" y="76200"/>
                </a:lnTo>
                <a:lnTo>
                  <a:pt x="6550178" y="0"/>
                </a:lnTo>
                <a:close/>
              </a:path>
              <a:path w="6583680" h="1333500">
                <a:moveTo>
                  <a:pt x="6578875" y="76200"/>
                </a:moveTo>
                <a:lnTo>
                  <a:pt x="6556720" y="76200"/>
                </a:lnTo>
                <a:lnTo>
                  <a:pt x="6555167" y="88900"/>
                </a:lnTo>
                <a:lnTo>
                  <a:pt x="6583658" y="88900"/>
                </a:lnTo>
                <a:lnTo>
                  <a:pt x="6578875" y="76200"/>
                </a:lnTo>
                <a:close/>
              </a:path>
            </a:pathLst>
          </a:custGeom>
          <a:solidFill>
            <a:srgbClr val="C00000"/>
          </a:solidFill>
        </p:spPr>
        <p:txBody>
          <a:bodyPr wrap="square" lIns="0" tIns="0" rIns="0" bIns="0" rtlCol="0"/>
          <a:lstStyle/>
          <a:p>
            <a:endParaRPr/>
          </a:p>
        </p:txBody>
      </p:sp>
      <p:sp>
        <p:nvSpPr>
          <p:cNvPr id="11" name="object 11"/>
          <p:cNvSpPr txBox="1"/>
          <p:nvPr/>
        </p:nvSpPr>
        <p:spPr>
          <a:xfrm>
            <a:off x="8268583" y="5051044"/>
            <a:ext cx="3393440" cy="1303020"/>
          </a:xfrm>
          <a:prstGeom prst="rect">
            <a:avLst/>
          </a:prstGeom>
        </p:spPr>
        <p:txBody>
          <a:bodyPr vert="horz" wrap="square" lIns="0" tIns="13970" rIns="0" bIns="0" rtlCol="0">
            <a:spAutoFit/>
          </a:bodyPr>
          <a:lstStyle/>
          <a:p>
            <a:pPr marL="12700" marR="5080">
              <a:lnSpc>
                <a:spcPct val="99600"/>
              </a:lnSpc>
              <a:spcBef>
                <a:spcPts val="110"/>
              </a:spcBef>
            </a:pPr>
            <a:r>
              <a:rPr sz="2800" dirty="0">
                <a:latin typeface="Calibri"/>
                <a:cs typeface="Calibri"/>
              </a:rPr>
              <a:t>We</a:t>
            </a:r>
            <a:r>
              <a:rPr sz="2800" spc="-100" dirty="0">
                <a:latin typeface="Calibri"/>
                <a:cs typeface="Calibri"/>
              </a:rPr>
              <a:t> </a:t>
            </a:r>
            <a:r>
              <a:rPr sz="2800" dirty="0">
                <a:latin typeface="Calibri"/>
                <a:cs typeface="Calibri"/>
              </a:rPr>
              <a:t>must</a:t>
            </a:r>
            <a:r>
              <a:rPr sz="2800" spc="-90" dirty="0">
                <a:latin typeface="Calibri"/>
                <a:cs typeface="Calibri"/>
              </a:rPr>
              <a:t> </a:t>
            </a:r>
            <a:r>
              <a:rPr sz="2800" dirty="0">
                <a:latin typeface="Calibri"/>
                <a:cs typeface="Calibri"/>
              </a:rPr>
              <a:t>overcome</a:t>
            </a:r>
            <a:r>
              <a:rPr sz="2800" spc="-95" dirty="0">
                <a:latin typeface="Calibri"/>
                <a:cs typeface="Calibri"/>
              </a:rPr>
              <a:t> </a:t>
            </a:r>
            <a:r>
              <a:rPr sz="2800" spc="-50" dirty="0">
                <a:latin typeface="Calibri"/>
                <a:cs typeface="Calibri"/>
              </a:rPr>
              <a:t>a </a:t>
            </a:r>
            <a:r>
              <a:rPr sz="2800" dirty="0">
                <a:latin typeface="Calibri"/>
                <a:cs typeface="Calibri"/>
              </a:rPr>
              <a:t>few</a:t>
            </a:r>
            <a:r>
              <a:rPr sz="2800" spc="-65" dirty="0">
                <a:latin typeface="Calibri"/>
                <a:cs typeface="Calibri"/>
              </a:rPr>
              <a:t> </a:t>
            </a:r>
            <a:r>
              <a:rPr sz="2800" dirty="0">
                <a:latin typeface="Calibri"/>
                <a:cs typeface="Calibri"/>
              </a:rPr>
              <a:t>challenges</a:t>
            </a:r>
            <a:r>
              <a:rPr sz="2800" spc="-60" dirty="0">
                <a:latin typeface="Calibri"/>
                <a:cs typeface="Calibri"/>
              </a:rPr>
              <a:t> </a:t>
            </a:r>
            <a:r>
              <a:rPr sz="2800" dirty="0">
                <a:latin typeface="Calibri"/>
                <a:cs typeface="Calibri"/>
              </a:rPr>
              <a:t>to</a:t>
            </a:r>
            <a:r>
              <a:rPr sz="2800" spc="-60" dirty="0">
                <a:latin typeface="Calibri"/>
                <a:cs typeface="Calibri"/>
              </a:rPr>
              <a:t> </a:t>
            </a:r>
            <a:r>
              <a:rPr sz="2800" spc="-30" dirty="0">
                <a:latin typeface="Calibri"/>
                <a:cs typeface="Calibri"/>
              </a:rPr>
              <a:t>make </a:t>
            </a:r>
            <a:r>
              <a:rPr sz="2800" dirty="0">
                <a:latin typeface="Calibri"/>
                <a:cs typeface="Calibri"/>
              </a:rPr>
              <a:t>this</a:t>
            </a:r>
            <a:r>
              <a:rPr sz="2800" spc="-5" dirty="0">
                <a:latin typeface="Calibri"/>
                <a:cs typeface="Calibri"/>
              </a:rPr>
              <a:t> </a:t>
            </a:r>
            <a:r>
              <a:rPr sz="2800" spc="-20" dirty="0">
                <a:latin typeface="Calibri"/>
                <a:cs typeface="Calibri"/>
              </a:rPr>
              <a:t>work</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4765">
              <a:lnSpc>
                <a:spcPct val="100000"/>
              </a:lnSpc>
              <a:spcBef>
                <a:spcPts val="100"/>
              </a:spcBef>
            </a:pPr>
            <a:r>
              <a:rPr dirty="0"/>
              <a:t>Challenge</a:t>
            </a:r>
            <a:r>
              <a:rPr spc="-30" dirty="0"/>
              <a:t> </a:t>
            </a:r>
            <a:r>
              <a:rPr spc="-50" dirty="0"/>
              <a:t>1</a:t>
            </a:r>
          </a:p>
        </p:txBody>
      </p:sp>
      <p:sp>
        <p:nvSpPr>
          <p:cNvPr id="3" name="object 3"/>
          <p:cNvSpPr txBox="1"/>
          <p:nvPr/>
        </p:nvSpPr>
        <p:spPr>
          <a:xfrm>
            <a:off x="916939" y="1795779"/>
            <a:ext cx="10111740" cy="3949799"/>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dirty="0">
                <a:latin typeface="Calibri"/>
                <a:cs typeface="Calibri"/>
              </a:rPr>
              <a:t>Must</a:t>
            </a:r>
            <a:r>
              <a:rPr sz="2800" spc="-30" dirty="0">
                <a:latin typeface="Calibri"/>
                <a:cs typeface="Calibri"/>
              </a:rPr>
              <a:t> </a:t>
            </a:r>
            <a:r>
              <a:rPr sz="2800" dirty="0">
                <a:latin typeface="Calibri"/>
                <a:cs typeface="Calibri"/>
              </a:rPr>
              <a:t>directly</a:t>
            </a:r>
            <a:r>
              <a:rPr sz="2800" spc="-30" dirty="0">
                <a:latin typeface="Calibri"/>
                <a:cs typeface="Calibri"/>
              </a:rPr>
              <a:t> </a:t>
            </a:r>
            <a:r>
              <a:rPr sz="2800" dirty="0">
                <a:latin typeface="Calibri"/>
                <a:cs typeface="Calibri"/>
              </a:rPr>
              <a:t>load</a:t>
            </a:r>
            <a:r>
              <a:rPr sz="2800" spc="-20" dirty="0">
                <a:latin typeface="Calibri"/>
                <a:cs typeface="Calibri"/>
              </a:rPr>
              <a:t> </a:t>
            </a:r>
            <a:r>
              <a:rPr sz="2800" dirty="0">
                <a:latin typeface="Calibri"/>
                <a:cs typeface="Calibri"/>
              </a:rPr>
              <a:t>machine</a:t>
            </a:r>
            <a:r>
              <a:rPr sz="2800" spc="-35" dirty="0">
                <a:latin typeface="Calibri"/>
                <a:cs typeface="Calibri"/>
              </a:rPr>
              <a:t> </a:t>
            </a:r>
            <a:r>
              <a:rPr sz="2800" dirty="0">
                <a:latin typeface="Calibri"/>
                <a:cs typeface="Calibri"/>
              </a:rPr>
              <a:t>code</a:t>
            </a:r>
            <a:r>
              <a:rPr sz="2800" spc="-35" dirty="0">
                <a:latin typeface="Calibri"/>
                <a:cs typeface="Calibri"/>
              </a:rPr>
              <a:t> </a:t>
            </a:r>
            <a:r>
              <a:rPr sz="2800" dirty="0">
                <a:latin typeface="Calibri"/>
                <a:cs typeface="Calibri"/>
              </a:rPr>
              <a:t>into</a:t>
            </a:r>
            <a:r>
              <a:rPr sz="2800" spc="-25" dirty="0">
                <a:latin typeface="Calibri"/>
                <a:cs typeface="Calibri"/>
              </a:rPr>
              <a:t> </a:t>
            </a:r>
            <a:r>
              <a:rPr sz="2800" dirty="0">
                <a:latin typeface="Calibri"/>
                <a:cs typeface="Calibri"/>
              </a:rPr>
              <a:t>memory</a:t>
            </a:r>
            <a:r>
              <a:rPr sz="2800" spc="-30" dirty="0">
                <a:latin typeface="Calibri"/>
                <a:cs typeface="Calibri"/>
              </a:rPr>
              <a:t> </a:t>
            </a:r>
            <a:r>
              <a:rPr sz="2800" dirty="0">
                <a:latin typeface="Calibri"/>
                <a:cs typeface="Calibri"/>
              </a:rPr>
              <a:t>(instructions</a:t>
            </a:r>
            <a:r>
              <a:rPr sz="2800" spc="-20" dirty="0">
                <a:latin typeface="Calibri"/>
                <a:cs typeface="Calibri"/>
              </a:rPr>
              <a:t> </a:t>
            </a:r>
            <a:r>
              <a:rPr sz="2800" dirty="0">
                <a:latin typeface="Calibri"/>
                <a:cs typeface="Calibri"/>
              </a:rPr>
              <a:t>we</a:t>
            </a:r>
            <a:r>
              <a:rPr sz="2800" spc="-35" dirty="0">
                <a:latin typeface="Calibri"/>
                <a:cs typeface="Calibri"/>
              </a:rPr>
              <a:t> </a:t>
            </a:r>
            <a:r>
              <a:rPr sz="2800" spc="-20" dirty="0">
                <a:latin typeface="Calibri"/>
                <a:cs typeface="Calibri"/>
              </a:rPr>
              <a:t>want </a:t>
            </a:r>
            <a:r>
              <a:rPr sz="2800" dirty="0">
                <a:latin typeface="Calibri"/>
                <a:cs typeface="Calibri"/>
              </a:rPr>
              <a:t>to</a:t>
            </a:r>
            <a:r>
              <a:rPr sz="2800" spc="-15" dirty="0">
                <a:latin typeface="Calibri"/>
                <a:cs typeface="Calibri"/>
              </a:rPr>
              <a:t> </a:t>
            </a:r>
            <a:r>
              <a:rPr sz="2800" dirty="0">
                <a:latin typeface="Calibri"/>
                <a:cs typeface="Calibri"/>
              </a:rPr>
              <a:t>see</a:t>
            </a:r>
            <a:r>
              <a:rPr sz="2800" spc="-10" dirty="0">
                <a:latin typeface="Calibri"/>
                <a:cs typeface="Calibri"/>
              </a:rPr>
              <a:t> executed)</a:t>
            </a:r>
            <a:r>
              <a:rPr lang="en-US" sz="2800" spc="-10" dirty="0">
                <a:latin typeface="Calibri"/>
                <a:cs typeface="Calibri"/>
              </a:rPr>
              <a:t> (i.e. ‘\	x04\x3d\x01\x0f’)</a:t>
            </a:r>
            <a:endParaRPr sz="2800" dirty="0">
              <a:latin typeface="Calibri"/>
              <a:cs typeface="Calibri"/>
            </a:endParaRPr>
          </a:p>
          <a:p>
            <a:pPr>
              <a:lnSpc>
                <a:spcPct val="100000"/>
              </a:lnSpc>
              <a:spcBef>
                <a:spcPts val="45"/>
              </a:spcBef>
              <a:buFont typeface="Arial"/>
              <a:buChar char="•"/>
            </a:pPr>
            <a:endParaRPr sz="3800" dirty="0">
              <a:latin typeface="Calibri"/>
              <a:cs typeface="Calibri"/>
            </a:endParaRPr>
          </a:p>
          <a:p>
            <a:pPr marL="241300" indent="-228600">
              <a:lnSpc>
                <a:spcPct val="100000"/>
              </a:lnSpc>
              <a:spcBef>
                <a:spcPts val="5"/>
              </a:spcBef>
              <a:buFont typeface="Arial"/>
              <a:buChar char="•"/>
              <a:tabLst>
                <a:tab pos="241300" algn="l"/>
              </a:tabLst>
            </a:pPr>
            <a:r>
              <a:rPr sz="2800" dirty="0">
                <a:latin typeface="Calibri"/>
                <a:cs typeface="Calibri"/>
              </a:rPr>
              <a:t>The</a:t>
            </a:r>
            <a:r>
              <a:rPr sz="2800" spc="-50" dirty="0">
                <a:latin typeface="Calibri"/>
                <a:cs typeface="Calibri"/>
              </a:rPr>
              <a:t> </a:t>
            </a:r>
            <a:r>
              <a:rPr sz="2800" dirty="0">
                <a:latin typeface="Calibri"/>
                <a:cs typeface="Calibri"/>
              </a:rPr>
              <a:t>machine</a:t>
            </a:r>
            <a:r>
              <a:rPr sz="2800" spc="-40" dirty="0">
                <a:latin typeface="Calibri"/>
                <a:cs typeface="Calibri"/>
              </a:rPr>
              <a:t> </a:t>
            </a:r>
            <a:r>
              <a:rPr sz="2800" dirty="0">
                <a:latin typeface="Calibri"/>
                <a:cs typeface="Calibri"/>
              </a:rPr>
              <a:t>code</a:t>
            </a:r>
            <a:r>
              <a:rPr sz="2800" spc="-40" dirty="0">
                <a:latin typeface="Calibri"/>
                <a:cs typeface="Calibri"/>
              </a:rPr>
              <a:t> </a:t>
            </a:r>
            <a:r>
              <a:rPr sz="2800" b="1" dirty="0">
                <a:latin typeface="Calibri"/>
                <a:cs typeface="Calibri"/>
              </a:rPr>
              <a:t>must</a:t>
            </a:r>
            <a:r>
              <a:rPr sz="2800" b="1" spc="-35" dirty="0">
                <a:latin typeface="Calibri"/>
                <a:cs typeface="Calibri"/>
              </a:rPr>
              <a:t> </a:t>
            </a:r>
            <a:r>
              <a:rPr sz="2800" b="1" dirty="0">
                <a:latin typeface="Calibri"/>
                <a:cs typeface="Calibri"/>
              </a:rPr>
              <a:t>not</a:t>
            </a:r>
            <a:r>
              <a:rPr sz="2800" b="1" spc="-35" dirty="0">
                <a:latin typeface="Calibri"/>
                <a:cs typeface="Calibri"/>
              </a:rPr>
              <a:t> </a:t>
            </a:r>
            <a:r>
              <a:rPr sz="2800" b="1" dirty="0">
                <a:latin typeface="Calibri"/>
                <a:cs typeface="Calibri"/>
              </a:rPr>
              <a:t>contain</a:t>
            </a:r>
            <a:r>
              <a:rPr sz="2800" b="1" spc="-35" dirty="0">
                <a:latin typeface="Calibri"/>
                <a:cs typeface="Calibri"/>
              </a:rPr>
              <a:t> </a:t>
            </a:r>
            <a:r>
              <a:rPr sz="2800" b="1" dirty="0">
                <a:latin typeface="Calibri"/>
                <a:cs typeface="Calibri"/>
              </a:rPr>
              <a:t>any</a:t>
            </a:r>
            <a:r>
              <a:rPr sz="2800" b="1" spc="-35" dirty="0">
                <a:latin typeface="Calibri"/>
                <a:cs typeface="Calibri"/>
              </a:rPr>
              <a:t> </a:t>
            </a:r>
            <a:r>
              <a:rPr sz="2800" b="1" spc="-10" dirty="0">
                <a:latin typeface="Calibri"/>
                <a:cs typeface="Calibri"/>
              </a:rPr>
              <a:t>zeros</a:t>
            </a:r>
            <a:endParaRPr sz="2800" b="1" dirty="0">
              <a:latin typeface="Calibri"/>
              <a:cs typeface="Calibri"/>
            </a:endParaRPr>
          </a:p>
          <a:p>
            <a:pPr marL="698500" lvl="1" indent="-228600">
              <a:lnSpc>
                <a:spcPct val="100000"/>
              </a:lnSpc>
              <a:spcBef>
                <a:spcPts val="254"/>
              </a:spcBef>
              <a:buFont typeface="Arial"/>
              <a:buChar char="•"/>
              <a:tabLst>
                <a:tab pos="698500" algn="l"/>
              </a:tabLst>
            </a:pPr>
            <a:r>
              <a:rPr sz="2400" dirty="0">
                <a:latin typeface="Calibri"/>
                <a:cs typeface="Calibri"/>
              </a:rPr>
              <a:t>Zeros</a:t>
            </a:r>
            <a:r>
              <a:rPr sz="2400" spc="-70" dirty="0">
                <a:latin typeface="Calibri"/>
                <a:cs typeface="Calibri"/>
              </a:rPr>
              <a:t> </a:t>
            </a:r>
            <a:r>
              <a:rPr sz="2400" dirty="0">
                <a:latin typeface="Calibri"/>
                <a:cs typeface="Calibri"/>
              </a:rPr>
              <a:t>would</a:t>
            </a:r>
            <a:r>
              <a:rPr sz="2400" spc="-55" dirty="0">
                <a:latin typeface="Calibri"/>
                <a:cs typeface="Calibri"/>
              </a:rPr>
              <a:t> </a:t>
            </a:r>
            <a:r>
              <a:rPr sz="2400" dirty="0">
                <a:latin typeface="Calibri"/>
                <a:cs typeface="Calibri"/>
              </a:rPr>
              <a:t>cause</a:t>
            </a:r>
            <a:r>
              <a:rPr sz="2400" spc="-55" dirty="0">
                <a:latin typeface="Calibri"/>
                <a:cs typeface="Calibri"/>
              </a:rPr>
              <a:t> </a:t>
            </a:r>
            <a:r>
              <a:rPr sz="2400" dirty="0">
                <a:latin typeface="Calibri"/>
                <a:cs typeface="Calibri"/>
              </a:rPr>
              <a:t>sprintf(),</a:t>
            </a:r>
            <a:r>
              <a:rPr sz="2400" spc="-55" dirty="0">
                <a:latin typeface="Calibri"/>
                <a:cs typeface="Calibri"/>
              </a:rPr>
              <a:t> </a:t>
            </a:r>
            <a:r>
              <a:rPr sz="2400" dirty="0">
                <a:latin typeface="Calibri"/>
                <a:cs typeface="Calibri"/>
              </a:rPr>
              <a:t>gets(),</a:t>
            </a:r>
            <a:r>
              <a:rPr sz="2400" spc="-55" dirty="0">
                <a:latin typeface="Calibri"/>
                <a:cs typeface="Calibri"/>
              </a:rPr>
              <a:t> </a:t>
            </a:r>
            <a:r>
              <a:rPr sz="2400" dirty="0" err="1">
                <a:latin typeface="Calibri"/>
                <a:cs typeface="Calibri"/>
              </a:rPr>
              <a:t>scanf</a:t>
            </a:r>
            <a:r>
              <a:rPr sz="2400" dirty="0">
                <a:latin typeface="Calibri"/>
                <a:cs typeface="Calibri"/>
              </a:rPr>
              <a:t>()</a:t>
            </a:r>
            <a:r>
              <a:rPr lang="en-US" sz="2400" dirty="0">
                <a:latin typeface="Calibri"/>
                <a:cs typeface="Calibri"/>
              </a:rPr>
              <a:t>, </a:t>
            </a:r>
            <a:r>
              <a:rPr lang="en-US" sz="2400" dirty="0" err="1">
                <a:latin typeface="Calibri"/>
                <a:cs typeface="Calibri"/>
              </a:rPr>
              <a:t>strcpy</a:t>
            </a:r>
            <a:r>
              <a:rPr lang="en-US" sz="2400" dirty="0">
                <a:latin typeface="Calibri"/>
                <a:cs typeface="Calibri"/>
              </a:rPr>
              <a:t>()</a:t>
            </a:r>
            <a:r>
              <a:rPr sz="2400" spc="-55" dirty="0">
                <a:latin typeface="Calibri"/>
                <a:cs typeface="Calibri"/>
              </a:rPr>
              <a:t> </a:t>
            </a:r>
            <a:r>
              <a:rPr sz="2400" dirty="0">
                <a:latin typeface="Calibri"/>
                <a:cs typeface="Calibri"/>
              </a:rPr>
              <a:t>to</a:t>
            </a:r>
            <a:r>
              <a:rPr sz="2400" spc="-60" dirty="0">
                <a:latin typeface="Calibri"/>
                <a:cs typeface="Calibri"/>
              </a:rPr>
              <a:t> </a:t>
            </a:r>
            <a:r>
              <a:rPr sz="2400" dirty="0">
                <a:latin typeface="Calibri"/>
                <a:cs typeface="Calibri"/>
              </a:rPr>
              <a:t>stop</a:t>
            </a:r>
            <a:r>
              <a:rPr sz="2400" spc="-50" dirty="0">
                <a:latin typeface="Calibri"/>
                <a:cs typeface="Calibri"/>
              </a:rPr>
              <a:t> </a:t>
            </a:r>
            <a:r>
              <a:rPr sz="2400" spc="-10" dirty="0">
                <a:latin typeface="Calibri"/>
                <a:cs typeface="Calibri"/>
              </a:rPr>
              <a:t>copying</a:t>
            </a:r>
            <a:endParaRPr lang="en-US" sz="2400" spc="-10" dirty="0">
              <a:latin typeface="Calibri"/>
              <a:cs typeface="Calibri"/>
            </a:endParaRPr>
          </a:p>
          <a:p>
            <a:pPr marL="698500" lvl="1" indent="-228600">
              <a:lnSpc>
                <a:spcPct val="100000"/>
              </a:lnSpc>
              <a:spcBef>
                <a:spcPts val="254"/>
              </a:spcBef>
              <a:buFont typeface="Arial"/>
              <a:buChar char="•"/>
              <a:tabLst>
                <a:tab pos="698500" algn="l"/>
              </a:tabLst>
            </a:pPr>
            <a:r>
              <a:rPr lang="en-US" sz="2400" spc="-10" dirty="0">
                <a:latin typeface="Calibri"/>
                <a:cs typeface="Calibri"/>
              </a:rPr>
              <a:t>So, entire binary malicious code injection packet cannot contain any \0’s</a:t>
            </a:r>
            <a:endParaRPr sz="2400" dirty="0">
              <a:latin typeface="Calibri"/>
              <a:cs typeface="Calibri"/>
            </a:endParaRPr>
          </a:p>
          <a:p>
            <a:pPr lvl="1">
              <a:lnSpc>
                <a:spcPct val="100000"/>
              </a:lnSpc>
              <a:spcBef>
                <a:spcPts val="15"/>
              </a:spcBef>
              <a:buFont typeface="Arial"/>
              <a:buChar char="•"/>
            </a:pPr>
            <a:endParaRPr sz="3350" dirty="0">
              <a:latin typeface="Calibri"/>
              <a:cs typeface="Calibri"/>
            </a:endParaRPr>
          </a:p>
          <a:p>
            <a:pPr marL="241300" marR="31750" indent="-228600">
              <a:lnSpc>
                <a:spcPts val="3000"/>
              </a:lnSpc>
              <a:buFont typeface="Arial"/>
              <a:buChar char="•"/>
              <a:tabLst>
                <a:tab pos="241300" algn="l"/>
              </a:tabLst>
            </a:pPr>
            <a:r>
              <a:rPr sz="2800" dirty="0">
                <a:latin typeface="Calibri"/>
                <a:cs typeface="Calibri"/>
              </a:rPr>
              <a:t>Need</a:t>
            </a:r>
            <a:r>
              <a:rPr sz="2800" spc="-45" dirty="0">
                <a:latin typeface="Calibri"/>
                <a:cs typeface="Calibri"/>
              </a:rPr>
              <a:t> </a:t>
            </a:r>
            <a:r>
              <a:rPr sz="2800" dirty="0">
                <a:latin typeface="Calibri"/>
                <a:cs typeface="Calibri"/>
              </a:rPr>
              <a:t>to</a:t>
            </a:r>
            <a:r>
              <a:rPr sz="2800" spc="-40" dirty="0">
                <a:latin typeface="Calibri"/>
                <a:cs typeface="Calibri"/>
              </a:rPr>
              <a:t> </a:t>
            </a:r>
            <a:r>
              <a:rPr sz="2800" dirty="0">
                <a:latin typeface="Calibri"/>
                <a:cs typeface="Calibri"/>
              </a:rPr>
              <a:t>run</a:t>
            </a:r>
            <a:r>
              <a:rPr sz="2800" spc="-35" dirty="0">
                <a:latin typeface="Calibri"/>
                <a:cs typeface="Calibri"/>
              </a:rPr>
              <a:t> </a:t>
            </a:r>
            <a:r>
              <a:rPr sz="2800" dirty="0">
                <a:latin typeface="Calibri"/>
                <a:cs typeface="Calibri"/>
              </a:rPr>
              <a:t>a</a:t>
            </a:r>
            <a:r>
              <a:rPr sz="2800" spc="-45" dirty="0">
                <a:latin typeface="Calibri"/>
                <a:cs typeface="Calibri"/>
              </a:rPr>
              <a:t> </a:t>
            </a:r>
            <a:r>
              <a:rPr sz="2800" dirty="0">
                <a:latin typeface="Calibri"/>
                <a:cs typeface="Calibri"/>
              </a:rPr>
              <a:t>general</a:t>
            </a:r>
            <a:r>
              <a:rPr sz="2800" spc="-45" dirty="0">
                <a:latin typeface="Calibri"/>
                <a:cs typeface="Calibri"/>
              </a:rPr>
              <a:t> </a:t>
            </a:r>
            <a:r>
              <a:rPr sz="2800" dirty="0">
                <a:latin typeface="Calibri"/>
                <a:cs typeface="Calibri"/>
              </a:rPr>
              <a:t>purpose</a:t>
            </a:r>
            <a:r>
              <a:rPr sz="2800" spc="-40" dirty="0">
                <a:latin typeface="Calibri"/>
                <a:cs typeface="Calibri"/>
              </a:rPr>
              <a:t> </a:t>
            </a:r>
            <a:r>
              <a:rPr sz="2800" dirty="0">
                <a:latin typeface="Calibri"/>
                <a:cs typeface="Calibri"/>
              </a:rPr>
              <a:t>shell</a:t>
            </a:r>
            <a:r>
              <a:rPr sz="2800" spc="-45" dirty="0">
                <a:latin typeface="Calibri"/>
                <a:cs typeface="Calibri"/>
              </a:rPr>
              <a:t> </a:t>
            </a:r>
            <a:r>
              <a:rPr sz="2800" dirty="0">
                <a:latin typeface="Calibri"/>
                <a:cs typeface="Calibri"/>
              </a:rPr>
              <a:t>that</a:t>
            </a:r>
            <a:r>
              <a:rPr sz="2800" spc="-40" dirty="0">
                <a:latin typeface="Calibri"/>
                <a:cs typeface="Calibri"/>
              </a:rPr>
              <a:t> </a:t>
            </a:r>
            <a:r>
              <a:rPr sz="2800" dirty="0">
                <a:latin typeface="Calibri"/>
                <a:cs typeface="Calibri"/>
              </a:rPr>
              <a:t>provides</a:t>
            </a:r>
            <a:r>
              <a:rPr sz="2800" spc="-35" dirty="0">
                <a:latin typeface="Calibri"/>
                <a:cs typeface="Calibri"/>
              </a:rPr>
              <a:t> </a:t>
            </a:r>
            <a:r>
              <a:rPr sz="2800" spc="-10" dirty="0">
                <a:latin typeface="Calibri"/>
                <a:cs typeface="Calibri"/>
              </a:rPr>
              <a:t>attacker</a:t>
            </a:r>
            <a:r>
              <a:rPr sz="2800" spc="-40" dirty="0">
                <a:latin typeface="Calibri"/>
                <a:cs typeface="Calibri"/>
              </a:rPr>
              <a:t> </a:t>
            </a:r>
            <a:r>
              <a:rPr sz="2800" dirty="0">
                <a:latin typeface="Calibri"/>
                <a:cs typeface="Calibri"/>
              </a:rPr>
              <a:t>with</a:t>
            </a:r>
            <a:r>
              <a:rPr sz="2800" spc="-30" dirty="0">
                <a:latin typeface="Calibri"/>
                <a:cs typeface="Calibri"/>
              </a:rPr>
              <a:t> </a:t>
            </a:r>
            <a:r>
              <a:rPr sz="2800" spc="-20" dirty="0">
                <a:latin typeface="Calibri"/>
                <a:cs typeface="Calibri"/>
              </a:rPr>
              <a:t>easy </a:t>
            </a:r>
            <a:r>
              <a:rPr sz="2800" dirty="0">
                <a:latin typeface="Calibri"/>
                <a:cs typeface="Calibri"/>
              </a:rPr>
              <a:t>access</a:t>
            </a:r>
            <a:r>
              <a:rPr sz="2800" spc="-55" dirty="0">
                <a:latin typeface="Calibri"/>
                <a:cs typeface="Calibri"/>
              </a:rPr>
              <a:t> </a:t>
            </a:r>
            <a:r>
              <a:rPr sz="2800" dirty="0">
                <a:latin typeface="Calibri"/>
                <a:cs typeface="Calibri"/>
              </a:rPr>
              <a:t>to</a:t>
            </a:r>
            <a:r>
              <a:rPr sz="2800" spc="-50" dirty="0">
                <a:latin typeface="Calibri"/>
                <a:cs typeface="Calibri"/>
              </a:rPr>
              <a:t> </a:t>
            </a:r>
            <a:r>
              <a:rPr sz="2800" spc="-10" dirty="0">
                <a:latin typeface="Calibri"/>
                <a:cs typeface="Calibri"/>
              </a:rPr>
              <a:t>system</a:t>
            </a:r>
            <a:r>
              <a:rPr sz="2800" spc="-45" dirty="0">
                <a:latin typeface="Calibri"/>
                <a:cs typeface="Calibri"/>
              </a:rPr>
              <a:t> </a:t>
            </a:r>
            <a:r>
              <a:rPr sz="2800" spc="-10" dirty="0">
                <a:latin typeface="Calibri"/>
                <a:cs typeface="Calibri"/>
              </a:rPr>
              <a:t>resources</a:t>
            </a:r>
            <a:endParaRPr sz="2800" dirty="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91460">
              <a:lnSpc>
                <a:spcPct val="100000"/>
              </a:lnSpc>
              <a:spcBef>
                <a:spcPts val="100"/>
              </a:spcBef>
            </a:pPr>
            <a:r>
              <a:rPr spc="-10" dirty="0"/>
              <a:t>Shellcode</a:t>
            </a:r>
          </a:p>
        </p:txBody>
      </p:sp>
      <p:sp>
        <p:nvSpPr>
          <p:cNvPr id="3" name="object 3"/>
          <p:cNvSpPr txBox="1"/>
          <p:nvPr/>
        </p:nvSpPr>
        <p:spPr>
          <a:xfrm>
            <a:off x="838199" y="1814460"/>
            <a:ext cx="3733800" cy="2072005"/>
          </a:xfrm>
          <a:prstGeom prst="rect">
            <a:avLst/>
          </a:prstGeom>
          <a:solidFill>
            <a:srgbClr val="B4C7E7"/>
          </a:solidFill>
          <a:ln w="12700">
            <a:solidFill>
              <a:srgbClr val="000000"/>
            </a:solidFill>
          </a:ln>
        </p:spPr>
        <p:txBody>
          <a:bodyPr vert="horz" wrap="square" lIns="0" tIns="172720" rIns="0" bIns="0" rtlCol="0">
            <a:spAutoFit/>
          </a:bodyPr>
          <a:lstStyle/>
          <a:p>
            <a:pPr marL="276860">
              <a:lnSpc>
                <a:spcPts val="2135"/>
              </a:lnSpc>
              <a:spcBef>
                <a:spcPts val="1360"/>
              </a:spcBef>
            </a:pPr>
            <a:r>
              <a:rPr sz="1800" dirty="0">
                <a:latin typeface="Calibri"/>
                <a:cs typeface="Calibri"/>
              </a:rPr>
              <a:t>int</a:t>
            </a:r>
            <a:r>
              <a:rPr sz="1800" spc="-15" dirty="0">
                <a:latin typeface="Calibri"/>
                <a:cs typeface="Calibri"/>
              </a:rPr>
              <a:t> </a:t>
            </a:r>
            <a:r>
              <a:rPr sz="1800" dirty="0">
                <a:latin typeface="Calibri"/>
                <a:cs typeface="Calibri"/>
              </a:rPr>
              <a:t>main() </a:t>
            </a:r>
            <a:r>
              <a:rPr sz="1800" spc="-50" dirty="0">
                <a:latin typeface="Calibri"/>
                <a:cs typeface="Calibri"/>
              </a:rPr>
              <a:t>{</a:t>
            </a:r>
            <a:endParaRPr sz="1800">
              <a:latin typeface="Calibri"/>
              <a:cs typeface="Calibri"/>
            </a:endParaRPr>
          </a:p>
          <a:p>
            <a:pPr marL="434340" marR="1361440">
              <a:lnSpc>
                <a:spcPts val="2180"/>
              </a:lnSpc>
              <a:spcBef>
                <a:spcPts val="30"/>
              </a:spcBef>
            </a:pPr>
            <a:r>
              <a:rPr sz="1800" dirty="0">
                <a:latin typeface="Calibri"/>
                <a:cs typeface="Calibri"/>
              </a:rPr>
              <a:t>char </a:t>
            </a:r>
            <a:r>
              <a:rPr sz="1800" spc="-10" dirty="0">
                <a:latin typeface="Calibri"/>
                <a:cs typeface="Calibri"/>
              </a:rPr>
              <a:t>*name[2]; </a:t>
            </a:r>
            <a:r>
              <a:rPr sz="1800" dirty="0">
                <a:latin typeface="Calibri"/>
                <a:cs typeface="Calibri"/>
              </a:rPr>
              <a:t>name[0]</a:t>
            </a:r>
            <a:r>
              <a:rPr sz="1800" spc="-10"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“/bin/sh”;</a:t>
            </a:r>
            <a:endParaRPr sz="1800">
              <a:latin typeface="Calibri"/>
              <a:cs typeface="Calibri"/>
            </a:endParaRPr>
          </a:p>
          <a:p>
            <a:pPr marL="486409" marR="391795" indent="-52705">
              <a:lnSpc>
                <a:spcPts val="2090"/>
              </a:lnSpc>
              <a:spcBef>
                <a:spcPts val="105"/>
              </a:spcBef>
            </a:pPr>
            <a:r>
              <a:rPr sz="1800" dirty="0">
                <a:latin typeface="Calibri"/>
                <a:cs typeface="Calibri"/>
              </a:rPr>
              <a:t>name[1]</a:t>
            </a:r>
            <a:r>
              <a:rPr sz="1800" spc="-20" dirty="0">
                <a:latin typeface="Calibri"/>
                <a:cs typeface="Calibri"/>
              </a:rPr>
              <a:t> </a:t>
            </a:r>
            <a:r>
              <a:rPr sz="1800" dirty="0">
                <a:latin typeface="Calibri"/>
                <a:cs typeface="Calibri"/>
              </a:rPr>
              <a:t>=</a:t>
            </a:r>
            <a:r>
              <a:rPr sz="1800" spc="-5" dirty="0">
                <a:latin typeface="Calibri"/>
                <a:cs typeface="Calibri"/>
              </a:rPr>
              <a:t> </a:t>
            </a:r>
            <a:r>
              <a:rPr sz="1800" spc="-20" dirty="0">
                <a:latin typeface="Calibri"/>
                <a:cs typeface="Calibri"/>
              </a:rPr>
              <a:t>NULL; </a:t>
            </a:r>
            <a:r>
              <a:rPr sz="1800" spc="-10" dirty="0">
                <a:latin typeface="Calibri"/>
                <a:cs typeface="Calibri"/>
              </a:rPr>
              <a:t>execve(name[0],</a:t>
            </a:r>
            <a:r>
              <a:rPr sz="1800" spc="20" dirty="0">
                <a:latin typeface="Calibri"/>
                <a:cs typeface="Calibri"/>
              </a:rPr>
              <a:t> </a:t>
            </a:r>
            <a:r>
              <a:rPr sz="1800" dirty="0">
                <a:latin typeface="Calibri"/>
                <a:cs typeface="Calibri"/>
              </a:rPr>
              <a:t>name,</a:t>
            </a:r>
            <a:r>
              <a:rPr sz="1800" spc="20" dirty="0">
                <a:latin typeface="Calibri"/>
                <a:cs typeface="Calibri"/>
              </a:rPr>
              <a:t> </a:t>
            </a:r>
            <a:r>
              <a:rPr sz="1800" spc="-10" dirty="0">
                <a:latin typeface="Calibri"/>
                <a:cs typeface="Calibri"/>
              </a:rPr>
              <a:t>NULL);</a:t>
            </a:r>
            <a:endParaRPr sz="1800">
              <a:latin typeface="Calibri"/>
              <a:cs typeface="Calibri"/>
            </a:endParaRPr>
          </a:p>
          <a:p>
            <a:pPr marL="276860">
              <a:lnSpc>
                <a:spcPts val="2150"/>
              </a:lnSpc>
            </a:pPr>
            <a:r>
              <a:rPr sz="1800" dirty="0">
                <a:latin typeface="Calibri"/>
                <a:cs typeface="Calibri"/>
              </a:rPr>
              <a:t>}</a:t>
            </a:r>
            <a:endParaRPr sz="1800">
              <a:latin typeface="Calibri"/>
              <a:cs typeface="Calibri"/>
            </a:endParaRPr>
          </a:p>
        </p:txBody>
      </p:sp>
      <p:sp>
        <p:nvSpPr>
          <p:cNvPr id="4" name="object 4"/>
          <p:cNvSpPr txBox="1"/>
          <p:nvPr/>
        </p:nvSpPr>
        <p:spPr>
          <a:xfrm>
            <a:off x="7391061" y="1743963"/>
            <a:ext cx="3168650" cy="885190"/>
          </a:xfrm>
          <a:prstGeom prst="rect">
            <a:avLst/>
          </a:prstGeom>
        </p:spPr>
        <p:txBody>
          <a:bodyPr vert="horz" wrap="square" lIns="0" tIns="6350" rIns="0" bIns="0" rtlCol="0">
            <a:spAutoFit/>
          </a:bodyPr>
          <a:lstStyle/>
          <a:p>
            <a:pPr marL="12700" marR="5080">
              <a:lnSpc>
                <a:spcPct val="101400"/>
              </a:lnSpc>
              <a:spcBef>
                <a:spcPts val="50"/>
              </a:spcBef>
            </a:pPr>
            <a:r>
              <a:rPr sz="2800" dirty="0">
                <a:latin typeface="Calibri"/>
                <a:cs typeface="Calibri"/>
              </a:rPr>
              <a:t>Shellcode</a:t>
            </a:r>
            <a:r>
              <a:rPr sz="2800" spc="-30" dirty="0">
                <a:latin typeface="Calibri"/>
                <a:cs typeface="Calibri"/>
              </a:rPr>
              <a:t> </a:t>
            </a:r>
            <a:r>
              <a:rPr sz="2800" dirty="0">
                <a:latin typeface="Calibri"/>
                <a:cs typeface="Calibri"/>
              </a:rPr>
              <a:t>is</a:t>
            </a:r>
            <a:r>
              <a:rPr sz="2800" spc="-20" dirty="0">
                <a:latin typeface="Calibri"/>
                <a:cs typeface="Calibri"/>
              </a:rPr>
              <a:t> </a:t>
            </a:r>
            <a:r>
              <a:rPr sz="2800" dirty="0">
                <a:latin typeface="Calibri"/>
                <a:cs typeface="Calibri"/>
              </a:rPr>
              <a:t>code</a:t>
            </a:r>
            <a:r>
              <a:rPr sz="2800" spc="-25" dirty="0">
                <a:latin typeface="Calibri"/>
                <a:cs typeface="Calibri"/>
              </a:rPr>
              <a:t> </a:t>
            </a:r>
            <a:r>
              <a:rPr sz="2800" spc="-20" dirty="0">
                <a:latin typeface="Calibri"/>
                <a:cs typeface="Calibri"/>
              </a:rPr>
              <a:t>that </a:t>
            </a:r>
            <a:r>
              <a:rPr sz="2800" dirty="0">
                <a:latin typeface="Calibri"/>
                <a:cs typeface="Calibri"/>
              </a:rPr>
              <a:t>spawns</a:t>
            </a:r>
            <a:r>
              <a:rPr sz="2800" spc="-15" dirty="0">
                <a:latin typeface="Calibri"/>
                <a:cs typeface="Calibri"/>
              </a:rPr>
              <a:t> </a:t>
            </a:r>
            <a:r>
              <a:rPr sz="2800" dirty="0">
                <a:latin typeface="Calibri"/>
                <a:cs typeface="Calibri"/>
              </a:rPr>
              <a:t>a</a:t>
            </a:r>
            <a:r>
              <a:rPr sz="2800" spc="-10" dirty="0">
                <a:latin typeface="Calibri"/>
                <a:cs typeface="Calibri"/>
              </a:rPr>
              <a:t> </a:t>
            </a:r>
            <a:r>
              <a:rPr sz="2800" spc="-20" dirty="0">
                <a:latin typeface="Calibri"/>
                <a:cs typeface="Calibri"/>
              </a:rPr>
              <a:t>shell</a:t>
            </a:r>
            <a:endParaRPr sz="2800">
              <a:latin typeface="Calibri"/>
              <a:cs typeface="Calibri"/>
            </a:endParaRPr>
          </a:p>
        </p:txBody>
      </p:sp>
      <p:sp>
        <p:nvSpPr>
          <p:cNvPr id="5" name="object 5"/>
          <p:cNvSpPr txBox="1"/>
          <p:nvPr/>
        </p:nvSpPr>
        <p:spPr>
          <a:xfrm>
            <a:off x="1374597" y="3971035"/>
            <a:ext cx="1790700" cy="1939925"/>
          </a:xfrm>
          <a:prstGeom prst="rect">
            <a:avLst/>
          </a:prstGeom>
        </p:spPr>
        <p:txBody>
          <a:bodyPr vert="horz" wrap="square" lIns="0" tIns="26670" rIns="0" bIns="0" rtlCol="0">
            <a:spAutoFit/>
          </a:bodyPr>
          <a:lstStyle/>
          <a:p>
            <a:pPr marL="12700" marR="295275" algn="just">
              <a:lnSpc>
                <a:spcPts val="2110"/>
              </a:lnSpc>
              <a:spcBef>
                <a:spcPts val="210"/>
              </a:spcBef>
            </a:pPr>
            <a:r>
              <a:rPr sz="1800" dirty="0">
                <a:latin typeface="Calibri"/>
                <a:cs typeface="Calibri"/>
              </a:rPr>
              <a:t>xorl</a:t>
            </a:r>
            <a:r>
              <a:rPr sz="1800" spc="-45" dirty="0">
                <a:latin typeface="Calibri"/>
                <a:cs typeface="Calibri"/>
              </a:rPr>
              <a:t> </a:t>
            </a:r>
            <a:r>
              <a:rPr sz="1800" dirty="0">
                <a:latin typeface="Calibri"/>
                <a:cs typeface="Calibri"/>
              </a:rPr>
              <a:t>%eax,</a:t>
            </a:r>
            <a:r>
              <a:rPr sz="1800" spc="-40" dirty="0">
                <a:latin typeface="Calibri"/>
                <a:cs typeface="Calibri"/>
              </a:rPr>
              <a:t> </a:t>
            </a:r>
            <a:r>
              <a:rPr sz="1800" spc="-20" dirty="0">
                <a:latin typeface="Calibri"/>
                <a:cs typeface="Calibri"/>
              </a:rPr>
              <a:t>%eax </a:t>
            </a:r>
            <a:r>
              <a:rPr sz="1800" dirty="0">
                <a:latin typeface="Calibri"/>
                <a:cs typeface="Calibri"/>
              </a:rPr>
              <a:t>pushl</a:t>
            </a:r>
            <a:r>
              <a:rPr sz="1800" spc="-10" dirty="0">
                <a:latin typeface="Calibri"/>
                <a:cs typeface="Calibri"/>
              </a:rPr>
              <a:t> </a:t>
            </a:r>
            <a:r>
              <a:rPr sz="1800" spc="-20" dirty="0">
                <a:latin typeface="Calibri"/>
                <a:cs typeface="Calibri"/>
              </a:rPr>
              <a:t>%eax</a:t>
            </a:r>
            <a:endParaRPr sz="1800">
              <a:latin typeface="Calibri"/>
              <a:cs typeface="Calibri"/>
            </a:endParaRPr>
          </a:p>
          <a:p>
            <a:pPr marL="12700" marR="5080" algn="just">
              <a:lnSpc>
                <a:spcPct val="99400"/>
              </a:lnSpc>
            </a:pPr>
            <a:r>
              <a:rPr sz="1800" dirty="0">
                <a:latin typeface="Calibri"/>
                <a:cs typeface="Calibri"/>
              </a:rPr>
              <a:t>pushl </a:t>
            </a:r>
            <a:r>
              <a:rPr sz="1800" spc="-10" dirty="0">
                <a:latin typeface="Calibri"/>
                <a:cs typeface="Calibri"/>
              </a:rPr>
              <a:t>$0x68732f2f </a:t>
            </a:r>
            <a:r>
              <a:rPr sz="1800" dirty="0">
                <a:latin typeface="Calibri"/>
                <a:cs typeface="Calibri"/>
              </a:rPr>
              <a:t>pushl </a:t>
            </a:r>
            <a:r>
              <a:rPr sz="1800" spc="-10" dirty="0">
                <a:latin typeface="Calibri"/>
                <a:cs typeface="Calibri"/>
              </a:rPr>
              <a:t>$0x6e69622f </a:t>
            </a:r>
            <a:r>
              <a:rPr sz="1800" dirty="0">
                <a:latin typeface="Calibri"/>
                <a:cs typeface="Calibri"/>
              </a:rPr>
              <a:t>movl</a:t>
            </a:r>
            <a:r>
              <a:rPr sz="1800" spc="-20" dirty="0">
                <a:latin typeface="Calibri"/>
                <a:cs typeface="Calibri"/>
              </a:rPr>
              <a:t> </a:t>
            </a:r>
            <a:r>
              <a:rPr sz="1800" spc="-10" dirty="0">
                <a:latin typeface="Calibri"/>
                <a:cs typeface="Calibri"/>
              </a:rPr>
              <a:t>%esp,%ebx</a:t>
            </a:r>
            <a:endParaRPr sz="1800">
              <a:latin typeface="Calibri"/>
              <a:cs typeface="Calibri"/>
            </a:endParaRPr>
          </a:p>
          <a:p>
            <a:pPr marL="12700">
              <a:lnSpc>
                <a:spcPts val="2135"/>
              </a:lnSpc>
              <a:spcBef>
                <a:spcPts val="25"/>
              </a:spcBef>
            </a:pPr>
            <a:r>
              <a:rPr sz="1800" dirty="0">
                <a:latin typeface="Calibri"/>
                <a:cs typeface="Calibri"/>
              </a:rPr>
              <a:t>pushl</a:t>
            </a:r>
            <a:r>
              <a:rPr sz="1800" spc="-10" dirty="0">
                <a:latin typeface="Calibri"/>
                <a:cs typeface="Calibri"/>
              </a:rPr>
              <a:t> </a:t>
            </a:r>
            <a:r>
              <a:rPr sz="1800" spc="-20" dirty="0">
                <a:latin typeface="Calibri"/>
                <a:cs typeface="Calibri"/>
              </a:rPr>
              <a:t>%eax</a:t>
            </a:r>
            <a:endParaRPr sz="1800">
              <a:latin typeface="Calibri"/>
              <a:cs typeface="Calibri"/>
            </a:endParaRPr>
          </a:p>
          <a:p>
            <a:pPr marL="12700">
              <a:lnSpc>
                <a:spcPts val="2135"/>
              </a:lnSpc>
            </a:pPr>
            <a:r>
              <a:rPr sz="1800" dirty="0">
                <a:latin typeface="Calibri"/>
                <a:cs typeface="Calibri"/>
              </a:rPr>
              <a:t>…</a:t>
            </a:r>
            <a:endParaRPr sz="1800">
              <a:latin typeface="Calibri"/>
              <a:cs typeface="Calibri"/>
            </a:endParaRPr>
          </a:p>
        </p:txBody>
      </p:sp>
      <p:sp>
        <p:nvSpPr>
          <p:cNvPr id="6" name="object 6"/>
          <p:cNvSpPr txBox="1"/>
          <p:nvPr/>
        </p:nvSpPr>
        <p:spPr>
          <a:xfrm>
            <a:off x="904776" y="6187947"/>
            <a:ext cx="337756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Write</a:t>
            </a:r>
            <a:r>
              <a:rPr sz="2800" spc="-70" dirty="0">
                <a:latin typeface="Calibri"/>
                <a:cs typeface="Calibri"/>
              </a:rPr>
              <a:t> </a:t>
            </a:r>
            <a:r>
              <a:rPr sz="2800" dirty="0">
                <a:latin typeface="Calibri"/>
                <a:cs typeface="Calibri"/>
              </a:rPr>
              <a:t>code</a:t>
            </a:r>
            <a:r>
              <a:rPr sz="2800" spc="-60" dirty="0">
                <a:latin typeface="Calibri"/>
                <a:cs typeface="Calibri"/>
              </a:rPr>
              <a:t> </a:t>
            </a:r>
            <a:r>
              <a:rPr sz="2800" dirty="0">
                <a:latin typeface="Calibri"/>
                <a:cs typeface="Calibri"/>
              </a:rPr>
              <a:t>in</a:t>
            </a:r>
            <a:r>
              <a:rPr sz="2800" spc="-45" dirty="0">
                <a:latin typeface="Calibri"/>
                <a:cs typeface="Calibri"/>
              </a:rPr>
              <a:t> </a:t>
            </a:r>
            <a:r>
              <a:rPr sz="2800" spc="-10" dirty="0">
                <a:latin typeface="Calibri"/>
                <a:cs typeface="Calibri"/>
              </a:rPr>
              <a:t>assembly</a:t>
            </a:r>
            <a:endParaRPr sz="2800">
              <a:latin typeface="Calibri"/>
              <a:cs typeface="Calibri"/>
            </a:endParaRPr>
          </a:p>
        </p:txBody>
      </p:sp>
      <p:sp>
        <p:nvSpPr>
          <p:cNvPr id="7" name="object 7"/>
          <p:cNvSpPr txBox="1"/>
          <p:nvPr/>
        </p:nvSpPr>
        <p:spPr>
          <a:xfrm>
            <a:off x="8527001" y="3971035"/>
            <a:ext cx="2064385" cy="2370455"/>
          </a:xfrm>
          <a:prstGeom prst="rect">
            <a:avLst/>
          </a:prstGeom>
        </p:spPr>
        <p:txBody>
          <a:bodyPr vert="horz" wrap="square" lIns="0" tIns="12700" rIns="0" bIns="0" rtlCol="0">
            <a:spAutoFit/>
          </a:bodyPr>
          <a:lstStyle/>
          <a:p>
            <a:pPr marL="193675" marR="678815" indent="-52705">
              <a:lnSpc>
                <a:spcPct val="100000"/>
              </a:lnSpc>
              <a:spcBef>
                <a:spcPts val="100"/>
              </a:spcBef>
            </a:pPr>
            <a:r>
              <a:rPr sz="1800" spc="-10" dirty="0">
                <a:latin typeface="Calibri"/>
                <a:cs typeface="Calibri"/>
              </a:rPr>
              <a:t>“\x31\xc0” “\x50” “\x68””//sh”</a:t>
            </a:r>
            <a:endParaRPr sz="1800">
              <a:latin typeface="Calibri"/>
              <a:cs typeface="Calibri"/>
            </a:endParaRPr>
          </a:p>
          <a:p>
            <a:pPr marL="193675" marR="678815">
              <a:lnSpc>
                <a:spcPct val="99400"/>
              </a:lnSpc>
              <a:spcBef>
                <a:spcPts val="35"/>
              </a:spcBef>
            </a:pPr>
            <a:r>
              <a:rPr sz="1800" spc="-10" dirty="0">
                <a:latin typeface="Calibri"/>
                <a:cs typeface="Calibri"/>
              </a:rPr>
              <a:t>“\x68””/bin” “\x89\xe3” “\x50”</a:t>
            </a:r>
            <a:endParaRPr sz="1800">
              <a:latin typeface="Calibri"/>
              <a:cs typeface="Calibri"/>
            </a:endParaRPr>
          </a:p>
          <a:p>
            <a:pPr marL="193675">
              <a:lnSpc>
                <a:spcPts val="2110"/>
              </a:lnSpc>
            </a:pPr>
            <a:r>
              <a:rPr sz="1800" spc="-25" dirty="0">
                <a:latin typeface="Calibri"/>
                <a:cs typeface="Calibri"/>
              </a:rPr>
              <a:t>...</a:t>
            </a:r>
            <a:endParaRPr sz="1800">
              <a:latin typeface="Calibri"/>
              <a:cs typeface="Calibri"/>
            </a:endParaRPr>
          </a:p>
          <a:p>
            <a:pPr marL="12700">
              <a:lnSpc>
                <a:spcPct val="100000"/>
              </a:lnSpc>
              <a:spcBef>
                <a:spcPts val="30"/>
              </a:spcBef>
            </a:pPr>
            <a:r>
              <a:rPr sz="2800" dirty="0">
                <a:latin typeface="Calibri"/>
                <a:cs typeface="Calibri"/>
              </a:rPr>
              <a:t>Machine</a:t>
            </a:r>
            <a:r>
              <a:rPr sz="2800" spc="-20" dirty="0">
                <a:latin typeface="Calibri"/>
                <a:cs typeface="Calibri"/>
              </a:rPr>
              <a:t> code</a:t>
            </a:r>
            <a:endParaRPr sz="2800">
              <a:latin typeface="Calibri"/>
              <a:cs typeface="Calibri"/>
            </a:endParaRPr>
          </a:p>
        </p:txBody>
      </p:sp>
      <p:grpSp>
        <p:nvGrpSpPr>
          <p:cNvPr id="8" name="object 8"/>
          <p:cNvGrpSpPr/>
          <p:nvPr/>
        </p:nvGrpSpPr>
        <p:grpSpPr>
          <a:xfrm>
            <a:off x="4589194" y="5582927"/>
            <a:ext cx="3141345" cy="914400"/>
            <a:chOff x="4589194" y="5582927"/>
            <a:chExt cx="3141345" cy="914400"/>
          </a:xfrm>
        </p:grpSpPr>
        <p:sp>
          <p:nvSpPr>
            <p:cNvPr id="9" name="object 9"/>
            <p:cNvSpPr/>
            <p:nvPr/>
          </p:nvSpPr>
          <p:spPr>
            <a:xfrm>
              <a:off x="4589194" y="6059249"/>
              <a:ext cx="3141345" cy="171450"/>
            </a:xfrm>
            <a:custGeom>
              <a:avLst/>
              <a:gdLst/>
              <a:ahLst/>
              <a:cxnLst/>
              <a:rect l="l" t="t" r="r" b="b"/>
              <a:pathLst>
                <a:path w="3141345" h="171450">
                  <a:moveTo>
                    <a:pt x="3084161" y="57059"/>
                  </a:moveTo>
                  <a:lnTo>
                    <a:pt x="2997885" y="57059"/>
                  </a:lnTo>
                  <a:lnTo>
                    <a:pt x="2998066" y="114208"/>
                  </a:lnTo>
                  <a:lnTo>
                    <a:pt x="2969495" y="114299"/>
                  </a:lnTo>
                  <a:lnTo>
                    <a:pt x="2969676" y="171449"/>
                  </a:lnTo>
                  <a:lnTo>
                    <a:pt x="3140854" y="85181"/>
                  </a:lnTo>
                  <a:lnTo>
                    <a:pt x="3084161" y="57059"/>
                  </a:lnTo>
                  <a:close/>
                </a:path>
                <a:path w="3141345" h="171450">
                  <a:moveTo>
                    <a:pt x="2969314" y="57149"/>
                  </a:moveTo>
                  <a:lnTo>
                    <a:pt x="0" y="66557"/>
                  </a:lnTo>
                  <a:lnTo>
                    <a:pt x="180" y="123707"/>
                  </a:lnTo>
                  <a:lnTo>
                    <a:pt x="2969495" y="114299"/>
                  </a:lnTo>
                  <a:lnTo>
                    <a:pt x="2969314" y="57149"/>
                  </a:lnTo>
                  <a:close/>
                </a:path>
                <a:path w="3141345" h="171450">
                  <a:moveTo>
                    <a:pt x="2997885" y="57059"/>
                  </a:moveTo>
                  <a:lnTo>
                    <a:pt x="2969314" y="57149"/>
                  </a:lnTo>
                  <a:lnTo>
                    <a:pt x="2969495" y="114299"/>
                  </a:lnTo>
                  <a:lnTo>
                    <a:pt x="2998066" y="114208"/>
                  </a:lnTo>
                  <a:lnTo>
                    <a:pt x="2997885" y="57059"/>
                  </a:lnTo>
                  <a:close/>
                </a:path>
                <a:path w="3141345" h="171450">
                  <a:moveTo>
                    <a:pt x="2969133" y="0"/>
                  </a:moveTo>
                  <a:lnTo>
                    <a:pt x="2969314" y="57149"/>
                  </a:lnTo>
                  <a:lnTo>
                    <a:pt x="3084161" y="57059"/>
                  </a:lnTo>
                  <a:lnTo>
                    <a:pt x="2969133" y="0"/>
                  </a:lnTo>
                  <a:close/>
                </a:path>
              </a:pathLst>
            </a:custGeom>
            <a:solidFill>
              <a:srgbClr val="C00000"/>
            </a:solidFill>
          </p:spPr>
          <p:txBody>
            <a:bodyPr wrap="square" lIns="0" tIns="0" rIns="0" bIns="0" rtlCol="0"/>
            <a:lstStyle/>
            <a:p>
              <a:endParaRPr/>
            </a:p>
          </p:txBody>
        </p:sp>
        <p:sp>
          <p:nvSpPr>
            <p:cNvPr id="10" name="object 10"/>
            <p:cNvSpPr/>
            <p:nvPr/>
          </p:nvSpPr>
          <p:spPr>
            <a:xfrm>
              <a:off x="5377608" y="5582927"/>
              <a:ext cx="1490980" cy="914400"/>
            </a:xfrm>
            <a:custGeom>
              <a:avLst/>
              <a:gdLst/>
              <a:ahLst/>
              <a:cxnLst/>
              <a:rect l="l" t="t" r="r" b="b"/>
              <a:pathLst>
                <a:path w="1490979" h="914400">
                  <a:moveTo>
                    <a:pt x="1490869" y="0"/>
                  </a:moveTo>
                  <a:lnTo>
                    <a:pt x="0" y="0"/>
                  </a:lnTo>
                  <a:lnTo>
                    <a:pt x="0" y="914400"/>
                  </a:lnTo>
                  <a:lnTo>
                    <a:pt x="1490869" y="914400"/>
                  </a:lnTo>
                  <a:lnTo>
                    <a:pt x="1490869"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5377607" y="5582927"/>
            <a:ext cx="1490980" cy="914400"/>
          </a:xfrm>
          <a:prstGeom prst="rect">
            <a:avLst/>
          </a:prstGeom>
          <a:ln w="12700">
            <a:solidFill>
              <a:srgbClr val="000000"/>
            </a:solidFill>
          </a:ln>
        </p:spPr>
        <p:txBody>
          <a:bodyPr vert="horz" wrap="square" lIns="0" tIns="1905" rIns="0" bIns="0" rtlCol="0">
            <a:spAutoFit/>
          </a:bodyPr>
          <a:lstStyle/>
          <a:p>
            <a:pPr>
              <a:lnSpc>
                <a:spcPct val="100000"/>
              </a:lnSpc>
              <a:spcBef>
                <a:spcPts val="15"/>
              </a:spcBef>
            </a:pPr>
            <a:endParaRPr sz="2100">
              <a:latin typeface="Times New Roman"/>
              <a:cs typeface="Times New Roman"/>
            </a:endParaRPr>
          </a:p>
          <a:p>
            <a:pPr marL="258445">
              <a:lnSpc>
                <a:spcPct val="100000"/>
              </a:lnSpc>
            </a:pPr>
            <a:r>
              <a:rPr sz="1800" spc="-10" dirty="0">
                <a:latin typeface="Calibri"/>
                <a:cs typeface="Calibri"/>
              </a:rPr>
              <a:t>Assembler</a:t>
            </a:r>
            <a:endParaRPr sz="18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82445">
              <a:lnSpc>
                <a:spcPct val="100000"/>
              </a:lnSpc>
              <a:spcBef>
                <a:spcPts val="100"/>
              </a:spcBef>
            </a:pPr>
            <a:r>
              <a:rPr dirty="0"/>
              <a:t>Shellcode</a:t>
            </a:r>
            <a:r>
              <a:rPr spc="-35" dirty="0"/>
              <a:t> </a:t>
            </a:r>
            <a:r>
              <a:rPr spc="-10" dirty="0"/>
              <a:t>Example</a:t>
            </a:r>
          </a:p>
        </p:txBody>
      </p:sp>
      <p:sp>
        <p:nvSpPr>
          <p:cNvPr id="3" name="object 3"/>
          <p:cNvSpPr txBox="1"/>
          <p:nvPr/>
        </p:nvSpPr>
        <p:spPr>
          <a:xfrm>
            <a:off x="2777757" y="2087371"/>
            <a:ext cx="2457450" cy="3042920"/>
          </a:xfrm>
          <a:prstGeom prst="rect">
            <a:avLst/>
          </a:prstGeom>
        </p:spPr>
        <p:txBody>
          <a:bodyPr vert="horz" wrap="square" lIns="0" tIns="26670" rIns="0" bIns="0" rtlCol="0">
            <a:spAutoFit/>
          </a:bodyPr>
          <a:lstStyle/>
          <a:p>
            <a:pPr marL="12700" marR="347980">
              <a:lnSpc>
                <a:spcPts val="2110"/>
              </a:lnSpc>
              <a:spcBef>
                <a:spcPts val="210"/>
              </a:spcBef>
            </a:pPr>
            <a:r>
              <a:rPr sz="1800" dirty="0">
                <a:latin typeface="Calibri"/>
                <a:cs typeface="Calibri"/>
              </a:rPr>
              <a:t>Line</a:t>
            </a:r>
            <a:r>
              <a:rPr sz="1800" spc="-15" dirty="0">
                <a:latin typeface="Calibri"/>
                <a:cs typeface="Calibri"/>
              </a:rPr>
              <a:t> </a:t>
            </a:r>
            <a:r>
              <a:rPr sz="1800" dirty="0">
                <a:latin typeface="Calibri"/>
                <a:cs typeface="Calibri"/>
              </a:rPr>
              <a:t>1:</a:t>
            </a:r>
            <a:r>
              <a:rPr sz="1800" spc="-10" dirty="0">
                <a:latin typeface="Calibri"/>
                <a:cs typeface="Calibri"/>
              </a:rPr>
              <a:t> </a:t>
            </a:r>
            <a:r>
              <a:rPr sz="1800" dirty="0">
                <a:latin typeface="Calibri"/>
                <a:cs typeface="Calibri"/>
              </a:rPr>
              <a:t>xorl</a:t>
            </a:r>
            <a:r>
              <a:rPr sz="1800" spc="-15" dirty="0">
                <a:latin typeface="Calibri"/>
                <a:cs typeface="Calibri"/>
              </a:rPr>
              <a:t> </a:t>
            </a:r>
            <a:r>
              <a:rPr sz="1800" spc="-10" dirty="0">
                <a:latin typeface="Calibri"/>
                <a:cs typeface="Calibri"/>
              </a:rPr>
              <a:t>%eax,%eax </a:t>
            </a:r>
            <a:r>
              <a:rPr sz="1800" dirty="0">
                <a:latin typeface="Calibri"/>
                <a:cs typeface="Calibri"/>
              </a:rPr>
              <a:t>Line</a:t>
            </a:r>
            <a:r>
              <a:rPr sz="1800" spc="-5" dirty="0">
                <a:latin typeface="Calibri"/>
                <a:cs typeface="Calibri"/>
              </a:rPr>
              <a:t> </a:t>
            </a:r>
            <a:r>
              <a:rPr sz="1800" dirty="0">
                <a:latin typeface="Calibri"/>
                <a:cs typeface="Calibri"/>
              </a:rPr>
              <a:t>2:</a:t>
            </a:r>
            <a:r>
              <a:rPr sz="1800" spc="10" dirty="0">
                <a:latin typeface="Calibri"/>
                <a:cs typeface="Calibri"/>
              </a:rPr>
              <a:t> </a:t>
            </a:r>
            <a:r>
              <a:rPr sz="1800" dirty="0">
                <a:latin typeface="Calibri"/>
                <a:cs typeface="Calibri"/>
              </a:rPr>
              <a:t>pushl</a:t>
            </a:r>
            <a:r>
              <a:rPr sz="1800" spc="5" dirty="0">
                <a:latin typeface="Calibri"/>
                <a:cs typeface="Calibri"/>
              </a:rPr>
              <a:t> </a:t>
            </a:r>
            <a:r>
              <a:rPr sz="1800" spc="-20" dirty="0">
                <a:latin typeface="Calibri"/>
                <a:cs typeface="Calibri"/>
              </a:rPr>
              <a:t>%eax</a:t>
            </a:r>
            <a:endParaRPr sz="1800">
              <a:latin typeface="Calibri"/>
              <a:cs typeface="Calibri"/>
            </a:endParaRPr>
          </a:p>
          <a:p>
            <a:pPr marL="12700">
              <a:lnSpc>
                <a:spcPts val="2125"/>
              </a:lnSpc>
            </a:pPr>
            <a:r>
              <a:rPr sz="1800" dirty="0">
                <a:latin typeface="Calibri"/>
                <a:cs typeface="Calibri"/>
              </a:rPr>
              <a:t>Line</a:t>
            </a:r>
            <a:r>
              <a:rPr sz="1800" spc="5" dirty="0">
                <a:latin typeface="Calibri"/>
                <a:cs typeface="Calibri"/>
              </a:rPr>
              <a:t> </a:t>
            </a:r>
            <a:r>
              <a:rPr sz="1800" dirty="0">
                <a:latin typeface="Calibri"/>
                <a:cs typeface="Calibri"/>
              </a:rPr>
              <a:t>3:</a:t>
            </a:r>
            <a:r>
              <a:rPr sz="1800" spc="10" dirty="0">
                <a:latin typeface="Calibri"/>
                <a:cs typeface="Calibri"/>
              </a:rPr>
              <a:t> </a:t>
            </a:r>
            <a:r>
              <a:rPr sz="1800" dirty="0">
                <a:latin typeface="Calibri"/>
                <a:cs typeface="Calibri"/>
              </a:rPr>
              <a:t>pushl</a:t>
            </a:r>
            <a:r>
              <a:rPr sz="1800" spc="5" dirty="0">
                <a:latin typeface="Calibri"/>
                <a:cs typeface="Calibri"/>
              </a:rPr>
              <a:t> </a:t>
            </a:r>
            <a:r>
              <a:rPr sz="1800" spc="-10" dirty="0">
                <a:latin typeface="Calibri"/>
                <a:cs typeface="Calibri"/>
              </a:rPr>
              <a:t>$0x68732f2f</a:t>
            </a:r>
            <a:endParaRPr sz="1800">
              <a:latin typeface="Calibri"/>
              <a:cs typeface="Calibri"/>
            </a:endParaRPr>
          </a:p>
          <a:p>
            <a:pPr marL="12700" marR="5080">
              <a:lnSpc>
                <a:spcPct val="99400"/>
              </a:lnSpc>
              <a:spcBef>
                <a:spcPts val="60"/>
              </a:spcBef>
            </a:pPr>
            <a:r>
              <a:rPr sz="1800" dirty="0">
                <a:latin typeface="Calibri"/>
                <a:cs typeface="Calibri"/>
              </a:rPr>
              <a:t>Line</a:t>
            </a:r>
            <a:r>
              <a:rPr sz="1800" spc="5" dirty="0">
                <a:latin typeface="Calibri"/>
                <a:cs typeface="Calibri"/>
              </a:rPr>
              <a:t> </a:t>
            </a:r>
            <a:r>
              <a:rPr sz="1800" dirty="0">
                <a:latin typeface="Calibri"/>
                <a:cs typeface="Calibri"/>
              </a:rPr>
              <a:t>4:</a:t>
            </a:r>
            <a:r>
              <a:rPr sz="1800" spc="10" dirty="0">
                <a:latin typeface="Calibri"/>
                <a:cs typeface="Calibri"/>
              </a:rPr>
              <a:t> </a:t>
            </a:r>
            <a:r>
              <a:rPr sz="1800" dirty="0">
                <a:latin typeface="Calibri"/>
                <a:cs typeface="Calibri"/>
              </a:rPr>
              <a:t>pushl</a:t>
            </a:r>
            <a:r>
              <a:rPr sz="1800" spc="5" dirty="0">
                <a:latin typeface="Calibri"/>
                <a:cs typeface="Calibri"/>
              </a:rPr>
              <a:t> </a:t>
            </a:r>
            <a:r>
              <a:rPr sz="1800" spc="-10" dirty="0">
                <a:latin typeface="Calibri"/>
                <a:cs typeface="Calibri"/>
              </a:rPr>
              <a:t>$0x6e69622f </a:t>
            </a:r>
            <a:r>
              <a:rPr sz="1800" dirty="0">
                <a:latin typeface="Calibri"/>
                <a:cs typeface="Calibri"/>
              </a:rPr>
              <a:t>Line 5:</a:t>
            </a:r>
            <a:r>
              <a:rPr sz="1800" spc="5" dirty="0">
                <a:latin typeface="Calibri"/>
                <a:cs typeface="Calibri"/>
              </a:rPr>
              <a:t> </a:t>
            </a:r>
            <a:r>
              <a:rPr sz="1800" dirty="0">
                <a:latin typeface="Calibri"/>
                <a:cs typeface="Calibri"/>
              </a:rPr>
              <a:t>movl</a:t>
            </a:r>
            <a:r>
              <a:rPr sz="1800" spc="-5" dirty="0">
                <a:latin typeface="Calibri"/>
                <a:cs typeface="Calibri"/>
              </a:rPr>
              <a:t> </a:t>
            </a:r>
            <a:r>
              <a:rPr sz="1800" spc="-10" dirty="0">
                <a:latin typeface="Calibri"/>
                <a:cs typeface="Calibri"/>
              </a:rPr>
              <a:t>%esp,%ebx </a:t>
            </a:r>
            <a:r>
              <a:rPr sz="1800" dirty="0">
                <a:latin typeface="Calibri"/>
                <a:cs typeface="Calibri"/>
              </a:rPr>
              <a:t>Line</a:t>
            </a:r>
            <a:r>
              <a:rPr sz="1800" spc="-5" dirty="0">
                <a:latin typeface="Calibri"/>
                <a:cs typeface="Calibri"/>
              </a:rPr>
              <a:t> </a:t>
            </a:r>
            <a:r>
              <a:rPr sz="1800" dirty="0">
                <a:latin typeface="Calibri"/>
                <a:cs typeface="Calibri"/>
              </a:rPr>
              <a:t>6:</a:t>
            </a:r>
            <a:r>
              <a:rPr sz="1800" spc="10" dirty="0">
                <a:latin typeface="Calibri"/>
                <a:cs typeface="Calibri"/>
              </a:rPr>
              <a:t> </a:t>
            </a:r>
            <a:r>
              <a:rPr sz="1800" dirty="0">
                <a:latin typeface="Calibri"/>
                <a:cs typeface="Calibri"/>
              </a:rPr>
              <a:t>pushl</a:t>
            </a:r>
            <a:r>
              <a:rPr sz="1800" spc="5" dirty="0">
                <a:latin typeface="Calibri"/>
                <a:cs typeface="Calibri"/>
              </a:rPr>
              <a:t> </a:t>
            </a:r>
            <a:r>
              <a:rPr sz="1800" spc="-20" dirty="0">
                <a:latin typeface="Calibri"/>
                <a:cs typeface="Calibri"/>
              </a:rPr>
              <a:t>%eax</a:t>
            </a:r>
            <a:endParaRPr sz="1800">
              <a:latin typeface="Calibri"/>
              <a:cs typeface="Calibri"/>
            </a:endParaRPr>
          </a:p>
          <a:p>
            <a:pPr marL="12700">
              <a:lnSpc>
                <a:spcPts val="2110"/>
              </a:lnSpc>
            </a:pPr>
            <a:r>
              <a:rPr sz="1800" dirty="0">
                <a:latin typeface="Calibri"/>
                <a:cs typeface="Calibri"/>
              </a:rPr>
              <a:t>Line</a:t>
            </a:r>
            <a:r>
              <a:rPr sz="1800" spc="-5" dirty="0">
                <a:latin typeface="Calibri"/>
                <a:cs typeface="Calibri"/>
              </a:rPr>
              <a:t> </a:t>
            </a:r>
            <a:r>
              <a:rPr sz="1800" dirty="0">
                <a:latin typeface="Calibri"/>
                <a:cs typeface="Calibri"/>
              </a:rPr>
              <a:t>7:</a:t>
            </a:r>
            <a:r>
              <a:rPr sz="1800" spc="10" dirty="0">
                <a:latin typeface="Calibri"/>
                <a:cs typeface="Calibri"/>
              </a:rPr>
              <a:t> </a:t>
            </a:r>
            <a:r>
              <a:rPr sz="1800" dirty="0">
                <a:latin typeface="Calibri"/>
                <a:cs typeface="Calibri"/>
              </a:rPr>
              <a:t>pushl</a:t>
            </a:r>
            <a:r>
              <a:rPr sz="1800" spc="5" dirty="0">
                <a:latin typeface="Calibri"/>
                <a:cs typeface="Calibri"/>
              </a:rPr>
              <a:t> </a:t>
            </a:r>
            <a:r>
              <a:rPr sz="1800" spc="-20" dirty="0">
                <a:latin typeface="Calibri"/>
                <a:cs typeface="Calibri"/>
              </a:rPr>
              <a:t>%ebx</a:t>
            </a:r>
            <a:endParaRPr sz="1800">
              <a:latin typeface="Calibri"/>
              <a:cs typeface="Calibri"/>
            </a:endParaRPr>
          </a:p>
          <a:p>
            <a:pPr marL="12700" marR="241300">
              <a:lnSpc>
                <a:spcPts val="2210"/>
              </a:lnSpc>
              <a:spcBef>
                <a:spcPts val="55"/>
              </a:spcBef>
            </a:pPr>
            <a:r>
              <a:rPr sz="1800" dirty="0">
                <a:latin typeface="Calibri"/>
                <a:cs typeface="Calibri"/>
              </a:rPr>
              <a:t>Line 8:</a:t>
            </a:r>
            <a:r>
              <a:rPr sz="1800" spc="5" dirty="0">
                <a:latin typeface="Calibri"/>
                <a:cs typeface="Calibri"/>
              </a:rPr>
              <a:t> </a:t>
            </a:r>
            <a:r>
              <a:rPr sz="1800" dirty="0">
                <a:latin typeface="Calibri"/>
                <a:cs typeface="Calibri"/>
              </a:rPr>
              <a:t>movl</a:t>
            </a:r>
            <a:r>
              <a:rPr sz="1800" spc="-5" dirty="0">
                <a:latin typeface="Calibri"/>
                <a:cs typeface="Calibri"/>
              </a:rPr>
              <a:t> </a:t>
            </a:r>
            <a:r>
              <a:rPr sz="1800" spc="-10" dirty="0">
                <a:latin typeface="Calibri"/>
                <a:cs typeface="Calibri"/>
              </a:rPr>
              <a:t>%esp,%ecx </a:t>
            </a:r>
            <a:r>
              <a:rPr sz="1800" dirty="0">
                <a:latin typeface="Calibri"/>
                <a:cs typeface="Calibri"/>
              </a:rPr>
              <a:t>Line</a:t>
            </a:r>
            <a:r>
              <a:rPr sz="1800" spc="10" dirty="0">
                <a:latin typeface="Calibri"/>
                <a:cs typeface="Calibri"/>
              </a:rPr>
              <a:t> </a:t>
            </a:r>
            <a:r>
              <a:rPr sz="1800" dirty="0">
                <a:latin typeface="Calibri"/>
                <a:cs typeface="Calibri"/>
              </a:rPr>
              <a:t>9:</a:t>
            </a:r>
            <a:r>
              <a:rPr sz="1800" spc="10" dirty="0">
                <a:latin typeface="Calibri"/>
                <a:cs typeface="Calibri"/>
              </a:rPr>
              <a:t> </a:t>
            </a:r>
            <a:r>
              <a:rPr sz="1800" spc="-25" dirty="0">
                <a:latin typeface="Calibri"/>
                <a:cs typeface="Calibri"/>
              </a:rPr>
              <a:t>cdq</a:t>
            </a:r>
            <a:endParaRPr sz="1800">
              <a:latin typeface="Calibri"/>
              <a:cs typeface="Calibri"/>
            </a:endParaRPr>
          </a:p>
          <a:p>
            <a:pPr marL="12700">
              <a:lnSpc>
                <a:spcPts val="2030"/>
              </a:lnSpc>
            </a:pPr>
            <a:r>
              <a:rPr sz="1800" dirty="0">
                <a:latin typeface="Calibri"/>
                <a:cs typeface="Calibri"/>
              </a:rPr>
              <a:t>Line 10: movb </a:t>
            </a:r>
            <a:r>
              <a:rPr sz="1800" spc="-10" dirty="0">
                <a:latin typeface="Calibri"/>
                <a:cs typeface="Calibri"/>
              </a:rPr>
              <a:t>$0x0b,%al</a:t>
            </a:r>
            <a:endParaRPr sz="1800">
              <a:latin typeface="Calibri"/>
              <a:cs typeface="Calibri"/>
            </a:endParaRPr>
          </a:p>
          <a:p>
            <a:pPr marL="12700">
              <a:lnSpc>
                <a:spcPct val="100000"/>
              </a:lnSpc>
              <a:spcBef>
                <a:spcPts val="25"/>
              </a:spcBef>
            </a:pPr>
            <a:r>
              <a:rPr sz="1800" dirty="0">
                <a:latin typeface="Calibri"/>
                <a:cs typeface="Calibri"/>
              </a:rPr>
              <a:t>Line 11: int</a:t>
            </a:r>
            <a:r>
              <a:rPr sz="1800" spc="-5" dirty="0">
                <a:latin typeface="Calibri"/>
                <a:cs typeface="Calibri"/>
              </a:rPr>
              <a:t> </a:t>
            </a:r>
            <a:r>
              <a:rPr sz="1800" spc="-10" dirty="0">
                <a:latin typeface="Calibri"/>
                <a:cs typeface="Calibri"/>
              </a:rPr>
              <a:t>$0x80</a:t>
            </a:r>
            <a:endParaRPr sz="1800">
              <a:latin typeface="Calibri"/>
              <a:cs typeface="Calibri"/>
            </a:endParaRPr>
          </a:p>
        </p:txBody>
      </p:sp>
      <p:sp>
        <p:nvSpPr>
          <p:cNvPr id="4" name="object 4"/>
          <p:cNvSpPr txBox="1"/>
          <p:nvPr/>
        </p:nvSpPr>
        <p:spPr>
          <a:xfrm>
            <a:off x="5520957" y="2355596"/>
            <a:ext cx="3259454" cy="2774950"/>
          </a:xfrm>
          <a:prstGeom prst="rect">
            <a:avLst/>
          </a:prstGeom>
        </p:spPr>
        <p:txBody>
          <a:bodyPr vert="horz" wrap="square" lIns="0" tIns="9525" rIns="0" bIns="0" rtlCol="0">
            <a:spAutoFit/>
          </a:bodyPr>
          <a:lstStyle/>
          <a:p>
            <a:pPr marL="12700" marR="147320">
              <a:lnSpc>
                <a:spcPct val="101099"/>
              </a:lnSpc>
              <a:spcBef>
                <a:spcPts val="75"/>
              </a:spcBef>
            </a:pPr>
            <a:r>
              <a:rPr sz="1800" dirty="0">
                <a:latin typeface="Calibri"/>
                <a:cs typeface="Calibri"/>
              </a:rPr>
              <a:t>#</a:t>
            </a:r>
            <a:r>
              <a:rPr sz="1800" spc="-10" dirty="0">
                <a:latin typeface="Calibri"/>
                <a:cs typeface="Calibri"/>
              </a:rPr>
              <a:t> </a:t>
            </a:r>
            <a:r>
              <a:rPr sz="1800" dirty="0">
                <a:latin typeface="Calibri"/>
                <a:cs typeface="Calibri"/>
              </a:rPr>
              <a:t>push</a:t>
            </a:r>
            <a:r>
              <a:rPr sz="1800" spc="-5" dirty="0">
                <a:latin typeface="Calibri"/>
                <a:cs typeface="Calibri"/>
              </a:rPr>
              <a:t> </a:t>
            </a:r>
            <a:r>
              <a:rPr sz="1800" dirty="0">
                <a:latin typeface="Calibri"/>
                <a:cs typeface="Calibri"/>
              </a:rPr>
              <a:t>0</a:t>
            </a:r>
            <a:r>
              <a:rPr sz="1800" spc="-5" dirty="0">
                <a:latin typeface="Calibri"/>
                <a:cs typeface="Calibri"/>
              </a:rPr>
              <a:t> </a:t>
            </a:r>
            <a:r>
              <a:rPr sz="1800" dirty="0">
                <a:latin typeface="Calibri"/>
                <a:cs typeface="Calibri"/>
              </a:rPr>
              <a:t>into</a:t>
            </a:r>
            <a:r>
              <a:rPr sz="1800" spc="-10" dirty="0">
                <a:latin typeface="Calibri"/>
                <a:cs typeface="Calibri"/>
              </a:rPr>
              <a:t> </a:t>
            </a:r>
            <a:r>
              <a:rPr sz="1800" dirty="0">
                <a:latin typeface="Calibri"/>
                <a:cs typeface="Calibri"/>
              </a:rPr>
              <a:t>stack</a:t>
            </a:r>
            <a:r>
              <a:rPr sz="1800" spc="-15" dirty="0">
                <a:latin typeface="Calibri"/>
                <a:cs typeface="Calibri"/>
              </a:rPr>
              <a:t> </a:t>
            </a:r>
            <a:r>
              <a:rPr sz="1800" dirty="0">
                <a:latin typeface="Calibri"/>
                <a:cs typeface="Calibri"/>
              </a:rPr>
              <a:t>(end</a:t>
            </a:r>
            <a:r>
              <a:rPr sz="1800" spc="-5" dirty="0">
                <a:latin typeface="Calibri"/>
                <a:cs typeface="Calibri"/>
              </a:rPr>
              <a:t> </a:t>
            </a:r>
            <a:r>
              <a:rPr sz="1800" dirty="0">
                <a:latin typeface="Calibri"/>
                <a:cs typeface="Calibri"/>
              </a:rPr>
              <a:t>of</a:t>
            </a:r>
            <a:r>
              <a:rPr sz="1800" spc="-5" dirty="0">
                <a:latin typeface="Calibri"/>
                <a:cs typeface="Calibri"/>
              </a:rPr>
              <a:t> </a:t>
            </a:r>
            <a:r>
              <a:rPr sz="1800" spc="-10" dirty="0">
                <a:latin typeface="Calibri"/>
                <a:cs typeface="Calibri"/>
              </a:rPr>
              <a:t>string) </a:t>
            </a:r>
            <a:r>
              <a:rPr sz="1800" dirty="0">
                <a:latin typeface="Calibri"/>
                <a:cs typeface="Calibri"/>
              </a:rPr>
              <a:t>#</a:t>
            </a:r>
            <a:r>
              <a:rPr sz="1800" spc="-20" dirty="0">
                <a:latin typeface="Calibri"/>
                <a:cs typeface="Calibri"/>
              </a:rPr>
              <a:t> </a:t>
            </a:r>
            <a:r>
              <a:rPr sz="1800" dirty="0">
                <a:latin typeface="Calibri"/>
                <a:cs typeface="Calibri"/>
              </a:rPr>
              <a:t>push</a:t>
            </a:r>
            <a:r>
              <a:rPr sz="1800" spc="-10" dirty="0">
                <a:latin typeface="Calibri"/>
                <a:cs typeface="Calibri"/>
              </a:rPr>
              <a:t> </a:t>
            </a:r>
            <a:r>
              <a:rPr sz="1800" dirty="0">
                <a:latin typeface="Calibri"/>
                <a:cs typeface="Calibri"/>
              </a:rPr>
              <a:t>"//sh"</a:t>
            </a:r>
            <a:r>
              <a:rPr sz="1800" spc="-15" dirty="0">
                <a:latin typeface="Calibri"/>
                <a:cs typeface="Calibri"/>
              </a:rPr>
              <a:t> </a:t>
            </a:r>
            <a:r>
              <a:rPr sz="1800" dirty="0">
                <a:latin typeface="Calibri"/>
                <a:cs typeface="Calibri"/>
              </a:rPr>
              <a:t>into</a:t>
            </a:r>
            <a:r>
              <a:rPr sz="1800" spc="-15" dirty="0">
                <a:latin typeface="Calibri"/>
                <a:cs typeface="Calibri"/>
              </a:rPr>
              <a:t> </a:t>
            </a:r>
            <a:r>
              <a:rPr sz="1800" spc="-20" dirty="0">
                <a:latin typeface="Calibri"/>
                <a:cs typeface="Calibri"/>
              </a:rPr>
              <a:t>stack</a:t>
            </a:r>
            <a:endParaRPr sz="1800">
              <a:latin typeface="Calibri"/>
              <a:cs typeface="Calibri"/>
            </a:endParaRPr>
          </a:p>
          <a:p>
            <a:pPr marL="12700" marR="1061085">
              <a:lnSpc>
                <a:spcPts val="2110"/>
              </a:lnSpc>
              <a:spcBef>
                <a:spcPts val="160"/>
              </a:spcBef>
            </a:pPr>
            <a:r>
              <a:rPr sz="1800" dirty="0">
                <a:latin typeface="Calibri"/>
                <a:cs typeface="Calibri"/>
              </a:rPr>
              <a:t>#</a:t>
            </a:r>
            <a:r>
              <a:rPr sz="1800" spc="-10" dirty="0">
                <a:latin typeface="Calibri"/>
                <a:cs typeface="Calibri"/>
              </a:rPr>
              <a:t> </a:t>
            </a:r>
            <a:r>
              <a:rPr sz="1800" dirty="0">
                <a:latin typeface="Calibri"/>
                <a:cs typeface="Calibri"/>
              </a:rPr>
              <a:t>push "/bin"</a:t>
            </a:r>
            <a:r>
              <a:rPr sz="1800" spc="-5" dirty="0">
                <a:latin typeface="Calibri"/>
                <a:cs typeface="Calibri"/>
              </a:rPr>
              <a:t> </a:t>
            </a:r>
            <a:r>
              <a:rPr sz="1800" dirty="0">
                <a:latin typeface="Calibri"/>
                <a:cs typeface="Calibri"/>
              </a:rPr>
              <a:t>into</a:t>
            </a:r>
            <a:r>
              <a:rPr sz="1800" spc="-5" dirty="0">
                <a:latin typeface="Calibri"/>
                <a:cs typeface="Calibri"/>
              </a:rPr>
              <a:t> </a:t>
            </a:r>
            <a:r>
              <a:rPr sz="1800" spc="-20" dirty="0">
                <a:latin typeface="Calibri"/>
                <a:cs typeface="Calibri"/>
              </a:rPr>
              <a:t>stack </a:t>
            </a:r>
            <a:r>
              <a:rPr sz="1800" dirty="0">
                <a:latin typeface="Calibri"/>
                <a:cs typeface="Calibri"/>
              </a:rPr>
              <a:t>#</a:t>
            </a:r>
            <a:r>
              <a:rPr sz="1800" spc="-10" dirty="0">
                <a:latin typeface="Calibri"/>
                <a:cs typeface="Calibri"/>
              </a:rPr>
              <a:t> </a:t>
            </a:r>
            <a:r>
              <a:rPr sz="1800" dirty="0">
                <a:latin typeface="Calibri"/>
                <a:cs typeface="Calibri"/>
              </a:rPr>
              <a:t>%ebx</a:t>
            </a:r>
            <a:r>
              <a:rPr sz="1800" spc="-10"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name[0]</a:t>
            </a:r>
            <a:endParaRPr sz="1800">
              <a:latin typeface="Calibri"/>
              <a:cs typeface="Calibri"/>
            </a:endParaRPr>
          </a:p>
          <a:p>
            <a:pPr marL="12700" marR="2289175">
              <a:lnSpc>
                <a:spcPts val="2110"/>
              </a:lnSpc>
              <a:spcBef>
                <a:spcPts val="75"/>
              </a:spcBef>
            </a:pPr>
            <a:r>
              <a:rPr sz="1800" dirty="0">
                <a:latin typeface="Calibri"/>
                <a:cs typeface="Calibri"/>
              </a:rPr>
              <a:t>#</a:t>
            </a:r>
            <a:r>
              <a:rPr sz="1800" spc="5" dirty="0">
                <a:latin typeface="Calibri"/>
                <a:cs typeface="Calibri"/>
              </a:rPr>
              <a:t> </a:t>
            </a:r>
            <a:r>
              <a:rPr sz="1800" spc="-10" dirty="0">
                <a:latin typeface="Calibri"/>
                <a:cs typeface="Calibri"/>
              </a:rPr>
              <a:t>name[1] </a:t>
            </a:r>
            <a:r>
              <a:rPr sz="1800" dirty="0">
                <a:latin typeface="Calibri"/>
                <a:cs typeface="Calibri"/>
              </a:rPr>
              <a:t>#</a:t>
            </a:r>
            <a:r>
              <a:rPr sz="1800" spc="5" dirty="0">
                <a:latin typeface="Calibri"/>
                <a:cs typeface="Calibri"/>
              </a:rPr>
              <a:t> </a:t>
            </a:r>
            <a:r>
              <a:rPr sz="1800" spc="-10" dirty="0">
                <a:latin typeface="Calibri"/>
                <a:cs typeface="Calibri"/>
              </a:rPr>
              <a:t>name[0]</a:t>
            </a:r>
            <a:endParaRPr sz="1800">
              <a:latin typeface="Calibri"/>
              <a:cs typeface="Calibri"/>
            </a:endParaRPr>
          </a:p>
          <a:p>
            <a:pPr marL="12700">
              <a:lnSpc>
                <a:spcPts val="2125"/>
              </a:lnSpc>
            </a:pPr>
            <a:r>
              <a:rPr sz="1800" dirty="0">
                <a:latin typeface="Calibri"/>
                <a:cs typeface="Calibri"/>
              </a:rPr>
              <a:t>#</a:t>
            </a:r>
            <a:r>
              <a:rPr sz="1800" spc="5" dirty="0">
                <a:latin typeface="Calibri"/>
                <a:cs typeface="Calibri"/>
              </a:rPr>
              <a:t> </a:t>
            </a:r>
            <a:r>
              <a:rPr sz="1800" dirty="0">
                <a:latin typeface="Calibri"/>
                <a:cs typeface="Calibri"/>
              </a:rPr>
              <a:t>%ecx</a:t>
            </a:r>
            <a:r>
              <a:rPr sz="1800" spc="-5" dirty="0">
                <a:latin typeface="Calibri"/>
                <a:cs typeface="Calibri"/>
              </a:rPr>
              <a:t> </a:t>
            </a:r>
            <a:r>
              <a:rPr sz="1800" dirty="0">
                <a:latin typeface="Calibri"/>
                <a:cs typeface="Calibri"/>
              </a:rPr>
              <a:t>=</a:t>
            </a:r>
            <a:r>
              <a:rPr sz="1800" spc="5" dirty="0">
                <a:latin typeface="Calibri"/>
                <a:cs typeface="Calibri"/>
              </a:rPr>
              <a:t> </a:t>
            </a:r>
            <a:r>
              <a:rPr sz="1800" spc="-20" dirty="0">
                <a:latin typeface="Calibri"/>
                <a:cs typeface="Calibri"/>
              </a:rPr>
              <a:t>name</a:t>
            </a:r>
            <a:endParaRPr sz="1800">
              <a:latin typeface="Calibri"/>
              <a:cs typeface="Calibri"/>
            </a:endParaRPr>
          </a:p>
          <a:p>
            <a:pPr marL="12700">
              <a:lnSpc>
                <a:spcPct val="100000"/>
              </a:lnSpc>
              <a:spcBef>
                <a:spcPts val="50"/>
              </a:spcBef>
            </a:pPr>
            <a:r>
              <a:rPr sz="1800" dirty="0">
                <a:latin typeface="Calibri"/>
                <a:cs typeface="Calibri"/>
              </a:rPr>
              <a:t>#</a:t>
            </a:r>
            <a:r>
              <a:rPr sz="1800" spc="5" dirty="0">
                <a:latin typeface="Calibri"/>
                <a:cs typeface="Calibri"/>
              </a:rPr>
              <a:t> </a:t>
            </a:r>
            <a:r>
              <a:rPr sz="1800" dirty="0">
                <a:latin typeface="Calibri"/>
                <a:cs typeface="Calibri"/>
              </a:rPr>
              <a:t>%edx</a:t>
            </a:r>
            <a:r>
              <a:rPr sz="1800" spc="-5" dirty="0">
                <a:latin typeface="Calibri"/>
                <a:cs typeface="Calibri"/>
              </a:rPr>
              <a:t> </a:t>
            </a:r>
            <a:r>
              <a:rPr sz="1800" dirty="0">
                <a:latin typeface="Calibri"/>
                <a:cs typeface="Calibri"/>
              </a:rPr>
              <a:t>=</a:t>
            </a:r>
            <a:r>
              <a:rPr sz="1800" spc="10" dirty="0">
                <a:latin typeface="Calibri"/>
                <a:cs typeface="Calibri"/>
              </a:rPr>
              <a:t> </a:t>
            </a:r>
            <a:r>
              <a:rPr sz="1800" spc="-50" dirty="0">
                <a:latin typeface="Calibri"/>
                <a:cs typeface="Calibri"/>
              </a:rPr>
              <a:t>0</a:t>
            </a:r>
            <a:endParaRPr sz="1800">
              <a:latin typeface="Calibri"/>
              <a:cs typeface="Calibri"/>
            </a:endParaRPr>
          </a:p>
          <a:p>
            <a:pPr>
              <a:lnSpc>
                <a:spcPct val="100000"/>
              </a:lnSpc>
            </a:pPr>
            <a:endParaRPr sz="1750">
              <a:latin typeface="Calibri"/>
              <a:cs typeface="Calibri"/>
            </a:endParaRPr>
          </a:p>
          <a:p>
            <a:pPr marL="12700">
              <a:lnSpc>
                <a:spcPct val="100000"/>
              </a:lnSpc>
            </a:pPr>
            <a:r>
              <a:rPr sz="1800" dirty="0">
                <a:latin typeface="Calibri"/>
                <a:cs typeface="Calibri"/>
              </a:rPr>
              <a:t>#</a:t>
            </a:r>
            <a:r>
              <a:rPr sz="1800" spc="-15" dirty="0">
                <a:latin typeface="Calibri"/>
                <a:cs typeface="Calibri"/>
              </a:rPr>
              <a:t> </a:t>
            </a:r>
            <a:r>
              <a:rPr sz="1800" spc="-10" dirty="0">
                <a:latin typeface="Calibri"/>
                <a:cs typeface="Calibri"/>
              </a:rPr>
              <a:t>invoke</a:t>
            </a:r>
            <a:r>
              <a:rPr sz="1800" spc="5" dirty="0">
                <a:latin typeface="Calibri"/>
                <a:cs typeface="Calibri"/>
              </a:rPr>
              <a:t> </a:t>
            </a:r>
            <a:r>
              <a:rPr sz="1800" spc="-10" dirty="0">
                <a:latin typeface="Calibri"/>
                <a:cs typeface="Calibri"/>
              </a:rPr>
              <a:t>execve(name[0],</a:t>
            </a:r>
            <a:r>
              <a:rPr sz="1800" spc="-5" dirty="0">
                <a:latin typeface="Calibri"/>
                <a:cs typeface="Calibri"/>
              </a:rPr>
              <a:t> </a:t>
            </a:r>
            <a:r>
              <a:rPr sz="1800" dirty="0">
                <a:latin typeface="Calibri"/>
                <a:cs typeface="Calibri"/>
              </a:rPr>
              <a:t>name, </a:t>
            </a:r>
            <a:r>
              <a:rPr sz="1800" spc="-35" dirty="0">
                <a:latin typeface="Calibri"/>
                <a:cs typeface="Calibri"/>
              </a:rPr>
              <a:t>0)</a:t>
            </a:r>
            <a:endParaRPr sz="1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4765">
              <a:lnSpc>
                <a:spcPct val="100000"/>
              </a:lnSpc>
              <a:spcBef>
                <a:spcPts val="100"/>
              </a:spcBef>
            </a:pPr>
            <a:r>
              <a:rPr dirty="0"/>
              <a:t>Challenge</a:t>
            </a:r>
            <a:r>
              <a:rPr spc="-30" dirty="0"/>
              <a:t> </a:t>
            </a:r>
            <a:r>
              <a:rPr spc="-50" dirty="0"/>
              <a:t>2</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dirty="0"/>
              <a:t>We</a:t>
            </a:r>
            <a:r>
              <a:rPr spc="-55" dirty="0"/>
              <a:t> </a:t>
            </a:r>
            <a:r>
              <a:rPr dirty="0"/>
              <a:t>can</a:t>
            </a:r>
            <a:r>
              <a:rPr spc="-35" dirty="0"/>
              <a:t> </a:t>
            </a:r>
            <a:r>
              <a:rPr dirty="0"/>
              <a:t>only</a:t>
            </a:r>
            <a:r>
              <a:rPr spc="-45" dirty="0"/>
              <a:t> </a:t>
            </a:r>
            <a:r>
              <a:rPr dirty="0"/>
              <a:t>write</a:t>
            </a:r>
            <a:r>
              <a:rPr spc="-45" dirty="0"/>
              <a:t> </a:t>
            </a:r>
            <a:r>
              <a:rPr dirty="0"/>
              <a:t>to</a:t>
            </a:r>
            <a:r>
              <a:rPr spc="-40" dirty="0"/>
              <a:t> </a:t>
            </a:r>
            <a:r>
              <a:rPr dirty="0"/>
              <a:t>memory</a:t>
            </a:r>
            <a:r>
              <a:rPr spc="-40" dirty="0"/>
              <a:t> </a:t>
            </a:r>
            <a:r>
              <a:rPr b="1" spc="-10" dirty="0"/>
              <a:t>sequentially</a:t>
            </a:r>
          </a:p>
          <a:p>
            <a:pPr>
              <a:lnSpc>
                <a:spcPct val="100000"/>
              </a:lnSpc>
              <a:spcBef>
                <a:spcPts val="5"/>
              </a:spcBef>
              <a:buFont typeface="Arial"/>
              <a:buChar char="•"/>
            </a:pPr>
            <a:endParaRPr sz="4050" dirty="0"/>
          </a:p>
          <a:p>
            <a:pPr marL="241300" marR="5080" indent="-228600">
              <a:lnSpc>
                <a:spcPts val="3100"/>
              </a:lnSpc>
              <a:buFont typeface="Arial"/>
              <a:buChar char="•"/>
              <a:tabLst>
                <a:tab pos="241300" algn="l"/>
              </a:tabLst>
            </a:pPr>
            <a:r>
              <a:rPr dirty="0"/>
              <a:t>We</a:t>
            </a:r>
            <a:r>
              <a:rPr spc="-75" dirty="0"/>
              <a:t> </a:t>
            </a:r>
            <a:r>
              <a:rPr dirty="0"/>
              <a:t>need</a:t>
            </a:r>
            <a:r>
              <a:rPr spc="-50" dirty="0"/>
              <a:t> </a:t>
            </a:r>
            <a:r>
              <a:rPr dirty="0"/>
              <a:t>to</a:t>
            </a:r>
            <a:r>
              <a:rPr spc="-60" dirty="0"/>
              <a:t> </a:t>
            </a:r>
            <a:r>
              <a:rPr dirty="0"/>
              <a:t>have</a:t>
            </a:r>
            <a:r>
              <a:rPr spc="-60" dirty="0"/>
              <a:t> </a:t>
            </a:r>
            <a:r>
              <a:rPr dirty="0"/>
              <a:t>a</a:t>
            </a:r>
            <a:r>
              <a:rPr spc="-55" dirty="0"/>
              <a:t> </a:t>
            </a:r>
            <a:r>
              <a:rPr dirty="0"/>
              <a:t>way</a:t>
            </a:r>
            <a:r>
              <a:rPr spc="-60" dirty="0"/>
              <a:t> </a:t>
            </a:r>
            <a:r>
              <a:rPr dirty="0"/>
              <a:t>to</a:t>
            </a:r>
            <a:r>
              <a:rPr spc="-60" dirty="0"/>
              <a:t> </a:t>
            </a:r>
            <a:r>
              <a:rPr spc="-10" dirty="0"/>
              <a:t>execute</a:t>
            </a:r>
            <a:r>
              <a:rPr spc="-60" dirty="0"/>
              <a:t> </a:t>
            </a:r>
            <a:r>
              <a:rPr dirty="0"/>
              <a:t>code</a:t>
            </a:r>
            <a:r>
              <a:rPr spc="-60" dirty="0"/>
              <a:t> </a:t>
            </a:r>
            <a:r>
              <a:rPr dirty="0"/>
              <a:t>from</a:t>
            </a:r>
            <a:r>
              <a:rPr spc="-60" dirty="0"/>
              <a:t> </a:t>
            </a:r>
            <a:r>
              <a:rPr dirty="0"/>
              <a:t>code</a:t>
            </a:r>
            <a:r>
              <a:rPr spc="-60" dirty="0"/>
              <a:t> </a:t>
            </a:r>
            <a:r>
              <a:rPr dirty="0"/>
              <a:t>that’s</a:t>
            </a:r>
            <a:r>
              <a:rPr spc="-50" dirty="0"/>
              <a:t> </a:t>
            </a:r>
            <a:r>
              <a:rPr spc="-10" dirty="0"/>
              <a:t>already executing</a:t>
            </a:r>
          </a:p>
        </p:txBody>
      </p:sp>
      <p:graphicFrame>
        <p:nvGraphicFramePr>
          <p:cNvPr id="4" name="object 4"/>
          <p:cNvGraphicFramePr>
            <a:graphicFrameLocks noGrp="1"/>
          </p:cNvGraphicFramePr>
          <p:nvPr/>
        </p:nvGraphicFramePr>
        <p:xfrm>
          <a:off x="645990" y="4118483"/>
          <a:ext cx="10511787" cy="622300"/>
        </p:xfrm>
        <a:graphic>
          <a:graphicData uri="http://schemas.openxmlformats.org/drawingml/2006/table">
            <a:tbl>
              <a:tblPr firstRow="1" bandRow="1">
                <a:tableStyleId>{2D5ABB26-0587-4C30-8999-92F81FD0307C}</a:tableStyleId>
              </a:tblPr>
              <a:tblGrid>
                <a:gridCol w="182880">
                  <a:extLst>
                    <a:ext uri="{9D8B030D-6E8A-4147-A177-3AD203B41FA5}">
                      <a16:colId xmlns:a16="http://schemas.microsoft.com/office/drawing/2014/main" val="20000"/>
                    </a:ext>
                  </a:extLst>
                </a:gridCol>
                <a:gridCol w="1588770">
                  <a:extLst>
                    <a:ext uri="{9D8B030D-6E8A-4147-A177-3AD203B41FA5}">
                      <a16:colId xmlns:a16="http://schemas.microsoft.com/office/drawing/2014/main" val="20001"/>
                    </a:ext>
                  </a:extLst>
                </a:gridCol>
                <a:gridCol w="951230">
                  <a:extLst>
                    <a:ext uri="{9D8B030D-6E8A-4147-A177-3AD203B41FA5}">
                      <a16:colId xmlns:a16="http://schemas.microsoft.com/office/drawing/2014/main" val="20002"/>
                    </a:ext>
                  </a:extLst>
                </a:gridCol>
                <a:gridCol w="1772920">
                  <a:extLst>
                    <a:ext uri="{9D8B030D-6E8A-4147-A177-3AD203B41FA5}">
                      <a16:colId xmlns:a16="http://schemas.microsoft.com/office/drawing/2014/main" val="20003"/>
                    </a:ext>
                  </a:extLst>
                </a:gridCol>
                <a:gridCol w="747395">
                  <a:extLst>
                    <a:ext uri="{9D8B030D-6E8A-4147-A177-3AD203B41FA5}">
                      <a16:colId xmlns:a16="http://schemas.microsoft.com/office/drawing/2014/main" val="20004"/>
                    </a:ext>
                  </a:extLst>
                </a:gridCol>
                <a:gridCol w="624204">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1799589">
                  <a:extLst>
                    <a:ext uri="{9D8B030D-6E8A-4147-A177-3AD203B41FA5}">
                      <a16:colId xmlns:a16="http://schemas.microsoft.com/office/drawing/2014/main" val="20007"/>
                    </a:ext>
                  </a:extLst>
                </a:gridCol>
                <a:gridCol w="2214879">
                  <a:extLst>
                    <a:ext uri="{9D8B030D-6E8A-4147-A177-3AD203B41FA5}">
                      <a16:colId xmlns:a16="http://schemas.microsoft.com/office/drawing/2014/main" val="20008"/>
                    </a:ext>
                  </a:extLst>
                </a:gridCol>
              </a:tblGrid>
              <a:tr h="622300">
                <a:tc>
                  <a:txBody>
                    <a:bodyPr/>
                    <a:lstStyle/>
                    <a:p>
                      <a:pPr>
                        <a:lnSpc>
                          <a:spcPct val="100000"/>
                        </a:lnSpc>
                      </a:pPr>
                      <a:endParaRPr sz="26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240"/>
                        </a:spcBef>
                      </a:pPr>
                      <a:r>
                        <a:rPr sz="1800" spc="-20" dirty="0">
                          <a:latin typeface="Calibri"/>
                          <a:cs typeface="Calibri"/>
                        </a:rPr>
                        <a:t>Text</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40"/>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4300">
                        <a:lnSpc>
                          <a:spcPct val="100000"/>
                        </a:lnSpc>
                        <a:spcBef>
                          <a:spcPts val="1240"/>
                        </a:spcBef>
                      </a:pPr>
                      <a:r>
                        <a:rPr sz="1800" spc="-20" dirty="0">
                          <a:latin typeface="Calibri"/>
                          <a:cs typeface="Calibri"/>
                        </a:rPr>
                        <a:t>%ebp</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40"/>
                        </a:spcBef>
                      </a:pPr>
                      <a:r>
                        <a:rPr sz="1800" spc="-20" dirty="0">
                          <a:latin typeface="Calibri"/>
                          <a:cs typeface="Calibri"/>
                        </a:rPr>
                        <a:t>%eip</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0965">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6520">
                        <a:lnSpc>
                          <a:spcPct val="100000"/>
                        </a:lnSpc>
                        <a:spcBef>
                          <a:spcPts val="1260"/>
                        </a:spcBef>
                      </a:pPr>
                      <a:r>
                        <a:rPr sz="1800" dirty="0">
                          <a:latin typeface="Calibri"/>
                          <a:cs typeface="Calibri"/>
                        </a:rPr>
                        <a:t>\x31</a:t>
                      </a:r>
                      <a:r>
                        <a:rPr sz="1800" spc="-25" dirty="0">
                          <a:latin typeface="Calibri"/>
                          <a:cs typeface="Calibri"/>
                        </a:rPr>
                        <a:t> </a:t>
                      </a:r>
                      <a:r>
                        <a:rPr sz="1800" dirty="0">
                          <a:latin typeface="Calibri"/>
                          <a:cs typeface="Calibri"/>
                        </a:rPr>
                        <a:t>\xc0</a:t>
                      </a:r>
                      <a:r>
                        <a:rPr sz="1800" spc="-20" dirty="0">
                          <a:latin typeface="Calibri"/>
                          <a:cs typeface="Calibri"/>
                        </a:rPr>
                        <a:t> \x50</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4004128" y="4897628"/>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sp>
        <p:nvSpPr>
          <p:cNvPr id="6" name="object 6"/>
          <p:cNvSpPr/>
          <p:nvPr/>
        </p:nvSpPr>
        <p:spPr>
          <a:xfrm>
            <a:off x="1471253" y="4747343"/>
            <a:ext cx="95250" cy="381000"/>
          </a:xfrm>
          <a:custGeom>
            <a:avLst/>
            <a:gdLst/>
            <a:ahLst/>
            <a:cxnLst/>
            <a:rect l="l" t="t" r="r" b="b"/>
            <a:pathLst>
              <a:path w="95250" h="381000">
                <a:moveTo>
                  <a:pt x="63500" y="79375"/>
                </a:moveTo>
                <a:lnTo>
                  <a:pt x="31750" y="79375"/>
                </a:lnTo>
                <a:lnTo>
                  <a:pt x="31748" y="380456"/>
                </a:lnTo>
                <a:lnTo>
                  <a:pt x="63498" y="380456"/>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000000"/>
          </a:solidFill>
        </p:spPr>
        <p:txBody>
          <a:bodyPr wrap="square" lIns="0" tIns="0" rIns="0" bIns="0" rtlCol="0"/>
          <a:lstStyle/>
          <a:p>
            <a:endParaRPr/>
          </a:p>
        </p:txBody>
      </p:sp>
      <p:sp>
        <p:nvSpPr>
          <p:cNvPr id="7" name="object 7"/>
          <p:cNvSpPr txBox="1"/>
          <p:nvPr/>
        </p:nvSpPr>
        <p:spPr>
          <a:xfrm>
            <a:off x="1280751" y="5147564"/>
            <a:ext cx="4762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%eip</a:t>
            </a:r>
            <a:endParaRPr sz="1800">
              <a:latin typeface="Calibri"/>
              <a:cs typeface="Calibri"/>
            </a:endParaRPr>
          </a:p>
        </p:txBody>
      </p:sp>
      <p:sp>
        <p:nvSpPr>
          <p:cNvPr id="8" name="object 8"/>
          <p:cNvSpPr txBox="1"/>
          <p:nvPr/>
        </p:nvSpPr>
        <p:spPr>
          <a:xfrm>
            <a:off x="7029639" y="5105907"/>
            <a:ext cx="3433445" cy="882015"/>
          </a:xfrm>
          <a:prstGeom prst="rect">
            <a:avLst/>
          </a:prstGeom>
        </p:spPr>
        <p:txBody>
          <a:bodyPr vert="horz" wrap="square" lIns="0" tIns="9525" rIns="0" bIns="0" rtlCol="0">
            <a:spAutoFit/>
          </a:bodyPr>
          <a:lstStyle/>
          <a:p>
            <a:pPr marL="12700" marR="5080">
              <a:lnSpc>
                <a:spcPct val="100699"/>
              </a:lnSpc>
              <a:spcBef>
                <a:spcPts val="75"/>
              </a:spcBef>
            </a:pPr>
            <a:r>
              <a:rPr sz="2800" dirty="0">
                <a:latin typeface="Calibri"/>
                <a:cs typeface="Calibri"/>
              </a:rPr>
              <a:t>How</a:t>
            </a:r>
            <a:r>
              <a:rPr sz="2800" spc="-40" dirty="0">
                <a:latin typeface="Calibri"/>
                <a:cs typeface="Calibri"/>
              </a:rPr>
              <a:t> </a:t>
            </a:r>
            <a:r>
              <a:rPr sz="2800" dirty="0">
                <a:latin typeface="Calibri"/>
                <a:cs typeface="Calibri"/>
              </a:rPr>
              <a:t>do</a:t>
            </a:r>
            <a:r>
              <a:rPr sz="2800" spc="-35" dirty="0">
                <a:latin typeface="Calibri"/>
                <a:cs typeface="Calibri"/>
              </a:rPr>
              <a:t> </a:t>
            </a:r>
            <a:r>
              <a:rPr sz="2800" dirty="0">
                <a:latin typeface="Calibri"/>
                <a:cs typeface="Calibri"/>
              </a:rPr>
              <a:t>we</a:t>
            </a:r>
            <a:r>
              <a:rPr sz="2800" spc="-40" dirty="0">
                <a:latin typeface="Calibri"/>
                <a:cs typeface="Calibri"/>
              </a:rPr>
              <a:t> </a:t>
            </a:r>
            <a:r>
              <a:rPr sz="2800" spc="-10" dirty="0">
                <a:latin typeface="Calibri"/>
                <a:cs typeface="Calibri"/>
              </a:rPr>
              <a:t>execute</a:t>
            </a:r>
            <a:r>
              <a:rPr sz="2800" spc="-35" dirty="0">
                <a:latin typeface="Calibri"/>
                <a:cs typeface="Calibri"/>
              </a:rPr>
              <a:t> </a:t>
            </a:r>
            <a:r>
              <a:rPr sz="2800" spc="-25" dirty="0">
                <a:latin typeface="Calibri"/>
                <a:cs typeface="Calibri"/>
              </a:rPr>
              <a:t>our </a:t>
            </a:r>
            <a:r>
              <a:rPr sz="2800" spc="-10" dirty="0">
                <a:latin typeface="Calibri"/>
                <a:cs typeface="Calibri"/>
              </a:rPr>
              <a:t>shellcode?</a:t>
            </a:r>
            <a:endParaRPr sz="2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4765">
              <a:lnSpc>
                <a:spcPct val="100000"/>
              </a:lnSpc>
              <a:spcBef>
                <a:spcPts val="100"/>
              </a:spcBef>
            </a:pPr>
            <a:r>
              <a:rPr dirty="0"/>
              <a:t>Challenge</a:t>
            </a:r>
            <a:r>
              <a:rPr spc="-30" dirty="0"/>
              <a:t> </a:t>
            </a:r>
            <a:r>
              <a:rPr spc="-50" dirty="0"/>
              <a:t>2</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dirty="0"/>
              <a:t>We</a:t>
            </a:r>
            <a:r>
              <a:rPr spc="-55" dirty="0"/>
              <a:t> </a:t>
            </a:r>
            <a:r>
              <a:rPr dirty="0"/>
              <a:t>can</a:t>
            </a:r>
            <a:r>
              <a:rPr spc="-35" dirty="0"/>
              <a:t> </a:t>
            </a:r>
            <a:r>
              <a:rPr dirty="0"/>
              <a:t>only</a:t>
            </a:r>
            <a:r>
              <a:rPr spc="-45" dirty="0"/>
              <a:t> </a:t>
            </a:r>
            <a:r>
              <a:rPr dirty="0"/>
              <a:t>write</a:t>
            </a:r>
            <a:r>
              <a:rPr spc="-45" dirty="0"/>
              <a:t> </a:t>
            </a:r>
            <a:r>
              <a:rPr dirty="0"/>
              <a:t>to</a:t>
            </a:r>
            <a:r>
              <a:rPr spc="-40" dirty="0"/>
              <a:t> </a:t>
            </a:r>
            <a:r>
              <a:rPr dirty="0"/>
              <a:t>memory</a:t>
            </a:r>
            <a:r>
              <a:rPr spc="-40" dirty="0"/>
              <a:t> </a:t>
            </a:r>
            <a:r>
              <a:rPr spc="-10" dirty="0"/>
              <a:t>sequentially</a:t>
            </a:r>
          </a:p>
          <a:p>
            <a:pPr>
              <a:lnSpc>
                <a:spcPct val="100000"/>
              </a:lnSpc>
              <a:spcBef>
                <a:spcPts val="5"/>
              </a:spcBef>
              <a:buFont typeface="Arial"/>
              <a:buChar char="•"/>
            </a:pPr>
            <a:endParaRPr sz="4050"/>
          </a:p>
          <a:p>
            <a:pPr marL="241300" marR="5080" indent="-228600">
              <a:lnSpc>
                <a:spcPts val="3100"/>
              </a:lnSpc>
              <a:buFont typeface="Arial"/>
              <a:buChar char="•"/>
              <a:tabLst>
                <a:tab pos="241300" algn="l"/>
              </a:tabLst>
            </a:pPr>
            <a:r>
              <a:rPr dirty="0"/>
              <a:t>We</a:t>
            </a:r>
            <a:r>
              <a:rPr spc="-75" dirty="0"/>
              <a:t> </a:t>
            </a:r>
            <a:r>
              <a:rPr dirty="0"/>
              <a:t>need</a:t>
            </a:r>
            <a:r>
              <a:rPr spc="-50" dirty="0"/>
              <a:t> </a:t>
            </a:r>
            <a:r>
              <a:rPr dirty="0"/>
              <a:t>to</a:t>
            </a:r>
            <a:r>
              <a:rPr spc="-60" dirty="0"/>
              <a:t> </a:t>
            </a:r>
            <a:r>
              <a:rPr dirty="0"/>
              <a:t>have</a:t>
            </a:r>
            <a:r>
              <a:rPr spc="-60" dirty="0"/>
              <a:t> </a:t>
            </a:r>
            <a:r>
              <a:rPr dirty="0"/>
              <a:t>a</a:t>
            </a:r>
            <a:r>
              <a:rPr spc="-55" dirty="0"/>
              <a:t> </a:t>
            </a:r>
            <a:r>
              <a:rPr dirty="0"/>
              <a:t>way</a:t>
            </a:r>
            <a:r>
              <a:rPr spc="-60" dirty="0"/>
              <a:t> </a:t>
            </a:r>
            <a:r>
              <a:rPr dirty="0"/>
              <a:t>to</a:t>
            </a:r>
            <a:r>
              <a:rPr spc="-60" dirty="0"/>
              <a:t> </a:t>
            </a:r>
            <a:r>
              <a:rPr spc="-10" dirty="0"/>
              <a:t>execute</a:t>
            </a:r>
            <a:r>
              <a:rPr spc="-60" dirty="0"/>
              <a:t> </a:t>
            </a:r>
            <a:r>
              <a:rPr dirty="0"/>
              <a:t>code</a:t>
            </a:r>
            <a:r>
              <a:rPr spc="-60" dirty="0"/>
              <a:t> </a:t>
            </a:r>
            <a:r>
              <a:rPr dirty="0"/>
              <a:t>from</a:t>
            </a:r>
            <a:r>
              <a:rPr spc="-60" dirty="0"/>
              <a:t> </a:t>
            </a:r>
            <a:r>
              <a:rPr dirty="0"/>
              <a:t>code</a:t>
            </a:r>
            <a:r>
              <a:rPr spc="-60" dirty="0"/>
              <a:t> </a:t>
            </a:r>
            <a:r>
              <a:rPr dirty="0"/>
              <a:t>that’s</a:t>
            </a:r>
            <a:r>
              <a:rPr spc="-50" dirty="0"/>
              <a:t> </a:t>
            </a:r>
            <a:r>
              <a:rPr spc="-10" dirty="0"/>
              <a:t>already executing</a:t>
            </a:r>
          </a:p>
        </p:txBody>
      </p:sp>
      <p:sp>
        <p:nvSpPr>
          <p:cNvPr id="4" name="object 4"/>
          <p:cNvSpPr txBox="1"/>
          <p:nvPr/>
        </p:nvSpPr>
        <p:spPr>
          <a:xfrm>
            <a:off x="4004128" y="4897628"/>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graphicFrame>
        <p:nvGraphicFramePr>
          <p:cNvPr id="5" name="object 5"/>
          <p:cNvGraphicFramePr>
            <a:graphicFrameLocks noGrp="1"/>
          </p:cNvGraphicFramePr>
          <p:nvPr/>
        </p:nvGraphicFramePr>
        <p:xfrm>
          <a:off x="645990" y="4118483"/>
          <a:ext cx="10511787" cy="622300"/>
        </p:xfrm>
        <a:graphic>
          <a:graphicData uri="http://schemas.openxmlformats.org/drawingml/2006/table">
            <a:tbl>
              <a:tblPr firstRow="1" bandRow="1">
                <a:tableStyleId>{2D5ABB26-0587-4C30-8999-92F81FD0307C}</a:tableStyleId>
              </a:tblPr>
              <a:tblGrid>
                <a:gridCol w="182880">
                  <a:extLst>
                    <a:ext uri="{9D8B030D-6E8A-4147-A177-3AD203B41FA5}">
                      <a16:colId xmlns:a16="http://schemas.microsoft.com/office/drawing/2014/main" val="20000"/>
                    </a:ext>
                  </a:extLst>
                </a:gridCol>
                <a:gridCol w="1588770">
                  <a:extLst>
                    <a:ext uri="{9D8B030D-6E8A-4147-A177-3AD203B41FA5}">
                      <a16:colId xmlns:a16="http://schemas.microsoft.com/office/drawing/2014/main" val="20001"/>
                    </a:ext>
                  </a:extLst>
                </a:gridCol>
                <a:gridCol w="951230">
                  <a:extLst>
                    <a:ext uri="{9D8B030D-6E8A-4147-A177-3AD203B41FA5}">
                      <a16:colId xmlns:a16="http://schemas.microsoft.com/office/drawing/2014/main" val="20002"/>
                    </a:ext>
                  </a:extLst>
                </a:gridCol>
                <a:gridCol w="1772920">
                  <a:extLst>
                    <a:ext uri="{9D8B030D-6E8A-4147-A177-3AD203B41FA5}">
                      <a16:colId xmlns:a16="http://schemas.microsoft.com/office/drawing/2014/main" val="20003"/>
                    </a:ext>
                  </a:extLst>
                </a:gridCol>
                <a:gridCol w="747395">
                  <a:extLst>
                    <a:ext uri="{9D8B030D-6E8A-4147-A177-3AD203B41FA5}">
                      <a16:colId xmlns:a16="http://schemas.microsoft.com/office/drawing/2014/main" val="20004"/>
                    </a:ext>
                  </a:extLst>
                </a:gridCol>
                <a:gridCol w="624204">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1799589">
                  <a:extLst>
                    <a:ext uri="{9D8B030D-6E8A-4147-A177-3AD203B41FA5}">
                      <a16:colId xmlns:a16="http://schemas.microsoft.com/office/drawing/2014/main" val="20007"/>
                    </a:ext>
                  </a:extLst>
                </a:gridCol>
                <a:gridCol w="2214879">
                  <a:extLst>
                    <a:ext uri="{9D8B030D-6E8A-4147-A177-3AD203B41FA5}">
                      <a16:colId xmlns:a16="http://schemas.microsoft.com/office/drawing/2014/main" val="20008"/>
                    </a:ext>
                  </a:extLst>
                </a:gridCol>
              </a:tblGrid>
              <a:tr h="622300">
                <a:tc>
                  <a:txBody>
                    <a:bodyPr/>
                    <a:lstStyle/>
                    <a:p>
                      <a:pPr>
                        <a:lnSpc>
                          <a:spcPct val="100000"/>
                        </a:lnSpc>
                      </a:pPr>
                      <a:endParaRPr sz="26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240"/>
                        </a:spcBef>
                      </a:pPr>
                      <a:r>
                        <a:rPr sz="1800" spc="-20" dirty="0">
                          <a:latin typeface="Calibri"/>
                          <a:cs typeface="Calibri"/>
                        </a:rPr>
                        <a:t>Text</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40"/>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4300">
                        <a:lnSpc>
                          <a:spcPct val="100000"/>
                        </a:lnSpc>
                        <a:spcBef>
                          <a:spcPts val="1240"/>
                        </a:spcBef>
                      </a:pPr>
                      <a:r>
                        <a:rPr sz="1800" spc="-20" dirty="0">
                          <a:latin typeface="Calibri"/>
                          <a:cs typeface="Calibri"/>
                        </a:rPr>
                        <a:t>%ebp</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80645">
                        <a:lnSpc>
                          <a:spcPct val="100000"/>
                        </a:lnSpc>
                        <a:spcBef>
                          <a:spcPts val="1240"/>
                        </a:spcBef>
                      </a:pPr>
                      <a:r>
                        <a:rPr sz="1800" spc="-20" dirty="0">
                          <a:latin typeface="Calibri"/>
                          <a:cs typeface="Calibri"/>
                        </a:rPr>
                        <a:t>%eip</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marL="100965">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6520">
                        <a:lnSpc>
                          <a:spcPct val="100000"/>
                        </a:lnSpc>
                        <a:spcBef>
                          <a:spcPts val="1260"/>
                        </a:spcBef>
                      </a:pPr>
                      <a:r>
                        <a:rPr sz="1800" dirty="0">
                          <a:latin typeface="Calibri"/>
                          <a:cs typeface="Calibri"/>
                        </a:rPr>
                        <a:t>\x31</a:t>
                      </a:r>
                      <a:r>
                        <a:rPr sz="1800" spc="-25" dirty="0">
                          <a:latin typeface="Calibri"/>
                          <a:cs typeface="Calibri"/>
                        </a:rPr>
                        <a:t> </a:t>
                      </a:r>
                      <a:r>
                        <a:rPr sz="1800" dirty="0">
                          <a:latin typeface="Calibri"/>
                          <a:cs typeface="Calibri"/>
                        </a:rPr>
                        <a:t>\xc0</a:t>
                      </a:r>
                      <a:r>
                        <a:rPr sz="1800" spc="-20" dirty="0">
                          <a:latin typeface="Calibri"/>
                          <a:cs typeface="Calibri"/>
                        </a:rPr>
                        <a:t> \x50</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1471253" y="4747343"/>
            <a:ext cx="95250" cy="381000"/>
          </a:xfrm>
          <a:custGeom>
            <a:avLst/>
            <a:gdLst/>
            <a:ahLst/>
            <a:cxnLst/>
            <a:rect l="l" t="t" r="r" b="b"/>
            <a:pathLst>
              <a:path w="95250" h="381000">
                <a:moveTo>
                  <a:pt x="63500" y="79375"/>
                </a:moveTo>
                <a:lnTo>
                  <a:pt x="31750" y="79375"/>
                </a:lnTo>
                <a:lnTo>
                  <a:pt x="31748" y="380456"/>
                </a:lnTo>
                <a:lnTo>
                  <a:pt x="63498" y="380456"/>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000000"/>
          </a:solidFill>
        </p:spPr>
        <p:txBody>
          <a:bodyPr wrap="square" lIns="0" tIns="0" rIns="0" bIns="0" rtlCol="0"/>
          <a:lstStyle/>
          <a:p>
            <a:endParaRPr/>
          </a:p>
        </p:txBody>
      </p:sp>
      <p:sp>
        <p:nvSpPr>
          <p:cNvPr id="7" name="object 7"/>
          <p:cNvSpPr txBox="1"/>
          <p:nvPr/>
        </p:nvSpPr>
        <p:spPr>
          <a:xfrm>
            <a:off x="1280751" y="5147564"/>
            <a:ext cx="4762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%eip</a:t>
            </a:r>
            <a:endParaRPr sz="1800">
              <a:latin typeface="Calibri"/>
              <a:cs typeface="Calibri"/>
            </a:endParaRPr>
          </a:p>
        </p:txBody>
      </p:sp>
      <p:sp>
        <p:nvSpPr>
          <p:cNvPr id="8" name="object 8"/>
          <p:cNvSpPr/>
          <p:nvPr/>
        </p:nvSpPr>
        <p:spPr>
          <a:xfrm>
            <a:off x="1779931" y="4740985"/>
            <a:ext cx="5444490" cy="1417955"/>
          </a:xfrm>
          <a:custGeom>
            <a:avLst/>
            <a:gdLst/>
            <a:ahLst/>
            <a:cxnLst/>
            <a:rect l="l" t="t" r="r" b="b"/>
            <a:pathLst>
              <a:path w="5444490" h="1417954">
                <a:moveTo>
                  <a:pt x="19566" y="656929"/>
                </a:moveTo>
                <a:lnTo>
                  <a:pt x="31550" y="707398"/>
                </a:lnTo>
                <a:lnTo>
                  <a:pt x="64742" y="736654"/>
                </a:lnTo>
                <a:lnTo>
                  <a:pt x="99371" y="765354"/>
                </a:lnTo>
                <a:lnTo>
                  <a:pt x="135407" y="793494"/>
                </a:lnTo>
                <a:lnTo>
                  <a:pt x="172820" y="821072"/>
                </a:lnTo>
                <a:lnTo>
                  <a:pt x="211581" y="848084"/>
                </a:lnTo>
                <a:lnTo>
                  <a:pt x="251660" y="874527"/>
                </a:lnTo>
                <a:lnTo>
                  <a:pt x="293028" y="900397"/>
                </a:lnTo>
                <a:lnTo>
                  <a:pt x="335654" y="925690"/>
                </a:lnTo>
                <a:lnTo>
                  <a:pt x="379510" y="950404"/>
                </a:lnTo>
                <a:lnTo>
                  <a:pt x="424567" y="974534"/>
                </a:lnTo>
                <a:lnTo>
                  <a:pt x="470794" y="998076"/>
                </a:lnTo>
                <a:lnTo>
                  <a:pt x="518163" y="1021027"/>
                </a:lnTo>
                <a:lnTo>
                  <a:pt x="566704" y="1043408"/>
                </a:lnTo>
                <a:lnTo>
                  <a:pt x="666828" y="1086287"/>
                </a:lnTo>
                <a:lnTo>
                  <a:pt x="771117" y="1126759"/>
                </a:lnTo>
                <a:lnTo>
                  <a:pt x="879271" y="1164763"/>
                </a:lnTo>
                <a:lnTo>
                  <a:pt x="991062" y="1200264"/>
                </a:lnTo>
                <a:lnTo>
                  <a:pt x="1106252" y="1233225"/>
                </a:lnTo>
                <a:lnTo>
                  <a:pt x="1224611" y="1263610"/>
                </a:lnTo>
                <a:lnTo>
                  <a:pt x="1345902" y="1291382"/>
                </a:lnTo>
                <a:lnTo>
                  <a:pt x="1469894" y="1316503"/>
                </a:lnTo>
                <a:lnTo>
                  <a:pt x="1596351" y="1338936"/>
                </a:lnTo>
                <a:lnTo>
                  <a:pt x="1725041" y="1358644"/>
                </a:lnTo>
                <a:lnTo>
                  <a:pt x="1855727" y="1375587"/>
                </a:lnTo>
                <a:lnTo>
                  <a:pt x="1988177" y="1389727"/>
                </a:lnTo>
                <a:lnTo>
                  <a:pt x="2122156" y="1401027"/>
                </a:lnTo>
                <a:lnTo>
                  <a:pt x="2257430" y="1409448"/>
                </a:lnTo>
                <a:lnTo>
                  <a:pt x="2393764" y="1414950"/>
                </a:lnTo>
                <a:lnTo>
                  <a:pt x="2530923" y="1417496"/>
                </a:lnTo>
                <a:lnTo>
                  <a:pt x="2668673" y="1417045"/>
                </a:lnTo>
                <a:lnTo>
                  <a:pt x="2806781" y="1413560"/>
                </a:lnTo>
                <a:lnTo>
                  <a:pt x="2945010" y="1407000"/>
                </a:lnTo>
                <a:lnTo>
                  <a:pt x="3083126" y="1397327"/>
                </a:lnTo>
                <a:lnTo>
                  <a:pt x="3173402" y="1388923"/>
                </a:lnTo>
                <a:lnTo>
                  <a:pt x="2530985" y="1388920"/>
                </a:lnTo>
                <a:lnTo>
                  <a:pt x="2531140" y="1388920"/>
                </a:lnTo>
                <a:lnTo>
                  <a:pt x="2394534" y="1386383"/>
                </a:lnTo>
                <a:lnTo>
                  <a:pt x="2258793" y="1380902"/>
                </a:lnTo>
                <a:lnTo>
                  <a:pt x="2124088" y="1372517"/>
                </a:lnTo>
                <a:lnTo>
                  <a:pt x="1990737" y="1361267"/>
                </a:lnTo>
                <a:lnTo>
                  <a:pt x="1858921" y="1347190"/>
                </a:lnTo>
                <a:lnTo>
                  <a:pt x="1728877" y="1330327"/>
                </a:lnTo>
                <a:lnTo>
                  <a:pt x="1600843" y="1310716"/>
                </a:lnTo>
                <a:lnTo>
                  <a:pt x="1475056" y="1288398"/>
                </a:lnTo>
                <a:lnTo>
                  <a:pt x="1351753" y="1263412"/>
                </a:lnTo>
                <a:lnTo>
                  <a:pt x="1231171" y="1235798"/>
                </a:lnTo>
                <a:lnTo>
                  <a:pt x="1113547" y="1205596"/>
                </a:lnTo>
                <a:lnTo>
                  <a:pt x="999120" y="1172848"/>
                </a:lnTo>
                <a:lnTo>
                  <a:pt x="888128" y="1137594"/>
                </a:lnTo>
                <a:lnTo>
                  <a:pt x="780807" y="1099877"/>
                </a:lnTo>
                <a:lnTo>
                  <a:pt x="677396" y="1059737"/>
                </a:lnTo>
                <a:lnTo>
                  <a:pt x="578134" y="1017218"/>
                </a:lnTo>
                <a:lnTo>
                  <a:pt x="530259" y="995134"/>
                </a:lnTo>
                <a:lnTo>
                  <a:pt x="483387" y="972422"/>
                </a:lnTo>
                <a:lnTo>
                  <a:pt x="437666" y="949138"/>
                </a:lnTo>
                <a:lnTo>
                  <a:pt x="393136" y="925286"/>
                </a:lnTo>
                <a:lnTo>
                  <a:pt x="349828" y="900874"/>
                </a:lnTo>
                <a:lnTo>
                  <a:pt x="307752" y="875907"/>
                </a:lnTo>
                <a:lnTo>
                  <a:pt x="266959" y="850391"/>
                </a:lnTo>
                <a:lnTo>
                  <a:pt x="227469" y="824332"/>
                </a:lnTo>
                <a:lnTo>
                  <a:pt x="189313" y="797736"/>
                </a:lnTo>
                <a:lnTo>
                  <a:pt x="152521" y="770610"/>
                </a:lnTo>
                <a:lnTo>
                  <a:pt x="117121" y="742960"/>
                </a:lnTo>
                <a:lnTo>
                  <a:pt x="83143" y="714791"/>
                </a:lnTo>
                <a:lnTo>
                  <a:pt x="50615" y="686112"/>
                </a:lnTo>
                <a:lnTo>
                  <a:pt x="19566" y="656929"/>
                </a:lnTo>
                <a:close/>
              </a:path>
              <a:path w="5444490" h="1417954">
                <a:moveTo>
                  <a:pt x="2531140" y="1388920"/>
                </a:moveTo>
                <a:lnTo>
                  <a:pt x="2530985" y="1388920"/>
                </a:lnTo>
                <a:lnTo>
                  <a:pt x="2531297" y="1388923"/>
                </a:lnTo>
                <a:lnTo>
                  <a:pt x="2531140" y="1388920"/>
                </a:lnTo>
                <a:close/>
              </a:path>
              <a:path w="5444490" h="1417954">
                <a:moveTo>
                  <a:pt x="2668265" y="1388471"/>
                </a:moveTo>
                <a:lnTo>
                  <a:pt x="2531140" y="1388920"/>
                </a:lnTo>
                <a:lnTo>
                  <a:pt x="3173434" y="1388920"/>
                </a:lnTo>
                <a:lnTo>
                  <a:pt x="3178208" y="1388475"/>
                </a:lnTo>
                <a:lnTo>
                  <a:pt x="2668109" y="1388475"/>
                </a:lnTo>
                <a:lnTo>
                  <a:pt x="2668265" y="1388471"/>
                </a:lnTo>
                <a:close/>
              </a:path>
              <a:path w="5444490" h="1417954">
                <a:moveTo>
                  <a:pt x="2805745" y="1385002"/>
                </a:moveTo>
                <a:lnTo>
                  <a:pt x="2668265" y="1388471"/>
                </a:lnTo>
                <a:lnTo>
                  <a:pt x="3178256" y="1388471"/>
                </a:lnTo>
                <a:lnTo>
                  <a:pt x="3215438" y="1385009"/>
                </a:lnTo>
                <a:lnTo>
                  <a:pt x="2805584" y="1385009"/>
                </a:lnTo>
                <a:lnTo>
                  <a:pt x="2805745" y="1385002"/>
                </a:lnTo>
                <a:close/>
              </a:path>
              <a:path w="5444490" h="1417954">
                <a:moveTo>
                  <a:pt x="2394606" y="1386386"/>
                </a:moveTo>
                <a:lnTo>
                  <a:pt x="2394761" y="1386392"/>
                </a:lnTo>
                <a:lnTo>
                  <a:pt x="2394943" y="1386392"/>
                </a:lnTo>
                <a:lnTo>
                  <a:pt x="2394606" y="1386386"/>
                </a:lnTo>
                <a:close/>
              </a:path>
              <a:path w="5444490" h="1417954">
                <a:moveTo>
                  <a:pt x="2394534" y="1386383"/>
                </a:moveTo>
                <a:close/>
              </a:path>
              <a:path w="5444490" h="1417954">
                <a:moveTo>
                  <a:pt x="3272594" y="1378465"/>
                </a:moveTo>
                <a:lnTo>
                  <a:pt x="2943495" y="1378465"/>
                </a:lnTo>
                <a:lnTo>
                  <a:pt x="2805745" y="1385002"/>
                </a:lnTo>
                <a:lnTo>
                  <a:pt x="2805901" y="1384998"/>
                </a:lnTo>
                <a:lnTo>
                  <a:pt x="3215562" y="1384998"/>
                </a:lnTo>
                <a:lnTo>
                  <a:pt x="3220896" y="1384501"/>
                </a:lnTo>
                <a:lnTo>
                  <a:pt x="3272594" y="1378465"/>
                </a:lnTo>
                <a:close/>
              </a:path>
              <a:path w="5444490" h="1417954">
                <a:moveTo>
                  <a:pt x="2258895" y="1380909"/>
                </a:moveTo>
                <a:lnTo>
                  <a:pt x="2259050" y="1380918"/>
                </a:lnTo>
                <a:lnTo>
                  <a:pt x="2258895" y="1380909"/>
                </a:lnTo>
                <a:close/>
              </a:path>
              <a:path w="5444490" h="1417954">
                <a:moveTo>
                  <a:pt x="2258793" y="1380902"/>
                </a:moveTo>
                <a:close/>
              </a:path>
              <a:path w="5444490" h="1417954">
                <a:moveTo>
                  <a:pt x="3355083" y="1368833"/>
                </a:moveTo>
                <a:lnTo>
                  <a:pt x="3080966" y="1368833"/>
                </a:lnTo>
                <a:lnTo>
                  <a:pt x="2943331" y="1378473"/>
                </a:lnTo>
                <a:lnTo>
                  <a:pt x="2943495" y="1378465"/>
                </a:lnTo>
                <a:lnTo>
                  <a:pt x="3272594" y="1378465"/>
                </a:lnTo>
                <a:lnTo>
                  <a:pt x="3355083" y="1368833"/>
                </a:lnTo>
                <a:close/>
              </a:path>
              <a:path w="5444490" h="1417954">
                <a:moveTo>
                  <a:pt x="2124241" y="1372527"/>
                </a:moveTo>
                <a:lnTo>
                  <a:pt x="2124401" y="1372540"/>
                </a:lnTo>
                <a:lnTo>
                  <a:pt x="2124241" y="1372527"/>
                </a:lnTo>
                <a:close/>
              </a:path>
              <a:path w="5444490" h="1417954">
                <a:moveTo>
                  <a:pt x="2124128" y="1372517"/>
                </a:moveTo>
                <a:close/>
              </a:path>
              <a:path w="5444490" h="1417954">
                <a:moveTo>
                  <a:pt x="3446056" y="1356065"/>
                </a:moveTo>
                <a:lnTo>
                  <a:pt x="3218080" y="1356065"/>
                </a:lnTo>
                <a:lnTo>
                  <a:pt x="3080800" y="1368845"/>
                </a:lnTo>
                <a:lnTo>
                  <a:pt x="3080966" y="1368833"/>
                </a:lnTo>
                <a:lnTo>
                  <a:pt x="3355083" y="1368833"/>
                </a:lnTo>
                <a:lnTo>
                  <a:pt x="3358083" y="1368483"/>
                </a:lnTo>
                <a:lnTo>
                  <a:pt x="3446056" y="1356065"/>
                </a:lnTo>
                <a:close/>
              </a:path>
              <a:path w="5444490" h="1417954">
                <a:moveTo>
                  <a:pt x="1990889" y="1361280"/>
                </a:moveTo>
                <a:lnTo>
                  <a:pt x="1991052" y="1361297"/>
                </a:lnTo>
                <a:lnTo>
                  <a:pt x="1990889" y="1361280"/>
                </a:lnTo>
                <a:close/>
              </a:path>
              <a:path w="5444490" h="1417954">
                <a:moveTo>
                  <a:pt x="1990769" y="1361267"/>
                </a:moveTo>
                <a:close/>
              </a:path>
              <a:path w="5444490" h="1417954">
                <a:moveTo>
                  <a:pt x="3549204" y="1340121"/>
                </a:moveTo>
                <a:lnTo>
                  <a:pt x="3354599" y="1340121"/>
                </a:lnTo>
                <a:lnTo>
                  <a:pt x="3217915" y="1356080"/>
                </a:lnTo>
                <a:lnTo>
                  <a:pt x="3218080" y="1356065"/>
                </a:lnTo>
                <a:lnTo>
                  <a:pt x="3446056" y="1356065"/>
                </a:lnTo>
                <a:lnTo>
                  <a:pt x="3494455" y="1349233"/>
                </a:lnTo>
                <a:lnTo>
                  <a:pt x="3549204" y="1340121"/>
                </a:lnTo>
                <a:close/>
              </a:path>
              <a:path w="5444490" h="1417954">
                <a:moveTo>
                  <a:pt x="1859081" y="1347207"/>
                </a:moveTo>
                <a:lnTo>
                  <a:pt x="1859241" y="1347228"/>
                </a:lnTo>
                <a:lnTo>
                  <a:pt x="1859081" y="1347207"/>
                </a:lnTo>
                <a:close/>
              </a:path>
              <a:path w="5444490" h="1417954">
                <a:moveTo>
                  <a:pt x="1858949" y="1347190"/>
                </a:moveTo>
                <a:lnTo>
                  <a:pt x="1859081" y="1347207"/>
                </a:lnTo>
                <a:lnTo>
                  <a:pt x="1858949" y="1347190"/>
                </a:lnTo>
                <a:close/>
              </a:path>
              <a:path w="5444490" h="1417954">
                <a:moveTo>
                  <a:pt x="3659596" y="1320963"/>
                </a:moveTo>
                <a:lnTo>
                  <a:pt x="3490286" y="1320963"/>
                </a:lnTo>
                <a:lnTo>
                  <a:pt x="3354431" y="1340140"/>
                </a:lnTo>
                <a:lnTo>
                  <a:pt x="3354599" y="1340121"/>
                </a:lnTo>
                <a:lnTo>
                  <a:pt x="3549204" y="1340121"/>
                </a:lnTo>
                <a:lnTo>
                  <a:pt x="3629775" y="1326711"/>
                </a:lnTo>
                <a:lnTo>
                  <a:pt x="3659596" y="1320963"/>
                </a:lnTo>
                <a:close/>
              </a:path>
              <a:path w="5444490" h="1417954">
                <a:moveTo>
                  <a:pt x="1729042" y="1330348"/>
                </a:moveTo>
                <a:lnTo>
                  <a:pt x="1729204" y="1330373"/>
                </a:lnTo>
                <a:lnTo>
                  <a:pt x="1729042" y="1330348"/>
                </a:lnTo>
                <a:close/>
              </a:path>
              <a:path w="5444490" h="1417954">
                <a:moveTo>
                  <a:pt x="1728903" y="1330327"/>
                </a:moveTo>
                <a:lnTo>
                  <a:pt x="1729042" y="1330348"/>
                </a:lnTo>
                <a:lnTo>
                  <a:pt x="1728903" y="1330327"/>
                </a:lnTo>
                <a:close/>
              </a:path>
              <a:path w="5444490" h="1417954">
                <a:moveTo>
                  <a:pt x="3774504" y="1298553"/>
                </a:moveTo>
                <a:lnTo>
                  <a:pt x="3624903" y="1298553"/>
                </a:lnTo>
                <a:lnTo>
                  <a:pt x="3490107" y="1320988"/>
                </a:lnTo>
                <a:lnTo>
                  <a:pt x="3490286" y="1320963"/>
                </a:lnTo>
                <a:lnTo>
                  <a:pt x="3659596" y="1320963"/>
                </a:lnTo>
                <a:lnTo>
                  <a:pt x="3763789" y="1300881"/>
                </a:lnTo>
                <a:lnTo>
                  <a:pt x="3774504" y="1298553"/>
                </a:lnTo>
                <a:close/>
              </a:path>
              <a:path w="5444490" h="1417954">
                <a:moveTo>
                  <a:pt x="1601010" y="1310742"/>
                </a:moveTo>
                <a:lnTo>
                  <a:pt x="1601176" y="1310771"/>
                </a:lnTo>
                <a:lnTo>
                  <a:pt x="1601010" y="1310742"/>
                </a:lnTo>
                <a:close/>
              </a:path>
              <a:path w="5444490" h="1417954">
                <a:moveTo>
                  <a:pt x="1600866" y="1310716"/>
                </a:moveTo>
                <a:lnTo>
                  <a:pt x="1601010" y="1310742"/>
                </a:lnTo>
                <a:lnTo>
                  <a:pt x="1600866" y="1310716"/>
                </a:lnTo>
                <a:close/>
              </a:path>
              <a:path w="5444490" h="1417954">
                <a:moveTo>
                  <a:pt x="3890322" y="1272854"/>
                </a:moveTo>
                <a:lnTo>
                  <a:pt x="3758217" y="1272854"/>
                </a:lnTo>
                <a:lnTo>
                  <a:pt x="3624722" y="1298584"/>
                </a:lnTo>
                <a:lnTo>
                  <a:pt x="3624903" y="1298553"/>
                </a:lnTo>
                <a:lnTo>
                  <a:pt x="3774504" y="1298553"/>
                </a:lnTo>
                <a:lnTo>
                  <a:pt x="3866286" y="1278616"/>
                </a:lnTo>
                <a:lnTo>
                  <a:pt x="3890322" y="1272854"/>
                </a:lnTo>
                <a:close/>
              </a:path>
              <a:path w="5444490" h="1417954">
                <a:moveTo>
                  <a:pt x="1475228" y="1288428"/>
                </a:moveTo>
                <a:lnTo>
                  <a:pt x="1475398" y="1288463"/>
                </a:lnTo>
                <a:lnTo>
                  <a:pt x="1475228" y="1288428"/>
                </a:lnTo>
                <a:close/>
              </a:path>
              <a:path w="5444490" h="1417954">
                <a:moveTo>
                  <a:pt x="1475078" y="1288398"/>
                </a:moveTo>
                <a:lnTo>
                  <a:pt x="1475228" y="1288428"/>
                </a:lnTo>
                <a:lnTo>
                  <a:pt x="1475078" y="1288398"/>
                </a:lnTo>
                <a:close/>
              </a:path>
              <a:path w="5444490" h="1417954">
                <a:moveTo>
                  <a:pt x="3981164" y="1250725"/>
                </a:moveTo>
                <a:lnTo>
                  <a:pt x="3860071" y="1250725"/>
                </a:lnTo>
                <a:lnTo>
                  <a:pt x="3758047" y="1272887"/>
                </a:lnTo>
                <a:lnTo>
                  <a:pt x="3758217" y="1272854"/>
                </a:lnTo>
                <a:lnTo>
                  <a:pt x="3890322" y="1272854"/>
                </a:lnTo>
                <a:lnTo>
                  <a:pt x="3966076" y="1254694"/>
                </a:lnTo>
                <a:lnTo>
                  <a:pt x="3981164" y="1250725"/>
                </a:lnTo>
                <a:close/>
              </a:path>
              <a:path w="5444490" h="1417954">
                <a:moveTo>
                  <a:pt x="1351933" y="1263448"/>
                </a:moveTo>
                <a:lnTo>
                  <a:pt x="1352105" y="1263487"/>
                </a:lnTo>
                <a:lnTo>
                  <a:pt x="1351933" y="1263448"/>
                </a:lnTo>
                <a:close/>
              </a:path>
              <a:path w="5444490" h="1417954">
                <a:moveTo>
                  <a:pt x="1351774" y="1263412"/>
                </a:moveTo>
                <a:lnTo>
                  <a:pt x="1351933" y="1263448"/>
                </a:lnTo>
                <a:lnTo>
                  <a:pt x="1351774" y="1263412"/>
                </a:lnTo>
                <a:close/>
              </a:path>
              <a:path w="5444490" h="1417954">
                <a:moveTo>
                  <a:pt x="4070830" y="1226943"/>
                </a:moveTo>
                <a:lnTo>
                  <a:pt x="3959263" y="1226943"/>
                </a:lnTo>
                <a:lnTo>
                  <a:pt x="3859930" y="1250755"/>
                </a:lnTo>
                <a:lnTo>
                  <a:pt x="3860071" y="1250725"/>
                </a:lnTo>
                <a:lnTo>
                  <a:pt x="3981164" y="1250725"/>
                </a:lnTo>
                <a:lnTo>
                  <a:pt x="4063121" y="1229160"/>
                </a:lnTo>
                <a:lnTo>
                  <a:pt x="4070830" y="1226943"/>
                </a:lnTo>
                <a:close/>
              </a:path>
              <a:path w="5444490" h="1417954">
                <a:moveTo>
                  <a:pt x="1231362" y="1235841"/>
                </a:moveTo>
                <a:lnTo>
                  <a:pt x="1231535" y="1235886"/>
                </a:lnTo>
                <a:lnTo>
                  <a:pt x="1231362" y="1235841"/>
                </a:lnTo>
                <a:close/>
              </a:path>
              <a:path w="5444490" h="1417954">
                <a:moveTo>
                  <a:pt x="1231191" y="1235798"/>
                </a:moveTo>
                <a:lnTo>
                  <a:pt x="1231362" y="1235841"/>
                </a:lnTo>
                <a:lnTo>
                  <a:pt x="1231191" y="1235798"/>
                </a:lnTo>
                <a:close/>
              </a:path>
              <a:path w="5444490" h="1417954">
                <a:moveTo>
                  <a:pt x="4158937" y="1201567"/>
                </a:moveTo>
                <a:lnTo>
                  <a:pt x="4055694" y="1201567"/>
                </a:lnTo>
                <a:lnTo>
                  <a:pt x="3959113" y="1226979"/>
                </a:lnTo>
                <a:lnTo>
                  <a:pt x="3959263" y="1226943"/>
                </a:lnTo>
                <a:lnTo>
                  <a:pt x="4070830" y="1226943"/>
                </a:lnTo>
                <a:lnTo>
                  <a:pt x="4157358" y="1202061"/>
                </a:lnTo>
                <a:lnTo>
                  <a:pt x="4158937" y="1201567"/>
                </a:lnTo>
                <a:close/>
              </a:path>
              <a:path w="5444490" h="1417954">
                <a:moveTo>
                  <a:pt x="1113744" y="1205647"/>
                </a:moveTo>
                <a:lnTo>
                  <a:pt x="1113925" y="1205699"/>
                </a:lnTo>
                <a:lnTo>
                  <a:pt x="1113744" y="1205647"/>
                </a:lnTo>
                <a:close/>
              </a:path>
              <a:path w="5444490" h="1417954">
                <a:moveTo>
                  <a:pt x="1113567" y="1205596"/>
                </a:moveTo>
                <a:lnTo>
                  <a:pt x="1113744" y="1205647"/>
                </a:lnTo>
                <a:lnTo>
                  <a:pt x="1113567" y="1205596"/>
                </a:lnTo>
                <a:close/>
              </a:path>
              <a:path w="5444490" h="1417954">
                <a:moveTo>
                  <a:pt x="4244894" y="1174646"/>
                </a:moveTo>
                <a:lnTo>
                  <a:pt x="4149300" y="1174646"/>
                </a:lnTo>
                <a:lnTo>
                  <a:pt x="4055526" y="1201611"/>
                </a:lnTo>
                <a:lnTo>
                  <a:pt x="4055694" y="1201567"/>
                </a:lnTo>
                <a:lnTo>
                  <a:pt x="4158937" y="1201567"/>
                </a:lnTo>
                <a:lnTo>
                  <a:pt x="4244894" y="1174646"/>
                </a:lnTo>
                <a:close/>
              </a:path>
              <a:path w="5444490" h="1417954">
                <a:moveTo>
                  <a:pt x="4328734" y="1146229"/>
                </a:moveTo>
                <a:lnTo>
                  <a:pt x="4240019" y="1146229"/>
                </a:lnTo>
                <a:lnTo>
                  <a:pt x="4149129" y="1174695"/>
                </a:lnTo>
                <a:lnTo>
                  <a:pt x="4149300" y="1174646"/>
                </a:lnTo>
                <a:lnTo>
                  <a:pt x="4244894" y="1174646"/>
                </a:lnTo>
                <a:lnTo>
                  <a:pt x="4248725" y="1173446"/>
                </a:lnTo>
                <a:lnTo>
                  <a:pt x="4328734" y="1146229"/>
                </a:lnTo>
                <a:close/>
              </a:path>
              <a:path w="5444490" h="1417954">
                <a:moveTo>
                  <a:pt x="999329" y="1172908"/>
                </a:moveTo>
                <a:lnTo>
                  <a:pt x="999515" y="1172967"/>
                </a:lnTo>
                <a:lnTo>
                  <a:pt x="999329" y="1172908"/>
                </a:lnTo>
                <a:close/>
              </a:path>
              <a:path w="5444490" h="1417954">
                <a:moveTo>
                  <a:pt x="999141" y="1172848"/>
                </a:moveTo>
                <a:lnTo>
                  <a:pt x="999329" y="1172908"/>
                </a:lnTo>
                <a:lnTo>
                  <a:pt x="999141" y="1172848"/>
                </a:lnTo>
                <a:close/>
              </a:path>
              <a:path w="5444490" h="1417954">
                <a:moveTo>
                  <a:pt x="4410374" y="1116368"/>
                </a:moveTo>
                <a:lnTo>
                  <a:pt x="4327787" y="1116368"/>
                </a:lnTo>
                <a:lnTo>
                  <a:pt x="4239845" y="1146284"/>
                </a:lnTo>
                <a:lnTo>
                  <a:pt x="4240019" y="1146229"/>
                </a:lnTo>
                <a:lnTo>
                  <a:pt x="4328734" y="1146229"/>
                </a:lnTo>
                <a:lnTo>
                  <a:pt x="4337163" y="1143362"/>
                </a:lnTo>
                <a:lnTo>
                  <a:pt x="4410374" y="1116368"/>
                </a:lnTo>
                <a:close/>
              </a:path>
              <a:path w="5444490" h="1417954">
                <a:moveTo>
                  <a:pt x="888329" y="1137658"/>
                </a:moveTo>
                <a:lnTo>
                  <a:pt x="888540" y="1137732"/>
                </a:lnTo>
                <a:lnTo>
                  <a:pt x="888329" y="1137658"/>
                </a:lnTo>
                <a:close/>
              </a:path>
              <a:path w="5444490" h="1417954">
                <a:moveTo>
                  <a:pt x="888148" y="1137594"/>
                </a:moveTo>
                <a:lnTo>
                  <a:pt x="888329" y="1137658"/>
                </a:lnTo>
                <a:lnTo>
                  <a:pt x="888148" y="1137594"/>
                </a:lnTo>
                <a:close/>
              </a:path>
              <a:path w="5444490" h="1417954">
                <a:moveTo>
                  <a:pt x="4489630" y="1085112"/>
                </a:moveTo>
                <a:lnTo>
                  <a:pt x="4412545" y="1085112"/>
                </a:lnTo>
                <a:lnTo>
                  <a:pt x="4327610" y="1116428"/>
                </a:lnTo>
                <a:lnTo>
                  <a:pt x="4327787" y="1116368"/>
                </a:lnTo>
                <a:lnTo>
                  <a:pt x="4410374" y="1116368"/>
                </a:lnTo>
                <a:lnTo>
                  <a:pt x="4422608" y="1111857"/>
                </a:lnTo>
                <a:lnTo>
                  <a:pt x="4489630" y="1085112"/>
                </a:lnTo>
                <a:close/>
              </a:path>
              <a:path w="5444490" h="1417954">
                <a:moveTo>
                  <a:pt x="781030" y="1099955"/>
                </a:moveTo>
                <a:lnTo>
                  <a:pt x="781240" y="1100036"/>
                </a:lnTo>
                <a:lnTo>
                  <a:pt x="781030" y="1099955"/>
                </a:lnTo>
                <a:close/>
              </a:path>
              <a:path w="5444490" h="1417954">
                <a:moveTo>
                  <a:pt x="780828" y="1099877"/>
                </a:moveTo>
                <a:lnTo>
                  <a:pt x="781030" y="1099955"/>
                </a:lnTo>
                <a:lnTo>
                  <a:pt x="780828" y="1099877"/>
                </a:lnTo>
                <a:close/>
              </a:path>
              <a:path w="5444490" h="1417954">
                <a:moveTo>
                  <a:pt x="4566343" y="1052511"/>
                </a:moveTo>
                <a:lnTo>
                  <a:pt x="4494226" y="1052511"/>
                </a:lnTo>
                <a:lnTo>
                  <a:pt x="4412359" y="1085180"/>
                </a:lnTo>
                <a:lnTo>
                  <a:pt x="4412545" y="1085112"/>
                </a:lnTo>
                <a:lnTo>
                  <a:pt x="4489630" y="1085112"/>
                </a:lnTo>
                <a:lnTo>
                  <a:pt x="4505001" y="1078978"/>
                </a:lnTo>
                <a:lnTo>
                  <a:pt x="4566343" y="1052511"/>
                </a:lnTo>
                <a:close/>
              </a:path>
              <a:path w="5444490" h="1417954">
                <a:moveTo>
                  <a:pt x="677628" y="1059827"/>
                </a:moveTo>
                <a:lnTo>
                  <a:pt x="677852" y="1059923"/>
                </a:lnTo>
                <a:lnTo>
                  <a:pt x="677628" y="1059827"/>
                </a:lnTo>
                <a:close/>
              </a:path>
              <a:path w="5444490" h="1417954">
                <a:moveTo>
                  <a:pt x="677418" y="1059737"/>
                </a:moveTo>
                <a:lnTo>
                  <a:pt x="677628" y="1059827"/>
                </a:lnTo>
                <a:lnTo>
                  <a:pt x="677418" y="1059737"/>
                </a:lnTo>
                <a:close/>
              </a:path>
              <a:path w="5444490" h="1417954">
                <a:moveTo>
                  <a:pt x="4640374" y="1018617"/>
                </a:moveTo>
                <a:lnTo>
                  <a:pt x="4572769" y="1018617"/>
                </a:lnTo>
                <a:lnTo>
                  <a:pt x="4494045" y="1052584"/>
                </a:lnTo>
                <a:lnTo>
                  <a:pt x="4494226" y="1052511"/>
                </a:lnTo>
                <a:lnTo>
                  <a:pt x="4566343" y="1052511"/>
                </a:lnTo>
                <a:lnTo>
                  <a:pt x="4584279" y="1044772"/>
                </a:lnTo>
                <a:lnTo>
                  <a:pt x="4640374" y="1018617"/>
                </a:lnTo>
                <a:close/>
              </a:path>
              <a:path w="5444490" h="1417954">
                <a:moveTo>
                  <a:pt x="4711597" y="983481"/>
                </a:moveTo>
                <a:lnTo>
                  <a:pt x="4648111" y="983481"/>
                </a:lnTo>
                <a:lnTo>
                  <a:pt x="4572584" y="1018697"/>
                </a:lnTo>
                <a:lnTo>
                  <a:pt x="4572769" y="1018617"/>
                </a:lnTo>
                <a:lnTo>
                  <a:pt x="4640374" y="1018617"/>
                </a:lnTo>
                <a:lnTo>
                  <a:pt x="4660384" y="1009287"/>
                </a:lnTo>
                <a:lnTo>
                  <a:pt x="4711597" y="983481"/>
                </a:lnTo>
                <a:close/>
              </a:path>
              <a:path w="5444490" h="1417954">
                <a:moveTo>
                  <a:pt x="578299" y="1017288"/>
                </a:moveTo>
                <a:lnTo>
                  <a:pt x="578491" y="1017377"/>
                </a:lnTo>
                <a:lnTo>
                  <a:pt x="578299" y="1017288"/>
                </a:lnTo>
                <a:close/>
              </a:path>
              <a:path w="5444490" h="1417954">
                <a:moveTo>
                  <a:pt x="578146" y="1017218"/>
                </a:moveTo>
                <a:lnTo>
                  <a:pt x="578299" y="1017288"/>
                </a:lnTo>
                <a:lnTo>
                  <a:pt x="578146" y="1017218"/>
                </a:lnTo>
                <a:close/>
              </a:path>
              <a:path w="5444490" h="1417954">
                <a:moveTo>
                  <a:pt x="530387" y="995196"/>
                </a:moveTo>
                <a:close/>
              </a:path>
              <a:path w="5444490" h="1417954">
                <a:moveTo>
                  <a:pt x="530259" y="995134"/>
                </a:moveTo>
                <a:lnTo>
                  <a:pt x="530387" y="995196"/>
                </a:lnTo>
                <a:lnTo>
                  <a:pt x="530259" y="995134"/>
                </a:lnTo>
                <a:close/>
              </a:path>
              <a:path w="5444490" h="1417954">
                <a:moveTo>
                  <a:pt x="4779899" y="947154"/>
                </a:moveTo>
                <a:lnTo>
                  <a:pt x="4720189" y="947154"/>
                </a:lnTo>
                <a:lnTo>
                  <a:pt x="4647918" y="983571"/>
                </a:lnTo>
                <a:lnTo>
                  <a:pt x="4648111" y="983481"/>
                </a:lnTo>
                <a:lnTo>
                  <a:pt x="4711597" y="983481"/>
                </a:lnTo>
                <a:lnTo>
                  <a:pt x="4733522" y="972422"/>
                </a:lnTo>
                <a:lnTo>
                  <a:pt x="4779899" y="947154"/>
                </a:lnTo>
                <a:close/>
              </a:path>
              <a:path w="5444490" h="1417954">
                <a:moveTo>
                  <a:pt x="483506" y="972483"/>
                </a:moveTo>
                <a:lnTo>
                  <a:pt x="483635" y="972548"/>
                </a:lnTo>
                <a:lnTo>
                  <a:pt x="483506" y="972483"/>
                </a:lnTo>
                <a:close/>
              </a:path>
              <a:path w="5444490" h="1417954">
                <a:moveTo>
                  <a:pt x="483387" y="972422"/>
                </a:moveTo>
                <a:close/>
              </a:path>
              <a:path w="5444490" h="1417954">
                <a:moveTo>
                  <a:pt x="437797" y="949205"/>
                </a:moveTo>
                <a:lnTo>
                  <a:pt x="437927" y="949274"/>
                </a:lnTo>
                <a:lnTo>
                  <a:pt x="437797" y="949205"/>
                </a:lnTo>
                <a:close/>
              </a:path>
              <a:path w="5444490" h="1417954">
                <a:moveTo>
                  <a:pt x="437672" y="949138"/>
                </a:moveTo>
                <a:close/>
              </a:path>
              <a:path w="5444490" h="1417954">
                <a:moveTo>
                  <a:pt x="4845178" y="909687"/>
                </a:moveTo>
                <a:lnTo>
                  <a:pt x="4788941" y="909687"/>
                </a:lnTo>
                <a:lnTo>
                  <a:pt x="4719983" y="947258"/>
                </a:lnTo>
                <a:lnTo>
                  <a:pt x="4720189" y="947154"/>
                </a:lnTo>
                <a:lnTo>
                  <a:pt x="4779899" y="947154"/>
                </a:lnTo>
                <a:lnTo>
                  <a:pt x="4802825" y="934663"/>
                </a:lnTo>
                <a:lnTo>
                  <a:pt x="4845178" y="909687"/>
                </a:lnTo>
                <a:close/>
              </a:path>
              <a:path w="5444490" h="1417954">
                <a:moveTo>
                  <a:pt x="393275" y="925361"/>
                </a:moveTo>
                <a:lnTo>
                  <a:pt x="393405" y="925434"/>
                </a:lnTo>
                <a:lnTo>
                  <a:pt x="393275" y="925361"/>
                </a:lnTo>
                <a:close/>
              </a:path>
              <a:path w="5444490" h="1417954">
                <a:moveTo>
                  <a:pt x="393143" y="925286"/>
                </a:moveTo>
                <a:lnTo>
                  <a:pt x="393275" y="925361"/>
                </a:lnTo>
                <a:lnTo>
                  <a:pt x="393143" y="925286"/>
                </a:lnTo>
                <a:close/>
              </a:path>
              <a:path w="5444490" h="1417954">
                <a:moveTo>
                  <a:pt x="4907336" y="871133"/>
                </a:moveTo>
                <a:lnTo>
                  <a:pt x="4854301" y="871133"/>
                </a:lnTo>
                <a:lnTo>
                  <a:pt x="4788732" y="909801"/>
                </a:lnTo>
                <a:lnTo>
                  <a:pt x="4788941" y="909687"/>
                </a:lnTo>
                <a:lnTo>
                  <a:pt x="4845178" y="909687"/>
                </a:lnTo>
                <a:lnTo>
                  <a:pt x="4869039" y="895616"/>
                </a:lnTo>
                <a:lnTo>
                  <a:pt x="4907336" y="871133"/>
                </a:lnTo>
                <a:close/>
              </a:path>
              <a:path w="5444490" h="1417954">
                <a:moveTo>
                  <a:pt x="349936" y="900938"/>
                </a:moveTo>
                <a:lnTo>
                  <a:pt x="350098" y="901035"/>
                </a:lnTo>
                <a:lnTo>
                  <a:pt x="349936" y="900938"/>
                </a:lnTo>
                <a:close/>
              </a:path>
              <a:path w="5444490" h="1417954">
                <a:moveTo>
                  <a:pt x="349828" y="900874"/>
                </a:moveTo>
                <a:close/>
              </a:path>
              <a:path w="5444490" h="1417954">
                <a:moveTo>
                  <a:pt x="307915" y="876004"/>
                </a:moveTo>
                <a:lnTo>
                  <a:pt x="308045" y="876081"/>
                </a:lnTo>
                <a:lnTo>
                  <a:pt x="307915" y="876004"/>
                </a:lnTo>
                <a:close/>
              </a:path>
              <a:path w="5444490" h="1417954">
                <a:moveTo>
                  <a:pt x="307761" y="875907"/>
                </a:moveTo>
                <a:lnTo>
                  <a:pt x="307915" y="876004"/>
                </a:lnTo>
                <a:lnTo>
                  <a:pt x="307761" y="875907"/>
                </a:lnTo>
                <a:close/>
              </a:path>
              <a:path w="5444490" h="1417954">
                <a:moveTo>
                  <a:pt x="4966284" y="831545"/>
                </a:moveTo>
                <a:lnTo>
                  <a:pt x="4916210" y="831545"/>
                </a:lnTo>
                <a:lnTo>
                  <a:pt x="4854080" y="871264"/>
                </a:lnTo>
                <a:lnTo>
                  <a:pt x="4854301" y="871133"/>
                </a:lnTo>
                <a:lnTo>
                  <a:pt x="4907336" y="871133"/>
                </a:lnTo>
                <a:lnTo>
                  <a:pt x="4931832" y="855473"/>
                </a:lnTo>
                <a:lnTo>
                  <a:pt x="4966284" y="831545"/>
                </a:lnTo>
                <a:close/>
              </a:path>
              <a:path w="5444490" h="1417954">
                <a:moveTo>
                  <a:pt x="267121" y="850493"/>
                </a:moveTo>
                <a:lnTo>
                  <a:pt x="267252" y="850579"/>
                </a:lnTo>
                <a:lnTo>
                  <a:pt x="267121" y="850493"/>
                </a:lnTo>
                <a:close/>
              </a:path>
              <a:path w="5444490" h="1417954">
                <a:moveTo>
                  <a:pt x="266967" y="850391"/>
                </a:moveTo>
                <a:lnTo>
                  <a:pt x="267121" y="850493"/>
                </a:lnTo>
                <a:lnTo>
                  <a:pt x="266967" y="850391"/>
                </a:lnTo>
                <a:close/>
              </a:path>
              <a:path w="5444490" h="1417954">
                <a:moveTo>
                  <a:pt x="5021939" y="790975"/>
                </a:moveTo>
                <a:lnTo>
                  <a:pt x="4974605" y="790975"/>
                </a:lnTo>
                <a:lnTo>
                  <a:pt x="4915966" y="831701"/>
                </a:lnTo>
                <a:lnTo>
                  <a:pt x="4916210" y="831545"/>
                </a:lnTo>
                <a:lnTo>
                  <a:pt x="4966284" y="831545"/>
                </a:lnTo>
                <a:lnTo>
                  <a:pt x="4991145" y="814278"/>
                </a:lnTo>
                <a:lnTo>
                  <a:pt x="5021939" y="790975"/>
                </a:lnTo>
                <a:close/>
              </a:path>
              <a:path w="5444490" h="1417954">
                <a:moveTo>
                  <a:pt x="227646" y="824449"/>
                </a:moveTo>
                <a:lnTo>
                  <a:pt x="227777" y="824536"/>
                </a:lnTo>
                <a:lnTo>
                  <a:pt x="227646" y="824449"/>
                </a:lnTo>
                <a:close/>
              </a:path>
              <a:path w="5444490" h="1417954">
                <a:moveTo>
                  <a:pt x="227479" y="824332"/>
                </a:moveTo>
                <a:lnTo>
                  <a:pt x="227646" y="824449"/>
                </a:lnTo>
                <a:lnTo>
                  <a:pt x="227479" y="824332"/>
                </a:lnTo>
                <a:close/>
              </a:path>
              <a:path w="5444490" h="1417954">
                <a:moveTo>
                  <a:pt x="189475" y="797849"/>
                </a:moveTo>
                <a:lnTo>
                  <a:pt x="189622" y="797957"/>
                </a:lnTo>
                <a:lnTo>
                  <a:pt x="189475" y="797849"/>
                </a:lnTo>
                <a:close/>
              </a:path>
              <a:path w="5444490" h="1417954">
                <a:moveTo>
                  <a:pt x="189322" y="797736"/>
                </a:moveTo>
                <a:lnTo>
                  <a:pt x="189475" y="797849"/>
                </a:lnTo>
                <a:lnTo>
                  <a:pt x="189322" y="797736"/>
                </a:lnTo>
                <a:close/>
              </a:path>
              <a:path w="5444490" h="1417954">
                <a:moveTo>
                  <a:pt x="5074222" y="749476"/>
                </a:moveTo>
                <a:lnTo>
                  <a:pt x="5029423" y="749476"/>
                </a:lnTo>
                <a:lnTo>
                  <a:pt x="5028935" y="749862"/>
                </a:lnTo>
                <a:lnTo>
                  <a:pt x="4974365" y="791141"/>
                </a:lnTo>
                <a:lnTo>
                  <a:pt x="4974605" y="790975"/>
                </a:lnTo>
                <a:lnTo>
                  <a:pt x="5021939" y="790975"/>
                </a:lnTo>
                <a:lnTo>
                  <a:pt x="5046915" y="772074"/>
                </a:lnTo>
                <a:lnTo>
                  <a:pt x="5074222" y="749476"/>
                </a:lnTo>
                <a:close/>
              </a:path>
              <a:path w="5444490" h="1417954">
                <a:moveTo>
                  <a:pt x="152679" y="770726"/>
                </a:moveTo>
                <a:lnTo>
                  <a:pt x="152838" y="770850"/>
                </a:lnTo>
                <a:lnTo>
                  <a:pt x="152679" y="770726"/>
                </a:lnTo>
                <a:close/>
              </a:path>
              <a:path w="5444490" h="1417954">
                <a:moveTo>
                  <a:pt x="152530" y="770610"/>
                </a:moveTo>
                <a:lnTo>
                  <a:pt x="152679" y="770726"/>
                </a:lnTo>
                <a:lnTo>
                  <a:pt x="152530" y="770610"/>
                </a:lnTo>
                <a:close/>
              </a:path>
              <a:path w="5444490" h="1417954">
                <a:moveTo>
                  <a:pt x="5029176" y="749663"/>
                </a:moveTo>
                <a:lnTo>
                  <a:pt x="5028913" y="749862"/>
                </a:lnTo>
                <a:lnTo>
                  <a:pt x="5029176" y="749663"/>
                </a:lnTo>
                <a:close/>
              </a:path>
              <a:path w="5444490" h="1417954">
                <a:moveTo>
                  <a:pt x="5123058" y="707105"/>
                </a:moveTo>
                <a:lnTo>
                  <a:pt x="5080603" y="707105"/>
                </a:lnTo>
                <a:lnTo>
                  <a:pt x="5080100" y="707541"/>
                </a:lnTo>
                <a:lnTo>
                  <a:pt x="5029176" y="749663"/>
                </a:lnTo>
                <a:lnTo>
                  <a:pt x="5029423" y="749476"/>
                </a:lnTo>
                <a:lnTo>
                  <a:pt x="5074222" y="749476"/>
                </a:lnTo>
                <a:lnTo>
                  <a:pt x="5099076" y="728908"/>
                </a:lnTo>
                <a:lnTo>
                  <a:pt x="5123058" y="707105"/>
                </a:lnTo>
                <a:close/>
              </a:path>
              <a:path w="5444490" h="1417954">
                <a:moveTo>
                  <a:pt x="117290" y="743091"/>
                </a:moveTo>
                <a:lnTo>
                  <a:pt x="117445" y="743220"/>
                </a:lnTo>
                <a:lnTo>
                  <a:pt x="117290" y="743091"/>
                </a:lnTo>
                <a:close/>
              </a:path>
              <a:path w="5444490" h="1417954">
                <a:moveTo>
                  <a:pt x="117131" y="742960"/>
                </a:moveTo>
                <a:lnTo>
                  <a:pt x="117290" y="743091"/>
                </a:lnTo>
                <a:lnTo>
                  <a:pt x="117131" y="742960"/>
                </a:lnTo>
                <a:close/>
              </a:path>
              <a:path w="5444490" h="1417954">
                <a:moveTo>
                  <a:pt x="83292" y="714914"/>
                </a:moveTo>
                <a:lnTo>
                  <a:pt x="83473" y="715074"/>
                </a:lnTo>
                <a:lnTo>
                  <a:pt x="83292" y="714914"/>
                </a:lnTo>
                <a:close/>
              </a:path>
              <a:path w="5444490" h="1417954">
                <a:moveTo>
                  <a:pt x="83151" y="714791"/>
                </a:moveTo>
                <a:lnTo>
                  <a:pt x="83292" y="714914"/>
                </a:lnTo>
                <a:lnTo>
                  <a:pt x="83151" y="714791"/>
                </a:lnTo>
                <a:close/>
              </a:path>
              <a:path w="5444490" h="1417954">
                <a:moveTo>
                  <a:pt x="5080338" y="707324"/>
                </a:moveTo>
                <a:lnTo>
                  <a:pt x="5080076" y="707541"/>
                </a:lnTo>
                <a:lnTo>
                  <a:pt x="5080338" y="707324"/>
                </a:lnTo>
                <a:close/>
              </a:path>
              <a:path w="5444490" h="1417954">
                <a:moveTo>
                  <a:pt x="5168375" y="663916"/>
                </a:moveTo>
                <a:lnTo>
                  <a:pt x="5128084" y="663916"/>
                </a:lnTo>
                <a:lnTo>
                  <a:pt x="5127569" y="664408"/>
                </a:lnTo>
                <a:lnTo>
                  <a:pt x="5080338" y="707324"/>
                </a:lnTo>
                <a:lnTo>
                  <a:pt x="5080603" y="707105"/>
                </a:lnTo>
                <a:lnTo>
                  <a:pt x="5123058" y="707105"/>
                </a:lnTo>
                <a:lnTo>
                  <a:pt x="5147570" y="684819"/>
                </a:lnTo>
                <a:lnTo>
                  <a:pt x="5168375" y="663916"/>
                </a:lnTo>
                <a:close/>
              </a:path>
              <a:path w="5444490" h="1417954">
                <a:moveTo>
                  <a:pt x="50790" y="686266"/>
                </a:moveTo>
                <a:lnTo>
                  <a:pt x="50952" y="686418"/>
                </a:lnTo>
                <a:lnTo>
                  <a:pt x="50790" y="686266"/>
                </a:lnTo>
                <a:close/>
              </a:path>
              <a:path w="5444490" h="1417954">
                <a:moveTo>
                  <a:pt x="50626" y="686112"/>
                </a:moveTo>
                <a:lnTo>
                  <a:pt x="50790" y="686266"/>
                </a:lnTo>
                <a:lnTo>
                  <a:pt x="50626" y="686112"/>
                </a:lnTo>
                <a:close/>
              </a:path>
              <a:path w="5444490" h="1417954">
                <a:moveTo>
                  <a:pt x="5127806" y="664169"/>
                </a:moveTo>
                <a:lnTo>
                  <a:pt x="5127544" y="664408"/>
                </a:lnTo>
                <a:lnTo>
                  <a:pt x="5127806" y="664169"/>
                </a:lnTo>
                <a:close/>
              </a:path>
              <a:path w="5444490" h="1417954">
                <a:moveTo>
                  <a:pt x="5210111" y="619964"/>
                </a:moveTo>
                <a:lnTo>
                  <a:pt x="5171805" y="619964"/>
                </a:lnTo>
                <a:lnTo>
                  <a:pt x="5171282" y="620519"/>
                </a:lnTo>
                <a:lnTo>
                  <a:pt x="5127806" y="664169"/>
                </a:lnTo>
                <a:lnTo>
                  <a:pt x="5128084" y="663916"/>
                </a:lnTo>
                <a:lnTo>
                  <a:pt x="5168375" y="663916"/>
                </a:lnTo>
                <a:lnTo>
                  <a:pt x="5192328" y="639851"/>
                </a:lnTo>
                <a:lnTo>
                  <a:pt x="5210111" y="619964"/>
                </a:lnTo>
                <a:close/>
              </a:path>
              <a:path w="5444490" h="1417954">
                <a:moveTo>
                  <a:pt x="5171540" y="620231"/>
                </a:moveTo>
                <a:lnTo>
                  <a:pt x="5171253" y="620519"/>
                </a:lnTo>
                <a:lnTo>
                  <a:pt x="5171540" y="620231"/>
                </a:lnTo>
                <a:close/>
              </a:path>
              <a:path w="5444490" h="1417954">
                <a:moveTo>
                  <a:pt x="5248201" y="575304"/>
                </a:moveTo>
                <a:lnTo>
                  <a:pt x="5211711" y="575304"/>
                </a:lnTo>
                <a:lnTo>
                  <a:pt x="5211183" y="575931"/>
                </a:lnTo>
                <a:lnTo>
                  <a:pt x="5171540" y="620231"/>
                </a:lnTo>
                <a:lnTo>
                  <a:pt x="5171805" y="619964"/>
                </a:lnTo>
                <a:lnTo>
                  <a:pt x="5210111" y="619964"/>
                </a:lnTo>
                <a:lnTo>
                  <a:pt x="5233286" y="594046"/>
                </a:lnTo>
                <a:lnTo>
                  <a:pt x="5248201" y="575304"/>
                </a:lnTo>
                <a:close/>
              </a:path>
              <a:path w="5444490" h="1417954">
                <a:moveTo>
                  <a:pt x="5211438" y="575610"/>
                </a:moveTo>
                <a:lnTo>
                  <a:pt x="5211151" y="575931"/>
                </a:lnTo>
                <a:lnTo>
                  <a:pt x="5211438" y="575610"/>
                </a:lnTo>
                <a:close/>
              </a:path>
              <a:path w="5444490" h="1417954">
                <a:moveTo>
                  <a:pt x="5282590" y="529993"/>
                </a:moveTo>
                <a:lnTo>
                  <a:pt x="5247742" y="529993"/>
                </a:lnTo>
                <a:lnTo>
                  <a:pt x="5247217" y="530697"/>
                </a:lnTo>
                <a:lnTo>
                  <a:pt x="5211438" y="575610"/>
                </a:lnTo>
                <a:lnTo>
                  <a:pt x="5211711" y="575304"/>
                </a:lnTo>
                <a:lnTo>
                  <a:pt x="5248201" y="575304"/>
                </a:lnTo>
                <a:lnTo>
                  <a:pt x="5270374" y="547444"/>
                </a:lnTo>
                <a:lnTo>
                  <a:pt x="5282590" y="529993"/>
                </a:lnTo>
                <a:close/>
              </a:path>
              <a:path w="5444490" h="1417954">
                <a:moveTo>
                  <a:pt x="5247466" y="530340"/>
                </a:moveTo>
                <a:lnTo>
                  <a:pt x="5247182" y="530697"/>
                </a:lnTo>
                <a:lnTo>
                  <a:pt x="5247466" y="530340"/>
                </a:lnTo>
                <a:close/>
              </a:path>
              <a:path w="5444490" h="1417954">
                <a:moveTo>
                  <a:pt x="5247742" y="529993"/>
                </a:moveTo>
                <a:lnTo>
                  <a:pt x="5247466" y="530340"/>
                </a:lnTo>
                <a:lnTo>
                  <a:pt x="5247217" y="530697"/>
                </a:lnTo>
                <a:lnTo>
                  <a:pt x="5247742" y="529993"/>
                </a:lnTo>
                <a:close/>
              </a:path>
              <a:path w="5444490" h="1417954">
                <a:moveTo>
                  <a:pt x="5313224" y="484089"/>
                </a:moveTo>
                <a:lnTo>
                  <a:pt x="5279844" y="484089"/>
                </a:lnTo>
                <a:lnTo>
                  <a:pt x="5279331" y="484875"/>
                </a:lnTo>
                <a:lnTo>
                  <a:pt x="5247466" y="530340"/>
                </a:lnTo>
                <a:lnTo>
                  <a:pt x="5247742" y="529993"/>
                </a:lnTo>
                <a:lnTo>
                  <a:pt x="5282590" y="529993"/>
                </a:lnTo>
                <a:lnTo>
                  <a:pt x="5303523" y="500091"/>
                </a:lnTo>
                <a:lnTo>
                  <a:pt x="5313224" y="484089"/>
                </a:lnTo>
                <a:close/>
              </a:path>
              <a:path w="5444490" h="1417954">
                <a:moveTo>
                  <a:pt x="5279572" y="484478"/>
                </a:moveTo>
                <a:lnTo>
                  <a:pt x="5279294" y="484875"/>
                </a:lnTo>
                <a:lnTo>
                  <a:pt x="5279572" y="484478"/>
                </a:lnTo>
                <a:close/>
              </a:path>
              <a:path w="5444490" h="1417954">
                <a:moveTo>
                  <a:pt x="5279844" y="484089"/>
                </a:moveTo>
                <a:lnTo>
                  <a:pt x="5279572" y="484478"/>
                </a:lnTo>
                <a:lnTo>
                  <a:pt x="5279331" y="484875"/>
                </a:lnTo>
                <a:lnTo>
                  <a:pt x="5279844" y="484089"/>
                </a:lnTo>
                <a:close/>
              </a:path>
              <a:path w="5444490" h="1417954">
                <a:moveTo>
                  <a:pt x="5340056" y="437644"/>
                </a:moveTo>
                <a:lnTo>
                  <a:pt x="5307966" y="437644"/>
                </a:lnTo>
                <a:lnTo>
                  <a:pt x="5307477" y="438518"/>
                </a:lnTo>
                <a:lnTo>
                  <a:pt x="5279572" y="484478"/>
                </a:lnTo>
                <a:lnTo>
                  <a:pt x="5279844" y="484089"/>
                </a:lnTo>
                <a:lnTo>
                  <a:pt x="5313224" y="484089"/>
                </a:lnTo>
                <a:lnTo>
                  <a:pt x="5332661" y="452028"/>
                </a:lnTo>
                <a:lnTo>
                  <a:pt x="5340056" y="437644"/>
                </a:lnTo>
                <a:close/>
              </a:path>
              <a:path w="5444490" h="1417954">
                <a:moveTo>
                  <a:pt x="5307704" y="438075"/>
                </a:moveTo>
                <a:lnTo>
                  <a:pt x="5307436" y="438518"/>
                </a:lnTo>
                <a:lnTo>
                  <a:pt x="5307704" y="438075"/>
                </a:lnTo>
                <a:close/>
              </a:path>
              <a:path w="5444490" h="1417954">
                <a:moveTo>
                  <a:pt x="5307966" y="437644"/>
                </a:moveTo>
                <a:lnTo>
                  <a:pt x="5307704" y="438075"/>
                </a:lnTo>
                <a:lnTo>
                  <a:pt x="5307477" y="438518"/>
                </a:lnTo>
                <a:lnTo>
                  <a:pt x="5307966" y="437644"/>
                </a:lnTo>
                <a:close/>
              </a:path>
              <a:path w="5444490" h="1417954">
                <a:moveTo>
                  <a:pt x="5363042" y="390711"/>
                </a:moveTo>
                <a:lnTo>
                  <a:pt x="5332055" y="390711"/>
                </a:lnTo>
                <a:lnTo>
                  <a:pt x="5331604" y="391674"/>
                </a:lnTo>
                <a:lnTo>
                  <a:pt x="5307704" y="438075"/>
                </a:lnTo>
                <a:lnTo>
                  <a:pt x="5307966" y="437644"/>
                </a:lnTo>
                <a:lnTo>
                  <a:pt x="5340056" y="437644"/>
                </a:lnTo>
                <a:lnTo>
                  <a:pt x="5357712" y="403303"/>
                </a:lnTo>
                <a:lnTo>
                  <a:pt x="5363042" y="390711"/>
                </a:lnTo>
                <a:close/>
              </a:path>
              <a:path w="5444490" h="1417954">
                <a:moveTo>
                  <a:pt x="5331810" y="391188"/>
                </a:moveTo>
                <a:lnTo>
                  <a:pt x="5331560" y="391674"/>
                </a:lnTo>
                <a:lnTo>
                  <a:pt x="5331810" y="391188"/>
                </a:lnTo>
                <a:close/>
              </a:path>
              <a:path w="5444490" h="1417954">
                <a:moveTo>
                  <a:pt x="5332055" y="390711"/>
                </a:moveTo>
                <a:lnTo>
                  <a:pt x="5331810" y="391188"/>
                </a:lnTo>
                <a:lnTo>
                  <a:pt x="5331604" y="391674"/>
                </a:lnTo>
                <a:lnTo>
                  <a:pt x="5332055" y="390711"/>
                </a:lnTo>
                <a:close/>
              </a:path>
              <a:path w="5444490" h="1417954">
                <a:moveTo>
                  <a:pt x="5382141" y="343343"/>
                </a:moveTo>
                <a:lnTo>
                  <a:pt x="5352065" y="343343"/>
                </a:lnTo>
                <a:lnTo>
                  <a:pt x="5351668" y="344392"/>
                </a:lnTo>
                <a:lnTo>
                  <a:pt x="5331810" y="391188"/>
                </a:lnTo>
                <a:lnTo>
                  <a:pt x="5332055" y="390711"/>
                </a:lnTo>
                <a:lnTo>
                  <a:pt x="5363042" y="390711"/>
                </a:lnTo>
                <a:lnTo>
                  <a:pt x="5378598" y="353965"/>
                </a:lnTo>
                <a:lnTo>
                  <a:pt x="5382141" y="343343"/>
                </a:lnTo>
                <a:close/>
              </a:path>
              <a:path w="5444490" h="1417954">
                <a:moveTo>
                  <a:pt x="5351841" y="343873"/>
                </a:moveTo>
                <a:lnTo>
                  <a:pt x="5351621" y="344392"/>
                </a:lnTo>
                <a:lnTo>
                  <a:pt x="5351841" y="343873"/>
                </a:lnTo>
                <a:close/>
              </a:path>
              <a:path w="5444490" h="1417954">
                <a:moveTo>
                  <a:pt x="5352065" y="343343"/>
                </a:moveTo>
                <a:lnTo>
                  <a:pt x="5351841" y="343873"/>
                </a:lnTo>
                <a:lnTo>
                  <a:pt x="5351668" y="344392"/>
                </a:lnTo>
                <a:lnTo>
                  <a:pt x="5352065" y="343343"/>
                </a:lnTo>
                <a:close/>
              </a:path>
              <a:path w="5444490" h="1417954">
                <a:moveTo>
                  <a:pt x="5397316" y="295583"/>
                </a:moveTo>
                <a:lnTo>
                  <a:pt x="5367949" y="295583"/>
                </a:lnTo>
                <a:lnTo>
                  <a:pt x="5367624" y="296711"/>
                </a:lnTo>
                <a:lnTo>
                  <a:pt x="5351841" y="343873"/>
                </a:lnTo>
                <a:lnTo>
                  <a:pt x="5352065" y="343343"/>
                </a:lnTo>
                <a:lnTo>
                  <a:pt x="5382141" y="343343"/>
                </a:lnTo>
                <a:lnTo>
                  <a:pt x="5395241" y="304068"/>
                </a:lnTo>
                <a:lnTo>
                  <a:pt x="5397316" y="295583"/>
                </a:lnTo>
                <a:close/>
              </a:path>
              <a:path w="5444490" h="1417954">
                <a:moveTo>
                  <a:pt x="5367764" y="296137"/>
                </a:moveTo>
                <a:lnTo>
                  <a:pt x="5367573" y="296711"/>
                </a:lnTo>
                <a:lnTo>
                  <a:pt x="5367764" y="296137"/>
                </a:lnTo>
                <a:close/>
              </a:path>
              <a:path w="5444490" h="1417954">
                <a:moveTo>
                  <a:pt x="5367949" y="295583"/>
                </a:moveTo>
                <a:lnTo>
                  <a:pt x="5367764" y="296137"/>
                </a:lnTo>
                <a:lnTo>
                  <a:pt x="5367624" y="296711"/>
                </a:lnTo>
                <a:lnTo>
                  <a:pt x="5367949" y="295583"/>
                </a:lnTo>
                <a:close/>
              </a:path>
              <a:path w="5444490" h="1417954">
                <a:moveTo>
                  <a:pt x="5408530" y="247476"/>
                </a:moveTo>
                <a:lnTo>
                  <a:pt x="5379664" y="247476"/>
                </a:lnTo>
                <a:lnTo>
                  <a:pt x="5379425" y="248668"/>
                </a:lnTo>
                <a:lnTo>
                  <a:pt x="5367764" y="296137"/>
                </a:lnTo>
                <a:lnTo>
                  <a:pt x="5367949" y="295583"/>
                </a:lnTo>
                <a:lnTo>
                  <a:pt x="5397316" y="295583"/>
                </a:lnTo>
                <a:lnTo>
                  <a:pt x="5407564" y="253672"/>
                </a:lnTo>
                <a:lnTo>
                  <a:pt x="5408530" y="247476"/>
                </a:lnTo>
                <a:close/>
              </a:path>
              <a:path w="5444490" h="1417954">
                <a:moveTo>
                  <a:pt x="5379518" y="248072"/>
                </a:moveTo>
                <a:lnTo>
                  <a:pt x="5379372" y="248668"/>
                </a:lnTo>
                <a:lnTo>
                  <a:pt x="5379518" y="248072"/>
                </a:lnTo>
                <a:close/>
              </a:path>
              <a:path w="5444490" h="1417954">
                <a:moveTo>
                  <a:pt x="5379664" y="247476"/>
                </a:moveTo>
                <a:lnTo>
                  <a:pt x="5379518" y="248072"/>
                </a:lnTo>
                <a:lnTo>
                  <a:pt x="5379425" y="248668"/>
                </a:lnTo>
                <a:lnTo>
                  <a:pt x="5379664" y="247476"/>
                </a:lnTo>
                <a:close/>
              </a:path>
              <a:path w="5444490" h="1417954">
                <a:moveTo>
                  <a:pt x="5415746" y="199054"/>
                </a:moveTo>
                <a:lnTo>
                  <a:pt x="5387160" y="199054"/>
                </a:lnTo>
                <a:lnTo>
                  <a:pt x="5387022" y="200294"/>
                </a:lnTo>
                <a:lnTo>
                  <a:pt x="5379518" y="248072"/>
                </a:lnTo>
                <a:lnTo>
                  <a:pt x="5379664" y="247476"/>
                </a:lnTo>
                <a:lnTo>
                  <a:pt x="5408530" y="247476"/>
                </a:lnTo>
                <a:lnTo>
                  <a:pt x="5415490" y="202840"/>
                </a:lnTo>
                <a:lnTo>
                  <a:pt x="5415746" y="199054"/>
                </a:lnTo>
                <a:close/>
              </a:path>
              <a:path w="5444490" h="1417954">
                <a:moveTo>
                  <a:pt x="5387064" y="199674"/>
                </a:moveTo>
                <a:lnTo>
                  <a:pt x="5386967" y="200294"/>
                </a:lnTo>
                <a:lnTo>
                  <a:pt x="5387064" y="199674"/>
                </a:lnTo>
                <a:close/>
              </a:path>
              <a:path w="5444490" h="1417954">
                <a:moveTo>
                  <a:pt x="5387160" y="199054"/>
                </a:moveTo>
                <a:lnTo>
                  <a:pt x="5387064" y="199674"/>
                </a:lnTo>
                <a:lnTo>
                  <a:pt x="5387022" y="200294"/>
                </a:lnTo>
                <a:lnTo>
                  <a:pt x="5387160" y="199054"/>
                </a:lnTo>
                <a:close/>
              </a:path>
              <a:path w="5444490" h="1417954">
                <a:moveTo>
                  <a:pt x="5418917" y="150351"/>
                </a:moveTo>
                <a:lnTo>
                  <a:pt x="5390393" y="150351"/>
                </a:lnTo>
                <a:lnTo>
                  <a:pt x="5390362" y="151613"/>
                </a:lnTo>
                <a:lnTo>
                  <a:pt x="5387064" y="199674"/>
                </a:lnTo>
                <a:lnTo>
                  <a:pt x="5387160" y="199054"/>
                </a:lnTo>
                <a:lnTo>
                  <a:pt x="5415746" y="199054"/>
                </a:lnTo>
                <a:lnTo>
                  <a:pt x="5418945" y="151644"/>
                </a:lnTo>
                <a:lnTo>
                  <a:pt x="5418917" y="150351"/>
                </a:lnTo>
                <a:close/>
              </a:path>
              <a:path w="5444490" h="1417954">
                <a:moveTo>
                  <a:pt x="5390349" y="150995"/>
                </a:moveTo>
                <a:lnTo>
                  <a:pt x="5390307" y="151613"/>
                </a:lnTo>
                <a:lnTo>
                  <a:pt x="5390349" y="150995"/>
                </a:lnTo>
                <a:close/>
              </a:path>
              <a:path w="5444490" h="1417954">
                <a:moveTo>
                  <a:pt x="5417886" y="101391"/>
                </a:moveTo>
                <a:lnTo>
                  <a:pt x="5389304" y="101391"/>
                </a:lnTo>
                <a:lnTo>
                  <a:pt x="5389430" y="102996"/>
                </a:lnTo>
                <a:lnTo>
                  <a:pt x="5390349" y="150995"/>
                </a:lnTo>
                <a:lnTo>
                  <a:pt x="5390393" y="150351"/>
                </a:lnTo>
                <a:lnTo>
                  <a:pt x="5418917" y="150351"/>
                </a:lnTo>
                <a:lnTo>
                  <a:pt x="5417886" y="101391"/>
                </a:lnTo>
                <a:close/>
              </a:path>
              <a:path w="5444490" h="1417954">
                <a:moveTo>
                  <a:pt x="5389321" y="102187"/>
                </a:moveTo>
                <a:lnTo>
                  <a:pt x="5389338" y="102996"/>
                </a:lnTo>
                <a:lnTo>
                  <a:pt x="5389321" y="102187"/>
                </a:lnTo>
                <a:close/>
              </a:path>
              <a:path w="5444490" h="1417954">
                <a:moveTo>
                  <a:pt x="5415483" y="82361"/>
                </a:moveTo>
                <a:lnTo>
                  <a:pt x="5387273" y="86973"/>
                </a:lnTo>
                <a:lnTo>
                  <a:pt x="5389321" y="102187"/>
                </a:lnTo>
                <a:lnTo>
                  <a:pt x="5389304" y="101391"/>
                </a:lnTo>
                <a:lnTo>
                  <a:pt x="5417886" y="101391"/>
                </a:lnTo>
                <a:lnTo>
                  <a:pt x="5417856" y="99983"/>
                </a:lnTo>
                <a:lnTo>
                  <a:pt x="5415483" y="82361"/>
                </a:lnTo>
                <a:close/>
              </a:path>
              <a:path w="5444490" h="1417954">
                <a:moveTo>
                  <a:pt x="5387943" y="0"/>
                </a:moveTo>
                <a:lnTo>
                  <a:pt x="5359476" y="91518"/>
                </a:lnTo>
                <a:lnTo>
                  <a:pt x="5387273" y="86973"/>
                </a:lnTo>
                <a:lnTo>
                  <a:pt x="5385311" y="72407"/>
                </a:lnTo>
                <a:lnTo>
                  <a:pt x="5413630" y="68595"/>
                </a:lnTo>
                <a:lnTo>
                  <a:pt x="5437508" y="68595"/>
                </a:lnTo>
                <a:lnTo>
                  <a:pt x="5387943" y="0"/>
                </a:lnTo>
                <a:close/>
              </a:path>
              <a:path w="5444490" h="1417954">
                <a:moveTo>
                  <a:pt x="5413630" y="68595"/>
                </a:moveTo>
                <a:lnTo>
                  <a:pt x="5385311" y="72407"/>
                </a:lnTo>
                <a:lnTo>
                  <a:pt x="5387273" y="86973"/>
                </a:lnTo>
                <a:lnTo>
                  <a:pt x="5415483" y="82361"/>
                </a:lnTo>
                <a:lnTo>
                  <a:pt x="5413630" y="68595"/>
                </a:lnTo>
                <a:close/>
              </a:path>
              <a:path w="5444490" h="1417954">
                <a:moveTo>
                  <a:pt x="5437508" y="68595"/>
                </a:moveTo>
                <a:lnTo>
                  <a:pt x="5413630" y="68595"/>
                </a:lnTo>
                <a:lnTo>
                  <a:pt x="5415483" y="82361"/>
                </a:lnTo>
                <a:lnTo>
                  <a:pt x="5444077" y="77685"/>
                </a:lnTo>
                <a:lnTo>
                  <a:pt x="5437508" y="68595"/>
                </a:lnTo>
                <a:close/>
              </a:path>
            </a:pathLst>
          </a:custGeom>
          <a:solidFill>
            <a:srgbClr val="C00000"/>
          </a:solidFill>
        </p:spPr>
        <p:txBody>
          <a:bodyPr wrap="square" lIns="0" tIns="0" rIns="0" bIns="0" rtlCol="0"/>
          <a:lstStyle/>
          <a:p>
            <a:endParaRPr/>
          </a:p>
        </p:txBody>
      </p:sp>
      <p:sp>
        <p:nvSpPr>
          <p:cNvPr id="9" name="object 9"/>
          <p:cNvSpPr txBox="1"/>
          <p:nvPr/>
        </p:nvSpPr>
        <p:spPr>
          <a:xfrm>
            <a:off x="7363974" y="4923027"/>
            <a:ext cx="4082415" cy="1732280"/>
          </a:xfrm>
          <a:prstGeom prst="rect">
            <a:avLst/>
          </a:prstGeom>
        </p:spPr>
        <p:txBody>
          <a:bodyPr vert="horz" wrap="square" lIns="0" tIns="12700" rIns="0" bIns="0" rtlCol="0">
            <a:spAutoFit/>
          </a:bodyPr>
          <a:lstStyle/>
          <a:p>
            <a:pPr marL="12700" marR="5080">
              <a:lnSpc>
                <a:spcPct val="100000"/>
              </a:lnSpc>
              <a:spcBef>
                <a:spcPts val="100"/>
              </a:spcBef>
            </a:pPr>
            <a:r>
              <a:rPr sz="2800" dirty="0">
                <a:latin typeface="Calibri"/>
                <a:cs typeface="Calibri"/>
              </a:rPr>
              <a:t>Overwrite</a:t>
            </a:r>
            <a:r>
              <a:rPr sz="2800" spc="-45" dirty="0">
                <a:latin typeface="Calibri"/>
                <a:cs typeface="Calibri"/>
              </a:rPr>
              <a:t> </a:t>
            </a:r>
            <a:r>
              <a:rPr sz="2800" dirty="0">
                <a:latin typeface="Calibri"/>
                <a:cs typeface="Calibri"/>
              </a:rPr>
              <a:t>%eip</a:t>
            </a:r>
            <a:r>
              <a:rPr sz="2800" spc="-25" dirty="0">
                <a:latin typeface="Calibri"/>
                <a:cs typeface="Calibri"/>
              </a:rPr>
              <a:t> </a:t>
            </a:r>
            <a:r>
              <a:rPr sz="2800" dirty="0">
                <a:latin typeface="Calibri"/>
                <a:cs typeface="Calibri"/>
              </a:rPr>
              <a:t>on</a:t>
            </a:r>
            <a:r>
              <a:rPr sz="2800" spc="-30" dirty="0">
                <a:latin typeface="Calibri"/>
                <a:cs typeface="Calibri"/>
              </a:rPr>
              <a:t> </a:t>
            </a:r>
            <a:r>
              <a:rPr sz="2800" dirty="0">
                <a:latin typeface="Calibri"/>
                <a:cs typeface="Calibri"/>
              </a:rPr>
              <a:t>the</a:t>
            </a:r>
            <a:r>
              <a:rPr sz="2800" spc="-30" dirty="0">
                <a:latin typeface="Calibri"/>
                <a:cs typeface="Calibri"/>
              </a:rPr>
              <a:t> </a:t>
            </a:r>
            <a:r>
              <a:rPr sz="2800" spc="-10" dirty="0">
                <a:latin typeface="Calibri"/>
                <a:cs typeface="Calibri"/>
              </a:rPr>
              <a:t>stack </a:t>
            </a:r>
            <a:r>
              <a:rPr sz="2800" dirty="0">
                <a:latin typeface="Calibri"/>
                <a:cs typeface="Calibri"/>
              </a:rPr>
              <a:t>with</a:t>
            </a:r>
            <a:r>
              <a:rPr sz="2800" spc="-15" dirty="0">
                <a:latin typeface="Calibri"/>
                <a:cs typeface="Calibri"/>
              </a:rPr>
              <a:t> </a:t>
            </a:r>
            <a:r>
              <a:rPr sz="2800" dirty="0">
                <a:latin typeface="Calibri"/>
                <a:cs typeface="Calibri"/>
              </a:rPr>
              <a:t>the</a:t>
            </a:r>
            <a:r>
              <a:rPr sz="2800" spc="-20" dirty="0">
                <a:latin typeface="Calibri"/>
                <a:cs typeface="Calibri"/>
              </a:rPr>
              <a:t> </a:t>
            </a:r>
            <a:r>
              <a:rPr sz="2800" dirty="0">
                <a:latin typeface="Calibri"/>
                <a:cs typeface="Calibri"/>
              </a:rPr>
              <a:t>address</a:t>
            </a:r>
            <a:r>
              <a:rPr sz="2800" spc="-10" dirty="0">
                <a:latin typeface="Calibri"/>
                <a:cs typeface="Calibri"/>
              </a:rPr>
              <a:t> </a:t>
            </a:r>
            <a:r>
              <a:rPr sz="2800" dirty="0">
                <a:latin typeface="Calibri"/>
                <a:cs typeface="Calibri"/>
              </a:rPr>
              <a:t>of</a:t>
            </a:r>
            <a:r>
              <a:rPr sz="2800" spc="-20" dirty="0">
                <a:latin typeface="Calibri"/>
                <a:cs typeface="Calibri"/>
              </a:rPr>
              <a:t> </a:t>
            </a:r>
            <a:r>
              <a:rPr sz="2800" spc="-25" dirty="0">
                <a:latin typeface="Calibri"/>
                <a:cs typeface="Calibri"/>
              </a:rPr>
              <a:t>the </a:t>
            </a:r>
            <a:r>
              <a:rPr sz="2800" dirty="0">
                <a:latin typeface="Calibri"/>
                <a:cs typeface="Calibri"/>
              </a:rPr>
              <a:t>shellcode</a:t>
            </a:r>
            <a:r>
              <a:rPr sz="2800" spc="-40" dirty="0">
                <a:latin typeface="Calibri"/>
                <a:cs typeface="Calibri"/>
              </a:rPr>
              <a:t> </a:t>
            </a:r>
            <a:r>
              <a:rPr sz="2800" dirty="0">
                <a:latin typeface="Calibri"/>
                <a:cs typeface="Calibri"/>
              </a:rPr>
              <a:t>then</a:t>
            </a:r>
            <a:r>
              <a:rPr sz="2800" spc="-35" dirty="0">
                <a:latin typeface="Calibri"/>
                <a:cs typeface="Calibri"/>
              </a:rPr>
              <a:t> </a:t>
            </a:r>
            <a:r>
              <a:rPr sz="2800" dirty="0">
                <a:latin typeface="Calibri"/>
                <a:cs typeface="Calibri"/>
              </a:rPr>
              <a:t>wait</a:t>
            </a:r>
            <a:r>
              <a:rPr sz="2800" spc="-40" dirty="0">
                <a:latin typeface="Calibri"/>
                <a:cs typeface="Calibri"/>
              </a:rPr>
              <a:t> </a:t>
            </a:r>
            <a:r>
              <a:rPr sz="2800" dirty="0">
                <a:latin typeface="Calibri"/>
                <a:cs typeface="Calibri"/>
              </a:rPr>
              <a:t>for</a:t>
            </a:r>
            <a:r>
              <a:rPr sz="2800" spc="-35" dirty="0">
                <a:latin typeface="Calibri"/>
                <a:cs typeface="Calibri"/>
              </a:rPr>
              <a:t> </a:t>
            </a:r>
            <a:r>
              <a:rPr sz="2800" spc="-25" dirty="0">
                <a:latin typeface="Calibri"/>
                <a:cs typeface="Calibri"/>
              </a:rPr>
              <a:t>the </a:t>
            </a:r>
            <a:r>
              <a:rPr sz="2800" dirty="0">
                <a:latin typeface="Calibri"/>
                <a:cs typeface="Calibri"/>
              </a:rPr>
              <a:t>function</a:t>
            </a:r>
            <a:r>
              <a:rPr sz="2800" spc="-30" dirty="0">
                <a:latin typeface="Calibri"/>
                <a:cs typeface="Calibri"/>
              </a:rPr>
              <a:t> </a:t>
            </a:r>
            <a:r>
              <a:rPr sz="2800" dirty="0">
                <a:latin typeface="Calibri"/>
                <a:cs typeface="Calibri"/>
              </a:rPr>
              <a:t>call</a:t>
            </a:r>
            <a:r>
              <a:rPr sz="2800" spc="-30" dirty="0">
                <a:latin typeface="Calibri"/>
                <a:cs typeface="Calibri"/>
              </a:rPr>
              <a:t> </a:t>
            </a:r>
            <a:r>
              <a:rPr sz="2800" dirty="0">
                <a:latin typeface="Calibri"/>
                <a:cs typeface="Calibri"/>
              </a:rPr>
              <a:t>to</a:t>
            </a:r>
            <a:r>
              <a:rPr sz="2800" spc="-30" dirty="0">
                <a:latin typeface="Calibri"/>
                <a:cs typeface="Calibri"/>
              </a:rPr>
              <a:t> </a:t>
            </a:r>
            <a:r>
              <a:rPr sz="2800" spc="-10" dirty="0">
                <a:latin typeface="Calibri"/>
                <a:cs typeface="Calibri"/>
              </a:rPr>
              <a:t>return</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4765">
              <a:lnSpc>
                <a:spcPct val="100000"/>
              </a:lnSpc>
              <a:spcBef>
                <a:spcPts val="100"/>
              </a:spcBef>
            </a:pPr>
            <a:r>
              <a:rPr dirty="0"/>
              <a:t>Challenge</a:t>
            </a:r>
            <a:r>
              <a:rPr spc="-30" dirty="0"/>
              <a:t> </a:t>
            </a:r>
            <a:r>
              <a:rPr spc="-50" dirty="0"/>
              <a:t>2</a:t>
            </a:r>
          </a:p>
        </p:txBody>
      </p:sp>
      <p:sp>
        <p:nvSpPr>
          <p:cNvPr id="3" name="object 3"/>
          <p:cNvSpPr txBox="1"/>
          <p:nvPr/>
        </p:nvSpPr>
        <p:spPr>
          <a:xfrm>
            <a:off x="916939" y="1795779"/>
            <a:ext cx="9558655" cy="1860550"/>
          </a:xfrm>
          <a:prstGeom prst="rect">
            <a:avLst/>
          </a:prstGeom>
        </p:spPr>
        <p:txBody>
          <a:bodyPr vert="horz" wrap="square" lIns="0" tIns="63500" rIns="0" bIns="0" rtlCol="0">
            <a:spAutoFit/>
          </a:bodyPr>
          <a:lstStyle/>
          <a:p>
            <a:pPr marL="241300" marR="213995" indent="-228600">
              <a:lnSpc>
                <a:spcPts val="3000"/>
              </a:lnSpc>
              <a:spcBef>
                <a:spcPts val="500"/>
              </a:spcBef>
              <a:buFont typeface="Arial"/>
              <a:buChar char="•"/>
              <a:tabLst>
                <a:tab pos="241300" algn="l"/>
              </a:tabLst>
            </a:pPr>
            <a:r>
              <a:rPr sz="2800" dirty="0">
                <a:latin typeface="Calibri"/>
                <a:cs typeface="Calibri"/>
              </a:rPr>
              <a:t>We</a:t>
            </a:r>
            <a:r>
              <a:rPr sz="2800" spc="-55" dirty="0">
                <a:latin typeface="Calibri"/>
                <a:cs typeface="Calibri"/>
              </a:rPr>
              <a:t> </a:t>
            </a:r>
            <a:r>
              <a:rPr sz="2800" dirty="0">
                <a:latin typeface="Calibri"/>
                <a:cs typeface="Calibri"/>
              </a:rPr>
              <a:t>can</a:t>
            </a:r>
            <a:r>
              <a:rPr sz="2800" spc="-30" dirty="0">
                <a:latin typeface="Calibri"/>
                <a:cs typeface="Calibri"/>
              </a:rPr>
              <a:t> </a:t>
            </a:r>
            <a:r>
              <a:rPr sz="2800" dirty="0">
                <a:latin typeface="Calibri"/>
                <a:cs typeface="Calibri"/>
              </a:rPr>
              <a:t>only</a:t>
            </a:r>
            <a:r>
              <a:rPr sz="2800" spc="-40" dirty="0">
                <a:latin typeface="Calibri"/>
                <a:cs typeface="Calibri"/>
              </a:rPr>
              <a:t> </a:t>
            </a:r>
            <a:r>
              <a:rPr sz="2800" dirty="0">
                <a:latin typeface="Calibri"/>
                <a:cs typeface="Calibri"/>
              </a:rPr>
              <a:t>write</a:t>
            </a:r>
            <a:r>
              <a:rPr sz="2800" spc="-45"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memory</a:t>
            </a:r>
            <a:r>
              <a:rPr sz="2800" spc="-40" dirty="0">
                <a:latin typeface="Calibri"/>
                <a:cs typeface="Calibri"/>
              </a:rPr>
              <a:t> </a:t>
            </a:r>
            <a:r>
              <a:rPr sz="2800" dirty="0">
                <a:latin typeface="Calibri"/>
                <a:cs typeface="Calibri"/>
              </a:rPr>
              <a:t>sequentially</a:t>
            </a:r>
            <a:r>
              <a:rPr sz="2800" spc="-45" dirty="0">
                <a:latin typeface="Calibri"/>
                <a:cs typeface="Calibri"/>
              </a:rPr>
              <a:t> </a:t>
            </a:r>
            <a:r>
              <a:rPr sz="2800" dirty="0">
                <a:latin typeface="Calibri"/>
                <a:cs typeface="Calibri"/>
              </a:rPr>
              <a:t>(cannot</a:t>
            </a:r>
            <a:r>
              <a:rPr sz="2800" spc="-35" dirty="0">
                <a:latin typeface="Calibri"/>
                <a:cs typeface="Calibri"/>
              </a:rPr>
              <a:t> </a:t>
            </a:r>
            <a:r>
              <a:rPr sz="2800" dirty="0">
                <a:latin typeface="Calibri"/>
                <a:cs typeface="Calibri"/>
              </a:rPr>
              <a:t>skip</a:t>
            </a:r>
            <a:r>
              <a:rPr sz="2800" spc="-30" dirty="0">
                <a:latin typeface="Calibri"/>
                <a:cs typeface="Calibri"/>
              </a:rPr>
              <a:t> </a:t>
            </a:r>
            <a:r>
              <a:rPr sz="2800" spc="-10" dirty="0">
                <a:latin typeface="Calibri"/>
                <a:cs typeface="Calibri"/>
              </a:rPr>
              <a:t>specific regions)</a:t>
            </a:r>
            <a:endParaRPr sz="2800">
              <a:latin typeface="Calibri"/>
              <a:cs typeface="Calibri"/>
            </a:endParaRPr>
          </a:p>
          <a:p>
            <a:pPr>
              <a:lnSpc>
                <a:spcPct val="100000"/>
              </a:lnSpc>
              <a:spcBef>
                <a:spcPts val="45"/>
              </a:spcBef>
              <a:buFont typeface="Arial"/>
              <a:buChar char="•"/>
            </a:pPr>
            <a:endParaRPr sz="3800">
              <a:latin typeface="Calibri"/>
              <a:cs typeface="Calibri"/>
            </a:endParaRPr>
          </a:p>
          <a:p>
            <a:pPr marL="241300" indent="-228600">
              <a:lnSpc>
                <a:spcPct val="100000"/>
              </a:lnSpc>
              <a:spcBef>
                <a:spcPts val="5"/>
              </a:spcBef>
              <a:buFont typeface="Arial"/>
              <a:buChar char="•"/>
              <a:tabLst>
                <a:tab pos="241300" algn="l"/>
              </a:tabLst>
            </a:pPr>
            <a:r>
              <a:rPr sz="2800" dirty="0">
                <a:latin typeface="Calibri"/>
                <a:cs typeface="Calibri"/>
              </a:rPr>
              <a:t>We</a:t>
            </a:r>
            <a:r>
              <a:rPr sz="2800" spc="-75" dirty="0">
                <a:latin typeface="Calibri"/>
                <a:cs typeface="Calibri"/>
              </a:rPr>
              <a:t> </a:t>
            </a:r>
            <a:r>
              <a:rPr sz="2800" dirty="0">
                <a:latin typeface="Calibri"/>
                <a:cs typeface="Calibri"/>
              </a:rPr>
              <a:t>need</a:t>
            </a:r>
            <a:r>
              <a:rPr sz="2800" spc="-50" dirty="0">
                <a:latin typeface="Calibri"/>
                <a:cs typeface="Calibri"/>
              </a:rPr>
              <a:t> </a:t>
            </a:r>
            <a:r>
              <a:rPr sz="2800" dirty="0">
                <a:latin typeface="Calibri"/>
                <a:cs typeface="Calibri"/>
              </a:rPr>
              <a:t>to</a:t>
            </a:r>
            <a:r>
              <a:rPr sz="2800" spc="-60" dirty="0">
                <a:latin typeface="Calibri"/>
                <a:cs typeface="Calibri"/>
              </a:rPr>
              <a:t> </a:t>
            </a:r>
            <a:r>
              <a:rPr sz="2800" dirty="0">
                <a:latin typeface="Calibri"/>
                <a:cs typeface="Calibri"/>
              </a:rPr>
              <a:t>have</a:t>
            </a:r>
            <a:r>
              <a:rPr sz="2800" spc="-60" dirty="0">
                <a:latin typeface="Calibri"/>
                <a:cs typeface="Calibri"/>
              </a:rPr>
              <a:t> </a:t>
            </a:r>
            <a:r>
              <a:rPr sz="2800" dirty="0">
                <a:latin typeface="Calibri"/>
                <a:cs typeface="Calibri"/>
              </a:rPr>
              <a:t>a</a:t>
            </a:r>
            <a:r>
              <a:rPr sz="2800" spc="-55" dirty="0">
                <a:latin typeface="Calibri"/>
                <a:cs typeface="Calibri"/>
              </a:rPr>
              <a:t> </a:t>
            </a:r>
            <a:r>
              <a:rPr sz="2800" dirty="0">
                <a:latin typeface="Calibri"/>
                <a:cs typeface="Calibri"/>
              </a:rPr>
              <a:t>way</a:t>
            </a:r>
            <a:r>
              <a:rPr sz="2800" spc="-60" dirty="0">
                <a:latin typeface="Calibri"/>
                <a:cs typeface="Calibri"/>
              </a:rPr>
              <a:t> </a:t>
            </a:r>
            <a:r>
              <a:rPr sz="2800" dirty="0">
                <a:latin typeface="Calibri"/>
                <a:cs typeface="Calibri"/>
              </a:rPr>
              <a:t>to</a:t>
            </a:r>
            <a:r>
              <a:rPr sz="2800" spc="-60" dirty="0">
                <a:latin typeface="Calibri"/>
                <a:cs typeface="Calibri"/>
              </a:rPr>
              <a:t> </a:t>
            </a:r>
            <a:r>
              <a:rPr sz="2800" spc="-10" dirty="0">
                <a:latin typeface="Calibri"/>
                <a:cs typeface="Calibri"/>
              </a:rPr>
              <a:t>execute</a:t>
            </a:r>
            <a:r>
              <a:rPr sz="2800" spc="-60" dirty="0">
                <a:latin typeface="Calibri"/>
                <a:cs typeface="Calibri"/>
              </a:rPr>
              <a:t> </a:t>
            </a:r>
            <a:r>
              <a:rPr sz="2800" dirty="0">
                <a:latin typeface="Calibri"/>
                <a:cs typeface="Calibri"/>
              </a:rPr>
              <a:t>code</a:t>
            </a:r>
            <a:r>
              <a:rPr sz="2800" spc="-60" dirty="0">
                <a:latin typeface="Calibri"/>
                <a:cs typeface="Calibri"/>
              </a:rPr>
              <a:t> </a:t>
            </a:r>
            <a:r>
              <a:rPr sz="2800" dirty="0">
                <a:latin typeface="Calibri"/>
                <a:cs typeface="Calibri"/>
              </a:rPr>
              <a:t>from</a:t>
            </a:r>
            <a:r>
              <a:rPr sz="2800" spc="-60" dirty="0">
                <a:latin typeface="Calibri"/>
                <a:cs typeface="Calibri"/>
              </a:rPr>
              <a:t> </a:t>
            </a:r>
            <a:r>
              <a:rPr sz="2800" dirty="0">
                <a:latin typeface="Calibri"/>
                <a:cs typeface="Calibri"/>
              </a:rPr>
              <a:t>code</a:t>
            </a:r>
            <a:r>
              <a:rPr sz="2800" spc="-60" dirty="0">
                <a:latin typeface="Calibri"/>
                <a:cs typeface="Calibri"/>
              </a:rPr>
              <a:t> </a:t>
            </a:r>
            <a:r>
              <a:rPr sz="2800" dirty="0">
                <a:latin typeface="Calibri"/>
                <a:cs typeface="Calibri"/>
              </a:rPr>
              <a:t>that’s</a:t>
            </a:r>
            <a:r>
              <a:rPr sz="2800" spc="-50" dirty="0">
                <a:latin typeface="Calibri"/>
                <a:cs typeface="Calibri"/>
              </a:rPr>
              <a:t> </a:t>
            </a:r>
            <a:r>
              <a:rPr sz="2800" spc="-10" dirty="0">
                <a:latin typeface="Calibri"/>
                <a:cs typeface="Calibri"/>
              </a:rPr>
              <a:t>already</a:t>
            </a:r>
            <a:endParaRPr sz="2800">
              <a:latin typeface="Calibri"/>
              <a:cs typeface="Calibri"/>
            </a:endParaRPr>
          </a:p>
        </p:txBody>
      </p:sp>
      <p:sp>
        <p:nvSpPr>
          <p:cNvPr id="4" name="object 4"/>
          <p:cNvSpPr txBox="1"/>
          <p:nvPr/>
        </p:nvSpPr>
        <p:spPr>
          <a:xfrm>
            <a:off x="1145539" y="3584955"/>
            <a:ext cx="1409700"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executing</a:t>
            </a:r>
            <a:endParaRPr sz="2800">
              <a:latin typeface="Calibri"/>
              <a:cs typeface="Calibri"/>
            </a:endParaRPr>
          </a:p>
        </p:txBody>
      </p:sp>
      <p:sp>
        <p:nvSpPr>
          <p:cNvPr id="5" name="object 5"/>
          <p:cNvSpPr txBox="1"/>
          <p:nvPr/>
        </p:nvSpPr>
        <p:spPr>
          <a:xfrm>
            <a:off x="4004128" y="4897628"/>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graphicFrame>
        <p:nvGraphicFramePr>
          <p:cNvPr id="6" name="object 6"/>
          <p:cNvGraphicFramePr>
            <a:graphicFrameLocks noGrp="1"/>
          </p:cNvGraphicFramePr>
          <p:nvPr/>
        </p:nvGraphicFramePr>
        <p:xfrm>
          <a:off x="645990" y="4118483"/>
          <a:ext cx="10511787" cy="622300"/>
        </p:xfrm>
        <a:graphic>
          <a:graphicData uri="http://schemas.openxmlformats.org/drawingml/2006/table">
            <a:tbl>
              <a:tblPr firstRow="1" bandRow="1">
                <a:tableStyleId>{2D5ABB26-0587-4C30-8999-92F81FD0307C}</a:tableStyleId>
              </a:tblPr>
              <a:tblGrid>
                <a:gridCol w="182880">
                  <a:extLst>
                    <a:ext uri="{9D8B030D-6E8A-4147-A177-3AD203B41FA5}">
                      <a16:colId xmlns:a16="http://schemas.microsoft.com/office/drawing/2014/main" val="20000"/>
                    </a:ext>
                  </a:extLst>
                </a:gridCol>
                <a:gridCol w="1588770">
                  <a:extLst>
                    <a:ext uri="{9D8B030D-6E8A-4147-A177-3AD203B41FA5}">
                      <a16:colId xmlns:a16="http://schemas.microsoft.com/office/drawing/2014/main" val="20001"/>
                    </a:ext>
                  </a:extLst>
                </a:gridCol>
                <a:gridCol w="951230">
                  <a:extLst>
                    <a:ext uri="{9D8B030D-6E8A-4147-A177-3AD203B41FA5}">
                      <a16:colId xmlns:a16="http://schemas.microsoft.com/office/drawing/2014/main" val="20002"/>
                    </a:ext>
                  </a:extLst>
                </a:gridCol>
                <a:gridCol w="1772920">
                  <a:extLst>
                    <a:ext uri="{9D8B030D-6E8A-4147-A177-3AD203B41FA5}">
                      <a16:colId xmlns:a16="http://schemas.microsoft.com/office/drawing/2014/main" val="20003"/>
                    </a:ext>
                  </a:extLst>
                </a:gridCol>
                <a:gridCol w="747395">
                  <a:extLst>
                    <a:ext uri="{9D8B030D-6E8A-4147-A177-3AD203B41FA5}">
                      <a16:colId xmlns:a16="http://schemas.microsoft.com/office/drawing/2014/main" val="20004"/>
                    </a:ext>
                  </a:extLst>
                </a:gridCol>
                <a:gridCol w="624204">
                  <a:extLst>
                    <a:ext uri="{9D8B030D-6E8A-4147-A177-3AD203B41FA5}">
                      <a16:colId xmlns:a16="http://schemas.microsoft.com/office/drawing/2014/main" val="20005"/>
                    </a:ext>
                  </a:extLst>
                </a:gridCol>
                <a:gridCol w="629920">
                  <a:extLst>
                    <a:ext uri="{9D8B030D-6E8A-4147-A177-3AD203B41FA5}">
                      <a16:colId xmlns:a16="http://schemas.microsoft.com/office/drawing/2014/main" val="20006"/>
                    </a:ext>
                  </a:extLst>
                </a:gridCol>
                <a:gridCol w="1799589">
                  <a:extLst>
                    <a:ext uri="{9D8B030D-6E8A-4147-A177-3AD203B41FA5}">
                      <a16:colId xmlns:a16="http://schemas.microsoft.com/office/drawing/2014/main" val="20007"/>
                    </a:ext>
                  </a:extLst>
                </a:gridCol>
                <a:gridCol w="2214879">
                  <a:extLst>
                    <a:ext uri="{9D8B030D-6E8A-4147-A177-3AD203B41FA5}">
                      <a16:colId xmlns:a16="http://schemas.microsoft.com/office/drawing/2014/main" val="20008"/>
                    </a:ext>
                  </a:extLst>
                </a:gridCol>
              </a:tblGrid>
              <a:tr h="622300">
                <a:tc>
                  <a:txBody>
                    <a:bodyPr/>
                    <a:lstStyle/>
                    <a:p>
                      <a:pPr>
                        <a:lnSpc>
                          <a:spcPct val="100000"/>
                        </a:lnSpc>
                      </a:pPr>
                      <a:endParaRPr sz="26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240"/>
                        </a:spcBef>
                      </a:pPr>
                      <a:r>
                        <a:rPr sz="1800" spc="-20" dirty="0">
                          <a:latin typeface="Calibri"/>
                          <a:cs typeface="Calibri"/>
                        </a:rPr>
                        <a:t>Text</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40"/>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748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4300">
                        <a:lnSpc>
                          <a:spcPct val="100000"/>
                        </a:lnSpc>
                        <a:spcBef>
                          <a:spcPts val="1240"/>
                        </a:spcBef>
                      </a:pPr>
                      <a:r>
                        <a:rPr sz="1800" spc="-20" dirty="0">
                          <a:latin typeface="Calibri"/>
                          <a:cs typeface="Calibri"/>
                        </a:rPr>
                        <a:t>%ebp</a:t>
                      </a:r>
                      <a:endParaRPr sz="1800">
                        <a:latin typeface="Calibri"/>
                        <a:cs typeface="Calibri"/>
                      </a:endParaRPr>
                    </a:p>
                  </a:txBody>
                  <a:tcPr marL="0" marR="0" marT="15748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6045">
                        <a:lnSpc>
                          <a:spcPct val="100000"/>
                        </a:lnSpc>
                        <a:spcBef>
                          <a:spcPts val="1240"/>
                        </a:spcBef>
                      </a:pPr>
                      <a:r>
                        <a:rPr sz="1800" spc="-20" dirty="0">
                          <a:latin typeface="Calibri"/>
                          <a:cs typeface="Calibri"/>
                        </a:rPr>
                        <a:t>0xf4</a:t>
                      </a:r>
                      <a:endParaRPr sz="1800">
                        <a:latin typeface="Calibri"/>
                        <a:cs typeface="Calibri"/>
                      </a:endParaRPr>
                    </a:p>
                  </a:txBody>
                  <a:tcPr marL="0" marR="0" marT="15748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marL="100965">
                        <a:lnSpc>
                          <a:spcPct val="100000"/>
                        </a:lnSpc>
                        <a:spcBef>
                          <a:spcPts val="1240"/>
                        </a:spcBef>
                      </a:pPr>
                      <a:r>
                        <a:rPr sz="1800" spc="-20" dirty="0">
                          <a:latin typeface="Calibri"/>
                          <a:cs typeface="Calibri"/>
                        </a:rPr>
                        <a:t>arg1</a:t>
                      </a:r>
                      <a:endParaRPr sz="1800">
                        <a:latin typeface="Calibri"/>
                        <a:cs typeface="Calibri"/>
                      </a:endParaRPr>
                    </a:p>
                  </a:txBody>
                  <a:tcPr marL="0" marR="0" marT="157480" marB="0">
                    <a:lnL w="1270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6520">
                        <a:lnSpc>
                          <a:spcPct val="100000"/>
                        </a:lnSpc>
                        <a:spcBef>
                          <a:spcPts val="1260"/>
                        </a:spcBef>
                      </a:pPr>
                      <a:r>
                        <a:rPr sz="1800" dirty="0">
                          <a:latin typeface="Calibri"/>
                          <a:cs typeface="Calibri"/>
                        </a:rPr>
                        <a:t>\x31</a:t>
                      </a:r>
                      <a:r>
                        <a:rPr sz="1800" spc="-25" dirty="0">
                          <a:latin typeface="Calibri"/>
                          <a:cs typeface="Calibri"/>
                        </a:rPr>
                        <a:t> </a:t>
                      </a:r>
                      <a:r>
                        <a:rPr sz="1800" dirty="0">
                          <a:latin typeface="Calibri"/>
                          <a:cs typeface="Calibri"/>
                        </a:rPr>
                        <a:t>\xc0</a:t>
                      </a:r>
                      <a:r>
                        <a:rPr sz="1800" spc="-20" dirty="0">
                          <a:latin typeface="Calibri"/>
                          <a:cs typeface="Calibri"/>
                        </a:rPr>
                        <a:t> \x50</a:t>
                      </a:r>
                      <a:endParaRPr sz="1800">
                        <a:latin typeface="Calibri"/>
                        <a:cs typeface="Calibri"/>
                      </a:endParaRPr>
                    </a:p>
                  </a:txBody>
                  <a:tcPr marL="0" marR="0" marT="160020" marB="0">
                    <a:lnL w="28575">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p:nvPr/>
        </p:nvSpPr>
        <p:spPr>
          <a:xfrm>
            <a:off x="1471253" y="4747343"/>
            <a:ext cx="95250" cy="381000"/>
          </a:xfrm>
          <a:custGeom>
            <a:avLst/>
            <a:gdLst/>
            <a:ahLst/>
            <a:cxnLst/>
            <a:rect l="l" t="t" r="r" b="b"/>
            <a:pathLst>
              <a:path w="95250" h="381000">
                <a:moveTo>
                  <a:pt x="63500" y="79375"/>
                </a:moveTo>
                <a:lnTo>
                  <a:pt x="31750" y="79375"/>
                </a:lnTo>
                <a:lnTo>
                  <a:pt x="31748" y="380456"/>
                </a:lnTo>
                <a:lnTo>
                  <a:pt x="63498" y="380456"/>
                </a:lnTo>
                <a:lnTo>
                  <a:pt x="63500" y="79375"/>
                </a:lnTo>
                <a:close/>
              </a:path>
              <a:path w="95250" h="381000">
                <a:moveTo>
                  <a:pt x="47625" y="0"/>
                </a:moveTo>
                <a:lnTo>
                  <a:pt x="0" y="95250"/>
                </a:lnTo>
                <a:lnTo>
                  <a:pt x="31749" y="95250"/>
                </a:lnTo>
                <a:lnTo>
                  <a:pt x="31750" y="79375"/>
                </a:lnTo>
                <a:lnTo>
                  <a:pt x="87312" y="79375"/>
                </a:lnTo>
                <a:lnTo>
                  <a:pt x="47625" y="0"/>
                </a:lnTo>
                <a:close/>
              </a:path>
              <a:path w="95250" h="381000">
                <a:moveTo>
                  <a:pt x="87312" y="79375"/>
                </a:moveTo>
                <a:lnTo>
                  <a:pt x="63500" y="79375"/>
                </a:lnTo>
                <a:lnTo>
                  <a:pt x="63499" y="95250"/>
                </a:lnTo>
                <a:lnTo>
                  <a:pt x="95250" y="95250"/>
                </a:lnTo>
                <a:lnTo>
                  <a:pt x="87312" y="79375"/>
                </a:lnTo>
                <a:close/>
              </a:path>
            </a:pathLst>
          </a:custGeom>
          <a:solidFill>
            <a:srgbClr val="000000"/>
          </a:solidFill>
        </p:spPr>
        <p:txBody>
          <a:bodyPr wrap="square" lIns="0" tIns="0" rIns="0" bIns="0" rtlCol="0"/>
          <a:lstStyle/>
          <a:p>
            <a:endParaRPr/>
          </a:p>
        </p:txBody>
      </p:sp>
      <p:sp>
        <p:nvSpPr>
          <p:cNvPr id="8" name="object 8"/>
          <p:cNvSpPr txBox="1"/>
          <p:nvPr/>
        </p:nvSpPr>
        <p:spPr>
          <a:xfrm>
            <a:off x="1280751" y="5147564"/>
            <a:ext cx="4762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%eip</a:t>
            </a:r>
            <a:endParaRPr sz="1800">
              <a:latin typeface="Calibri"/>
              <a:cs typeface="Calibri"/>
            </a:endParaRPr>
          </a:p>
        </p:txBody>
      </p:sp>
      <p:grpSp>
        <p:nvGrpSpPr>
          <p:cNvPr id="9" name="object 9"/>
          <p:cNvGrpSpPr/>
          <p:nvPr/>
        </p:nvGrpSpPr>
        <p:grpSpPr>
          <a:xfrm>
            <a:off x="1779931" y="4740985"/>
            <a:ext cx="5444490" cy="1417955"/>
            <a:chOff x="1779931" y="4740985"/>
            <a:chExt cx="5444490" cy="1417955"/>
          </a:xfrm>
        </p:grpSpPr>
        <p:sp>
          <p:nvSpPr>
            <p:cNvPr id="10" name="object 10"/>
            <p:cNvSpPr/>
            <p:nvPr/>
          </p:nvSpPr>
          <p:spPr>
            <a:xfrm>
              <a:off x="1779931" y="4740985"/>
              <a:ext cx="5444490" cy="1417955"/>
            </a:xfrm>
            <a:custGeom>
              <a:avLst/>
              <a:gdLst/>
              <a:ahLst/>
              <a:cxnLst/>
              <a:rect l="l" t="t" r="r" b="b"/>
              <a:pathLst>
                <a:path w="5444490" h="1417954">
                  <a:moveTo>
                    <a:pt x="19566" y="656929"/>
                  </a:moveTo>
                  <a:lnTo>
                    <a:pt x="31550" y="707398"/>
                  </a:lnTo>
                  <a:lnTo>
                    <a:pt x="64742" y="736654"/>
                  </a:lnTo>
                  <a:lnTo>
                    <a:pt x="99371" y="765354"/>
                  </a:lnTo>
                  <a:lnTo>
                    <a:pt x="135407" y="793494"/>
                  </a:lnTo>
                  <a:lnTo>
                    <a:pt x="172820" y="821072"/>
                  </a:lnTo>
                  <a:lnTo>
                    <a:pt x="211581" y="848084"/>
                  </a:lnTo>
                  <a:lnTo>
                    <a:pt x="251660" y="874527"/>
                  </a:lnTo>
                  <a:lnTo>
                    <a:pt x="293028" y="900397"/>
                  </a:lnTo>
                  <a:lnTo>
                    <a:pt x="335654" y="925690"/>
                  </a:lnTo>
                  <a:lnTo>
                    <a:pt x="379510" y="950404"/>
                  </a:lnTo>
                  <a:lnTo>
                    <a:pt x="424567" y="974534"/>
                  </a:lnTo>
                  <a:lnTo>
                    <a:pt x="470794" y="998076"/>
                  </a:lnTo>
                  <a:lnTo>
                    <a:pt x="518163" y="1021027"/>
                  </a:lnTo>
                  <a:lnTo>
                    <a:pt x="566704" y="1043408"/>
                  </a:lnTo>
                  <a:lnTo>
                    <a:pt x="666828" y="1086287"/>
                  </a:lnTo>
                  <a:lnTo>
                    <a:pt x="771117" y="1126759"/>
                  </a:lnTo>
                  <a:lnTo>
                    <a:pt x="879271" y="1164763"/>
                  </a:lnTo>
                  <a:lnTo>
                    <a:pt x="991062" y="1200264"/>
                  </a:lnTo>
                  <a:lnTo>
                    <a:pt x="1106252" y="1233225"/>
                  </a:lnTo>
                  <a:lnTo>
                    <a:pt x="1224611" y="1263610"/>
                  </a:lnTo>
                  <a:lnTo>
                    <a:pt x="1345902" y="1291382"/>
                  </a:lnTo>
                  <a:lnTo>
                    <a:pt x="1469894" y="1316503"/>
                  </a:lnTo>
                  <a:lnTo>
                    <a:pt x="1596351" y="1338936"/>
                  </a:lnTo>
                  <a:lnTo>
                    <a:pt x="1725041" y="1358644"/>
                  </a:lnTo>
                  <a:lnTo>
                    <a:pt x="1855727" y="1375587"/>
                  </a:lnTo>
                  <a:lnTo>
                    <a:pt x="1988177" y="1389727"/>
                  </a:lnTo>
                  <a:lnTo>
                    <a:pt x="2122156" y="1401027"/>
                  </a:lnTo>
                  <a:lnTo>
                    <a:pt x="2257430" y="1409448"/>
                  </a:lnTo>
                  <a:lnTo>
                    <a:pt x="2393764" y="1414950"/>
                  </a:lnTo>
                  <a:lnTo>
                    <a:pt x="2530923" y="1417496"/>
                  </a:lnTo>
                  <a:lnTo>
                    <a:pt x="2668673" y="1417045"/>
                  </a:lnTo>
                  <a:lnTo>
                    <a:pt x="2806781" y="1413560"/>
                  </a:lnTo>
                  <a:lnTo>
                    <a:pt x="2945010" y="1407000"/>
                  </a:lnTo>
                  <a:lnTo>
                    <a:pt x="3083126" y="1397327"/>
                  </a:lnTo>
                  <a:lnTo>
                    <a:pt x="3173402" y="1388923"/>
                  </a:lnTo>
                  <a:lnTo>
                    <a:pt x="2530985" y="1388920"/>
                  </a:lnTo>
                  <a:lnTo>
                    <a:pt x="2531140" y="1388920"/>
                  </a:lnTo>
                  <a:lnTo>
                    <a:pt x="2394534" y="1386383"/>
                  </a:lnTo>
                  <a:lnTo>
                    <a:pt x="2258793" y="1380902"/>
                  </a:lnTo>
                  <a:lnTo>
                    <a:pt x="2124088" y="1372517"/>
                  </a:lnTo>
                  <a:lnTo>
                    <a:pt x="1990737" y="1361267"/>
                  </a:lnTo>
                  <a:lnTo>
                    <a:pt x="1858921" y="1347190"/>
                  </a:lnTo>
                  <a:lnTo>
                    <a:pt x="1728877" y="1330327"/>
                  </a:lnTo>
                  <a:lnTo>
                    <a:pt x="1600843" y="1310716"/>
                  </a:lnTo>
                  <a:lnTo>
                    <a:pt x="1475056" y="1288398"/>
                  </a:lnTo>
                  <a:lnTo>
                    <a:pt x="1351753" y="1263412"/>
                  </a:lnTo>
                  <a:lnTo>
                    <a:pt x="1231171" y="1235798"/>
                  </a:lnTo>
                  <a:lnTo>
                    <a:pt x="1113547" y="1205596"/>
                  </a:lnTo>
                  <a:lnTo>
                    <a:pt x="999120" y="1172848"/>
                  </a:lnTo>
                  <a:lnTo>
                    <a:pt x="888128" y="1137594"/>
                  </a:lnTo>
                  <a:lnTo>
                    <a:pt x="780807" y="1099877"/>
                  </a:lnTo>
                  <a:lnTo>
                    <a:pt x="677396" y="1059737"/>
                  </a:lnTo>
                  <a:lnTo>
                    <a:pt x="578134" y="1017218"/>
                  </a:lnTo>
                  <a:lnTo>
                    <a:pt x="530259" y="995134"/>
                  </a:lnTo>
                  <a:lnTo>
                    <a:pt x="483387" y="972422"/>
                  </a:lnTo>
                  <a:lnTo>
                    <a:pt x="437666" y="949138"/>
                  </a:lnTo>
                  <a:lnTo>
                    <a:pt x="393136" y="925286"/>
                  </a:lnTo>
                  <a:lnTo>
                    <a:pt x="349828" y="900874"/>
                  </a:lnTo>
                  <a:lnTo>
                    <a:pt x="307752" y="875907"/>
                  </a:lnTo>
                  <a:lnTo>
                    <a:pt x="266959" y="850391"/>
                  </a:lnTo>
                  <a:lnTo>
                    <a:pt x="227469" y="824332"/>
                  </a:lnTo>
                  <a:lnTo>
                    <a:pt x="189313" y="797736"/>
                  </a:lnTo>
                  <a:lnTo>
                    <a:pt x="152521" y="770610"/>
                  </a:lnTo>
                  <a:lnTo>
                    <a:pt x="117121" y="742960"/>
                  </a:lnTo>
                  <a:lnTo>
                    <a:pt x="83143" y="714791"/>
                  </a:lnTo>
                  <a:lnTo>
                    <a:pt x="50615" y="686112"/>
                  </a:lnTo>
                  <a:lnTo>
                    <a:pt x="19566" y="656929"/>
                  </a:lnTo>
                  <a:close/>
                </a:path>
                <a:path w="5444490" h="1417954">
                  <a:moveTo>
                    <a:pt x="2531140" y="1388920"/>
                  </a:moveTo>
                  <a:lnTo>
                    <a:pt x="2530985" y="1388920"/>
                  </a:lnTo>
                  <a:lnTo>
                    <a:pt x="2531297" y="1388923"/>
                  </a:lnTo>
                  <a:lnTo>
                    <a:pt x="2531140" y="1388920"/>
                  </a:lnTo>
                  <a:close/>
                </a:path>
                <a:path w="5444490" h="1417954">
                  <a:moveTo>
                    <a:pt x="2668265" y="1388471"/>
                  </a:moveTo>
                  <a:lnTo>
                    <a:pt x="2531140" y="1388920"/>
                  </a:lnTo>
                  <a:lnTo>
                    <a:pt x="3173434" y="1388920"/>
                  </a:lnTo>
                  <a:lnTo>
                    <a:pt x="3178208" y="1388475"/>
                  </a:lnTo>
                  <a:lnTo>
                    <a:pt x="2668109" y="1388475"/>
                  </a:lnTo>
                  <a:lnTo>
                    <a:pt x="2668265" y="1388471"/>
                  </a:lnTo>
                  <a:close/>
                </a:path>
                <a:path w="5444490" h="1417954">
                  <a:moveTo>
                    <a:pt x="2805745" y="1385002"/>
                  </a:moveTo>
                  <a:lnTo>
                    <a:pt x="2668265" y="1388471"/>
                  </a:lnTo>
                  <a:lnTo>
                    <a:pt x="3178256" y="1388471"/>
                  </a:lnTo>
                  <a:lnTo>
                    <a:pt x="3215438" y="1385009"/>
                  </a:lnTo>
                  <a:lnTo>
                    <a:pt x="2805584" y="1385009"/>
                  </a:lnTo>
                  <a:lnTo>
                    <a:pt x="2805745" y="1385002"/>
                  </a:lnTo>
                  <a:close/>
                </a:path>
                <a:path w="5444490" h="1417954">
                  <a:moveTo>
                    <a:pt x="2394606" y="1386386"/>
                  </a:moveTo>
                  <a:lnTo>
                    <a:pt x="2394761" y="1386392"/>
                  </a:lnTo>
                  <a:lnTo>
                    <a:pt x="2394943" y="1386392"/>
                  </a:lnTo>
                  <a:lnTo>
                    <a:pt x="2394606" y="1386386"/>
                  </a:lnTo>
                  <a:close/>
                </a:path>
                <a:path w="5444490" h="1417954">
                  <a:moveTo>
                    <a:pt x="2394534" y="1386383"/>
                  </a:moveTo>
                  <a:close/>
                </a:path>
                <a:path w="5444490" h="1417954">
                  <a:moveTo>
                    <a:pt x="3272594" y="1378465"/>
                  </a:moveTo>
                  <a:lnTo>
                    <a:pt x="2943495" y="1378465"/>
                  </a:lnTo>
                  <a:lnTo>
                    <a:pt x="2805745" y="1385002"/>
                  </a:lnTo>
                  <a:lnTo>
                    <a:pt x="2805901" y="1384998"/>
                  </a:lnTo>
                  <a:lnTo>
                    <a:pt x="3215562" y="1384998"/>
                  </a:lnTo>
                  <a:lnTo>
                    <a:pt x="3220896" y="1384501"/>
                  </a:lnTo>
                  <a:lnTo>
                    <a:pt x="3272594" y="1378465"/>
                  </a:lnTo>
                  <a:close/>
                </a:path>
                <a:path w="5444490" h="1417954">
                  <a:moveTo>
                    <a:pt x="2258895" y="1380909"/>
                  </a:moveTo>
                  <a:lnTo>
                    <a:pt x="2259050" y="1380918"/>
                  </a:lnTo>
                  <a:lnTo>
                    <a:pt x="2258895" y="1380909"/>
                  </a:lnTo>
                  <a:close/>
                </a:path>
                <a:path w="5444490" h="1417954">
                  <a:moveTo>
                    <a:pt x="2258793" y="1380902"/>
                  </a:moveTo>
                  <a:close/>
                </a:path>
                <a:path w="5444490" h="1417954">
                  <a:moveTo>
                    <a:pt x="3355083" y="1368833"/>
                  </a:moveTo>
                  <a:lnTo>
                    <a:pt x="3080966" y="1368833"/>
                  </a:lnTo>
                  <a:lnTo>
                    <a:pt x="2943331" y="1378473"/>
                  </a:lnTo>
                  <a:lnTo>
                    <a:pt x="2943495" y="1378465"/>
                  </a:lnTo>
                  <a:lnTo>
                    <a:pt x="3272594" y="1378465"/>
                  </a:lnTo>
                  <a:lnTo>
                    <a:pt x="3355083" y="1368833"/>
                  </a:lnTo>
                  <a:close/>
                </a:path>
                <a:path w="5444490" h="1417954">
                  <a:moveTo>
                    <a:pt x="2124241" y="1372527"/>
                  </a:moveTo>
                  <a:lnTo>
                    <a:pt x="2124401" y="1372540"/>
                  </a:lnTo>
                  <a:lnTo>
                    <a:pt x="2124241" y="1372527"/>
                  </a:lnTo>
                  <a:close/>
                </a:path>
                <a:path w="5444490" h="1417954">
                  <a:moveTo>
                    <a:pt x="2124128" y="1372517"/>
                  </a:moveTo>
                  <a:close/>
                </a:path>
                <a:path w="5444490" h="1417954">
                  <a:moveTo>
                    <a:pt x="3446056" y="1356065"/>
                  </a:moveTo>
                  <a:lnTo>
                    <a:pt x="3218080" y="1356065"/>
                  </a:lnTo>
                  <a:lnTo>
                    <a:pt x="3080800" y="1368845"/>
                  </a:lnTo>
                  <a:lnTo>
                    <a:pt x="3080966" y="1368833"/>
                  </a:lnTo>
                  <a:lnTo>
                    <a:pt x="3355083" y="1368833"/>
                  </a:lnTo>
                  <a:lnTo>
                    <a:pt x="3358083" y="1368483"/>
                  </a:lnTo>
                  <a:lnTo>
                    <a:pt x="3446056" y="1356065"/>
                  </a:lnTo>
                  <a:close/>
                </a:path>
                <a:path w="5444490" h="1417954">
                  <a:moveTo>
                    <a:pt x="1990889" y="1361280"/>
                  </a:moveTo>
                  <a:lnTo>
                    <a:pt x="1991052" y="1361297"/>
                  </a:lnTo>
                  <a:lnTo>
                    <a:pt x="1990889" y="1361280"/>
                  </a:lnTo>
                  <a:close/>
                </a:path>
                <a:path w="5444490" h="1417954">
                  <a:moveTo>
                    <a:pt x="1990769" y="1361267"/>
                  </a:moveTo>
                  <a:close/>
                </a:path>
                <a:path w="5444490" h="1417954">
                  <a:moveTo>
                    <a:pt x="3549204" y="1340121"/>
                  </a:moveTo>
                  <a:lnTo>
                    <a:pt x="3354599" y="1340121"/>
                  </a:lnTo>
                  <a:lnTo>
                    <a:pt x="3217915" y="1356080"/>
                  </a:lnTo>
                  <a:lnTo>
                    <a:pt x="3218080" y="1356065"/>
                  </a:lnTo>
                  <a:lnTo>
                    <a:pt x="3446056" y="1356065"/>
                  </a:lnTo>
                  <a:lnTo>
                    <a:pt x="3494455" y="1349233"/>
                  </a:lnTo>
                  <a:lnTo>
                    <a:pt x="3549204" y="1340121"/>
                  </a:lnTo>
                  <a:close/>
                </a:path>
                <a:path w="5444490" h="1417954">
                  <a:moveTo>
                    <a:pt x="1859081" y="1347207"/>
                  </a:moveTo>
                  <a:lnTo>
                    <a:pt x="1859241" y="1347228"/>
                  </a:lnTo>
                  <a:lnTo>
                    <a:pt x="1859081" y="1347207"/>
                  </a:lnTo>
                  <a:close/>
                </a:path>
                <a:path w="5444490" h="1417954">
                  <a:moveTo>
                    <a:pt x="1858949" y="1347190"/>
                  </a:moveTo>
                  <a:lnTo>
                    <a:pt x="1859081" y="1347207"/>
                  </a:lnTo>
                  <a:lnTo>
                    <a:pt x="1858949" y="1347190"/>
                  </a:lnTo>
                  <a:close/>
                </a:path>
                <a:path w="5444490" h="1417954">
                  <a:moveTo>
                    <a:pt x="3659596" y="1320963"/>
                  </a:moveTo>
                  <a:lnTo>
                    <a:pt x="3490286" y="1320963"/>
                  </a:lnTo>
                  <a:lnTo>
                    <a:pt x="3354431" y="1340140"/>
                  </a:lnTo>
                  <a:lnTo>
                    <a:pt x="3354599" y="1340121"/>
                  </a:lnTo>
                  <a:lnTo>
                    <a:pt x="3549204" y="1340121"/>
                  </a:lnTo>
                  <a:lnTo>
                    <a:pt x="3629775" y="1326711"/>
                  </a:lnTo>
                  <a:lnTo>
                    <a:pt x="3659596" y="1320963"/>
                  </a:lnTo>
                  <a:close/>
                </a:path>
                <a:path w="5444490" h="1417954">
                  <a:moveTo>
                    <a:pt x="1729042" y="1330348"/>
                  </a:moveTo>
                  <a:lnTo>
                    <a:pt x="1729204" y="1330373"/>
                  </a:lnTo>
                  <a:lnTo>
                    <a:pt x="1729042" y="1330348"/>
                  </a:lnTo>
                  <a:close/>
                </a:path>
                <a:path w="5444490" h="1417954">
                  <a:moveTo>
                    <a:pt x="1728903" y="1330327"/>
                  </a:moveTo>
                  <a:lnTo>
                    <a:pt x="1729042" y="1330348"/>
                  </a:lnTo>
                  <a:lnTo>
                    <a:pt x="1728903" y="1330327"/>
                  </a:lnTo>
                  <a:close/>
                </a:path>
                <a:path w="5444490" h="1417954">
                  <a:moveTo>
                    <a:pt x="3774504" y="1298553"/>
                  </a:moveTo>
                  <a:lnTo>
                    <a:pt x="3624903" y="1298553"/>
                  </a:lnTo>
                  <a:lnTo>
                    <a:pt x="3490107" y="1320988"/>
                  </a:lnTo>
                  <a:lnTo>
                    <a:pt x="3490286" y="1320963"/>
                  </a:lnTo>
                  <a:lnTo>
                    <a:pt x="3659596" y="1320963"/>
                  </a:lnTo>
                  <a:lnTo>
                    <a:pt x="3763789" y="1300881"/>
                  </a:lnTo>
                  <a:lnTo>
                    <a:pt x="3774504" y="1298553"/>
                  </a:lnTo>
                  <a:close/>
                </a:path>
                <a:path w="5444490" h="1417954">
                  <a:moveTo>
                    <a:pt x="1601010" y="1310742"/>
                  </a:moveTo>
                  <a:lnTo>
                    <a:pt x="1601176" y="1310771"/>
                  </a:lnTo>
                  <a:lnTo>
                    <a:pt x="1601010" y="1310742"/>
                  </a:lnTo>
                  <a:close/>
                </a:path>
                <a:path w="5444490" h="1417954">
                  <a:moveTo>
                    <a:pt x="1600866" y="1310716"/>
                  </a:moveTo>
                  <a:lnTo>
                    <a:pt x="1601010" y="1310742"/>
                  </a:lnTo>
                  <a:lnTo>
                    <a:pt x="1600866" y="1310716"/>
                  </a:lnTo>
                  <a:close/>
                </a:path>
                <a:path w="5444490" h="1417954">
                  <a:moveTo>
                    <a:pt x="3890322" y="1272854"/>
                  </a:moveTo>
                  <a:lnTo>
                    <a:pt x="3758217" y="1272854"/>
                  </a:lnTo>
                  <a:lnTo>
                    <a:pt x="3624722" y="1298584"/>
                  </a:lnTo>
                  <a:lnTo>
                    <a:pt x="3624903" y="1298553"/>
                  </a:lnTo>
                  <a:lnTo>
                    <a:pt x="3774504" y="1298553"/>
                  </a:lnTo>
                  <a:lnTo>
                    <a:pt x="3866286" y="1278616"/>
                  </a:lnTo>
                  <a:lnTo>
                    <a:pt x="3890322" y="1272854"/>
                  </a:lnTo>
                  <a:close/>
                </a:path>
                <a:path w="5444490" h="1417954">
                  <a:moveTo>
                    <a:pt x="1475228" y="1288428"/>
                  </a:moveTo>
                  <a:lnTo>
                    <a:pt x="1475398" y="1288463"/>
                  </a:lnTo>
                  <a:lnTo>
                    <a:pt x="1475228" y="1288428"/>
                  </a:lnTo>
                  <a:close/>
                </a:path>
                <a:path w="5444490" h="1417954">
                  <a:moveTo>
                    <a:pt x="1475078" y="1288398"/>
                  </a:moveTo>
                  <a:lnTo>
                    <a:pt x="1475228" y="1288428"/>
                  </a:lnTo>
                  <a:lnTo>
                    <a:pt x="1475078" y="1288398"/>
                  </a:lnTo>
                  <a:close/>
                </a:path>
                <a:path w="5444490" h="1417954">
                  <a:moveTo>
                    <a:pt x="3981164" y="1250725"/>
                  </a:moveTo>
                  <a:lnTo>
                    <a:pt x="3860071" y="1250725"/>
                  </a:lnTo>
                  <a:lnTo>
                    <a:pt x="3758047" y="1272887"/>
                  </a:lnTo>
                  <a:lnTo>
                    <a:pt x="3758217" y="1272854"/>
                  </a:lnTo>
                  <a:lnTo>
                    <a:pt x="3890322" y="1272854"/>
                  </a:lnTo>
                  <a:lnTo>
                    <a:pt x="3966076" y="1254694"/>
                  </a:lnTo>
                  <a:lnTo>
                    <a:pt x="3981164" y="1250725"/>
                  </a:lnTo>
                  <a:close/>
                </a:path>
                <a:path w="5444490" h="1417954">
                  <a:moveTo>
                    <a:pt x="1351933" y="1263448"/>
                  </a:moveTo>
                  <a:lnTo>
                    <a:pt x="1352105" y="1263487"/>
                  </a:lnTo>
                  <a:lnTo>
                    <a:pt x="1351933" y="1263448"/>
                  </a:lnTo>
                  <a:close/>
                </a:path>
                <a:path w="5444490" h="1417954">
                  <a:moveTo>
                    <a:pt x="1351774" y="1263412"/>
                  </a:moveTo>
                  <a:lnTo>
                    <a:pt x="1351933" y="1263448"/>
                  </a:lnTo>
                  <a:lnTo>
                    <a:pt x="1351774" y="1263412"/>
                  </a:lnTo>
                  <a:close/>
                </a:path>
                <a:path w="5444490" h="1417954">
                  <a:moveTo>
                    <a:pt x="4070830" y="1226943"/>
                  </a:moveTo>
                  <a:lnTo>
                    <a:pt x="3959263" y="1226943"/>
                  </a:lnTo>
                  <a:lnTo>
                    <a:pt x="3859930" y="1250755"/>
                  </a:lnTo>
                  <a:lnTo>
                    <a:pt x="3860071" y="1250725"/>
                  </a:lnTo>
                  <a:lnTo>
                    <a:pt x="3981164" y="1250725"/>
                  </a:lnTo>
                  <a:lnTo>
                    <a:pt x="4063121" y="1229160"/>
                  </a:lnTo>
                  <a:lnTo>
                    <a:pt x="4070830" y="1226943"/>
                  </a:lnTo>
                  <a:close/>
                </a:path>
                <a:path w="5444490" h="1417954">
                  <a:moveTo>
                    <a:pt x="1231362" y="1235841"/>
                  </a:moveTo>
                  <a:lnTo>
                    <a:pt x="1231535" y="1235886"/>
                  </a:lnTo>
                  <a:lnTo>
                    <a:pt x="1231362" y="1235841"/>
                  </a:lnTo>
                  <a:close/>
                </a:path>
                <a:path w="5444490" h="1417954">
                  <a:moveTo>
                    <a:pt x="1231191" y="1235798"/>
                  </a:moveTo>
                  <a:lnTo>
                    <a:pt x="1231362" y="1235841"/>
                  </a:lnTo>
                  <a:lnTo>
                    <a:pt x="1231191" y="1235798"/>
                  </a:lnTo>
                  <a:close/>
                </a:path>
                <a:path w="5444490" h="1417954">
                  <a:moveTo>
                    <a:pt x="4158937" y="1201567"/>
                  </a:moveTo>
                  <a:lnTo>
                    <a:pt x="4055694" y="1201567"/>
                  </a:lnTo>
                  <a:lnTo>
                    <a:pt x="3959113" y="1226979"/>
                  </a:lnTo>
                  <a:lnTo>
                    <a:pt x="3959263" y="1226943"/>
                  </a:lnTo>
                  <a:lnTo>
                    <a:pt x="4070830" y="1226943"/>
                  </a:lnTo>
                  <a:lnTo>
                    <a:pt x="4157358" y="1202061"/>
                  </a:lnTo>
                  <a:lnTo>
                    <a:pt x="4158937" y="1201567"/>
                  </a:lnTo>
                  <a:close/>
                </a:path>
                <a:path w="5444490" h="1417954">
                  <a:moveTo>
                    <a:pt x="1113744" y="1205647"/>
                  </a:moveTo>
                  <a:lnTo>
                    <a:pt x="1113925" y="1205699"/>
                  </a:lnTo>
                  <a:lnTo>
                    <a:pt x="1113744" y="1205647"/>
                  </a:lnTo>
                  <a:close/>
                </a:path>
                <a:path w="5444490" h="1417954">
                  <a:moveTo>
                    <a:pt x="1113567" y="1205596"/>
                  </a:moveTo>
                  <a:lnTo>
                    <a:pt x="1113744" y="1205647"/>
                  </a:lnTo>
                  <a:lnTo>
                    <a:pt x="1113567" y="1205596"/>
                  </a:lnTo>
                  <a:close/>
                </a:path>
                <a:path w="5444490" h="1417954">
                  <a:moveTo>
                    <a:pt x="4244894" y="1174646"/>
                  </a:moveTo>
                  <a:lnTo>
                    <a:pt x="4149300" y="1174646"/>
                  </a:lnTo>
                  <a:lnTo>
                    <a:pt x="4055526" y="1201611"/>
                  </a:lnTo>
                  <a:lnTo>
                    <a:pt x="4055694" y="1201567"/>
                  </a:lnTo>
                  <a:lnTo>
                    <a:pt x="4158937" y="1201567"/>
                  </a:lnTo>
                  <a:lnTo>
                    <a:pt x="4244894" y="1174646"/>
                  </a:lnTo>
                  <a:close/>
                </a:path>
                <a:path w="5444490" h="1417954">
                  <a:moveTo>
                    <a:pt x="4328734" y="1146229"/>
                  </a:moveTo>
                  <a:lnTo>
                    <a:pt x="4240019" y="1146229"/>
                  </a:lnTo>
                  <a:lnTo>
                    <a:pt x="4149129" y="1174695"/>
                  </a:lnTo>
                  <a:lnTo>
                    <a:pt x="4149300" y="1174646"/>
                  </a:lnTo>
                  <a:lnTo>
                    <a:pt x="4244894" y="1174646"/>
                  </a:lnTo>
                  <a:lnTo>
                    <a:pt x="4248725" y="1173446"/>
                  </a:lnTo>
                  <a:lnTo>
                    <a:pt x="4328734" y="1146229"/>
                  </a:lnTo>
                  <a:close/>
                </a:path>
                <a:path w="5444490" h="1417954">
                  <a:moveTo>
                    <a:pt x="999329" y="1172908"/>
                  </a:moveTo>
                  <a:lnTo>
                    <a:pt x="999515" y="1172967"/>
                  </a:lnTo>
                  <a:lnTo>
                    <a:pt x="999329" y="1172908"/>
                  </a:lnTo>
                  <a:close/>
                </a:path>
                <a:path w="5444490" h="1417954">
                  <a:moveTo>
                    <a:pt x="999141" y="1172848"/>
                  </a:moveTo>
                  <a:lnTo>
                    <a:pt x="999329" y="1172908"/>
                  </a:lnTo>
                  <a:lnTo>
                    <a:pt x="999141" y="1172848"/>
                  </a:lnTo>
                  <a:close/>
                </a:path>
                <a:path w="5444490" h="1417954">
                  <a:moveTo>
                    <a:pt x="4410374" y="1116368"/>
                  </a:moveTo>
                  <a:lnTo>
                    <a:pt x="4327787" y="1116368"/>
                  </a:lnTo>
                  <a:lnTo>
                    <a:pt x="4239845" y="1146284"/>
                  </a:lnTo>
                  <a:lnTo>
                    <a:pt x="4240019" y="1146229"/>
                  </a:lnTo>
                  <a:lnTo>
                    <a:pt x="4328734" y="1146229"/>
                  </a:lnTo>
                  <a:lnTo>
                    <a:pt x="4337163" y="1143362"/>
                  </a:lnTo>
                  <a:lnTo>
                    <a:pt x="4410374" y="1116368"/>
                  </a:lnTo>
                  <a:close/>
                </a:path>
                <a:path w="5444490" h="1417954">
                  <a:moveTo>
                    <a:pt x="888329" y="1137658"/>
                  </a:moveTo>
                  <a:lnTo>
                    <a:pt x="888540" y="1137732"/>
                  </a:lnTo>
                  <a:lnTo>
                    <a:pt x="888329" y="1137658"/>
                  </a:lnTo>
                  <a:close/>
                </a:path>
                <a:path w="5444490" h="1417954">
                  <a:moveTo>
                    <a:pt x="888148" y="1137594"/>
                  </a:moveTo>
                  <a:lnTo>
                    <a:pt x="888329" y="1137658"/>
                  </a:lnTo>
                  <a:lnTo>
                    <a:pt x="888148" y="1137594"/>
                  </a:lnTo>
                  <a:close/>
                </a:path>
                <a:path w="5444490" h="1417954">
                  <a:moveTo>
                    <a:pt x="4489630" y="1085112"/>
                  </a:moveTo>
                  <a:lnTo>
                    <a:pt x="4412545" y="1085112"/>
                  </a:lnTo>
                  <a:lnTo>
                    <a:pt x="4327610" y="1116428"/>
                  </a:lnTo>
                  <a:lnTo>
                    <a:pt x="4327787" y="1116368"/>
                  </a:lnTo>
                  <a:lnTo>
                    <a:pt x="4410374" y="1116368"/>
                  </a:lnTo>
                  <a:lnTo>
                    <a:pt x="4422608" y="1111857"/>
                  </a:lnTo>
                  <a:lnTo>
                    <a:pt x="4489630" y="1085112"/>
                  </a:lnTo>
                  <a:close/>
                </a:path>
                <a:path w="5444490" h="1417954">
                  <a:moveTo>
                    <a:pt x="781030" y="1099955"/>
                  </a:moveTo>
                  <a:lnTo>
                    <a:pt x="781240" y="1100036"/>
                  </a:lnTo>
                  <a:lnTo>
                    <a:pt x="781030" y="1099955"/>
                  </a:lnTo>
                  <a:close/>
                </a:path>
                <a:path w="5444490" h="1417954">
                  <a:moveTo>
                    <a:pt x="780828" y="1099877"/>
                  </a:moveTo>
                  <a:lnTo>
                    <a:pt x="781030" y="1099955"/>
                  </a:lnTo>
                  <a:lnTo>
                    <a:pt x="780828" y="1099877"/>
                  </a:lnTo>
                  <a:close/>
                </a:path>
                <a:path w="5444490" h="1417954">
                  <a:moveTo>
                    <a:pt x="4566343" y="1052511"/>
                  </a:moveTo>
                  <a:lnTo>
                    <a:pt x="4494226" y="1052511"/>
                  </a:lnTo>
                  <a:lnTo>
                    <a:pt x="4412359" y="1085180"/>
                  </a:lnTo>
                  <a:lnTo>
                    <a:pt x="4412545" y="1085112"/>
                  </a:lnTo>
                  <a:lnTo>
                    <a:pt x="4489630" y="1085112"/>
                  </a:lnTo>
                  <a:lnTo>
                    <a:pt x="4505001" y="1078978"/>
                  </a:lnTo>
                  <a:lnTo>
                    <a:pt x="4566343" y="1052511"/>
                  </a:lnTo>
                  <a:close/>
                </a:path>
                <a:path w="5444490" h="1417954">
                  <a:moveTo>
                    <a:pt x="677628" y="1059827"/>
                  </a:moveTo>
                  <a:lnTo>
                    <a:pt x="677852" y="1059923"/>
                  </a:lnTo>
                  <a:lnTo>
                    <a:pt x="677628" y="1059827"/>
                  </a:lnTo>
                  <a:close/>
                </a:path>
                <a:path w="5444490" h="1417954">
                  <a:moveTo>
                    <a:pt x="677418" y="1059737"/>
                  </a:moveTo>
                  <a:lnTo>
                    <a:pt x="677628" y="1059827"/>
                  </a:lnTo>
                  <a:lnTo>
                    <a:pt x="677418" y="1059737"/>
                  </a:lnTo>
                  <a:close/>
                </a:path>
                <a:path w="5444490" h="1417954">
                  <a:moveTo>
                    <a:pt x="4640374" y="1018617"/>
                  </a:moveTo>
                  <a:lnTo>
                    <a:pt x="4572769" y="1018617"/>
                  </a:lnTo>
                  <a:lnTo>
                    <a:pt x="4494045" y="1052584"/>
                  </a:lnTo>
                  <a:lnTo>
                    <a:pt x="4494226" y="1052511"/>
                  </a:lnTo>
                  <a:lnTo>
                    <a:pt x="4566343" y="1052511"/>
                  </a:lnTo>
                  <a:lnTo>
                    <a:pt x="4584279" y="1044772"/>
                  </a:lnTo>
                  <a:lnTo>
                    <a:pt x="4640374" y="1018617"/>
                  </a:lnTo>
                  <a:close/>
                </a:path>
                <a:path w="5444490" h="1417954">
                  <a:moveTo>
                    <a:pt x="4711597" y="983481"/>
                  </a:moveTo>
                  <a:lnTo>
                    <a:pt x="4648111" y="983481"/>
                  </a:lnTo>
                  <a:lnTo>
                    <a:pt x="4572584" y="1018697"/>
                  </a:lnTo>
                  <a:lnTo>
                    <a:pt x="4572769" y="1018617"/>
                  </a:lnTo>
                  <a:lnTo>
                    <a:pt x="4640374" y="1018617"/>
                  </a:lnTo>
                  <a:lnTo>
                    <a:pt x="4660384" y="1009287"/>
                  </a:lnTo>
                  <a:lnTo>
                    <a:pt x="4711597" y="983481"/>
                  </a:lnTo>
                  <a:close/>
                </a:path>
                <a:path w="5444490" h="1417954">
                  <a:moveTo>
                    <a:pt x="578299" y="1017288"/>
                  </a:moveTo>
                  <a:lnTo>
                    <a:pt x="578491" y="1017377"/>
                  </a:lnTo>
                  <a:lnTo>
                    <a:pt x="578299" y="1017288"/>
                  </a:lnTo>
                  <a:close/>
                </a:path>
                <a:path w="5444490" h="1417954">
                  <a:moveTo>
                    <a:pt x="578146" y="1017218"/>
                  </a:moveTo>
                  <a:lnTo>
                    <a:pt x="578299" y="1017288"/>
                  </a:lnTo>
                  <a:lnTo>
                    <a:pt x="578146" y="1017218"/>
                  </a:lnTo>
                  <a:close/>
                </a:path>
                <a:path w="5444490" h="1417954">
                  <a:moveTo>
                    <a:pt x="530387" y="995196"/>
                  </a:moveTo>
                  <a:close/>
                </a:path>
                <a:path w="5444490" h="1417954">
                  <a:moveTo>
                    <a:pt x="530259" y="995134"/>
                  </a:moveTo>
                  <a:lnTo>
                    <a:pt x="530387" y="995196"/>
                  </a:lnTo>
                  <a:lnTo>
                    <a:pt x="530259" y="995134"/>
                  </a:lnTo>
                  <a:close/>
                </a:path>
                <a:path w="5444490" h="1417954">
                  <a:moveTo>
                    <a:pt x="4779899" y="947154"/>
                  </a:moveTo>
                  <a:lnTo>
                    <a:pt x="4720189" y="947154"/>
                  </a:lnTo>
                  <a:lnTo>
                    <a:pt x="4647918" y="983571"/>
                  </a:lnTo>
                  <a:lnTo>
                    <a:pt x="4648111" y="983481"/>
                  </a:lnTo>
                  <a:lnTo>
                    <a:pt x="4711597" y="983481"/>
                  </a:lnTo>
                  <a:lnTo>
                    <a:pt x="4733522" y="972422"/>
                  </a:lnTo>
                  <a:lnTo>
                    <a:pt x="4779899" y="947154"/>
                  </a:lnTo>
                  <a:close/>
                </a:path>
                <a:path w="5444490" h="1417954">
                  <a:moveTo>
                    <a:pt x="483506" y="972483"/>
                  </a:moveTo>
                  <a:lnTo>
                    <a:pt x="483635" y="972548"/>
                  </a:lnTo>
                  <a:lnTo>
                    <a:pt x="483506" y="972483"/>
                  </a:lnTo>
                  <a:close/>
                </a:path>
                <a:path w="5444490" h="1417954">
                  <a:moveTo>
                    <a:pt x="483387" y="972422"/>
                  </a:moveTo>
                  <a:close/>
                </a:path>
                <a:path w="5444490" h="1417954">
                  <a:moveTo>
                    <a:pt x="437797" y="949205"/>
                  </a:moveTo>
                  <a:lnTo>
                    <a:pt x="437927" y="949274"/>
                  </a:lnTo>
                  <a:lnTo>
                    <a:pt x="437797" y="949205"/>
                  </a:lnTo>
                  <a:close/>
                </a:path>
                <a:path w="5444490" h="1417954">
                  <a:moveTo>
                    <a:pt x="437672" y="949138"/>
                  </a:moveTo>
                  <a:close/>
                </a:path>
                <a:path w="5444490" h="1417954">
                  <a:moveTo>
                    <a:pt x="4845178" y="909687"/>
                  </a:moveTo>
                  <a:lnTo>
                    <a:pt x="4788941" y="909687"/>
                  </a:lnTo>
                  <a:lnTo>
                    <a:pt x="4719983" y="947258"/>
                  </a:lnTo>
                  <a:lnTo>
                    <a:pt x="4720189" y="947154"/>
                  </a:lnTo>
                  <a:lnTo>
                    <a:pt x="4779899" y="947154"/>
                  </a:lnTo>
                  <a:lnTo>
                    <a:pt x="4802825" y="934663"/>
                  </a:lnTo>
                  <a:lnTo>
                    <a:pt x="4845178" y="909687"/>
                  </a:lnTo>
                  <a:close/>
                </a:path>
                <a:path w="5444490" h="1417954">
                  <a:moveTo>
                    <a:pt x="393275" y="925361"/>
                  </a:moveTo>
                  <a:lnTo>
                    <a:pt x="393405" y="925434"/>
                  </a:lnTo>
                  <a:lnTo>
                    <a:pt x="393275" y="925361"/>
                  </a:lnTo>
                  <a:close/>
                </a:path>
                <a:path w="5444490" h="1417954">
                  <a:moveTo>
                    <a:pt x="393143" y="925286"/>
                  </a:moveTo>
                  <a:lnTo>
                    <a:pt x="393275" y="925361"/>
                  </a:lnTo>
                  <a:lnTo>
                    <a:pt x="393143" y="925286"/>
                  </a:lnTo>
                  <a:close/>
                </a:path>
                <a:path w="5444490" h="1417954">
                  <a:moveTo>
                    <a:pt x="4907336" y="871133"/>
                  </a:moveTo>
                  <a:lnTo>
                    <a:pt x="4854301" y="871133"/>
                  </a:lnTo>
                  <a:lnTo>
                    <a:pt x="4788732" y="909801"/>
                  </a:lnTo>
                  <a:lnTo>
                    <a:pt x="4788941" y="909687"/>
                  </a:lnTo>
                  <a:lnTo>
                    <a:pt x="4845178" y="909687"/>
                  </a:lnTo>
                  <a:lnTo>
                    <a:pt x="4869039" y="895616"/>
                  </a:lnTo>
                  <a:lnTo>
                    <a:pt x="4907336" y="871133"/>
                  </a:lnTo>
                  <a:close/>
                </a:path>
                <a:path w="5444490" h="1417954">
                  <a:moveTo>
                    <a:pt x="349936" y="900938"/>
                  </a:moveTo>
                  <a:lnTo>
                    <a:pt x="350098" y="901035"/>
                  </a:lnTo>
                  <a:lnTo>
                    <a:pt x="349936" y="900938"/>
                  </a:lnTo>
                  <a:close/>
                </a:path>
                <a:path w="5444490" h="1417954">
                  <a:moveTo>
                    <a:pt x="349828" y="900874"/>
                  </a:moveTo>
                  <a:close/>
                </a:path>
                <a:path w="5444490" h="1417954">
                  <a:moveTo>
                    <a:pt x="307915" y="876004"/>
                  </a:moveTo>
                  <a:lnTo>
                    <a:pt x="308045" y="876081"/>
                  </a:lnTo>
                  <a:lnTo>
                    <a:pt x="307915" y="876004"/>
                  </a:lnTo>
                  <a:close/>
                </a:path>
                <a:path w="5444490" h="1417954">
                  <a:moveTo>
                    <a:pt x="307761" y="875907"/>
                  </a:moveTo>
                  <a:lnTo>
                    <a:pt x="307915" y="876004"/>
                  </a:lnTo>
                  <a:lnTo>
                    <a:pt x="307761" y="875907"/>
                  </a:lnTo>
                  <a:close/>
                </a:path>
                <a:path w="5444490" h="1417954">
                  <a:moveTo>
                    <a:pt x="4966284" y="831545"/>
                  </a:moveTo>
                  <a:lnTo>
                    <a:pt x="4916210" y="831545"/>
                  </a:lnTo>
                  <a:lnTo>
                    <a:pt x="4854080" y="871264"/>
                  </a:lnTo>
                  <a:lnTo>
                    <a:pt x="4854301" y="871133"/>
                  </a:lnTo>
                  <a:lnTo>
                    <a:pt x="4907336" y="871133"/>
                  </a:lnTo>
                  <a:lnTo>
                    <a:pt x="4931832" y="855473"/>
                  </a:lnTo>
                  <a:lnTo>
                    <a:pt x="4966284" y="831545"/>
                  </a:lnTo>
                  <a:close/>
                </a:path>
                <a:path w="5444490" h="1417954">
                  <a:moveTo>
                    <a:pt x="267121" y="850493"/>
                  </a:moveTo>
                  <a:lnTo>
                    <a:pt x="267252" y="850579"/>
                  </a:lnTo>
                  <a:lnTo>
                    <a:pt x="267121" y="850493"/>
                  </a:lnTo>
                  <a:close/>
                </a:path>
                <a:path w="5444490" h="1417954">
                  <a:moveTo>
                    <a:pt x="266967" y="850391"/>
                  </a:moveTo>
                  <a:lnTo>
                    <a:pt x="267121" y="850493"/>
                  </a:lnTo>
                  <a:lnTo>
                    <a:pt x="266967" y="850391"/>
                  </a:lnTo>
                  <a:close/>
                </a:path>
                <a:path w="5444490" h="1417954">
                  <a:moveTo>
                    <a:pt x="5021939" y="790975"/>
                  </a:moveTo>
                  <a:lnTo>
                    <a:pt x="4974605" y="790975"/>
                  </a:lnTo>
                  <a:lnTo>
                    <a:pt x="4915966" y="831701"/>
                  </a:lnTo>
                  <a:lnTo>
                    <a:pt x="4916210" y="831545"/>
                  </a:lnTo>
                  <a:lnTo>
                    <a:pt x="4966284" y="831545"/>
                  </a:lnTo>
                  <a:lnTo>
                    <a:pt x="4991145" y="814278"/>
                  </a:lnTo>
                  <a:lnTo>
                    <a:pt x="5021939" y="790975"/>
                  </a:lnTo>
                  <a:close/>
                </a:path>
                <a:path w="5444490" h="1417954">
                  <a:moveTo>
                    <a:pt x="227646" y="824449"/>
                  </a:moveTo>
                  <a:lnTo>
                    <a:pt x="227777" y="824536"/>
                  </a:lnTo>
                  <a:lnTo>
                    <a:pt x="227646" y="824449"/>
                  </a:lnTo>
                  <a:close/>
                </a:path>
                <a:path w="5444490" h="1417954">
                  <a:moveTo>
                    <a:pt x="227479" y="824332"/>
                  </a:moveTo>
                  <a:lnTo>
                    <a:pt x="227646" y="824449"/>
                  </a:lnTo>
                  <a:lnTo>
                    <a:pt x="227479" y="824332"/>
                  </a:lnTo>
                  <a:close/>
                </a:path>
                <a:path w="5444490" h="1417954">
                  <a:moveTo>
                    <a:pt x="189475" y="797849"/>
                  </a:moveTo>
                  <a:lnTo>
                    <a:pt x="189622" y="797957"/>
                  </a:lnTo>
                  <a:lnTo>
                    <a:pt x="189475" y="797849"/>
                  </a:lnTo>
                  <a:close/>
                </a:path>
                <a:path w="5444490" h="1417954">
                  <a:moveTo>
                    <a:pt x="189322" y="797736"/>
                  </a:moveTo>
                  <a:lnTo>
                    <a:pt x="189475" y="797849"/>
                  </a:lnTo>
                  <a:lnTo>
                    <a:pt x="189322" y="797736"/>
                  </a:lnTo>
                  <a:close/>
                </a:path>
                <a:path w="5444490" h="1417954">
                  <a:moveTo>
                    <a:pt x="5074222" y="749476"/>
                  </a:moveTo>
                  <a:lnTo>
                    <a:pt x="5029423" y="749476"/>
                  </a:lnTo>
                  <a:lnTo>
                    <a:pt x="5028935" y="749862"/>
                  </a:lnTo>
                  <a:lnTo>
                    <a:pt x="4974365" y="791141"/>
                  </a:lnTo>
                  <a:lnTo>
                    <a:pt x="4974605" y="790975"/>
                  </a:lnTo>
                  <a:lnTo>
                    <a:pt x="5021939" y="790975"/>
                  </a:lnTo>
                  <a:lnTo>
                    <a:pt x="5046915" y="772074"/>
                  </a:lnTo>
                  <a:lnTo>
                    <a:pt x="5074222" y="749476"/>
                  </a:lnTo>
                  <a:close/>
                </a:path>
                <a:path w="5444490" h="1417954">
                  <a:moveTo>
                    <a:pt x="152679" y="770726"/>
                  </a:moveTo>
                  <a:lnTo>
                    <a:pt x="152838" y="770850"/>
                  </a:lnTo>
                  <a:lnTo>
                    <a:pt x="152679" y="770726"/>
                  </a:lnTo>
                  <a:close/>
                </a:path>
                <a:path w="5444490" h="1417954">
                  <a:moveTo>
                    <a:pt x="152530" y="770610"/>
                  </a:moveTo>
                  <a:lnTo>
                    <a:pt x="152679" y="770726"/>
                  </a:lnTo>
                  <a:lnTo>
                    <a:pt x="152530" y="770610"/>
                  </a:lnTo>
                  <a:close/>
                </a:path>
                <a:path w="5444490" h="1417954">
                  <a:moveTo>
                    <a:pt x="5029176" y="749663"/>
                  </a:moveTo>
                  <a:lnTo>
                    <a:pt x="5028913" y="749862"/>
                  </a:lnTo>
                  <a:lnTo>
                    <a:pt x="5029176" y="749663"/>
                  </a:lnTo>
                  <a:close/>
                </a:path>
                <a:path w="5444490" h="1417954">
                  <a:moveTo>
                    <a:pt x="5123058" y="707105"/>
                  </a:moveTo>
                  <a:lnTo>
                    <a:pt x="5080603" y="707105"/>
                  </a:lnTo>
                  <a:lnTo>
                    <a:pt x="5080100" y="707541"/>
                  </a:lnTo>
                  <a:lnTo>
                    <a:pt x="5029176" y="749663"/>
                  </a:lnTo>
                  <a:lnTo>
                    <a:pt x="5029423" y="749476"/>
                  </a:lnTo>
                  <a:lnTo>
                    <a:pt x="5074222" y="749476"/>
                  </a:lnTo>
                  <a:lnTo>
                    <a:pt x="5099076" y="728908"/>
                  </a:lnTo>
                  <a:lnTo>
                    <a:pt x="5123058" y="707105"/>
                  </a:lnTo>
                  <a:close/>
                </a:path>
                <a:path w="5444490" h="1417954">
                  <a:moveTo>
                    <a:pt x="117290" y="743091"/>
                  </a:moveTo>
                  <a:lnTo>
                    <a:pt x="117445" y="743220"/>
                  </a:lnTo>
                  <a:lnTo>
                    <a:pt x="117290" y="743091"/>
                  </a:lnTo>
                  <a:close/>
                </a:path>
                <a:path w="5444490" h="1417954">
                  <a:moveTo>
                    <a:pt x="117131" y="742960"/>
                  </a:moveTo>
                  <a:lnTo>
                    <a:pt x="117290" y="743091"/>
                  </a:lnTo>
                  <a:lnTo>
                    <a:pt x="117131" y="742960"/>
                  </a:lnTo>
                  <a:close/>
                </a:path>
                <a:path w="5444490" h="1417954">
                  <a:moveTo>
                    <a:pt x="83292" y="714914"/>
                  </a:moveTo>
                  <a:lnTo>
                    <a:pt x="83473" y="715074"/>
                  </a:lnTo>
                  <a:lnTo>
                    <a:pt x="83292" y="714914"/>
                  </a:lnTo>
                  <a:close/>
                </a:path>
                <a:path w="5444490" h="1417954">
                  <a:moveTo>
                    <a:pt x="83151" y="714791"/>
                  </a:moveTo>
                  <a:lnTo>
                    <a:pt x="83292" y="714914"/>
                  </a:lnTo>
                  <a:lnTo>
                    <a:pt x="83151" y="714791"/>
                  </a:lnTo>
                  <a:close/>
                </a:path>
                <a:path w="5444490" h="1417954">
                  <a:moveTo>
                    <a:pt x="5080338" y="707324"/>
                  </a:moveTo>
                  <a:lnTo>
                    <a:pt x="5080076" y="707541"/>
                  </a:lnTo>
                  <a:lnTo>
                    <a:pt x="5080338" y="707324"/>
                  </a:lnTo>
                  <a:close/>
                </a:path>
                <a:path w="5444490" h="1417954">
                  <a:moveTo>
                    <a:pt x="5168375" y="663916"/>
                  </a:moveTo>
                  <a:lnTo>
                    <a:pt x="5128084" y="663916"/>
                  </a:lnTo>
                  <a:lnTo>
                    <a:pt x="5127569" y="664408"/>
                  </a:lnTo>
                  <a:lnTo>
                    <a:pt x="5080338" y="707324"/>
                  </a:lnTo>
                  <a:lnTo>
                    <a:pt x="5080603" y="707105"/>
                  </a:lnTo>
                  <a:lnTo>
                    <a:pt x="5123058" y="707105"/>
                  </a:lnTo>
                  <a:lnTo>
                    <a:pt x="5147570" y="684819"/>
                  </a:lnTo>
                  <a:lnTo>
                    <a:pt x="5168375" y="663916"/>
                  </a:lnTo>
                  <a:close/>
                </a:path>
                <a:path w="5444490" h="1417954">
                  <a:moveTo>
                    <a:pt x="50790" y="686266"/>
                  </a:moveTo>
                  <a:lnTo>
                    <a:pt x="50952" y="686418"/>
                  </a:lnTo>
                  <a:lnTo>
                    <a:pt x="50790" y="686266"/>
                  </a:lnTo>
                  <a:close/>
                </a:path>
                <a:path w="5444490" h="1417954">
                  <a:moveTo>
                    <a:pt x="50626" y="686112"/>
                  </a:moveTo>
                  <a:lnTo>
                    <a:pt x="50790" y="686266"/>
                  </a:lnTo>
                  <a:lnTo>
                    <a:pt x="50626" y="686112"/>
                  </a:lnTo>
                  <a:close/>
                </a:path>
                <a:path w="5444490" h="1417954">
                  <a:moveTo>
                    <a:pt x="5127806" y="664169"/>
                  </a:moveTo>
                  <a:lnTo>
                    <a:pt x="5127544" y="664408"/>
                  </a:lnTo>
                  <a:lnTo>
                    <a:pt x="5127806" y="664169"/>
                  </a:lnTo>
                  <a:close/>
                </a:path>
                <a:path w="5444490" h="1417954">
                  <a:moveTo>
                    <a:pt x="5210111" y="619964"/>
                  </a:moveTo>
                  <a:lnTo>
                    <a:pt x="5171805" y="619964"/>
                  </a:lnTo>
                  <a:lnTo>
                    <a:pt x="5171282" y="620519"/>
                  </a:lnTo>
                  <a:lnTo>
                    <a:pt x="5127806" y="664169"/>
                  </a:lnTo>
                  <a:lnTo>
                    <a:pt x="5128084" y="663916"/>
                  </a:lnTo>
                  <a:lnTo>
                    <a:pt x="5168375" y="663916"/>
                  </a:lnTo>
                  <a:lnTo>
                    <a:pt x="5192328" y="639851"/>
                  </a:lnTo>
                  <a:lnTo>
                    <a:pt x="5210111" y="619964"/>
                  </a:lnTo>
                  <a:close/>
                </a:path>
                <a:path w="5444490" h="1417954">
                  <a:moveTo>
                    <a:pt x="5171540" y="620231"/>
                  </a:moveTo>
                  <a:lnTo>
                    <a:pt x="5171253" y="620519"/>
                  </a:lnTo>
                  <a:lnTo>
                    <a:pt x="5171540" y="620231"/>
                  </a:lnTo>
                  <a:close/>
                </a:path>
                <a:path w="5444490" h="1417954">
                  <a:moveTo>
                    <a:pt x="5248201" y="575304"/>
                  </a:moveTo>
                  <a:lnTo>
                    <a:pt x="5211711" y="575304"/>
                  </a:lnTo>
                  <a:lnTo>
                    <a:pt x="5211183" y="575931"/>
                  </a:lnTo>
                  <a:lnTo>
                    <a:pt x="5171540" y="620231"/>
                  </a:lnTo>
                  <a:lnTo>
                    <a:pt x="5171805" y="619964"/>
                  </a:lnTo>
                  <a:lnTo>
                    <a:pt x="5210111" y="619964"/>
                  </a:lnTo>
                  <a:lnTo>
                    <a:pt x="5233286" y="594046"/>
                  </a:lnTo>
                  <a:lnTo>
                    <a:pt x="5248201" y="575304"/>
                  </a:lnTo>
                  <a:close/>
                </a:path>
                <a:path w="5444490" h="1417954">
                  <a:moveTo>
                    <a:pt x="5211438" y="575610"/>
                  </a:moveTo>
                  <a:lnTo>
                    <a:pt x="5211151" y="575931"/>
                  </a:lnTo>
                  <a:lnTo>
                    <a:pt x="5211438" y="575610"/>
                  </a:lnTo>
                  <a:close/>
                </a:path>
                <a:path w="5444490" h="1417954">
                  <a:moveTo>
                    <a:pt x="5282590" y="529993"/>
                  </a:moveTo>
                  <a:lnTo>
                    <a:pt x="5247742" y="529993"/>
                  </a:lnTo>
                  <a:lnTo>
                    <a:pt x="5247217" y="530697"/>
                  </a:lnTo>
                  <a:lnTo>
                    <a:pt x="5211438" y="575610"/>
                  </a:lnTo>
                  <a:lnTo>
                    <a:pt x="5211711" y="575304"/>
                  </a:lnTo>
                  <a:lnTo>
                    <a:pt x="5248201" y="575304"/>
                  </a:lnTo>
                  <a:lnTo>
                    <a:pt x="5270374" y="547444"/>
                  </a:lnTo>
                  <a:lnTo>
                    <a:pt x="5282590" y="529993"/>
                  </a:lnTo>
                  <a:close/>
                </a:path>
                <a:path w="5444490" h="1417954">
                  <a:moveTo>
                    <a:pt x="5247466" y="530340"/>
                  </a:moveTo>
                  <a:lnTo>
                    <a:pt x="5247182" y="530697"/>
                  </a:lnTo>
                  <a:lnTo>
                    <a:pt x="5247466" y="530340"/>
                  </a:lnTo>
                  <a:close/>
                </a:path>
                <a:path w="5444490" h="1417954">
                  <a:moveTo>
                    <a:pt x="5247742" y="529993"/>
                  </a:moveTo>
                  <a:lnTo>
                    <a:pt x="5247466" y="530340"/>
                  </a:lnTo>
                  <a:lnTo>
                    <a:pt x="5247217" y="530697"/>
                  </a:lnTo>
                  <a:lnTo>
                    <a:pt x="5247742" y="529993"/>
                  </a:lnTo>
                  <a:close/>
                </a:path>
                <a:path w="5444490" h="1417954">
                  <a:moveTo>
                    <a:pt x="5313224" y="484089"/>
                  </a:moveTo>
                  <a:lnTo>
                    <a:pt x="5279844" y="484089"/>
                  </a:lnTo>
                  <a:lnTo>
                    <a:pt x="5279331" y="484875"/>
                  </a:lnTo>
                  <a:lnTo>
                    <a:pt x="5247466" y="530340"/>
                  </a:lnTo>
                  <a:lnTo>
                    <a:pt x="5247742" y="529993"/>
                  </a:lnTo>
                  <a:lnTo>
                    <a:pt x="5282590" y="529993"/>
                  </a:lnTo>
                  <a:lnTo>
                    <a:pt x="5303523" y="500091"/>
                  </a:lnTo>
                  <a:lnTo>
                    <a:pt x="5313224" y="484089"/>
                  </a:lnTo>
                  <a:close/>
                </a:path>
                <a:path w="5444490" h="1417954">
                  <a:moveTo>
                    <a:pt x="5279572" y="484478"/>
                  </a:moveTo>
                  <a:lnTo>
                    <a:pt x="5279294" y="484875"/>
                  </a:lnTo>
                  <a:lnTo>
                    <a:pt x="5279572" y="484478"/>
                  </a:lnTo>
                  <a:close/>
                </a:path>
                <a:path w="5444490" h="1417954">
                  <a:moveTo>
                    <a:pt x="5279844" y="484089"/>
                  </a:moveTo>
                  <a:lnTo>
                    <a:pt x="5279572" y="484478"/>
                  </a:lnTo>
                  <a:lnTo>
                    <a:pt x="5279331" y="484875"/>
                  </a:lnTo>
                  <a:lnTo>
                    <a:pt x="5279844" y="484089"/>
                  </a:lnTo>
                  <a:close/>
                </a:path>
                <a:path w="5444490" h="1417954">
                  <a:moveTo>
                    <a:pt x="5340056" y="437644"/>
                  </a:moveTo>
                  <a:lnTo>
                    <a:pt x="5307966" y="437644"/>
                  </a:lnTo>
                  <a:lnTo>
                    <a:pt x="5307477" y="438518"/>
                  </a:lnTo>
                  <a:lnTo>
                    <a:pt x="5279572" y="484478"/>
                  </a:lnTo>
                  <a:lnTo>
                    <a:pt x="5279844" y="484089"/>
                  </a:lnTo>
                  <a:lnTo>
                    <a:pt x="5313224" y="484089"/>
                  </a:lnTo>
                  <a:lnTo>
                    <a:pt x="5332661" y="452028"/>
                  </a:lnTo>
                  <a:lnTo>
                    <a:pt x="5340056" y="437644"/>
                  </a:lnTo>
                  <a:close/>
                </a:path>
                <a:path w="5444490" h="1417954">
                  <a:moveTo>
                    <a:pt x="5307704" y="438075"/>
                  </a:moveTo>
                  <a:lnTo>
                    <a:pt x="5307436" y="438518"/>
                  </a:lnTo>
                  <a:lnTo>
                    <a:pt x="5307704" y="438075"/>
                  </a:lnTo>
                  <a:close/>
                </a:path>
                <a:path w="5444490" h="1417954">
                  <a:moveTo>
                    <a:pt x="5307966" y="437644"/>
                  </a:moveTo>
                  <a:lnTo>
                    <a:pt x="5307704" y="438075"/>
                  </a:lnTo>
                  <a:lnTo>
                    <a:pt x="5307477" y="438518"/>
                  </a:lnTo>
                  <a:lnTo>
                    <a:pt x="5307966" y="437644"/>
                  </a:lnTo>
                  <a:close/>
                </a:path>
                <a:path w="5444490" h="1417954">
                  <a:moveTo>
                    <a:pt x="5363042" y="390711"/>
                  </a:moveTo>
                  <a:lnTo>
                    <a:pt x="5332055" y="390711"/>
                  </a:lnTo>
                  <a:lnTo>
                    <a:pt x="5331604" y="391674"/>
                  </a:lnTo>
                  <a:lnTo>
                    <a:pt x="5307704" y="438075"/>
                  </a:lnTo>
                  <a:lnTo>
                    <a:pt x="5307966" y="437644"/>
                  </a:lnTo>
                  <a:lnTo>
                    <a:pt x="5340056" y="437644"/>
                  </a:lnTo>
                  <a:lnTo>
                    <a:pt x="5357712" y="403303"/>
                  </a:lnTo>
                  <a:lnTo>
                    <a:pt x="5363042" y="390711"/>
                  </a:lnTo>
                  <a:close/>
                </a:path>
                <a:path w="5444490" h="1417954">
                  <a:moveTo>
                    <a:pt x="5331810" y="391188"/>
                  </a:moveTo>
                  <a:lnTo>
                    <a:pt x="5331560" y="391674"/>
                  </a:lnTo>
                  <a:lnTo>
                    <a:pt x="5331810" y="391188"/>
                  </a:lnTo>
                  <a:close/>
                </a:path>
                <a:path w="5444490" h="1417954">
                  <a:moveTo>
                    <a:pt x="5332055" y="390711"/>
                  </a:moveTo>
                  <a:lnTo>
                    <a:pt x="5331810" y="391188"/>
                  </a:lnTo>
                  <a:lnTo>
                    <a:pt x="5331604" y="391674"/>
                  </a:lnTo>
                  <a:lnTo>
                    <a:pt x="5332055" y="390711"/>
                  </a:lnTo>
                  <a:close/>
                </a:path>
                <a:path w="5444490" h="1417954">
                  <a:moveTo>
                    <a:pt x="5382141" y="343343"/>
                  </a:moveTo>
                  <a:lnTo>
                    <a:pt x="5352065" y="343343"/>
                  </a:lnTo>
                  <a:lnTo>
                    <a:pt x="5351668" y="344392"/>
                  </a:lnTo>
                  <a:lnTo>
                    <a:pt x="5331810" y="391188"/>
                  </a:lnTo>
                  <a:lnTo>
                    <a:pt x="5332055" y="390711"/>
                  </a:lnTo>
                  <a:lnTo>
                    <a:pt x="5363042" y="390711"/>
                  </a:lnTo>
                  <a:lnTo>
                    <a:pt x="5378598" y="353965"/>
                  </a:lnTo>
                  <a:lnTo>
                    <a:pt x="5382141" y="343343"/>
                  </a:lnTo>
                  <a:close/>
                </a:path>
                <a:path w="5444490" h="1417954">
                  <a:moveTo>
                    <a:pt x="5351841" y="343873"/>
                  </a:moveTo>
                  <a:lnTo>
                    <a:pt x="5351621" y="344392"/>
                  </a:lnTo>
                  <a:lnTo>
                    <a:pt x="5351841" y="343873"/>
                  </a:lnTo>
                  <a:close/>
                </a:path>
                <a:path w="5444490" h="1417954">
                  <a:moveTo>
                    <a:pt x="5352065" y="343343"/>
                  </a:moveTo>
                  <a:lnTo>
                    <a:pt x="5351841" y="343873"/>
                  </a:lnTo>
                  <a:lnTo>
                    <a:pt x="5351668" y="344392"/>
                  </a:lnTo>
                  <a:lnTo>
                    <a:pt x="5352065" y="343343"/>
                  </a:lnTo>
                  <a:close/>
                </a:path>
                <a:path w="5444490" h="1417954">
                  <a:moveTo>
                    <a:pt x="5397316" y="295583"/>
                  </a:moveTo>
                  <a:lnTo>
                    <a:pt x="5367949" y="295583"/>
                  </a:lnTo>
                  <a:lnTo>
                    <a:pt x="5367624" y="296711"/>
                  </a:lnTo>
                  <a:lnTo>
                    <a:pt x="5351841" y="343873"/>
                  </a:lnTo>
                  <a:lnTo>
                    <a:pt x="5352065" y="343343"/>
                  </a:lnTo>
                  <a:lnTo>
                    <a:pt x="5382141" y="343343"/>
                  </a:lnTo>
                  <a:lnTo>
                    <a:pt x="5395241" y="304068"/>
                  </a:lnTo>
                  <a:lnTo>
                    <a:pt x="5397316" y="295583"/>
                  </a:lnTo>
                  <a:close/>
                </a:path>
                <a:path w="5444490" h="1417954">
                  <a:moveTo>
                    <a:pt x="5367764" y="296137"/>
                  </a:moveTo>
                  <a:lnTo>
                    <a:pt x="5367573" y="296711"/>
                  </a:lnTo>
                  <a:lnTo>
                    <a:pt x="5367764" y="296137"/>
                  </a:lnTo>
                  <a:close/>
                </a:path>
                <a:path w="5444490" h="1417954">
                  <a:moveTo>
                    <a:pt x="5367949" y="295583"/>
                  </a:moveTo>
                  <a:lnTo>
                    <a:pt x="5367764" y="296137"/>
                  </a:lnTo>
                  <a:lnTo>
                    <a:pt x="5367624" y="296711"/>
                  </a:lnTo>
                  <a:lnTo>
                    <a:pt x="5367949" y="295583"/>
                  </a:lnTo>
                  <a:close/>
                </a:path>
                <a:path w="5444490" h="1417954">
                  <a:moveTo>
                    <a:pt x="5408530" y="247476"/>
                  </a:moveTo>
                  <a:lnTo>
                    <a:pt x="5379664" y="247476"/>
                  </a:lnTo>
                  <a:lnTo>
                    <a:pt x="5379425" y="248668"/>
                  </a:lnTo>
                  <a:lnTo>
                    <a:pt x="5367764" y="296137"/>
                  </a:lnTo>
                  <a:lnTo>
                    <a:pt x="5367949" y="295583"/>
                  </a:lnTo>
                  <a:lnTo>
                    <a:pt x="5397316" y="295583"/>
                  </a:lnTo>
                  <a:lnTo>
                    <a:pt x="5407564" y="253672"/>
                  </a:lnTo>
                  <a:lnTo>
                    <a:pt x="5408530" y="247476"/>
                  </a:lnTo>
                  <a:close/>
                </a:path>
                <a:path w="5444490" h="1417954">
                  <a:moveTo>
                    <a:pt x="5379518" y="248072"/>
                  </a:moveTo>
                  <a:lnTo>
                    <a:pt x="5379372" y="248668"/>
                  </a:lnTo>
                  <a:lnTo>
                    <a:pt x="5379518" y="248072"/>
                  </a:lnTo>
                  <a:close/>
                </a:path>
                <a:path w="5444490" h="1417954">
                  <a:moveTo>
                    <a:pt x="5379664" y="247476"/>
                  </a:moveTo>
                  <a:lnTo>
                    <a:pt x="5379518" y="248072"/>
                  </a:lnTo>
                  <a:lnTo>
                    <a:pt x="5379425" y="248668"/>
                  </a:lnTo>
                  <a:lnTo>
                    <a:pt x="5379664" y="247476"/>
                  </a:lnTo>
                  <a:close/>
                </a:path>
                <a:path w="5444490" h="1417954">
                  <a:moveTo>
                    <a:pt x="5415746" y="199054"/>
                  </a:moveTo>
                  <a:lnTo>
                    <a:pt x="5387160" y="199054"/>
                  </a:lnTo>
                  <a:lnTo>
                    <a:pt x="5387022" y="200294"/>
                  </a:lnTo>
                  <a:lnTo>
                    <a:pt x="5379518" y="248072"/>
                  </a:lnTo>
                  <a:lnTo>
                    <a:pt x="5379664" y="247476"/>
                  </a:lnTo>
                  <a:lnTo>
                    <a:pt x="5408530" y="247476"/>
                  </a:lnTo>
                  <a:lnTo>
                    <a:pt x="5415490" y="202840"/>
                  </a:lnTo>
                  <a:lnTo>
                    <a:pt x="5415746" y="199054"/>
                  </a:lnTo>
                  <a:close/>
                </a:path>
                <a:path w="5444490" h="1417954">
                  <a:moveTo>
                    <a:pt x="5387064" y="199674"/>
                  </a:moveTo>
                  <a:lnTo>
                    <a:pt x="5386967" y="200294"/>
                  </a:lnTo>
                  <a:lnTo>
                    <a:pt x="5387064" y="199674"/>
                  </a:lnTo>
                  <a:close/>
                </a:path>
                <a:path w="5444490" h="1417954">
                  <a:moveTo>
                    <a:pt x="5387160" y="199054"/>
                  </a:moveTo>
                  <a:lnTo>
                    <a:pt x="5387064" y="199674"/>
                  </a:lnTo>
                  <a:lnTo>
                    <a:pt x="5387022" y="200294"/>
                  </a:lnTo>
                  <a:lnTo>
                    <a:pt x="5387160" y="199054"/>
                  </a:lnTo>
                  <a:close/>
                </a:path>
                <a:path w="5444490" h="1417954">
                  <a:moveTo>
                    <a:pt x="5418917" y="150351"/>
                  </a:moveTo>
                  <a:lnTo>
                    <a:pt x="5390393" y="150351"/>
                  </a:lnTo>
                  <a:lnTo>
                    <a:pt x="5390362" y="151613"/>
                  </a:lnTo>
                  <a:lnTo>
                    <a:pt x="5387064" y="199674"/>
                  </a:lnTo>
                  <a:lnTo>
                    <a:pt x="5387160" y="199054"/>
                  </a:lnTo>
                  <a:lnTo>
                    <a:pt x="5415746" y="199054"/>
                  </a:lnTo>
                  <a:lnTo>
                    <a:pt x="5418945" y="151644"/>
                  </a:lnTo>
                  <a:lnTo>
                    <a:pt x="5418917" y="150351"/>
                  </a:lnTo>
                  <a:close/>
                </a:path>
                <a:path w="5444490" h="1417954">
                  <a:moveTo>
                    <a:pt x="5390349" y="150995"/>
                  </a:moveTo>
                  <a:lnTo>
                    <a:pt x="5390307" y="151613"/>
                  </a:lnTo>
                  <a:lnTo>
                    <a:pt x="5390349" y="150995"/>
                  </a:lnTo>
                  <a:close/>
                </a:path>
                <a:path w="5444490" h="1417954">
                  <a:moveTo>
                    <a:pt x="5417886" y="101391"/>
                  </a:moveTo>
                  <a:lnTo>
                    <a:pt x="5389304" y="101391"/>
                  </a:lnTo>
                  <a:lnTo>
                    <a:pt x="5389430" y="102996"/>
                  </a:lnTo>
                  <a:lnTo>
                    <a:pt x="5390349" y="150995"/>
                  </a:lnTo>
                  <a:lnTo>
                    <a:pt x="5390393" y="150351"/>
                  </a:lnTo>
                  <a:lnTo>
                    <a:pt x="5418917" y="150351"/>
                  </a:lnTo>
                  <a:lnTo>
                    <a:pt x="5417886" y="101391"/>
                  </a:lnTo>
                  <a:close/>
                </a:path>
                <a:path w="5444490" h="1417954">
                  <a:moveTo>
                    <a:pt x="5389321" y="102187"/>
                  </a:moveTo>
                  <a:lnTo>
                    <a:pt x="5389338" y="102996"/>
                  </a:lnTo>
                  <a:lnTo>
                    <a:pt x="5389321" y="102187"/>
                  </a:lnTo>
                  <a:close/>
                </a:path>
                <a:path w="5444490" h="1417954">
                  <a:moveTo>
                    <a:pt x="5415483" y="82361"/>
                  </a:moveTo>
                  <a:lnTo>
                    <a:pt x="5387273" y="86973"/>
                  </a:lnTo>
                  <a:lnTo>
                    <a:pt x="5389321" y="102187"/>
                  </a:lnTo>
                  <a:lnTo>
                    <a:pt x="5389304" y="101391"/>
                  </a:lnTo>
                  <a:lnTo>
                    <a:pt x="5417886" y="101391"/>
                  </a:lnTo>
                  <a:lnTo>
                    <a:pt x="5417856" y="99983"/>
                  </a:lnTo>
                  <a:lnTo>
                    <a:pt x="5415483" y="82361"/>
                  </a:lnTo>
                  <a:close/>
                </a:path>
                <a:path w="5444490" h="1417954">
                  <a:moveTo>
                    <a:pt x="5387943" y="0"/>
                  </a:moveTo>
                  <a:lnTo>
                    <a:pt x="5359476" y="91518"/>
                  </a:lnTo>
                  <a:lnTo>
                    <a:pt x="5387273" y="86973"/>
                  </a:lnTo>
                  <a:lnTo>
                    <a:pt x="5385311" y="72407"/>
                  </a:lnTo>
                  <a:lnTo>
                    <a:pt x="5413630" y="68595"/>
                  </a:lnTo>
                  <a:lnTo>
                    <a:pt x="5437508" y="68595"/>
                  </a:lnTo>
                  <a:lnTo>
                    <a:pt x="5387943" y="0"/>
                  </a:lnTo>
                  <a:close/>
                </a:path>
                <a:path w="5444490" h="1417954">
                  <a:moveTo>
                    <a:pt x="5413630" y="68595"/>
                  </a:moveTo>
                  <a:lnTo>
                    <a:pt x="5385311" y="72407"/>
                  </a:lnTo>
                  <a:lnTo>
                    <a:pt x="5387273" y="86973"/>
                  </a:lnTo>
                  <a:lnTo>
                    <a:pt x="5415483" y="82361"/>
                  </a:lnTo>
                  <a:lnTo>
                    <a:pt x="5413630" y="68595"/>
                  </a:lnTo>
                  <a:close/>
                </a:path>
                <a:path w="5444490" h="1417954">
                  <a:moveTo>
                    <a:pt x="5437508" y="68595"/>
                  </a:moveTo>
                  <a:lnTo>
                    <a:pt x="5413630" y="68595"/>
                  </a:lnTo>
                  <a:lnTo>
                    <a:pt x="5415483" y="82361"/>
                  </a:lnTo>
                  <a:lnTo>
                    <a:pt x="5444077" y="77685"/>
                  </a:lnTo>
                  <a:lnTo>
                    <a:pt x="5437508" y="68595"/>
                  </a:lnTo>
                  <a:close/>
                </a:path>
              </a:pathLst>
            </a:custGeom>
            <a:solidFill>
              <a:srgbClr val="C00000"/>
            </a:solidFill>
          </p:spPr>
          <p:txBody>
            <a:bodyPr wrap="square" lIns="0" tIns="0" rIns="0" bIns="0" rtlCol="0"/>
            <a:lstStyle/>
            <a:p>
              <a:endParaRPr/>
            </a:p>
          </p:txBody>
        </p:sp>
        <p:sp>
          <p:nvSpPr>
            <p:cNvPr id="11" name="object 11"/>
            <p:cNvSpPr/>
            <p:nvPr/>
          </p:nvSpPr>
          <p:spPr>
            <a:xfrm>
              <a:off x="2199553" y="5137820"/>
              <a:ext cx="3576954" cy="954405"/>
            </a:xfrm>
            <a:custGeom>
              <a:avLst/>
              <a:gdLst/>
              <a:ahLst/>
              <a:cxnLst/>
              <a:rect l="l" t="t" r="r" b="b"/>
              <a:pathLst>
                <a:path w="3576954" h="954404">
                  <a:moveTo>
                    <a:pt x="3576707" y="0"/>
                  </a:moveTo>
                  <a:lnTo>
                    <a:pt x="0" y="0"/>
                  </a:lnTo>
                  <a:lnTo>
                    <a:pt x="0" y="954107"/>
                  </a:lnTo>
                  <a:lnTo>
                    <a:pt x="3576707" y="954107"/>
                  </a:lnTo>
                  <a:lnTo>
                    <a:pt x="3576707" y="0"/>
                  </a:lnTo>
                  <a:close/>
                </a:path>
              </a:pathLst>
            </a:custGeom>
            <a:solidFill>
              <a:srgbClr val="FFFFFF"/>
            </a:solidFill>
          </p:spPr>
          <p:txBody>
            <a:bodyPr wrap="square" lIns="0" tIns="0" rIns="0" bIns="0" rtlCol="0"/>
            <a:lstStyle/>
            <a:p>
              <a:endParaRPr/>
            </a:p>
          </p:txBody>
        </p:sp>
      </p:grpSp>
      <p:sp>
        <p:nvSpPr>
          <p:cNvPr id="12" name="object 12"/>
          <p:cNvSpPr txBox="1"/>
          <p:nvPr/>
        </p:nvSpPr>
        <p:spPr>
          <a:xfrm>
            <a:off x="7932842" y="4901691"/>
            <a:ext cx="3086100" cy="885190"/>
          </a:xfrm>
          <a:prstGeom prst="rect">
            <a:avLst/>
          </a:prstGeom>
        </p:spPr>
        <p:txBody>
          <a:bodyPr vert="horz" wrap="square" lIns="0" tIns="6350" rIns="0" bIns="0" rtlCol="0">
            <a:spAutoFit/>
          </a:bodyPr>
          <a:lstStyle/>
          <a:p>
            <a:pPr marL="12700" marR="5080">
              <a:lnSpc>
                <a:spcPct val="101400"/>
              </a:lnSpc>
              <a:spcBef>
                <a:spcPts val="50"/>
              </a:spcBef>
            </a:pPr>
            <a:r>
              <a:rPr sz="2800" dirty="0">
                <a:latin typeface="Calibri"/>
                <a:cs typeface="Calibri"/>
              </a:rPr>
              <a:t>How</a:t>
            </a:r>
            <a:r>
              <a:rPr sz="2800" spc="-15" dirty="0">
                <a:latin typeface="Calibri"/>
                <a:cs typeface="Calibri"/>
              </a:rPr>
              <a:t> </a:t>
            </a:r>
            <a:r>
              <a:rPr sz="2800" dirty="0">
                <a:latin typeface="Calibri"/>
                <a:cs typeface="Calibri"/>
              </a:rPr>
              <a:t>do</a:t>
            </a:r>
            <a:r>
              <a:rPr sz="2800" spc="-15" dirty="0">
                <a:latin typeface="Calibri"/>
                <a:cs typeface="Calibri"/>
              </a:rPr>
              <a:t> </a:t>
            </a:r>
            <a:r>
              <a:rPr sz="2800" dirty="0">
                <a:latin typeface="Calibri"/>
                <a:cs typeface="Calibri"/>
              </a:rPr>
              <a:t>we</a:t>
            </a:r>
            <a:r>
              <a:rPr sz="2800" spc="-20" dirty="0">
                <a:latin typeface="Calibri"/>
                <a:cs typeface="Calibri"/>
              </a:rPr>
              <a:t> </a:t>
            </a:r>
            <a:r>
              <a:rPr sz="2800" dirty="0">
                <a:latin typeface="Calibri"/>
                <a:cs typeface="Calibri"/>
              </a:rPr>
              <a:t>know</a:t>
            </a:r>
            <a:r>
              <a:rPr sz="2800" spc="-10" dirty="0">
                <a:latin typeface="Calibri"/>
                <a:cs typeface="Calibri"/>
              </a:rPr>
              <a:t> </a:t>
            </a:r>
            <a:r>
              <a:rPr sz="2800" spc="-25" dirty="0">
                <a:latin typeface="Calibri"/>
                <a:cs typeface="Calibri"/>
              </a:rPr>
              <a:t>the </a:t>
            </a:r>
            <a:r>
              <a:rPr sz="2800" dirty="0">
                <a:latin typeface="Calibri"/>
                <a:cs typeface="Calibri"/>
              </a:rPr>
              <a:t>address</a:t>
            </a:r>
            <a:r>
              <a:rPr sz="2800" spc="-40" dirty="0">
                <a:latin typeface="Calibri"/>
                <a:cs typeface="Calibri"/>
              </a:rPr>
              <a:t> </a:t>
            </a:r>
            <a:r>
              <a:rPr sz="2800" dirty="0">
                <a:latin typeface="Calibri"/>
                <a:cs typeface="Calibri"/>
              </a:rPr>
              <a:t>to</a:t>
            </a:r>
            <a:r>
              <a:rPr sz="2800" spc="-40" dirty="0">
                <a:latin typeface="Calibri"/>
                <a:cs typeface="Calibri"/>
              </a:rPr>
              <a:t> </a:t>
            </a:r>
            <a:r>
              <a:rPr sz="2800" spc="-20" dirty="0">
                <a:latin typeface="Calibri"/>
                <a:cs typeface="Calibri"/>
              </a:rPr>
              <a:t>use?</a:t>
            </a:r>
            <a:endParaRPr sz="2800">
              <a:latin typeface="Calibri"/>
              <a:cs typeface="Calibri"/>
            </a:endParaRPr>
          </a:p>
        </p:txBody>
      </p:sp>
      <p:sp>
        <p:nvSpPr>
          <p:cNvPr id="13" name="object 13"/>
          <p:cNvSpPr txBox="1"/>
          <p:nvPr/>
        </p:nvSpPr>
        <p:spPr>
          <a:xfrm>
            <a:off x="2278293" y="5145532"/>
            <a:ext cx="3065780" cy="885190"/>
          </a:xfrm>
          <a:prstGeom prst="rect">
            <a:avLst/>
          </a:prstGeom>
        </p:spPr>
        <p:txBody>
          <a:bodyPr vert="horz" wrap="square" lIns="0" tIns="6350" rIns="0" bIns="0" rtlCol="0">
            <a:spAutoFit/>
          </a:bodyPr>
          <a:lstStyle/>
          <a:p>
            <a:pPr marL="12700" marR="5080">
              <a:lnSpc>
                <a:spcPct val="101400"/>
              </a:lnSpc>
              <a:spcBef>
                <a:spcPts val="50"/>
              </a:spcBef>
            </a:pPr>
            <a:r>
              <a:rPr sz="2800" dirty="0">
                <a:latin typeface="Calibri"/>
                <a:cs typeface="Calibri"/>
              </a:rPr>
              <a:t>We</a:t>
            </a:r>
            <a:r>
              <a:rPr sz="2800" spc="-55" dirty="0">
                <a:latin typeface="Calibri"/>
                <a:cs typeface="Calibri"/>
              </a:rPr>
              <a:t> </a:t>
            </a:r>
            <a:r>
              <a:rPr sz="2800" dirty="0">
                <a:latin typeface="Calibri"/>
                <a:cs typeface="Calibri"/>
              </a:rPr>
              <a:t>can</a:t>
            </a:r>
            <a:r>
              <a:rPr sz="2800" spc="-45" dirty="0">
                <a:latin typeface="Calibri"/>
                <a:cs typeface="Calibri"/>
              </a:rPr>
              <a:t> </a:t>
            </a:r>
            <a:r>
              <a:rPr sz="2800" dirty="0">
                <a:latin typeface="Calibri"/>
                <a:cs typeface="Calibri"/>
              </a:rPr>
              <a:t>guess.</a:t>
            </a:r>
            <a:r>
              <a:rPr sz="2800" spc="-40" dirty="0">
                <a:latin typeface="Calibri"/>
                <a:cs typeface="Calibri"/>
              </a:rPr>
              <a:t> </a:t>
            </a:r>
            <a:r>
              <a:rPr sz="2800" spc="-25" dirty="0">
                <a:latin typeface="Calibri"/>
                <a:cs typeface="Calibri"/>
              </a:rPr>
              <a:t>But </a:t>
            </a:r>
            <a:r>
              <a:rPr sz="2800" dirty="0">
                <a:latin typeface="Calibri"/>
                <a:cs typeface="Calibri"/>
              </a:rPr>
              <a:t>what</a:t>
            </a:r>
            <a:r>
              <a:rPr sz="2800" spc="-65" dirty="0">
                <a:latin typeface="Calibri"/>
                <a:cs typeface="Calibri"/>
              </a:rPr>
              <a:t> </a:t>
            </a:r>
            <a:r>
              <a:rPr sz="2800" dirty="0">
                <a:latin typeface="Calibri"/>
                <a:cs typeface="Calibri"/>
              </a:rPr>
              <a:t>if</a:t>
            </a:r>
            <a:r>
              <a:rPr sz="2800" spc="-65" dirty="0">
                <a:latin typeface="Calibri"/>
                <a:cs typeface="Calibri"/>
              </a:rPr>
              <a:t> </a:t>
            </a:r>
            <a:r>
              <a:rPr sz="2800" dirty="0">
                <a:latin typeface="Calibri"/>
                <a:cs typeface="Calibri"/>
              </a:rPr>
              <a:t>we’re</a:t>
            </a:r>
            <a:r>
              <a:rPr sz="2800" spc="-60" dirty="0">
                <a:latin typeface="Calibri"/>
                <a:cs typeface="Calibri"/>
              </a:rPr>
              <a:t> </a:t>
            </a:r>
            <a:r>
              <a:rPr sz="2800" spc="-20" dirty="0">
                <a:latin typeface="Calibri"/>
                <a:cs typeface="Calibri"/>
              </a:rPr>
              <a:t>wrong?</a:t>
            </a:r>
            <a:endParaRPr sz="2800">
              <a:latin typeface="Calibri"/>
              <a:cs typeface="Calibri"/>
            </a:endParaRPr>
          </a:p>
        </p:txBody>
      </p:sp>
      <p:sp>
        <p:nvSpPr>
          <p:cNvPr id="14" name="object 14"/>
          <p:cNvSpPr/>
          <p:nvPr/>
        </p:nvSpPr>
        <p:spPr>
          <a:xfrm>
            <a:off x="761188" y="6010895"/>
            <a:ext cx="6665595" cy="523240"/>
          </a:xfrm>
          <a:custGeom>
            <a:avLst/>
            <a:gdLst/>
            <a:ahLst/>
            <a:cxnLst/>
            <a:rect l="l" t="t" r="r" b="b"/>
            <a:pathLst>
              <a:path w="6665595" h="523240">
                <a:moveTo>
                  <a:pt x="6664989" y="0"/>
                </a:moveTo>
                <a:lnTo>
                  <a:pt x="0" y="0"/>
                </a:lnTo>
                <a:lnTo>
                  <a:pt x="0" y="523219"/>
                </a:lnTo>
                <a:lnTo>
                  <a:pt x="6664989" y="523219"/>
                </a:lnTo>
                <a:lnTo>
                  <a:pt x="6664989" y="0"/>
                </a:lnTo>
                <a:close/>
              </a:path>
            </a:pathLst>
          </a:custGeom>
          <a:solidFill>
            <a:srgbClr val="FFFFFF"/>
          </a:solidFill>
        </p:spPr>
        <p:txBody>
          <a:bodyPr wrap="square" lIns="0" tIns="0" rIns="0" bIns="0" rtlCol="0"/>
          <a:lstStyle/>
          <a:p>
            <a:endParaRPr/>
          </a:p>
        </p:txBody>
      </p:sp>
      <p:sp>
        <p:nvSpPr>
          <p:cNvPr id="15" name="object 15"/>
          <p:cNvSpPr txBox="1"/>
          <p:nvPr/>
        </p:nvSpPr>
        <p:spPr>
          <a:xfrm>
            <a:off x="839928" y="6017259"/>
            <a:ext cx="642112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C00000"/>
                </a:solidFill>
                <a:latin typeface="Calibri"/>
                <a:cs typeface="Calibri"/>
              </a:rPr>
              <a:t>Possibly</a:t>
            </a:r>
            <a:r>
              <a:rPr sz="2800" spc="-55" dirty="0">
                <a:solidFill>
                  <a:srgbClr val="C00000"/>
                </a:solidFill>
                <a:latin typeface="Calibri"/>
                <a:cs typeface="Calibri"/>
              </a:rPr>
              <a:t> </a:t>
            </a:r>
            <a:r>
              <a:rPr sz="2800" dirty="0">
                <a:solidFill>
                  <a:srgbClr val="C00000"/>
                </a:solidFill>
                <a:latin typeface="Calibri"/>
                <a:cs typeface="Calibri"/>
              </a:rPr>
              <a:t>panic</a:t>
            </a:r>
            <a:r>
              <a:rPr sz="2800" spc="-35" dirty="0">
                <a:solidFill>
                  <a:srgbClr val="C00000"/>
                </a:solidFill>
                <a:latin typeface="Calibri"/>
                <a:cs typeface="Calibri"/>
              </a:rPr>
              <a:t> </a:t>
            </a:r>
            <a:r>
              <a:rPr sz="2800" dirty="0">
                <a:solidFill>
                  <a:srgbClr val="C00000"/>
                </a:solidFill>
                <a:latin typeface="Calibri"/>
                <a:cs typeface="Calibri"/>
              </a:rPr>
              <a:t>if</a:t>
            </a:r>
            <a:r>
              <a:rPr sz="2800" spc="-40" dirty="0">
                <a:solidFill>
                  <a:srgbClr val="C00000"/>
                </a:solidFill>
                <a:latin typeface="Calibri"/>
                <a:cs typeface="Calibri"/>
              </a:rPr>
              <a:t> </a:t>
            </a:r>
            <a:r>
              <a:rPr sz="2800" dirty="0">
                <a:solidFill>
                  <a:srgbClr val="C00000"/>
                </a:solidFill>
                <a:latin typeface="Calibri"/>
                <a:cs typeface="Calibri"/>
              </a:rPr>
              <a:t>invalid</a:t>
            </a:r>
            <a:r>
              <a:rPr sz="2800" spc="-40" dirty="0">
                <a:solidFill>
                  <a:srgbClr val="C00000"/>
                </a:solidFill>
                <a:latin typeface="Calibri"/>
                <a:cs typeface="Calibri"/>
              </a:rPr>
              <a:t> </a:t>
            </a:r>
            <a:r>
              <a:rPr sz="2800" dirty="0">
                <a:solidFill>
                  <a:srgbClr val="C00000"/>
                </a:solidFill>
                <a:latin typeface="Calibri"/>
                <a:cs typeface="Calibri"/>
              </a:rPr>
              <a:t>instruction</a:t>
            </a:r>
            <a:r>
              <a:rPr sz="2800" spc="-35" dirty="0">
                <a:solidFill>
                  <a:srgbClr val="C00000"/>
                </a:solidFill>
                <a:latin typeface="Calibri"/>
                <a:cs typeface="Calibri"/>
              </a:rPr>
              <a:t> </a:t>
            </a:r>
            <a:r>
              <a:rPr sz="2800" dirty="0">
                <a:solidFill>
                  <a:srgbClr val="C00000"/>
                </a:solidFill>
                <a:latin typeface="Calibri"/>
                <a:cs typeface="Calibri"/>
              </a:rPr>
              <a:t>(i.e.</a:t>
            </a:r>
            <a:r>
              <a:rPr sz="2800" spc="-30" dirty="0">
                <a:solidFill>
                  <a:srgbClr val="C00000"/>
                </a:solidFill>
                <a:latin typeface="Calibri"/>
                <a:cs typeface="Calibri"/>
              </a:rPr>
              <a:t> </a:t>
            </a:r>
            <a:r>
              <a:rPr sz="2800" spc="-10" dirty="0">
                <a:solidFill>
                  <a:srgbClr val="C00000"/>
                </a:solidFill>
                <a:latin typeface="Calibri"/>
                <a:cs typeface="Calibri"/>
              </a:rPr>
              <a:t>data)</a:t>
            </a:r>
            <a:endParaRPr sz="2800">
              <a:latin typeface="Calibri"/>
              <a:cs typeface="Calibri"/>
            </a:endParaRPr>
          </a:p>
        </p:txBody>
      </p:sp>
      <p:sp>
        <p:nvSpPr>
          <p:cNvPr id="16" name="object 16"/>
          <p:cNvSpPr txBox="1"/>
          <p:nvPr/>
        </p:nvSpPr>
        <p:spPr>
          <a:xfrm>
            <a:off x="6971921" y="3708907"/>
            <a:ext cx="426084"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0xf4</a:t>
            </a:r>
            <a:endParaRPr sz="18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4765">
              <a:lnSpc>
                <a:spcPct val="100000"/>
              </a:lnSpc>
              <a:spcBef>
                <a:spcPts val="100"/>
              </a:spcBef>
            </a:pPr>
            <a:r>
              <a:rPr dirty="0"/>
              <a:t>Challenge</a:t>
            </a:r>
            <a:r>
              <a:rPr spc="-30" dirty="0"/>
              <a:t> </a:t>
            </a:r>
            <a:r>
              <a:rPr spc="-50" dirty="0"/>
              <a:t>3</a:t>
            </a:r>
          </a:p>
        </p:txBody>
      </p:sp>
      <p:sp>
        <p:nvSpPr>
          <p:cNvPr id="3" name="object 3"/>
          <p:cNvSpPr txBox="1"/>
          <p:nvPr/>
        </p:nvSpPr>
        <p:spPr>
          <a:xfrm>
            <a:off x="916939" y="1761404"/>
            <a:ext cx="10279380" cy="436308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dirty="0">
                <a:latin typeface="Calibri"/>
                <a:cs typeface="Calibri"/>
              </a:rPr>
              <a:t>We</a:t>
            </a:r>
            <a:r>
              <a:rPr sz="2800" spc="-55" dirty="0">
                <a:latin typeface="Calibri"/>
                <a:cs typeface="Calibri"/>
              </a:rPr>
              <a:t> </a:t>
            </a:r>
            <a:r>
              <a:rPr sz="2800" dirty="0">
                <a:latin typeface="Calibri"/>
                <a:cs typeface="Calibri"/>
              </a:rPr>
              <a:t>need</a:t>
            </a:r>
            <a:r>
              <a:rPr sz="2800" spc="-35"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determine</a:t>
            </a:r>
            <a:r>
              <a:rPr sz="2800" spc="-45" dirty="0">
                <a:latin typeface="Calibri"/>
                <a:cs typeface="Calibri"/>
              </a:rPr>
              <a:t> </a:t>
            </a:r>
            <a:r>
              <a:rPr sz="2800" dirty="0">
                <a:latin typeface="Calibri"/>
                <a:cs typeface="Calibri"/>
              </a:rPr>
              <a:t>the</a:t>
            </a:r>
            <a:r>
              <a:rPr sz="2800" spc="-40" dirty="0">
                <a:latin typeface="Calibri"/>
                <a:cs typeface="Calibri"/>
              </a:rPr>
              <a:t> </a:t>
            </a:r>
            <a:r>
              <a:rPr sz="2800" dirty="0">
                <a:latin typeface="Calibri"/>
                <a:cs typeface="Calibri"/>
              </a:rPr>
              <a:t>location</a:t>
            </a:r>
            <a:r>
              <a:rPr sz="2800" spc="-35" dirty="0">
                <a:latin typeface="Calibri"/>
                <a:cs typeface="Calibri"/>
              </a:rPr>
              <a:t> </a:t>
            </a:r>
            <a:r>
              <a:rPr sz="2800" dirty="0">
                <a:latin typeface="Calibri"/>
                <a:cs typeface="Calibri"/>
              </a:rPr>
              <a:t>of</a:t>
            </a:r>
            <a:r>
              <a:rPr sz="2800" spc="-40" dirty="0">
                <a:latin typeface="Calibri"/>
                <a:cs typeface="Calibri"/>
              </a:rPr>
              <a:t> </a:t>
            </a:r>
            <a:r>
              <a:rPr sz="2800" dirty="0">
                <a:latin typeface="Calibri"/>
                <a:cs typeface="Calibri"/>
              </a:rPr>
              <a:t>the</a:t>
            </a:r>
            <a:r>
              <a:rPr sz="2800" spc="-40" dirty="0">
                <a:latin typeface="Calibri"/>
                <a:cs typeface="Calibri"/>
              </a:rPr>
              <a:t> </a:t>
            </a:r>
            <a:r>
              <a:rPr sz="2800" dirty="0">
                <a:latin typeface="Calibri"/>
                <a:cs typeface="Calibri"/>
              </a:rPr>
              <a:t>return</a:t>
            </a:r>
            <a:r>
              <a:rPr sz="2800" spc="-35" dirty="0">
                <a:latin typeface="Calibri"/>
                <a:cs typeface="Calibri"/>
              </a:rPr>
              <a:t> </a:t>
            </a:r>
            <a:r>
              <a:rPr sz="2800" dirty="0">
                <a:latin typeface="Calibri"/>
                <a:cs typeface="Calibri"/>
              </a:rPr>
              <a:t>address</a:t>
            </a:r>
            <a:r>
              <a:rPr sz="2800" spc="-30" dirty="0">
                <a:latin typeface="Calibri"/>
                <a:cs typeface="Calibri"/>
              </a:rPr>
              <a:t> </a:t>
            </a:r>
            <a:r>
              <a:rPr sz="2800" dirty="0">
                <a:latin typeface="Calibri"/>
                <a:cs typeface="Calibri"/>
              </a:rPr>
              <a:t>on</a:t>
            </a:r>
            <a:r>
              <a:rPr sz="2800" spc="-35" dirty="0">
                <a:latin typeface="Calibri"/>
                <a:cs typeface="Calibri"/>
              </a:rPr>
              <a:t> </a:t>
            </a:r>
            <a:r>
              <a:rPr sz="2800" dirty="0">
                <a:latin typeface="Calibri"/>
                <a:cs typeface="Calibri"/>
              </a:rPr>
              <a:t>the</a:t>
            </a:r>
            <a:r>
              <a:rPr sz="2800" spc="-40" dirty="0">
                <a:latin typeface="Calibri"/>
                <a:cs typeface="Calibri"/>
              </a:rPr>
              <a:t> </a:t>
            </a:r>
            <a:r>
              <a:rPr sz="2800" spc="-10" dirty="0">
                <a:latin typeface="Calibri"/>
                <a:cs typeface="Calibri"/>
              </a:rPr>
              <a:t>stack</a:t>
            </a:r>
            <a:endParaRPr sz="2800" dirty="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Where</a:t>
            </a:r>
            <a:r>
              <a:rPr sz="2400" spc="-20" dirty="0">
                <a:latin typeface="Calibri"/>
                <a:cs typeface="Calibri"/>
              </a:rPr>
              <a:t> </a:t>
            </a:r>
            <a:r>
              <a:rPr sz="2400" dirty="0">
                <a:latin typeface="Calibri"/>
                <a:cs typeface="Calibri"/>
              </a:rPr>
              <a:t>%eip</a:t>
            </a:r>
            <a:r>
              <a:rPr sz="2400" spc="-20" dirty="0">
                <a:latin typeface="Calibri"/>
                <a:cs typeface="Calibri"/>
              </a:rPr>
              <a:t> </a:t>
            </a:r>
            <a:r>
              <a:rPr sz="2400" dirty="0">
                <a:latin typeface="Calibri"/>
                <a:cs typeface="Calibri"/>
              </a:rPr>
              <a:t>is</a:t>
            </a:r>
            <a:r>
              <a:rPr sz="2400" spc="-20" dirty="0">
                <a:latin typeface="Calibri"/>
                <a:cs typeface="Calibri"/>
              </a:rPr>
              <a:t> saved</a:t>
            </a:r>
            <a:endParaRPr sz="2400" dirty="0">
              <a:latin typeface="Calibri"/>
              <a:cs typeface="Calibri"/>
            </a:endParaRPr>
          </a:p>
          <a:p>
            <a:pPr marL="698500" lvl="1" indent="-228600">
              <a:lnSpc>
                <a:spcPct val="100000"/>
              </a:lnSpc>
              <a:spcBef>
                <a:spcPts val="215"/>
              </a:spcBef>
              <a:buFont typeface="Arial"/>
              <a:buChar char="•"/>
              <a:tabLst>
                <a:tab pos="698500" algn="l"/>
              </a:tabLst>
            </a:pPr>
            <a:r>
              <a:rPr sz="2400" dirty="0">
                <a:latin typeface="Calibri"/>
                <a:cs typeface="Calibri"/>
              </a:rPr>
              <a:t>We</a:t>
            </a:r>
            <a:r>
              <a:rPr sz="2400" spc="-40" dirty="0">
                <a:latin typeface="Calibri"/>
                <a:cs typeface="Calibri"/>
              </a:rPr>
              <a:t> </a:t>
            </a:r>
            <a:r>
              <a:rPr sz="2400" dirty="0">
                <a:latin typeface="Calibri"/>
                <a:cs typeface="Calibri"/>
              </a:rPr>
              <a:t>don’t</a:t>
            </a:r>
            <a:r>
              <a:rPr sz="2400" spc="-35" dirty="0">
                <a:latin typeface="Calibri"/>
                <a:cs typeface="Calibri"/>
              </a:rPr>
              <a:t> </a:t>
            </a:r>
            <a:r>
              <a:rPr sz="2400" dirty="0">
                <a:latin typeface="Calibri"/>
                <a:cs typeface="Calibri"/>
              </a:rPr>
              <a:t>know</a:t>
            </a:r>
            <a:r>
              <a:rPr sz="2400" spc="-30" dirty="0">
                <a:latin typeface="Calibri"/>
                <a:cs typeface="Calibri"/>
              </a:rPr>
              <a:t> </a:t>
            </a:r>
            <a:r>
              <a:rPr sz="2400" dirty="0">
                <a:latin typeface="Calibri"/>
                <a:cs typeface="Calibri"/>
              </a:rPr>
              <a:t>how</a:t>
            </a:r>
            <a:r>
              <a:rPr sz="2400" spc="-35" dirty="0">
                <a:latin typeface="Calibri"/>
                <a:cs typeface="Calibri"/>
              </a:rPr>
              <a:t> </a:t>
            </a:r>
            <a:r>
              <a:rPr sz="2400" dirty="0">
                <a:latin typeface="Calibri"/>
                <a:cs typeface="Calibri"/>
              </a:rPr>
              <a:t>far</a:t>
            </a:r>
            <a:r>
              <a:rPr sz="2400" spc="-30" dirty="0">
                <a:latin typeface="Calibri"/>
                <a:cs typeface="Calibri"/>
              </a:rPr>
              <a:t> </a:t>
            </a:r>
            <a:r>
              <a:rPr sz="2400" dirty="0">
                <a:latin typeface="Calibri"/>
                <a:cs typeface="Calibri"/>
              </a:rPr>
              <a:t>%ebp</a:t>
            </a:r>
            <a:r>
              <a:rPr sz="2400" spc="-30"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from</a:t>
            </a:r>
            <a:r>
              <a:rPr sz="2400" spc="-3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buffer</a:t>
            </a:r>
            <a:endParaRPr sz="2400" dirty="0">
              <a:latin typeface="Calibri"/>
              <a:cs typeface="Calibri"/>
            </a:endParaRPr>
          </a:p>
          <a:p>
            <a:pPr lvl="1">
              <a:lnSpc>
                <a:spcPct val="100000"/>
              </a:lnSpc>
              <a:spcBef>
                <a:spcPts val="10"/>
              </a:spcBef>
              <a:buFont typeface="Arial"/>
              <a:buChar char="•"/>
            </a:pPr>
            <a:endParaRPr sz="4100" dirty="0">
              <a:latin typeface="Calibri"/>
              <a:cs typeface="Calibri"/>
            </a:endParaRPr>
          </a:p>
          <a:p>
            <a:pPr marL="241300" marR="27305" indent="-228600">
              <a:lnSpc>
                <a:spcPts val="3000"/>
              </a:lnSpc>
              <a:spcBef>
                <a:spcPts val="5"/>
              </a:spcBef>
              <a:buFont typeface="Arial"/>
              <a:buChar char="•"/>
              <a:tabLst>
                <a:tab pos="241300" algn="l"/>
              </a:tabLst>
            </a:pPr>
            <a:r>
              <a:rPr sz="2800" dirty="0">
                <a:latin typeface="Calibri"/>
                <a:cs typeface="Calibri"/>
              </a:rPr>
              <a:t>We</a:t>
            </a:r>
            <a:r>
              <a:rPr sz="2800" spc="-40" dirty="0">
                <a:latin typeface="Calibri"/>
                <a:cs typeface="Calibri"/>
              </a:rPr>
              <a:t> </a:t>
            </a:r>
            <a:r>
              <a:rPr sz="2800" dirty="0">
                <a:latin typeface="Calibri"/>
                <a:cs typeface="Calibri"/>
              </a:rPr>
              <a:t>could</a:t>
            </a:r>
            <a:r>
              <a:rPr sz="2800" spc="-30" dirty="0">
                <a:latin typeface="Calibri"/>
                <a:cs typeface="Calibri"/>
              </a:rPr>
              <a:t> </a:t>
            </a:r>
            <a:r>
              <a:rPr sz="2800" dirty="0">
                <a:latin typeface="Calibri"/>
                <a:cs typeface="Calibri"/>
              </a:rPr>
              <a:t>brute</a:t>
            </a:r>
            <a:r>
              <a:rPr sz="2800" spc="-40" dirty="0">
                <a:latin typeface="Calibri"/>
                <a:cs typeface="Calibri"/>
              </a:rPr>
              <a:t> </a:t>
            </a:r>
            <a:r>
              <a:rPr sz="2800" dirty="0">
                <a:latin typeface="Calibri"/>
                <a:cs typeface="Calibri"/>
              </a:rPr>
              <a:t>force</a:t>
            </a:r>
            <a:r>
              <a:rPr sz="2800" spc="-40"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address</a:t>
            </a:r>
            <a:r>
              <a:rPr sz="2800" spc="-30" dirty="0">
                <a:latin typeface="Calibri"/>
                <a:cs typeface="Calibri"/>
              </a:rPr>
              <a:t> </a:t>
            </a:r>
            <a:r>
              <a:rPr sz="2800" dirty="0">
                <a:latin typeface="Calibri"/>
                <a:cs typeface="Calibri"/>
              </a:rPr>
              <a:t>space</a:t>
            </a:r>
            <a:r>
              <a:rPr sz="2800" spc="-40" dirty="0">
                <a:latin typeface="Calibri"/>
                <a:cs typeface="Calibri"/>
              </a:rPr>
              <a:t> </a:t>
            </a:r>
            <a:r>
              <a:rPr sz="2800" dirty="0">
                <a:latin typeface="Calibri"/>
                <a:cs typeface="Calibri"/>
              </a:rPr>
              <a:t>and</a:t>
            </a:r>
            <a:r>
              <a:rPr sz="2800" spc="-30" dirty="0">
                <a:latin typeface="Calibri"/>
                <a:cs typeface="Calibri"/>
              </a:rPr>
              <a:t> </a:t>
            </a:r>
            <a:r>
              <a:rPr sz="2800" dirty="0">
                <a:latin typeface="Calibri"/>
                <a:cs typeface="Calibri"/>
              </a:rPr>
              <a:t>try</a:t>
            </a:r>
            <a:r>
              <a:rPr sz="2800" spc="-40" dirty="0">
                <a:latin typeface="Calibri"/>
                <a:cs typeface="Calibri"/>
              </a:rPr>
              <a:t> </a:t>
            </a:r>
            <a:r>
              <a:rPr sz="2800" dirty="0">
                <a:latin typeface="Calibri"/>
                <a:cs typeface="Calibri"/>
              </a:rPr>
              <a:t>all</a:t>
            </a:r>
            <a:r>
              <a:rPr sz="2800" spc="-35" dirty="0">
                <a:latin typeface="Calibri"/>
                <a:cs typeface="Calibri"/>
              </a:rPr>
              <a:t> </a:t>
            </a:r>
            <a:r>
              <a:rPr sz="2800" dirty="0">
                <a:latin typeface="Calibri"/>
                <a:cs typeface="Calibri"/>
              </a:rPr>
              <a:t>2^32</a:t>
            </a:r>
            <a:r>
              <a:rPr sz="2800" spc="-25" dirty="0">
                <a:latin typeface="Calibri"/>
                <a:cs typeface="Calibri"/>
              </a:rPr>
              <a:t> </a:t>
            </a:r>
            <a:r>
              <a:rPr sz="2800" dirty="0">
                <a:latin typeface="Calibri"/>
                <a:cs typeface="Calibri"/>
              </a:rPr>
              <a:t>addresses</a:t>
            </a:r>
            <a:r>
              <a:rPr sz="2800" spc="-25" dirty="0">
                <a:latin typeface="Calibri"/>
                <a:cs typeface="Calibri"/>
              </a:rPr>
              <a:t> on </a:t>
            </a:r>
            <a:r>
              <a:rPr sz="2800" dirty="0">
                <a:latin typeface="Calibri"/>
                <a:cs typeface="Calibri"/>
              </a:rPr>
              <a:t>a</a:t>
            </a:r>
            <a:r>
              <a:rPr sz="2800" spc="5" dirty="0">
                <a:latin typeface="Calibri"/>
                <a:cs typeface="Calibri"/>
              </a:rPr>
              <a:t> </a:t>
            </a:r>
            <a:r>
              <a:rPr sz="2800" dirty="0">
                <a:latin typeface="Calibri"/>
                <a:cs typeface="Calibri"/>
              </a:rPr>
              <a:t>32-bit</a:t>
            </a:r>
            <a:r>
              <a:rPr sz="2800" spc="5" dirty="0">
                <a:latin typeface="Calibri"/>
                <a:cs typeface="Calibri"/>
              </a:rPr>
              <a:t> </a:t>
            </a:r>
            <a:r>
              <a:rPr sz="2800" spc="-10" dirty="0">
                <a:latin typeface="Calibri"/>
                <a:cs typeface="Calibri"/>
              </a:rPr>
              <a:t>machine</a:t>
            </a:r>
            <a:endParaRPr sz="2800" dirty="0">
              <a:latin typeface="Calibri"/>
              <a:cs typeface="Calibri"/>
            </a:endParaRPr>
          </a:p>
          <a:p>
            <a:pPr marL="241300" marR="347980" indent="-228600">
              <a:lnSpc>
                <a:spcPts val="3000"/>
              </a:lnSpc>
              <a:spcBef>
                <a:spcPts val="1100"/>
              </a:spcBef>
              <a:buFont typeface="Arial"/>
              <a:buChar char="•"/>
              <a:tabLst>
                <a:tab pos="241300" algn="l"/>
              </a:tabLst>
            </a:pPr>
            <a:r>
              <a:rPr sz="2800" dirty="0">
                <a:latin typeface="Calibri"/>
                <a:cs typeface="Calibri"/>
              </a:rPr>
              <a:t>Can</a:t>
            </a:r>
            <a:r>
              <a:rPr sz="2800" spc="-40" dirty="0">
                <a:latin typeface="Calibri"/>
                <a:cs typeface="Calibri"/>
              </a:rPr>
              <a:t> </a:t>
            </a:r>
            <a:r>
              <a:rPr sz="2800" dirty="0">
                <a:latin typeface="Calibri"/>
                <a:cs typeface="Calibri"/>
              </a:rPr>
              <a:t>be</a:t>
            </a:r>
            <a:r>
              <a:rPr sz="2800" spc="-40" dirty="0">
                <a:latin typeface="Calibri"/>
                <a:cs typeface="Calibri"/>
              </a:rPr>
              <a:t> </a:t>
            </a:r>
            <a:r>
              <a:rPr sz="2800" dirty="0">
                <a:latin typeface="Calibri"/>
                <a:cs typeface="Calibri"/>
              </a:rPr>
              <a:t>done</a:t>
            </a:r>
            <a:r>
              <a:rPr sz="2800" spc="-40" dirty="0">
                <a:latin typeface="Calibri"/>
                <a:cs typeface="Calibri"/>
              </a:rPr>
              <a:t> </a:t>
            </a:r>
            <a:r>
              <a:rPr sz="2800" dirty="0">
                <a:latin typeface="Calibri"/>
                <a:cs typeface="Calibri"/>
              </a:rPr>
              <a:t>more</a:t>
            </a:r>
            <a:r>
              <a:rPr sz="2800" spc="-40" dirty="0">
                <a:latin typeface="Calibri"/>
                <a:cs typeface="Calibri"/>
              </a:rPr>
              <a:t> </a:t>
            </a:r>
            <a:r>
              <a:rPr sz="2800" dirty="0">
                <a:latin typeface="Calibri"/>
                <a:cs typeface="Calibri"/>
              </a:rPr>
              <a:t>efficiently</a:t>
            </a:r>
            <a:r>
              <a:rPr sz="2800" spc="-35" dirty="0">
                <a:latin typeface="Calibri"/>
                <a:cs typeface="Calibri"/>
              </a:rPr>
              <a:t> </a:t>
            </a:r>
            <a:r>
              <a:rPr sz="2800" dirty="0">
                <a:latin typeface="Calibri"/>
                <a:cs typeface="Calibri"/>
              </a:rPr>
              <a:t>if</a:t>
            </a:r>
            <a:r>
              <a:rPr sz="2800" spc="-40" dirty="0">
                <a:latin typeface="Calibri"/>
                <a:cs typeface="Calibri"/>
              </a:rPr>
              <a:t> </a:t>
            </a:r>
            <a:r>
              <a:rPr sz="2800" b="1" dirty="0">
                <a:latin typeface="Calibri"/>
                <a:cs typeface="Calibri"/>
              </a:rPr>
              <a:t>address</a:t>
            </a:r>
            <a:r>
              <a:rPr sz="2800" b="1" spc="-25" dirty="0">
                <a:latin typeface="Calibri"/>
                <a:cs typeface="Calibri"/>
              </a:rPr>
              <a:t> </a:t>
            </a:r>
            <a:r>
              <a:rPr sz="2800" b="1" dirty="0">
                <a:latin typeface="Calibri"/>
                <a:cs typeface="Calibri"/>
              </a:rPr>
              <a:t>space</a:t>
            </a:r>
            <a:r>
              <a:rPr sz="2800" b="1" spc="-40" dirty="0">
                <a:latin typeface="Calibri"/>
                <a:cs typeface="Calibri"/>
              </a:rPr>
              <a:t> </a:t>
            </a:r>
            <a:r>
              <a:rPr sz="2800" b="1" dirty="0">
                <a:latin typeface="Calibri"/>
                <a:cs typeface="Calibri"/>
              </a:rPr>
              <a:t>layout</a:t>
            </a:r>
            <a:r>
              <a:rPr sz="2800" b="1" spc="-30" dirty="0">
                <a:latin typeface="Calibri"/>
                <a:cs typeface="Calibri"/>
              </a:rPr>
              <a:t> </a:t>
            </a:r>
            <a:r>
              <a:rPr sz="2800" b="1" spc="-10" dirty="0">
                <a:latin typeface="Calibri"/>
                <a:cs typeface="Calibri"/>
              </a:rPr>
              <a:t>randomization</a:t>
            </a:r>
            <a:r>
              <a:rPr sz="2800" spc="-10" dirty="0">
                <a:latin typeface="Calibri"/>
                <a:cs typeface="Calibri"/>
              </a:rPr>
              <a:t> </a:t>
            </a:r>
            <a:r>
              <a:rPr sz="2800" dirty="0">
                <a:latin typeface="Calibri"/>
                <a:cs typeface="Calibri"/>
              </a:rPr>
              <a:t>(ASLR)</a:t>
            </a:r>
            <a:r>
              <a:rPr sz="2800" spc="-5" dirty="0">
                <a:latin typeface="Calibri"/>
                <a:cs typeface="Calibri"/>
              </a:rPr>
              <a:t> </a:t>
            </a:r>
            <a:r>
              <a:rPr sz="2800" dirty="0">
                <a:latin typeface="Calibri"/>
                <a:cs typeface="Calibri"/>
              </a:rPr>
              <a:t>is </a:t>
            </a:r>
            <a:r>
              <a:rPr sz="2800" i="1" spc="-10" dirty="0">
                <a:latin typeface="Calibri"/>
                <a:cs typeface="Calibri"/>
              </a:rPr>
              <a:t>disabled</a:t>
            </a:r>
            <a:endParaRPr sz="2800" i="1" dirty="0">
              <a:latin typeface="Calibri"/>
              <a:cs typeface="Calibri"/>
            </a:endParaRPr>
          </a:p>
          <a:p>
            <a:pPr marL="698500" lvl="1" indent="-228600">
              <a:lnSpc>
                <a:spcPct val="100000"/>
              </a:lnSpc>
              <a:spcBef>
                <a:spcPts val="219"/>
              </a:spcBef>
              <a:buFont typeface="Arial"/>
              <a:buChar char="•"/>
              <a:tabLst>
                <a:tab pos="698500" algn="l"/>
              </a:tabLst>
            </a:pPr>
            <a:r>
              <a:rPr sz="2400" dirty="0">
                <a:latin typeface="Calibri"/>
                <a:cs typeface="Calibri"/>
              </a:rPr>
              <a:t>The</a:t>
            </a:r>
            <a:r>
              <a:rPr sz="2400" spc="-60" dirty="0">
                <a:latin typeface="Calibri"/>
                <a:cs typeface="Calibri"/>
              </a:rPr>
              <a:t> </a:t>
            </a:r>
            <a:r>
              <a:rPr sz="2400" dirty="0">
                <a:latin typeface="Calibri"/>
                <a:cs typeface="Calibri"/>
              </a:rPr>
              <a:t>stack</a:t>
            </a:r>
            <a:r>
              <a:rPr sz="2400" spc="-55" dirty="0">
                <a:latin typeface="Calibri"/>
                <a:cs typeface="Calibri"/>
              </a:rPr>
              <a:t> </a:t>
            </a:r>
            <a:r>
              <a:rPr sz="2400" dirty="0">
                <a:latin typeface="Calibri"/>
                <a:cs typeface="Calibri"/>
              </a:rPr>
              <a:t>will</a:t>
            </a:r>
            <a:r>
              <a:rPr sz="2400" spc="-55" dirty="0">
                <a:latin typeface="Calibri"/>
                <a:cs typeface="Calibri"/>
              </a:rPr>
              <a:t> </a:t>
            </a:r>
            <a:r>
              <a:rPr sz="2400" dirty="0">
                <a:latin typeface="Calibri"/>
                <a:cs typeface="Calibri"/>
              </a:rPr>
              <a:t>always</a:t>
            </a:r>
            <a:r>
              <a:rPr sz="2400" spc="-50" dirty="0">
                <a:latin typeface="Calibri"/>
                <a:cs typeface="Calibri"/>
              </a:rPr>
              <a:t> </a:t>
            </a:r>
            <a:r>
              <a:rPr sz="2400" dirty="0">
                <a:latin typeface="Calibri"/>
                <a:cs typeface="Calibri"/>
              </a:rPr>
              <a:t>start</a:t>
            </a:r>
            <a:r>
              <a:rPr sz="2400" spc="-55" dirty="0">
                <a:latin typeface="Calibri"/>
                <a:cs typeface="Calibri"/>
              </a:rPr>
              <a:t> </a:t>
            </a:r>
            <a:r>
              <a:rPr sz="2400" dirty="0">
                <a:latin typeface="Calibri"/>
                <a:cs typeface="Calibri"/>
              </a:rPr>
              <a:t>from</a:t>
            </a:r>
            <a:r>
              <a:rPr sz="2400" spc="-55" dirty="0">
                <a:latin typeface="Calibri"/>
                <a:cs typeface="Calibri"/>
              </a:rPr>
              <a:t> </a:t>
            </a:r>
            <a:r>
              <a:rPr sz="2400" dirty="0">
                <a:latin typeface="Calibri"/>
                <a:cs typeface="Calibri"/>
              </a:rPr>
              <a:t>a</a:t>
            </a:r>
            <a:r>
              <a:rPr sz="2400" spc="-50" dirty="0">
                <a:latin typeface="Calibri"/>
                <a:cs typeface="Calibri"/>
              </a:rPr>
              <a:t> </a:t>
            </a:r>
            <a:r>
              <a:rPr sz="2400" dirty="0">
                <a:latin typeface="Calibri"/>
                <a:cs typeface="Calibri"/>
              </a:rPr>
              <a:t>fixed</a:t>
            </a:r>
            <a:r>
              <a:rPr sz="2400" spc="-50" dirty="0">
                <a:latin typeface="Calibri"/>
                <a:cs typeface="Calibri"/>
              </a:rPr>
              <a:t> </a:t>
            </a:r>
            <a:r>
              <a:rPr sz="2400" spc="-10" dirty="0">
                <a:latin typeface="Calibri"/>
                <a:cs typeface="Calibri"/>
              </a:rPr>
              <a:t>location</a:t>
            </a:r>
            <a:endParaRPr sz="2400" dirty="0">
              <a:latin typeface="Calibri"/>
              <a:cs typeface="Calibri"/>
            </a:endParaRPr>
          </a:p>
          <a:p>
            <a:pPr marL="698500" lvl="1" indent="-228600">
              <a:lnSpc>
                <a:spcPct val="100000"/>
              </a:lnSpc>
              <a:spcBef>
                <a:spcPts val="215"/>
              </a:spcBef>
              <a:buFont typeface="Arial"/>
              <a:buChar char="•"/>
              <a:tabLst>
                <a:tab pos="698500" algn="l"/>
              </a:tabLst>
            </a:pPr>
            <a:r>
              <a:rPr sz="2400" dirty="0">
                <a:latin typeface="Calibri"/>
                <a:cs typeface="Calibri"/>
              </a:rPr>
              <a:t>Most</a:t>
            </a:r>
            <a:r>
              <a:rPr sz="2400" spc="-55" dirty="0">
                <a:latin typeface="Calibri"/>
                <a:cs typeface="Calibri"/>
              </a:rPr>
              <a:t> </a:t>
            </a:r>
            <a:r>
              <a:rPr sz="2400" dirty="0">
                <a:latin typeface="Calibri"/>
                <a:cs typeface="Calibri"/>
              </a:rPr>
              <a:t>programs</a:t>
            </a:r>
            <a:r>
              <a:rPr sz="2400" spc="-45" dirty="0">
                <a:latin typeface="Calibri"/>
                <a:cs typeface="Calibri"/>
              </a:rPr>
              <a:t> </a:t>
            </a:r>
            <a:r>
              <a:rPr sz="2400" dirty="0">
                <a:latin typeface="Calibri"/>
                <a:cs typeface="Calibri"/>
              </a:rPr>
              <a:t>don’t</a:t>
            </a:r>
            <a:r>
              <a:rPr sz="2400" spc="-45" dirty="0">
                <a:latin typeface="Calibri"/>
                <a:cs typeface="Calibri"/>
              </a:rPr>
              <a:t> </a:t>
            </a:r>
            <a:r>
              <a:rPr sz="2400" dirty="0">
                <a:latin typeface="Calibri"/>
                <a:cs typeface="Calibri"/>
              </a:rPr>
              <a:t>have</a:t>
            </a:r>
            <a:r>
              <a:rPr sz="2400" spc="-35" dirty="0">
                <a:latin typeface="Calibri"/>
                <a:cs typeface="Calibri"/>
              </a:rPr>
              <a:t> </a:t>
            </a:r>
            <a:r>
              <a:rPr sz="2400" dirty="0">
                <a:latin typeface="Calibri"/>
                <a:cs typeface="Calibri"/>
              </a:rPr>
              <a:t>a</a:t>
            </a:r>
            <a:r>
              <a:rPr sz="2400" spc="-40" dirty="0">
                <a:latin typeface="Calibri"/>
                <a:cs typeface="Calibri"/>
              </a:rPr>
              <a:t> </a:t>
            </a:r>
            <a:r>
              <a:rPr sz="2400" dirty="0">
                <a:latin typeface="Calibri"/>
                <a:cs typeface="Calibri"/>
              </a:rPr>
              <a:t>deep</a:t>
            </a:r>
            <a:r>
              <a:rPr sz="2400" spc="-35" dirty="0">
                <a:latin typeface="Calibri"/>
                <a:cs typeface="Calibri"/>
              </a:rPr>
              <a:t> </a:t>
            </a:r>
            <a:r>
              <a:rPr sz="2400" spc="-10" dirty="0">
                <a:latin typeface="Calibri"/>
                <a:cs typeface="Calibri"/>
              </a:rPr>
              <a:t>stack</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54455">
              <a:lnSpc>
                <a:spcPct val="100000"/>
              </a:lnSpc>
              <a:spcBef>
                <a:spcPts val="100"/>
              </a:spcBef>
            </a:pPr>
            <a:r>
              <a:rPr dirty="0"/>
              <a:t>How</a:t>
            </a:r>
            <a:r>
              <a:rPr spc="-105" dirty="0"/>
              <a:t> </a:t>
            </a:r>
            <a:r>
              <a:rPr dirty="0"/>
              <a:t>Relevant</a:t>
            </a:r>
            <a:r>
              <a:rPr spc="-105" dirty="0"/>
              <a:t> </a:t>
            </a:r>
            <a:r>
              <a:rPr dirty="0"/>
              <a:t>Are</a:t>
            </a:r>
            <a:r>
              <a:rPr spc="-105" dirty="0"/>
              <a:t> </a:t>
            </a:r>
            <a:r>
              <a:rPr spc="-25" dirty="0"/>
              <a:t>BOF</a:t>
            </a:r>
          </a:p>
        </p:txBody>
      </p:sp>
      <p:sp>
        <p:nvSpPr>
          <p:cNvPr id="3" name="object 3"/>
          <p:cNvSpPr txBox="1"/>
          <p:nvPr/>
        </p:nvSpPr>
        <p:spPr>
          <a:xfrm>
            <a:off x="916939" y="1795779"/>
            <a:ext cx="9819640" cy="3655060"/>
          </a:xfrm>
          <a:prstGeom prst="rect">
            <a:avLst/>
          </a:prstGeom>
        </p:spPr>
        <p:txBody>
          <a:bodyPr vert="horz" wrap="square" lIns="0" tIns="63500" rIns="0" bIns="0" rtlCol="0">
            <a:spAutoFit/>
          </a:bodyPr>
          <a:lstStyle/>
          <a:p>
            <a:pPr marL="241300" marR="310515" indent="-228600">
              <a:lnSpc>
                <a:spcPts val="3000"/>
              </a:lnSpc>
              <a:spcBef>
                <a:spcPts val="500"/>
              </a:spcBef>
              <a:buFont typeface="Arial"/>
              <a:buChar char="•"/>
              <a:tabLst>
                <a:tab pos="241300" algn="l"/>
              </a:tabLst>
            </a:pPr>
            <a:r>
              <a:rPr sz="2800" dirty="0">
                <a:latin typeface="Calibri"/>
                <a:cs typeface="Calibri"/>
              </a:rPr>
              <a:t>Many</a:t>
            </a:r>
            <a:r>
              <a:rPr sz="2800" spc="-50" dirty="0">
                <a:latin typeface="Calibri"/>
                <a:cs typeface="Calibri"/>
              </a:rPr>
              <a:t> </a:t>
            </a:r>
            <a:r>
              <a:rPr sz="2800" dirty="0">
                <a:latin typeface="Calibri"/>
                <a:cs typeface="Calibri"/>
              </a:rPr>
              <a:t>big</a:t>
            </a:r>
            <a:r>
              <a:rPr sz="2800" spc="-35" dirty="0">
                <a:latin typeface="Calibri"/>
                <a:cs typeface="Calibri"/>
              </a:rPr>
              <a:t> </a:t>
            </a:r>
            <a:r>
              <a:rPr sz="2800" dirty="0">
                <a:latin typeface="Calibri"/>
                <a:cs typeface="Calibri"/>
              </a:rPr>
              <a:t>companies</a:t>
            </a:r>
            <a:r>
              <a:rPr sz="2800" spc="-25" dirty="0">
                <a:latin typeface="Calibri"/>
                <a:cs typeface="Calibri"/>
              </a:rPr>
              <a:t> </a:t>
            </a:r>
            <a:r>
              <a:rPr sz="2800" dirty="0">
                <a:latin typeface="Calibri"/>
                <a:cs typeface="Calibri"/>
              </a:rPr>
              <a:t>still</a:t>
            </a:r>
            <a:r>
              <a:rPr sz="2800" spc="-35" dirty="0">
                <a:latin typeface="Calibri"/>
                <a:cs typeface="Calibri"/>
              </a:rPr>
              <a:t> </a:t>
            </a:r>
            <a:r>
              <a:rPr sz="2800" dirty="0">
                <a:latin typeface="Calibri"/>
                <a:cs typeface="Calibri"/>
              </a:rPr>
              <a:t>rely</a:t>
            </a:r>
            <a:r>
              <a:rPr sz="2800" spc="-35" dirty="0">
                <a:latin typeface="Calibri"/>
                <a:cs typeface="Calibri"/>
              </a:rPr>
              <a:t> </a:t>
            </a:r>
            <a:r>
              <a:rPr sz="2800" dirty="0">
                <a:latin typeface="Calibri"/>
                <a:cs typeface="Calibri"/>
              </a:rPr>
              <a:t>on</a:t>
            </a:r>
            <a:r>
              <a:rPr sz="2800" spc="-25" dirty="0">
                <a:latin typeface="Calibri"/>
                <a:cs typeface="Calibri"/>
              </a:rPr>
              <a:t> </a:t>
            </a:r>
            <a:r>
              <a:rPr sz="2800" dirty="0">
                <a:latin typeface="Calibri"/>
                <a:cs typeface="Calibri"/>
              </a:rPr>
              <a:t>C++</a:t>
            </a:r>
            <a:r>
              <a:rPr sz="2800" spc="-25" dirty="0">
                <a:latin typeface="Calibri"/>
                <a:cs typeface="Calibri"/>
              </a:rPr>
              <a:t> </a:t>
            </a:r>
            <a:r>
              <a:rPr sz="2800" dirty="0">
                <a:latin typeface="Calibri"/>
                <a:cs typeface="Calibri"/>
              </a:rPr>
              <a:t>for</a:t>
            </a:r>
            <a:r>
              <a:rPr sz="2800" spc="-35" dirty="0">
                <a:latin typeface="Calibri"/>
                <a:cs typeface="Calibri"/>
              </a:rPr>
              <a:t> </a:t>
            </a:r>
            <a:r>
              <a:rPr sz="2800" dirty="0">
                <a:latin typeface="Calibri"/>
                <a:cs typeface="Calibri"/>
              </a:rPr>
              <a:t>their</a:t>
            </a:r>
            <a:r>
              <a:rPr sz="2800" spc="-35" dirty="0">
                <a:latin typeface="Calibri"/>
                <a:cs typeface="Calibri"/>
              </a:rPr>
              <a:t> </a:t>
            </a:r>
            <a:r>
              <a:rPr sz="2800" dirty="0">
                <a:latin typeface="Calibri"/>
                <a:cs typeface="Calibri"/>
              </a:rPr>
              <a:t>software</a:t>
            </a:r>
            <a:r>
              <a:rPr sz="2800" spc="-40" dirty="0">
                <a:latin typeface="Calibri"/>
                <a:cs typeface="Calibri"/>
              </a:rPr>
              <a:t> </a:t>
            </a:r>
            <a:r>
              <a:rPr sz="2800" spc="-10" dirty="0">
                <a:latin typeface="Calibri"/>
                <a:cs typeface="Calibri"/>
              </a:rPr>
              <a:t>including </a:t>
            </a:r>
            <a:r>
              <a:rPr sz="2800" dirty="0">
                <a:latin typeface="Calibri"/>
                <a:cs typeface="Calibri"/>
              </a:rPr>
              <a:t>Google</a:t>
            </a:r>
            <a:r>
              <a:rPr sz="2800" spc="-60" dirty="0">
                <a:latin typeface="Calibri"/>
                <a:cs typeface="Calibri"/>
              </a:rPr>
              <a:t> </a:t>
            </a:r>
            <a:r>
              <a:rPr sz="2800" dirty="0">
                <a:latin typeface="Calibri"/>
                <a:cs typeface="Calibri"/>
              </a:rPr>
              <a:t>and</a:t>
            </a:r>
            <a:r>
              <a:rPr sz="2800" spc="-40" dirty="0">
                <a:latin typeface="Calibri"/>
                <a:cs typeface="Calibri"/>
              </a:rPr>
              <a:t> </a:t>
            </a:r>
            <a:r>
              <a:rPr sz="2800" dirty="0">
                <a:latin typeface="Calibri"/>
                <a:cs typeface="Calibri"/>
              </a:rPr>
              <a:t>Facebook</a:t>
            </a:r>
            <a:r>
              <a:rPr sz="2800" spc="-35" dirty="0">
                <a:latin typeface="Calibri"/>
                <a:cs typeface="Calibri"/>
              </a:rPr>
              <a:t> </a:t>
            </a:r>
            <a:r>
              <a:rPr sz="2800" dirty="0">
                <a:latin typeface="Calibri"/>
                <a:cs typeface="Calibri"/>
              </a:rPr>
              <a:t>(driven</a:t>
            </a:r>
            <a:r>
              <a:rPr sz="2800" spc="-40" dirty="0">
                <a:latin typeface="Calibri"/>
                <a:cs typeface="Calibri"/>
              </a:rPr>
              <a:t> </a:t>
            </a:r>
            <a:r>
              <a:rPr sz="2800" dirty="0">
                <a:latin typeface="Calibri"/>
                <a:cs typeface="Calibri"/>
              </a:rPr>
              <a:t>by</a:t>
            </a:r>
            <a:r>
              <a:rPr sz="2800" spc="-45" dirty="0">
                <a:latin typeface="Calibri"/>
                <a:cs typeface="Calibri"/>
              </a:rPr>
              <a:t> </a:t>
            </a:r>
            <a:r>
              <a:rPr sz="2800" spc="-10" dirty="0">
                <a:latin typeface="Calibri"/>
                <a:cs typeface="Calibri"/>
              </a:rPr>
              <a:t>performance)</a:t>
            </a:r>
            <a:endParaRPr sz="2800">
              <a:latin typeface="Calibri"/>
              <a:cs typeface="Calibri"/>
            </a:endParaRPr>
          </a:p>
          <a:p>
            <a:pPr>
              <a:lnSpc>
                <a:spcPct val="100000"/>
              </a:lnSpc>
              <a:spcBef>
                <a:spcPts val="20"/>
              </a:spcBef>
              <a:buFont typeface="Arial"/>
              <a:buChar char="•"/>
            </a:pPr>
            <a:endParaRPr sz="4150">
              <a:latin typeface="Calibri"/>
              <a:cs typeface="Calibri"/>
            </a:endParaRPr>
          </a:p>
          <a:p>
            <a:pPr marL="241300" marR="5080" indent="-228600">
              <a:lnSpc>
                <a:spcPts val="3000"/>
              </a:lnSpc>
              <a:buFont typeface="Arial"/>
              <a:buChar char="•"/>
              <a:tabLst>
                <a:tab pos="241300" algn="l"/>
              </a:tabLst>
            </a:pPr>
            <a:r>
              <a:rPr sz="2800" dirty="0">
                <a:latin typeface="Calibri"/>
                <a:cs typeface="Calibri"/>
              </a:rPr>
              <a:t>Internet</a:t>
            </a:r>
            <a:r>
              <a:rPr sz="2800" spc="-30" dirty="0">
                <a:latin typeface="Calibri"/>
                <a:cs typeface="Calibri"/>
              </a:rPr>
              <a:t> </a:t>
            </a:r>
            <a:r>
              <a:rPr sz="2800" dirty="0">
                <a:latin typeface="Calibri"/>
                <a:cs typeface="Calibri"/>
              </a:rPr>
              <a:t>of</a:t>
            </a:r>
            <a:r>
              <a:rPr sz="2800" spc="-30" dirty="0">
                <a:latin typeface="Calibri"/>
                <a:cs typeface="Calibri"/>
              </a:rPr>
              <a:t> </a:t>
            </a:r>
            <a:r>
              <a:rPr sz="2800" dirty="0">
                <a:latin typeface="Calibri"/>
                <a:cs typeface="Calibri"/>
              </a:rPr>
              <a:t>Things</a:t>
            </a:r>
            <a:r>
              <a:rPr sz="2800" spc="-25" dirty="0">
                <a:latin typeface="Calibri"/>
                <a:cs typeface="Calibri"/>
              </a:rPr>
              <a:t> </a:t>
            </a:r>
            <a:r>
              <a:rPr sz="2800" dirty="0">
                <a:latin typeface="Calibri"/>
                <a:cs typeface="Calibri"/>
              </a:rPr>
              <a:t>(IoT)</a:t>
            </a:r>
            <a:r>
              <a:rPr sz="2800" spc="-25" dirty="0">
                <a:latin typeface="Calibri"/>
                <a:cs typeface="Calibri"/>
              </a:rPr>
              <a:t> </a:t>
            </a:r>
            <a:r>
              <a:rPr sz="2800" dirty="0">
                <a:latin typeface="Calibri"/>
                <a:cs typeface="Calibri"/>
              </a:rPr>
              <a:t>software</a:t>
            </a:r>
            <a:r>
              <a:rPr sz="2800" spc="-35" dirty="0">
                <a:latin typeface="Calibri"/>
                <a:cs typeface="Calibri"/>
              </a:rPr>
              <a:t> </a:t>
            </a:r>
            <a:r>
              <a:rPr sz="2800" dirty="0">
                <a:latin typeface="Calibri"/>
                <a:cs typeface="Calibri"/>
              </a:rPr>
              <a:t>is</a:t>
            </a:r>
            <a:r>
              <a:rPr sz="2800" spc="-25" dirty="0">
                <a:latin typeface="Calibri"/>
                <a:cs typeface="Calibri"/>
              </a:rPr>
              <a:t> </a:t>
            </a:r>
            <a:r>
              <a:rPr sz="2800" dirty="0">
                <a:latin typeface="Calibri"/>
                <a:cs typeface="Calibri"/>
              </a:rPr>
              <a:t>primarily</a:t>
            </a:r>
            <a:r>
              <a:rPr sz="2800" spc="-30" dirty="0">
                <a:latin typeface="Calibri"/>
                <a:cs typeface="Calibri"/>
              </a:rPr>
              <a:t> </a:t>
            </a:r>
            <a:r>
              <a:rPr sz="2800" dirty="0">
                <a:latin typeface="Calibri"/>
                <a:cs typeface="Calibri"/>
              </a:rPr>
              <a:t>developed</a:t>
            </a:r>
            <a:r>
              <a:rPr sz="2800" spc="-30" dirty="0">
                <a:latin typeface="Calibri"/>
                <a:cs typeface="Calibri"/>
              </a:rPr>
              <a:t> </a:t>
            </a:r>
            <a:r>
              <a:rPr sz="2800" dirty="0">
                <a:latin typeface="Calibri"/>
                <a:cs typeface="Calibri"/>
              </a:rPr>
              <a:t>in</a:t>
            </a:r>
            <a:r>
              <a:rPr sz="2800" spc="-25" dirty="0">
                <a:latin typeface="Calibri"/>
                <a:cs typeface="Calibri"/>
              </a:rPr>
              <a:t> </a:t>
            </a:r>
            <a:r>
              <a:rPr sz="2800" dirty="0">
                <a:latin typeface="Calibri"/>
                <a:cs typeface="Calibri"/>
              </a:rPr>
              <a:t>C</a:t>
            </a:r>
            <a:r>
              <a:rPr sz="2800" spc="-35" dirty="0">
                <a:latin typeface="Calibri"/>
                <a:cs typeface="Calibri"/>
              </a:rPr>
              <a:t> </a:t>
            </a:r>
            <a:r>
              <a:rPr sz="2800" dirty="0">
                <a:latin typeface="Calibri"/>
                <a:cs typeface="Calibri"/>
              </a:rPr>
              <a:t>due</a:t>
            </a:r>
            <a:r>
              <a:rPr sz="2800" spc="-35" dirty="0">
                <a:latin typeface="Calibri"/>
                <a:cs typeface="Calibri"/>
              </a:rPr>
              <a:t> </a:t>
            </a:r>
            <a:r>
              <a:rPr sz="2800" spc="-25" dirty="0">
                <a:latin typeface="Calibri"/>
                <a:cs typeface="Calibri"/>
              </a:rPr>
              <a:t>to </a:t>
            </a:r>
            <a:r>
              <a:rPr sz="2800" dirty="0">
                <a:latin typeface="Calibri"/>
                <a:cs typeface="Calibri"/>
              </a:rPr>
              <a:t>the</a:t>
            </a:r>
            <a:r>
              <a:rPr sz="2800" spc="-80" dirty="0">
                <a:latin typeface="Calibri"/>
                <a:cs typeface="Calibri"/>
              </a:rPr>
              <a:t> </a:t>
            </a:r>
            <a:r>
              <a:rPr sz="2800" dirty="0">
                <a:latin typeface="Calibri"/>
                <a:cs typeface="Calibri"/>
              </a:rPr>
              <a:t>limited</a:t>
            </a:r>
            <a:r>
              <a:rPr sz="2800" spc="-60" dirty="0">
                <a:latin typeface="Calibri"/>
                <a:cs typeface="Calibri"/>
              </a:rPr>
              <a:t> </a:t>
            </a:r>
            <a:r>
              <a:rPr sz="2800" dirty="0">
                <a:latin typeface="Calibri"/>
                <a:cs typeface="Calibri"/>
              </a:rPr>
              <a:t>hardware</a:t>
            </a:r>
            <a:r>
              <a:rPr sz="2800" spc="-65" dirty="0">
                <a:latin typeface="Calibri"/>
                <a:cs typeface="Calibri"/>
              </a:rPr>
              <a:t> </a:t>
            </a:r>
            <a:r>
              <a:rPr sz="2800" spc="-10" dirty="0">
                <a:latin typeface="Calibri"/>
                <a:cs typeface="Calibri"/>
              </a:rPr>
              <a:t>resources</a:t>
            </a:r>
            <a:endParaRPr sz="2800">
              <a:latin typeface="Calibri"/>
              <a:cs typeface="Calibri"/>
            </a:endParaRPr>
          </a:p>
          <a:p>
            <a:pPr>
              <a:lnSpc>
                <a:spcPct val="100000"/>
              </a:lnSpc>
              <a:spcBef>
                <a:spcPts val="40"/>
              </a:spcBef>
              <a:buFont typeface="Arial"/>
              <a:buChar char="•"/>
            </a:pPr>
            <a:endParaRPr sz="3750">
              <a:latin typeface="Calibri"/>
              <a:cs typeface="Calibri"/>
            </a:endParaRPr>
          </a:p>
          <a:p>
            <a:pPr marL="241300" indent="-228600">
              <a:lnSpc>
                <a:spcPct val="100000"/>
              </a:lnSpc>
              <a:buFont typeface="Arial"/>
              <a:buChar char="•"/>
              <a:tabLst>
                <a:tab pos="241300" algn="l"/>
              </a:tabLst>
            </a:pPr>
            <a:r>
              <a:rPr sz="2800" dirty="0">
                <a:latin typeface="Calibri"/>
                <a:cs typeface="Calibri"/>
              </a:rPr>
              <a:t>Compromises</a:t>
            </a:r>
            <a:r>
              <a:rPr sz="2800" spc="-45" dirty="0">
                <a:latin typeface="Calibri"/>
                <a:cs typeface="Calibri"/>
              </a:rPr>
              <a:t> </a:t>
            </a:r>
            <a:r>
              <a:rPr sz="2800" dirty="0">
                <a:latin typeface="Calibri"/>
                <a:cs typeface="Calibri"/>
              </a:rPr>
              <a:t>can</a:t>
            </a:r>
            <a:r>
              <a:rPr sz="2800" spc="-35" dirty="0">
                <a:latin typeface="Calibri"/>
                <a:cs typeface="Calibri"/>
              </a:rPr>
              <a:t> </a:t>
            </a:r>
            <a:r>
              <a:rPr sz="2800" dirty="0">
                <a:latin typeface="Calibri"/>
                <a:cs typeface="Calibri"/>
              </a:rPr>
              <a:t>result</a:t>
            </a:r>
            <a:r>
              <a:rPr sz="2800" spc="-35" dirty="0">
                <a:latin typeface="Calibri"/>
                <a:cs typeface="Calibri"/>
              </a:rPr>
              <a:t> </a:t>
            </a:r>
            <a:r>
              <a:rPr sz="2800" dirty="0">
                <a:latin typeface="Calibri"/>
                <a:cs typeface="Calibri"/>
              </a:rPr>
              <a:t>in</a:t>
            </a:r>
            <a:r>
              <a:rPr sz="2800" spc="-35" dirty="0">
                <a:latin typeface="Calibri"/>
                <a:cs typeface="Calibri"/>
              </a:rPr>
              <a:t> </a:t>
            </a:r>
            <a:r>
              <a:rPr sz="2800" dirty="0">
                <a:latin typeface="Calibri"/>
                <a:cs typeface="Calibri"/>
              </a:rPr>
              <a:t>significant</a:t>
            </a:r>
            <a:r>
              <a:rPr sz="2800" spc="-35" dirty="0">
                <a:latin typeface="Calibri"/>
                <a:cs typeface="Calibri"/>
              </a:rPr>
              <a:t> </a:t>
            </a:r>
            <a:r>
              <a:rPr sz="2800" spc="-10" dirty="0">
                <a:latin typeface="Calibri"/>
                <a:cs typeface="Calibri"/>
              </a:rPr>
              <a:t>damage</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Arbitrary</a:t>
            </a:r>
            <a:r>
              <a:rPr sz="2400" spc="-50" dirty="0">
                <a:latin typeface="Calibri"/>
                <a:cs typeface="Calibri"/>
              </a:rPr>
              <a:t> </a:t>
            </a:r>
            <a:r>
              <a:rPr sz="2400" dirty="0">
                <a:latin typeface="Calibri"/>
                <a:cs typeface="Calibri"/>
              </a:rPr>
              <a:t>code</a:t>
            </a:r>
            <a:r>
              <a:rPr sz="2400" spc="-40" dirty="0">
                <a:latin typeface="Calibri"/>
                <a:cs typeface="Calibri"/>
              </a:rPr>
              <a:t> </a:t>
            </a:r>
            <a:r>
              <a:rPr sz="2400" spc="-10" dirty="0">
                <a:latin typeface="Calibri"/>
                <a:cs typeface="Calibri"/>
              </a:rPr>
              <a:t>execution</a:t>
            </a:r>
            <a:endParaRPr sz="24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24150">
              <a:lnSpc>
                <a:spcPct val="100000"/>
              </a:lnSpc>
              <a:spcBef>
                <a:spcPts val="100"/>
              </a:spcBef>
            </a:pPr>
            <a:r>
              <a:rPr dirty="0"/>
              <a:t>NOP </a:t>
            </a:r>
            <a:r>
              <a:rPr spc="-10" dirty="0"/>
              <a:t>Sleds</a:t>
            </a:r>
          </a:p>
        </p:txBody>
      </p:sp>
      <p:sp>
        <p:nvSpPr>
          <p:cNvPr id="3" name="object 3"/>
          <p:cNvSpPr txBox="1"/>
          <p:nvPr/>
        </p:nvSpPr>
        <p:spPr>
          <a:xfrm>
            <a:off x="916939" y="1716532"/>
            <a:ext cx="10239375" cy="232092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dirty="0">
                <a:latin typeface="Calibri"/>
                <a:cs typeface="Calibri"/>
              </a:rPr>
              <a:t>Inserting</a:t>
            </a:r>
            <a:r>
              <a:rPr sz="2800" spc="-30" dirty="0">
                <a:latin typeface="Calibri"/>
                <a:cs typeface="Calibri"/>
              </a:rPr>
              <a:t> </a:t>
            </a:r>
            <a:r>
              <a:rPr sz="2800" dirty="0">
                <a:latin typeface="Calibri"/>
                <a:cs typeface="Calibri"/>
              </a:rPr>
              <a:t>NOPs</a:t>
            </a:r>
            <a:r>
              <a:rPr sz="2800" spc="-20" dirty="0">
                <a:latin typeface="Calibri"/>
                <a:cs typeface="Calibri"/>
              </a:rPr>
              <a:t> </a:t>
            </a:r>
            <a:r>
              <a:rPr sz="2800" dirty="0">
                <a:latin typeface="Calibri"/>
                <a:cs typeface="Calibri"/>
              </a:rPr>
              <a:t>in</a:t>
            </a:r>
            <a:r>
              <a:rPr sz="2800" spc="-25"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malicious</a:t>
            </a:r>
            <a:r>
              <a:rPr sz="2800" spc="-15" dirty="0">
                <a:latin typeface="Calibri"/>
                <a:cs typeface="Calibri"/>
              </a:rPr>
              <a:t> </a:t>
            </a:r>
            <a:r>
              <a:rPr sz="2800" dirty="0">
                <a:latin typeface="Calibri"/>
                <a:cs typeface="Calibri"/>
              </a:rPr>
              <a:t>code</a:t>
            </a:r>
            <a:r>
              <a:rPr sz="2800" spc="-35" dirty="0">
                <a:latin typeface="Calibri"/>
                <a:cs typeface="Calibri"/>
              </a:rPr>
              <a:t> </a:t>
            </a:r>
            <a:r>
              <a:rPr sz="2800" dirty="0">
                <a:latin typeface="Calibri"/>
                <a:cs typeface="Calibri"/>
              </a:rPr>
              <a:t>can</a:t>
            </a:r>
            <a:r>
              <a:rPr sz="2800" spc="-25" dirty="0">
                <a:latin typeface="Calibri"/>
                <a:cs typeface="Calibri"/>
              </a:rPr>
              <a:t> </a:t>
            </a:r>
            <a:r>
              <a:rPr sz="2800" dirty="0">
                <a:latin typeface="Calibri"/>
                <a:cs typeface="Calibri"/>
              </a:rPr>
              <a:t>improve</a:t>
            </a:r>
            <a:r>
              <a:rPr sz="2800" spc="-35" dirty="0">
                <a:latin typeface="Calibri"/>
                <a:cs typeface="Calibri"/>
              </a:rPr>
              <a:t> </a:t>
            </a:r>
            <a:r>
              <a:rPr sz="2800" dirty="0">
                <a:latin typeface="Calibri"/>
                <a:cs typeface="Calibri"/>
              </a:rPr>
              <a:t>our</a:t>
            </a:r>
            <a:r>
              <a:rPr sz="2800" spc="-25" dirty="0">
                <a:latin typeface="Calibri"/>
                <a:cs typeface="Calibri"/>
              </a:rPr>
              <a:t> </a:t>
            </a:r>
            <a:r>
              <a:rPr sz="2800" spc="-10" dirty="0">
                <a:latin typeface="Calibri"/>
                <a:cs typeface="Calibri"/>
              </a:rPr>
              <a:t>chances</a:t>
            </a:r>
            <a:endParaRPr sz="2800">
              <a:latin typeface="Calibri"/>
              <a:cs typeface="Calibri"/>
            </a:endParaRPr>
          </a:p>
          <a:p>
            <a:pPr marL="241300" marR="5080" indent="-228600">
              <a:lnSpc>
                <a:spcPts val="3000"/>
              </a:lnSpc>
              <a:spcBef>
                <a:spcPts val="1025"/>
              </a:spcBef>
              <a:buFont typeface="Arial"/>
              <a:buChar char="•"/>
              <a:tabLst>
                <a:tab pos="241300" algn="l"/>
              </a:tabLst>
            </a:pPr>
            <a:r>
              <a:rPr sz="2800" dirty="0">
                <a:latin typeface="Calibri"/>
                <a:cs typeface="Calibri"/>
              </a:rPr>
              <a:t>A</a:t>
            </a:r>
            <a:r>
              <a:rPr sz="2800" spc="-30" dirty="0">
                <a:latin typeface="Calibri"/>
                <a:cs typeface="Calibri"/>
              </a:rPr>
              <a:t> </a:t>
            </a:r>
            <a:r>
              <a:rPr sz="2800" dirty="0">
                <a:latin typeface="Calibri"/>
                <a:cs typeface="Calibri"/>
              </a:rPr>
              <a:t>NOP</a:t>
            </a:r>
            <a:r>
              <a:rPr sz="2800" spc="-20" dirty="0">
                <a:latin typeface="Calibri"/>
                <a:cs typeface="Calibri"/>
              </a:rPr>
              <a:t> </a:t>
            </a:r>
            <a:r>
              <a:rPr sz="2800" dirty="0">
                <a:latin typeface="Calibri"/>
                <a:cs typeface="Calibri"/>
              </a:rPr>
              <a:t>will</a:t>
            </a:r>
            <a:r>
              <a:rPr sz="2800" spc="-25" dirty="0">
                <a:latin typeface="Calibri"/>
                <a:cs typeface="Calibri"/>
              </a:rPr>
              <a:t> </a:t>
            </a:r>
            <a:r>
              <a:rPr sz="2800" dirty="0">
                <a:latin typeface="Calibri"/>
                <a:cs typeface="Calibri"/>
              </a:rPr>
              <a:t>just</a:t>
            </a:r>
            <a:r>
              <a:rPr sz="2800" spc="-25" dirty="0">
                <a:latin typeface="Calibri"/>
                <a:cs typeface="Calibri"/>
              </a:rPr>
              <a:t> </a:t>
            </a:r>
            <a:r>
              <a:rPr sz="2800" dirty="0">
                <a:latin typeface="Calibri"/>
                <a:cs typeface="Calibri"/>
              </a:rPr>
              <a:t>increment</a:t>
            </a:r>
            <a:r>
              <a:rPr sz="2800" spc="-20"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value</a:t>
            </a:r>
            <a:r>
              <a:rPr sz="2800" spc="-30" dirty="0">
                <a:latin typeface="Calibri"/>
                <a:cs typeface="Calibri"/>
              </a:rPr>
              <a:t> </a:t>
            </a:r>
            <a:r>
              <a:rPr sz="2800" dirty="0">
                <a:latin typeface="Calibri"/>
                <a:cs typeface="Calibri"/>
              </a:rPr>
              <a:t>of</a:t>
            </a:r>
            <a:r>
              <a:rPr sz="2800" spc="-25"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%eip</a:t>
            </a:r>
            <a:r>
              <a:rPr sz="2800" spc="-15" dirty="0">
                <a:latin typeface="Calibri"/>
                <a:cs typeface="Calibri"/>
              </a:rPr>
              <a:t> </a:t>
            </a:r>
            <a:r>
              <a:rPr sz="2800" dirty="0">
                <a:latin typeface="Calibri"/>
                <a:cs typeface="Calibri"/>
              </a:rPr>
              <a:t>and</a:t>
            </a:r>
            <a:r>
              <a:rPr sz="2800" spc="-20" dirty="0">
                <a:latin typeface="Calibri"/>
                <a:cs typeface="Calibri"/>
              </a:rPr>
              <a:t> </a:t>
            </a:r>
            <a:r>
              <a:rPr sz="2800" dirty="0">
                <a:latin typeface="Calibri"/>
                <a:cs typeface="Calibri"/>
              </a:rPr>
              <a:t>move</a:t>
            </a:r>
            <a:r>
              <a:rPr sz="2800" spc="-25" dirty="0">
                <a:latin typeface="Calibri"/>
                <a:cs typeface="Calibri"/>
              </a:rPr>
              <a:t> </a:t>
            </a:r>
            <a:r>
              <a:rPr sz="2800" dirty="0">
                <a:latin typeface="Calibri"/>
                <a:cs typeface="Calibri"/>
              </a:rPr>
              <a:t>to</a:t>
            </a:r>
            <a:r>
              <a:rPr sz="2800" spc="-25" dirty="0">
                <a:latin typeface="Calibri"/>
                <a:cs typeface="Calibri"/>
              </a:rPr>
              <a:t> </a:t>
            </a:r>
            <a:r>
              <a:rPr sz="2800" dirty="0">
                <a:latin typeface="Calibri"/>
                <a:cs typeface="Calibri"/>
              </a:rPr>
              <a:t>the</a:t>
            </a:r>
            <a:r>
              <a:rPr sz="2800" spc="-25" dirty="0">
                <a:latin typeface="Calibri"/>
                <a:cs typeface="Calibri"/>
              </a:rPr>
              <a:t> </a:t>
            </a:r>
            <a:r>
              <a:rPr sz="2800" spc="-20" dirty="0">
                <a:latin typeface="Calibri"/>
                <a:cs typeface="Calibri"/>
              </a:rPr>
              <a:t>next </a:t>
            </a:r>
            <a:r>
              <a:rPr sz="2800" spc="-10" dirty="0">
                <a:latin typeface="Calibri"/>
                <a:cs typeface="Calibri"/>
              </a:rPr>
              <a:t>instruction</a:t>
            </a:r>
            <a:endParaRPr sz="2800">
              <a:latin typeface="Calibri"/>
              <a:cs typeface="Calibri"/>
            </a:endParaRPr>
          </a:p>
          <a:p>
            <a:pPr marL="241300" marR="157480" indent="-228600">
              <a:lnSpc>
                <a:spcPts val="3000"/>
              </a:lnSpc>
              <a:spcBef>
                <a:spcPts val="1105"/>
              </a:spcBef>
              <a:buFont typeface="Arial"/>
              <a:buChar char="•"/>
              <a:tabLst>
                <a:tab pos="241300" algn="l"/>
              </a:tabLst>
            </a:pPr>
            <a:r>
              <a:rPr sz="2800" dirty="0">
                <a:latin typeface="Calibri"/>
                <a:cs typeface="Calibri"/>
              </a:rPr>
              <a:t>Chance</a:t>
            </a:r>
            <a:r>
              <a:rPr sz="2800" spc="-40" dirty="0">
                <a:latin typeface="Calibri"/>
                <a:cs typeface="Calibri"/>
              </a:rPr>
              <a:t> </a:t>
            </a:r>
            <a:r>
              <a:rPr sz="2800" dirty="0">
                <a:latin typeface="Calibri"/>
                <a:cs typeface="Calibri"/>
              </a:rPr>
              <a:t>of</a:t>
            </a:r>
            <a:r>
              <a:rPr sz="2800" spc="-30" dirty="0">
                <a:latin typeface="Calibri"/>
                <a:cs typeface="Calibri"/>
              </a:rPr>
              <a:t> </a:t>
            </a:r>
            <a:r>
              <a:rPr sz="2800" dirty="0">
                <a:latin typeface="Calibri"/>
                <a:cs typeface="Calibri"/>
              </a:rPr>
              <a:t>succeeding</a:t>
            </a:r>
            <a:r>
              <a:rPr sz="2800" spc="-25" dirty="0">
                <a:latin typeface="Calibri"/>
                <a:cs typeface="Calibri"/>
              </a:rPr>
              <a:t> </a:t>
            </a:r>
            <a:r>
              <a:rPr sz="2800" dirty="0">
                <a:latin typeface="Calibri"/>
                <a:cs typeface="Calibri"/>
              </a:rPr>
              <a:t>improves</a:t>
            </a:r>
            <a:r>
              <a:rPr sz="2800" spc="-15" dirty="0">
                <a:latin typeface="Calibri"/>
                <a:cs typeface="Calibri"/>
              </a:rPr>
              <a:t> </a:t>
            </a:r>
            <a:r>
              <a:rPr sz="2800" dirty="0">
                <a:latin typeface="Calibri"/>
                <a:cs typeface="Calibri"/>
              </a:rPr>
              <a:t>according</a:t>
            </a:r>
            <a:r>
              <a:rPr sz="2800" spc="-20" dirty="0">
                <a:latin typeface="Calibri"/>
                <a:cs typeface="Calibri"/>
              </a:rPr>
              <a:t> </a:t>
            </a:r>
            <a:r>
              <a:rPr sz="2800" dirty="0">
                <a:latin typeface="Calibri"/>
                <a:cs typeface="Calibri"/>
              </a:rPr>
              <a:t>to</a:t>
            </a:r>
            <a:r>
              <a:rPr sz="2800" spc="-20"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number</a:t>
            </a:r>
            <a:r>
              <a:rPr sz="2800" spc="-25" dirty="0">
                <a:latin typeface="Calibri"/>
                <a:cs typeface="Calibri"/>
              </a:rPr>
              <a:t> </a:t>
            </a:r>
            <a:r>
              <a:rPr sz="2800" dirty="0">
                <a:latin typeface="Calibri"/>
                <a:cs typeface="Calibri"/>
              </a:rPr>
              <a:t>of</a:t>
            </a:r>
            <a:r>
              <a:rPr sz="2800" spc="-25" dirty="0">
                <a:latin typeface="Calibri"/>
                <a:cs typeface="Calibri"/>
              </a:rPr>
              <a:t> </a:t>
            </a:r>
            <a:r>
              <a:rPr sz="2800" spc="-10" dirty="0">
                <a:latin typeface="Calibri"/>
                <a:cs typeface="Calibri"/>
              </a:rPr>
              <a:t>inserted </a:t>
            </a:r>
            <a:r>
              <a:rPr sz="2800" spc="-20" dirty="0">
                <a:latin typeface="Calibri"/>
                <a:cs typeface="Calibri"/>
              </a:rPr>
              <a:t>NOPs</a:t>
            </a:r>
            <a:endParaRPr sz="2800">
              <a:latin typeface="Calibri"/>
              <a:cs typeface="Calibri"/>
            </a:endParaRPr>
          </a:p>
        </p:txBody>
      </p:sp>
      <p:graphicFrame>
        <p:nvGraphicFramePr>
          <p:cNvPr id="4" name="object 4"/>
          <p:cNvGraphicFramePr>
            <a:graphicFrameLocks noGrp="1"/>
          </p:cNvGraphicFramePr>
          <p:nvPr/>
        </p:nvGraphicFramePr>
        <p:xfrm>
          <a:off x="645990" y="4625374"/>
          <a:ext cx="10512423" cy="622300"/>
        </p:xfrm>
        <a:graphic>
          <a:graphicData uri="http://schemas.openxmlformats.org/drawingml/2006/table">
            <a:tbl>
              <a:tblPr firstRow="1" bandRow="1">
                <a:tableStyleId>{2D5ABB26-0587-4C30-8999-92F81FD0307C}</a:tableStyleId>
              </a:tblPr>
              <a:tblGrid>
                <a:gridCol w="182880">
                  <a:extLst>
                    <a:ext uri="{9D8B030D-6E8A-4147-A177-3AD203B41FA5}">
                      <a16:colId xmlns:a16="http://schemas.microsoft.com/office/drawing/2014/main" val="20000"/>
                    </a:ext>
                  </a:extLst>
                </a:gridCol>
                <a:gridCol w="1588770">
                  <a:extLst>
                    <a:ext uri="{9D8B030D-6E8A-4147-A177-3AD203B41FA5}">
                      <a16:colId xmlns:a16="http://schemas.microsoft.com/office/drawing/2014/main" val="20001"/>
                    </a:ext>
                  </a:extLst>
                </a:gridCol>
                <a:gridCol w="951230">
                  <a:extLst>
                    <a:ext uri="{9D8B030D-6E8A-4147-A177-3AD203B41FA5}">
                      <a16:colId xmlns:a16="http://schemas.microsoft.com/office/drawing/2014/main" val="20002"/>
                    </a:ext>
                  </a:extLst>
                </a:gridCol>
                <a:gridCol w="1772920">
                  <a:extLst>
                    <a:ext uri="{9D8B030D-6E8A-4147-A177-3AD203B41FA5}">
                      <a16:colId xmlns:a16="http://schemas.microsoft.com/office/drawing/2014/main" val="20003"/>
                    </a:ext>
                  </a:extLst>
                </a:gridCol>
                <a:gridCol w="747395">
                  <a:extLst>
                    <a:ext uri="{9D8B030D-6E8A-4147-A177-3AD203B41FA5}">
                      <a16:colId xmlns:a16="http://schemas.microsoft.com/office/drawing/2014/main" val="20004"/>
                    </a:ext>
                  </a:extLst>
                </a:gridCol>
                <a:gridCol w="624204">
                  <a:extLst>
                    <a:ext uri="{9D8B030D-6E8A-4147-A177-3AD203B41FA5}">
                      <a16:colId xmlns:a16="http://schemas.microsoft.com/office/drawing/2014/main" val="20005"/>
                    </a:ext>
                  </a:extLst>
                </a:gridCol>
                <a:gridCol w="2513329">
                  <a:extLst>
                    <a:ext uri="{9D8B030D-6E8A-4147-A177-3AD203B41FA5}">
                      <a16:colId xmlns:a16="http://schemas.microsoft.com/office/drawing/2014/main" val="20006"/>
                    </a:ext>
                  </a:extLst>
                </a:gridCol>
                <a:gridCol w="1795145">
                  <a:extLst>
                    <a:ext uri="{9D8B030D-6E8A-4147-A177-3AD203B41FA5}">
                      <a16:colId xmlns:a16="http://schemas.microsoft.com/office/drawing/2014/main" val="20007"/>
                    </a:ext>
                  </a:extLst>
                </a:gridCol>
                <a:gridCol w="336550">
                  <a:extLst>
                    <a:ext uri="{9D8B030D-6E8A-4147-A177-3AD203B41FA5}">
                      <a16:colId xmlns:a16="http://schemas.microsoft.com/office/drawing/2014/main" val="20008"/>
                    </a:ext>
                  </a:extLst>
                </a:gridCol>
              </a:tblGrid>
              <a:tr h="622300">
                <a:tc>
                  <a:txBody>
                    <a:bodyPr/>
                    <a:lstStyle/>
                    <a:p>
                      <a:pPr>
                        <a:lnSpc>
                          <a:spcPct val="100000"/>
                        </a:lnSpc>
                      </a:pPr>
                      <a:endParaRPr sz="2600">
                        <a:latin typeface="Times New Roman"/>
                        <a:cs typeface="Times New Roman"/>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255"/>
                        </a:spcBef>
                      </a:pPr>
                      <a:r>
                        <a:rPr sz="1800" spc="-20" dirty="0">
                          <a:latin typeface="Calibri"/>
                          <a:cs typeface="Calibri"/>
                        </a:rPr>
                        <a:t>Text</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160020">
                        <a:lnSpc>
                          <a:spcPct val="100000"/>
                        </a:lnSpc>
                        <a:spcBef>
                          <a:spcPts val="1255"/>
                        </a:spcBef>
                        <a:tabLst>
                          <a:tab pos="601345" algn="l"/>
                          <a:tab pos="989965" algn="l"/>
                          <a:tab pos="1378585" algn="l"/>
                        </a:tabLst>
                      </a:pP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r>
                        <a:rPr sz="1800" dirty="0">
                          <a:latin typeface="Calibri"/>
                          <a:cs typeface="Calibri"/>
                        </a:rPr>
                        <a:t>	</a:t>
                      </a:r>
                      <a:r>
                        <a:rPr sz="1800" spc="-25" dirty="0">
                          <a:latin typeface="Calibri"/>
                          <a:cs typeface="Calibri"/>
                        </a:rPr>
                        <a:t>00</a:t>
                      </a:r>
                      <a:endParaRPr sz="1800">
                        <a:latin typeface="Calibri"/>
                        <a:cs typeface="Calibri"/>
                      </a:endParaRPr>
                    </a:p>
                  </a:txBody>
                  <a:tcPr marL="0" marR="0" marT="15938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14300">
                        <a:lnSpc>
                          <a:spcPct val="100000"/>
                        </a:lnSpc>
                        <a:spcBef>
                          <a:spcPts val="1255"/>
                        </a:spcBef>
                      </a:pPr>
                      <a:r>
                        <a:rPr sz="1800" spc="-20" dirty="0">
                          <a:latin typeface="Calibri"/>
                          <a:cs typeface="Calibri"/>
                        </a:rPr>
                        <a:t>%ebp</a:t>
                      </a:r>
                      <a:endParaRPr sz="1800">
                        <a:latin typeface="Calibri"/>
                        <a:cs typeface="Calibri"/>
                      </a:endParaRPr>
                    </a:p>
                  </a:txBody>
                  <a:tcPr marL="0" marR="0" marT="159385"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106045">
                        <a:lnSpc>
                          <a:spcPct val="100000"/>
                        </a:lnSpc>
                        <a:spcBef>
                          <a:spcPts val="1255"/>
                        </a:spcBef>
                      </a:pPr>
                      <a:r>
                        <a:rPr sz="1800" spc="-20" dirty="0">
                          <a:latin typeface="Calibri"/>
                          <a:cs typeface="Calibri"/>
                        </a:rPr>
                        <a:t>0xf4</a:t>
                      </a:r>
                      <a:endParaRPr sz="1800">
                        <a:latin typeface="Calibri"/>
                        <a:cs typeface="Calibri"/>
                      </a:endParaRPr>
                    </a:p>
                  </a:txBody>
                  <a:tcPr marL="0" marR="0" marT="15938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marL="182245">
                        <a:lnSpc>
                          <a:spcPct val="100000"/>
                        </a:lnSpc>
                        <a:spcBef>
                          <a:spcPts val="1255"/>
                        </a:spcBef>
                      </a:pPr>
                      <a:r>
                        <a:rPr sz="1800" dirty="0">
                          <a:latin typeface="Calibri"/>
                          <a:cs typeface="Calibri"/>
                        </a:rPr>
                        <a:t>NOP</a:t>
                      </a:r>
                      <a:r>
                        <a:rPr sz="1800" spc="405" dirty="0">
                          <a:latin typeface="Calibri"/>
                          <a:cs typeface="Calibri"/>
                        </a:rPr>
                        <a:t> </a:t>
                      </a:r>
                      <a:r>
                        <a:rPr sz="1800" dirty="0">
                          <a:latin typeface="Calibri"/>
                          <a:cs typeface="Calibri"/>
                        </a:rPr>
                        <a:t>NOP</a:t>
                      </a:r>
                      <a:r>
                        <a:rPr sz="1800" spc="405" dirty="0">
                          <a:latin typeface="Calibri"/>
                          <a:cs typeface="Calibri"/>
                        </a:rPr>
                        <a:t> </a:t>
                      </a:r>
                      <a:r>
                        <a:rPr sz="1800" dirty="0">
                          <a:latin typeface="Calibri"/>
                          <a:cs typeface="Calibri"/>
                        </a:rPr>
                        <a:t>NOP</a:t>
                      </a:r>
                      <a:r>
                        <a:rPr sz="1800" spc="405" dirty="0">
                          <a:latin typeface="Calibri"/>
                          <a:cs typeface="Calibri"/>
                        </a:rPr>
                        <a:t> </a:t>
                      </a:r>
                      <a:r>
                        <a:rPr sz="1800" spc="-20" dirty="0">
                          <a:latin typeface="Calibri"/>
                          <a:cs typeface="Calibri"/>
                        </a:rPr>
                        <a:t>NOP…</a:t>
                      </a:r>
                      <a:endParaRPr sz="1800">
                        <a:latin typeface="Calibri"/>
                        <a:cs typeface="Calibri"/>
                      </a:endParaRPr>
                    </a:p>
                  </a:txBody>
                  <a:tcPr marL="0" marR="0" marT="159385"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BFBFBF"/>
                    </a:solidFill>
                  </a:tcPr>
                </a:tc>
                <a:tc>
                  <a:txBody>
                    <a:bodyPr/>
                    <a:lstStyle/>
                    <a:p>
                      <a:pPr marL="92075">
                        <a:lnSpc>
                          <a:spcPct val="100000"/>
                        </a:lnSpc>
                        <a:spcBef>
                          <a:spcPts val="1280"/>
                        </a:spcBef>
                      </a:pPr>
                      <a:r>
                        <a:rPr sz="1800" dirty="0">
                          <a:latin typeface="Calibri"/>
                          <a:cs typeface="Calibri"/>
                        </a:rPr>
                        <a:t>\x31</a:t>
                      </a:r>
                      <a:r>
                        <a:rPr sz="1800" spc="-25" dirty="0">
                          <a:latin typeface="Calibri"/>
                          <a:cs typeface="Calibri"/>
                        </a:rPr>
                        <a:t> </a:t>
                      </a:r>
                      <a:r>
                        <a:rPr sz="1800" dirty="0">
                          <a:latin typeface="Calibri"/>
                          <a:cs typeface="Calibri"/>
                        </a:rPr>
                        <a:t>\xc0</a:t>
                      </a:r>
                      <a:r>
                        <a:rPr sz="1800" spc="-20" dirty="0">
                          <a:latin typeface="Calibri"/>
                          <a:cs typeface="Calibri"/>
                        </a:rPr>
                        <a:t> \x50</a:t>
                      </a:r>
                      <a:endParaRPr sz="1800">
                        <a:latin typeface="Calibri"/>
                        <a:cs typeface="Calibri"/>
                      </a:endParaRPr>
                    </a:p>
                  </a:txBody>
                  <a:tcPr marL="0" marR="0" marT="16256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0000"/>
                    </a:solidFill>
                  </a:tcPr>
                </a:tc>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4004128" y="5406644"/>
            <a:ext cx="592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buffer</a:t>
            </a:r>
            <a:endParaRPr sz="1800">
              <a:latin typeface="Calibri"/>
              <a:cs typeface="Calibri"/>
            </a:endParaRPr>
          </a:p>
        </p:txBody>
      </p:sp>
      <p:sp>
        <p:nvSpPr>
          <p:cNvPr id="6" name="object 6"/>
          <p:cNvSpPr/>
          <p:nvPr/>
        </p:nvSpPr>
        <p:spPr>
          <a:xfrm>
            <a:off x="1471253" y="5254236"/>
            <a:ext cx="95250" cy="381000"/>
          </a:xfrm>
          <a:custGeom>
            <a:avLst/>
            <a:gdLst/>
            <a:ahLst/>
            <a:cxnLst/>
            <a:rect l="l" t="t" r="r" b="b"/>
            <a:pathLst>
              <a:path w="95250" h="381000">
                <a:moveTo>
                  <a:pt x="63500" y="79374"/>
                </a:moveTo>
                <a:lnTo>
                  <a:pt x="31750" y="79374"/>
                </a:lnTo>
                <a:lnTo>
                  <a:pt x="31748" y="380456"/>
                </a:lnTo>
                <a:lnTo>
                  <a:pt x="63498" y="380456"/>
                </a:lnTo>
                <a:lnTo>
                  <a:pt x="63500" y="79374"/>
                </a:lnTo>
                <a:close/>
              </a:path>
              <a:path w="95250" h="381000">
                <a:moveTo>
                  <a:pt x="47625" y="0"/>
                </a:moveTo>
                <a:lnTo>
                  <a:pt x="0" y="95249"/>
                </a:lnTo>
                <a:lnTo>
                  <a:pt x="31749" y="95249"/>
                </a:lnTo>
                <a:lnTo>
                  <a:pt x="31750" y="79374"/>
                </a:lnTo>
                <a:lnTo>
                  <a:pt x="87312" y="79374"/>
                </a:lnTo>
                <a:lnTo>
                  <a:pt x="47625" y="0"/>
                </a:lnTo>
                <a:close/>
              </a:path>
              <a:path w="95250" h="381000">
                <a:moveTo>
                  <a:pt x="87312" y="79374"/>
                </a:moveTo>
                <a:lnTo>
                  <a:pt x="63500" y="79374"/>
                </a:lnTo>
                <a:lnTo>
                  <a:pt x="63499" y="95249"/>
                </a:lnTo>
                <a:lnTo>
                  <a:pt x="95250" y="95249"/>
                </a:lnTo>
                <a:lnTo>
                  <a:pt x="87312" y="79374"/>
                </a:lnTo>
                <a:close/>
              </a:path>
            </a:pathLst>
          </a:custGeom>
          <a:solidFill>
            <a:srgbClr val="000000"/>
          </a:solidFill>
        </p:spPr>
        <p:txBody>
          <a:bodyPr wrap="square" lIns="0" tIns="0" rIns="0" bIns="0" rtlCol="0"/>
          <a:lstStyle/>
          <a:p>
            <a:endParaRPr/>
          </a:p>
        </p:txBody>
      </p:sp>
      <p:sp>
        <p:nvSpPr>
          <p:cNvPr id="7" name="object 7"/>
          <p:cNvSpPr txBox="1"/>
          <p:nvPr/>
        </p:nvSpPr>
        <p:spPr>
          <a:xfrm>
            <a:off x="8821942" y="4089907"/>
            <a:ext cx="426084"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0xf4</a:t>
            </a:r>
            <a:endParaRPr sz="1800">
              <a:latin typeface="Calibri"/>
              <a:cs typeface="Calibri"/>
            </a:endParaRPr>
          </a:p>
        </p:txBody>
      </p:sp>
      <p:sp>
        <p:nvSpPr>
          <p:cNvPr id="8" name="object 8"/>
          <p:cNvSpPr txBox="1"/>
          <p:nvPr/>
        </p:nvSpPr>
        <p:spPr>
          <a:xfrm>
            <a:off x="6372723" y="5642355"/>
            <a:ext cx="294068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Calibri"/>
                <a:cs typeface="Calibri"/>
              </a:rPr>
              <a:t>Valid</a:t>
            </a:r>
            <a:r>
              <a:rPr sz="2800" spc="-90" dirty="0">
                <a:latin typeface="Calibri"/>
                <a:cs typeface="Calibri"/>
              </a:rPr>
              <a:t> </a:t>
            </a:r>
            <a:r>
              <a:rPr sz="2800" dirty="0">
                <a:latin typeface="Calibri"/>
                <a:cs typeface="Calibri"/>
              </a:rPr>
              <a:t>range</a:t>
            </a:r>
            <a:r>
              <a:rPr sz="2800" spc="-100" dirty="0">
                <a:latin typeface="Calibri"/>
                <a:cs typeface="Calibri"/>
              </a:rPr>
              <a:t> </a:t>
            </a:r>
            <a:r>
              <a:rPr sz="2800" dirty="0">
                <a:latin typeface="Calibri"/>
                <a:cs typeface="Calibri"/>
              </a:rPr>
              <a:t>for</a:t>
            </a:r>
            <a:r>
              <a:rPr sz="2800" spc="-90" dirty="0">
                <a:latin typeface="Calibri"/>
                <a:cs typeface="Calibri"/>
              </a:rPr>
              <a:t> </a:t>
            </a:r>
            <a:r>
              <a:rPr sz="2800" spc="-20" dirty="0">
                <a:latin typeface="Calibri"/>
                <a:cs typeface="Calibri"/>
              </a:rPr>
              <a:t>jump</a:t>
            </a:r>
            <a:endParaRPr sz="2800">
              <a:latin typeface="Calibri"/>
              <a:cs typeface="Calibri"/>
            </a:endParaRPr>
          </a:p>
        </p:txBody>
      </p:sp>
      <p:sp>
        <p:nvSpPr>
          <p:cNvPr id="9" name="object 9"/>
          <p:cNvSpPr/>
          <p:nvPr/>
        </p:nvSpPr>
        <p:spPr>
          <a:xfrm>
            <a:off x="6508000" y="5385502"/>
            <a:ext cx="2526665" cy="62865"/>
          </a:xfrm>
          <a:custGeom>
            <a:avLst/>
            <a:gdLst/>
            <a:ahLst/>
            <a:cxnLst/>
            <a:rect l="l" t="t" r="r" b="b"/>
            <a:pathLst>
              <a:path w="2526665" h="62864">
                <a:moveTo>
                  <a:pt x="2526668" y="0"/>
                </a:moveTo>
                <a:lnTo>
                  <a:pt x="2526260" y="24241"/>
                </a:lnTo>
                <a:lnTo>
                  <a:pt x="2525148" y="44036"/>
                </a:lnTo>
                <a:lnTo>
                  <a:pt x="2523498" y="57382"/>
                </a:lnTo>
                <a:lnTo>
                  <a:pt x="2521478" y="62277"/>
                </a:lnTo>
                <a:lnTo>
                  <a:pt x="5189" y="62277"/>
                </a:lnTo>
                <a:lnTo>
                  <a:pt x="3169" y="57382"/>
                </a:lnTo>
                <a:lnTo>
                  <a:pt x="1519" y="44036"/>
                </a:lnTo>
                <a:lnTo>
                  <a:pt x="407" y="24241"/>
                </a:lnTo>
                <a:lnTo>
                  <a:pt x="0" y="0"/>
                </a:lnTo>
              </a:path>
            </a:pathLst>
          </a:custGeom>
          <a:ln w="28575">
            <a:solidFill>
              <a:srgbClr val="C00000"/>
            </a:solidFill>
          </a:ln>
        </p:spPr>
        <p:txBody>
          <a:bodyPr wrap="square" lIns="0" tIns="0" rIns="0" bIns="0" rtlCol="0"/>
          <a:lstStyle/>
          <a:p>
            <a:endParaRPr/>
          </a:p>
        </p:txBody>
      </p:sp>
      <p:sp>
        <p:nvSpPr>
          <p:cNvPr id="10" name="object 10"/>
          <p:cNvSpPr txBox="1"/>
          <p:nvPr/>
        </p:nvSpPr>
        <p:spPr>
          <a:xfrm>
            <a:off x="1280751" y="5644388"/>
            <a:ext cx="4762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%eip</a:t>
            </a:r>
            <a:endParaRPr sz="1800">
              <a:latin typeface="Calibri"/>
              <a:cs typeface="Calibri"/>
            </a:endParaRPr>
          </a:p>
        </p:txBody>
      </p:sp>
      <p:sp>
        <p:nvSpPr>
          <p:cNvPr id="11" name="object 11"/>
          <p:cNvSpPr txBox="1"/>
          <p:nvPr/>
        </p:nvSpPr>
        <p:spPr>
          <a:xfrm>
            <a:off x="6057318" y="4147820"/>
            <a:ext cx="31242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eip</a:t>
            </a:r>
            <a:endParaRPr sz="18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8318" y="611124"/>
            <a:ext cx="995044" cy="695960"/>
          </a:xfrm>
          <a:prstGeom prst="rect">
            <a:avLst/>
          </a:prstGeom>
        </p:spPr>
        <p:txBody>
          <a:bodyPr vert="horz" wrap="square" lIns="0" tIns="12700" rIns="0" bIns="0" rtlCol="0">
            <a:spAutoFit/>
          </a:bodyPr>
          <a:lstStyle/>
          <a:p>
            <a:pPr marL="12700">
              <a:lnSpc>
                <a:spcPct val="100000"/>
              </a:lnSpc>
              <a:spcBef>
                <a:spcPts val="100"/>
              </a:spcBef>
            </a:pPr>
            <a:r>
              <a:rPr sz="4400" b="0" spc="-25" dirty="0">
                <a:latin typeface="Calibri Light"/>
                <a:cs typeface="Calibri Light"/>
              </a:rPr>
              <a:t>END</a:t>
            </a:r>
            <a:endParaRPr sz="4400">
              <a:latin typeface="Calibri Light"/>
              <a:cs typeface="Calibri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54455">
              <a:lnSpc>
                <a:spcPct val="100000"/>
              </a:lnSpc>
              <a:spcBef>
                <a:spcPts val="100"/>
              </a:spcBef>
            </a:pPr>
            <a:r>
              <a:rPr dirty="0"/>
              <a:t>How</a:t>
            </a:r>
            <a:r>
              <a:rPr spc="-105" dirty="0"/>
              <a:t> </a:t>
            </a:r>
            <a:r>
              <a:rPr dirty="0"/>
              <a:t>Relevant</a:t>
            </a:r>
            <a:r>
              <a:rPr spc="-105" dirty="0"/>
              <a:t> </a:t>
            </a:r>
            <a:r>
              <a:rPr dirty="0"/>
              <a:t>Are</a:t>
            </a:r>
            <a:r>
              <a:rPr spc="-105" dirty="0"/>
              <a:t> </a:t>
            </a:r>
            <a:r>
              <a:rPr spc="-25" dirty="0"/>
              <a:t>BOF</a:t>
            </a:r>
          </a:p>
        </p:txBody>
      </p:sp>
      <p:sp>
        <p:nvSpPr>
          <p:cNvPr id="3" name="object 3"/>
          <p:cNvSpPr txBox="1"/>
          <p:nvPr/>
        </p:nvSpPr>
        <p:spPr>
          <a:xfrm>
            <a:off x="916939" y="2263817"/>
            <a:ext cx="9796145" cy="3250565"/>
          </a:xfrm>
          <a:prstGeom prst="rect">
            <a:avLst/>
          </a:prstGeom>
        </p:spPr>
        <p:txBody>
          <a:bodyPr vert="horz" wrap="square" lIns="0" tIns="50165" rIns="0" bIns="0" rtlCol="0">
            <a:spAutoFit/>
          </a:bodyPr>
          <a:lstStyle/>
          <a:p>
            <a:pPr marL="241300" indent="-228600">
              <a:lnSpc>
                <a:spcPct val="100000"/>
              </a:lnSpc>
              <a:spcBef>
                <a:spcPts val="395"/>
              </a:spcBef>
              <a:buFont typeface="Arial"/>
              <a:buChar char="•"/>
              <a:tabLst>
                <a:tab pos="241300" algn="l"/>
              </a:tabLst>
            </a:pPr>
            <a:r>
              <a:rPr sz="2800" dirty="0">
                <a:latin typeface="Calibri"/>
                <a:cs typeface="Calibri"/>
              </a:rPr>
              <a:t>Low</a:t>
            </a:r>
            <a:r>
              <a:rPr sz="2800" spc="-30" dirty="0">
                <a:latin typeface="Calibri"/>
                <a:cs typeface="Calibri"/>
              </a:rPr>
              <a:t> </a:t>
            </a:r>
            <a:r>
              <a:rPr sz="2800" dirty="0">
                <a:latin typeface="Calibri"/>
                <a:cs typeface="Calibri"/>
              </a:rPr>
              <a:t>level</a:t>
            </a:r>
            <a:r>
              <a:rPr sz="2800" spc="-35" dirty="0">
                <a:latin typeface="Calibri"/>
                <a:cs typeface="Calibri"/>
              </a:rPr>
              <a:t> </a:t>
            </a:r>
            <a:r>
              <a:rPr sz="2800" dirty="0">
                <a:latin typeface="Calibri"/>
                <a:cs typeface="Calibri"/>
              </a:rPr>
              <a:t>languages</a:t>
            </a:r>
            <a:r>
              <a:rPr sz="2800" spc="-20" dirty="0">
                <a:latin typeface="Calibri"/>
                <a:cs typeface="Calibri"/>
              </a:rPr>
              <a:t> </a:t>
            </a:r>
            <a:r>
              <a:rPr sz="2800" dirty="0">
                <a:latin typeface="Calibri"/>
                <a:cs typeface="Calibri"/>
              </a:rPr>
              <a:t>has</a:t>
            </a:r>
            <a:r>
              <a:rPr sz="2800" spc="-25"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downside</a:t>
            </a:r>
            <a:r>
              <a:rPr sz="2800" spc="-35" dirty="0">
                <a:latin typeface="Calibri"/>
                <a:cs typeface="Calibri"/>
              </a:rPr>
              <a:t> </a:t>
            </a:r>
            <a:r>
              <a:rPr sz="2800" dirty="0">
                <a:latin typeface="Calibri"/>
                <a:cs typeface="Calibri"/>
              </a:rPr>
              <a:t>of</a:t>
            </a:r>
            <a:r>
              <a:rPr sz="2800" spc="-25" dirty="0">
                <a:latin typeface="Calibri"/>
                <a:cs typeface="Calibri"/>
              </a:rPr>
              <a:t> </a:t>
            </a:r>
            <a:r>
              <a:rPr sz="2800" dirty="0">
                <a:latin typeface="Calibri"/>
                <a:cs typeface="Calibri"/>
              </a:rPr>
              <a:t>exposing</a:t>
            </a:r>
            <a:r>
              <a:rPr sz="2800" spc="-35" dirty="0">
                <a:latin typeface="Calibri"/>
                <a:cs typeface="Calibri"/>
              </a:rPr>
              <a:t> </a:t>
            </a:r>
            <a:r>
              <a:rPr sz="2800" dirty="0">
                <a:latin typeface="Calibri"/>
                <a:cs typeface="Calibri"/>
              </a:rPr>
              <a:t>memory</a:t>
            </a:r>
            <a:r>
              <a:rPr sz="2800" spc="-30" dirty="0">
                <a:latin typeface="Calibri"/>
                <a:cs typeface="Calibri"/>
              </a:rPr>
              <a:t> </a:t>
            </a:r>
            <a:r>
              <a:rPr sz="2800" spc="-10" dirty="0">
                <a:latin typeface="Calibri"/>
                <a:cs typeface="Calibri"/>
              </a:rPr>
              <a:t>details</a:t>
            </a:r>
            <a:endParaRPr sz="2800">
              <a:latin typeface="Calibri"/>
              <a:cs typeface="Calibri"/>
            </a:endParaRPr>
          </a:p>
          <a:p>
            <a:pPr marL="698500" lvl="1" indent="-228600">
              <a:lnSpc>
                <a:spcPct val="100000"/>
              </a:lnSpc>
              <a:spcBef>
                <a:spcPts val="259"/>
              </a:spcBef>
              <a:buFont typeface="Arial"/>
              <a:buChar char="•"/>
              <a:tabLst>
                <a:tab pos="698500" algn="l"/>
              </a:tabLst>
            </a:pPr>
            <a:r>
              <a:rPr sz="2400" dirty="0">
                <a:latin typeface="Calibri"/>
                <a:cs typeface="Calibri"/>
              </a:rPr>
              <a:t>Exposes</a:t>
            </a:r>
            <a:r>
              <a:rPr sz="2400" spc="-80" dirty="0">
                <a:latin typeface="Calibri"/>
                <a:cs typeface="Calibri"/>
              </a:rPr>
              <a:t> </a:t>
            </a:r>
            <a:r>
              <a:rPr sz="2400" dirty="0">
                <a:latin typeface="Calibri"/>
                <a:cs typeface="Calibri"/>
              </a:rPr>
              <a:t>raw</a:t>
            </a:r>
            <a:r>
              <a:rPr sz="2400" spc="-65" dirty="0">
                <a:latin typeface="Calibri"/>
                <a:cs typeface="Calibri"/>
              </a:rPr>
              <a:t> </a:t>
            </a:r>
            <a:r>
              <a:rPr sz="2400" dirty="0">
                <a:latin typeface="Calibri"/>
                <a:cs typeface="Calibri"/>
              </a:rPr>
              <a:t>pointers</a:t>
            </a:r>
            <a:r>
              <a:rPr sz="2400" spc="-65" dirty="0">
                <a:latin typeface="Calibri"/>
                <a:cs typeface="Calibri"/>
              </a:rPr>
              <a:t> </a:t>
            </a:r>
            <a:r>
              <a:rPr sz="2400" dirty="0">
                <a:latin typeface="Calibri"/>
                <a:cs typeface="Calibri"/>
              </a:rPr>
              <a:t>to</a:t>
            </a:r>
            <a:r>
              <a:rPr sz="2400" spc="-65" dirty="0">
                <a:latin typeface="Calibri"/>
                <a:cs typeface="Calibri"/>
              </a:rPr>
              <a:t> </a:t>
            </a:r>
            <a:r>
              <a:rPr sz="2400" spc="-10" dirty="0">
                <a:latin typeface="Calibri"/>
                <a:cs typeface="Calibri"/>
              </a:rPr>
              <a:t>memory</a:t>
            </a:r>
            <a:endParaRPr sz="2400">
              <a:latin typeface="Calibri"/>
              <a:cs typeface="Calibri"/>
            </a:endParaRPr>
          </a:p>
          <a:p>
            <a:pPr lvl="1">
              <a:lnSpc>
                <a:spcPct val="100000"/>
              </a:lnSpc>
              <a:spcBef>
                <a:spcPts val="15"/>
              </a:spcBef>
              <a:buFont typeface="Arial"/>
              <a:buChar char="•"/>
            </a:pPr>
            <a:endParaRPr sz="2700">
              <a:latin typeface="Calibri"/>
              <a:cs typeface="Calibri"/>
            </a:endParaRPr>
          </a:p>
          <a:p>
            <a:pPr marL="698500" lvl="1" indent="-228600">
              <a:lnSpc>
                <a:spcPct val="100000"/>
              </a:lnSpc>
              <a:buFont typeface="Arial"/>
              <a:buChar char="•"/>
              <a:tabLst>
                <a:tab pos="698500" algn="l"/>
              </a:tabLst>
            </a:pPr>
            <a:r>
              <a:rPr sz="2400" dirty="0">
                <a:latin typeface="Calibri"/>
                <a:cs typeface="Calibri"/>
              </a:rPr>
              <a:t>Does</a:t>
            </a:r>
            <a:r>
              <a:rPr sz="2400" spc="-35" dirty="0">
                <a:latin typeface="Calibri"/>
                <a:cs typeface="Calibri"/>
              </a:rPr>
              <a:t> </a:t>
            </a:r>
            <a:r>
              <a:rPr sz="2400" dirty="0">
                <a:latin typeface="Calibri"/>
                <a:cs typeface="Calibri"/>
              </a:rPr>
              <a:t>not</a:t>
            </a:r>
            <a:r>
              <a:rPr sz="2400" spc="-25" dirty="0">
                <a:latin typeface="Calibri"/>
                <a:cs typeface="Calibri"/>
              </a:rPr>
              <a:t> </a:t>
            </a:r>
            <a:r>
              <a:rPr sz="2400" dirty="0">
                <a:latin typeface="Calibri"/>
                <a:cs typeface="Calibri"/>
              </a:rPr>
              <a:t>explicitly</a:t>
            </a:r>
            <a:r>
              <a:rPr sz="2400" spc="-20" dirty="0">
                <a:latin typeface="Calibri"/>
                <a:cs typeface="Calibri"/>
              </a:rPr>
              <a:t> </a:t>
            </a:r>
            <a:r>
              <a:rPr sz="2400" dirty="0">
                <a:latin typeface="Calibri"/>
                <a:cs typeface="Calibri"/>
              </a:rPr>
              <a:t>perform</a:t>
            </a:r>
            <a:r>
              <a:rPr sz="2400" spc="-25" dirty="0">
                <a:latin typeface="Calibri"/>
                <a:cs typeface="Calibri"/>
              </a:rPr>
              <a:t> </a:t>
            </a:r>
            <a:r>
              <a:rPr sz="2400" spc="-10" dirty="0">
                <a:latin typeface="Calibri"/>
                <a:cs typeface="Calibri"/>
              </a:rPr>
              <a:t>bounds-</a:t>
            </a:r>
            <a:r>
              <a:rPr sz="2400" dirty="0">
                <a:latin typeface="Calibri"/>
                <a:cs typeface="Calibri"/>
              </a:rPr>
              <a:t>checking</a:t>
            </a:r>
            <a:r>
              <a:rPr sz="2400" spc="-25" dirty="0">
                <a:latin typeface="Calibri"/>
                <a:cs typeface="Calibri"/>
              </a:rPr>
              <a:t> </a:t>
            </a:r>
            <a:r>
              <a:rPr sz="2400" dirty="0">
                <a:latin typeface="Calibri"/>
                <a:cs typeface="Calibri"/>
              </a:rPr>
              <a:t>on</a:t>
            </a:r>
            <a:r>
              <a:rPr sz="2400" spc="-15" dirty="0">
                <a:latin typeface="Calibri"/>
                <a:cs typeface="Calibri"/>
              </a:rPr>
              <a:t> </a:t>
            </a:r>
            <a:r>
              <a:rPr sz="2400" spc="-10" dirty="0">
                <a:latin typeface="Calibri"/>
                <a:cs typeface="Calibri"/>
              </a:rPr>
              <a:t>arrays</a:t>
            </a:r>
            <a:endParaRPr sz="2400">
              <a:latin typeface="Calibri"/>
              <a:cs typeface="Calibri"/>
            </a:endParaRPr>
          </a:p>
          <a:p>
            <a:pPr lvl="1">
              <a:lnSpc>
                <a:spcPct val="100000"/>
              </a:lnSpc>
              <a:spcBef>
                <a:spcPts val="15"/>
              </a:spcBef>
              <a:buFont typeface="Arial"/>
              <a:buChar char="•"/>
            </a:pPr>
            <a:endParaRPr sz="2700">
              <a:latin typeface="Calibri"/>
              <a:cs typeface="Calibri"/>
            </a:endParaRPr>
          </a:p>
          <a:p>
            <a:pPr marL="698500" lvl="1" indent="-228600">
              <a:lnSpc>
                <a:spcPct val="100000"/>
              </a:lnSpc>
              <a:buFont typeface="Arial"/>
              <a:buChar char="•"/>
              <a:tabLst>
                <a:tab pos="698500" algn="l"/>
              </a:tabLst>
            </a:pPr>
            <a:r>
              <a:rPr sz="2400" dirty="0">
                <a:latin typeface="Calibri"/>
                <a:cs typeface="Calibri"/>
              </a:rPr>
              <a:t>Hardware</a:t>
            </a:r>
            <a:r>
              <a:rPr sz="2400" spc="-40" dirty="0">
                <a:latin typeface="Calibri"/>
                <a:cs typeface="Calibri"/>
              </a:rPr>
              <a:t> </a:t>
            </a:r>
            <a:r>
              <a:rPr sz="2400" dirty="0">
                <a:latin typeface="Calibri"/>
                <a:cs typeface="Calibri"/>
              </a:rPr>
              <a:t>doesn’t</a:t>
            </a:r>
            <a:r>
              <a:rPr sz="2400" spc="-50" dirty="0">
                <a:latin typeface="Calibri"/>
                <a:cs typeface="Calibri"/>
              </a:rPr>
              <a:t> </a:t>
            </a:r>
            <a:r>
              <a:rPr sz="2400" dirty="0">
                <a:latin typeface="Calibri"/>
                <a:cs typeface="Calibri"/>
              </a:rPr>
              <a:t>check</a:t>
            </a:r>
            <a:r>
              <a:rPr sz="2400" spc="-45" dirty="0">
                <a:latin typeface="Calibri"/>
                <a:cs typeface="Calibri"/>
              </a:rPr>
              <a:t> </a:t>
            </a:r>
            <a:r>
              <a:rPr sz="2400" spc="-20" dirty="0">
                <a:latin typeface="Calibri"/>
                <a:cs typeface="Calibri"/>
              </a:rPr>
              <a:t>this</a:t>
            </a:r>
            <a:endParaRPr sz="2400">
              <a:latin typeface="Calibri"/>
              <a:cs typeface="Calibri"/>
            </a:endParaRPr>
          </a:p>
          <a:p>
            <a:pPr lvl="1">
              <a:lnSpc>
                <a:spcPct val="100000"/>
              </a:lnSpc>
              <a:spcBef>
                <a:spcPts val="40"/>
              </a:spcBef>
              <a:buFont typeface="Arial"/>
              <a:buChar char="•"/>
            </a:pPr>
            <a:endParaRPr sz="2700">
              <a:latin typeface="Calibri"/>
              <a:cs typeface="Calibri"/>
            </a:endParaRPr>
          </a:p>
          <a:p>
            <a:pPr marL="698500" lvl="1" indent="-228600">
              <a:lnSpc>
                <a:spcPct val="100000"/>
              </a:lnSpc>
              <a:buFont typeface="Arial"/>
              <a:buChar char="•"/>
              <a:tabLst>
                <a:tab pos="698500" algn="l"/>
              </a:tabLst>
            </a:pPr>
            <a:r>
              <a:rPr sz="2400" dirty="0">
                <a:latin typeface="Calibri"/>
                <a:cs typeface="Calibri"/>
              </a:rPr>
              <a:t>We</a:t>
            </a:r>
            <a:r>
              <a:rPr sz="2400" spc="-45" dirty="0">
                <a:latin typeface="Calibri"/>
                <a:cs typeface="Calibri"/>
              </a:rPr>
              <a:t> </a:t>
            </a:r>
            <a:r>
              <a:rPr sz="2400" dirty="0">
                <a:latin typeface="Calibri"/>
                <a:cs typeface="Calibri"/>
              </a:rPr>
              <a:t>want</a:t>
            </a:r>
            <a:r>
              <a:rPr sz="2400" spc="-45" dirty="0">
                <a:latin typeface="Calibri"/>
                <a:cs typeface="Calibri"/>
              </a:rPr>
              <a:t> </a:t>
            </a:r>
            <a:r>
              <a:rPr sz="2400" dirty="0">
                <a:latin typeface="Calibri"/>
                <a:cs typeface="Calibri"/>
              </a:rPr>
              <a:t>to</a:t>
            </a:r>
            <a:r>
              <a:rPr sz="2400" spc="-45" dirty="0">
                <a:latin typeface="Calibri"/>
                <a:cs typeface="Calibri"/>
              </a:rPr>
              <a:t> </a:t>
            </a:r>
            <a:r>
              <a:rPr sz="2400" dirty="0">
                <a:latin typeface="Calibri"/>
                <a:cs typeface="Calibri"/>
              </a:rPr>
              <a:t>be</a:t>
            </a:r>
            <a:r>
              <a:rPr sz="2400" spc="-35" dirty="0">
                <a:latin typeface="Calibri"/>
                <a:cs typeface="Calibri"/>
              </a:rPr>
              <a:t> </a:t>
            </a:r>
            <a:r>
              <a:rPr sz="2400" dirty="0">
                <a:latin typeface="Calibri"/>
                <a:cs typeface="Calibri"/>
              </a:rPr>
              <a:t>as</a:t>
            </a:r>
            <a:r>
              <a:rPr sz="2400" spc="-40" dirty="0">
                <a:latin typeface="Calibri"/>
                <a:cs typeface="Calibri"/>
              </a:rPr>
              <a:t> </a:t>
            </a:r>
            <a:r>
              <a:rPr sz="2400" dirty="0">
                <a:latin typeface="Calibri"/>
                <a:cs typeface="Calibri"/>
              </a:rPr>
              <a:t>close</a:t>
            </a:r>
            <a:r>
              <a:rPr sz="2400" spc="-35" dirty="0">
                <a:latin typeface="Calibri"/>
                <a:cs typeface="Calibri"/>
              </a:rPr>
              <a:t> </a:t>
            </a:r>
            <a:r>
              <a:rPr sz="2400" dirty="0">
                <a:latin typeface="Calibri"/>
                <a:cs typeface="Calibri"/>
              </a:rPr>
              <a:t>to</a:t>
            </a:r>
            <a:r>
              <a:rPr sz="2400" spc="-45"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hardware</a:t>
            </a:r>
            <a:r>
              <a:rPr sz="2400" spc="-35" dirty="0">
                <a:latin typeface="Calibri"/>
                <a:cs typeface="Calibri"/>
              </a:rPr>
              <a:t> </a:t>
            </a:r>
            <a:r>
              <a:rPr sz="2400" dirty="0">
                <a:latin typeface="Calibri"/>
                <a:cs typeface="Calibri"/>
              </a:rPr>
              <a:t>as</a:t>
            </a:r>
            <a:r>
              <a:rPr sz="2400" spc="-40" dirty="0">
                <a:latin typeface="Calibri"/>
                <a:cs typeface="Calibri"/>
              </a:rPr>
              <a:t> </a:t>
            </a:r>
            <a:r>
              <a:rPr sz="2400" spc="-10" dirty="0">
                <a:latin typeface="Calibri"/>
                <a:cs typeface="Calibri"/>
              </a:rPr>
              <a:t>possible</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97685">
              <a:lnSpc>
                <a:spcPct val="100000"/>
              </a:lnSpc>
              <a:spcBef>
                <a:spcPts val="100"/>
              </a:spcBef>
            </a:pPr>
            <a:r>
              <a:rPr dirty="0"/>
              <a:t>C/C++</a:t>
            </a:r>
            <a:r>
              <a:rPr spc="5" dirty="0"/>
              <a:t> </a:t>
            </a:r>
            <a:r>
              <a:rPr dirty="0"/>
              <a:t>Still</a:t>
            </a:r>
            <a:r>
              <a:rPr spc="15" dirty="0"/>
              <a:t> </a:t>
            </a:r>
            <a:r>
              <a:rPr spc="-10" dirty="0"/>
              <a:t>Popular</a:t>
            </a:r>
          </a:p>
        </p:txBody>
      </p:sp>
      <p:pic>
        <p:nvPicPr>
          <p:cNvPr id="3" name="object 3"/>
          <p:cNvPicPr/>
          <p:nvPr/>
        </p:nvPicPr>
        <p:blipFill>
          <a:blip r:embed="rId3" cstate="print"/>
          <a:stretch>
            <a:fillRect/>
          </a:stretch>
        </p:blipFill>
        <p:spPr>
          <a:xfrm>
            <a:off x="4096881" y="6026150"/>
            <a:ext cx="3886198" cy="457200"/>
          </a:xfrm>
          <a:prstGeom prst="rect">
            <a:avLst/>
          </a:prstGeom>
        </p:spPr>
      </p:pic>
      <p:pic>
        <p:nvPicPr>
          <p:cNvPr id="4" name="object 4"/>
          <p:cNvPicPr/>
          <p:nvPr/>
        </p:nvPicPr>
        <p:blipFill>
          <a:blip r:embed="rId4" cstate="print"/>
          <a:stretch>
            <a:fillRect/>
          </a:stretch>
        </p:blipFill>
        <p:spPr>
          <a:xfrm>
            <a:off x="3899148" y="1325562"/>
            <a:ext cx="4281664" cy="4520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97685">
              <a:lnSpc>
                <a:spcPct val="100000"/>
              </a:lnSpc>
              <a:spcBef>
                <a:spcPts val="100"/>
              </a:spcBef>
            </a:pPr>
            <a:r>
              <a:rPr dirty="0"/>
              <a:t>C/C++</a:t>
            </a:r>
            <a:r>
              <a:rPr spc="5" dirty="0"/>
              <a:t> </a:t>
            </a:r>
            <a:r>
              <a:rPr dirty="0"/>
              <a:t>Still</a:t>
            </a:r>
            <a:r>
              <a:rPr spc="15" dirty="0"/>
              <a:t> </a:t>
            </a:r>
            <a:r>
              <a:rPr spc="-10" dirty="0"/>
              <a:t>Popular</a:t>
            </a:r>
          </a:p>
        </p:txBody>
      </p:sp>
      <p:pic>
        <p:nvPicPr>
          <p:cNvPr id="3" name="object 3"/>
          <p:cNvPicPr/>
          <p:nvPr/>
        </p:nvPicPr>
        <p:blipFill>
          <a:blip r:embed="rId2" cstate="print"/>
          <a:stretch>
            <a:fillRect/>
          </a:stretch>
        </p:blipFill>
        <p:spPr>
          <a:xfrm>
            <a:off x="2630611" y="1559050"/>
            <a:ext cx="7369138" cy="4217862"/>
          </a:xfrm>
          <a:prstGeom prst="rect">
            <a:avLst/>
          </a:prstGeom>
        </p:spPr>
      </p:pic>
      <p:pic>
        <p:nvPicPr>
          <p:cNvPr id="4" name="object 4"/>
          <p:cNvPicPr/>
          <p:nvPr/>
        </p:nvPicPr>
        <p:blipFill>
          <a:blip r:embed="rId3" cstate="print"/>
          <a:stretch>
            <a:fillRect/>
          </a:stretch>
        </p:blipFill>
        <p:spPr>
          <a:xfrm>
            <a:off x="3983935" y="5845728"/>
            <a:ext cx="3886200" cy="457199"/>
          </a:xfrm>
          <a:prstGeom prst="rect">
            <a:avLst/>
          </a:prstGeom>
        </p:spPr>
      </p:pic>
      <p:sp>
        <p:nvSpPr>
          <p:cNvPr id="5" name="object 5"/>
          <p:cNvSpPr txBox="1"/>
          <p:nvPr/>
        </p:nvSpPr>
        <p:spPr>
          <a:xfrm>
            <a:off x="397204" y="6400291"/>
            <a:ext cx="8074025" cy="299720"/>
          </a:xfrm>
          <a:prstGeom prst="rect">
            <a:avLst/>
          </a:prstGeom>
        </p:spPr>
        <p:txBody>
          <a:bodyPr vert="horz" wrap="square" lIns="0" tIns="12700" rIns="0" bIns="0" rtlCol="0">
            <a:spAutoFit/>
          </a:bodyPr>
          <a:lstStyle/>
          <a:p>
            <a:pPr marL="12700">
              <a:lnSpc>
                <a:spcPct val="100000"/>
              </a:lnSpc>
              <a:spcBef>
                <a:spcPts val="100"/>
              </a:spcBef>
            </a:pPr>
            <a:r>
              <a:rPr sz="1800" u="sng" spc="-10" dirty="0">
                <a:solidFill>
                  <a:srgbClr val="0563C1"/>
                </a:solidFill>
                <a:uFill>
                  <a:solidFill>
                    <a:srgbClr val="0563C1"/>
                  </a:solidFill>
                </a:uFill>
                <a:latin typeface="Calibri"/>
                <a:cs typeface="Calibri"/>
              </a:rPr>
              <a:t>https://spectrum.ieee.org/computing/software/the-2017-top-programming-languages</a:t>
            </a:r>
            <a:endParaRPr sz="1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3029" y="3541267"/>
            <a:ext cx="4852035" cy="939800"/>
          </a:xfrm>
          <a:prstGeom prst="rect">
            <a:avLst/>
          </a:prstGeom>
        </p:spPr>
        <p:txBody>
          <a:bodyPr vert="horz" wrap="square" lIns="0" tIns="12700" rIns="0" bIns="0" rtlCol="0">
            <a:spAutoFit/>
          </a:bodyPr>
          <a:lstStyle/>
          <a:p>
            <a:pPr marL="12700">
              <a:lnSpc>
                <a:spcPct val="100000"/>
              </a:lnSpc>
              <a:spcBef>
                <a:spcPts val="100"/>
              </a:spcBef>
            </a:pPr>
            <a:r>
              <a:rPr sz="6000" dirty="0"/>
              <a:t>Memory</a:t>
            </a:r>
            <a:r>
              <a:rPr sz="6000" spc="-5" dirty="0"/>
              <a:t> </a:t>
            </a:r>
            <a:r>
              <a:rPr sz="6000" spc="-30" dirty="0"/>
              <a:t>Layout</a:t>
            </a:r>
            <a:endParaRPr sz="6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4199</Words>
  <Application>Microsoft Office PowerPoint</Application>
  <PresentationFormat>Widescreen</PresentationFormat>
  <Paragraphs>672</Paragraphs>
  <Slides>51</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CIS 449/549: Software Security</vt:lpstr>
      <vt:lpstr>What is a Buffer Overflow?</vt:lpstr>
      <vt:lpstr>What is a Buffer Overflow?</vt:lpstr>
      <vt:lpstr>How Relevant Are BOF</vt:lpstr>
      <vt:lpstr>How Relevant Are BOF</vt:lpstr>
      <vt:lpstr>How Relevant Are BOF</vt:lpstr>
      <vt:lpstr>C/C++ Still Popular</vt:lpstr>
      <vt:lpstr>C/C++ Still Popular</vt:lpstr>
      <vt:lpstr>Memory Layout</vt:lpstr>
      <vt:lpstr>Program Layout in Memory</vt:lpstr>
      <vt:lpstr>Program Layout in Memory</vt:lpstr>
      <vt:lpstr>Program Layout in Memory</vt:lpstr>
      <vt:lpstr>Program Layout in Memory</vt:lpstr>
      <vt:lpstr>Program Layout in Memory</vt:lpstr>
      <vt:lpstr>Program Layout in Memory</vt:lpstr>
      <vt:lpstr>Program Layout in Memory</vt:lpstr>
      <vt:lpstr>Focus on Stack-based Attacks</vt:lpstr>
      <vt:lpstr>Focus on Stack-based Attacks</vt:lpstr>
      <vt:lpstr>Focus on Stack-based Attacks</vt:lpstr>
      <vt:lpstr>Function Calls</vt:lpstr>
      <vt:lpstr>Function Calls</vt:lpstr>
      <vt:lpstr>Summary of Function Calls</vt:lpstr>
      <vt:lpstr>Summary of Function Calls</vt:lpstr>
      <vt:lpstr>Stack Layout Example</vt:lpstr>
      <vt:lpstr>Stack Layout Example</vt:lpstr>
      <vt:lpstr>Stack Layout Example</vt:lpstr>
      <vt:lpstr>Copying Data to a Buffer</vt:lpstr>
      <vt:lpstr>Copying Data to a Buffer</vt:lpstr>
      <vt:lpstr>Copying Data to a Buffer</vt:lpstr>
      <vt:lpstr>Copying Data to a Buffer</vt:lpstr>
      <vt:lpstr>Buffer Overflow</vt:lpstr>
      <vt:lpstr>Buffer Overflow</vt:lpstr>
      <vt:lpstr>Buffer Overflow Example 1</vt:lpstr>
      <vt:lpstr>Buffer Overflow Example 1</vt:lpstr>
      <vt:lpstr>Buffer Overflow Example 1</vt:lpstr>
      <vt:lpstr>Buffer Overflow Example 2</vt:lpstr>
      <vt:lpstr>Buffer Overflow Example 2</vt:lpstr>
      <vt:lpstr>Most Programs Process User Input</vt:lpstr>
      <vt:lpstr>What Can We Do with User Input?</vt:lpstr>
      <vt:lpstr>What Can We Do with User Input?</vt:lpstr>
      <vt:lpstr>Code Injection</vt:lpstr>
      <vt:lpstr>Overview</vt:lpstr>
      <vt:lpstr>Challenge 1</vt:lpstr>
      <vt:lpstr>Shellcode</vt:lpstr>
      <vt:lpstr>Shellcode Example</vt:lpstr>
      <vt:lpstr>Challenge 2</vt:lpstr>
      <vt:lpstr>Challenge 2</vt:lpstr>
      <vt:lpstr>Challenge 2</vt:lpstr>
      <vt:lpstr>Challenge 3</vt:lpstr>
      <vt:lpstr>NOP Sleds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449/549: Software Security</dc:title>
  <cp:lastModifiedBy>Johnson, Demetrius</cp:lastModifiedBy>
  <cp:revision>10</cp:revision>
  <dcterms:created xsi:type="dcterms:W3CDTF">2023-03-06T14:44:00Z</dcterms:created>
  <dcterms:modified xsi:type="dcterms:W3CDTF">2023-03-13T13:39:44Z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2022-03-14T00:00:00Z</vt:filetime>
  </property>
  <property fmtid="{D5CDD505-2E9C-101B-9397-08002B2CF9AE}" pid="3" name="LastSaved">
    <vt:filetime>2023-03-06T00:00:00Z</vt:filetime>
  </property>
  <property fmtid="{D5CDD505-2E9C-101B-9397-08002B2CF9AE}" pid="4" name="Producer">
    <vt:lpwstr>macOS Version 11.6.2 (Build 20G314) Quartz PDFContext</vt:lpwstr>
  </property>
</Properties>
</file>