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33" r:id="rId62"/>
    <p:sldId id="316" r:id="rId63"/>
    <p:sldId id="317" r:id="rId64"/>
    <p:sldId id="318" r:id="rId65"/>
    <p:sldId id="334" r:id="rId66"/>
    <p:sldId id="335" r:id="rId67"/>
    <p:sldId id="336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366" autoAdjust="0"/>
  </p:normalViewPr>
  <p:slideViewPr>
    <p:cSldViewPr>
      <p:cViewPr varScale="1">
        <p:scale>
          <a:sx n="61" d="100"/>
          <a:sy n="61" d="100"/>
        </p:scale>
        <p:origin x="144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C8663-2A35-4263-BD2B-0DE46649AA4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7C15B-D0A1-4CC7-B57F-11FECE0D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Basis for encryption: make data as random as possible.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6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Turing Complete: </a:t>
            </a:r>
            <a:r>
              <a:rPr lang="en-US" dirty="0"/>
              <a:t>you can implement any program that can solve any compute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 above is saying: </a:t>
            </a:r>
            <a:r>
              <a:rPr lang="en-US" b="1" dirty="0"/>
              <a:t>move value that </a:t>
            </a:r>
            <a:r>
              <a:rPr lang="en-US" b="1" dirty="0" err="1"/>
              <a:t>esp</a:t>
            </a:r>
            <a:r>
              <a:rPr lang="en-US" b="1" dirty="0"/>
              <a:t> (stack pointer) is pointing to and put it into </a:t>
            </a:r>
            <a:r>
              <a:rPr lang="en-US" b="1" dirty="0" err="1"/>
              <a:t>eip</a:t>
            </a:r>
            <a:r>
              <a:rPr lang="en-US" dirty="0"/>
              <a:t>, and then also </a:t>
            </a:r>
            <a:r>
              <a:rPr lang="en-US" b="1" dirty="0"/>
              <a:t>increment </a:t>
            </a:r>
            <a:r>
              <a:rPr lang="en-US" b="1" dirty="0" err="1"/>
              <a:t>esp</a:t>
            </a:r>
            <a:r>
              <a:rPr lang="en-US" b="1" dirty="0"/>
              <a:t> to point to next location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Whatever value (address) is moved into </a:t>
            </a:r>
            <a:r>
              <a:rPr lang="en-US" dirty="0" err="1"/>
              <a:t>eip</a:t>
            </a:r>
            <a:r>
              <a:rPr lang="en-US" dirty="0"/>
              <a:t>, it will pop it off of the </a:t>
            </a:r>
            <a:r>
              <a:rPr lang="en-US" dirty="0" err="1"/>
              <a:t>eip</a:t>
            </a:r>
            <a:r>
              <a:rPr lang="en-US" dirty="0"/>
              <a:t> stack and then it will branch to whatever is stored in </a:t>
            </a:r>
            <a:r>
              <a:rPr lang="en-US" dirty="0" err="1"/>
              <a:t>eip</a:t>
            </a:r>
            <a:r>
              <a:rPr lang="en-US" dirty="0"/>
              <a:t> to be executed as next instruction.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Pop%edx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move value that </a:t>
            </a:r>
            <a:r>
              <a:rPr lang="en-US" dirty="0" err="1">
                <a:sym typeface="Wingdings" panose="05000000000000000000" pitchFamily="2" charset="2"/>
              </a:rPr>
              <a:t>esp</a:t>
            </a:r>
            <a:r>
              <a:rPr lang="en-US" dirty="0">
                <a:sym typeface="Wingdings" panose="05000000000000000000" pitchFamily="2" charset="2"/>
              </a:rPr>
              <a:t> is pointing to and move it into </a:t>
            </a:r>
            <a:r>
              <a:rPr lang="en-US" dirty="0" err="1">
                <a:sym typeface="Wingdings" panose="05000000000000000000" pitchFamily="2" charset="2"/>
              </a:rPr>
              <a:t>edx</a:t>
            </a:r>
            <a:r>
              <a:rPr lang="en-US" dirty="0">
                <a:sym typeface="Wingdings" panose="05000000000000000000" pitchFamily="2" charset="2"/>
              </a:rPr>
              <a:t>, then increment esp.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%</a:t>
            </a:r>
            <a:r>
              <a:rPr lang="en-US" dirty="0" err="1"/>
              <a:t>eax</a:t>
            </a:r>
            <a:r>
              <a:rPr lang="en-US" dirty="0"/>
              <a:t>,[%</a:t>
            </a:r>
            <a:r>
              <a:rPr lang="en-US" dirty="0" err="1"/>
              <a:t>esp</a:t>
            </a:r>
            <a:r>
              <a:rPr lang="en-US" dirty="0"/>
              <a:t>] == take value of the address that </a:t>
            </a:r>
            <a:r>
              <a:rPr lang="en-US" dirty="0" err="1"/>
              <a:t>esp</a:t>
            </a:r>
            <a:r>
              <a:rPr lang="en-US" dirty="0"/>
              <a:t> pointer is pointing, and move it into %</a:t>
            </a:r>
            <a:r>
              <a:rPr lang="en-US" dirty="0" err="1"/>
              <a:t>eax</a:t>
            </a:r>
            <a:r>
              <a:rPr lang="en-US" dirty="0"/>
              <a:t> register.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%</a:t>
            </a:r>
            <a:r>
              <a:rPr lang="en-US" dirty="0" err="1"/>
              <a:t>eax</a:t>
            </a:r>
            <a:r>
              <a:rPr lang="en-US" dirty="0"/>
              <a:t>,[%</a:t>
            </a:r>
            <a:r>
              <a:rPr lang="en-US" dirty="0" err="1"/>
              <a:t>esp</a:t>
            </a:r>
            <a:r>
              <a:rPr lang="en-US" dirty="0"/>
              <a:t>] == take value of the address that (esp+8) pointer is pointing, and move it into %</a:t>
            </a:r>
            <a:r>
              <a:rPr lang="en-US" dirty="0" err="1"/>
              <a:t>eax</a:t>
            </a:r>
            <a:r>
              <a:rPr lang="en-US" dirty="0"/>
              <a:t> register.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27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Remember: when </a:t>
            </a:r>
            <a:r>
              <a:rPr lang="en-US" b="1" i="1" dirty="0"/>
              <a:t>ret</a:t>
            </a:r>
            <a:r>
              <a:rPr lang="en-US" dirty="0"/>
              <a:t> instruction is hit, </a:t>
            </a:r>
            <a:r>
              <a:rPr lang="en-US" dirty="0" err="1"/>
              <a:t>eip</a:t>
            </a:r>
            <a:r>
              <a:rPr lang="en-US" dirty="0"/>
              <a:t> will pop (take value stored in </a:t>
            </a:r>
            <a:r>
              <a:rPr lang="en-US" dirty="0" err="1"/>
              <a:t>esp</a:t>
            </a:r>
            <a:r>
              <a:rPr lang="en-US" dirty="0"/>
              <a:t>, then </a:t>
            </a:r>
            <a:r>
              <a:rPr lang="en-US" dirty="0" err="1"/>
              <a:t>esp</a:t>
            </a:r>
            <a:r>
              <a:rPr lang="en-US" dirty="0"/>
              <a:t> is also incremented), and whatever address is now stored in </a:t>
            </a:r>
            <a:r>
              <a:rPr lang="en-US" dirty="0" err="1"/>
              <a:t>eip</a:t>
            </a:r>
            <a:r>
              <a:rPr lang="en-US" dirty="0"/>
              <a:t> will be next instruction executed (pointed to by </a:t>
            </a:r>
            <a:r>
              <a:rPr lang="en-US" dirty="0" err="1"/>
              <a:t>eip</a:t>
            </a:r>
            <a:r>
              <a:rPr lang="en-US" dirty="0"/>
              <a:t>), then </a:t>
            </a:r>
            <a:r>
              <a:rPr lang="en-US" dirty="0" err="1"/>
              <a:t>eip</a:t>
            </a:r>
            <a:r>
              <a:rPr lang="en-US" dirty="0"/>
              <a:t> will simply increment by (4bytes for example) to incrementally execute instructions until it hits another </a:t>
            </a:r>
            <a:r>
              <a:rPr lang="en-US" b="1" dirty="0"/>
              <a:t>ret</a:t>
            </a:r>
            <a:r>
              <a:rPr lang="en-US" b="0" dirty="0"/>
              <a:t>, that is only when it will branch (jump non-sequentially) to another sequence of instructions to execute.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Note CISC = complex instruction set; so statements like </a:t>
            </a:r>
            <a:r>
              <a:rPr lang="en-US" b="1" dirty="0"/>
              <a:t>ret</a:t>
            </a:r>
            <a:r>
              <a:rPr lang="en-US" b="0" dirty="0"/>
              <a:t> is really several instructions in one; this is related directly to the idea of ROP is to take advantage the string of instructions that are the equivalent of more complex instructions.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77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go outside of memory range of convert array if you do not ensure user passes in an int in range [0,9]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0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4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want to make sure the code review is an </a:t>
            </a:r>
            <a:r>
              <a:rPr lang="en-US" b="1" dirty="0"/>
              <a:t>expert; preferably someone who owns the module or some of them that are part of the code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Otherwise, security problems will likely not be addressed.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 not write cryptic code! Make it self evident to a reviewer so they can find issues and spend less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is best to </a:t>
            </a:r>
            <a:r>
              <a:rPr lang="en-US" b="1" dirty="0"/>
              <a:t>leverage what was done before</a:t>
            </a:r>
            <a:r>
              <a:rPr lang="en-US" b="0" dirty="0"/>
              <a:t>: use libraries!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Remember, language of choice depends on what you are doing.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5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automatable = cannot check model or theory logic, but merely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Valgrind</a:t>
            </a:r>
            <a:r>
              <a:rPr lang="en-US" dirty="0"/>
              <a:t> = memory checker/protector program.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once testing is over, you do not want to leave </a:t>
            </a:r>
            <a:r>
              <a:rPr lang="en-US" dirty="0" err="1"/>
              <a:t>valgrind</a:t>
            </a:r>
            <a:r>
              <a:rPr lang="en-US" dirty="0"/>
              <a:t> code inside of program to check because of high overhead.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3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Difficulties in finding root of problem: depends on layers involved; can often be hardware related problems and are manifested in higher layers; depends on reproducibility of the problem; ability to gather state information of layers;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8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be on the order of 40% reduction in performance if you leave ASAN code in your product for deployment.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0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Remember: shared libraries = processes share the text section, and only need to keep track of their own local variables for shared library (process).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communicate (by a flag) to the OS that you want to turn off randomization (usually used for debugging an application)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6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Printf</a:t>
            </a:r>
            <a:r>
              <a:rPr lang="en-US" dirty="0"/>
              <a:t> is Fairley sophisticated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Printf</a:t>
            </a:r>
            <a:r>
              <a:rPr lang="en-US" dirty="0"/>
              <a:t> is a special function: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takes a </a:t>
            </a:r>
            <a:r>
              <a:rPr lang="en-US" b="1" i="1" dirty="0"/>
              <a:t>variable</a:t>
            </a:r>
            <a:r>
              <a:rPr lang="en-US" dirty="0"/>
              <a:t> number of arguments, defined as (prototype):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printf</a:t>
            </a:r>
            <a:r>
              <a:rPr lang="en-US" dirty="0"/>
              <a:t>(format string, …) //3 dots means you are providing a variable number of arguments.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compiler does not know how many arguments you will provide.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way </a:t>
            </a:r>
            <a:r>
              <a:rPr lang="en-US" dirty="0" err="1"/>
              <a:t>printf</a:t>
            </a:r>
            <a:r>
              <a:rPr lang="en-US" dirty="0"/>
              <a:t> manages the </a:t>
            </a:r>
            <a:r>
              <a:rPr lang="en-US" dirty="0" err="1"/>
              <a:t>args</a:t>
            </a:r>
            <a:r>
              <a:rPr lang="en-US" dirty="0"/>
              <a:t> is by pointing to the correct location.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1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insert more arguments into the format string than is passed into the </a:t>
            </a:r>
            <a:r>
              <a:rPr lang="en-US" dirty="0" err="1"/>
              <a:t>format_ptr</a:t>
            </a:r>
            <a:r>
              <a:rPr lang="en-US" dirty="0"/>
              <a:t> i.e. more %d than int values given to the function, then you can dump out memory above (higher address) the stack when </a:t>
            </a:r>
            <a:r>
              <a:rPr lang="en-US" dirty="0" err="1"/>
              <a:t>ptr</a:t>
            </a:r>
            <a:r>
              <a:rPr lang="en-US" dirty="0"/>
              <a:t> goes out of bounds.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92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printf</a:t>
            </a:r>
            <a:r>
              <a:rPr lang="en-US" dirty="0"/>
              <a:t>(format, …)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Inside </a:t>
            </a:r>
            <a:r>
              <a:rPr lang="en-US" dirty="0" err="1"/>
              <a:t>printf</a:t>
            </a:r>
            <a:r>
              <a:rPr lang="en-US" dirty="0"/>
              <a:t> function, there is an internal </a:t>
            </a:r>
            <a:r>
              <a:rPr lang="en-US" dirty="0" err="1"/>
              <a:t>ptr</a:t>
            </a:r>
            <a:r>
              <a:rPr lang="en-US" dirty="0"/>
              <a:t>, that iterates through the string passed in, and whenever it hits %</a:t>
            </a:r>
            <a:r>
              <a:rPr lang="en-US" dirty="0" err="1"/>
              <a:t>val</a:t>
            </a:r>
            <a:r>
              <a:rPr lang="en-US" dirty="0"/>
              <a:t> (specifier), it will increment the format-</a:t>
            </a:r>
            <a:r>
              <a:rPr lang="en-US" dirty="0" err="1"/>
              <a:t>ptr</a:t>
            </a:r>
            <a:r>
              <a:rPr lang="en-US" dirty="0"/>
              <a:t> to move up the stack to point to the next … (variable number arguments passed to stack) variable location on the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6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96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11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Left aligned: lowest 16 bits (64Kb) is aligned to the left; not much range (number of combinations) for randomization.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Servers want 99.9999 availability (RAS model = reliability, availability, serviceability); so adding these features to an OS is a lot of work and lots of risk involved.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 developers eased into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9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Return to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 is an executable (so must be marked as executable code); then pass in /bin/</a:t>
            </a:r>
            <a:r>
              <a:rPr lang="en-US" dirty="0" err="1"/>
              <a:t>sh</a:t>
            </a:r>
            <a:r>
              <a:rPr lang="en-US" dirty="0"/>
              <a:t> to that library and make that library call a shell.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Notice: an attacker will always be able to attack because there is not an unlimited number of randomization combinations; there is always a scenario within reasonable range given our computing power that can run enough trials to get code to run where it is not intended.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 Armageddon paper on prefetch attacks.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There is a flaw in the ARM-based processor (intel has same problem) which leaves kernel space vulnerable.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“undesirable behavior or results not guaranteed” involved in the ARM processor documentation; attackers took advantage of this misbehavior to read kernel maps from user space.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Prefetch instructions is pulled into cache to throw error; so attackers simply needed to pull the data from the cache.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a hardware attack.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Has been used to bypass enclaves.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SGX = Software guard extension; used to work with Enclave, in order to use secure measures to guard stack of your program.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ROP used to overcome this defense.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1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CCS = top tier conference in computer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String together gadgets (stitch them together) to get an equivalent function (i.e. a library).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5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ret=return in assembly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CISC based system </a:t>
            </a:r>
            <a:r>
              <a:rPr lang="en-US" dirty="0">
                <a:sym typeface="Wingdings" panose="05000000000000000000" pitchFamily="2" charset="2"/>
              </a:rPr>
              <a:t> pop gets data and moves </a:t>
            </a:r>
            <a:r>
              <a:rPr lang="en-US" dirty="0" err="1">
                <a:sym typeface="Wingdings" panose="05000000000000000000" pitchFamily="2" charset="2"/>
              </a:rPr>
              <a:t>esp</a:t>
            </a:r>
            <a:r>
              <a:rPr lang="en-US" dirty="0">
                <a:sym typeface="Wingdings" panose="05000000000000000000" pitchFamily="2" charset="2"/>
              </a:rPr>
              <a:t> pointer (complex instruction = does 2 things from one instruction).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C15B-D0A1-4CC7-B57F-11FECE0DC59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3627" y="-109728"/>
            <a:ext cx="10364744" cy="1439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0951" y="1205484"/>
            <a:ext cx="9397365" cy="4436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nob.cs.ucdavis.edu/bishop/secprog/robust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valgrind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985" y="1666747"/>
            <a:ext cx="6828790" cy="17659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185035" marR="5080" indent="-2172970">
              <a:lnSpc>
                <a:spcPts val="6500"/>
              </a:lnSpc>
              <a:spcBef>
                <a:spcPts val="900"/>
              </a:spcBef>
            </a:pPr>
            <a:r>
              <a:rPr sz="6000" dirty="0"/>
              <a:t>CIS</a:t>
            </a:r>
            <a:r>
              <a:rPr sz="6000" spc="-15" dirty="0"/>
              <a:t> </a:t>
            </a:r>
            <a:r>
              <a:rPr sz="6000" dirty="0"/>
              <a:t>449/549:</a:t>
            </a:r>
            <a:r>
              <a:rPr sz="6000" spc="-10" dirty="0"/>
              <a:t> </a:t>
            </a:r>
            <a:r>
              <a:rPr sz="6000" spc="-25" dirty="0"/>
              <a:t>Software </a:t>
            </a:r>
            <a:r>
              <a:rPr sz="6000" spc="-10" dirty="0"/>
              <a:t>Security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5383498" y="4041140"/>
            <a:ext cx="142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Anys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Bacha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403" y="5994908"/>
            <a:ext cx="691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Slides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U.</a:t>
            </a:r>
            <a:r>
              <a:rPr sz="1800" spc="-20" dirty="0">
                <a:latin typeface="Calibri"/>
                <a:cs typeface="Calibri"/>
              </a:rPr>
              <a:t> Shankar,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Hicks,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Boneh,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Zeldovich,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Rahmati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785620">
              <a:lnSpc>
                <a:spcPct val="100000"/>
              </a:lnSpc>
              <a:spcBef>
                <a:spcPts val="100"/>
              </a:spcBef>
            </a:pPr>
            <a:r>
              <a:rPr dirty="0"/>
              <a:t>What’s</a:t>
            </a:r>
            <a:r>
              <a:rPr spc="-90" dirty="0"/>
              <a:t> </a:t>
            </a:r>
            <a:r>
              <a:rPr dirty="0"/>
              <a:t>Wrong</a:t>
            </a:r>
            <a:r>
              <a:rPr spc="-90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dirty="0"/>
              <a:t>this</a:t>
            </a:r>
            <a:r>
              <a:rPr spc="-85" dirty="0"/>
              <a:t> </a:t>
            </a:r>
            <a:r>
              <a:rPr spc="-10" dirty="0"/>
              <a:t>Code?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265" y="1837435"/>
            <a:ext cx="4984750" cy="441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419985" algn="just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#define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BUF_SIZE</a:t>
            </a:r>
            <a:r>
              <a:rPr sz="2400" spc="-25" dirty="0">
                <a:latin typeface="Calibri"/>
                <a:cs typeface="Calibri"/>
              </a:rPr>
              <a:t> 16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0" dirty="0">
                <a:latin typeface="Calibri"/>
                <a:cs typeface="Calibri"/>
              </a:rPr>
              <a:t> buf[BUF_SIZE]; </a:t>
            </a:r>
            <a:r>
              <a:rPr sz="2400" dirty="0">
                <a:latin typeface="Calibri"/>
                <a:cs typeface="Calibri"/>
              </a:rPr>
              <a:t>void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vulnerable()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80645" marR="5080">
              <a:lnSpc>
                <a:spcPct val="98800"/>
              </a:lnSpc>
              <a:spcBef>
                <a:spcPts val="60"/>
              </a:spcBef>
              <a:tabLst>
                <a:tab pos="1360170" algn="l"/>
              </a:tabLst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read_int_from_network();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read_string_from_network(); </a:t>
            </a:r>
            <a:r>
              <a:rPr sz="2400" dirty="0">
                <a:latin typeface="Calibri"/>
                <a:cs typeface="Calibri"/>
              </a:rPr>
              <a:t>if(len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BUF_SIZE)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90220" marR="1863725">
              <a:lnSpc>
                <a:spcPct val="100800"/>
              </a:lnSpc>
            </a:pPr>
            <a:r>
              <a:rPr sz="2400" spc="-10" dirty="0">
                <a:latin typeface="Calibri"/>
                <a:cs typeface="Calibri"/>
              </a:rPr>
              <a:t>printf(“Too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large\n”); return;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memcpy(buf,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len);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785620">
              <a:lnSpc>
                <a:spcPct val="100000"/>
              </a:lnSpc>
              <a:spcBef>
                <a:spcPts val="100"/>
              </a:spcBef>
            </a:pPr>
            <a:r>
              <a:rPr dirty="0"/>
              <a:t>What’s</a:t>
            </a:r>
            <a:r>
              <a:rPr spc="-90" dirty="0"/>
              <a:t> </a:t>
            </a:r>
            <a:r>
              <a:rPr dirty="0"/>
              <a:t>Wrong</a:t>
            </a:r>
            <a:r>
              <a:rPr spc="-90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dirty="0"/>
              <a:t>this</a:t>
            </a:r>
            <a:r>
              <a:rPr spc="-85" dirty="0"/>
              <a:t> </a:t>
            </a:r>
            <a:r>
              <a:rPr spc="-10" dirty="0"/>
              <a:t>Code?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265" y="1837435"/>
            <a:ext cx="4984750" cy="4048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419985" algn="just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#define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BUF_SIZE</a:t>
            </a:r>
            <a:r>
              <a:rPr sz="2400" spc="-25" dirty="0">
                <a:latin typeface="Calibri"/>
                <a:cs typeface="Calibri"/>
              </a:rPr>
              <a:t> 16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0" dirty="0">
                <a:latin typeface="Calibri"/>
                <a:cs typeface="Calibri"/>
              </a:rPr>
              <a:t> buf[BUF_SIZE]; </a:t>
            </a:r>
            <a:r>
              <a:rPr sz="2400" dirty="0">
                <a:latin typeface="Calibri"/>
                <a:cs typeface="Calibri"/>
              </a:rPr>
              <a:t>void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vulnerable()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80645" marR="5080">
              <a:lnSpc>
                <a:spcPct val="98800"/>
              </a:lnSpc>
              <a:spcBef>
                <a:spcPts val="60"/>
              </a:spcBef>
              <a:tabLst>
                <a:tab pos="1360170" algn="l"/>
              </a:tabLst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read_int_from_network();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read_string_from_network(); </a:t>
            </a:r>
            <a:r>
              <a:rPr sz="2400" dirty="0">
                <a:latin typeface="Calibri"/>
                <a:cs typeface="Calibri"/>
              </a:rPr>
              <a:t>if(len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BUF_SIZE)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90220" marR="1863725">
              <a:lnSpc>
                <a:spcPct val="100800"/>
              </a:lnSpc>
            </a:pPr>
            <a:r>
              <a:rPr sz="2400" spc="-10" dirty="0">
                <a:latin typeface="Calibri"/>
                <a:cs typeface="Calibri"/>
              </a:rPr>
              <a:t>printf(“Too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large\n”); return;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ts val="2845"/>
              </a:lnSpc>
            </a:pPr>
            <a:r>
              <a:rPr sz="2400" spc="-10" dirty="0">
                <a:latin typeface="Calibri"/>
                <a:cs typeface="Calibri"/>
              </a:rPr>
              <a:t>memcpy(buf,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len);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867" y="6107683"/>
            <a:ext cx="10667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47255" algn="l"/>
              </a:tabLst>
            </a:pPr>
            <a:r>
              <a:rPr sz="2400" dirty="0">
                <a:latin typeface="Calibri"/>
                <a:cs typeface="Calibri"/>
              </a:rPr>
              <a:t>void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*memcpy(void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*dest,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*src,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size_t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n);</a:t>
            </a:r>
            <a:r>
              <a:rPr sz="2400" dirty="0">
                <a:latin typeface="Calibri"/>
                <a:cs typeface="Calibri"/>
              </a:rPr>
              <a:t>	typedef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unsigned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size_t;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7086" y="2890011"/>
            <a:ext cx="1330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Negative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0113" y="3088220"/>
            <a:ext cx="553720" cy="114300"/>
          </a:xfrm>
          <a:custGeom>
            <a:avLst/>
            <a:gdLst/>
            <a:ahLst/>
            <a:cxnLst/>
            <a:rect l="l" t="t" r="r" b="b"/>
            <a:pathLst>
              <a:path w="553719" h="114300">
                <a:moveTo>
                  <a:pt x="439152" y="0"/>
                </a:moveTo>
                <a:lnTo>
                  <a:pt x="439152" y="114300"/>
                </a:lnTo>
                <a:lnTo>
                  <a:pt x="515350" y="76200"/>
                </a:lnTo>
                <a:lnTo>
                  <a:pt x="458202" y="76200"/>
                </a:lnTo>
                <a:lnTo>
                  <a:pt x="458202" y="38100"/>
                </a:lnTo>
                <a:lnTo>
                  <a:pt x="515353" y="38100"/>
                </a:lnTo>
                <a:lnTo>
                  <a:pt x="439152" y="0"/>
                </a:lnTo>
                <a:close/>
              </a:path>
              <a:path w="553719" h="114300">
                <a:moveTo>
                  <a:pt x="43915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39152" y="76200"/>
                </a:lnTo>
                <a:lnTo>
                  <a:pt x="439152" y="38100"/>
                </a:lnTo>
                <a:close/>
              </a:path>
              <a:path w="553719" h="114300">
                <a:moveTo>
                  <a:pt x="515353" y="38100"/>
                </a:moveTo>
                <a:lnTo>
                  <a:pt x="458202" y="38100"/>
                </a:lnTo>
                <a:lnTo>
                  <a:pt x="458202" y="76200"/>
                </a:lnTo>
                <a:lnTo>
                  <a:pt x="515350" y="76200"/>
                </a:lnTo>
                <a:lnTo>
                  <a:pt x="553452" y="57148"/>
                </a:lnTo>
                <a:lnTo>
                  <a:pt x="515353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785620">
              <a:lnSpc>
                <a:spcPct val="100000"/>
              </a:lnSpc>
              <a:spcBef>
                <a:spcPts val="100"/>
              </a:spcBef>
            </a:pPr>
            <a:r>
              <a:rPr dirty="0"/>
              <a:t>What’s</a:t>
            </a:r>
            <a:r>
              <a:rPr spc="-90" dirty="0"/>
              <a:t> </a:t>
            </a:r>
            <a:r>
              <a:rPr dirty="0"/>
              <a:t>Wrong</a:t>
            </a:r>
            <a:r>
              <a:rPr spc="-90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dirty="0"/>
              <a:t>this</a:t>
            </a:r>
            <a:r>
              <a:rPr spc="-85" dirty="0"/>
              <a:t> </a:t>
            </a:r>
            <a:r>
              <a:rPr spc="-10" dirty="0"/>
              <a:t>Code?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265" y="1837435"/>
            <a:ext cx="4984750" cy="258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419985" algn="just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#define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BUF_SIZE</a:t>
            </a:r>
            <a:r>
              <a:rPr sz="2400" spc="-25" dirty="0">
                <a:latin typeface="Calibri"/>
                <a:cs typeface="Calibri"/>
              </a:rPr>
              <a:t> 16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0" dirty="0">
                <a:latin typeface="Calibri"/>
                <a:cs typeface="Calibri"/>
              </a:rPr>
              <a:t> buf[BUF_SIZE]; </a:t>
            </a:r>
            <a:r>
              <a:rPr sz="2400" dirty="0">
                <a:latin typeface="Calibri"/>
                <a:cs typeface="Calibri"/>
              </a:rPr>
              <a:t>void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vulnerable()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80645" marR="5080">
              <a:lnSpc>
                <a:spcPct val="98800"/>
              </a:lnSpc>
              <a:spcBef>
                <a:spcPts val="60"/>
              </a:spcBef>
              <a:tabLst>
                <a:tab pos="1360170" algn="l"/>
              </a:tabLst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read_int_from_network();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read_string_from_network(); </a:t>
            </a:r>
            <a:r>
              <a:rPr sz="2400" dirty="0">
                <a:latin typeface="Calibri"/>
                <a:cs typeface="Calibri"/>
              </a:rPr>
              <a:t>if(len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BUF_SIZE)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9022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printf(“Too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large\n”);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4101" y="4403852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return;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6265" y="4772659"/>
            <a:ext cx="2787650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17170">
              <a:lnSpc>
                <a:spcPts val="2845"/>
              </a:lnSpc>
            </a:pPr>
            <a:r>
              <a:rPr sz="2400" spc="-10" dirty="0">
                <a:latin typeface="Calibri"/>
                <a:cs typeface="Calibri"/>
              </a:rPr>
              <a:t>memcpy(buf,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len);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867" y="6107683"/>
            <a:ext cx="6432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void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*memcpy(void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*dest,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*src,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size_t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1742" y="6061964"/>
            <a:ext cx="3431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typedef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unsigned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size_t;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086" y="2701036"/>
            <a:ext cx="13303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10160">
              <a:lnSpc>
                <a:spcPct val="15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Negative 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OK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0113" y="3111972"/>
            <a:ext cx="553720" cy="114300"/>
          </a:xfrm>
          <a:custGeom>
            <a:avLst/>
            <a:gdLst/>
            <a:ahLst/>
            <a:cxnLst/>
            <a:rect l="l" t="t" r="r" b="b"/>
            <a:pathLst>
              <a:path w="553719" h="114300">
                <a:moveTo>
                  <a:pt x="439152" y="0"/>
                </a:moveTo>
                <a:lnTo>
                  <a:pt x="439152" y="114300"/>
                </a:lnTo>
                <a:lnTo>
                  <a:pt x="515352" y="76200"/>
                </a:lnTo>
                <a:lnTo>
                  <a:pt x="458202" y="76200"/>
                </a:lnTo>
                <a:lnTo>
                  <a:pt x="458202" y="38100"/>
                </a:lnTo>
                <a:lnTo>
                  <a:pt x="515352" y="38100"/>
                </a:lnTo>
                <a:lnTo>
                  <a:pt x="439152" y="0"/>
                </a:lnTo>
                <a:close/>
              </a:path>
              <a:path w="553719" h="114300">
                <a:moveTo>
                  <a:pt x="43915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39152" y="76200"/>
                </a:lnTo>
                <a:lnTo>
                  <a:pt x="439152" y="38100"/>
                </a:lnTo>
                <a:close/>
              </a:path>
              <a:path w="553719" h="114300">
                <a:moveTo>
                  <a:pt x="515352" y="38100"/>
                </a:moveTo>
                <a:lnTo>
                  <a:pt x="458202" y="38100"/>
                </a:lnTo>
                <a:lnTo>
                  <a:pt x="458202" y="76200"/>
                </a:lnTo>
                <a:lnTo>
                  <a:pt x="515352" y="76200"/>
                </a:lnTo>
                <a:lnTo>
                  <a:pt x="553452" y="57150"/>
                </a:lnTo>
                <a:lnTo>
                  <a:pt x="515352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7129" y="3751308"/>
            <a:ext cx="553720" cy="114300"/>
          </a:xfrm>
          <a:custGeom>
            <a:avLst/>
            <a:gdLst/>
            <a:ahLst/>
            <a:cxnLst/>
            <a:rect l="l" t="t" r="r" b="b"/>
            <a:pathLst>
              <a:path w="553719" h="114300">
                <a:moveTo>
                  <a:pt x="439152" y="0"/>
                </a:moveTo>
                <a:lnTo>
                  <a:pt x="439153" y="114300"/>
                </a:lnTo>
                <a:lnTo>
                  <a:pt x="515352" y="76200"/>
                </a:lnTo>
                <a:lnTo>
                  <a:pt x="458202" y="76200"/>
                </a:lnTo>
                <a:lnTo>
                  <a:pt x="458202" y="38100"/>
                </a:lnTo>
                <a:lnTo>
                  <a:pt x="515352" y="38100"/>
                </a:lnTo>
                <a:lnTo>
                  <a:pt x="439152" y="0"/>
                </a:lnTo>
                <a:close/>
              </a:path>
              <a:path w="553719" h="114300">
                <a:moveTo>
                  <a:pt x="439152" y="38100"/>
                </a:moveTo>
                <a:lnTo>
                  <a:pt x="0" y="38100"/>
                </a:lnTo>
                <a:lnTo>
                  <a:pt x="1" y="76200"/>
                </a:lnTo>
                <a:lnTo>
                  <a:pt x="439152" y="76200"/>
                </a:lnTo>
                <a:lnTo>
                  <a:pt x="439152" y="38100"/>
                </a:lnTo>
                <a:close/>
              </a:path>
              <a:path w="553719" h="114300">
                <a:moveTo>
                  <a:pt x="515352" y="38100"/>
                </a:moveTo>
                <a:lnTo>
                  <a:pt x="458202" y="38100"/>
                </a:lnTo>
                <a:lnTo>
                  <a:pt x="458202" y="76200"/>
                </a:lnTo>
                <a:lnTo>
                  <a:pt x="515352" y="76200"/>
                </a:lnTo>
                <a:lnTo>
                  <a:pt x="553452" y="57150"/>
                </a:lnTo>
                <a:lnTo>
                  <a:pt x="515352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93136" y="4410964"/>
            <a:ext cx="3613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Implicit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cast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unsigned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86712" y="4846760"/>
            <a:ext cx="254000" cy="347980"/>
          </a:xfrm>
          <a:custGeom>
            <a:avLst/>
            <a:gdLst/>
            <a:ahLst/>
            <a:cxnLst/>
            <a:rect l="l" t="t" r="r" b="b"/>
            <a:pathLst>
              <a:path w="254000" h="347979">
                <a:moveTo>
                  <a:pt x="19358" y="221494"/>
                </a:moveTo>
                <a:lnTo>
                  <a:pt x="0" y="347811"/>
                </a:lnTo>
                <a:lnTo>
                  <a:pt x="112668" y="287507"/>
                </a:lnTo>
                <a:lnTo>
                  <a:pt x="103546" y="281054"/>
                </a:lnTo>
                <a:lnTo>
                  <a:pt x="70562" y="281054"/>
                </a:lnTo>
                <a:lnTo>
                  <a:pt x="39460" y="259050"/>
                </a:lnTo>
                <a:lnTo>
                  <a:pt x="50462" y="243499"/>
                </a:lnTo>
                <a:lnTo>
                  <a:pt x="19358" y="221494"/>
                </a:lnTo>
                <a:close/>
              </a:path>
              <a:path w="254000" h="347979">
                <a:moveTo>
                  <a:pt x="50462" y="243499"/>
                </a:moveTo>
                <a:lnTo>
                  <a:pt x="39460" y="259050"/>
                </a:lnTo>
                <a:lnTo>
                  <a:pt x="70562" y="281054"/>
                </a:lnTo>
                <a:lnTo>
                  <a:pt x="81564" y="265503"/>
                </a:lnTo>
                <a:lnTo>
                  <a:pt x="50462" y="243499"/>
                </a:lnTo>
                <a:close/>
              </a:path>
              <a:path w="254000" h="347979">
                <a:moveTo>
                  <a:pt x="81564" y="265503"/>
                </a:moveTo>
                <a:lnTo>
                  <a:pt x="70562" y="281054"/>
                </a:lnTo>
                <a:lnTo>
                  <a:pt x="103546" y="281054"/>
                </a:lnTo>
                <a:lnTo>
                  <a:pt x="81564" y="265503"/>
                </a:lnTo>
                <a:close/>
              </a:path>
              <a:path w="254000" h="347979">
                <a:moveTo>
                  <a:pt x="222727" y="0"/>
                </a:moveTo>
                <a:lnTo>
                  <a:pt x="50462" y="243499"/>
                </a:lnTo>
                <a:lnTo>
                  <a:pt x="81564" y="265503"/>
                </a:lnTo>
                <a:lnTo>
                  <a:pt x="253831" y="22004"/>
                </a:lnTo>
                <a:lnTo>
                  <a:pt x="22272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801" y="3541267"/>
            <a:ext cx="54527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Integer</a:t>
            </a:r>
            <a:r>
              <a:rPr sz="6000" spc="-185" dirty="0"/>
              <a:t> </a:t>
            </a:r>
            <a:r>
              <a:rPr sz="6000" spc="-20" dirty="0"/>
              <a:t>Overflows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3189605">
              <a:lnSpc>
                <a:spcPct val="100000"/>
              </a:lnSpc>
              <a:spcBef>
                <a:spcPts val="100"/>
              </a:spcBef>
            </a:pPr>
            <a:r>
              <a:rPr dirty="0"/>
              <a:t>Integer</a:t>
            </a:r>
            <a:r>
              <a:rPr spc="-140" dirty="0"/>
              <a:t> </a:t>
            </a:r>
            <a:r>
              <a:rPr spc="-10" dirty="0"/>
              <a:t>Overflows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665" y="2033523"/>
            <a:ext cx="1339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Problem: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0477" y="2033523"/>
            <a:ext cx="6348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happens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exceeds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665" y="2807715"/>
            <a:ext cx="8284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2690" algn="l"/>
                <a:tab pos="3462020" algn="l"/>
                <a:tab pos="4879340" algn="l"/>
                <a:tab pos="7300595" algn="l"/>
              </a:tabLst>
            </a:pPr>
            <a:r>
              <a:rPr sz="2800" b="1" dirty="0">
                <a:solidFill>
                  <a:srgbClr val="0070C0"/>
                </a:solidFill>
                <a:latin typeface="Calibri"/>
                <a:cs typeface="Calibri"/>
              </a:rPr>
              <a:t>int</a:t>
            </a:r>
            <a:r>
              <a:rPr sz="28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Calibri"/>
                <a:cs typeface="Calibri"/>
              </a:rPr>
              <a:t>m;</a:t>
            </a:r>
            <a:r>
              <a:rPr sz="2800" b="1" dirty="0">
                <a:solidFill>
                  <a:srgbClr val="0070C0"/>
                </a:solidFill>
                <a:latin typeface="Calibri"/>
                <a:cs typeface="Calibri"/>
              </a:rPr>
              <a:t>	(32</a:t>
            </a:r>
            <a:r>
              <a:rPr sz="28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70C0"/>
                </a:solidFill>
                <a:latin typeface="Calibri"/>
                <a:cs typeface="Calibri"/>
              </a:rPr>
              <a:t>bits)</a:t>
            </a:r>
            <a:r>
              <a:rPr sz="2800" b="1" dirty="0">
                <a:solidFill>
                  <a:srgbClr val="0070C0"/>
                </a:solidFill>
                <a:latin typeface="Calibri"/>
                <a:cs typeface="Calibri"/>
              </a:rPr>
              <a:t>	short</a:t>
            </a:r>
            <a:r>
              <a:rPr sz="28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Calibri"/>
                <a:cs typeface="Calibri"/>
              </a:rPr>
              <a:t>s;</a:t>
            </a:r>
            <a:r>
              <a:rPr sz="2800" b="1" dirty="0">
                <a:solidFill>
                  <a:srgbClr val="0070C0"/>
                </a:solidFill>
                <a:latin typeface="Calibri"/>
                <a:cs typeface="Calibri"/>
              </a:rPr>
              <a:t>	(16</a:t>
            </a:r>
            <a:r>
              <a:rPr sz="28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70C0"/>
                </a:solidFill>
                <a:latin typeface="Calibri"/>
                <a:cs typeface="Calibri"/>
              </a:rPr>
              <a:t>bits)</a:t>
            </a:r>
            <a:r>
              <a:rPr sz="2800" b="1" dirty="0">
                <a:solidFill>
                  <a:srgbClr val="0070C0"/>
                </a:solidFill>
                <a:latin typeface="Calibri"/>
                <a:cs typeface="Calibri"/>
              </a:rPr>
              <a:t>	char</a:t>
            </a:r>
            <a:r>
              <a:rPr sz="28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Calibri"/>
                <a:cs typeface="Calibri"/>
              </a:rPr>
              <a:t>c;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5859" y="2807715"/>
            <a:ext cx="1052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70C0"/>
                </a:solidFill>
                <a:latin typeface="Calibri"/>
                <a:cs typeface="Calibri"/>
              </a:rPr>
              <a:t>(8</a:t>
            </a:r>
            <a:r>
              <a:rPr sz="28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70C0"/>
                </a:solidFill>
                <a:latin typeface="Calibri"/>
                <a:cs typeface="Calibri"/>
              </a:rPr>
              <a:t>bits)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08015" y="3623816"/>
          <a:ext cx="7143750" cy="155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 marL="31750">
                        <a:lnSpc>
                          <a:spcPts val="3225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0x80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0x80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128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128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3225"/>
                        </a:lnSpc>
                      </a:pPr>
                      <a:r>
                        <a:rPr sz="2800" dirty="0">
                          <a:latin typeface="Cambria Math"/>
                          <a:cs typeface="Cambria Math"/>
                        </a:rPr>
                        <a:t>⇒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ts val="3225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= 0xff80 +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0x80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Cambria Math"/>
                          <a:cs typeface="Cambria Math"/>
                        </a:rPr>
                        <a:t>⇒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0xffffff80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0x80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dirty="0">
                          <a:latin typeface="Cambria Math"/>
                          <a:cs typeface="Cambria Math"/>
                        </a:rPr>
                        <a:t>⇒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12665" y="5602732"/>
            <a:ext cx="3209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exploited?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3189605">
              <a:lnSpc>
                <a:spcPct val="100000"/>
              </a:lnSpc>
              <a:spcBef>
                <a:spcPts val="100"/>
              </a:spcBef>
            </a:pPr>
            <a:r>
              <a:rPr dirty="0"/>
              <a:t>Integer</a:t>
            </a:r>
            <a:r>
              <a:rPr spc="-140" dirty="0"/>
              <a:t> </a:t>
            </a:r>
            <a:r>
              <a:rPr spc="-10" dirty="0"/>
              <a:t>Overflows</a:t>
            </a:r>
          </a:p>
        </p:txBody>
      </p:sp>
      <p:sp>
        <p:nvSpPr>
          <p:cNvPr id="3" name="object 3"/>
          <p:cNvSpPr/>
          <p:nvPr/>
        </p:nvSpPr>
        <p:spPr>
          <a:xfrm>
            <a:off x="1515978" y="1565106"/>
            <a:ext cx="8971915" cy="3211830"/>
          </a:xfrm>
          <a:custGeom>
            <a:avLst/>
            <a:gdLst/>
            <a:ahLst/>
            <a:cxnLst/>
            <a:rect l="l" t="t" r="r" b="b"/>
            <a:pathLst>
              <a:path w="8971915" h="3211829">
                <a:moveTo>
                  <a:pt x="0" y="0"/>
                </a:moveTo>
                <a:lnTo>
                  <a:pt x="8971547" y="0"/>
                </a:lnTo>
                <a:lnTo>
                  <a:pt x="8971547" y="3211431"/>
                </a:lnTo>
                <a:lnTo>
                  <a:pt x="0" y="32114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4718" y="1451356"/>
            <a:ext cx="8181340" cy="512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9300"/>
              </a:lnSpc>
              <a:spcBef>
                <a:spcPts val="100"/>
              </a:spcBef>
              <a:tabLst>
                <a:tab pos="786765" algn="l"/>
                <a:tab pos="4587240" algn="l"/>
              </a:tabLst>
            </a:pPr>
            <a:r>
              <a:rPr sz="2800" spc="-20" dirty="0">
                <a:latin typeface="Calibri"/>
                <a:cs typeface="Calibri"/>
              </a:rPr>
              <a:t>void</a:t>
            </a:r>
            <a:r>
              <a:rPr sz="2800" dirty="0">
                <a:latin typeface="Calibri"/>
                <a:cs typeface="Calibri"/>
              </a:rPr>
              <a:t>	func(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 *buf1,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*buf2,</a:t>
            </a:r>
            <a:r>
              <a:rPr sz="2800" dirty="0">
                <a:latin typeface="Calibri"/>
                <a:cs typeface="Calibri"/>
              </a:rPr>
              <a:t>	unsigned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len1,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len2)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{ </a:t>
            </a:r>
            <a:r>
              <a:rPr sz="2800" dirty="0">
                <a:latin typeface="Calibri"/>
                <a:cs typeface="Calibri"/>
              </a:rPr>
              <a:t>char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temp[256];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  <a:tabLst>
                <a:tab pos="820419" algn="l"/>
                <a:tab pos="3703320" algn="l"/>
              </a:tabLst>
            </a:pPr>
            <a:r>
              <a:rPr sz="2800" spc="-2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(len1 +</a:t>
            </a:r>
            <a:r>
              <a:rPr sz="2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len2 &gt;</a:t>
            </a:r>
            <a:r>
              <a:rPr sz="2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256)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{return;}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28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length</a:t>
            </a:r>
            <a:r>
              <a:rPr sz="28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check</a:t>
            </a:r>
            <a:endParaRPr sz="2800">
              <a:latin typeface="Calibri"/>
              <a:cs typeface="Calibri"/>
            </a:endParaRPr>
          </a:p>
          <a:p>
            <a:pPr marL="469900" marR="1249045">
              <a:lnSpc>
                <a:spcPct val="119300"/>
              </a:lnSpc>
              <a:spcBef>
                <a:spcPts val="75"/>
              </a:spcBef>
              <a:tabLst>
                <a:tab pos="5041265" algn="l"/>
              </a:tabLst>
            </a:pPr>
            <a:r>
              <a:rPr sz="2800" dirty="0">
                <a:latin typeface="Calibri"/>
                <a:cs typeface="Calibri"/>
              </a:rPr>
              <a:t>memcpy(temp,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buf1,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len1);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cat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buffers </a:t>
            </a:r>
            <a:r>
              <a:rPr sz="2800" dirty="0">
                <a:latin typeface="Calibri"/>
                <a:cs typeface="Calibri"/>
              </a:rPr>
              <a:t>memcpy(temp+len1,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buf2,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len2);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  <a:tabLst>
                <a:tab pos="5041265" algn="l"/>
              </a:tabLst>
            </a:pPr>
            <a:r>
              <a:rPr sz="2800" dirty="0">
                <a:latin typeface="Calibri"/>
                <a:cs typeface="Calibri"/>
              </a:rPr>
              <a:t>do-</a:t>
            </a:r>
            <a:r>
              <a:rPr sz="2800" spc="-10" dirty="0">
                <a:latin typeface="Calibri"/>
                <a:cs typeface="Calibri"/>
              </a:rPr>
              <a:t>something(temp);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stuff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759585">
              <a:lnSpc>
                <a:spcPct val="100000"/>
              </a:lnSpc>
              <a:spcBef>
                <a:spcPts val="360"/>
              </a:spcBef>
              <a:tabLst>
                <a:tab pos="3061335" algn="l"/>
                <a:tab pos="5160645" algn="l"/>
                <a:tab pos="7765415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len1 =</a:t>
            </a:r>
            <a:r>
              <a:rPr sz="2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0x80,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	len2 =</a:t>
            </a:r>
            <a:r>
              <a:rPr sz="2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0xffffff80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2407285">
              <a:lnSpc>
                <a:spcPct val="100000"/>
              </a:lnSpc>
              <a:spcBef>
                <a:spcPts val="455"/>
              </a:spcBef>
              <a:tabLst>
                <a:tab pos="2958465" algn="l"/>
              </a:tabLst>
            </a:pPr>
            <a:r>
              <a:rPr sz="2800" spc="-50" dirty="0">
                <a:latin typeface="Cambria Math"/>
                <a:cs typeface="Cambria Math"/>
              </a:rPr>
              <a:t>⇒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latin typeface="Calibri"/>
                <a:cs typeface="Calibri"/>
              </a:rPr>
              <a:t>len1+len2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1759585">
              <a:lnSpc>
                <a:spcPct val="100000"/>
              </a:lnSpc>
              <a:spcBef>
                <a:spcPts val="1130"/>
              </a:spcBef>
              <a:tabLst>
                <a:tab pos="2971165" algn="l"/>
                <a:tab pos="4590415" algn="l"/>
              </a:tabLst>
            </a:pPr>
            <a:r>
              <a:rPr sz="2800" spc="-10" dirty="0">
                <a:latin typeface="Calibri"/>
                <a:cs typeface="Calibri"/>
              </a:rPr>
              <a:t>Second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memcpy()</a:t>
            </a:r>
            <a:r>
              <a:rPr sz="2800" dirty="0">
                <a:latin typeface="Calibri"/>
                <a:cs typeface="Calibri"/>
              </a:rPr>
              <a:t>	will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overflow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!!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785620">
              <a:lnSpc>
                <a:spcPct val="100000"/>
              </a:lnSpc>
              <a:spcBef>
                <a:spcPts val="100"/>
              </a:spcBef>
            </a:pPr>
            <a:r>
              <a:rPr dirty="0"/>
              <a:t>What’s</a:t>
            </a:r>
            <a:r>
              <a:rPr spc="-90" dirty="0"/>
              <a:t> </a:t>
            </a:r>
            <a:r>
              <a:rPr dirty="0"/>
              <a:t>Wrong</a:t>
            </a:r>
            <a:r>
              <a:rPr spc="-90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dirty="0"/>
              <a:t>this</a:t>
            </a:r>
            <a:r>
              <a:rPr spc="-85" dirty="0"/>
              <a:t> </a:t>
            </a:r>
            <a:r>
              <a:rPr spc="-10" dirty="0"/>
              <a:t>Code?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265" y="1837435"/>
            <a:ext cx="4281805" cy="332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void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vulnerable()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3695" marR="2661920">
              <a:lnSpc>
                <a:spcPct val="100800"/>
              </a:lnSpc>
            </a:pPr>
            <a:r>
              <a:rPr sz="2400" dirty="0">
                <a:latin typeface="Calibri"/>
                <a:cs typeface="Calibri"/>
              </a:rPr>
              <a:t>size_t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len;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*buf;</a:t>
            </a:r>
            <a:endParaRPr sz="2400">
              <a:latin typeface="Calibri"/>
              <a:cs typeface="Calibri"/>
            </a:endParaRPr>
          </a:p>
          <a:p>
            <a:pPr marL="353695" marR="5080">
              <a:lnSpc>
                <a:spcPts val="2810"/>
              </a:lnSpc>
              <a:spcBef>
                <a:spcPts val="150"/>
              </a:spcBef>
            </a:pPr>
            <a:r>
              <a:rPr sz="2400" dirty="0">
                <a:latin typeface="Calibri"/>
                <a:cs typeface="Calibri"/>
              </a:rPr>
              <a:t>len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read_int_from_network(); </a:t>
            </a:r>
            <a:r>
              <a:rPr sz="2400" dirty="0">
                <a:latin typeface="Calibri"/>
                <a:cs typeface="Calibri"/>
              </a:rPr>
              <a:t>buf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malloc(len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5);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820"/>
              </a:lnSpc>
            </a:pPr>
            <a:r>
              <a:rPr sz="2400" dirty="0">
                <a:latin typeface="Calibri"/>
                <a:cs typeface="Calibri"/>
              </a:rPr>
              <a:t>read(fd,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buf,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len);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25"/>
              </a:spcBef>
            </a:pP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785620">
              <a:lnSpc>
                <a:spcPct val="100000"/>
              </a:lnSpc>
              <a:spcBef>
                <a:spcPts val="100"/>
              </a:spcBef>
            </a:pPr>
            <a:r>
              <a:rPr dirty="0"/>
              <a:t>What’s</a:t>
            </a:r>
            <a:r>
              <a:rPr spc="-90" dirty="0"/>
              <a:t> </a:t>
            </a:r>
            <a:r>
              <a:rPr dirty="0"/>
              <a:t>Wrong</a:t>
            </a:r>
            <a:r>
              <a:rPr spc="-90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dirty="0"/>
              <a:t>this</a:t>
            </a:r>
            <a:r>
              <a:rPr spc="-85" dirty="0"/>
              <a:t> </a:t>
            </a:r>
            <a:r>
              <a:rPr spc="-10" dirty="0"/>
              <a:t>Code?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265" y="1837435"/>
            <a:ext cx="4281805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void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vulnerable()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3695" marR="2661920">
              <a:lnSpc>
                <a:spcPct val="100800"/>
              </a:lnSpc>
            </a:pPr>
            <a:r>
              <a:rPr sz="2400" dirty="0">
                <a:latin typeface="Calibri"/>
                <a:cs typeface="Calibri"/>
              </a:rPr>
              <a:t>size_t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len;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*buf;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len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read_int_from_network();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7578" y="3666235"/>
            <a:ext cx="263779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buf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malloc(len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5); </a:t>
            </a:r>
            <a:r>
              <a:rPr sz="2400" dirty="0">
                <a:latin typeface="Calibri"/>
                <a:cs typeface="Calibri"/>
              </a:rPr>
              <a:t>read(fd,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buf,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len);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234435"/>
            <a:ext cx="1080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Too</a:t>
            </a:r>
            <a:r>
              <a:rPr sz="2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big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7129" y="3430676"/>
            <a:ext cx="553720" cy="114300"/>
          </a:xfrm>
          <a:custGeom>
            <a:avLst/>
            <a:gdLst/>
            <a:ahLst/>
            <a:cxnLst/>
            <a:rect l="l" t="t" r="r" b="b"/>
            <a:pathLst>
              <a:path w="553719" h="114300">
                <a:moveTo>
                  <a:pt x="439152" y="0"/>
                </a:moveTo>
                <a:lnTo>
                  <a:pt x="439153" y="114300"/>
                </a:lnTo>
                <a:lnTo>
                  <a:pt x="515352" y="76200"/>
                </a:lnTo>
                <a:lnTo>
                  <a:pt x="458202" y="76200"/>
                </a:lnTo>
                <a:lnTo>
                  <a:pt x="458202" y="38100"/>
                </a:lnTo>
                <a:lnTo>
                  <a:pt x="515352" y="38100"/>
                </a:lnTo>
                <a:lnTo>
                  <a:pt x="439152" y="0"/>
                </a:lnTo>
                <a:close/>
              </a:path>
              <a:path w="553719" h="114300">
                <a:moveTo>
                  <a:pt x="439152" y="38100"/>
                </a:moveTo>
                <a:lnTo>
                  <a:pt x="0" y="38100"/>
                </a:lnTo>
                <a:lnTo>
                  <a:pt x="1" y="76200"/>
                </a:lnTo>
                <a:lnTo>
                  <a:pt x="439152" y="76200"/>
                </a:lnTo>
                <a:lnTo>
                  <a:pt x="439152" y="38100"/>
                </a:lnTo>
                <a:close/>
              </a:path>
              <a:path w="553719" h="114300">
                <a:moveTo>
                  <a:pt x="515352" y="38100"/>
                </a:moveTo>
                <a:lnTo>
                  <a:pt x="458202" y="38100"/>
                </a:lnTo>
                <a:lnTo>
                  <a:pt x="458202" y="76200"/>
                </a:lnTo>
                <a:lnTo>
                  <a:pt x="515352" y="76200"/>
                </a:lnTo>
                <a:lnTo>
                  <a:pt x="553452" y="57150"/>
                </a:lnTo>
                <a:lnTo>
                  <a:pt x="515352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16424" y="3673347"/>
            <a:ext cx="1966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Wrap</a:t>
            </a:r>
            <a:r>
              <a:rPr sz="2800" b="1" spc="-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around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1307" y="4772659"/>
            <a:ext cx="6569709" cy="157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699"/>
              </a:lnSpc>
              <a:spcBef>
                <a:spcPts val="2575"/>
              </a:spcBef>
            </a:pP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You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have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know</a:t>
            </a:r>
            <a:r>
              <a:rPr sz="2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semantics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your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programming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language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avoid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these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errors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0" y="3869517"/>
            <a:ext cx="593090" cy="114300"/>
          </a:xfrm>
          <a:custGeom>
            <a:avLst/>
            <a:gdLst/>
            <a:ahLst/>
            <a:cxnLst/>
            <a:rect l="l" t="t" r="r" b="b"/>
            <a:pathLst>
              <a:path w="59309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593090" h="114300">
                <a:moveTo>
                  <a:pt x="114300" y="38099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593090" h="114300">
                <a:moveTo>
                  <a:pt x="114300" y="76199"/>
                </a:moveTo>
                <a:lnTo>
                  <a:pt x="95250" y="76200"/>
                </a:lnTo>
                <a:lnTo>
                  <a:pt x="114300" y="76200"/>
                </a:lnTo>
                <a:close/>
              </a:path>
              <a:path w="593090" h="114300">
                <a:moveTo>
                  <a:pt x="592980" y="38098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592980" y="76198"/>
                </a:lnTo>
                <a:lnTo>
                  <a:pt x="592980" y="3809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0078" y="3541267"/>
            <a:ext cx="27978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/>
              <a:t>Defenses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4236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Ways</a:t>
            </a:r>
            <a:r>
              <a:rPr spc="-120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dirty="0"/>
              <a:t>Prevent</a:t>
            </a:r>
            <a:r>
              <a:rPr spc="-114" dirty="0"/>
              <a:t> </a:t>
            </a:r>
            <a:r>
              <a:rPr dirty="0"/>
              <a:t>Hijacking</a:t>
            </a:r>
            <a:r>
              <a:rPr spc="-114" dirty="0"/>
              <a:t> </a:t>
            </a:r>
            <a:r>
              <a:rPr spc="-30" dirty="0"/>
              <a:t>Attacks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6387" y="1635251"/>
            <a:ext cx="7176134" cy="437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290"/>
              </a:spcBef>
              <a:buSzPct val="92307"/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Fix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bugs</a:t>
            </a:r>
            <a:r>
              <a:rPr sz="2600" spc="-2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821055" lvl="1" indent="-23749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21055" algn="l"/>
              </a:tabLst>
            </a:pPr>
            <a:r>
              <a:rPr sz="2600" dirty="0">
                <a:latin typeface="Calibri"/>
                <a:cs typeface="Calibri"/>
              </a:rPr>
              <a:t>Audit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software</a:t>
            </a:r>
            <a:endParaRPr sz="2600">
              <a:latin typeface="Calibri"/>
              <a:cs typeface="Calibri"/>
            </a:endParaRPr>
          </a:p>
          <a:p>
            <a:pPr marL="220979" marR="61594" lvl="2" indent="-220979" algn="r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20979" algn="l"/>
                <a:tab pos="2386330" algn="l"/>
                <a:tab pos="3502025" algn="l"/>
              </a:tabLst>
            </a:pPr>
            <a:r>
              <a:rPr sz="2200" dirty="0">
                <a:latin typeface="Calibri"/>
                <a:cs typeface="Calibri"/>
              </a:rPr>
              <a:t>Automated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tools: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Coverity,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Valgrind,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Prefast/Prefix.</a:t>
            </a:r>
            <a:endParaRPr sz="2200">
              <a:latin typeface="Calibri"/>
              <a:cs typeface="Calibri"/>
            </a:endParaRPr>
          </a:p>
          <a:p>
            <a:pPr marL="236854" marR="5080" lvl="1" indent="-236854" algn="r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236854" algn="l"/>
                <a:tab pos="5251450" algn="l"/>
              </a:tabLst>
            </a:pPr>
            <a:r>
              <a:rPr sz="2600" dirty="0">
                <a:latin typeface="Calibri"/>
                <a:cs typeface="Calibri"/>
              </a:rPr>
              <a:t>Rewrite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software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safer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language</a:t>
            </a:r>
            <a:r>
              <a:rPr sz="2600" dirty="0">
                <a:latin typeface="Calibri"/>
                <a:cs typeface="Calibri"/>
              </a:rPr>
              <a:t>	(e.g.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Java)</a:t>
            </a:r>
            <a:endParaRPr sz="2600">
              <a:latin typeface="Calibri"/>
              <a:cs typeface="Calibri"/>
            </a:endParaRPr>
          </a:p>
          <a:p>
            <a:pPr marL="1155700" lvl="2" indent="-22161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</a:tabLst>
            </a:pPr>
            <a:r>
              <a:rPr sz="2200" dirty="0">
                <a:latin typeface="Calibri"/>
                <a:cs typeface="Calibri"/>
              </a:rPr>
              <a:t>Difficult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existing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(legacy)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code</a:t>
            </a:r>
            <a:r>
              <a:rPr sz="2200" spc="-50" dirty="0">
                <a:latin typeface="Calibri"/>
                <a:cs typeface="Calibri"/>
              </a:rPr>
              <a:t> …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Platform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defenses: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prevent</a:t>
            </a:r>
            <a:r>
              <a:rPr sz="2600" u="heavy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attack</a:t>
            </a:r>
            <a:r>
              <a:rPr sz="2600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r>
              <a:rPr sz="2600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execution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marL="304165" indent="-291465">
              <a:lnSpc>
                <a:spcPct val="100000"/>
              </a:lnSpc>
              <a:buSzPct val="84615"/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runtime</a:t>
            </a:r>
            <a:r>
              <a:rPr sz="2600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detect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overflows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exploits</a:t>
            </a:r>
            <a:endParaRPr sz="2600">
              <a:latin typeface="Calibri"/>
              <a:cs typeface="Calibri"/>
            </a:endParaRPr>
          </a:p>
          <a:p>
            <a:pPr marL="821055" lvl="1" indent="-23749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821055" algn="l"/>
              </a:tabLst>
            </a:pPr>
            <a:r>
              <a:rPr sz="2600" dirty="0">
                <a:latin typeface="Calibri"/>
                <a:cs typeface="Calibri"/>
              </a:rPr>
              <a:t>Halt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overflow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exploit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detected</a:t>
            </a:r>
            <a:endParaRPr sz="2600">
              <a:latin typeface="Calibri"/>
              <a:cs typeface="Calibri"/>
            </a:endParaRPr>
          </a:p>
          <a:p>
            <a:pPr marL="821055" lvl="1" indent="-23749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21055" algn="l"/>
              </a:tabLst>
            </a:pPr>
            <a:r>
              <a:rPr sz="2600" spc="-10" dirty="0">
                <a:latin typeface="Calibri"/>
                <a:cs typeface="Calibri"/>
              </a:rPr>
              <a:t>StackGuard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183" y="3541267"/>
            <a:ext cx="51866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Memory</a:t>
            </a:r>
            <a:r>
              <a:rPr sz="6000" spc="-5" dirty="0"/>
              <a:t> </a:t>
            </a:r>
            <a:r>
              <a:rPr sz="6000" spc="-10" dirty="0"/>
              <a:t>Exploits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397382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50771"/>
            <a:ext cx="6091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Putting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zeros)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86963"/>
            <a:ext cx="9145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Getting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%eip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(distance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buff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eip)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410964"/>
            <a:ext cx="7555230" cy="189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Finding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(guess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Calibri"/>
              <a:cs typeface="Calibri"/>
            </a:endParaRPr>
          </a:p>
          <a:p>
            <a:pPr marL="1624330">
              <a:lnSpc>
                <a:spcPct val="100000"/>
              </a:lnSpc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make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difficult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812289">
              <a:lnSpc>
                <a:spcPct val="100000"/>
              </a:lnSpc>
              <a:spcBef>
                <a:spcPts val="100"/>
              </a:spcBef>
            </a:pPr>
            <a:r>
              <a:rPr dirty="0"/>
              <a:t>Defense:</a:t>
            </a:r>
            <a:r>
              <a:rPr spc="-55" dirty="0"/>
              <a:t> </a:t>
            </a:r>
            <a:r>
              <a:rPr dirty="0"/>
              <a:t>Canaries</a:t>
            </a:r>
            <a:r>
              <a:rPr spc="-5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12899"/>
            <a:ext cx="4991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Run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integrity.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52139"/>
            <a:ext cx="979805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Embed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“canaries”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frames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verify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return.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97244" y="4806165"/>
          <a:ext cx="3726815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local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canary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ebp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eip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552005" y="4665979"/>
            <a:ext cx="495934" cy="7448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065" marR="5080" indent="-1270" algn="ctr">
              <a:lnSpc>
                <a:spcPct val="81100"/>
              </a:lnSpc>
              <a:spcBef>
                <a:spcPts val="505"/>
              </a:spcBef>
            </a:pPr>
            <a:r>
              <a:rPr sz="1800" spc="-25" dirty="0">
                <a:latin typeface="Calibri"/>
                <a:cs typeface="Calibri"/>
              </a:rPr>
              <a:t>top of stack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7283" y="5382429"/>
            <a:ext cx="7013575" cy="114300"/>
          </a:xfrm>
          <a:custGeom>
            <a:avLst/>
            <a:gdLst/>
            <a:ahLst/>
            <a:cxnLst/>
            <a:rect l="l" t="t" r="r" b="b"/>
            <a:pathLst>
              <a:path w="701357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22" y="76200"/>
                </a:lnTo>
                <a:lnTo>
                  <a:pt x="95222" y="38100"/>
                </a:lnTo>
                <a:lnTo>
                  <a:pt x="114299" y="38099"/>
                </a:lnTo>
                <a:lnTo>
                  <a:pt x="114300" y="0"/>
                </a:lnTo>
                <a:close/>
              </a:path>
              <a:path w="7013575" h="114300">
                <a:moveTo>
                  <a:pt x="7013573" y="38098"/>
                </a:moveTo>
                <a:lnTo>
                  <a:pt x="95222" y="38100"/>
                </a:lnTo>
                <a:lnTo>
                  <a:pt x="95222" y="76200"/>
                </a:lnTo>
                <a:lnTo>
                  <a:pt x="114300" y="76199"/>
                </a:lnTo>
                <a:lnTo>
                  <a:pt x="114300" y="38099"/>
                </a:lnTo>
                <a:lnTo>
                  <a:pt x="7013573" y="38099"/>
                </a:lnTo>
                <a:close/>
              </a:path>
              <a:path w="7013575" h="114300">
                <a:moveTo>
                  <a:pt x="114300" y="76199"/>
                </a:moveTo>
                <a:lnTo>
                  <a:pt x="95222" y="76200"/>
                </a:lnTo>
                <a:lnTo>
                  <a:pt x="114300" y="76200"/>
                </a:lnTo>
                <a:close/>
              </a:path>
              <a:path w="7013575" h="114300">
                <a:moveTo>
                  <a:pt x="7013573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7013573" y="76198"/>
                </a:lnTo>
                <a:lnTo>
                  <a:pt x="701357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15806" y="4804380"/>
          <a:ext cx="3866515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local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canary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ebp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eip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915643" y="4489195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Frame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6506" y="4501388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Frame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812289">
              <a:lnSpc>
                <a:spcPct val="100000"/>
              </a:lnSpc>
              <a:spcBef>
                <a:spcPts val="100"/>
              </a:spcBef>
            </a:pPr>
            <a:r>
              <a:rPr dirty="0"/>
              <a:t>Defense:</a:t>
            </a:r>
            <a:r>
              <a:rPr spc="-55" dirty="0"/>
              <a:t> </a:t>
            </a:r>
            <a:r>
              <a:rPr dirty="0"/>
              <a:t>Canaries</a:t>
            </a:r>
            <a:r>
              <a:rPr spc="-5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76323"/>
            <a:ext cx="8634730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Compiler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extra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pushing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ebp,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push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unlikely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(canary)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popping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ebp,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canary</a:t>
            </a:r>
            <a:endParaRPr sz="24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20" dirty="0">
                <a:latin typeface="Calibri"/>
                <a:cs typeface="Calibri"/>
              </a:rPr>
              <a:t>Terminate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changed</a:t>
            </a:r>
            <a:endParaRPr sz="2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25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Counter-</a:t>
            </a:r>
            <a:r>
              <a:rPr sz="2800" dirty="0">
                <a:latin typeface="Calibri"/>
                <a:cs typeface="Calibri"/>
              </a:rPr>
              <a:t>attack: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rewrite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canary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overflow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guess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canary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read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(via,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eg,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printf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vulnerabilities)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323975">
              <a:lnSpc>
                <a:spcPct val="100000"/>
              </a:lnSpc>
              <a:spcBef>
                <a:spcPts val="100"/>
              </a:spcBef>
            </a:pPr>
            <a:r>
              <a:rPr dirty="0"/>
              <a:t>Detecting</a:t>
            </a:r>
            <a:r>
              <a:rPr spc="-60" dirty="0"/>
              <a:t> </a:t>
            </a:r>
            <a:r>
              <a:rPr dirty="0"/>
              <a:t>Overflows</a:t>
            </a:r>
            <a:r>
              <a:rPr spc="-6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spc="-10" dirty="0"/>
              <a:t>Canaries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0930" y="4276119"/>
          <a:ext cx="10512422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9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00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02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e2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%ebp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%eip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&amp;arg1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8321" y="5102859"/>
            <a:ext cx="904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buffer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9717" y="5081523"/>
            <a:ext cx="987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canary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7183" y="3146043"/>
            <a:ext cx="723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%eip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2533" y="3661872"/>
            <a:ext cx="85725" cy="506095"/>
          </a:xfrm>
          <a:custGeom>
            <a:avLst/>
            <a:gdLst/>
            <a:ahLst/>
            <a:cxnLst/>
            <a:rect l="l" t="t" r="r" b="b"/>
            <a:pathLst>
              <a:path w="85725" h="506095">
                <a:moveTo>
                  <a:pt x="28574" y="420365"/>
                </a:moveTo>
                <a:lnTo>
                  <a:pt x="0" y="420366"/>
                </a:lnTo>
                <a:lnTo>
                  <a:pt x="42862" y="506089"/>
                </a:lnTo>
                <a:lnTo>
                  <a:pt x="78581" y="434652"/>
                </a:lnTo>
                <a:lnTo>
                  <a:pt x="28575" y="434652"/>
                </a:lnTo>
                <a:lnTo>
                  <a:pt x="28574" y="420365"/>
                </a:lnTo>
                <a:close/>
              </a:path>
              <a:path w="85725" h="506095">
                <a:moveTo>
                  <a:pt x="57149" y="420365"/>
                </a:moveTo>
                <a:lnTo>
                  <a:pt x="28574" y="420365"/>
                </a:lnTo>
                <a:lnTo>
                  <a:pt x="28575" y="434652"/>
                </a:lnTo>
                <a:lnTo>
                  <a:pt x="57150" y="434652"/>
                </a:lnTo>
                <a:lnTo>
                  <a:pt x="57149" y="420365"/>
                </a:lnTo>
                <a:close/>
              </a:path>
              <a:path w="85725" h="506095">
                <a:moveTo>
                  <a:pt x="85725" y="420364"/>
                </a:moveTo>
                <a:lnTo>
                  <a:pt x="57149" y="420365"/>
                </a:lnTo>
                <a:lnTo>
                  <a:pt x="57150" y="434652"/>
                </a:lnTo>
                <a:lnTo>
                  <a:pt x="78581" y="434652"/>
                </a:lnTo>
                <a:lnTo>
                  <a:pt x="85725" y="420364"/>
                </a:lnTo>
                <a:close/>
              </a:path>
              <a:path w="85725" h="506095">
                <a:moveTo>
                  <a:pt x="57148" y="0"/>
                </a:moveTo>
                <a:lnTo>
                  <a:pt x="28573" y="0"/>
                </a:lnTo>
                <a:lnTo>
                  <a:pt x="28574" y="420365"/>
                </a:lnTo>
                <a:lnTo>
                  <a:pt x="57149" y="420365"/>
                </a:lnTo>
                <a:lnTo>
                  <a:pt x="57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323975">
              <a:lnSpc>
                <a:spcPct val="100000"/>
              </a:lnSpc>
              <a:spcBef>
                <a:spcPts val="100"/>
              </a:spcBef>
            </a:pPr>
            <a:r>
              <a:rPr dirty="0"/>
              <a:t>Detecting</a:t>
            </a:r>
            <a:r>
              <a:rPr spc="-60" dirty="0"/>
              <a:t> </a:t>
            </a:r>
            <a:r>
              <a:rPr dirty="0"/>
              <a:t>Overflows</a:t>
            </a:r>
            <a:r>
              <a:rPr spc="-6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spc="-10" dirty="0"/>
              <a:t>Canaries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4016" y="5081523"/>
            <a:ext cx="904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buffer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3957" y="5105907"/>
            <a:ext cx="987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canary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30" y="4016284"/>
          <a:ext cx="10512423" cy="1134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7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72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543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0xbdf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\x0f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\x3c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\x2f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1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47183" y="3146043"/>
            <a:ext cx="723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%eip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2533" y="3661872"/>
            <a:ext cx="85725" cy="506095"/>
          </a:xfrm>
          <a:custGeom>
            <a:avLst/>
            <a:gdLst/>
            <a:ahLst/>
            <a:cxnLst/>
            <a:rect l="l" t="t" r="r" b="b"/>
            <a:pathLst>
              <a:path w="85725" h="506095">
                <a:moveTo>
                  <a:pt x="28574" y="420365"/>
                </a:moveTo>
                <a:lnTo>
                  <a:pt x="0" y="420366"/>
                </a:lnTo>
                <a:lnTo>
                  <a:pt x="42862" y="506089"/>
                </a:lnTo>
                <a:lnTo>
                  <a:pt x="78581" y="434652"/>
                </a:lnTo>
                <a:lnTo>
                  <a:pt x="28575" y="434652"/>
                </a:lnTo>
                <a:lnTo>
                  <a:pt x="28574" y="420365"/>
                </a:lnTo>
                <a:close/>
              </a:path>
              <a:path w="85725" h="506095">
                <a:moveTo>
                  <a:pt x="57149" y="420365"/>
                </a:moveTo>
                <a:lnTo>
                  <a:pt x="28574" y="420365"/>
                </a:lnTo>
                <a:lnTo>
                  <a:pt x="28575" y="434652"/>
                </a:lnTo>
                <a:lnTo>
                  <a:pt x="57150" y="434652"/>
                </a:lnTo>
                <a:lnTo>
                  <a:pt x="57149" y="420365"/>
                </a:lnTo>
                <a:close/>
              </a:path>
              <a:path w="85725" h="506095">
                <a:moveTo>
                  <a:pt x="85725" y="420364"/>
                </a:moveTo>
                <a:lnTo>
                  <a:pt x="57149" y="420365"/>
                </a:lnTo>
                <a:lnTo>
                  <a:pt x="57150" y="434652"/>
                </a:lnTo>
                <a:lnTo>
                  <a:pt x="78581" y="434652"/>
                </a:lnTo>
                <a:lnTo>
                  <a:pt x="85725" y="420364"/>
                </a:lnTo>
                <a:close/>
              </a:path>
              <a:path w="85725" h="506095">
                <a:moveTo>
                  <a:pt x="57148" y="0"/>
                </a:moveTo>
                <a:lnTo>
                  <a:pt x="28573" y="0"/>
                </a:lnTo>
                <a:lnTo>
                  <a:pt x="28574" y="420365"/>
                </a:lnTo>
                <a:lnTo>
                  <a:pt x="57149" y="420365"/>
                </a:lnTo>
                <a:lnTo>
                  <a:pt x="57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13958" y="2341371"/>
            <a:ext cx="4592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Abort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due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unexpected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323975">
              <a:lnSpc>
                <a:spcPct val="100000"/>
              </a:lnSpc>
              <a:spcBef>
                <a:spcPts val="100"/>
              </a:spcBef>
            </a:pPr>
            <a:r>
              <a:rPr dirty="0"/>
              <a:t>Detecting</a:t>
            </a:r>
            <a:r>
              <a:rPr spc="-60" dirty="0"/>
              <a:t> </a:t>
            </a:r>
            <a:r>
              <a:rPr dirty="0"/>
              <a:t>Overflows</a:t>
            </a:r>
            <a:r>
              <a:rPr spc="-6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spc="-10" dirty="0"/>
              <a:t>Canaries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4016" y="5081523"/>
            <a:ext cx="904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buffer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3957" y="5105907"/>
            <a:ext cx="987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canary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30" y="4016284"/>
          <a:ext cx="10512423" cy="1134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7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72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543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0xbdf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\x0f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\x3c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\x2f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1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47183" y="3146043"/>
            <a:ext cx="723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%eip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2533" y="3661872"/>
            <a:ext cx="85725" cy="506095"/>
          </a:xfrm>
          <a:custGeom>
            <a:avLst/>
            <a:gdLst/>
            <a:ahLst/>
            <a:cxnLst/>
            <a:rect l="l" t="t" r="r" b="b"/>
            <a:pathLst>
              <a:path w="85725" h="506095">
                <a:moveTo>
                  <a:pt x="28574" y="420365"/>
                </a:moveTo>
                <a:lnTo>
                  <a:pt x="0" y="420366"/>
                </a:lnTo>
                <a:lnTo>
                  <a:pt x="42862" y="506089"/>
                </a:lnTo>
                <a:lnTo>
                  <a:pt x="78581" y="434652"/>
                </a:lnTo>
                <a:lnTo>
                  <a:pt x="28575" y="434652"/>
                </a:lnTo>
                <a:lnTo>
                  <a:pt x="28574" y="420365"/>
                </a:lnTo>
                <a:close/>
              </a:path>
              <a:path w="85725" h="506095">
                <a:moveTo>
                  <a:pt x="57149" y="420365"/>
                </a:moveTo>
                <a:lnTo>
                  <a:pt x="28574" y="420365"/>
                </a:lnTo>
                <a:lnTo>
                  <a:pt x="28575" y="434652"/>
                </a:lnTo>
                <a:lnTo>
                  <a:pt x="57150" y="434652"/>
                </a:lnTo>
                <a:lnTo>
                  <a:pt x="57149" y="420365"/>
                </a:lnTo>
                <a:close/>
              </a:path>
              <a:path w="85725" h="506095">
                <a:moveTo>
                  <a:pt x="85725" y="420364"/>
                </a:moveTo>
                <a:lnTo>
                  <a:pt x="57149" y="420365"/>
                </a:lnTo>
                <a:lnTo>
                  <a:pt x="57150" y="434652"/>
                </a:lnTo>
                <a:lnTo>
                  <a:pt x="78581" y="434652"/>
                </a:lnTo>
                <a:lnTo>
                  <a:pt x="85725" y="420364"/>
                </a:lnTo>
                <a:close/>
              </a:path>
              <a:path w="85725" h="506095">
                <a:moveTo>
                  <a:pt x="57148" y="0"/>
                </a:moveTo>
                <a:lnTo>
                  <a:pt x="28573" y="0"/>
                </a:lnTo>
                <a:lnTo>
                  <a:pt x="28574" y="420365"/>
                </a:lnTo>
                <a:lnTo>
                  <a:pt x="57149" y="420365"/>
                </a:lnTo>
                <a:lnTo>
                  <a:pt x="57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13958" y="2341371"/>
            <a:ext cx="4592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Abort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due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unexpected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7362" y="5825235"/>
            <a:ext cx="5669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should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canary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values?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323975">
              <a:lnSpc>
                <a:spcPct val="100000"/>
              </a:lnSpc>
              <a:spcBef>
                <a:spcPts val="100"/>
              </a:spcBef>
            </a:pPr>
            <a:r>
              <a:rPr dirty="0"/>
              <a:t>Detecting</a:t>
            </a:r>
            <a:r>
              <a:rPr spc="-60" dirty="0"/>
              <a:t> </a:t>
            </a:r>
            <a:r>
              <a:rPr dirty="0"/>
              <a:t>Overflows</a:t>
            </a:r>
            <a:r>
              <a:rPr spc="-6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spc="-10" dirty="0"/>
              <a:t>Canaries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1581" y="1860804"/>
            <a:ext cx="8668385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latin typeface="Calibri"/>
                <a:cs typeface="Calibri"/>
              </a:rPr>
              <a:t>Random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canary:</a:t>
            </a:r>
            <a:endParaRPr sz="2600">
              <a:latin typeface="Calibri"/>
              <a:cs typeface="Calibri"/>
            </a:endParaRPr>
          </a:p>
          <a:p>
            <a:pPr marL="812165" lvl="1" indent="-342265">
              <a:lnSpc>
                <a:spcPts val="2845"/>
              </a:lnSpc>
              <a:spcBef>
                <a:spcPts val="8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chosen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startup.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ts val="284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canary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frame.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Verify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canary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1269365" lvl="2" indent="-342265">
              <a:lnSpc>
                <a:spcPts val="2390"/>
              </a:lnSpc>
              <a:spcBef>
                <a:spcPts val="40"/>
              </a:spcBef>
              <a:buFont typeface="Arial"/>
              <a:buChar char="•"/>
              <a:tabLst>
                <a:tab pos="1269365" algn="l"/>
                <a:tab pos="1270000" algn="l"/>
                <a:tab pos="4803140" algn="l"/>
              </a:tabLst>
            </a:pPr>
            <a:r>
              <a:rPr sz="2000" dirty="0">
                <a:latin typeface="Calibri"/>
                <a:cs typeface="Calibri"/>
              </a:rPr>
              <a:t>Exit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canary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changed.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Turns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potential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exploit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DoS.</a:t>
            </a:r>
            <a:endParaRPr sz="2000">
              <a:latin typeface="Calibri"/>
              <a:cs typeface="Calibri"/>
            </a:endParaRPr>
          </a:p>
          <a:p>
            <a:pPr marL="812165" lvl="1" indent="-342265">
              <a:lnSpc>
                <a:spcPts val="287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9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corrupt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attacker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1581" y="4439411"/>
            <a:ext cx="3017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600" spc="-20" dirty="0">
                <a:latin typeface="Calibri"/>
                <a:cs typeface="Calibri"/>
              </a:rPr>
              <a:t>Terminator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canary: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052" y="4515611"/>
            <a:ext cx="37484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Canary</a:t>
            </a:r>
            <a:r>
              <a:rPr sz="20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spc="40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{0,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newline,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linefeed,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EOF}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8781" y="4833620"/>
            <a:ext cx="7374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beyond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terminator.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Attacker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corrupt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7263" y="611124"/>
            <a:ext cx="3159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Canary</a:t>
            </a:r>
            <a:r>
              <a:rPr spc="20" dirty="0"/>
              <a:t> </a:t>
            </a:r>
            <a:r>
              <a:rPr spc="-3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76323"/>
            <a:ext cx="6970395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Terminator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canaries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(CR,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LF,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25" dirty="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Leverages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etc.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71723"/>
            <a:ext cx="6624320" cy="152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Random</a:t>
            </a:r>
            <a:r>
              <a:rPr sz="2800" spc="-10" dirty="0">
                <a:latin typeface="Calibri"/>
                <a:cs typeface="Calibri"/>
              </a:rPr>
              <a:t> canaries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@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9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Save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somewhere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Must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write-</a:t>
            </a:r>
            <a:r>
              <a:rPr sz="2400" dirty="0">
                <a:latin typeface="Calibri"/>
                <a:cs typeface="Calibri"/>
              </a:rPr>
              <a:t>protect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877307"/>
            <a:ext cx="10106660" cy="116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Random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canaries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canaries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But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instead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(random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0753" y="2499867"/>
            <a:ext cx="252920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StackGuard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[Wagle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&amp;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Cowan]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615" y="611124"/>
            <a:ext cx="2580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StackGuard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276" y="1608328"/>
            <a:ext cx="10249535" cy="44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71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100" dirty="0">
                <a:latin typeface="Calibri"/>
                <a:cs typeface="Calibri"/>
              </a:rPr>
              <a:t>StackGuard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implemented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as</a:t>
            </a:r>
            <a:r>
              <a:rPr sz="3100" spc="-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-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GCC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patch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287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recompiled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  <a:tab pos="5241290" algn="l"/>
              </a:tabLst>
            </a:pPr>
            <a:r>
              <a:rPr sz="3100" dirty="0">
                <a:latin typeface="Calibri"/>
                <a:cs typeface="Calibri"/>
              </a:rPr>
              <a:t>Minimal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performance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effects:</a:t>
            </a:r>
            <a:r>
              <a:rPr sz="3100" dirty="0">
                <a:latin typeface="Calibri"/>
                <a:cs typeface="Calibri"/>
              </a:rPr>
              <a:t>	8%</a:t>
            </a:r>
            <a:r>
              <a:rPr sz="3100" spc="-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for</a:t>
            </a:r>
            <a:r>
              <a:rPr sz="3100" spc="-4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Apache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ts val="3710"/>
              </a:lnSpc>
              <a:spcBef>
                <a:spcPts val="2975"/>
              </a:spcBef>
              <a:buFont typeface="Arial"/>
              <a:buChar char="•"/>
              <a:tabLst>
                <a:tab pos="241300" algn="l"/>
              </a:tabLst>
            </a:pPr>
            <a:r>
              <a:rPr sz="3100" dirty="0">
                <a:latin typeface="Calibri"/>
                <a:cs typeface="Calibri"/>
              </a:rPr>
              <a:t>Note: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Canaries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do</a:t>
            </a:r>
            <a:r>
              <a:rPr sz="3100" spc="-3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not</a:t>
            </a:r>
            <a:r>
              <a:rPr sz="3100" spc="-3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provide</a:t>
            </a:r>
            <a:r>
              <a:rPr sz="3100" spc="-3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full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protection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287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Some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smashing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attacks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canaries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unchanged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660"/>
              </a:lnSpc>
              <a:spcBef>
                <a:spcPts val="2225"/>
              </a:spcBef>
              <a:buFont typeface="Arial"/>
              <a:buChar char="•"/>
              <a:tabLst>
                <a:tab pos="241300" algn="l"/>
                <a:tab pos="3119755" algn="l"/>
              </a:tabLst>
            </a:pPr>
            <a:r>
              <a:rPr sz="3100" dirty="0">
                <a:latin typeface="Calibri"/>
                <a:cs typeface="Calibri"/>
              </a:rPr>
              <a:t>Heap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protection: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PointGuard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2820"/>
              </a:lnSpc>
              <a:buFont typeface="Arial"/>
              <a:buChar char="•"/>
              <a:tabLst>
                <a:tab pos="698500" algn="l"/>
                <a:tab pos="6671309" algn="l"/>
              </a:tabLst>
            </a:pPr>
            <a:r>
              <a:rPr sz="2400" dirty="0">
                <a:latin typeface="Calibri"/>
                <a:cs typeface="Calibri"/>
              </a:rPr>
              <a:t>Protects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encrypting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them:</a:t>
            </a:r>
            <a:r>
              <a:rPr sz="2400" dirty="0">
                <a:latin typeface="Calibri"/>
                <a:cs typeface="Calibri"/>
              </a:rPr>
              <a:t>	e.g.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cookie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8500" algn="l"/>
                <a:tab pos="2564765" algn="l"/>
              </a:tabLst>
            </a:pPr>
            <a:r>
              <a:rPr sz="2400" dirty="0">
                <a:latin typeface="Calibri"/>
                <a:cs typeface="Calibri"/>
              </a:rPr>
              <a:t>Less</a:t>
            </a:r>
            <a:r>
              <a:rPr sz="2400" spc="-10" dirty="0">
                <a:latin typeface="Calibri"/>
                <a:cs typeface="Calibri"/>
              </a:rPr>
              <a:t> effective,</a:t>
            </a:r>
            <a:r>
              <a:rPr sz="2400" dirty="0">
                <a:latin typeface="Calibri"/>
                <a:cs typeface="Calibri"/>
              </a:rPr>
              <a:t>	more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noticeable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performance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047" y="611124"/>
            <a:ext cx="8383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StackGuard</a:t>
            </a:r>
            <a:r>
              <a:rPr spc="-114" dirty="0"/>
              <a:t> </a:t>
            </a:r>
            <a:r>
              <a:rPr dirty="0"/>
              <a:t>Enhancements:</a:t>
            </a:r>
            <a:r>
              <a:rPr spc="-105" dirty="0"/>
              <a:t> </a:t>
            </a:r>
            <a:r>
              <a:rPr spc="-10" dirty="0"/>
              <a:t>ProPolice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801" y="1712467"/>
            <a:ext cx="197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ProPolice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1600" spc="-10" dirty="0">
                <a:latin typeface="Arial"/>
                <a:cs typeface="Arial"/>
              </a:rPr>
              <a:t>(IBM)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8803" y="1763267"/>
            <a:ext cx="14185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70" algn="l"/>
              </a:tabLst>
            </a:pPr>
            <a:r>
              <a:rPr sz="2000" spc="-50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	gcc</a:t>
            </a:r>
            <a:r>
              <a:rPr sz="2000" spc="-10" dirty="0">
                <a:latin typeface="Arial"/>
                <a:cs typeface="Arial"/>
              </a:rPr>
              <a:t> 3.4.1.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0140" y="1788667"/>
            <a:ext cx="199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fstack-protector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1001" y="2105659"/>
            <a:ext cx="6057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Rearrange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prevent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ptr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overflow.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4882" y="3094370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25"/>
              </a:lnSpc>
            </a:pPr>
            <a:r>
              <a:rPr sz="2400" spc="-20" dirty="0">
                <a:solidFill>
                  <a:srgbClr val="E7E6E6"/>
                </a:solidFill>
                <a:latin typeface="Calibri"/>
                <a:cs typeface="Calibri"/>
              </a:rPr>
              <a:t>args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4882" y="3551571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25"/>
              </a:lnSpc>
            </a:pP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ret</a:t>
            </a:r>
            <a:r>
              <a:rPr sz="24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E7E6E6"/>
                </a:solidFill>
                <a:latin typeface="Calibri"/>
                <a:cs typeface="Calibri"/>
              </a:rPr>
              <a:t>addr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4882" y="4008771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25"/>
              </a:lnSpc>
            </a:pPr>
            <a:r>
              <a:rPr sz="2400" spc="-25" dirty="0">
                <a:solidFill>
                  <a:srgbClr val="E7E6E6"/>
                </a:solidFill>
                <a:latin typeface="Calibri"/>
                <a:cs typeface="Calibri"/>
              </a:rPr>
              <a:t>ebp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4882" y="4465971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25"/>
              </a:lnSpc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CANARY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4882" y="4923171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8480">
              <a:lnSpc>
                <a:spcPts val="2825"/>
              </a:lnSpc>
            </a:pP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local</a:t>
            </a:r>
            <a:r>
              <a:rPr sz="24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string</a:t>
            </a:r>
            <a:r>
              <a:rPr sz="24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7E6E6"/>
                </a:solidFill>
                <a:latin typeface="Calibri"/>
                <a:cs typeface="Calibri"/>
              </a:rPr>
              <a:t>buffers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4882" y="5380371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2825"/>
              </a:lnSpc>
            </a:pP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local</a:t>
            </a:r>
            <a:r>
              <a:rPr sz="24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7E6E6"/>
                </a:solidFill>
                <a:latin typeface="Calibri"/>
                <a:cs typeface="Calibri"/>
              </a:rPr>
              <a:t>non-</a:t>
            </a: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buffer</a:t>
            </a:r>
            <a:r>
              <a:rPr sz="2400" spc="-4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7E6E6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3383" y="4866021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228600" h="971550">
                <a:moveTo>
                  <a:pt x="76199" y="742949"/>
                </a:moveTo>
                <a:lnTo>
                  <a:pt x="0" y="742949"/>
                </a:lnTo>
                <a:lnTo>
                  <a:pt x="114300" y="971549"/>
                </a:lnTo>
                <a:lnTo>
                  <a:pt x="209549" y="781049"/>
                </a:lnTo>
                <a:lnTo>
                  <a:pt x="76200" y="781049"/>
                </a:lnTo>
                <a:lnTo>
                  <a:pt x="76199" y="742949"/>
                </a:lnTo>
                <a:close/>
              </a:path>
              <a:path w="228600" h="971550">
                <a:moveTo>
                  <a:pt x="152399" y="742949"/>
                </a:moveTo>
                <a:lnTo>
                  <a:pt x="76199" y="742949"/>
                </a:lnTo>
                <a:lnTo>
                  <a:pt x="76200" y="781049"/>
                </a:lnTo>
                <a:lnTo>
                  <a:pt x="152400" y="781049"/>
                </a:lnTo>
                <a:lnTo>
                  <a:pt x="152399" y="742949"/>
                </a:lnTo>
                <a:close/>
              </a:path>
              <a:path w="228600" h="971550">
                <a:moveTo>
                  <a:pt x="228600" y="742949"/>
                </a:moveTo>
                <a:lnTo>
                  <a:pt x="152399" y="742949"/>
                </a:lnTo>
                <a:lnTo>
                  <a:pt x="152400" y="781049"/>
                </a:lnTo>
                <a:lnTo>
                  <a:pt x="76200" y="781049"/>
                </a:lnTo>
                <a:lnTo>
                  <a:pt x="209550" y="781049"/>
                </a:lnTo>
                <a:lnTo>
                  <a:pt x="228600" y="742949"/>
                </a:lnTo>
                <a:close/>
              </a:path>
              <a:path w="228600" h="971550">
                <a:moveTo>
                  <a:pt x="152398" y="0"/>
                </a:moveTo>
                <a:lnTo>
                  <a:pt x="76198" y="0"/>
                </a:lnTo>
                <a:lnTo>
                  <a:pt x="76199" y="742949"/>
                </a:lnTo>
                <a:lnTo>
                  <a:pt x="152399" y="742949"/>
                </a:lnTo>
                <a:lnTo>
                  <a:pt x="152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85871" y="5001259"/>
            <a:ext cx="958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097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Stack </a:t>
            </a:r>
            <a:r>
              <a:rPr sz="2400" spc="-25" dirty="0">
                <a:latin typeface="Calibri"/>
                <a:cs typeface="Calibri"/>
              </a:rPr>
              <a:t>Growth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39578" y="5315203"/>
            <a:ext cx="281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pointers,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66283" y="5380371"/>
            <a:ext cx="152400" cy="400050"/>
          </a:xfrm>
          <a:custGeom>
            <a:avLst/>
            <a:gdLst/>
            <a:ahLst/>
            <a:cxnLst/>
            <a:rect l="l" t="t" r="r" b="b"/>
            <a:pathLst>
              <a:path w="152400" h="400050">
                <a:moveTo>
                  <a:pt x="0" y="0"/>
                </a:moveTo>
                <a:lnTo>
                  <a:pt x="29660" y="3493"/>
                </a:lnTo>
                <a:lnTo>
                  <a:pt x="53881" y="13019"/>
                </a:lnTo>
                <a:lnTo>
                  <a:pt x="70211" y="27148"/>
                </a:lnTo>
                <a:lnTo>
                  <a:pt x="76200" y="44450"/>
                </a:lnTo>
                <a:lnTo>
                  <a:pt x="76200" y="155574"/>
                </a:lnTo>
                <a:lnTo>
                  <a:pt x="82188" y="172876"/>
                </a:lnTo>
                <a:lnTo>
                  <a:pt x="98518" y="187005"/>
                </a:lnTo>
                <a:lnTo>
                  <a:pt x="122739" y="196531"/>
                </a:lnTo>
                <a:lnTo>
                  <a:pt x="152400" y="200025"/>
                </a:lnTo>
                <a:lnTo>
                  <a:pt x="122739" y="203518"/>
                </a:lnTo>
                <a:lnTo>
                  <a:pt x="98518" y="213044"/>
                </a:lnTo>
                <a:lnTo>
                  <a:pt x="82188" y="227173"/>
                </a:lnTo>
                <a:lnTo>
                  <a:pt x="76200" y="244475"/>
                </a:lnTo>
                <a:lnTo>
                  <a:pt x="76200" y="355599"/>
                </a:lnTo>
                <a:lnTo>
                  <a:pt x="70211" y="372901"/>
                </a:lnTo>
                <a:lnTo>
                  <a:pt x="53881" y="387030"/>
                </a:lnTo>
                <a:lnTo>
                  <a:pt x="29660" y="396556"/>
                </a:lnTo>
                <a:lnTo>
                  <a:pt x="0" y="400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3383" y="3208671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228600" h="971550">
                <a:moveTo>
                  <a:pt x="152400" y="190500"/>
                </a:moveTo>
                <a:lnTo>
                  <a:pt x="76200" y="190500"/>
                </a:lnTo>
                <a:lnTo>
                  <a:pt x="76198" y="971550"/>
                </a:lnTo>
                <a:lnTo>
                  <a:pt x="152398" y="971550"/>
                </a:lnTo>
                <a:lnTo>
                  <a:pt x="152400" y="190500"/>
                </a:lnTo>
                <a:close/>
              </a:path>
              <a:path w="228600" h="971550">
                <a:moveTo>
                  <a:pt x="114300" y="0"/>
                </a:moveTo>
                <a:lnTo>
                  <a:pt x="0" y="228600"/>
                </a:lnTo>
                <a:lnTo>
                  <a:pt x="76199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971550">
                <a:moveTo>
                  <a:pt x="209550" y="190500"/>
                </a:moveTo>
                <a:lnTo>
                  <a:pt x="152400" y="190500"/>
                </a:lnTo>
                <a:lnTo>
                  <a:pt x="152399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85871" y="3160267"/>
            <a:ext cx="958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541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spc="-25" dirty="0">
                <a:latin typeface="Calibri"/>
                <a:cs typeface="Calibri"/>
              </a:rPr>
              <a:t>Growth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98494" y="5837570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3384">
              <a:lnSpc>
                <a:spcPts val="2825"/>
              </a:lnSpc>
            </a:pP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copy</a:t>
            </a:r>
            <a:r>
              <a:rPr sz="24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pointer</a:t>
            </a:r>
            <a:r>
              <a:rPr sz="2400" spc="-4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E7E6E6"/>
                </a:solidFill>
                <a:latin typeface="Calibri"/>
                <a:cs typeface="Calibri"/>
              </a:rPr>
              <a:t>args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11033" y="3724147"/>
            <a:ext cx="29438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Protects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args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local </a:t>
            </a:r>
            <a:r>
              <a:rPr sz="1800" dirty="0">
                <a:latin typeface="Calibri"/>
                <a:cs typeface="Calibri"/>
              </a:rPr>
              <a:t>pointers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buffer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overflow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32893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 </a:t>
            </a:r>
            <a:r>
              <a:rPr spc="-10" dirty="0"/>
              <a:t>Exploits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10226040" cy="25565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discussed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smashing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Overflowing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buffer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Described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Aleph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One’s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paper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Smashing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Stack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for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Fun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Profit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35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Unlike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buffer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overflows,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heap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overflows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involves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overflowing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buffer </a:t>
            </a:r>
            <a:r>
              <a:rPr sz="2800" dirty="0">
                <a:latin typeface="Calibri"/>
                <a:cs typeface="Calibri"/>
              </a:rPr>
              <a:t>allocated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malloc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818" y="54863"/>
            <a:ext cx="1001268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dirty="0"/>
              <a:t>Summary:</a:t>
            </a:r>
            <a:r>
              <a:rPr sz="5300" spc="30" dirty="0"/>
              <a:t> </a:t>
            </a:r>
            <a:r>
              <a:rPr sz="5300" dirty="0"/>
              <a:t>Canaries</a:t>
            </a:r>
            <a:r>
              <a:rPr sz="5300" spc="45" dirty="0"/>
              <a:t> </a:t>
            </a:r>
            <a:r>
              <a:rPr sz="5300" dirty="0"/>
              <a:t>are</a:t>
            </a:r>
            <a:r>
              <a:rPr sz="5300" spc="50" dirty="0"/>
              <a:t> </a:t>
            </a:r>
            <a:r>
              <a:rPr sz="5300" dirty="0"/>
              <a:t>not</a:t>
            </a:r>
            <a:r>
              <a:rPr sz="5300" spc="40" dirty="0"/>
              <a:t> </a:t>
            </a:r>
            <a:r>
              <a:rPr sz="5300" dirty="0"/>
              <a:t>full</a:t>
            </a:r>
            <a:r>
              <a:rPr sz="5300" spc="40" dirty="0"/>
              <a:t> </a:t>
            </a:r>
            <a:r>
              <a:rPr sz="5300" spc="-10" dirty="0"/>
              <a:t>proof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383540" y="1175003"/>
            <a:ext cx="10476865" cy="50927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Canaries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important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defense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tool,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prevent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all </a:t>
            </a:r>
            <a:r>
              <a:rPr sz="3200" dirty="0">
                <a:latin typeface="Calibri"/>
                <a:cs typeface="Calibri"/>
              </a:rPr>
              <a:t>control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hijacking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attacks: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698500" algn="l"/>
              </a:tabLst>
            </a:pPr>
            <a:r>
              <a:rPr sz="3200" dirty="0">
                <a:latin typeface="Calibri"/>
                <a:cs typeface="Calibri"/>
              </a:rPr>
              <a:t>Heap-based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attacks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still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possible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90"/>
              </a:spcBef>
              <a:buFont typeface="Arial"/>
              <a:buChar char="•"/>
              <a:tabLst>
                <a:tab pos="698500" algn="l"/>
              </a:tabLst>
            </a:pPr>
            <a:r>
              <a:rPr sz="3200" dirty="0">
                <a:latin typeface="Calibri"/>
                <a:cs typeface="Calibri"/>
              </a:rPr>
              <a:t>Integer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overflow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attacks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still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possible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10"/>
              </a:spcBef>
              <a:buFont typeface="Arial"/>
              <a:buChar char="•"/>
              <a:tabLst>
                <a:tab pos="698500" algn="l"/>
              </a:tabLst>
            </a:pPr>
            <a:r>
              <a:rPr sz="3200" dirty="0">
                <a:latin typeface="Calibri"/>
                <a:cs typeface="Calibri"/>
              </a:rPr>
              <a:t>/GS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itself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prevent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Exception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attacks</a:t>
            </a:r>
            <a:endParaRPr sz="32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464"/>
              </a:spcBef>
            </a:pPr>
            <a:r>
              <a:rPr sz="2400" dirty="0">
                <a:latin typeface="Calibri"/>
                <a:cs typeface="Calibri"/>
              </a:rPr>
              <a:t>(also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SAFESEH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SEHOP)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587" y="129539"/>
            <a:ext cx="685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100" algn="l"/>
              </a:tabLst>
            </a:pPr>
            <a:r>
              <a:rPr dirty="0"/>
              <a:t>Even</a:t>
            </a:r>
            <a:r>
              <a:rPr spc="-140" dirty="0"/>
              <a:t> </a:t>
            </a:r>
            <a:r>
              <a:rPr spc="-10" dirty="0"/>
              <a:t>worse:</a:t>
            </a:r>
            <a:r>
              <a:rPr dirty="0"/>
              <a:t>	canary</a:t>
            </a:r>
            <a:r>
              <a:rPr spc="-30" dirty="0"/>
              <a:t> </a:t>
            </a:r>
            <a:r>
              <a:rPr spc="-10" dirty="0"/>
              <a:t>extraction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861059"/>
            <a:ext cx="10384790" cy="172973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common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design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recovery: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  <a:tab pos="7800975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crashes,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restart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automatically</a:t>
            </a:r>
            <a:r>
              <a:rPr sz="3200" dirty="0">
                <a:latin typeface="Calibri"/>
                <a:cs typeface="Calibri"/>
              </a:rPr>
              <a:t>	(for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availability)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1300" algn="l"/>
                <a:tab pos="4821555" algn="l"/>
                <a:tab pos="6358255" algn="l"/>
              </a:tabLst>
            </a:pPr>
            <a:r>
              <a:rPr sz="3200" dirty="0">
                <a:latin typeface="Calibri"/>
                <a:cs typeface="Calibri"/>
              </a:rPr>
              <a:t>Often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canary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unchanged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(reason:</a:t>
            </a:r>
            <a:r>
              <a:rPr sz="3200" dirty="0">
                <a:latin typeface="Calibri"/>
                <a:cs typeface="Calibri"/>
              </a:rPr>
              <a:t>	relaunch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fork)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40" y="3122676"/>
            <a:ext cx="3114040" cy="16014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Danger: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379"/>
              </a:lnSpc>
              <a:spcBef>
                <a:spcPts val="11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canary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extraction </a:t>
            </a:r>
            <a:r>
              <a:rPr sz="3200" dirty="0">
                <a:latin typeface="Calibri"/>
                <a:cs typeface="Calibri"/>
              </a:rPr>
              <a:t>byte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20" dirty="0">
                <a:latin typeface="Calibri"/>
                <a:cs typeface="Calibri"/>
              </a:rPr>
              <a:t> byte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321" y="3958697"/>
            <a:ext cx="2023110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765"/>
              </a:lnSpc>
              <a:tabLst>
                <a:tab pos="1859914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600" spc="-75" baseline="-312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3600" baseline="-3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buffer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64025" y="3930706"/>
          <a:ext cx="6711949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3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820">
                <a:tc>
                  <a:txBody>
                    <a:bodyPr/>
                    <a:lstStyle/>
                    <a:p>
                      <a:pPr marL="318770">
                        <a:lnSpc>
                          <a:spcPts val="5565"/>
                        </a:lnSpc>
                      </a:pPr>
                      <a:r>
                        <a:rPr sz="5200" b="1" dirty="0">
                          <a:latin typeface="Cambria Math"/>
                          <a:cs typeface="Cambria Math"/>
                        </a:rPr>
                        <a:t>⋯</a:t>
                      </a:r>
                      <a:endParaRPr sz="5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38100">
                      <a:solidFill>
                        <a:srgbClr val="4472C4"/>
                      </a:solidFill>
                      <a:prstDash val="solid"/>
                    </a:lnT>
                    <a:lnB w="57150">
                      <a:solidFill>
                        <a:srgbClr val="4472C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38100">
                      <a:solidFill>
                        <a:srgbClr val="4472C4"/>
                      </a:solidFill>
                      <a:prstDash val="solid"/>
                    </a:lnT>
                    <a:lnB w="57150">
                      <a:solidFill>
                        <a:srgbClr val="4472C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2F528F"/>
                      </a:solidFill>
                      <a:prstDash val="solid"/>
                    </a:lnL>
                    <a:lnT w="57150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75"/>
                        </a:spcBef>
                        <a:tabLst>
                          <a:tab pos="467995" algn="l"/>
                          <a:tab pos="869950" algn="l"/>
                          <a:tab pos="1250950" algn="l"/>
                          <a:tab pos="1553210" algn="l"/>
                        </a:tabLst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2700">
                      <a:solidFill>
                        <a:srgbClr val="2F528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715"/>
                        </a:lnSpc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70180">
                        <a:lnSpc>
                          <a:spcPts val="2825"/>
                        </a:lnSpc>
                        <a:spcBef>
                          <a:spcPts val="2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2700">
                      <a:solidFill>
                        <a:srgbClr val="2F528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cra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2F528F"/>
                      </a:solidFill>
                      <a:prstDash val="solid"/>
                    </a:lnL>
                    <a:lnT w="38100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62321" y="2922377"/>
            <a:ext cx="2023110" cy="73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765"/>
              </a:lnSpc>
              <a:tabLst>
                <a:tab pos="1859914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600" spc="-75" baseline="-34722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3600" baseline="-34722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buffer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64025" y="2926418"/>
          <a:ext cx="6711950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marL="318770">
                        <a:lnSpc>
                          <a:spcPts val="5540"/>
                        </a:lnSpc>
                      </a:pPr>
                      <a:r>
                        <a:rPr sz="5200" b="1" dirty="0">
                          <a:latin typeface="Cambria Math"/>
                          <a:cs typeface="Cambria Math"/>
                        </a:rPr>
                        <a:t>⋯</a:t>
                      </a:r>
                      <a:endParaRPr sz="5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6350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4472C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097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205"/>
                        </a:spcBef>
                        <a:tabLst>
                          <a:tab pos="478790" algn="l"/>
                          <a:tab pos="880744" algn="l"/>
                          <a:tab pos="1261745" algn="l"/>
                          <a:tab pos="1564005" algn="l"/>
                        </a:tabLst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645"/>
                        </a:lnSpc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70180">
                        <a:lnSpc>
                          <a:spcPts val="2870"/>
                        </a:lnSpc>
                        <a:spcBef>
                          <a:spcPts val="2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cra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2F528F"/>
                      </a:solidFill>
                      <a:prstDash val="solid"/>
                    </a:lnL>
                    <a:lnT w="6350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396188" y="4867000"/>
            <a:ext cx="2023110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765"/>
              </a:lnSpc>
              <a:tabLst>
                <a:tab pos="1859914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600" spc="-75" baseline="-312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3600" baseline="-3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buffer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0053" y="5787497"/>
            <a:ext cx="2334895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765"/>
              </a:lnSpc>
              <a:tabLst>
                <a:tab pos="1859914" algn="l"/>
                <a:tab pos="215836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600" spc="-75" baseline="-35879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600" baseline="-35879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600" spc="-75" baseline="-3587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3600" baseline="-35879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buffer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7891" y="4849401"/>
          <a:ext cx="6711949" cy="72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5805">
                <a:tc>
                  <a:txBody>
                    <a:bodyPr/>
                    <a:lstStyle/>
                    <a:p>
                      <a:pPr marL="318770">
                        <a:lnSpc>
                          <a:spcPts val="5620"/>
                        </a:lnSpc>
                      </a:pPr>
                      <a:r>
                        <a:rPr sz="5200" b="1" dirty="0">
                          <a:latin typeface="Cambria Math"/>
                          <a:cs typeface="Cambria Math"/>
                        </a:rPr>
                        <a:t>⋯</a:t>
                      </a:r>
                      <a:endParaRPr sz="5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57150">
                      <a:solidFill>
                        <a:srgbClr val="4472C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2F528F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463550" algn="l"/>
                          <a:tab pos="865505" algn="l"/>
                          <a:tab pos="1246505" algn="l"/>
                          <a:tab pos="1548765" algn="l"/>
                        </a:tabLst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675"/>
                        </a:lnSpc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2F528F"/>
                      </a:solidFill>
                      <a:prstDash val="solid"/>
                    </a:lnL>
                    <a:lnT w="12700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331757" y="5797551"/>
          <a:ext cx="6710043" cy="7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marL="318770">
                        <a:lnSpc>
                          <a:spcPts val="5520"/>
                        </a:lnSpc>
                      </a:pPr>
                      <a:r>
                        <a:rPr sz="5200" b="1" dirty="0">
                          <a:latin typeface="Cambria Math"/>
                          <a:cs typeface="Cambria Math"/>
                        </a:rPr>
                        <a:t>⋯</a:t>
                      </a:r>
                      <a:endParaRPr sz="52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31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4472C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1115"/>
                        </a:spcBef>
                        <a:tabLst>
                          <a:tab pos="482600" algn="l"/>
                        </a:tabLst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210"/>
                        </a:spcBef>
                        <a:tabLst>
                          <a:tab pos="541655" algn="l"/>
                          <a:tab pos="923290" algn="l"/>
                          <a:tab pos="1224915" algn="l"/>
                        </a:tabLst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53670" marB="0"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2700">
                      <a:solidFill>
                        <a:srgbClr val="2F528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70180">
                        <a:lnSpc>
                          <a:spcPts val="2845"/>
                        </a:lnSpc>
                        <a:spcBef>
                          <a:spcPts val="2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2700">
                      <a:solidFill>
                        <a:srgbClr val="2F528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2F528F"/>
                      </a:solidFill>
                      <a:prstDash val="solid"/>
                    </a:lnL>
                    <a:lnT w="31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68800" y="6781802"/>
            <a:ext cx="6705600" cy="29845"/>
          </a:xfrm>
          <a:custGeom>
            <a:avLst/>
            <a:gdLst/>
            <a:ahLst/>
            <a:cxnLst/>
            <a:rect l="l" t="t" r="r" b="b"/>
            <a:pathLst>
              <a:path w="6705600" h="29845">
                <a:moveTo>
                  <a:pt x="6705600" y="29448"/>
                </a:moveTo>
                <a:lnTo>
                  <a:pt x="0" y="0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18287" y="3059684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18287" y="4089907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68857" y="5004308"/>
            <a:ext cx="67945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crash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crash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6400" y="3293614"/>
            <a:ext cx="3759200" cy="2012950"/>
          </a:xfrm>
          <a:custGeom>
            <a:avLst/>
            <a:gdLst/>
            <a:ahLst/>
            <a:cxnLst/>
            <a:rect l="l" t="t" r="r" b="b"/>
            <a:pathLst>
              <a:path w="3759200" h="2012950">
                <a:moveTo>
                  <a:pt x="0" y="0"/>
                </a:moveTo>
                <a:lnTo>
                  <a:pt x="3759200" y="0"/>
                </a:lnTo>
                <a:lnTo>
                  <a:pt x="3759200" y="2012425"/>
                </a:lnTo>
                <a:lnTo>
                  <a:pt x="0" y="20124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39" y="1088136"/>
            <a:ext cx="11227435" cy="12084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41300" marR="5080" indent="-228600">
              <a:lnSpc>
                <a:spcPts val="4390"/>
              </a:lnSpc>
              <a:spcBef>
                <a:spcPts val="685"/>
              </a:spcBef>
              <a:buSzPct val="121951"/>
              <a:buFont typeface="Arial"/>
              <a:buChar char="•"/>
              <a:tabLst>
                <a:tab pos="360680" algn="l"/>
              </a:tabLst>
            </a:pPr>
            <a:r>
              <a:rPr sz="4100" dirty="0">
                <a:latin typeface="Calibri"/>
                <a:cs typeface="Calibri"/>
              </a:rPr>
              <a:t>What</a:t>
            </a:r>
            <a:r>
              <a:rPr sz="4100" spc="3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is</a:t>
            </a:r>
            <a:r>
              <a:rPr sz="4100" spc="4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the</a:t>
            </a:r>
            <a:r>
              <a:rPr sz="4100" spc="60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main</a:t>
            </a:r>
            <a:r>
              <a:rPr sz="4100" spc="50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problem</a:t>
            </a:r>
            <a:r>
              <a:rPr sz="4100" spc="6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with</a:t>
            </a:r>
            <a:r>
              <a:rPr sz="4100" spc="55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code</a:t>
            </a:r>
            <a:r>
              <a:rPr sz="4100" spc="60" dirty="0">
                <a:latin typeface="Calibri"/>
                <a:cs typeface="Calibri"/>
              </a:rPr>
              <a:t> </a:t>
            </a:r>
            <a:r>
              <a:rPr sz="4100" dirty="0">
                <a:latin typeface="Calibri"/>
                <a:cs typeface="Calibri"/>
              </a:rPr>
              <a:t>injection</a:t>
            </a:r>
            <a:r>
              <a:rPr sz="4100" spc="55" dirty="0">
                <a:latin typeface="Calibri"/>
                <a:cs typeface="Calibri"/>
              </a:rPr>
              <a:t> </a:t>
            </a:r>
            <a:r>
              <a:rPr sz="4100" spc="-20" dirty="0">
                <a:latin typeface="Calibri"/>
                <a:cs typeface="Calibri"/>
              </a:rPr>
              <a:t>onto </a:t>
            </a:r>
            <a:r>
              <a:rPr sz="4100" dirty="0">
                <a:latin typeface="Calibri"/>
                <a:cs typeface="Calibri"/>
              </a:rPr>
              <a:t>the</a:t>
            </a:r>
            <a:r>
              <a:rPr sz="4100" spc="60" dirty="0">
                <a:latin typeface="Calibri"/>
                <a:cs typeface="Calibri"/>
              </a:rPr>
              <a:t> </a:t>
            </a:r>
            <a:r>
              <a:rPr sz="4100" spc="-10" dirty="0">
                <a:latin typeface="Calibri"/>
                <a:cs typeface="Calibri"/>
              </a:rPr>
              <a:t>stack?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557" y="14732"/>
            <a:ext cx="9822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Defense:</a:t>
            </a:r>
            <a:r>
              <a:rPr sz="4800" spc="-60" dirty="0"/>
              <a:t> </a:t>
            </a:r>
            <a:r>
              <a:rPr sz="4800" dirty="0"/>
              <a:t>Marking</a:t>
            </a:r>
            <a:r>
              <a:rPr sz="4800" spc="-45" dirty="0"/>
              <a:t> </a:t>
            </a:r>
            <a:r>
              <a:rPr sz="4800" dirty="0"/>
              <a:t>Memory</a:t>
            </a:r>
            <a:r>
              <a:rPr sz="4800" spc="-50" dirty="0"/>
              <a:t> </a:t>
            </a:r>
            <a:r>
              <a:rPr sz="4800" dirty="0"/>
              <a:t>as</a:t>
            </a:r>
            <a:r>
              <a:rPr sz="4800" spc="-40" dirty="0"/>
              <a:t> </a:t>
            </a:r>
            <a:r>
              <a:rPr sz="4800" dirty="0"/>
              <a:t>Non-</a:t>
            </a:r>
            <a:r>
              <a:rPr sz="4800" spc="-10" dirty="0"/>
              <a:t>Exec.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80339" y="1036320"/>
            <a:ext cx="11415395" cy="554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Calibri"/>
                <a:cs typeface="Calibri"/>
              </a:rPr>
              <a:t>Prevent</a:t>
            </a:r>
            <a:r>
              <a:rPr sz="2900" spc="-6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attack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code</a:t>
            </a:r>
            <a:r>
              <a:rPr sz="2900" spc="-6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execution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by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marking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stack</a:t>
            </a:r>
            <a:r>
              <a:rPr sz="2900" spc="-6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and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heap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as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b="1" spc="-10" dirty="0">
                <a:latin typeface="Calibri"/>
                <a:cs typeface="Calibri"/>
              </a:rPr>
              <a:t>non-executable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900" spc="-10" dirty="0">
                <a:latin typeface="Calibri"/>
                <a:cs typeface="Calibri"/>
              </a:rPr>
              <a:t>Attempt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to</a:t>
            </a:r>
            <a:r>
              <a:rPr sz="2900" spc="-6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execute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stack</a:t>
            </a:r>
            <a:r>
              <a:rPr sz="2900" spc="-7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results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in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exception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(data</a:t>
            </a:r>
            <a:r>
              <a:rPr sz="2900" spc="-6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should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never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be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exec.)</a:t>
            </a:r>
            <a:endParaRPr sz="2900">
              <a:latin typeface="Calibri"/>
              <a:cs typeface="Calibri"/>
            </a:endParaRPr>
          </a:p>
          <a:p>
            <a:pPr marL="241300" indent="-228600">
              <a:lnSpc>
                <a:spcPts val="3240"/>
              </a:lnSpc>
              <a:spcBef>
                <a:spcPts val="2135"/>
              </a:spcBef>
              <a:buChar char="•"/>
              <a:tabLst>
                <a:tab pos="241300" algn="l"/>
                <a:tab pos="4886325" algn="l"/>
                <a:tab pos="7937500" algn="l"/>
              </a:tabLst>
            </a:pPr>
            <a:r>
              <a:rPr sz="2700" spc="-10" dirty="0">
                <a:latin typeface="Arial"/>
                <a:cs typeface="Arial"/>
              </a:rPr>
              <a:t>NX</a:t>
            </a:r>
            <a:r>
              <a:rPr sz="2900" spc="-10" dirty="0">
                <a:latin typeface="Arial"/>
                <a:cs typeface="Arial"/>
              </a:rPr>
              <a:t>-</a:t>
            </a:r>
            <a:r>
              <a:rPr sz="2900" dirty="0">
                <a:latin typeface="Arial"/>
                <a:cs typeface="Arial"/>
              </a:rPr>
              <a:t>bit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on</a:t>
            </a:r>
            <a:r>
              <a:rPr sz="2900" spc="-17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AMD</a:t>
            </a:r>
            <a:r>
              <a:rPr sz="2900" spc="-16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Athlon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64,</a:t>
            </a:r>
            <a:r>
              <a:rPr sz="2900" dirty="0">
                <a:latin typeface="Arial"/>
                <a:cs typeface="Arial"/>
              </a:rPr>
              <a:t>	</a:t>
            </a:r>
            <a:r>
              <a:rPr sz="2700" spc="-10" dirty="0">
                <a:latin typeface="Arial"/>
                <a:cs typeface="Arial"/>
              </a:rPr>
              <a:t>XD</a:t>
            </a:r>
            <a:r>
              <a:rPr sz="2900" spc="-10" dirty="0">
                <a:latin typeface="Arial"/>
                <a:cs typeface="Arial"/>
              </a:rPr>
              <a:t>-</a:t>
            </a:r>
            <a:r>
              <a:rPr sz="2900" dirty="0">
                <a:latin typeface="Arial"/>
                <a:cs typeface="Arial"/>
              </a:rPr>
              <a:t>bit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on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Intel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P4</a:t>
            </a:r>
            <a:r>
              <a:rPr sz="2900" dirty="0">
                <a:latin typeface="Arial"/>
                <a:cs typeface="Arial"/>
              </a:rPr>
              <a:t>	</a:t>
            </a:r>
            <a:r>
              <a:rPr sz="2900" spc="-10" dirty="0">
                <a:latin typeface="Arial"/>
                <a:cs typeface="Arial"/>
              </a:rPr>
              <a:t>Prescott</a:t>
            </a:r>
            <a:endParaRPr sz="2900">
              <a:latin typeface="Arial"/>
              <a:cs typeface="Arial"/>
            </a:endParaRPr>
          </a:p>
          <a:p>
            <a:pPr marL="698500" lvl="1" indent="-228600">
              <a:lnSpc>
                <a:spcPts val="3240"/>
              </a:lnSpc>
              <a:buFont typeface="Arial"/>
              <a:buChar char="•"/>
              <a:tabLst>
                <a:tab pos="698500" algn="l"/>
              </a:tabLst>
            </a:pPr>
            <a:r>
              <a:rPr sz="2900" dirty="0">
                <a:latin typeface="Calibri"/>
                <a:cs typeface="Calibri"/>
              </a:rPr>
              <a:t>NX</a:t>
            </a:r>
            <a:r>
              <a:rPr sz="2900" spc="-7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bit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in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every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Page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Table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Entry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(PTE)</a:t>
            </a:r>
            <a:endParaRPr sz="2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9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Deployment</a:t>
            </a:r>
            <a:r>
              <a:rPr sz="2900" spc="-10" dirty="0">
                <a:latin typeface="Calibri"/>
                <a:cs typeface="Calibri"/>
              </a:rPr>
              <a:t>:</a:t>
            </a:r>
            <a:endParaRPr sz="2900">
              <a:latin typeface="Calibri"/>
              <a:cs typeface="Calibri"/>
            </a:endParaRPr>
          </a:p>
          <a:p>
            <a:pPr marL="698500" lvl="1" indent="-228600">
              <a:lnSpc>
                <a:spcPts val="3300"/>
              </a:lnSpc>
              <a:buSzPct val="120689"/>
              <a:buFont typeface="Arial"/>
              <a:buChar char="•"/>
              <a:tabLst>
                <a:tab pos="698500" algn="l"/>
                <a:tab pos="4419600" algn="l"/>
              </a:tabLst>
            </a:pPr>
            <a:r>
              <a:rPr sz="2900" dirty="0">
                <a:latin typeface="Calibri"/>
                <a:cs typeface="Calibri"/>
              </a:rPr>
              <a:t>Linux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(via</a:t>
            </a:r>
            <a:r>
              <a:rPr sz="2900" spc="-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PaX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project);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spc="-10" dirty="0">
                <a:latin typeface="Calibri"/>
                <a:cs typeface="Calibri"/>
              </a:rPr>
              <a:t>OpenBSD</a:t>
            </a:r>
            <a:endParaRPr sz="2900">
              <a:latin typeface="Calibri"/>
              <a:cs typeface="Calibri"/>
            </a:endParaRPr>
          </a:p>
          <a:p>
            <a:pPr marL="698500" lvl="1" indent="-228600">
              <a:lnSpc>
                <a:spcPts val="3060"/>
              </a:lnSpc>
              <a:buSzPct val="120689"/>
              <a:buFont typeface="Arial"/>
              <a:buChar char="•"/>
              <a:tabLst>
                <a:tab pos="698500" algn="l"/>
                <a:tab pos="2357120" algn="l"/>
                <a:tab pos="4540885" algn="l"/>
              </a:tabLst>
            </a:pPr>
            <a:r>
              <a:rPr sz="2900" spc="-10" dirty="0">
                <a:latin typeface="Calibri"/>
                <a:cs typeface="Calibri"/>
              </a:rPr>
              <a:t>Windows:</a:t>
            </a:r>
            <a:r>
              <a:rPr sz="2900" dirty="0">
                <a:latin typeface="Calibri"/>
                <a:cs typeface="Calibri"/>
              </a:rPr>
              <a:t>	since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XP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SP2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spc="-10" dirty="0">
                <a:latin typeface="Calibri"/>
                <a:cs typeface="Calibri"/>
              </a:rPr>
              <a:t>(DEP)</a:t>
            </a:r>
            <a:endParaRPr sz="2900">
              <a:latin typeface="Calibri"/>
              <a:cs typeface="Calibri"/>
            </a:endParaRPr>
          </a:p>
          <a:p>
            <a:pPr marL="1237615" lvl="2" indent="-311150">
              <a:lnSpc>
                <a:spcPts val="3240"/>
              </a:lnSpc>
              <a:buSzPct val="58620"/>
              <a:buFont typeface="Arial"/>
              <a:buChar char="•"/>
              <a:tabLst>
                <a:tab pos="1237615" algn="l"/>
                <a:tab pos="1238250" algn="l"/>
                <a:tab pos="3517265" algn="l"/>
              </a:tabLst>
            </a:pPr>
            <a:r>
              <a:rPr sz="2900" dirty="0">
                <a:latin typeface="Calibri"/>
                <a:cs typeface="Calibri"/>
              </a:rPr>
              <a:t>Visual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Studio: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b="1" spc="-10" dirty="0">
                <a:latin typeface="Calibri"/>
                <a:cs typeface="Calibri"/>
              </a:rPr>
              <a:t>/NXCompat[:NO]</a:t>
            </a:r>
            <a:endParaRPr sz="2900">
              <a:latin typeface="Calibri"/>
              <a:cs typeface="Calibri"/>
            </a:endParaRPr>
          </a:p>
          <a:p>
            <a:pPr marL="241300" indent="-228600">
              <a:lnSpc>
                <a:spcPts val="3570"/>
              </a:lnSpc>
              <a:spcBef>
                <a:spcPts val="11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Limitations</a:t>
            </a:r>
            <a:r>
              <a:rPr sz="3200" spc="-1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920"/>
              </a:lnSpc>
              <a:buFont typeface="Arial"/>
              <a:buChar char="•"/>
              <a:tabLst>
                <a:tab pos="698500" algn="l"/>
                <a:tab pos="5934075" algn="l"/>
              </a:tabLst>
            </a:pPr>
            <a:r>
              <a:rPr sz="2900" dirty="0">
                <a:latin typeface="Calibri"/>
                <a:cs typeface="Calibri"/>
              </a:rPr>
              <a:t>Some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apps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need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executable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heap</a:t>
            </a:r>
            <a:r>
              <a:rPr sz="2900" dirty="0">
                <a:latin typeface="Calibri"/>
                <a:cs typeface="Calibri"/>
              </a:rPr>
              <a:t>	(e.g. </a:t>
            </a:r>
            <a:r>
              <a:rPr sz="2900" spc="-10" dirty="0">
                <a:latin typeface="Calibri"/>
                <a:cs typeface="Calibri"/>
              </a:rPr>
              <a:t>JITs).</a:t>
            </a:r>
            <a:endParaRPr sz="2900">
              <a:latin typeface="Calibri"/>
              <a:cs typeface="Calibri"/>
            </a:endParaRPr>
          </a:p>
          <a:p>
            <a:pPr marL="698500" lvl="1" indent="-228600">
              <a:lnSpc>
                <a:spcPts val="3190"/>
              </a:lnSpc>
              <a:buFont typeface="Arial"/>
              <a:buChar char="•"/>
              <a:tabLst>
                <a:tab pos="698500" algn="l"/>
                <a:tab pos="5157470" algn="l"/>
              </a:tabLst>
            </a:pPr>
            <a:r>
              <a:rPr sz="2900" dirty="0">
                <a:latin typeface="Calibri"/>
                <a:cs typeface="Calibri"/>
              </a:rPr>
              <a:t>Can</a:t>
            </a:r>
            <a:r>
              <a:rPr sz="2900" spc="-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be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easily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bypassed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using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b="1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900" b="1" spc="-1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0000FF"/>
                </a:solidFill>
                <a:latin typeface="Calibri"/>
                <a:cs typeface="Calibri"/>
              </a:rPr>
              <a:t>Oriented</a:t>
            </a:r>
            <a:r>
              <a:rPr sz="2900" b="1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0000FF"/>
                </a:solidFill>
                <a:latin typeface="Calibri"/>
                <a:cs typeface="Calibri"/>
              </a:rPr>
              <a:t>Programming</a:t>
            </a:r>
            <a:r>
              <a:rPr sz="2900" b="1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0000FF"/>
                </a:solidFill>
                <a:latin typeface="Calibri"/>
                <a:cs typeface="Calibri"/>
              </a:rPr>
              <a:t>(ROP)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564" y="572515"/>
            <a:ext cx="8992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9885" algn="l"/>
              </a:tabLst>
            </a:pPr>
            <a:r>
              <a:rPr sz="4800" spc="-10" dirty="0"/>
              <a:t>Examples:</a:t>
            </a:r>
            <a:r>
              <a:rPr sz="4800" dirty="0"/>
              <a:t>	DEP</a:t>
            </a:r>
            <a:r>
              <a:rPr sz="4800" spc="-85" dirty="0"/>
              <a:t> </a:t>
            </a:r>
            <a:r>
              <a:rPr sz="4800" dirty="0"/>
              <a:t>controls</a:t>
            </a:r>
            <a:r>
              <a:rPr sz="4800" spc="-70" dirty="0"/>
              <a:t> </a:t>
            </a:r>
            <a:r>
              <a:rPr sz="4800" dirty="0"/>
              <a:t>in</a:t>
            </a:r>
            <a:r>
              <a:rPr sz="4800" spc="-65" dirty="0"/>
              <a:t> </a:t>
            </a:r>
            <a:r>
              <a:rPr sz="4800" spc="-10" dirty="0"/>
              <a:t>Windows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1" y="1343026"/>
            <a:ext cx="4787899" cy="5133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1901" y="2819402"/>
            <a:ext cx="5473700" cy="2390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81140" y="5265420"/>
            <a:ext cx="449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DEP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terminating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4420" y="611124"/>
            <a:ext cx="4964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Challenges</a:t>
            </a:r>
            <a:r>
              <a:rPr spc="-45" dirty="0"/>
              <a:t> </a:t>
            </a:r>
            <a:r>
              <a:rPr spc="-10" dirty="0"/>
              <a:t>Revisited…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41720"/>
            <a:ext cx="8465820" cy="3872214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28600" marR="2379345" indent="-228600" algn="r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28600" algn="l"/>
              </a:tabLst>
            </a:pPr>
            <a:r>
              <a:rPr sz="2400" dirty="0">
                <a:latin typeface="Calibri"/>
                <a:cs typeface="Calibri"/>
              </a:rPr>
              <a:t>Putting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zeros)</a:t>
            </a:r>
            <a:endParaRPr sz="2400" dirty="0">
              <a:latin typeface="Calibri"/>
              <a:cs typeface="Calibri"/>
            </a:endParaRPr>
          </a:p>
          <a:p>
            <a:pPr marL="228600" marR="2453640" lvl="1" indent="-228600" algn="r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Defense </a:t>
            </a:r>
            <a:r>
              <a:rPr sz="2000" dirty="0">
                <a:latin typeface="Calibri"/>
                <a:cs typeface="Calibri"/>
              </a:rPr>
              <a:t>Option: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detectable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canaries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Getting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%eip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dirty="0" err="1">
                <a:latin typeface="Calibri"/>
                <a:cs typeface="Calibri"/>
              </a:rPr>
              <a:t>dist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4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buff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 err="1">
                <a:latin typeface="Calibri"/>
                <a:cs typeface="Calibri"/>
              </a:rPr>
              <a:t>eip</a:t>
            </a:r>
            <a:r>
              <a:rPr sz="2400" spc="-20" dirty="0">
                <a:latin typeface="Calibri"/>
                <a:cs typeface="Calibri"/>
              </a:rPr>
              <a:t>)</a:t>
            </a:r>
            <a:r>
              <a:rPr lang="en-US" sz="2400" spc="-20" dirty="0">
                <a:latin typeface="Calibri"/>
                <a:cs typeface="Calibri"/>
              </a:rPr>
              <a:t> (need to push return address of where our code is)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000" spc="-10" dirty="0">
                <a:latin typeface="Calibri"/>
                <a:cs typeface="Calibri"/>
              </a:rPr>
              <a:t>Defense option: </a:t>
            </a:r>
            <a:r>
              <a:rPr sz="2000" spc="-10" dirty="0">
                <a:latin typeface="Calibri"/>
                <a:cs typeface="Calibri"/>
              </a:rPr>
              <a:t>Non-executable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stack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bullet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proof)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Finding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lang="en-US" sz="2400" spc="-30" dirty="0">
                <a:latin typeface="Calibri"/>
                <a:cs typeface="Calibri"/>
              </a:rPr>
              <a:t>(where we pushed our shell code) </a:t>
            </a:r>
            <a:r>
              <a:rPr sz="2400" dirty="0">
                <a:latin typeface="Calibri"/>
                <a:cs typeface="Calibri"/>
              </a:rPr>
              <a:t>(guess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9099" y="5849619"/>
            <a:ext cx="541718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make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difficult</a:t>
            </a: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: randomize addresses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2457450">
              <a:lnSpc>
                <a:spcPct val="100000"/>
              </a:lnSpc>
              <a:spcBef>
                <a:spcPts val="100"/>
              </a:spcBef>
            </a:pPr>
            <a:r>
              <a:rPr dirty="0"/>
              <a:t>Defense:</a:t>
            </a:r>
            <a:r>
              <a:rPr spc="-210" dirty="0"/>
              <a:t> </a:t>
            </a:r>
            <a:r>
              <a:rPr spc="-10" dirty="0"/>
              <a:t>Randomization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665" y="1775460"/>
            <a:ext cx="12573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5120" algn="l"/>
                <a:tab pos="325755" algn="l"/>
              </a:tabLst>
            </a:pPr>
            <a:r>
              <a:rPr sz="2400" b="1" spc="-10" dirty="0">
                <a:latin typeface="Arial"/>
                <a:cs typeface="Arial"/>
              </a:rPr>
              <a:t>ASLR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6931" y="1775460"/>
            <a:ext cx="4633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(</a:t>
            </a:r>
            <a:r>
              <a:rPr sz="2300" dirty="0">
                <a:latin typeface="Calibri"/>
                <a:cs typeface="Calibri"/>
              </a:rPr>
              <a:t>Address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Space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Layout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Randomization)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9865" y="2218436"/>
            <a:ext cx="7234555" cy="12052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Map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libraries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674370">
              <a:lnSpc>
                <a:spcPct val="100000"/>
              </a:lnSpc>
              <a:spcBef>
                <a:spcPts val="215"/>
              </a:spcBef>
              <a:tabLst>
                <a:tab pos="1142365" algn="l"/>
              </a:tabLst>
            </a:pPr>
            <a:r>
              <a:rPr sz="2400" spc="-50" dirty="0">
                <a:latin typeface="Cambria Math"/>
                <a:cs typeface="Cambria Math"/>
              </a:rPr>
              <a:t>⇒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0" dirty="0">
                <a:latin typeface="Calibri"/>
                <a:cs typeface="Calibri"/>
              </a:rPr>
              <a:t>Attacker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jump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665" y="4161027"/>
            <a:ext cx="2122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Deployment: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3158" y="4211828"/>
            <a:ext cx="1983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(/DynamicBase)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9865" y="4572116"/>
            <a:ext cx="8533765" cy="13639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  <a:tab pos="2298065" algn="l"/>
              </a:tabLst>
            </a:pPr>
            <a:r>
              <a:rPr sz="2800" b="1" dirty="0">
                <a:latin typeface="Calibri"/>
                <a:cs typeface="Calibri"/>
              </a:rPr>
              <a:t>Windows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7</a:t>
            </a:r>
            <a:r>
              <a:rPr sz="2800" spc="-25" dirty="0">
                <a:latin typeface="Calibri"/>
                <a:cs typeface="Calibri"/>
              </a:rPr>
              <a:t>:</a:t>
            </a:r>
            <a:r>
              <a:rPr sz="2800" dirty="0">
                <a:latin typeface="Calibri"/>
                <a:cs typeface="Calibri"/>
              </a:rPr>
              <a:t>	8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randomness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DLLs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8500" algn="l"/>
                <a:tab pos="5913755" algn="l"/>
                <a:tab pos="6497955" algn="l"/>
              </a:tabLst>
            </a:pPr>
            <a:r>
              <a:rPr sz="2600" dirty="0">
                <a:latin typeface="Calibri"/>
                <a:cs typeface="Calibri"/>
              </a:rPr>
              <a:t>aligned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64K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page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16MB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region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⇒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dirty="0">
                <a:latin typeface="Calibri"/>
                <a:cs typeface="Calibri"/>
              </a:rPr>
              <a:t>256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choices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241300" algn="l"/>
                <a:tab pos="2298065" algn="l"/>
              </a:tabLst>
            </a:pPr>
            <a:r>
              <a:rPr sz="2800" b="1" dirty="0">
                <a:latin typeface="Calibri"/>
                <a:cs typeface="Calibri"/>
              </a:rPr>
              <a:t>Windows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8: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24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randomness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64-bit</a:t>
            </a:r>
            <a:r>
              <a:rPr sz="2800" spc="-10" dirty="0">
                <a:latin typeface="Calibri"/>
                <a:cs typeface="Calibri"/>
              </a:rPr>
              <a:t> processors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183" y="-109728"/>
            <a:ext cx="418147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/>
              <a:t>ASLR</a:t>
            </a:r>
            <a:r>
              <a:rPr sz="5900" spc="-95" dirty="0"/>
              <a:t> </a:t>
            </a:r>
            <a:r>
              <a:rPr sz="5900" spc="-30" dirty="0"/>
              <a:t>Example</a:t>
            </a: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1020656" y="1010412"/>
            <a:ext cx="922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Booting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twice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loads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libraries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into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different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locations: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9993" y="1895476"/>
            <a:ext cx="8676640" cy="1132205"/>
            <a:chOff x="2049993" y="1895476"/>
            <a:chExt cx="8676640" cy="11322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9518" y="1905001"/>
              <a:ext cx="8657165" cy="111283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54755" y="1900238"/>
              <a:ext cx="8667115" cy="1122680"/>
            </a:xfrm>
            <a:custGeom>
              <a:avLst/>
              <a:gdLst/>
              <a:ahLst/>
              <a:cxnLst/>
              <a:rect l="l" t="t" r="r" b="b"/>
              <a:pathLst>
                <a:path w="8667115" h="1122680">
                  <a:moveTo>
                    <a:pt x="0" y="0"/>
                  </a:moveTo>
                  <a:lnTo>
                    <a:pt x="8666692" y="0"/>
                  </a:lnTo>
                  <a:lnTo>
                    <a:pt x="8666692" y="1122364"/>
                  </a:lnTo>
                  <a:lnTo>
                    <a:pt x="0" y="112236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09118" y="1905001"/>
              <a:ext cx="1727200" cy="1111250"/>
            </a:xfrm>
            <a:custGeom>
              <a:avLst/>
              <a:gdLst/>
              <a:ahLst/>
              <a:cxnLst/>
              <a:rect l="l" t="t" r="r" b="b"/>
              <a:pathLst>
                <a:path w="1727200" h="1111250">
                  <a:moveTo>
                    <a:pt x="1727199" y="0"/>
                  </a:moveTo>
                  <a:lnTo>
                    <a:pt x="0" y="0"/>
                  </a:lnTo>
                  <a:lnTo>
                    <a:pt x="0" y="1111250"/>
                  </a:lnTo>
                  <a:lnTo>
                    <a:pt x="1727199" y="1111250"/>
                  </a:lnTo>
                  <a:lnTo>
                    <a:pt x="1727199" y="0"/>
                  </a:lnTo>
                  <a:close/>
                </a:path>
              </a:pathLst>
            </a:custGeom>
            <a:solidFill>
              <a:srgbClr val="954F72">
                <a:alpha val="341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09118" y="1905001"/>
              <a:ext cx="1727200" cy="1111250"/>
            </a:xfrm>
            <a:custGeom>
              <a:avLst/>
              <a:gdLst/>
              <a:ahLst/>
              <a:cxnLst/>
              <a:rect l="l" t="t" r="r" b="b"/>
              <a:pathLst>
                <a:path w="1727200" h="1111250">
                  <a:moveTo>
                    <a:pt x="0" y="0"/>
                  </a:moveTo>
                  <a:lnTo>
                    <a:pt x="1727200" y="0"/>
                  </a:lnTo>
                  <a:lnTo>
                    <a:pt x="1727200" y="1111251"/>
                  </a:lnTo>
                  <a:lnTo>
                    <a:pt x="0" y="11112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994958" y="3595687"/>
            <a:ext cx="8886190" cy="1138555"/>
            <a:chOff x="1994958" y="3595687"/>
            <a:chExt cx="8886190" cy="113855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4482" y="3606800"/>
              <a:ext cx="8866717" cy="11176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99720" y="3602037"/>
              <a:ext cx="8876665" cy="1127125"/>
            </a:xfrm>
            <a:custGeom>
              <a:avLst/>
              <a:gdLst/>
              <a:ahLst/>
              <a:cxnLst/>
              <a:rect l="l" t="t" r="r" b="b"/>
              <a:pathLst>
                <a:path w="8876665" h="1127125">
                  <a:moveTo>
                    <a:pt x="0" y="0"/>
                  </a:moveTo>
                  <a:lnTo>
                    <a:pt x="8876242" y="0"/>
                  </a:lnTo>
                  <a:lnTo>
                    <a:pt x="8876242" y="1127126"/>
                  </a:lnTo>
                  <a:lnTo>
                    <a:pt x="0" y="11271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0282" y="3600450"/>
              <a:ext cx="1727200" cy="1123950"/>
            </a:xfrm>
            <a:custGeom>
              <a:avLst/>
              <a:gdLst/>
              <a:ahLst/>
              <a:cxnLst/>
              <a:rect l="l" t="t" r="r" b="b"/>
              <a:pathLst>
                <a:path w="1727200" h="1123950">
                  <a:moveTo>
                    <a:pt x="1727200" y="0"/>
                  </a:moveTo>
                  <a:lnTo>
                    <a:pt x="0" y="0"/>
                  </a:lnTo>
                  <a:lnTo>
                    <a:pt x="0" y="1123951"/>
                  </a:lnTo>
                  <a:lnTo>
                    <a:pt x="1727200" y="1123951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954F72">
                <a:alpha val="341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0282" y="3600450"/>
              <a:ext cx="1727200" cy="1123950"/>
            </a:xfrm>
            <a:custGeom>
              <a:avLst/>
              <a:gdLst/>
              <a:ahLst/>
              <a:cxnLst/>
              <a:rect l="l" t="t" r="r" b="b"/>
              <a:pathLst>
                <a:path w="1727200" h="1123950">
                  <a:moveTo>
                    <a:pt x="0" y="0"/>
                  </a:moveTo>
                  <a:lnTo>
                    <a:pt x="1727200" y="0"/>
                  </a:lnTo>
                  <a:lnTo>
                    <a:pt x="1727200" y="1123951"/>
                  </a:lnTo>
                  <a:lnTo>
                    <a:pt x="0" y="11239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6025" y="4985004"/>
            <a:ext cx="10397490" cy="169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  <a:tabLst>
                <a:tab pos="1208405" algn="l"/>
              </a:tabLst>
            </a:pPr>
            <a:r>
              <a:rPr sz="3200" spc="-10" dirty="0">
                <a:latin typeface="Calibri"/>
                <a:cs typeface="Calibri"/>
              </a:rPr>
              <a:t>Note:</a:t>
            </a:r>
            <a:r>
              <a:rPr sz="3200" dirty="0">
                <a:latin typeface="Calibri"/>
                <a:cs typeface="Calibri"/>
              </a:rPr>
              <a:t>	everything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must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randomized</a:t>
            </a:r>
            <a:endParaRPr sz="3200">
              <a:latin typeface="Calibri"/>
              <a:cs typeface="Calibri"/>
            </a:endParaRPr>
          </a:p>
          <a:p>
            <a:pPr marL="1841500">
              <a:lnSpc>
                <a:spcPts val="3829"/>
              </a:lnSpc>
              <a:tabLst>
                <a:tab pos="3082290" algn="l"/>
                <a:tab pos="4302760" algn="l"/>
                <a:tab pos="6494780" algn="l"/>
              </a:tabLst>
            </a:pPr>
            <a:r>
              <a:rPr sz="3200" b="1" spc="-10" dirty="0">
                <a:latin typeface="Calibri"/>
                <a:cs typeface="Calibri"/>
              </a:rPr>
              <a:t>stack,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20" dirty="0">
                <a:latin typeface="Calibri"/>
                <a:cs typeface="Calibri"/>
              </a:rPr>
              <a:t>heap,</a:t>
            </a:r>
            <a:r>
              <a:rPr sz="3200" b="1" dirty="0">
                <a:latin typeface="Calibri"/>
                <a:cs typeface="Calibri"/>
              </a:rPr>
              <a:t>	shared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libs,</a:t>
            </a:r>
            <a:r>
              <a:rPr sz="3200" b="1" dirty="0">
                <a:latin typeface="Calibri"/>
                <a:cs typeface="Calibri"/>
              </a:rPr>
              <a:t>	base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image</a:t>
            </a:r>
            <a:endParaRPr sz="3200">
              <a:latin typeface="Calibri"/>
              <a:cs typeface="Calibri"/>
            </a:endParaRPr>
          </a:p>
          <a:p>
            <a:pPr marL="927100" indent="-304800">
              <a:lnSpc>
                <a:spcPct val="100000"/>
              </a:lnSpc>
              <a:spcBef>
                <a:spcPts val="1655"/>
              </a:spcBef>
              <a:buFont typeface="Arial"/>
              <a:buChar char="•"/>
              <a:tabLst>
                <a:tab pos="927100" algn="l"/>
                <a:tab pos="4309745" algn="l"/>
              </a:tabLst>
            </a:pPr>
            <a:r>
              <a:rPr sz="3200" dirty="0">
                <a:latin typeface="Calibri"/>
                <a:cs typeface="Calibri"/>
              </a:rPr>
              <a:t>Win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Force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ASLR</a:t>
            </a:r>
            <a:r>
              <a:rPr sz="3200" spc="-20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	ensures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loaded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ASLR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099" y="129539"/>
            <a:ext cx="4508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Slow</a:t>
            </a:r>
            <a:r>
              <a:rPr spc="-30" dirty="0"/>
              <a:t> </a:t>
            </a:r>
            <a:r>
              <a:rPr dirty="0"/>
              <a:t>ASLR</a:t>
            </a:r>
            <a:r>
              <a:rPr spc="-15" dirty="0"/>
              <a:t> </a:t>
            </a:r>
            <a:r>
              <a:rPr spc="-10" dirty="0"/>
              <a:t>Adoption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/>
              <a:t>ASLR</a:t>
            </a:r>
            <a:r>
              <a:rPr sz="3200" spc="-25" dirty="0"/>
              <a:t> </a:t>
            </a:r>
            <a:r>
              <a:rPr sz="3200" dirty="0"/>
              <a:t>has</a:t>
            </a:r>
            <a:r>
              <a:rPr sz="3200" spc="-10" dirty="0"/>
              <a:t> </a:t>
            </a:r>
            <a:r>
              <a:rPr sz="3200" dirty="0"/>
              <a:t>been</a:t>
            </a:r>
            <a:r>
              <a:rPr sz="3200" spc="-5" dirty="0"/>
              <a:t> </a:t>
            </a:r>
            <a:r>
              <a:rPr sz="3200" dirty="0"/>
              <a:t>adopted</a:t>
            </a:r>
            <a:r>
              <a:rPr sz="3200" spc="-5" dirty="0"/>
              <a:t> </a:t>
            </a:r>
            <a:r>
              <a:rPr sz="3200" dirty="0"/>
              <a:t>slowly</a:t>
            </a:r>
            <a:r>
              <a:rPr sz="3200" spc="-10" dirty="0"/>
              <a:t> </a:t>
            </a:r>
            <a:r>
              <a:rPr sz="3200" dirty="0"/>
              <a:t>in</a:t>
            </a:r>
            <a:r>
              <a:rPr sz="3200" spc="-5" dirty="0"/>
              <a:t> </a:t>
            </a:r>
            <a:r>
              <a:rPr sz="3200" dirty="0"/>
              <a:t>the</a:t>
            </a:r>
            <a:r>
              <a:rPr sz="3200" spc="-15" dirty="0"/>
              <a:t> </a:t>
            </a:r>
            <a:r>
              <a:rPr sz="3200" spc="-10" dirty="0"/>
              <a:t>industry</a:t>
            </a:r>
            <a:endParaRPr sz="3200"/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/>
              <a:t>Linux</a:t>
            </a:r>
            <a:r>
              <a:rPr sz="3200" spc="15" dirty="0"/>
              <a:t> </a:t>
            </a:r>
            <a:r>
              <a:rPr sz="3200" dirty="0"/>
              <a:t>in</a:t>
            </a:r>
            <a:r>
              <a:rPr sz="3200" spc="15" dirty="0"/>
              <a:t> </a:t>
            </a:r>
            <a:r>
              <a:rPr sz="3200" spc="-20" dirty="0"/>
              <a:t>2005</a:t>
            </a:r>
            <a:endParaRPr sz="3200"/>
          </a:p>
          <a:p>
            <a:pPr marL="241300" marR="5080" indent="-228600">
              <a:lnSpc>
                <a:spcPts val="35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/>
              <a:t>Vista</a:t>
            </a:r>
            <a:r>
              <a:rPr sz="3200" spc="-45" dirty="0"/>
              <a:t> </a:t>
            </a:r>
            <a:r>
              <a:rPr sz="3200" dirty="0"/>
              <a:t>in</a:t>
            </a:r>
            <a:r>
              <a:rPr sz="3200" spc="-35" dirty="0"/>
              <a:t> </a:t>
            </a:r>
            <a:r>
              <a:rPr sz="3200" dirty="0"/>
              <a:t>2007</a:t>
            </a:r>
            <a:r>
              <a:rPr sz="3200" spc="-35" dirty="0"/>
              <a:t> </a:t>
            </a:r>
            <a:r>
              <a:rPr sz="3200" dirty="0"/>
              <a:t>(off</a:t>
            </a:r>
            <a:r>
              <a:rPr sz="3200" spc="-45" dirty="0"/>
              <a:t> </a:t>
            </a:r>
            <a:r>
              <a:rPr sz="3200" dirty="0"/>
              <a:t>by</a:t>
            </a:r>
            <a:r>
              <a:rPr sz="3200" spc="-35" dirty="0"/>
              <a:t> </a:t>
            </a:r>
            <a:r>
              <a:rPr sz="3200" dirty="0"/>
              <a:t>default</a:t>
            </a:r>
            <a:r>
              <a:rPr sz="3200" spc="-35" dirty="0"/>
              <a:t> </a:t>
            </a:r>
            <a:r>
              <a:rPr sz="3200" dirty="0"/>
              <a:t>for</a:t>
            </a:r>
            <a:r>
              <a:rPr sz="3200" spc="-40" dirty="0"/>
              <a:t> </a:t>
            </a:r>
            <a:r>
              <a:rPr sz="3200" dirty="0"/>
              <a:t>compatibility</a:t>
            </a:r>
            <a:r>
              <a:rPr sz="3200" spc="-40" dirty="0"/>
              <a:t> </a:t>
            </a:r>
            <a:r>
              <a:rPr sz="3200" dirty="0"/>
              <a:t>with</a:t>
            </a:r>
            <a:r>
              <a:rPr sz="3200" spc="-30" dirty="0"/>
              <a:t> </a:t>
            </a:r>
            <a:r>
              <a:rPr sz="3200" spc="-10" dirty="0"/>
              <a:t>older software)</a:t>
            </a:r>
            <a:endParaRPr sz="3200"/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/>
              <a:t>OS</a:t>
            </a:r>
            <a:r>
              <a:rPr sz="3200" spc="-45" dirty="0"/>
              <a:t> </a:t>
            </a:r>
            <a:r>
              <a:rPr sz="3200" dirty="0"/>
              <a:t>X</a:t>
            </a:r>
            <a:r>
              <a:rPr sz="3200" spc="-40" dirty="0"/>
              <a:t> </a:t>
            </a:r>
            <a:r>
              <a:rPr sz="3200" dirty="0"/>
              <a:t>in</a:t>
            </a:r>
            <a:r>
              <a:rPr sz="3200" spc="-35" dirty="0"/>
              <a:t> </a:t>
            </a:r>
            <a:r>
              <a:rPr sz="3200" dirty="0"/>
              <a:t>2007</a:t>
            </a:r>
            <a:r>
              <a:rPr sz="3200" spc="-40" dirty="0"/>
              <a:t> </a:t>
            </a:r>
            <a:r>
              <a:rPr sz="3200" dirty="0"/>
              <a:t>(for</a:t>
            </a:r>
            <a:r>
              <a:rPr sz="3200" spc="-45" dirty="0"/>
              <a:t> </a:t>
            </a:r>
            <a:r>
              <a:rPr sz="3200" dirty="0"/>
              <a:t>system</a:t>
            </a:r>
            <a:r>
              <a:rPr sz="3200" spc="-35" dirty="0"/>
              <a:t> </a:t>
            </a:r>
            <a:r>
              <a:rPr sz="3200" dirty="0"/>
              <a:t>libraries),</a:t>
            </a:r>
            <a:r>
              <a:rPr sz="3200" spc="-40" dirty="0"/>
              <a:t> </a:t>
            </a:r>
            <a:r>
              <a:rPr sz="3200" dirty="0"/>
              <a:t>2011</a:t>
            </a:r>
            <a:r>
              <a:rPr sz="3200" spc="-40" dirty="0"/>
              <a:t> </a:t>
            </a:r>
            <a:r>
              <a:rPr sz="3200" dirty="0"/>
              <a:t>for</a:t>
            </a:r>
            <a:r>
              <a:rPr sz="3200" spc="-45" dirty="0"/>
              <a:t> </a:t>
            </a:r>
            <a:r>
              <a:rPr sz="3200" dirty="0"/>
              <a:t>all</a:t>
            </a:r>
            <a:r>
              <a:rPr sz="3200" spc="-35" dirty="0"/>
              <a:t> </a:t>
            </a:r>
            <a:r>
              <a:rPr sz="3200" spc="-20" dirty="0"/>
              <a:t>apps</a:t>
            </a:r>
            <a:endParaRPr sz="3200"/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/>
              <a:t>iOS 4.3</a:t>
            </a:r>
            <a:r>
              <a:rPr sz="3200" spc="5" dirty="0"/>
              <a:t> </a:t>
            </a:r>
            <a:r>
              <a:rPr sz="3200" spc="-10" dirty="0"/>
              <a:t>(2011)</a:t>
            </a:r>
            <a:endParaRPr sz="3200"/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/>
              <a:t>Android</a:t>
            </a:r>
            <a:r>
              <a:rPr sz="3200" spc="-55" dirty="0"/>
              <a:t> </a:t>
            </a:r>
            <a:r>
              <a:rPr sz="3200" spc="-25" dirty="0"/>
              <a:t>4.0</a:t>
            </a:r>
            <a:endParaRPr sz="3200"/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/>
              <a:t>FreeBSD:</a:t>
            </a:r>
            <a:r>
              <a:rPr sz="3200" spc="-70" dirty="0"/>
              <a:t> </a:t>
            </a:r>
            <a:r>
              <a:rPr sz="3200" spc="-25" dirty="0"/>
              <a:t>no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686" y="129539"/>
            <a:ext cx="6797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Defenses</a:t>
            </a:r>
            <a:r>
              <a:rPr spc="-160" dirty="0"/>
              <a:t> </a:t>
            </a:r>
            <a:r>
              <a:rPr dirty="0"/>
              <a:t>vs.</a:t>
            </a:r>
            <a:r>
              <a:rPr spc="-145" dirty="0"/>
              <a:t> </a:t>
            </a:r>
            <a:r>
              <a:rPr dirty="0"/>
              <a:t>Attack</a:t>
            </a:r>
            <a:r>
              <a:rPr spc="-145" dirty="0"/>
              <a:t> </a:t>
            </a:r>
            <a:r>
              <a:rPr spc="-10" dirty="0"/>
              <a:t>Responses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951" y="1290828"/>
            <a:ext cx="9453245" cy="52152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384175" indent="-2286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Defense: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Make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stack/heap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non-</a:t>
            </a:r>
            <a:r>
              <a:rPr sz="3200" spc="-10" dirty="0">
                <a:latin typeface="Calibri"/>
                <a:cs typeface="Calibri"/>
              </a:rPr>
              <a:t>executable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prevent </a:t>
            </a:r>
            <a:r>
              <a:rPr sz="3200" dirty="0">
                <a:latin typeface="Calibri"/>
                <a:cs typeface="Calibri"/>
              </a:rPr>
              <a:t>injection 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code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Attack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response: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libc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450">
              <a:latin typeface="Calibri"/>
              <a:cs typeface="Calibri"/>
            </a:endParaRPr>
          </a:p>
          <a:p>
            <a:pPr marL="241300" marR="5080" indent="-228600">
              <a:lnSpc>
                <a:spcPts val="3500"/>
              </a:lnSpc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Defense: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address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desired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libc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return </a:t>
            </a:r>
            <a:r>
              <a:rPr sz="3200" dirty="0">
                <a:latin typeface="Calibri"/>
                <a:cs typeface="Calibri"/>
              </a:rPr>
              <a:t>address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ASLR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Attack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response: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Brute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32-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systems)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05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exploits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involve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prefetch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attacks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(64-bit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3508375">
              <a:lnSpc>
                <a:spcPct val="100000"/>
              </a:lnSpc>
              <a:spcBef>
                <a:spcPts val="100"/>
              </a:spcBef>
            </a:pPr>
            <a:r>
              <a:rPr dirty="0"/>
              <a:t>Heap</a:t>
            </a:r>
            <a:r>
              <a:rPr spc="5" dirty="0"/>
              <a:t> </a:t>
            </a:r>
            <a:r>
              <a:rPr spc="-10" dirty="0"/>
              <a:t>Overflow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829800" cy="40182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Overflowing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buffer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allocated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malloc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heap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secret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bypass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authentication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interpreted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commands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injection)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pointer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686" y="129539"/>
            <a:ext cx="6797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Defenses</a:t>
            </a:r>
            <a:r>
              <a:rPr spc="-160" dirty="0"/>
              <a:t> </a:t>
            </a:r>
            <a:r>
              <a:rPr dirty="0"/>
              <a:t>vs.</a:t>
            </a:r>
            <a:r>
              <a:rPr spc="-145" dirty="0"/>
              <a:t> </a:t>
            </a:r>
            <a:r>
              <a:rPr dirty="0"/>
              <a:t>Attack</a:t>
            </a:r>
            <a:r>
              <a:rPr spc="-145" dirty="0"/>
              <a:t> </a:t>
            </a:r>
            <a:r>
              <a:rPr spc="-10" dirty="0"/>
              <a:t>Responses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951" y="1290828"/>
            <a:ext cx="9916160" cy="35137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Defense: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Avoid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libc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entirely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the </a:t>
            </a:r>
            <a:r>
              <a:rPr sz="3200" dirty="0">
                <a:latin typeface="Calibri"/>
                <a:cs typeface="Calibri"/>
              </a:rPr>
              <a:t>program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text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instead</a:t>
            </a:r>
            <a:r>
              <a:rPr lang="en-US" sz="3200" spc="-10" dirty="0">
                <a:latin typeface="Calibri"/>
                <a:cs typeface="Calibri"/>
              </a:rPr>
              <a:t> (essentially, same as static compilation, which uses a lot of space and requires recompilation when an update to the library occurs)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 dirty="0">
              <a:latin typeface="Calibri"/>
              <a:cs typeface="Calibri"/>
            </a:endParaRPr>
          </a:p>
          <a:p>
            <a:pPr marL="697865" marR="421005" lvl="1" indent="-228600">
              <a:lnSpc>
                <a:spcPts val="3000"/>
              </a:lnSpc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Attack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response: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Construct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functionality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return </a:t>
            </a:r>
            <a:r>
              <a:rPr sz="2800" dirty="0">
                <a:latin typeface="Calibri"/>
                <a:cs typeface="Calibri"/>
              </a:rPr>
              <a:t>oriented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programming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(ROP)</a:t>
            </a:r>
            <a:r>
              <a:rPr lang="en-US" sz="2800" spc="-10" dirty="0">
                <a:latin typeface="Calibri"/>
                <a:cs typeface="Calibri"/>
              </a:rPr>
              <a:t> (use the library code manually added to text section to construct the shell code)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087" y="2718308"/>
            <a:ext cx="9258300" cy="17659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760470" marR="5080" indent="-3748404">
              <a:lnSpc>
                <a:spcPts val="6500"/>
              </a:lnSpc>
              <a:spcBef>
                <a:spcPts val="900"/>
              </a:spcBef>
              <a:tabLst>
                <a:tab pos="2251075" algn="l"/>
                <a:tab pos="5131435" algn="l"/>
              </a:tabLst>
            </a:pPr>
            <a:r>
              <a:rPr sz="6000" spc="-10" dirty="0"/>
              <a:t>Return</a:t>
            </a:r>
            <a:r>
              <a:rPr sz="6000" dirty="0"/>
              <a:t>	</a:t>
            </a:r>
            <a:r>
              <a:rPr sz="6000" spc="-10" dirty="0"/>
              <a:t>Oriented</a:t>
            </a:r>
            <a:r>
              <a:rPr sz="6000" dirty="0"/>
              <a:t>	</a:t>
            </a:r>
            <a:r>
              <a:rPr sz="6000" spc="-40" dirty="0"/>
              <a:t>Programming </a:t>
            </a:r>
            <a:r>
              <a:rPr sz="6000" spc="-10" dirty="0"/>
              <a:t>(ROP)</a:t>
            </a:r>
            <a:endParaRPr sz="6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607" y="129539"/>
            <a:ext cx="67729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Return-</a:t>
            </a:r>
            <a:r>
              <a:rPr dirty="0"/>
              <a:t>oriented</a:t>
            </a:r>
            <a:r>
              <a:rPr spc="-25" dirty="0"/>
              <a:t> </a:t>
            </a:r>
            <a:r>
              <a:rPr spc="-2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67459"/>
            <a:ext cx="10418445" cy="566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Introduced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Hovav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Shacham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2007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900" dirty="0">
              <a:latin typeface="Calibri"/>
              <a:cs typeface="Calibri"/>
            </a:endParaRPr>
          </a:p>
          <a:p>
            <a:pPr marL="241300" marR="622935" indent="-228600">
              <a:lnSpc>
                <a:spcPts val="288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Geometry 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Innocent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Flesh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Bone: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Return-into-</a:t>
            </a:r>
            <a:r>
              <a:rPr sz="3000" spc="-20" dirty="0">
                <a:latin typeface="Calibri"/>
                <a:cs typeface="Calibri"/>
              </a:rPr>
              <a:t>libc </a:t>
            </a:r>
            <a:r>
              <a:rPr sz="3000" dirty="0">
                <a:latin typeface="Calibri"/>
                <a:cs typeface="Calibri"/>
              </a:rPr>
              <a:t>without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Function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Calls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(on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x86),</a:t>
            </a:r>
            <a:r>
              <a:rPr sz="3000" spc="-10" dirty="0">
                <a:latin typeface="Calibri"/>
                <a:cs typeface="Calibri"/>
              </a:rPr>
              <a:t> CCS’07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050" dirty="0">
              <a:latin typeface="Calibri"/>
              <a:cs typeface="Calibri"/>
            </a:endParaRPr>
          </a:p>
          <a:p>
            <a:pPr marL="241300" marR="5080" indent="-228600">
              <a:lnSpc>
                <a:spcPct val="793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Idea: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rather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single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(libc)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function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run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shellcode, </a:t>
            </a:r>
            <a:r>
              <a:rPr sz="3000" dirty="0">
                <a:latin typeface="Calibri"/>
                <a:cs typeface="Calibri"/>
              </a:rPr>
              <a:t>string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together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pieces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existing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code</a:t>
            </a:r>
            <a:r>
              <a:rPr lang="en-US" sz="3000" dirty="0">
                <a:latin typeface="Calibri"/>
                <a:cs typeface="Calibri"/>
              </a:rPr>
              <a:t> (in the text section of a program)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called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i="1" dirty="0">
                <a:latin typeface="Calibri"/>
                <a:cs typeface="Calibri"/>
              </a:rPr>
              <a:t>gadgets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instead</a:t>
            </a:r>
            <a:r>
              <a:rPr lang="en-US" sz="3000" spc="-10" dirty="0">
                <a:latin typeface="Calibri"/>
                <a:cs typeface="Calibri"/>
              </a:rPr>
              <a:t> (push ‘data’ (shell code) on to the stack)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 dirty="0">
              <a:latin typeface="Calibri"/>
              <a:cs typeface="Calibri"/>
            </a:endParaRPr>
          </a:p>
          <a:p>
            <a:pPr marL="241300" indent="-228600">
              <a:lnSpc>
                <a:spcPts val="355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latin typeface="Calibri"/>
                <a:cs typeface="Calibri"/>
              </a:rPr>
              <a:t>Challenges</a:t>
            </a:r>
            <a:endParaRPr sz="3000" dirty="0">
              <a:latin typeface="Calibri"/>
              <a:cs typeface="Calibri"/>
            </a:endParaRPr>
          </a:p>
          <a:p>
            <a:pPr marL="698500" lvl="1" indent="-228600">
              <a:lnSpc>
                <a:spcPts val="30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Find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gadgets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need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ts val="30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String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</a:t>
            </a:r>
            <a:r>
              <a:rPr sz="2600" spc="-10" dirty="0">
                <a:latin typeface="Calibri"/>
                <a:cs typeface="Calibri"/>
              </a:rPr>
              <a:t> together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2910" y="129539"/>
            <a:ext cx="2185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951" y="1305052"/>
            <a:ext cx="7202805" cy="455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Gadgets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ret</a:t>
            </a:r>
            <a:endParaRPr sz="28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code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5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%esp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counter</a:t>
            </a:r>
            <a:r>
              <a:rPr lang="en-US" sz="2800" spc="-10" dirty="0">
                <a:latin typeface="Calibri"/>
                <a:cs typeface="Calibri"/>
              </a:rPr>
              <a:t> (stack pointer)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05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Gadgets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invoked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95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Gadgets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arguments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dirty="0">
                <a:latin typeface="Calibri"/>
                <a:cs typeface="Calibri"/>
              </a:rPr>
              <a:t>Also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stack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4089" y="129539"/>
            <a:ext cx="4663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gadgets?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951" y="1290828"/>
            <a:ext cx="9775190" cy="5507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How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gadgets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construct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exploit?</a:t>
            </a:r>
            <a:endParaRPr sz="3200" dirty="0">
              <a:latin typeface="Calibri"/>
              <a:cs typeface="Calibri"/>
            </a:endParaRPr>
          </a:p>
          <a:p>
            <a:pPr marL="697865" marR="5080" lvl="1" indent="-228600">
              <a:lnSpc>
                <a:spcPts val="3120"/>
              </a:lnSpc>
              <a:spcBef>
                <a:spcPts val="45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Automate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target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gadgets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(look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ret </a:t>
            </a:r>
            <a:r>
              <a:rPr sz="2800" dirty="0">
                <a:latin typeface="Calibri"/>
                <a:cs typeface="Calibri"/>
              </a:rPr>
              <a:t>instructions,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backwards)</a:t>
            </a:r>
            <a:endParaRPr sz="2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Arial"/>
              <a:buChar char="•"/>
              <a:tabLst>
                <a:tab pos="1155700" algn="l"/>
              </a:tabLst>
            </a:pP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https://github.com/0vercl0k/rp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sufficient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gadgets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anything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interesting</a:t>
            </a:r>
            <a:r>
              <a:rPr lang="en-US" sz="3200" spc="-10" dirty="0">
                <a:latin typeface="Calibri"/>
                <a:cs typeface="Calibri"/>
              </a:rPr>
              <a:t> (i.e. create shell code)</a:t>
            </a:r>
            <a:r>
              <a:rPr sz="3200" spc="-10" dirty="0">
                <a:latin typeface="Calibri"/>
                <a:cs typeface="Calibri"/>
              </a:rPr>
              <a:t>?</a:t>
            </a:r>
            <a:endParaRPr sz="3200" dirty="0">
              <a:latin typeface="Calibri"/>
              <a:cs typeface="Calibri"/>
            </a:endParaRPr>
          </a:p>
          <a:p>
            <a:pPr marL="697865" marR="297815" lvl="1" indent="-228600">
              <a:lnSpc>
                <a:spcPts val="3100"/>
              </a:lnSpc>
              <a:spcBef>
                <a:spcPts val="48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0" dirty="0">
                <a:latin typeface="Calibri"/>
                <a:cs typeface="Calibri"/>
              </a:rPr>
              <a:t>Yes: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Shacham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found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significant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codebases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libc), </a:t>
            </a:r>
            <a:r>
              <a:rPr sz="2800" dirty="0">
                <a:latin typeface="Calibri"/>
                <a:cs typeface="Calibri"/>
              </a:rPr>
              <a:t>gadgets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Turing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complete</a:t>
            </a:r>
            <a:endParaRPr sz="2800" b="1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Especially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x86’s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set</a:t>
            </a:r>
            <a:endParaRPr sz="2400" dirty="0">
              <a:latin typeface="Calibri"/>
              <a:cs typeface="Calibri"/>
            </a:endParaRPr>
          </a:p>
          <a:p>
            <a:pPr marL="241300" marR="170815" indent="-228600">
              <a:lnSpc>
                <a:spcPct val="90000"/>
              </a:lnSpc>
              <a:spcBef>
                <a:spcPts val="900"/>
              </a:spcBef>
              <a:buFont typeface="Arial"/>
              <a:buChar char="•"/>
              <a:tabLst>
                <a:tab pos="332740" algn="l"/>
                <a:tab pos="333375" algn="l"/>
              </a:tabLst>
            </a:pPr>
            <a:r>
              <a:rPr dirty="0"/>
              <a:t>	</a:t>
            </a:r>
            <a:r>
              <a:rPr sz="3200" dirty="0">
                <a:latin typeface="Calibri"/>
                <a:cs typeface="Calibri"/>
              </a:rPr>
              <a:t>Schwartz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(USENIX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Security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’11)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automated </a:t>
            </a:r>
            <a:r>
              <a:rPr sz="3200" dirty="0">
                <a:latin typeface="Calibri"/>
                <a:cs typeface="Calibri"/>
              </a:rPr>
              <a:t>gadget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shellcode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creation,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though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needing/requiring Turing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completeness</a:t>
            </a:r>
            <a:r>
              <a:rPr lang="en-US" sz="3200" spc="-10" dirty="0">
                <a:latin typeface="Calibri"/>
                <a:cs typeface="Calibri"/>
              </a:rPr>
              <a:t> (so its even easier!)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8167" rIns="0" bIns="0" rtlCol="0">
            <a:spAutoFit/>
          </a:bodyPr>
          <a:lstStyle/>
          <a:p>
            <a:pPr marL="341884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spc="-10" dirty="0"/>
              <a:t> 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4484" y="4937159"/>
          <a:ext cx="7762872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7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0x17f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44145" marR="137795" indent="97155">
                        <a:lnSpc>
                          <a:spcPts val="211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Next gadget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40351" y="1960371"/>
            <a:ext cx="1919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Equivalent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0340" y="2545698"/>
            <a:ext cx="2057400" cy="523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2800" dirty="0">
                <a:latin typeface="Calibri"/>
                <a:cs typeface="Calibri"/>
              </a:rPr>
              <a:t>mov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%edx,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7867" y="3673347"/>
            <a:ext cx="490093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315">
              <a:lnSpc>
                <a:spcPts val="3155"/>
              </a:lnSpc>
              <a:spcBef>
                <a:spcPts val="100"/>
              </a:spcBef>
            </a:pPr>
            <a:r>
              <a:rPr sz="2800" i="1" dirty="0">
                <a:latin typeface="Calibri"/>
                <a:cs typeface="Calibri"/>
              </a:rPr>
              <a:t>“Program</a:t>
            </a:r>
            <a:r>
              <a:rPr sz="2800" i="1" spc="-10" dirty="0">
                <a:latin typeface="Calibri"/>
                <a:cs typeface="Calibri"/>
              </a:rPr>
              <a:t> counter”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55"/>
              </a:lnSpc>
            </a:pPr>
            <a:r>
              <a:rPr sz="2800" spc="-20" dirty="0">
                <a:latin typeface="Calibri"/>
                <a:cs typeface="Calibri"/>
              </a:rPr>
              <a:t>%esp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66471" y="3001336"/>
            <a:ext cx="865505" cy="1954530"/>
            <a:chOff x="2766471" y="3001336"/>
            <a:chExt cx="865505" cy="1954530"/>
          </a:xfrm>
        </p:grpSpPr>
        <p:sp>
          <p:nvSpPr>
            <p:cNvPr id="8" name="object 8"/>
            <p:cNvSpPr/>
            <p:nvPr/>
          </p:nvSpPr>
          <p:spPr>
            <a:xfrm>
              <a:off x="3506628" y="4565124"/>
              <a:ext cx="114300" cy="376555"/>
            </a:xfrm>
            <a:custGeom>
              <a:avLst/>
              <a:gdLst/>
              <a:ahLst/>
              <a:cxnLst/>
              <a:rect l="l" t="t" r="r" b="b"/>
              <a:pathLst>
                <a:path w="114300" h="376554">
                  <a:moveTo>
                    <a:pt x="38099" y="261969"/>
                  </a:moveTo>
                  <a:lnTo>
                    <a:pt x="0" y="261969"/>
                  </a:lnTo>
                  <a:lnTo>
                    <a:pt x="57150" y="376269"/>
                  </a:lnTo>
                  <a:lnTo>
                    <a:pt x="104775" y="281019"/>
                  </a:lnTo>
                  <a:lnTo>
                    <a:pt x="38100" y="281019"/>
                  </a:lnTo>
                  <a:lnTo>
                    <a:pt x="38099" y="261969"/>
                  </a:lnTo>
                  <a:close/>
                </a:path>
                <a:path w="114300" h="376554">
                  <a:moveTo>
                    <a:pt x="76198" y="0"/>
                  </a:moveTo>
                  <a:lnTo>
                    <a:pt x="38098" y="0"/>
                  </a:lnTo>
                  <a:lnTo>
                    <a:pt x="38100" y="281019"/>
                  </a:lnTo>
                  <a:lnTo>
                    <a:pt x="76200" y="281019"/>
                  </a:lnTo>
                  <a:lnTo>
                    <a:pt x="76198" y="0"/>
                  </a:lnTo>
                  <a:close/>
                </a:path>
                <a:path w="114300" h="376554">
                  <a:moveTo>
                    <a:pt x="114300" y="261969"/>
                  </a:moveTo>
                  <a:lnTo>
                    <a:pt x="76199" y="261969"/>
                  </a:lnTo>
                  <a:lnTo>
                    <a:pt x="76200" y="281019"/>
                  </a:lnTo>
                  <a:lnTo>
                    <a:pt x="104775" y="281019"/>
                  </a:lnTo>
                  <a:lnTo>
                    <a:pt x="114300" y="261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80758" y="3015623"/>
              <a:ext cx="836930" cy="1925955"/>
            </a:xfrm>
            <a:custGeom>
              <a:avLst/>
              <a:gdLst/>
              <a:ahLst/>
              <a:cxnLst/>
              <a:rect l="l" t="t" r="r" b="b"/>
              <a:pathLst>
                <a:path w="836929" h="1925954">
                  <a:moveTo>
                    <a:pt x="0" y="1925771"/>
                  </a:moveTo>
                  <a:lnTo>
                    <a:pt x="83638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46422" y="3015624"/>
            <a:ext cx="847725" cy="1908810"/>
          </a:xfrm>
          <a:custGeom>
            <a:avLst/>
            <a:gdLst/>
            <a:ahLst/>
            <a:cxnLst/>
            <a:rect l="l" t="t" r="r" b="b"/>
            <a:pathLst>
              <a:path w="847725" h="1908810">
                <a:moveTo>
                  <a:pt x="847131" y="190836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6421" y="1630629"/>
            <a:ext cx="2981960" cy="13855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1440" marR="486409" indent="971550">
              <a:lnSpc>
                <a:spcPct val="101400"/>
              </a:lnSpc>
              <a:spcBef>
                <a:spcPts val="105"/>
              </a:spcBef>
            </a:pPr>
            <a:r>
              <a:rPr sz="2800" spc="-20" dirty="0">
                <a:latin typeface="Calibri"/>
                <a:cs typeface="Calibri"/>
              </a:rPr>
              <a:t>(ret) </a:t>
            </a:r>
            <a:r>
              <a:rPr sz="2800" dirty="0">
                <a:latin typeface="Calibri"/>
                <a:cs typeface="Calibri"/>
              </a:rPr>
              <a:t>0x17f: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%edx</a:t>
            </a:r>
            <a:endParaRPr sz="2800">
              <a:latin typeface="Calibri"/>
              <a:cs typeface="Calibri"/>
            </a:endParaRPr>
          </a:p>
          <a:p>
            <a:pPr marL="1143635">
              <a:lnSpc>
                <a:spcPts val="3290"/>
              </a:lnSpc>
            </a:pPr>
            <a:r>
              <a:rPr sz="2800" spc="-25" dirty="0">
                <a:latin typeface="Calibri"/>
                <a:cs typeface="Calibri"/>
              </a:rPr>
              <a:t>ret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0363" y="1588515"/>
            <a:ext cx="723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%eip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73467" y="1785952"/>
            <a:ext cx="527050" cy="114300"/>
          </a:xfrm>
          <a:custGeom>
            <a:avLst/>
            <a:gdLst/>
            <a:ahLst/>
            <a:cxnLst/>
            <a:rect l="l" t="t" r="r" b="b"/>
            <a:pathLst>
              <a:path w="527050" h="114300">
                <a:moveTo>
                  <a:pt x="114298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299" y="76200"/>
                </a:lnTo>
                <a:lnTo>
                  <a:pt x="95250" y="76200"/>
                </a:lnTo>
                <a:lnTo>
                  <a:pt x="95248" y="38100"/>
                </a:lnTo>
                <a:lnTo>
                  <a:pt x="114299" y="38099"/>
                </a:lnTo>
                <a:lnTo>
                  <a:pt x="114298" y="0"/>
                </a:lnTo>
                <a:close/>
              </a:path>
              <a:path w="527050" h="114300">
                <a:moveTo>
                  <a:pt x="114299" y="38099"/>
                </a:moveTo>
                <a:lnTo>
                  <a:pt x="95248" y="38100"/>
                </a:lnTo>
                <a:lnTo>
                  <a:pt x="95250" y="76200"/>
                </a:lnTo>
                <a:lnTo>
                  <a:pt x="114299" y="76199"/>
                </a:lnTo>
                <a:lnTo>
                  <a:pt x="114299" y="38099"/>
                </a:lnTo>
                <a:close/>
              </a:path>
              <a:path w="527050" h="114300">
                <a:moveTo>
                  <a:pt x="114299" y="76199"/>
                </a:moveTo>
                <a:lnTo>
                  <a:pt x="95250" y="76200"/>
                </a:lnTo>
                <a:lnTo>
                  <a:pt x="114299" y="76200"/>
                </a:lnTo>
                <a:close/>
              </a:path>
              <a:path w="527050" h="114300">
                <a:moveTo>
                  <a:pt x="526536" y="38098"/>
                </a:moveTo>
                <a:lnTo>
                  <a:pt x="114299" y="38099"/>
                </a:lnTo>
                <a:lnTo>
                  <a:pt x="114299" y="76199"/>
                </a:lnTo>
                <a:lnTo>
                  <a:pt x="526536" y="76198"/>
                </a:lnTo>
                <a:lnTo>
                  <a:pt x="52653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15475" y="5770371"/>
            <a:ext cx="2004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0" dirty="0">
                <a:latin typeface="Calibri"/>
                <a:cs typeface="Calibri"/>
              </a:rPr>
              <a:t>“Instructions”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8167" rIns="0" bIns="0" rtlCol="0">
            <a:spAutoFit/>
          </a:bodyPr>
          <a:lstStyle/>
          <a:p>
            <a:pPr marL="3444240">
              <a:lnSpc>
                <a:spcPct val="100000"/>
              </a:lnSpc>
              <a:spcBef>
                <a:spcPts val="100"/>
              </a:spcBef>
            </a:pPr>
            <a:r>
              <a:rPr dirty="0"/>
              <a:t>Code </a:t>
            </a:r>
            <a:r>
              <a:rPr spc="-10" dirty="0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0340" y="2545698"/>
            <a:ext cx="2336165" cy="523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2800" dirty="0">
                <a:latin typeface="Calibri"/>
                <a:cs typeface="Calibri"/>
              </a:rPr>
              <a:t>%eax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0x5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2146" y="4048251"/>
            <a:ext cx="782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%esp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70905" y="4565124"/>
            <a:ext cx="114300" cy="376555"/>
          </a:xfrm>
          <a:custGeom>
            <a:avLst/>
            <a:gdLst/>
            <a:ahLst/>
            <a:cxnLst/>
            <a:rect l="l" t="t" r="r" b="b"/>
            <a:pathLst>
              <a:path w="114300" h="376554">
                <a:moveTo>
                  <a:pt x="38100" y="261969"/>
                </a:moveTo>
                <a:lnTo>
                  <a:pt x="0" y="261969"/>
                </a:lnTo>
                <a:lnTo>
                  <a:pt x="57151" y="376269"/>
                </a:lnTo>
                <a:lnTo>
                  <a:pt x="104775" y="281019"/>
                </a:lnTo>
                <a:lnTo>
                  <a:pt x="38100" y="281019"/>
                </a:lnTo>
                <a:lnTo>
                  <a:pt x="38100" y="261969"/>
                </a:lnTo>
                <a:close/>
              </a:path>
              <a:path w="114300" h="376554">
                <a:moveTo>
                  <a:pt x="76200" y="0"/>
                </a:moveTo>
                <a:lnTo>
                  <a:pt x="38100" y="0"/>
                </a:lnTo>
                <a:lnTo>
                  <a:pt x="38100" y="281019"/>
                </a:lnTo>
                <a:lnTo>
                  <a:pt x="76200" y="281019"/>
                </a:lnTo>
                <a:lnTo>
                  <a:pt x="76200" y="0"/>
                </a:lnTo>
                <a:close/>
              </a:path>
              <a:path w="114300" h="376554">
                <a:moveTo>
                  <a:pt x="114300" y="261969"/>
                </a:moveTo>
                <a:lnTo>
                  <a:pt x="76200" y="261969"/>
                </a:lnTo>
                <a:lnTo>
                  <a:pt x="76200" y="281019"/>
                </a:lnTo>
                <a:lnTo>
                  <a:pt x="104775" y="281019"/>
                </a:lnTo>
                <a:lnTo>
                  <a:pt x="114300" y="261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0758" y="3068919"/>
            <a:ext cx="836930" cy="1872614"/>
          </a:xfrm>
          <a:custGeom>
            <a:avLst/>
            <a:gdLst/>
            <a:ahLst/>
            <a:cxnLst/>
            <a:rect l="l" t="t" r="r" b="b"/>
            <a:pathLst>
              <a:path w="836929" h="1872614">
                <a:moveTo>
                  <a:pt x="0" y="1872477"/>
                </a:moveTo>
                <a:lnTo>
                  <a:pt x="83639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422" y="3015624"/>
            <a:ext cx="847725" cy="1908810"/>
          </a:xfrm>
          <a:custGeom>
            <a:avLst/>
            <a:gdLst/>
            <a:ahLst/>
            <a:cxnLst/>
            <a:rect l="l" t="t" r="r" b="b"/>
            <a:pathLst>
              <a:path w="847725" h="1908810">
                <a:moveTo>
                  <a:pt x="847131" y="190836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6421" y="1630629"/>
            <a:ext cx="4409440" cy="13855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062990" marR="358140" indent="-971550">
              <a:lnSpc>
                <a:spcPct val="99600"/>
              </a:lnSpc>
              <a:spcBef>
                <a:spcPts val="165"/>
              </a:spcBef>
            </a:pPr>
            <a:r>
              <a:rPr sz="2800" dirty="0">
                <a:latin typeface="Calibri"/>
                <a:cs typeface="Calibri"/>
              </a:rPr>
              <a:t>0x17f: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mov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%eax,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[%esp] </a:t>
            </a:r>
            <a:r>
              <a:rPr sz="2800" dirty="0">
                <a:latin typeface="Calibri"/>
                <a:cs typeface="Calibri"/>
              </a:rPr>
              <a:t>mov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%ebx,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[%esp+8] </a:t>
            </a:r>
            <a:r>
              <a:rPr sz="2800" dirty="0">
                <a:latin typeface="Calibri"/>
                <a:cs typeface="Calibri"/>
              </a:rPr>
              <a:t>mov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%eax,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[%ebx]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24484" y="4927634"/>
          <a:ext cx="7760331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43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0x404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671503" y="1588515"/>
            <a:ext cx="723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%eip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4607" y="1785952"/>
            <a:ext cx="527050" cy="114300"/>
          </a:xfrm>
          <a:custGeom>
            <a:avLst/>
            <a:gdLst/>
            <a:ahLst/>
            <a:cxnLst/>
            <a:rect l="l" t="t" r="r" b="b"/>
            <a:pathLst>
              <a:path w="52705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527050" h="114300">
                <a:moveTo>
                  <a:pt x="114300" y="38099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527050" h="114300">
                <a:moveTo>
                  <a:pt x="114300" y="76199"/>
                </a:moveTo>
                <a:lnTo>
                  <a:pt x="95250" y="76200"/>
                </a:lnTo>
                <a:lnTo>
                  <a:pt x="114300" y="76200"/>
                </a:lnTo>
                <a:close/>
              </a:path>
              <a:path w="527050" h="114300">
                <a:moveTo>
                  <a:pt x="526538" y="38098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526538" y="76198"/>
                </a:lnTo>
                <a:lnTo>
                  <a:pt x="526538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00340" y="3068918"/>
            <a:ext cx="2336165" cy="523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Calibri"/>
                <a:cs typeface="Calibri"/>
              </a:rPr>
              <a:t>%ebx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0x404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65183" y="5563847"/>
            <a:ext cx="114300" cy="356235"/>
          </a:xfrm>
          <a:custGeom>
            <a:avLst/>
            <a:gdLst/>
            <a:ahLst/>
            <a:cxnLst/>
            <a:rect l="l" t="t" r="r" b="b"/>
            <a:pathLst>
              <a:path w="114300" h="356235">
                <a:moveTo>
                  <a:pt x="38100" y="114299"/>
                </a:moveTo>
                <a:lnTo>
                  <a:pt x="38100" y="355765"/>
                </a:lnTo>
                <a:lnTo>
                  <a:pt x="76200" y="355765"/>
                </a:lnTo>
                <a:lnTo>
                  <a:pt x="76200" y="114299"/>
                </a:lnTo>
                <a:lnTo>
                  <a:pt x="38100" y="114299"/>
                </a:lnTo>
                <a:close/>
              </a:path>
              <a:path w="114300" h="356235">
                <a:moveTo>
                  <a:pt x="104774" y="95249"/>
                </a:moveTo>
                <a:lnTo>
                  <a:pt x="38100" y="95249"/>
                </a:ln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4" y="95249"/>
                </a:lnTo>
                <a:close/>
              </a:path>
              <a:path w="114300" h="356235">
                <a:moveTo>
                  <a:pt x="38100" y="95249"/>
                </a:moveTo>
                <a:lnTo>
                  <a:pt x="38100" y="114299"/>
                </a:lnTo>
                <a:lnTo>
                  <a:pt x="76200" y="114299"/>
                </a:lnTo>
                <a:lnTo>
                  <a:pt x="76200" y="95249"/>
                </a:lnTo>
                <a:lnTo>
                  <a:pt x="38100" y="95249"/>
                </a:lnTo>
                <a:close/>
              </a:path>
              <a:path w="114300" h="356235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4" y="9524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26422" y="6041644"/>
            <a:ext cx="90296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0x404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6617" y="4033011"/>
            <a:ext cx="6147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store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0x5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into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address</a:t>
            </a:r>
            <a:r>
              <a:rPr sz="2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0x404?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402" y="205739"/>
            <a:ext cx="5752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Equivalent</a:t>
            </a:r>
            <a:r>
              <a:rPr spc="-105" dirty="0"/>
              <a:t> </a:t>
            </a:r>
            <a:r>
              <a:rPr dirty="0"/>
              <a:t>ROP</a:t>
            </a:r>
            <a:r>
              <a:rPr spc="-100" dirty="0"/>
              <a:t> </a:t>
            </a:r>
            <a:r>
              <a:rPr spc="-10" dirty="0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0340" y="2545698"/>
            <a:ext cx="2336165" cy="523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2800" dirty="0">
                <a:latin typeface="Calibri"/>
                <a:cs typeface="Calibri"/>
              </a:rPr>
              <a:t>%eax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0x5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858" y="3743452"/>
            <a:ext cx="6363335" cy="1092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940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store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0x5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into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address</a:t>
            </a:r>
            <a:r>
              <a:rPr sz="2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0x404?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spc="-20" dirty="0">
                <a:latin typeface="Calibri"/>
                <a:cs typeface="Calibri"/>
              </a:rPr>
              <a:t>%esp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20950" y="5006008"/>
            <a:ext cx="114300" cy="376555"/>
          </a:xfrm>
          <a:custGeom>
            <a:avLst/>
            <a:gdLst/>
            <a:ahLst/>
            <a:cxnLst/>
            <a:rect l="l" t="t" r="r" b="b"/>
            <a:pathLst>
              <a:path w="114300" h="376554">
                <a:moveTo>
                  <a:pt x="38099" y="261969"/>
                </a:moveTo>
                <a:lnTo>
                  <a:pt x="0" y="261969"/>
                </a:lnTo>
                <a:lnTo>
                  <a:pt x="57150" y="376269"/>
                </a:lnTo>
                <a:lnTo>
                  <a:pt x="104773" y="281019"/>
                </a:lnTo>
                <a:lnTo>
                  <a:pt x="38100" y="281019"/>
                </a:lnTo>
                <a:lnTo>
                  <a:pt x="38099" y="261969"/>
                </a:lnTo>
                <a:close/>
              </a:path>
              <a:path w="114300" h="376554">
                <a:moveTo>
                  <a:pt x="76198" y="0"/>
                </a:moveTo>
                <a:lnTo>
                  <a:pt x="38098" y="0"/>
                </a:lnTo>
                <a:lnTo>
                  <a:pt x="38100" y="281019"/>
                </a:lnTo>
                <a:lnTo>
                  <a:pt x="76200" y="281019"/>
                </a:lnTo>
                <a:lnTo>
                  <a:pt x="76198" y="0"/>
                </a:lnTo>
                <a:close/>
              </a:path>
              <a:path w="114300" h="376554">
                <a:moveTo>
                  <a:pt x="114298" y="261969"/>
                </a:moveTo>
                <a:lnTo>
                  <a:pt x="76199" y="261969"/>
                </a:lnTo>
                <a:lnTo>
                  <a:pt x="76200" y="281019"/>
                </a:lnTo>
                <a:lnTo>
                  <a:pt x="104773" y="281019"/>
                </a:lnTo>
                <a:lnTo>
                  <a:pt x="114298" y="261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3121" y="5054077"/>
            <a:ext cx="1355090" cy="410845"/>
          </a:xfrm>
          <a:custGeom>
            <a:avLst/>
            <a:gdLst/>
            <a:ahLst/>
            <a:cxnLst/>
            <a:rect l="l" t="t" r="r" b="b"/>
            <a:pathLst>
              <a:path w="1355089" h="410845">
                <a:moveTo>
                  <a:pt x="0" y="410539"/>
                </a:moveTo>
                <a:lnTo>
                  <a:pt x="135478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288" y="5006008"/>
            <a:ext cx="1832610" cy="485775"/>
          </a:xfrm>
          <a:custGeom>
            <a:avLst/>
            <a:gdLst/>
            <a:ahLst/>
            <a:cxnLst/>
            <a:rect l="l" t="t" r="r" b="b"/>
            <a:pathLst>
              <a:path w="1832610" h="485775">
                <a:moveTo>
                  <a:pt x="1832392" y="48532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29702" y="5429505"/>
          <a:ext cx="7759059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43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9385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0x20d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9385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0x404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0x21a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71503" y="1207515"/>
            <a:ext cx="723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%eip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4607" y="1404947"/>
            <a:ext cx="527050" cy="114300"/>
          </a:xfrm>
          <a:custGeom>
            <a:avLst/>
            <a:gdLst/>
            <a:ahLst/>
            <a:cxnLst/>
            <a:rect l="l" t="t" r="r" b="b"/>
            <a:pathLst>
              <a:path w="52705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527050" h="114300">
                <a:moveTo>
                  <a:pt x="114300" y="38099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527050" h="114300">
                <a:moveTo>
                  <a:pt x="114300" y="76199"/>
                </a:moveTo>
                <a:lnTo>
                  <a:pt x="95250" y="76200"/>
                </a:lnTo>
                <a:lnTo>
                  <a:pt x="114300" y="76200"/>
                </a:lnTo>
                <a:close/>
              </a:path>
              <a:path w="527050" h="114300">
                <a:moveTo>
                  <a:pt x="526538" y="38098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526538" y="76198"/>
                </a:lnTo>
                <a:lnTo>
                  <a:pt x="526538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00340" y="3068918"/>
            <a:ext cx="2336165" cy="523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Calibri"/>
                <a:cs typeface="Calibri"/>
              </a:rPr>
              <a:t>%ebx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0x404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85761" y="6065716"/>
            <a:ext cx="114300" cy="356235"/>
          </a:xfrm>
          <a:custGeom>
            <a:avLst/>
            <a:gdLst/>
            <a:ahLst/>
            <a:cxnLst/>
            <a:rect l="l" t="t" r="r" b="b"/>
            <a:pathLst>
              <a:path w="114300" h="356235">
                <a:moveTo>
                  <a:pt x="38099" y="114299"/>
                </a:moveTo>
                <a:lnTo>
                  <a:pt x="38098" y="355765"/>
                </a:lnTo>
                <a:lnTo>
                  <a:pt x="76198" y="355766"/>
                </a:lnTo>
                <a:lnTo>
                  <a:pt x="76199" y="114300"/>
                </a:lnTo>
                <a:lnTo>
                  <a:pt x="38099" y="114299"/>
                </a:lnTo>
                <a:close/>
              </a:path>
              <a:path w="114300" h="356235">
                <a:moveTo>
                  <a:pt x="104774" y="95249"/>
                </a:moveTo>
                <a:lnTo>
                  <a:pt x="38100" y="95249"/>
                </a:ln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lnTo>
                  <a:pt x="104774" y="95249"/>
                </a:lnTo>
                <a:close/>
              </a:path>
              <a:path w="114300" h="356235">
                <a:moveTo>
                  <a:pt x="38100" y="95249"/>
                </a:moveTo>
                <a:lnTo>
                  <a:pt x="38099" y="114299"/>
                </a:lnTo>
                <a:lnTo>
                  <a:pt x="76199" y="114300"/>
                </a:lnTo>
                <a:lnTo>
                  <a:pt x="76200" y="95250"/>
                </a:lnTo>
                <a:lnTo>
                  <a:pt x="38100" y="95249"/>
                </a:lnTo>
                <a:close/>
              </a:path>
              <a:path w="114300" h="356235">
                <a:moveTo>
                  <a:pt x="57150" y="0"/>
                </a:moveTo>
                <a:lnTo>
                  <a:pt x="0" y="114299"/>
                </a:lnTo>
                <a:lnTo>
                  <a:pt x="38099" y="114299"/>
                </a:lnTo>
                <a:lnTo>
                  <a:pt x="38100" y="95249"/>
                </a:lnTo>
                <a:lnTo>
                  <a:pt x="104774" y="9524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77034" y="6297676"/>
            <a:ext cx="90296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0x404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717" y="1083759"/>
            <a:ext cx="4409440" cy="39706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062990" marR="1934845" indent="-971550">
              <a:lnSpc>
                <a:spcPct val="101400"/>
              </a:lnSpc>
              <a:spcBef>
                <a:spcPts val="114"/>
              </a:spcBef>
            </a:pPr>
            <a:r>
              <a:rPr sz="2800" dirty="0">
                <a:latin typeface="Calibri"/>
                <a:cs typeface="Calibri"/>
              </a:rPr>
              <a:t>0x17f: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%eax </a:t>
            </a:r>
            <a:r>
              <a:rPr sz="2800" spc="-25" dirty="0">
                <a:latin typeface="Calibri"/>
                <a:cs typeface="Calibri"/>
              </a:rPr>
              <a:t>ret</a:t>
            </a:r>
            <a:endParaRPr sz="2800">
              <a:latin typeface="Calibri"/>
              <a:cs typeface="Calibri"/>
            </a:endParaRPr>
          </a:p>
          <a:p>
            <a:pPr marL="91440">
              <a:lnSpc>
                <a:spcPts val="3290"/>
              </a:lnSpc>
            </a:pPr>
            <a:r>
              <a:rPr sz="280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1062990" marR="1842135" indent="-971550">
              <a:lnSpc>
                <a:spcPct val="100699"/>
              </a:lnSpc>
              <a:spcBef>
                <a:spcPts val="25"/>
              </a:spcBef>
            </a:pPr>
            <a:r>
              <a:rPr sz="2800" dirty="0">
                <a:latin typeface="Calibri"/>
                <a:cs typeface="Calibri"/>
              </a:rPr>
              <a:t>0x20d: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%ebx ret</a:t>
            </a:r>
            <a:endParaRPr sz="2800">
              <a:latin typeface="Calibri"/>
              <a:cs typeface="Calibri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1062990" marR="652145" indent="-971550">
              <a:lnSpc>
                <a:spcPts val="3290"/>
              </a:lnSpc>
              <a:spcBef>
                <a:spcPts val="215"/>
              </a:spcBef>
            </a:pPr>
            <a:r>
              <a:rPr sz="2800" dirty="0">
                <a:latin typeface="Calibri"/>
                <a:cs typeface="Calibri"/>
              </a:rPr>
              <a:t>0x21a: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mov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%eax,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[%ebx] </a:t>
            </a:r>
            <a:r>
              <a:rPr sz="2800" spc="-25" dirty="0">
                <a:latin typeface="Calibri"/>
                <a:cs typeface="Calibri"/>
              </a:rPr>
              <a:t>ret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9668" y="965934"/>
            <a:ext cx="6574846" cy="521650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428" y="2718308"/>
            <a:ext cx="9122410" cy="17659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632200" marR="5080" indent="-3619500">
              <a:lnSpc>
                <a:spcPts val="6500"/>
              </a:lnSpc>
              <a:spcBef>
                <a:spcPts val="900"/>
              </a:spcBef>
            </a:pPr>
            <a:r>
              <a:rPr sz="6000" dirty="0"/>
              <a:t>Defensive</a:t>
            </a:r>
            <a:r>
              <a:rPr sz="6000" spc="-190" dirty="0"/>
              <a:t> </a:t>
            </a:r>
            <a:r>
              <a:rPr sz="6000" dirty="0"/>
              <a:t>Coding</a:t>
            </a:r>
            <a:r>
              <a:rPr sz="6000" spc="-180" dirty="0"/>
              <a:t> </a:t>
            </a:r>
            <a:r>
              <a:rPr sz="6000" dirty="0"/>
              <a:t>for</a:t>
            </a:r>
            <a:r>
              <a:rPr sz="6000" spc="-180" dirty="0"/>
              <a:t> </a:t>
            </a:r>
            <a:r>
              <a:rPr sz="6000" spc="-10" dirty="0"/>
              <a:t>Memory Safety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3508375">
              <a:lnSpc>
                <a:spcPct val="100000"/>
              </a:lnSpc>
              <a:spcBef>
                <a:spcPts val="100"/>
              </a:spcBef>
            </a:pPr>
            <a:r>
              <a:rPr dirty="0"/>
              <a:t>Heap</a:t>
            </a:r>
            <a:r>
              <a:rPr spc="5" dirty="0"/>
              <a:t> </a:t>
            </a:r>
            <a:r>
              <a:rPr spc="-10" dirty="0"/>
              <a:t>Overflow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9864725" cy="464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Overflow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C++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vtable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C++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vtable,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object’s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241300" indent="-228600">
              <a:lnSpc>
                <a:spcPts val="332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Overwrite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metadata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Hidden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malloc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malloc(),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modifying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*(p-</a:t>
            </a:r>
            <a:r>
              <a:rPr sz="2400" dirty="0">
                <a:latin typeface="Calibri"/>
                <a:cs typeface="Calibri"/>
              </a:rPr>
              <a:t>1)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corrupts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10" dirty="0">
                <a:latin typeface="Calibri"/>
                <a:cs typeface="Calibri"/>
              </a:rPr>
              <a:t> header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5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Heap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overflow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Read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adjacent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buffer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9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Leak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secret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Heartbleed)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3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Format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vulnerability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719" y="129539"/>
            <a:ext cx="6021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Defensive</a:t>
            </a:r>
            <a:r>
              <a:rPr spc="-125" dirty="0"/>
              <a:t> </a:t>
            </a:r>
            <a:r>
              <a:rPr dirty="0"/>
              <a:t>Coding</a:t>
            </a:r>
            <a:r>
              <a:rPr spc="-105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951" y="1265428"/>
            <a:ext cx="10249535" cy="536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Think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defensive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driving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Avoid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around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you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something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unexpected,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won’t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crash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worse)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It’s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minimizing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trust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991869" indent="-228600">
              <a:lnSpc>
                <a:spcPts val="271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module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responsibility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validity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all </a:t>
            </a:r>
            <a:r>
              <a:rPr sz="2800" dirty="0">
                <a:latin typeface="Calibri"/>
                <a:cs typeface="Calibri"/>
              </a:rPr>
              <a:t>inputs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75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Even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“know”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never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pointer…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…Better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exception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exit)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malicious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5007610">
              <a:lnSpc>
                <a:spcPct val="100000"/>
              </a:lnSpc>
              <a:spcBef>
                <a:spcPts val="1200"/>
              </a:spcBef>
            </a:pPr>
            <a:r>
              <a:rPr sz="1800" b="1" spc="-10" dirty="0">
                <a:solidFill>
                  <a:srgbClr val="4472C4"/>
                </a:solidFill>
                <a:latin typeface="Calibri"/>
                <a:cs typeface="Calibri"/>
                <a:hlinkClick r:id="rId2"/>
              </a:rPr>
              <a:t>http://nob.cs.ucdavis.edu/bishop/secprog/robust.html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049" y="129539"/>
            <a:ext cx="5300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Secure</a:t>
            </a:r>
            <a:r>
              <a:rPr spc="-65" dirty="0"/>
              <a:t> </a:t>
            </a:r>
            <a:r>
              <a:rPr dirty="0"/>
              <a:t>coding</a:t>
            </a:r>
            <a:r>
              <a:rPr spc="-50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507" rIns="0" bIns="0" rtlCol="0">
            <a:spAutoFit/>
          </a:bodyPr>
          <a:lstStyle/>
          <a:p>
            <a:pPr marL="2807335">
              <a:lnSpc>
                <a:spcPct val="100000"/>
              </a:lnSpc>
              <a:spcBef>
                <a:spcPts val="100"/>
              </a:spcBef>
            </a:pPr>
            <a:r>
              <a:rPr dirty="0"/>
              <a:t>char</a:t>
            </a:r>
            <a:r>
              <a:rPr spc="-40" dirty="0"/>
              <a:t> </a:t>
            </a:r>
            <a:r>
              <a:rPr dirty="0"/>
              <a:t>digit_to_char(int</a:t>
            </a:r>
            <a:r>
              <a:rPr spc="-35" dirty="0"/>
              <a:t> </a:t>
            </a:r>
            <a:r>
              <a:rPr dirty="0"/>
              <a:t>i)</a:t>
            </a:r>
            <a:r>
              <a:rPr spc="-35" dirty="0"/>
              <a:t> </a:t>
            </a:r>
            <a:r>
              <a:rPr spc="-50" dirty="0"/>
              <a:t>{</a:t>
            </a:r>
          </a:p>
          <a:p>
            <a:pPr marL="3293110" marR="1513840">
              <a:lnSpc>
                <a:spcPts val="3290"/>
              </a:lnSpc>
              <a:spcBef>
                <a:spcPts val="215"/>
              </a:spcBef>
            </a:pPr>
            <a:r>
              <a:rPr dirty="0"/>
              <a:t>char</a:t>
            </a:r>
            <a:r>
              <a:rPr spc="-40" dirty="0"/>
              <a:t> </a:t>
            </a:r>
            <a:r>
              <a:rPr dirty="0"/>
              <a:t>convert[]</a:t>
            </a:r>
            <a:r>
              <a:rPr spc="-35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10" dirty="0"/>
              <a:t>“0123456789”; </a:t>
            </a:r>
            <a:r>
              <a:rPr dirty="0"/>
              <a:t>return</a:t>
            </a:r>
            <a:r>
              <a:rPr spc="-65" dirty="0"/>
              <a:t> </a:t>
            </a:r>
            <a:r>
              <a:rPr spc="-10" dirty="0"/>
              <a:t>convert[i];</a:t>
            </a:r>
          </a:p>
          <a:p>
            <a:pPr marL="2888615">
              <a:lnSpc>
                <a:spcPts val="3310"/>
              </a:lnSpc>
            </a:pPr>
            <a:r>
              <a:rPr dirty="0"/>
              <a:t>}</a:t>
            </a:r>
          </a:p>
          <a:p>
            <a:pPr marL="1108710">
              <a:lnSpc>
                <a:spcPct val="100000"/>
              </a:lnSpc>
              <a:spcBef>
                <a:spcPts val="840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Think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about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potential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inputs,</a:t>
            </a:r>
            <a:r>
              <a:rPr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matter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peculiar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049" y="129539"/>
            <a:ext cx="5300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Secure</a:t>
            </a:r>
            <a:r>
              <a:rPr spc="-65" dirty="0"/>
              <a:t> </a:t>
            </a:r>
            <a:r>
              <a:rPr dirty="0"/>
              <a:t>coding</a:t>
            </a:r>
            <a:r>
              <a:rPr spc="-50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7190" y="1320291"/>
            <a:ext cx="8289290" cy="531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132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char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digit_to_char(int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2197100" marR="1513840">
              <a:lnSpc>
                <a:spcPts val="3290"/>
              </a:lnSpc>
              <a:spcBef>
                <a:spcPts val="215"/>
              </a:spcBef>
            </a:pPr>
            <a:r>
              <a:rPr sz="2800" dirty="0">
                <a:latin typeface="Calibri"/>
                <a:cs typeface="Calibri"/>
              </a:rPr>
              <a:t>char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convert[]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“0123456789”;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convert[i];</a:t>
            </a:r>
            <a:endParaRPr sz="2800">
              <a:latin typeface="Calibri"/>
              <a:cs typeface="Calibri"/>
            </a:endParaRPr>
          </a:p>
          <a:p>
            <a:pPr marL="1792605">
              <a:lnSpc>
                <a:spcPts val="3310"/>
              </a:lnSpc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Think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about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potential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inputs,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matter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peculiar</a:t>
            </a:r>
            <a:endParaRPr sz="2800">
              <a:latin typeface="Calibri"/>
              <a:cs typeface="Calibri"/>
            </a:endParaRPr>
          </a:p>
          <a:p>
            <a:pPr marL="1711325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Calibri"/>
                <a:cs typeface="Calibri"/>
              </a:rPr>
              <a:t>char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digit_to_char(int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2197100" marR="1513840">
              <a:lnSpc>
                <a:spcPts val="3310"/>
              </a:lnSpc>
              <a:spcBef>
                <a:spcPts val="175"/>
              </a:spcBef>
            </a:pPr>
            <a:r>
              <a:rPr sz="2800" dirty="0">
                <a:latin typeface="Calibri"/>
                <a:cs typeface="Calibri"/>
              </a:rPr>
              <a:t>char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convert[]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“0123456789”; </a:t>
            </a:r>
            <a:r>
              <a:rPr sz="2800" dirty="0">
                <a:solidFill>
                  <a:srgbClr val="2E75B6"/>
                </a:solidFill>
                <a:latin typeface="Calibri"/>
                <a:cs typeface="Calibri"/>
              </a:rPr>
              <a:t>if(i</a:t>
            </a:r>
            <a:r>
              <a:rPr sz="2800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75B6"/>
                </a:solidFill>
                <a:latin typeface="Calibri"/>
                <a:cs typeface="Calibri"/>
              </a:rPr>
              <a:t>&lt;</a:t>
            </a:r>
            <a:r>
              <a:rPr sz="2800" spc="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75B6"/>
                </a:solidFill>
                <a:latin typeface="Calibri"/>
                <a:cs typeface="Calibri"/>
              </a:rPr>
              <a:t>0</a:t>
            </a:r>
            <a:r>
              <a:rPr sz="2800" spc="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75B6"/>
                </a:solidFill>
                <a:latin typeface="Calibri"/>
                <a:cs typeface="Calibri"/>
              </a:rPr>
              <a:t>||</a:t>
            </a:r>
            <a:r>
              <a:rPr sz="2800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75B6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75B6"/>
                </a:solidFill>
                <a:latin typeface="Calibri"/>
                <a:cs typeface="Calibri"/>
              </a:rPr>
              <a:t>&gt;</a:t>
            </a:r>
            <a:r>
              <a:rPr sz="2800" spc="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75B6"/>
                </a:solidFill>
                <a:latin typeface="Calibri"/>
                <a:cs typeface="Calibri"/>
              </a:rPr>
              <a:t>9)</a:t>
            </a:r>
            <a:endParaRPr sz="2800">
              <a:latin typeface="Calibri"/>
              <a:cs typeface="Calibri"/>
            </a:endParaRPr>
          </a:p>
          <a:p>
            <a:pPr marL="2602230">
              <a:lnSpc>
                <a:spcPts val="3285"/>
              </a:lnSpc>
            </a:pPr>
            <a:r>
              <a:rPr sz="2800" dirty="0">
                <a:solidFill>
                  <a:srgbClr val="2E75B6"/>
                </a:solidFill>
                <a:latin typeface="Calibri"/>
                <a:cs typeface="Calibri"/>
              </a:rPr>
              <a:t>return</a:t>
            </a:r>
            <a:r>
              <a:rPr sz="2800" spc="-8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75B6"/>
                </a:solidFill>
                <a:latin typeface="Calibri"/>
                <a:cs typeface="Calibri"/>
              </a:rPr>
              <a:t>‘?’;</a:t>
            </a:r>
            <a:endParaRPr sz="2800">
              <a:latin typeface="Calibri"/>
              <a:cs typeface="Calibri"/>
            </a:endParaRPr>
          </a:p>
          <a:p>
            <a:pPr marL="2197100">
              <a:lnSpc>
                <a:spcPts val="3335"/>
              </a:lnSpc>
              <a:spcBef>
                <a:spcPts val="45"/>
              </a:spcBef>
            </a:pP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convert[i];</a:t>
            </a:r>
            <a:endParaRPr sz="2800">
              <a:latin typeface="Calibri"/>
              <a:cs typeface="Calibri"/>
            </a:endParaRPr>
          </a:p>
          <a:p>
            <a:pPr marL="1792605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975994">
              <a:lnSpc>
                <a:spcPts val="3215"/>
              </a:lnSpc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Enforce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rule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compliance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runtime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940" y="3541267"/>
            <a:ext cx="5765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Automated</a:t>
            </a:r>
            <a:r>
              <a:rPr sz="6000" spc="-204" dirty="0"/>
              <a:t> </a:t>
            </a:r>
            <a:r>
              <a:rPr sz="6000" spc="-545" dirty="0"/>
              <a:t>T</a:t>
            </a:r>
            <a:r>
              <a:rPr sz="6000" dirty="0"/>
              <a:t>e</a:t>
            </a:r>
            <a:r>
              <a:rPr sz="6000" spc="-65" dirty="0"/>
              <a:t>s</a:t>
            </a:r>
            <a:r>
              <a:rPr sz="6000" spc="10" dirty="0"/>
              <a:t>t</a:t>
            </a:r>
            <a:r>
              <a:rPr sz="6000" dirty="0"/>
              <a:t>i</a:t>
            </a:r>
            <a:r>
              <a:rPr sz="6000" spc="-5" dirty="0"/>
              <a:t>n</a:t>
            </a:r>
            <a:r>
              <a:rPr sz="6000" spc="5" dirty="0"/>
              <a:t>g</a:t>
            </a:r>
            <a:endParaRPr sz="6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176" y="129539"/>
            <a:ext cx="6318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8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program</a:t>
            </a:r>
            <a:r>
              <a:rPr spc="-85" dirty="0"/>
              <a:t> </a:t>
            </a:r>
            <a:r>
              <a:rPr spc="-20" dirty="0"/>
              <a:t>defensively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951" y="1270677"/>
            <a:ext cx="9860915" cy="4795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reviews,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imagined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Organize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obviously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Re-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self-</a:t>
            </a:r>
            <a:r>
              <a:rPr sz="2400" dirty="0">
                <a:latin typeface="Calibri"/>
                <a:cs typeface="Calibri"/>
              </a:rPr>
              <a:t>evident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reviewer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469265" marR="5080" algn="just">
              <a:lnSpc>
                <a:spcPct val="88300"/>
              </a:lnSpc>
              <a:spcBef>
                <a:spcPts val="5"/>
              </a:spcBef>
            </a:pP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“Debugging</a:t>
            </a:r>
            <a:r>
              <a:rPr sz="2400" i="1" spc="-3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is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twice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as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hard</a:t>
            </a:r>
            <a:r>
              <a:rPr sz="2400" i="1" spc="-2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as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writing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code</a:t>
            </a:r>
            <a:r>
              <a:rPr sz="2400" i="1" spc="-2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in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first</a:t>
            </a:r>
            <a:r>
              <a:rPr sz="2400" i="1" spc="-2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place.</a:t>
            </a:r>
            <a:r>
              <a:rPr sz="2400" i="1" spc="-2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Therefore,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if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you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write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code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as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cleverly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as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possible,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you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are,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by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definition,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not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smart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enough</a:t>
            </a:r>
            <a:r>
              <a:rPr sz="2400" i="1" spc="-2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to</a:t>
            </a:r>
            <a:r>
              <a:rPr sz="2400" i="1" spc="-10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75B6"/>
                </a:solidFill>
                <a:latin typeface="Calibri"/>
                <a:cs typeface="Calibri"/>
              </a:rPr>
              <a:t>debug</a:t>
            </a:r>
            <a:r>
              <a:rPr sz="2400" i="1" spc="-1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2E75B6"/>
                </a:solidFill>
                <a:latin typeface="Calibri"/>
                <a:cs typeface="Calibri"/>
              </a:rPr>
              <a:t>it.”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 dirty="0">
              <a:latin typeface="Calibri"/>
              <a:cs typeface="Calibri"/>
            </a:endParaRPr>
          </a:p>
          <a:p>
            <a:pPr marL="241300" marR="65532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Remove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opportunity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programmer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mistakes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better </a:t>
            </a:r>
            <a:r>
              <a:rPr sz="2800" dirty="0">
                <a:latin typeface="Calibri"/>
                <a:cs typeface="Calibri"/>
              </a:rPr>
              <a:t>languages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libraries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Java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bounds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checking</a:t>
            </a:r>
            <a:r>
              <a:rPr lang="en-US" sz="2400" spc="-10" dirty="0">
                <a:latin typeface="Calibri"/>
                <a:cs typeface="Calibri"/>
              </a:rPr>
              <a:t> (provided by JVM)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C++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safe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std::string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7633" y="129539"/>
            <a:ext cx="6875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Automated</a:t>
            </a:r>
            <a:r>
              <a:rPr spc="-190" dirty="0"/>
              <a:t> </a:t>
            </a:r>
            <a:r>
              <a:rPr spc="-35" dirty="0"/>
              <a:t>Testing</a:t>
            </a:r>
            <a:r>
              <a:rPr spc="-180" dirty="0"/>
              <a:t> </a:t>
            </a:r>
            <a:r>
              <a:rPr spc="-3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951" y="1270677"/>
            <a:ext cx="8967470" cy="49847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28600" marR="5935980" indent="-228600" algn="r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28600" algn="l"/>
              </a:tabLst>
            </a:pPr>
            <a:r>
              <a:rPr sz="2800" dirty="0">
                <a:latin typeface="Calibri"/>
                <a:cs typeface="Calibri"/>
              </a:rPr>
              <a:t>Static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 dirty="0">
              <a:latin typeface="Calibri"/>
              <a:cs typeface="Calibri"/>
            </a:endParaRPr>
          </a:p>
          <a:p>
            <a:pPr marL="296545" marR="5915025" lvl="1" indent="-297180" algn="r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400" dirty="0">
                <a:latin typeface="Calibri"/>
                <a:cs typeface="Calibri"/>
              </a:rPr>
              <a:t>Detects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bugs</a:t>
            </a:r>
            <a:endParaRPr sz="2400" dirty="0">
              <a:latin typeface="Calibri"/>
              <a:cs typeface="Calibri"/>
            </a:endParaRPr>
          </a:p>
          <a:p>
            <a:pPr marL="766445" lvl="1" indent="-29781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66445" algn="l"/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automatable: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theorem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proving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 dirty="0">
              <a:latin typeface="Calibri"/>
              <a:cs typeface="Calibri"/>
            </a:endParaRPr>
          </a:p>
          <a:p>
            <a:pPr marL="697865" marR="5080" lvl="1" indent="-228600">
              <a:lnSpc>
                <a:spcPts val="262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Monitor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vm?)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safety: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valgrind,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address- sanitizer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But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executions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High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overhead: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suitable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deployed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Penetration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testing</a:t>
            </a:r>
            <a:r>
              <a:rPr lang="en-US" sz="2800" spc="-10" dirty="0">
                <a:latin typeface="Calibri"/>
                <a:cs typeface="Calibri"/>
              </a:rPr>
              <a:t> (pen testing)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actively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exploit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vulnerabilities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applicable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servers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Fuzz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testing: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inputs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192" y="129539"/>
            <a:ext cx="8613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Happens</a:t>
            </a:r>
            <a:r>
              <a:rPr spc="-40" dirty="0"/>
              <a:t> </a:t>
            </a:r>
            <a:r>
              <a:rPr dirty="0"/>
              <a:t>Once</a:t>
            </a:r>
            <a:r>
              <a:rPr spc="-35" dirty="0"/>
              <a:t> You</a:t>
            </a:r>
            <a:r>
              <a:rPr spc="-40" dirty="0"/>
              <a:t> </a:t>
            </a:r>
            <a:r>
              <a:rPr dirty="0"/>
              <a:t>Find</a:t>
            </a:r>
            <a:r>
              <a:rPr spc="-3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10" dirty="0"/>
              <a:t>Issue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951" y="1265428"/>
            <a:ext cx="9323070" cy="5421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cause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50" dirty="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smaller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input</a:t>
            </a:r>
            <a:r>
              <a:rPr lang="en-US" sz="2800" b="1" i="1" dirty="0">
                <a:latin typeface="Calibri"/>
                <a:cs typeface="Calibri"/>
              </a:rPr>
              <a:t> (more narrow)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crashes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spot?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(Make</a:t>
            </a:r>
            <a:r>
              <a:rPr sz="2800" spc="-25" dirty="0">
                <a:latin typeface="Calibri"/>
                <a:cs typeface="Calibri"/>
              </a:rPr>
              <a:t> it </a:t>
            </a:r>
            <a:r>
              <a:rPr sz="2800" dirty="0">
                <a:latin typeface="Calibri"/>
                <a:cs typeface="Calibri"/>
              </a:rPr>
              <a:t>easier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</a:t>
            </a:r>
            <a:r>
              <a:rPr lang="en-US" sz="2800" spc="-10" dirty="0">
                <a:latin typeface="Calibri"/>
                <a:cs typeface="Calibri"/>
              </a:rPr>
              <a:t>/</a:t>
            </a:r>
            <a:r>
              <a:rPr lang="en-US" sz="2800" b="1" i="1" spc="-10" dirty="0">
                <a:latin typeface="Calibri"/>
                <a:cs typeface="Calibri"/>
              </a:rPr>
              <a:t>reproduce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crashes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back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bug?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Determine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crash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represents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exploitable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vulnerability</a:t>
            </a:r>
            <a:r>
              <a:rPr lang="en-US" sz="2800" spc="-10" dirty="0">
                <a:latin typeface="Calibri"/>
                <a:cs typeface="Calibri"/>
              </a:rPr>
              <a:t> (i.e. </a:t>
            </a:r>
            <a:r>
              <a:rPr lang="en-US" sz="2800" spc="-10" dirty="0" err="1">
                <a:latin typeface="Calibri"/>
                <a:cs typeface="Calibri"/>
              </a:rPr>
              <a:t>bof</a:t>
            </a:r>
            <a:r>
              <a:rPr lang="en-US" sz="2800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9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particular,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buffer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overrun?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406" y="129539"/>
            <a:ext cx="5176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 Memory</a:t>
            </a:r>
            <a:r>
              <a:rPr spc="5" dirty="0"/>
              <a:t> </a:t>
            </a:r>
            <a:r>
              <a:rPr spc="-25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843892"/>
            <a:ext cx="9928225" cy="5898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Compile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Sanitizer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(ASAN)</a:t>
            </a:r>
            <a:endParaRPr sz="2800" dirty="0">
              <a:latin typeface="Calibri"/>
              <a:cs typeface="Calibri"/>
            </a:endParaRPr>
          </a:p>
          <a:p>
            <a:pPr marL="697865" marR="265430" lvl="1" indent="-228600">
              <a:lnSpc>
                <a:spcPts val="230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Instruments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overflows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use-</a:t>
            </a:r>
            <a:r>
              <a:rPr sz="2400" b="1" spc="-30" dirty="0">
                <a:latin typeface="Calibri"/>
                <a:cs typeface="Calibri"/>
              </a:rPr>
              <a:t>after-</a:t>
            </a:r>
            <a:r>
              <a:rPr sz="2400" b="1" spc="-20" dirty="0">
                <a:latin typeface="Calibri"/>
                <a:cs typeface="Calibri"/>
              </a:rPr>
              <a:t>free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errors</a:t>
            </a:r>
            <a:r>
              <a:rPr lang="en-US" sz="2400" spc="-10" dirty="0">
                <a:latin typeface="Calibri"/>
                <a:cs typeface="Calibri"/>
              </a:rPr>
              <a:t>. This program is added as a module and code is input into your code from this module/library. Once you are done sanitizing it, take it out of your code so as to not reduce deployed program performance.</a:t>
            </a:r>
            <a:endParaRPr sz="2400" dirty="0">
              <a:latin typeface="Calibri"/>
              <a:cs typeface="Calibri"/>
            </a:endParaRPr>
          </a:p>
          <a:p>
            <a:pPr marL="469265">
              <a:lnSpc>
                <a:spcPts val="2830"/>
              </a:lnSpc>
            </a:pP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https://code.google.com/p/address-sanitizer/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Fuzz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 dirty="0">
              <a:latin typeface="Calibri"/>
              <a:cs typeface="Calibri"/>
            </a:endParaRPr>
          </a:p>
          <a:p>
            <a:pPr marL="241300" marR="417830" indent="-228600">
              <a:lnSpc>
                <a:spcPts val="271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Did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crash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ASAN-</a:t>
            </a:r>
            <a:r>
              <a:rPr sz="2800" dirty="0">
                <a:latin typeface="Calibri"/>
                <a:cs typeface="Calibri"/>
              </a:rPr>
              <a:t>signaled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error?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worry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10" dirty="0">
                <a:latin typeface="Calibri"/>
                <a:cs typeface="Calibri"/>
              </a:rPr>
              <a:t> exploitability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Similarly,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sorts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error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purposes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testing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ts val="2825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valgrind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memcheck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  <a:hlinkClick r:id="rId3"/>
              </a:rPr>
              <a:t>http://valgrind.org/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8318" y="611124"/>
            <a:ext cx="99504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END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43719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2499360">
              <a:lnSpc>
                <a:spcPct val="100000"/>
              </a:lnSpc>
              <a:spcBef>
                <a:spcPts val="100"/>
              </a:spcBef>
            </a:pPr>
            <a:r>
              <a:rPr dirty="0"/>
              <a:t>Heap</a:t>
            </a:r>
            <a:r>
              <a:rPr spc="-40" dirty="0"/>
              <a:t> </a:t>
            </a:r>
            <a:r>
              <a:rPr dirty="0"/>
              <a:t>Overflow</a:t>
            </a:r>
            <a:r>
              <a:rPr spc="-3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2020" y="1564131"/>
            <a:ext cx="6443980" cy="429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4625" marR="1406525" indent="-161925">
              <a:lnSpc>
                <a:spcPct val="100699"/>
              </a:lnSpc>
              <a:spcBef>
                <a:spcPts val="75"/>
              </a:spcBef>
            </a:pPr>
            <a:r>
              <a:rPr sz="2800" dirty="0">
                <a:latin typeface="Calibri"/>
                <a:cs typeface="Calibri"/>
              </a:rPr>
              <a:t>typedef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_vulnerable_struct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{ </a:t>
            </a:r>
            <a:r>
              <a:rPr sz="2800" dirty="0">
                <a:latin typeface="Calibri"/>
                <a:cs typeface="Calibri"/>
              </a:rPr>
              <a:t>char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buff[MAX_LEN];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ts val="3310"/>
              </a:lnSpc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(*cmp)(char*,char*);</a:t>
            </a:r>
            <a:endParaRPr sz="2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vulnerable;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alibri"/>
              <a:cs typeface="Calibri"/>
            </a:endParaRPr>
          </a:p>
          <a:p>
            <a:pPr marL="174625" marR="5080" indent="-161925">
              <a:lnSpc>
                <a:spcPct val="100699"/>
              </a:lnSpc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foo(vulnerable*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char*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char* </a:t>
            </a:r>
            <a:r>
              <a:rPr sz="2800" spc="-10" dirty="0">
                <a:latin typeface="Calibri"/>
                <a:cs typeface="Calibri"/>
              </a:rPr>
              <a:t>two){ </a:t>
            </a:r>
            <a:r>
              <a:rPr sz="2800" dirty="0">
                <a:latin typeface="Calibri"/>
                <a:cs typeface="Calibri"/>
              </a:rPr>
              <a:t>strcpy(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s-</a:t>
            </a:r>
            <a:r>
              <a:rPr sz="2800" spc="-10" dirty="0">
                <a:latin typeface="Calibri"/>
                <a:cs typeface="Calibri"/>
              </a:rPr>
              <a:t>&gt;buff,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ts val="3310"/>
              </a:lnSpc>
            </a:pPr>
            <a:r>
              <a:rPr sz="2800" dirty="0">
                <a:latin typeface="Calibri"/>
                <a:cs typeface="Calibri"/>
              </a:rPr>
              <a:t>strcat(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s-</a:t>
            </a:r>
            <a:r>
              <a:rPr sz="2800" spc="-10" dirty="0">
                <a:latin typeface="Calibri"/>
                <a:cs typeface="Calibri"/>
              </a:rPr>
              <a:t>&gt;buff,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s-&gt;cmp(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s-</a:t>
            </a:r>
            <a:r>
              <a:rPr sz="2800" spc="-10" dirty="0">
                <a:latin typeface="Calibri"/>
                <a:cs typeface="Calibri"/>
              </a:rPr>
              <a:t>&gt;buff,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"file://foobar"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3589020">
              <a:lnSpc>
                <a:spcPct val="100000"/>
              </a:lnSpc>
              <a:spcBef>
                <a:spcPts val="100"/>
              </a:spcBef>
            </a:pPr>
            <a:r>
              <a:rPr dirty="0"/>
              <a:t>Formatted</a:t>
            </a:r>
            <a:r>
              <a:rPr spc="-225" dirty="0"/>
              <a:t> </a:t>
            </a:r>
            <a:r>
              <a:rPr spc="-25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7272655" cy="439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Recall: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C’s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printf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family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Calibri"/>
                <a:cs typeface="Calibri"/>
              </a:rPr>
              <a:t>Uses f</a:t>
            </a:r>
            <a:r>
              <a:rPr sz="2800" dirty="0">
                <a:latin typeface="Calibri"/>
                <a:cs typeface="Calibri"/>
              </a:rPr>
              <a:t>ormat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specifiers,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arguments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Specifier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(%s,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%i,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Position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print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 dirty="0">
              <a:latin typeface="Calibri"/>
              <a:cs typeface="Calibri"/>
            </a:endParaRPr>
          </a:p>
          <a:p>
            <a:pPr marL="179705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void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print_record(int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*name)</a:t>
            </a:r>
            <a:endParaRPr sz="2400" dirty="0">
              <a:latin typeface="Calibri"/>
              <a:cs typeface="Calibri"/>
            </a:endParaRPr>
          </a:p>
          <a:p>
            <a:pPr marL="179705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</a:p>
          <a:p>
            <a:pPr marL="20701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printf(“Name: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%s\tAge: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%d\n”,name,age);</a:t>
            </a:r>
            <a:endParaRPr sz="2400" dirty="0">
              <a:latin typeface="Calibri"/>
              <a:cs typeface="Calibri"/>
            </a:endParaRPr>
          </a:p>
          <a:p>
            <a:pPr marL="179705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FC1-9AA3-BAFA-FC01-B0133968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27" y="237292"/>
            <a:ext cx="10364744" cy="67710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formatstring</a:t>
            </a:r>
            <a:r>
              <a:rPr lang="en-US" dirty="0"/>
              <a:t>, …)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F6533-BBCE-F484-ED75-2FC75F94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951" y="1205484"/>
            <a:ext cx="9397365" cy="538609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Printf</a:t>
            </a:r>
            <a:r>
              <a:rPr lang="en-US" dirty="0"/>
              <a:t> is Fairley sophisticated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Printf</a:t>
            </a:r>
            <a:r>
              <a:rPr lang="en-US" dirty="0"/>
              <a:t> is a special function: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takes a </a:t>
            </a:r>
            <a:r>
              <a:rPr lang="en-US" b="1" i="1" dirty="0"/>
              <a:t>variable</a:t>
            </a:r>
            <a:r>
              <a:rPr lang="en-US" dirty="0"/>
              <a:t> number of arguments, defined as (prototype):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printf</a:t>
            </a:r>
            <a:r>
              <a:rPr lang="en-US" dirty="0"/>
              <a:t>(format string, …) //3 dots means you are providing a variable number of arguments.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compiler does not know how many arguments you will provide.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way </a:t>
            </a:r>
            <a:r>
              <a:rPr lang="en-US" dirty="0" err="1"/>
              <a:t>printf</a:t>
            </a:r>
            <a:r>
              <a:rPr lang="en-US" dirty="0"/>
              <a:t> manages the </a:t>
            </a:r>
            <a:r>
              <a:rPr lang="en-US" dirty="0" err="1"/>
              <a:t>args</a:t>
            </a:r>
            <a:r>
              <a:rPr lang="en-US" dirty="0"/>
              <a:t> is by pointing to the correct location.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draw the stack for: </a:t>
            </a:r>
            <a:r>
              <a:rPr lang="en-US" dirty="0" err="1"/>
              <a:t>printf</a:t>
            </a:r>
            <a:r>
              <a:rPr lang="en-US" dirty="0"/>
              <a:t>(“%d %d”, 10, 20)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dirty="0"/>
              <a:t>Stack layout for </a:t>
            </a:r>
            <a:r>
              <a:rPr lang="en-US" sz="1200" dirty="0" err="1"/>
              <a:t>printf</a:t>
            </a:r>
            <a:r>
              <a:rPr lang="en-US" sz="1200" dirty="0"/>
              <a:t>("%d %d",10,20):</a:t>
            </a:r>
          </a:p>
          <a:p>
            <a:endParaRPr lang="en-US" sz="1200" dirty="0"/>
          </a:p>
          <a:p>
            <a:r>
              <a:rPr lang="en-US" sz="1200" dirty="0"/>
              <a:t>HIGH ADDRESSES (STACK GROWS DOWN)</a:t>
            </a:r>
          </a:p>
          <a:p>
            <a:endParaRPr lang="en-US" sz="1200" dirty="0"/>
          </a:p>
          <a:p>
            <a:r>
              <a:rPr lang="en-US" sz="1200" dirty="0"/>
              <a:t>20</a:t>
            </a:r>
          </a:p>
          <a:p>
            <a:r>
              <a:rPr lang="en-US" sz="1200" dirty="0"/>
              <a:t>10</a:t>
            </a:r>
          </a:p>
          <a:p>
            <a:r>
              <a:rPr lang="en-US" sz="1200" dirty="0" err="1"/>
              <a:t>format_ptr</a:t>
            </a:r>
            <a:r>
              <a:rPr lang="en-US" sz="1200" dirty="0"/>
              <a:t>   (points to where string is located, let's say 0xAF)</a:t>
            </a:r>
          </a:p>
          <a:p>
            <a:r>
              <a:rPr lang="en-US" sz="1200" dirty="0" err="1"/>
              <a:t>eip</a:t>
            </a:r>
            <a:endParaRPr lang="en-US" sz="1200" dirty="0"/>
          </a:p>
          <a:p>
            <a:r>
              <a:rPr lang="en-US" sz="1200" dirty="0" err="1"/>
              <a:t>ebp</a:t>
            </a:r>
            <a:endParaRPr lang="en-US" sz="1200" dirty="0"/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local variables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0xAF: "%d %d“  //the </a:t>
            </a:r>
            <a:r>
              <a:rPr lang="en-US" sz="1200"/>
              <a:t>string itself </a:t>
            </a:r>
            <a:r>
              <a:rPr lang="en-US" sz="1200" dirty="0"/>
              <a:t>is typically in the data segment; but could be </a:t>
            </a:r>
            <a:r>
              <a:rPr lang="en-US" sz="1200"/>
              <a:t>in the heap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73250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2611755">
              <a:lnSpc>
                <a:spcPct val="100000"/>
              </a:lnSpc>
              <a:spcBef>
                <a:spcPts val="100"/>
              </a:spcBef>
            </a:pPr>
            <a:r>
              <a:rPr dirty="0"/>
              <a:t>What’s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25" dirty="0"/>
              <a:t>Difference?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1437" y="1422908"/>
            <a:ext cx="4982210" cy="538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void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vulnerable()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1717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0" dirty="0">
                <a:latin typeface="Calibri"/>
                <a:cs typeface="Calibri"/>
              </a:rPr>
              <a:t> buf[80];</a:t>
            </a:r>
            <a:endParaRPr sz="2400">
              <a:latin typeface="Calibri"/>
              <a:cs typeface="Calibri"/>
            </a:endParaRPr>
          </a:p>
          <a:p>
            <a:pPr marL="626745" marR="73025" indent="-409575">
              <a:lnSpc>
                <a:spcPct val="100800"/>
              </a:lnSpc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if(fgets(buf,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sizeof(buf),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stdin)==NULL) return;</a:t>
            </a:r>
            <a:endParaRPr sz="2400">
              <a:latin typeface="Calibri"/>
              <a:cs typeface="Calibri"/>
            </a:endParaRPr>
          </a:p>
          <a:p>
            <a:pPr marL="217170">
              <a:lnSpc>
                <a:spcPts val="2810"/>
              </a:lnSpc>
            </a:pPr>
            <a:r>
              <a:rPr sz="2400" spc="-10" dirty="0">
                <a:latin typeface="Calibri"/>
                <a:cs typeface="Calibri"/>
              </a:rPr>
              <a:t>printf(buf);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400" dirty="0">
                <a:latin typeface="Calibri"/>
                <a:cs typeface="Calibri"/>
              </a:rPr>
              <a:t>void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safe()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0" dirty="0">
                <a:latin typeface="Calibri"/>
                <a:cs typeface="Calibri"/>
              </a:rPr>
              <a:t> buf[80];</a:t>
            </a:r>
            <a:endParaRPr sz="2400">
              <a:latin typeface="Calibri"/>
              <a:cs typeface="Calibri"/>
            </a:endParaRPr>
          </a:p>
          <a:p>
            <a:pPr marL="626745" marR="5080" indent="-341630">
              <a:lnSpc>
                <a:spcPct val="100800"/>
              </a:lnSpc>
            </a:pPr>
            <a:r>
              <a:rPr sz="2400" spc="-20" dirty="0">
                <a:latin typeface="Calibri"/>
                <a:cs typeface="Calibri"/>
              </a:rPr>
              <a:t>if(fgets(buf,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sizeof(buf),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stdin)==NULL) return;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785"/>
              </a:lnSpc>
            </a:pPr>
            <a:r>
              <a:rPr sz="2400" spc="-10" dirty="0">
                <a:latin typeface="Calibri"/>
                <a:cs typeface="Calibri"/>
              </a:rPr>
              <a:t>printf(“%s”,buf);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2865120">
              <a:lnSpc>
                <a:spcPct val="100000"/>
              </a:lnSpc>
              <a:spcBef>
                <a:spcPts val="100"/>
              </a:spcBef>
            </a:pPr>
            <a:r>
              <a:rPr dirty="0"/>
              <a:t>printf</a:t>
            </a:r>
            <a:r>
              <a:rPr spc="-95" dirty="0"/>
              <a:t> </a:t>
            </a:r>
            <a:r>
              <a:rPr dirty="0"/>
              <a:t>Format</a:t>
            </a:r>
            <a:r>
              <a:rPr spc="-70" dirty="0"/>
              <a:t> </a:t>
            </a:r>
            <a:r>
              <a:rPr spc="-10" dirty="0"/>
              <a:t>Strings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7397" y="3170337"/>
            <a:ext cx="5600065" cy="1015365"/>
            <a:chOff x="5267397" y="3170337"/>
            <a:chExt cx="5600065" cy="1015365"/>
          </a:xfrm>
        </p:grpSpPr>
        <p:sp>
          <p:nvSpPr>
            <p:cNvPr id="4" name="object 4"/>
            <p:cNvSpPr/>
            <p:nvPr/>
          </p:nvSpPr>
          <p:spPr>
            <a:xfrm>
              <a:off x="9067800" y="3176688"/>
              <a:ext cx="1793239" cy="1002665"/>
            </a:xfrm>
            <a:custGeom>
              <a:avLst/>
              <a:gdLst/>
              <a:ahLst/>
              <a:cxnLst/>
              <a:rect l="l" t="t" r="r" b="b"/>
              <a:pathLst>
                <a:path w="1793240" h="1002664">
                  <a:moveTo>
                    <a:pt x="1792897" y="756259"/>
                  </a:moveTo>
                  <a:lnTo>
                    <a:pt x="0" y="756259"/>
                  </a:lnTo>
                  <a:lnTo>
                    <a:pt x="0" y="1002157"/>
                  </a:lnTo>
                  <a:lnTo>
                    <a:pt x="1792897" y="1002157"/>
                  </a:lnTo>
                  <a:lnTo>
                    <a:pt x="1792897" y="756259"/>
                  </a:lnTo>
                  <a:close/>
                </a:path>
                <a:path w="1793240" h="1002664">
                  <a:moveTo>
                    <a:pt x="1792897" y="0"/>
                  </a:moveTo>
                  <a:lnTo>
                    <a:pt x="0" y="0"/>
                  </a:lnTo>
                  <a:lnTo>
                    <a:pt x="0" y="133807"/>
                  </a:lnTo>
                  <a:lnTo>
                    <a:pt x="1792897" y="133807"/>
                  </a:lnTo>
                  <a:lnTo>
                    <a:pt x="1792897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7806" y="3176687"/>
              <a:ext cx="1793239" cy="1002665"/>
            </a:xfrm>
            <a:custGeom>
              <a:avLst/>
              <a:gdLst/>
              <a:ahLst/>
              <a:cxnLst/>
              <a:rect l="l" t="t" r="r" b="b"/>
              <a:pathLst>
                <a:path w="1793240" h="1002664">
                  <a:moveTo>
                    <a:pt x="0" y="0"/>
                  </a:moveTo>
                  <a:lnTo>
                    <a:pt x="1792898" y="0"/>
                  </a:lnTo>
                  <a:lnTo>
                    <a:pt x="1792898" y="1002152"/>
                  </a:lnTo>
                  <a:lnTo>
                    <a:pt x="0" y="10021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3747" y="3176687"/>
              <a:ext cx="3796665" cy="1002665"/>
            </a:xfrm>
            <a:custGeom>
              <a:avLst/>
              <a:gdLst/>
              <a:ahLst/>
              <a:cxnLst/>
              <a:rect l="l" t="t" r="r" b="b"/>
              <a:pathLst>
                <a:path w="3796665" h="1002664">
                  <a:moveTo>
                    <a:pt x="3796273" y="0"/>
                  </a:moveTo>
                  <a:lnTo>
                    <a:pt x="0" y="0"/>
                  </a:lnTo>
                  <a:lnTo>
                    <a:pt x="0" y="1002151"/>
                  </a:lnTo>
                  <a:lnTo>
                    <a:pt x="3796273" y="1002151"/>
                  </a:lnTo>
                  <a:lnTo>
                    <a:pt x="3796273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3747" y="3176687"/>
              <a:ext cx="3796665" cy="1002665"/>
            </a:xfrm>
            <a:custGeom>
              <a:avLst/>
              <a:gdLst/>
              <a:ahLst/>
              <a:cxnLst/>
              <a:rect l="l" t="t" r="r" b="b"/>
              <a:pathLst>
                <a:path w="3796665" h="1002664">
                  <a:moveTo>
                    <a:pt x="0" y="0"/>
                  </a:moveTo>
                  <a:lnTo>
                    <a:pt x="3796273" y="0"/>
                  </a:lnTo>
                  <a:lnTo>
                    <a:pt x="3796273" y="1002152"/>
                  </a:lnTo>
                  <a:lnTo>
                    <a:pt x="0" y="10021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00406" y="1444244"/>
            <a:ext cx="348996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10;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1503045" algn="l"/>
                <a:tab pos="2606040" algn="l"/>
                <a:tab pos="3025140" algn="l"/>
              </a:tabLst>
            </a:pPr>
            <a:r>
              <a:rPr sz="2400" spc="-10" dirty="0">
                <a:latin typeface="Calibri"/>
                <a:cs typeface="Calibri"/>
              </a:rPr>
              <a:t>printf(“%d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%p\n”,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&amp;i);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23078" y="3307845"/>
            <a:ext cx="636270" cy="622935"/>
          </a:xfrm>
          <a:custGeom>
            <a:avLst/>
            <a:gdLst/>
            <a:ahLst/>
            <a:cxnLst/>
            <a:rect l="l" t="t" r="r" b="b"/>
            <a:pathLst>
              <a:path w="636270" h="622935">
                <a:moveTo>
                  <a:pt x="0" y="0"/>
                </a:moveTo>
                <a:lnTo>
                  <a:pt x="635725" y="0"/>
                </a:lnTo>
                <a:lnTo>
                  <a:pt x="635725" y="622454"/>
                </a:lnTo>
                <a:lnTo>
                  <a:pt x="0" y="6224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40926" y="3320016"/>
            <a:ext cx="612140" cy="60388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4859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170"/>
              </a:spcBef>
            </a:pPr>
            <a:r>
              <a:rPr sz="1800" spc="-25" dirty="0">
                <a:latin typeface="Calibri"/>
                <a:cs typeface="Calibri"/>
              </a:rPr>
              <a:t>&amp;i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70021" y="3310491"/>
            <a:ext cx="1794510" cy="622935"/>
          </a:xfrm>
          <a:custGeom>
            <a:avLst/>
            <a:gdLst/>
            <a:ahLst/>
            <a:cxnLst/>
            <a:rect l="l" t="t" r="r" b="b"/>
            <a:pathLst>
              <a:path w="1794509" h="622935">
                <a:moveTo>
                  <a:pt x="0" y="0"/>
                </a:moveTo>
                <a:lnTo>
                  <a:pt x="1793967" y="0"/>
                </a:lnTo>
                <a:lnTo>
                  <a:pt x="1793967" y="622454"/>
                </a:lnTo>
                <a:lnTo>
                  <a:pt x="0" y="6224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76371" y="3320016"/>
            <a:ext cx="1778000" cy="60388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51765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latin typeface="Calibri"/>
                <a:cs typeface="Calibri"/>
              </a:rPr>
              <a:t>Caller’s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0930" y="3300966"/>
            <a:ext cx="10530840" cy="641985"/>
            <a:chOff x="560930" y="3300966"/>
            <a:chExt cx="10530840" cy="641985"/>
          </a:xfrm>
        </p:grpSpPr>
        <p:sp>
          <p:nvSpPr>
            <p:cNvPr id="14" name="object 14"/>
            <p:cNvSpPr/>
            <p:nvPr/>
          </p:nvSpPr>
          <p:spPr>
            <a:xfrm>
              <a:off x="570455" y="3310491"/>
              <a:ext cx="10511790" cy="622935"/>
            </a:xfrm>
            <a:custGeom>
              <a:avLst/>
              <a:gdLst/>
              <a:ahLst/>
              <a:cxnLst/>
              <a:rect l="l" t="t" r="r" b="b"/>
              <a:pathLst>
                <a:path w="10511790" h="622935">
                  <a:moveTo>
                    <a:pt x="0" y="0"/>
                  </a:moveTo>
                  <a:lnTo>
                    <a:pt x="10511245" y="0"/>
                  </a:lnTo>
                  <a:lnTo>
                    <a:pt x="10511245" y="622454"/>
                  </a:lnTo>
                  <a:lnTo>
                    <a:pt x="0" y="62245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98851" y="3307845"/>
              <a:ext cx="636270" cy="622935"/>
            </a:xfrm>
            <a:custGeom>
              <a:avLst/>
              <a:gdLst/>
              <a:ahLst/>
              <a:cxnLst/>
              <a:rect l="l" t="t" r="r" b="b"/>
              <a:pathLst>
                <a:path w="636270" h="622935">
                  <a:moveTo>
                    <a:pt x="0" y="0"/>
                  </a:moveTo>
                  <a:lnTo>
                    <a:pt x="635725" y="0"/>
                  </a:lnTo>
                  <a:lnTo>
                    <a:pt x="635725" y="622454"/>
                  </a:lnTo>
                  <a:lnTo>
                    <a:pt x="0" y="62245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16698" y="3320016"/>
            <a:ext cx="612140" cy="60388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4859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170"/>
              </a:spcBef>
            </a:pPr>
            <a:r>
              <a:rPr sz="1800" spc="-2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64432" y="3307845"/>
            <a:ext cx="746125" cy="622935"/>
          </a:xfrm>
          <a:custGeom>
            <a:avLst/>
            <a:gdLst/>
            <a:ahLst/>
            <a:cxnLst/>
            <a:rect l="l" t="t" r="r" b="b"/>
            <a:pathLst>
              <a:path w="746125" h="622935">
                <a:moveTo>
                  <a:pt x="0" y="0"/>
                </a:moveTo>
                <a:lnTo>
                  <a:pt x="745917" y="0"/>
                </a:lnTo>
                <a:lnTo>
                  <a:pt x="745917" y="622454"/>
                </a:lnTo>
                <a:lnTo>
                  <a:pt x="0" y="6224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70782" y="3320016"/>
            <a:ext cx="733425" cy="60388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4859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170"/>
              </a:spcBef>
            </a:pPr>
            <a:r>
              <a:rPr sz="1800" spc="-20" dirty="0">
                <a:latin typeface="Calibri"/>
                <a:cs typeface="Calibri"/>
              </a:rPr>
              <a:t>&amp;fmt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28706" y="3309169"/>
            <a:ext cx="636270" cy="622935"/>
          </a:xfrm>
          <a:custGeom>
            <a:avLst/>
            <a:gdLst/>
            <a:ahLst/>
            <a:cxnLst/>
            <a:rect l="l" t="t" r="r" b="b"/>
            <a:pathLst>
              <a:path w="636270" h="622935">
                <a:moveTo>
                  <a:pt x="0" y="0"/>
                </a:moveTo>
                <a:lnTo>
                  <a:pt x="635725" y="0"/>
                </a:lnTo>
                <a:lnTo>
                  <a:pt x="635725" y="622454"/>
                </a:lnTo>
                <a:lnTo>
                  <a:pt x="0" y="6224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39020" y="3320016"/>
            <a:ext cx="619125" cy="60388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5176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195"/>
              </a:spcBef>
            </a:pPr>
            <a:r>
              <a:rPr sz="1800" spc="-20" dirty="0">
                <a:latin typeface="Calibri"/>
                <a:cs typeface="Calibri"/>
              </a:rPr>
              <a:t>%eip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86754" y="3309169"/>
            <a:ext cx="746125" cy="622935"/>
          </a:xfrm>
          <a:custGeom>
            <a:avLst/>
            <a:gdLst/>
            <a:ahLst/>
            <a:cxnLst/>
            <a:rect l="l" t="t" r="r" b="b"/>
            <a:pathLst>
              <a:path w="746125" h="622935">
                <a:moveTo>
                  <a:pt x="0" y="0"/>
                </a:moveTo>
                <a:lnTo>
                  <a:pt x="745917" y="0"/>
                </a:lnTo>
                <a:lnTo>
                  <a:pt x="745917" y="622454"/>
                </a:lnTo>
                <a:lnTo>
                  <a:pt x="0" y="6224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93104" y="3320016"/>
            <a:ext cx="729615" cy="60388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517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195"/>
              </a:spcBef>
            </a:pPr>
            <a:r>
              <a:rPr sz="1800" spc="-20" dirty="0">
                <a:latin typeface="Calibri"/>
                <a:cs typeface="Calibri"/>
              </a:rPr>
              <a:t>%ebp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06881" y="2165381"/>
            <a:ext cx="3277870" cy="1164590"/>
            <a:chOff x="5406881" y="2165381"/>
            <a:chExt cx="3277870" cy="1164590"/>
          </a:xfrm>
        </p:grpSpPr>
        <p:sp>
          <p:nvSpPr>
            <p:cNvPr id="24" name="object 24"/>
            <p:cNvSpPr/>
            <p:nvPr/>
          </p:nvSpPr>
          <p:spPr>
            <a:xfrm>
              <a:off x="6507125" y="2179669"/>
              <a:ext cx="2163445" cy="1128395"/>
            </a:xfrm>
            <a:custGeom>
              <a:avLst/>
              <a:gdLst/>
              <a:ahLst/>
              <a:cxnLst/>
              <a:rect l="l" t="t" r="r" b="b"/>
              <a:pathLst>
                <a:path w="2163445" h="1128395">
                  <a:moveTo>
                    <a:pt x="0" y="0"/>
                  </a:moveTo>
                  <a:lnTo>
                    <a:pt x="2162910" y="11281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07140" y="2222407"/>
              <a:ext cx="2038985" cy="1093470"/>
            </a:xfrm>
            <a:custGeom>
              <a:avLst/>
              <a:gdLst/>
              <a:ahLst/>
              <a:cxnLst/>
              <a:rect l="l" t="t" r="r" b="b"/>
              <a:pathLst>
                <a:path w="2038984" h="1093470">
                  <a:moveTo>
                    <a:pt x="0" y="0"/>
                  </a:moveTo>
                  <a:lnTo>
                    <a:pt x="2038746" y="10931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21169" y="2222407"/>
              <a:ext cx="1967864" cy="1068070"/>
            </a:xfrm>
            <a:custGeom>
              <a:avLst/>
              <a:gdLst/>
              <a:ahLst/>
              <a:cxnLst/>
              <a:rect l="l" t="t" r="r" b="b"/>
              <a:pathLst>
                <a:path w="1967865" h="1068070">
                  <a:moveTo>
                    <a:pt x="0" y="0"/>
                  </a:moveTo>
                  <a:lnTo>
                    <a:pt x="1967420" y="1068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61810" y="4127500"/>
            <a:ext cx="2875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printf’s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stack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frame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46234" y="4173220"/>
            <a:ext cx="1932305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Caller’s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stack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frame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80097" y="3320016"/>
            <a:ext cx="400685" cy="603885"/>
          </a:xfrm>
          <a:prstGeom prst="rect">
            <a:avLst/>
          </a:prstGeom>
          <a:solidFill>
            <a:srgbClr val="B4C7E7"/>
          </a:solidFill>
        </p:spPr>
        <p:txBody>
          <a:bodyPr vert="horz" wrap="square" lIns="0" tIns="13652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806" y="3932945"/>
            <a:ext cx="1793239" cy="246379"/>
          </a:xfrm>
          <a:custGeom>
            <a:avLst/>
            <a:gdLst/>
            <a:ahLst/>
            <a:cxnLst/>
            <a:rect l="l" t="t" r="r" b="b"/>
            <a:pathLst>
              <a:path w="1793240" h="246379">
                <a:moveTo>
                  <a:pt x="0" y="245893"/>
                </a:moveTo>
                <a:lnTo>
                  <a:pt x="1792898" y="245893"/>
                </a:lnTo>
                <a:lnTo>
                  <a:pt x="1792898" y="0"/>
                </a:lnTo>
                <a:lnTo>
                  <a:pt x="0" y="0"/>
                </a:lnTo>
                <a:lnTo>
                  <a:pt x="0" y="245893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267397" y="3170337"/>
            <a:ext cx="5600065" cy="1015365"/>
            <a:chOff x="5267397" y="3170337"/>
            <a:chExt cx="5600065" cy="1015365"/>
          </a:xfrm>
        </p:grpSpPr>
        <p:sp>
          <p:nvSpPr>
            <p:cNvPr id="4" name="object 4"/>
            <p:cNvSpPr/>
            <p:nvPr/>
          </p:nvSpPr>
          <p:spPr>
            <a:xfrm>
              <a:off x="9067806" y="3176687"/>
              <a:ext cx="1793239" cy="133985"/>
            </a:xfrm>
            <a:custGeom>
              <a:avLst/>
              <a:gdLst/>
              <a:ahLst/>
              <a:cxnLst/>
              <a:rect l="l" t="t" r="r" b="b"/>
              <a:pathLst>
                <a:path w="1793240" h="133985">
                  <a:moveTo>
                    <a:pt x="0" y="133803"/>
                  </a:moveTo>
                  <a:lnTo>
                    <a:pt x="1792898" y="133803"/>
                  </a:lnTo>
                  <a:lnTo>
                    <a:pt x="1792898" y="0"/>
                  </a:lnTo>
                  <a:lnTo>
                    <a:pt x="0" y="0"/>
                  </a:lnTo>
                  <a:lnTo>
                    <a:pt x="0" y="133803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7806" y="3176687"/>
              <a:ext cx="1793239" cy="1002665"/>
            </a:xfrm>
            <a:custGeom>
              <a:avLst/>
              <a:gdLst/>
              <a:ahLst/>
              <a:cxnLst/>
              <a:rect l="l" t="t" r="r" b="b"/>
              <a:pathLst>
                <a:path w="1793240" h="1002664">
                  <a:moveTo>
                    <a:pt x="0" y="0"/>
                  </a:moveTo>
                  <a:lnTo>
                    <a:pt x="1792898" y="0"/>
                  </a:lnTo>
                  <a:lnTo>
                    <a:pt x="1792898" y="1002152"/>
                  </a:lnTo>
                  <a:lnTo>
                    <a:pt x="0" y="10021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3747" y="3176687"/>
              <a:ext cx="3796665" cy="1002665"/>
            </a:xfrm>
            <a:custGeom>
              <a:avLst/>
              <a:gdLst/>
              <a:ahLst/>
              <a:cxnLst/>
              <a:rect l="l" t="t" r="r" b="b"/>
              <a:pathLst>
                <a:path w="3796665" h="1002664">
                  <a:moveTo>
                    <a:pt x="3796273" y="0"/>
                  </a:moveTo>
                  <a:lnTo>
                    <a:pt x="0" y="0"/>
                  </a:lnTo>
                  <a:lnTo>
                    <a:pt x="0" y="1002151"/>
                  </a:lnTo>
                  <a:lnTo>
                    <a:pt x="3796273" y="1002151"/>
                  </a:lnTo>
                  <a:lnTo>
                    <a:pt x="3796273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3747" y="3176687"/>
              <a:ext cx="3796665" cy="1002665"/>
            </a:xfrm>
            <a:custGeom>
              <a:avLst/>
              <a:gdLst/>
              <a:ahLst/>
              <a:cxnLst/>
              <a:rect l="l" t="t" r="r" b="b"/>
              <a:pathLst>
                <a:path w="3796665" h="1002664">
                  <a:moveTo>
                    <a:pt x="0" y="0"/>
                  </a:moveTo>
                  <a:lnTo>
                    <a:pt x="3796273" y="0"/>
                  </a:lnTo>
                  <a:lnTo>
                    <a:pt x="3796273" y="1002152"/>
                  </a:lnTo>
                  <a:lnTo>
                    <a:pt x="0" y="10021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2865120">
              <a:lnSpc>
                <a:spcPct val="100000"/>
              </a:lnSpc>
              <a:spcBef>
                <a:spcPts val="100"/>
              </a:spcBef>
            </a:pPr>
            <a:r>
              <a:rPr dirty="0"/>
              <a:t>printf</a:t>
            </a:r>
            <a:r>
              <a:rPr spc="-95" dirty="0"/>
              <a:t> </a:t>
            </a:r>
            <a:r>
              <a:rPr dirty="0"/>
              <a:t>Format</a:t>
            </a:r>
            <a:r>
              <a:rPr spc="-70" dirty="0"/>
              <a:t>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00406" y="1444244"/>
            <a:ext cx="348996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10;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1503045" algn="l"/>
                <a:tab pos="2606040" algn="l"/>
                <a:tab pos="3025140" algn="l"/>
              </a:tabLst>
            </a:pPr>
            <a:r>
              <a:rPr sz="2400" spc="-10" dirty="0">
                <a:latin typeface="Calibri"/>
                <a:cs typeface="Calibri"/>
              </a:rPr>
              <a:t>printf(“%d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%p\n”,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&amp;i);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23078" y="3307845"/>
            <a:ext cx="636270" cy="622935"/>
          </a:xfrm>
          <a:custGeom>
            <a:avLst/>
            <a:gdLst/>
            <a:ahLst/>
            <a:cxnLst/>
            <a:rect l="l" t="t" r="r" b="b"/>
            <a:pathLst>
              <a:path w="636270" h="622935">
                <a:moveTo>
                  <a:pt x="0" y="0"/>
                </a:moveTo>
                <a:lnTo>
                  <a:pt x="635725" y="0"/>
                </a:lnTo>
                <a:lnTo>
                  <a:pt x="635725" y="622454"/>
                </a:lnTo>
                <a:lnTo>
                  <a:pt x="0" y="6224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40926" y="3320016"/>
            <a:ext cx="612140" cy="60388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4859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170"/>
              </a:spcBef>
            </a:pPr>
            <a:r>
              <a:rPr sz="1800" spc="-25" dirty="0">
                <a:latin typeface="Calibri"/>
                <a:cs typeface="Calibri"/>
              </a:rPr>
              <a:t>&amp;i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70021" y="3310491"/>
            <a:ext cx="1794510" cy="622935"/>
          </a:xfrm>
          <a:custGeom>
            <a:avLst/>
            <a:gdLst/>
            <a:ahLst/>
            <a:cxnLst/>
            <a:rect l="l" t="t" r="r" b="b"/>
            <a:pathLst>
              <a:path w="1794509" h="622935">
                <a:moveTo>
                  <a:pt x="0" y="0"/>
                </a:moveTo>
                <a:lnTo>
                  <a:pt x="1793967" y="0"/>
                </a:lnTo>
                <a:lnTo>
                  <a:pt x="1793967" y="622454"/>
                </a:lnTo>
                <a:lnTo>
                  <a:pt x="0" y="6224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76371" y="3320016"/>
            <a:ext cx="1778000" cy="60388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51765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latin typeface="Calibri"/>
                <a:cs typeface="Calibri"/>
              </a:rPr>
              <a:t>Caller’s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0930" y="3300966"/>
            <a:ext cx="10530840" cy="641985"/>
            <a:chOff x="560930" y="3300966"/>
            <a:chExt cx="10530840" cy="641985"/>
          </a:xfrm>
        </p:grpSpPr>
        <p:sp>
          <p:nvSpPr>
            <p:cNvPr id="15" name="object 15"/>
            <p:cNvSpPr/>
            <p:nvPr/>
          </p:nvSpPr>
          <p:spPr>
            <a:xfrm>
              <a:off x="570455" y="3310491"/>
              <a:ext cx="10511790" cy="622935"/>
            </a:xfrm>
            <a:custGeom>
              <a:avLst/>
              <a:gdLst/>
              <a:ahLst/>
              <a:cxnLst/>
              <a:rect l="l" t="t" r="r" b="b"/>
              <a:pathLst>
                <a:path w="10511790" h="622935">
                  <a:moveTo>
                    <a:pt x="0" y="0"/>
                  </a:moveTo>
                  <a:lnTo>
                    <a:pt x="10511245" y="0"/>
                  </a:lnTo>
                  <a:lnTo>
                    <a:pt x="10511245" y="622454"/>
                  </a:lnTo>
                  <a:lnTo>
                    <a:pt x="0" y="62245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98851" y="3307845"/>
              <a:ext cx="636270" cy="622935"/>
            </a:xfrm>
            <a:custGeom>
              <a:avLst/>
              <a:gdLst/>
              <a:ahLst/>
              <a:cxnLst/>
              <a:rect l="l" t="t" r="r" b="b"/>
              <a:pathLst>
                <a:path w="636270" h="622935">
                  <a:moveTo>
                    <a:pt x="0" y="0"/>
                  </a:moveTo>
                  <a:lnTo>
                    <a:pt x="635725" y="0"/>
                  </a:lnTo>
                  <a:lnTo>
                    <a:pt x="635725" y="622454"/>
                  </a:lnTo>
                  <a:lnTo>
                    <a:pt x="0" y="62245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33640" y="3324917"/>
            <a:ext cx="575310" cy="594360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4351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130"/>
              </a:spcBef>
            </a:pPr>
            <a:r>
              <a:rPr sz="1800" spc="-2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64432" y="3307845"/>
            <a:ext cx="746125" cy="622935"/>
          </a:xfrm>
          <a:custGeom>
            <a:avLst/>
            <a:gdLst/>
            <a:ahLst/>
            <a:cxnLst/>
            <a:rect l="l" t="t" r="r" b="b"/>
            <a:pathLst>
              <a:path w="746125" h="622935">
                <a:moveTo>
                  <a:pt x="0" y="0"/>
                </a:moveTo>
                <a:lnTo>
                  <a:pt x="745917" y="0"/>
                </a:lnTo>
                <a:lnTo>
                  <a:pt x="745917" y="622454"/>
                </a:lnTo>
                <a:lnTo>
                  <a:pt x="0" y="6224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70782" y="3320016"/>
            <a:ext cx="733425" cy="60388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4859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170"/>
              </a:spcBef>
            </a:pPr>
            <a:r>
              <a:rPr sz="1800" spc="-20" dirty="0">
                <a:latin typeface="Calibri"/>
                <a:cs typeface="Calibri"/>
              </a:rPr>
              <a:t>&amp;fmt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1810" y="4127500"/>
            <a:ext cx="2875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printf’s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stack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frame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28706" y="3309169"/>
            <a:ext cx="636270" cy="622935"/>
          </a:xfrm>
          <a:custGeom>
            <a:avLst/>
            <a:gdLst/>
            <a:ahLst/>
            <a:cxnLst/>
            <a:rect l="l" t="t" r="r" b="b"/>
            <a:pathLst>
              <a:path w="636270" h="622935">
                <a:moveTo>
                  <a:pt x="0" y="0"/>
                </a:moveTo>
                <a:lnTo>
                  <a:pt x="635725" y="0"/>
                </a:lnTo>
                <a:lnTo>
                  <a:pt x="635725" y="622454"/>
                </a:lnTo>
                <a:lnTo>
                  <a:pt x="0" y="6224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39020" y="3320016"/>
            <a:ext cx="619125" cy="60388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5176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195"/>
              </a:spcBef>
            </a:pPr>
            <a:r>
              <a:rPr sz="1800" spc="-20" dirty="0">
                <a:latin typeface="Calibri"/>
                <a:cs typeface="Calibri"/>
              </a:rPr>
              <a:t>%eip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86754" y="3309169"/>
            <a:ext cx="746125" cy="622935"/>
          </a:xfrm>
          <a:custGeom>
            <a:avLst/>
            <a:gdLst/>
            <a:ahLst/>
            <a:cxnLst/>
            <a:rect l="l" t="t" r="r" b="b"/>
            <a:pathLst>
              <a:path w="746125" h="622935">
                <a:moveTo>
                  <a:pt x="0" y="0"/>
                </a:moveTo>
                <a:lnTo>
                  <a:pt x="745917" y="0"/>
                </a:lnTo>
                <a:lnTo>
                  <a:pt x="745917" y="622454"/>
                </a:lnTo>
                <a:lnTo>
                  <a:pt x="0" y="6224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93104" y="3320016"/>
            <a:ext cx="729615" cy="603885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1517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195"/>
              </a:spcBef>
            </a:pPr>
            <a:r>
              <a:rPr sz="1800" spc="-20" dirty="0">
                <a:latin typeface="Calibri"/>
                <a:cs typeface="Calibri"/>
              </a:rPr>
              <a:t>%ebp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6234" y="4173220"/>
            <a:ext cx="1932305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Caller’s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stack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frame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132409" y="1810204"/>
            <a:ext cx="4552315" cy="2134870"/>
            <a:chOff x="4132409" y="1810204"/>
            <a:chExt cx="4552315" cy="2134870"/>
          </a:xfrm>
        </p:grpSpPr>
        <p:sp>
          <p:nvSpPr>
            <p:cNvPr id="27" name="object 27"/>
            <p:cNvSpPr/>
            <p:nvPr/>
          </p:nvSpPr>
          <p:spPr>
            <a:xfrm>
              <a:off x="6507125" y="2179669"/>
              <a:ext cx="2163445" cy="1128395"/>
            </a:xfrm>
            <a:custGeom>
              <a:avLst/>
              <a:gdLst/>
              <a:ahLst/>
              <a:cxnLst/>
              <a:rect l="l" t="t" r="r" b="b"/>
              <a:pathLst>
                <a:path w="2163445" h="1128395">
                  <a:moveTo>
                    <a:pt x="0" y="0"/>
                  </a:moveTo>
                  <a:lnTo>
                    <a:pt x="2162910" y="11281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07140" y="2222407"/>
              <a:ext cx="2038985" cy="1093470"/>
            </a:xfrm>
            <a:custGeom>
              <a:avLst/>
              <a:gdLst/>
              <a:ahLst/>
              <a:cxnLst/>
              <a:rect l="l" t="t" r="r" b="b"/>
              <a:pathLst>
                <a:path w="2038984" h="1093470">
                  <a:moveTo>
                    <a:pt x="0" y="0"/>
                  </a:moveTo>
                  <a:lnTo>
                    <a:pt x="2038746" y="10931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21168" y="2222407"/>
              <a:ext cx="1967864" cy="1068070"/>
            </a:xfrm>
            <a:custGeom>
              <a:avLst/>
              <a:gdLst/>
              <a:ahLst/>
              <a:cxnLst/>
              <a:rect l="l" t="t" r="r" b="b"/>
              <a:pathLst>
                <a:path w="1967865" h="1068070">
                  <a:moveTo>
                    <a:pt x="0" y="0"/>
                  </a:moveTo>
                  <a:lnTo>
                    <a:pt x="1967420" y="1068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46697" y="1824492"/>
              <a:ext cx="575310" cy="398145"/>
            </a:xfrm>
            <a:custGeom>
              <a:avLst/>
              <a:gdLst/>
              <a:ahLst/>
              <a:cxnLst/>
              <a:rect l="l" t="t" r="r" b="b"/>
              <a:pathLst>
                <a:path w="575310" h="398144">
                  <a:moveTo>
                    <a:pt x="0" y="0"/>
                  </a:moveTo>
                  <a:lnTo>
                    <a:pt x="575295" y="0"/>
                  </a:lnTo>
                  <a:lnTo>
                    <a:pt x="575295" y="397915"/>
                  </a:lnTo>
                  <a:lnTo>
                    <a:pt x="0" y="39791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19352" y="3315530"/>
              <a:ext cx="603885" cy="615315"/>
            </a:xfrm>
            <a:custGeom>
              <a:avLst/>
              <a:gdLst/>
              <a:ahLst/>
              <a:cxnLst/>
              <a:rect l="l" t="t" r="r" b="b"/>
              <a:pathLst>
                <a:path w="603884" h="615314">
                  <a:moveTo>
                    <a:pt x="0" y="0"/>
                  </a:moveTo>
                  <a:lnTo>
                    <a:pt x="603724" y="0"/>
                  </a:lnTo>
                  <a:lnTo>
                    <a:pt x="603724" y="614769"/>
                  </a:lnTo>
                  <a:lnTo>
                    <a:pt x="0" y="61476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5228" y="4519676"/>
            <a:ext cx="553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printf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5228" y="4885435"/>
            <a:ext cx="6381115" cy="1497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7815" marR="5080" indent="-28575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printf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 “ends”</a:t>
            </a:r>
            <a:endParaRPr sz="2400">
              <a:latin typeface="Calibri"/>
              <a:cs typeface="Calibri"/>
            </a:endParaRPr>
          </a:p>
          <a:p>
            <a:pPr marL="297815" marR="34925" indent="-285750">
              <a:lnSpc>
                <a:spcPct val="1008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presumes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0097" y="3320016"/>
            <a:ext cx="400685" cy="603885"/>
          </a:xfrm>
          <a:prstGeom prst="rect">
            <a:avLst/>
          </a:prstGeom>
          <a:solidFill>
            <a:srgbClr val="B4C7E7"/>
          </a:solidFill>
        </p:spPr>
        <p:txBody>
          <a:bodyPr vert="horz" wrap="square" lIns="0" tIns="13652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DB5C-0F11-B451-CAA5-A8E59903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27" y="-109728"/>
            <a:ext cx="10364744" cy="677108"/>
          </a:xfrm>
        </p:spPr>
        <p:txBody>
          <a:bodyPr/>
          <a:lstStyle/>
          <a:p>
            <a:r>
              <a:rPr lang="en-US" dirty="0"/>
              <a:t>Example 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DCD25-7A66-66A5-4FE2-449194867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951" y="1205484"/>
            <a:ext cx="9397365" cy="5170646"/>
          </a:xfrm>
        </p:spPr>
        <p:txBody>
          <a:bodyPr/>
          <a:lstStyle/>
          <a:p>
            <a:r>
              <a:rPr lang="en-US" dirty="0"/>
              <a:t>Design a format string that can print a secret value stored on the stack that is 20 bytes away from the pointer to format string:</a:t>
            </a:r>
          </a:p>
          <a:p>
            <a:r>
              <a:rPr lang="en-US" dirty="0"/>
              <a:t>	int x;</a:t>
            </a:r>
          </a:p>
          <a:p>
            <a:r>
              <a:rPr lang="en-US" dirty="0"/>
              <a:t>	print(</a:t>
            </a:r>
            <a:r>
              <a:rPr lang="en-US" dirty="0" err="1"/>
              <a:t>buf</a:t>
            </a:r>
            <a:r>
              <a:rPr lang="en-US" dirty="0"/>
              <a:t>); //buff is read from the user</a:t>
            </a:r>
          </a:p>
          <a:p>
            <a:endParaRPr lang="en-US" dirty="0"/>
          </a:p>
          <a:p>
            <a:r>
              <a:rPr lang="en-US" dirty="0"/>
              <a:t>Solution (assuming x86 32-bit architecture):</a:t>
            </a:r>
          </a:p>
          <a:p>
            <a:r>
              <a:rPr lang="en-US" dirty="0"/>
              <a:t>User needs to pass in a string with 5 %d format specifiers.</a:t>
            </a:r>
          </a:p>
          <a:p>
            <a:r>
              <a:rPr lang="en-US" dirty="0"/>
              <a:t>Note: do not use %s for 5</a:t>
            </a:r>
            <a:r>
              <a:rPr lang="en-US" baseline="30000" dirty="0"/>
              <a:t>th</a:t>
            </a:r>
            <a:r>
              <a:rPr lang="en-US" dirty="0"/>
              <a:t> specifier because %s is a </a:t>
            </a:r>
            <a:r>
              <a:rPr lang="en-US" dirty="0" err="1"/>
              <a:t>ptr</a:t>
            </a:r>
            <a:r>
              <a:rPr lang="en-US" dirty="0"/>
              <a:t> that will treat location as an address and jump to that location and then dump out the contents.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2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5840-A7B5-F071-274E-43218873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27" y="-109728"/>
            <a:ext cx="10364744" cy="677108"/>
          </a:xfrm>
        </p:spPr>
        <p:txBody>
          <a:bodyPr/>
          <a:lstStyle/>
          <a:p>
            <a:r>
              <a:rPr lang="en-US" dirty="0"/>
              <a:t>Example 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4807B-9F39-2851-980B-06F4FDDB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951" y="1205484"/>
            <a:ext cx="9397365" cy="5170646"/>
          </a:xfrm>
        </p:spPr>
        <p:txBody>
          <a:bodyPr/>
          <a:lstStyle/>
          <a:p>
            <a:r>
              <a:rPr lang="en-US" dirty="0"/>
              <a:t>%n prints count (number of char printed so far) into an address location</a:t>
            </a:r>
          </a:p>
          <a:p>
            <a:endParaRPr lang="en-US" dirty="0"/>
          </a:p>
          <a:p>
            <a:r>
              <a:rPr lang="en-US" dirty="0"/>
              <a:t>Int flag = 0;</a:t>
            </a:r>
          </a:p>
          <a:p>
            <a:r>
              <a:rPr lang="en-US" dirty="0"/>
              <a:t>Char </a:t>
            </a:r>
            <a:r>
              <a:rPr lang="en-US" dirty="0" err="1"/>
              <a:t>buf</a:t>
            </a:r>
            <a:r>
              <a:rPr lang="en-US" dirty="0"/>
              <a:t>[20];</a:t>
            </a:r>
          </a:p>
          <a:p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“hello %n”);</a:t>
            </a:r>
          </a:p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&amp;flag);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If(flag)</a:t>
            </a:r>
          </a:p>
          <a:p>
            <a:r>
              <a:rPr lang="en-US" dirty="0"/>
              <a:t>	authenticate();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029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1C77-AFF5-4EE5-D610-C2F87081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27" y="-109728"/>
            <a:ext cx="10364744" cy="677108"/>
          </a:xfrm>
        </p:spPr>
        <p:txBody>
          <a:bodyPr/>
          <a:lstStyle/>
          <a:p>
            <a:r>
              <a:rPr lang="en-US" dirty="0"/>
              <a:t>Example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2AFF7-F322-70AE-A0EE-0C4E0118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274" y="567380"/>
            <a:ext cx="10661449" cy="6524863"/>
          </a:xfrm>
        </p:spPr>
        <p:txBody>
          <a:bodyPr/>
          <a:lstStyle/>
          <a:p>
            <a:r>
              <a:rPr lang="en-US" dirty="0"/>
              <a:t>Example of malloc:</a:t>
            </a:r>
          </a:p>
          <a:p>
            <a:endParaRPr lang="en-US" dirty="0"/>
          </a:p>
          <a:p>
            <a:r>
              <a:rPr lang="en-US" dirty="0"/>
              <a:t>Void foo(char* </a:t>
            </a:r>
            <a:r>
              <a:rPr lang="en-US" dirty="0" err="1"/>
              <a:t>arg</a:t>
            </a:r>
            <a:r>
              <a:rPr lang="en-US" dirty="0"/>
              <a:t>){ //</a:t>
            </a:r>
            <a:r>
              <a:rPr lang="en-US" dirty="0" err="1"/>
              <a:t>arg</a:t>
            </a:r>
            <a:r>
              <a:rPr lang="en-US" dirty="0"/>
              <a:t>* is passed by the user</a:t>
            </a:r>
          </a:p>
          <a:p>
            <a:endParaRPr lang="en-US" dirty="0"/>
          </a:p>
          <a:p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 =5;</a:t>
            </a:r>
          </a:p>
          <a:p>
            <a:r>
              <a:rPr lang="en-US" dirty="0"/>
              <a:t>	int j = 10;</a:t>
            </a:r>
          </a:p>
          <a:p>
            <a:r>
              <a:rPr lang="en-US" dirty="0"/>
              <a:t>	int* </a:t>
            </a:r>
            <a:r>
              <a:rPr lang="en-US" dirty="0" err="1"/>
              <a:t>ptr</a:t>
            </a:r>
            <a:r>
              <a:rPr lang="en-US" dirty="0"/>
              <a:t> = (int*)(malloc(</a:t>
            </a:r>
            <a:r>
              <a:rPr lang="en-US" dirty="0" err="1"/>
              <a:t>sizeof</a:t>
            </a:r>
            <a:r>
              <a:rPr lang="en-US" dirty="0"/>
              <a:t>(int)); //</a:t>
            </a:r>
            <a:r>
              <a:rPr lang="en-US" dirty="0" err="1"/>
              <a:t>sizeof</a:t>
            </a:r>
            <a:r>
              <a:rPr lang="en-US" dirty="0"/>
              <a:t> int = 4 (4 bytes)</a:t>
            </a:r>
          </a:p>
          <a:p>
            <a:r>
              <a:rPr lang="en-US" dirty="0"/>
              <a:t>	int k =30;</a:t>
            </a:r>
          </a:p>
          <a:p>
            <a:r>
              <a:rPr lang="en-US" dirty="0"/>
              <a:t>	char </a:t>
            </a:r>
            <a:r>
              <a:rPr lang="en-US" dirty="0" err="1"/>
              <a:t>buf</a:t>
            </a:r>
            <a:r>
              <a:rPr lang="en-US" dirty="0"/>
              <a:t>[16];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r>
              <a:rPr lang="en-US" sz="1800" dirty="0"/>
              <a:t>//what do I pass into buff to overwrite </a:t>
            </a:r>
            <a:r>
              <a:rPr lang="en-US" sz="1800" dirty="0" err="1"/>
              <a:t>ptr</a:t>
            </a:r>
            <a:r>
              <a:rPr lang="en-US" sz="1800" dirty="0"/>
              <a:t> and have it point to j=10; ? </a:t>
            </a:r>
          </a:p>
          <a:p>
            <a:r>
              <a:rPr lang="en-US" sz="1800" dirty="0"/>
              <a:t>//Assume </a:t>
            </a:r>
            <a:r>
              <a:rPr lang="en-US" sz="1800" dirty="0" err="1"/>
              <a:t>buf</a:t>
            </a:r>
            <a:r>
              <a:rPr lang="en-US" sz="1800" dirty="0"/>
              <a:t> is located at 0xfec2000 on the stack.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657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0930" y="4148537"/>
          <a:ext cx="10513057" cy="1001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%ebp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%eip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&amp;fmt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Caller’s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3021" y="611124"/>
            <a:ext cx="4467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Vulnerable</a:t>
            </a:r>
            <a:r>
              <a:rPr spc="-185" dirty="0"/>
              <a:t> </a:t>
            </a:r>
            <a:r>
              <a:rPr spc="-25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1787" y="5294883"/>
            <a:ext cx="2875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printf’s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stack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frame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0962" y="5340603"/>
            <a:ext cx="193230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b="1" dirty="0">
                <a:latin typeface="Calibri"/>
                <a:cs typeface="Calibri"/>
              </a:rPr>
              <a:t>Caller’s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stack </a:t>
            </a:r>
            <a:r>
              <a:rPr sz="2800" b="1" spc="-10" dirty="0">
                <a:latin typeface="Calibri"/>
                <a:cs typeface="Calibri"/>
              </a:rPr>
              <a:t>frame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452" y="1304035"/>
            <a:ext cx="159512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void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vulnerable()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char </a:t>
            </a:r>
            <a:r>
              <a:rPr sz="1800" spc="-10" dirty="0">
                <a:latin typeface="Calibri"/>
                <a:cs typeface="Calibri"/>
              </a:rPr>
              <a:t>buf[80];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89" y="2130044"/>
            <a:ext cx="3545840" cy="84581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31800" marR="5080" indent="-419100">
              <a:lnSpc>
                <a:spcPts val="2090"/>
              </a:lnSpc>
              <a:spcBef>
                <a:spcPts val="225"/>
              </a:spcBef>
            </a:pPr>
            <a:r>
              <a:rPr sz="1800" spc="-10" dirty="0">
                <a:latin typeface="Calibri"/>
                <a:cs typeface="Calibri"/>
              </a:rPr>
              <a:t>if(fgets(buf,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sizeof(buf),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stdin)==NULL) return;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spc="-10" dirty="0">
                <a:latin typeface="Calibri"/>
                <a:cs typeface="Calibri"/>
              </a:rPr>
              <a:t>printf(buf);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7452" y="2943859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8588" y="2725419"/>
            <a:ext cx="4784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Why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vulnerable?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0930" y="4148537"/>
          <a:ext cx="10511787" cy="1001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12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%ebp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%eip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&amp;fmt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57150">
                      <a:solidFill>
                        <a:srgbClr val="C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3021" y="611124"/>
            <a:ext cx="4467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Vulnerable</a:t>
            </a:r>
            <a:r>
              <a:rPr spc="-185" dirty="0"/>
              <a:t> </a:t>
            </a:r>
            <a:r>
              <a:rPr spc="-25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1787" y="5294883"/>
            <a:ext cx="2875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printf’s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stack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frame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0962" y="5340603"/>
            <a:ext cx="193230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b="1" dirty="0">
                <a:latin typeface="Calibri"/>
                <a:cs typeface="Calibri"/>
              </a:rPr>
              <a:t>Caller’s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stack </a:t>
            </a:r>
            <a:r>
              <a:rPr sz="2800" b="1" spc="-10" dirty="0">
                <a:latin typeface="Calibri"/>
                <a:cs typeface="Calibri"/>
              </a:rPr>
              <a:t>frame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452" y="1304035"/>
            <a:ext cx="38080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void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vulnerable()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char </a:t>
            </a:r>
            <a:r>
              <a:rPr sz="1800" spc="-10" dirty="0">
                <a:latin typeface="Calibri"/>
                <a:cs typeface="Calibri"/>
              </a:rPr>
              <a:t>buf[80];</a:t>
            </a:r>
            <a:endParaRPr sz="1800">
              <a:latin typeface="Calibri"/>
              <a:cs typeface="Calibri"/>
            </a:endParaRPr>
          </a:p>
          <a:p>
            <a:pPr marL="693420" marR="5080" indent="-419100">
              <a:lnSpc>
                <a:spcPts val="2090"/>
              </a:lnSpc>
              <a:spcBef>
                <a:spcPts val="175"/>
              </a:spcBef>
            </a:pPr>
            <a:r>
              <a:rPr sz="1800" spc="-10" dirty="0">
                <a:latin typeface="Calibri"/>
                <a:cs typeface="Calibri"/>
              </a:rPr>
              <a:t>if(fgets(buf,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sizeof(buf),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stdin)==NULL) return;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ts val="2150"/>
              </a:lnSpc>
            </a:pPr>
            <a:r>
              <a:rPr sz="1800" spc="-10" dirty="0">
                <a:latin typeface="Calibri"/>
                <a:cs typeface="Calibri"/>
              </a:rPr>
              <a:t>printf(buf);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7452" y="2943859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1091" y="3060699"/>
            <a:ext cx="1059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570" algn="l"/>
              </a:tabLst>
            </a:pP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%d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%x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2499360">
              <a:lnSpc>
                <a:spcPct val="100000"/>
              </a:lnSpc>
              <a:spcBef>
                <a:spcPts val="100"/>
              </a:spcBef>
            </a:pPr>
            <a:r>
              <a:rPr dirty="0"/>
              <a:t>Heap</a:t>
            </a:r>
            <a:r>
              <a:rPr spc="-40" dirty="0"/>
              <a:t> </a:t>
            </a:r>
            <a:r>
              <a:rPr dirty="0"/>
              <a:t>Overflow</a:t>
            </a:r>
            <a:r>
              <a:rPr spc="-3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2020" y="1564131"/>
            <a:ext cx="5041900" cy="17354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4625" marR="5080" indent="-161925">
              <a:lnSpc>
                <a:spcPct val="100699"/>
              </a:lnSpc>
              <a:spcBef>
                <a:spcPts val="75"/>
              </a:spcBef>
            </a:pPr>
            <a:r>
              <a:rPr sz="2800" dirty="0">
                <a:latin typeface="Calibri"/>
                <a:cs typeface="Calibri"/>
              </a:rPr>
              <a:t>typedef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_vulnerable_struct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{ </a:t>
            </a:r>
            <a:r>
              <a:rPr sz="2800" dirty="0">
                <a:latin typeface="Calibri"/>
                <a:cs typeface="Calibri"/>
              </a:rPr>
              <a:t>char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buff[MAX_LEN];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ts val="3310"/>
              </a:lnSpc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(*cmp)(char*,char*);</a:t>
            </a:r>
            <a:endParaRPr sz="2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vulnerable;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9133" y="4642398"/>
            <a:ext cx="723900" cy="95250"/>
          </a:xfrm>
          <a:custGeom>
            <a:avLst/>
            <a:gdLst/>
            <a:ahLst/>
            <a:cxnLst/>
            <a:rect l="l" t="t" r="r" b="b"/>
            <a:pathLst>
              <a:path w="723900" h="95250">
                <a:moveTo>
                  <a:pt x="691528" y="31750"/>
                </a:moveTo>
                <a:lnTo>
                  <a:pt x="643903" y="31750"/>
                </a:lnTo>
                <a:lnTo>
                  <a:pt x="643903" y="63500"/>
                </a:lnTo>
                <a:lnTo>
                  <a:pt x="628028" y="63500"/>
                </a:lnTo>
                <a:lnTo>
                  <a:pt x="628028" y="95250"/>
                </a:lnTo>
                <a:lnTo>
                  <a:pt x="723278" y="47625"/>
                </a:lnTo>
                <a:lnTo>
                  <a:pt x="691528" y="31750"/>
                </a:lnTo>
                <a:close/>
              </a:path>
              <a:path w="723900" h="95250">
                <a:moveTo>
                  <a:pt x="628028" y="31750"/>
                </a:moveTo>
                <a:lnTo>
                  <a:pt x="0" y="31751"/>
                </a:lnTo>
                <a:lnTo>
                  <a:pt x="0" y="63501"/>
                </a:lnTo>
                <a:lnTo>
                  <a:pt x="628028" y="63500"/>
                </a:lnTo>
                <a:lnTo>
                  <a:pt x="628028" y="31750"/>
                </a:lnTo>
                <a:close/>
              </a:path>
              <a:path w="723900" h="95250">
                <a:moveTo>
                  <a:pt x="643903" y="31750"/>
                </a:moveTo>
                <a:lnTo>
                  <a:pt x="628028" y="31750"/>
                </a:lnTo>
                <a:lnTo>
                  <a:pt x="628028" y="63500"/>
                </a:lnTo>
                <a:lnTo>
                  <a:pt x="643903" y="63500"/>
                </a:lnTo>
                <a:lnTo>
                  <a:pt x="643903" y="31750"/>
                </a:lnTo>
                <a:close/>
              </a:path>
              <a:path w="723900" h="95250">
                <a:moveTo>
                  <a:pt x="628028" y="0"/>
                </a:moveTo>
                <a:lnTo>
                  <a:pt x="628028" y="31750"/>
                </a:lnTo>
                <a:lnTo>
                  <a:pt x="691528" y="31750"/>
                </a:lnTo>
                <a:lnTo>
                  <a:pt x="62802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6139" y="3697732"/>
            <a:ext cx="6908800" cy="2747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0215" marR="193675" indent="-161925">
              <a:lnSpc>
                <a:spcPct val="100699"/>
              </a:lnSpc>
              <a:spcBef>
                <a:spcPts val="75"/>
              </a:spcBef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foo(vulnerable*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char*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char* </a:t>
            </a:r>
            <a:r>
              <a:rPr sz="2800" spc="-10" dirty="0">
                <a:latin typeface="Calibri"/>
                <a:cs typeface="Calibri"/>
              </a:rPr>
              <a:t>two){ </a:t>
            </a:r>
            <a:r>
              <a:rPr sz="2800" dirty="0">
                <a:latin typeface="Calibri"/>
                <a:cs typeface="Calibri"/>
              </a:rPr>
              <a:t>strcpy(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s-</a:t>
            </a:r>
            <a:r>
              <a:rPr sz="2800" spc="-10" dirty="0">
                <a:latin typeface="Calibri"/>
                <a:cs typeface="Calibri"/>
              </a:rPr>
              <a:t>&gt;buff,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 marL="450215">
              <a:lnSpc>
                <a:spcPts val="3310"/>
              </a:lnSpc>
            </a:pPr>
            <a:r>
              <a:rPr sz="2800" dirty="0">
                <a:latin typeface="Calibri"/>
                <a:cs typeface="Calibri"/>
              </a:rPr>
              <a:t>strcat(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s-</a:t>
            </a:r>
            <a:r>
              <a:rPr sz="2800" spc="-10" dirty="0">
                <a:latin typeface="Calibri"/>
                <a:cs typeface="Calibri"/>
              </a:rPr>
              <a:t>&gt;buff,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s-&gt;cmp(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s-</a:t>
            </a:r>
            <a:r>
              <a:rPr sz="2800" spc="-10" dirty="0">
                <a:latin typeface="Calibri"/>
                <a:cs typeface="Calibri"/>
              </a:rPr>
              <a:t>&gt;buff,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"file://foobar"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  <a:spcBef>
                <a:spcPts val="20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Must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have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strlen(one)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strlen(two)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&lt;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MAX_LEN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5323" y="4435347"/>
            <a:ext cx="245300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Unsafe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12700" marR="65405">
              <a:lnSpc>
                <a:spcPct val="100699"/>
              </a:lnSpc>
              <a:spcBef>
                <a:spcPts val="280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s-&gt;cmp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could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overwritten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427926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907" y="2298699"/>
            <a:ext cx="985710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7815" marR="5080" indent="-285750">
              <a:lnSpc>
                <a:spcPct val="101400"/>
              </a:lnSpc>
              <a:spcBef>
                <a:spcPts val="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secret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bytes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away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3022600">
              <a:lnSpc>
                <a:spcPct val="100000"/>
              </a:lnSpc>
              <a:spcBef>
                <a:spcPts val="100"/>
              </a:spcBef>
            </a:pPr>
            <a:r>
              <a:rPr dirty="0"/>
              <a:t>Modifying</a:t>
            </a:r>
            <a:r>
              <a:rPr spc="5" dirty="0"/>
              <a:t> </a:t>
            </a:r>
            <a:r>
              <a:rPr spc="-1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674860" cy="348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ability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overwrite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printf(“Hello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0" dirty="0">
                <a:latin typeface="Calibri"/>
                <a:cs typeface="Calibri"/>
              </a:rPr>
              <a:t>“,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&amp;i);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62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%n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printed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&amp;i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modify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2049145">
              <a:lnSpc>
                <a:spcPct val="100000"/>
              </a:lnSpc>
              <a:spcBef>
                <a:spcPts val="100"/>
              </a:spcBef>
            </a:pPr>
            <a:r>
              <a:rPr dirty="0"/>
              <a:t>Format</a:t>
            </a:r>
            <a:r>
              <a:rPr spc="-95" dirty="0"/>
              <a:t> </a:t>
            </a:r>
            <a:r>
              <a:rPr dirty="0"/>
              <a:t>string</a:t>
            </a:r>
            <a:r>
              <a:rPr spc="-85" dirty="0"/>
              <a:t> </a:t>
            </a:r>
            <a:r>
              <a:rPr spc="-10" dirty="0"/>
              <a:t>vulnerabilities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1785872"/>
            <a:ext cx="593852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printf(“100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</a:t>
            </a:r>
            <a:r>
              <a:rPr sz="2800" spc="-10" dirty="0">
                <a:latin typeface="Calibri"/>
                <a:cs typeface="Calibri"/>
              </a:rPr>
              <a:t> dude!”);</a:t>
            </a:r>
            <a:endParaRPr sz="2800">
              <a:latin typeface="Calibri"/>
              <a:cs typeface="Calibri"/>
            </a:endParaRPr>
          </a:p>
          <a:p>
            <a:pPr marL="457200">
              <a:lnSpc>
                <a:spcPts val="285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%eip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839" y="3029057"/>
            <a:ext cx="539178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839" y="3855065"/>
            <a:ext cx="527939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integers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6839" y="4681073"/>
            <a:ext cx="408940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Same,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nicely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hex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582163"/>
            <a:ext cx="5316220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printf(%s);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printf(%d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…);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printf(“%08x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…”);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printf(“100%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way!”)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6839" y="5504033"/>
            <a:ext cx="744982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b="1" dirty="0">
                <a:latin typeface="Calibri"/>
                <a:cs typeface="Calibri"/>
              </a:rPr>
              <a:t>WRITES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7804" y="3063538"/>
            <a:ext cx="5890895" cy="447040"/>
          </a:xfrm>
          <a:custGeom>
            <a:avLst/>
            <a:gdLst/>
            <a:ahLst/>
            <a:cxnLst/>
            <a:rect l="l" t="t" r="r" b="b"/>
            <a:pathLst>
              <a:path w="5890895" h="447039">
                <a:moveTo>
                  <a:pt x="5890437" y="0"/>
                </a:moveTo>
                <a:lnTo>
                  <a:pt x="0" y="0"/>
                </a:lnTo>
                <a:lnTo>
                  <a:pt x="0" y="446567"/>
                </a:lnTo>
                <a:lnTo>
                  <a:pt x="5890437" y="446567"/>
                </a:lnTo>
                <a:lnTo>
                  <a:pt x="589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7804" y="3822123"/>
            <a:ext cx="5890895" cy="447040"/>
          </a:xfrm>
          <a:custGeom>
            <a:avLst/>
            <a:gdLst/>
            <a:ahLst/>
            <a:cxnLst/>
            <a:rect l="l" t="t" r="r" b="b"/>
            <a:pathLst>
              <a:path w="5890895" h="447039">
                <a:moveTo>
                  <a:pt x="5890437" y="0"/>
                </a:moveTo>
                <a:lnTo>
                  <a:pt x="0" y="0"/>
                </a:lnTo>
                <a:lnTo>
                  <a:pt x="0" y="446567"/>
                </a:lnTo>
                <a:lnTo>
                  <a:pt x="5890437" y="446567"/>
                </a:lnTo>
                <a:lnTo>
                  <a:pt x="589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7804" y="4724638"/>
            <a:ext cx="5890895" cy="304800"/>
          </a:xfrm>
          <a:custGeom>
            <a:avLst/>
            <a:gdLst/>
            <a:ahLst/>
            <a:cxnLst/>
            <a:rect l="l" t="t" r="r" b="b"/>
            <a:pathLst>
              <a:path w="5890895" h="304800">
                <a:moveTo>
                  <a:pt x="5890437" y="0"/>
                </a:moveTo>
                <a:lnTo>
                  <a:pt x="0" y="0"/>
                </a:lnTo>
                <a:lnTo>
                  <a:pt x="0" y="304562"/>
                </a:lnTo>
                <a:lnTo>
                  <a:pt x="5890437" y="304562"/>
                </a:lnTo>
                <a:lnTo>
                  <a:pt x="589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7802" y="5485148"/>
            <a:ext cx="7560309" cy="692150"/>
          </a:xfrm>
          <a:custGeom>
            <a:avLst/>
            <a:gdLst/>
            <a:ahLst/>
            <a:cxnLst/>
            <a:rect l="l" t="t" r="r" b="b"/>
            <a:pathLst>
              <a:path w="7560309" h="692150">
                <a:moveTo>
                  <a:pt x="7559748" y="0"/>
                </a:moveTo>
                <a:lnTo>
                  <a:pt x="0" y="0"/>
                </a:lnTo>
                <a:lnTo>
                  <a:pt x="0" y="691813"/>
                </a:lnTo>
                <a:lnTo>
                  <a:pt x="7559748" y="691813"/>
                </a:lnTo>
                <a:lnTo>
                  <a:pt x="7559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8200" y="1825625"/>
            <a:ext cx="6360160" cy="782320"/>
          </a:xfrm>
          <a:custGeom>
            <a:avLst/>
            <a:gdLst/>
            <a:ahLst/>
            <a:cxnLst/>
            <a:rect l="l" t="t" r="r" b="b"/>
            <a:pathLst>
              <a:path w="6360159" h="782319">
                <a:moveTo>
                  <a:pt x="6360041" y="0"/>
                </a:moveTo>
                <a:lnTo>
                  <a:pt x="0" y="0"/>
                </a:lnTo>
                <a:lnTo>
                  <a:pt x="0" y="781965"/>
                </a:lnTo>
                <a:lnTo>
                  <a:pt x="6360041" y="781965"/>
                </a:lnTo>
                <a:lnTo>
                  <a:pt x="6360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2049145">
              <a:lnSpc>
                <a:spcPct val="100000"/>
              </a:lnSpc>
              <a:spcBef>
                <a:spcPts val="100"/>
              </a:spcBef>
            </a:pPr>
            <a:r>
              <a:rPr dirty="0"/>
              <a:t>Format</a:t>
            </a:r>
            <a:r>
              <a:rPr spc="-95" dirty="0"/>
              <a:t> </a:t>
            </a:r>
            <a:r>
              <a:rPr dirty="0"/>
              <a:t>string</a:t>
            </a:r>
            <a:r>
              <a:rPr spc="-85" dirty="0"/>
              <a:t> </a:t>
            </a:r>
            <a:r>
              <a:rPr spc="-10" dirty="0"/>
              <a:t>vulnerabilities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1785872"/>
            <a:ext cx="593852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printf(“100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</a:t>
            </a:r>
            <a:r>
              <a:rPr sz="2800" spc="-10" dirty="0">
                <a:latin typeface="Calibri"/>
                <a:cs typeface="Calibri"/>
              </a:rPr>
              <a:t> dude!”);</a:t>
            </a:r>
            <a:endParaRPr sz="2800">
              <a:latin typeface="Calibri"/>
              <a:cs typeface="Calibri"/>
            </a:endParaRPr>
          </a:p>
          <a:p>
            <a:pPr marL="457200">
              <a:lnSpc>
                <a:spcPts val="285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%eip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839" y="3855065"/>
            <a:ext cx="527939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integers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839" y="4681073"/>
            <a:ext cx="408940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Same,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nicely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hex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582163"/>
            <a:ext cx="5874385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printf(%s);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printf(“%d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…”);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printf(“%08x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…”);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printf(“100%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way!”)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6839" y="5504033"/>
            <a:ext cx="744982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b="1" dirty="0">
                <a:latin typeface="Calibri"/>
                <a:cs typeface="Calibri"/>
              </a:rPr>
              <a:t>WRITES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7804" y="3822123"/>
            <a:ext cx="5890895" cy="447040"/>
          </a:xfrm>
          <a:custGeom>
            <a:avLst/>
            <a:gdLst/>
            <a:ahLst/>
            <a:cxnLst/>
            <a:rect l="l" t="t" r="r" b="b"/>
            <a:pathLst>
              <a:path w="5890895" h="447039">
                <a:moveTo>
                  <a:pt x="5890437" y="0"/>
                </a:moveTo>
                <a:lnTo>
                  <a:pt x="0" y="0"/>
                </a:lnTo>
                <a:lnTo>
                  <a:pt x="0" y="446567"/>
                </a:lnTo>
                <a:lnTo>
                  <a:pt x="5890437" y="446567"/>
                </a:lnTo>
                <a:lnTo>
                  <a:pt x="589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7804" y="4724638"/>
            <a:ext cx="5890895" cy="304800"/>
          </a:xfrm>
          <a:custGeom>
            <a:avLst/>
            <a:gdLst/>
            <a:ahLst/>
            <a:cxnLst/>
            <a:rect l="l" t="t" r="r" b="b"/>
            <a:pathLst>
              <a:path w="5890895" h="304800">
                <a:moveTo>
                  <a:pt x="5890437" y="0"/>
                </a:moveTo>
                <a:lnTo>
                  <a:pt x="0" y="0"/>
                </a:lnTo>
                <a:lnTo>
                  <a:pt x="0" y="304562"/>
                </a:lnTo>
                <a:lnTo>
                  <a:pt x="5890437" y="304562"/>
                </a:lnTo>
                <a:lnTo>
                  <a:pt x="589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7802" y="5485148"/>
            <a:ext cx="7560309" cy="692150"/>
          </a:xfrm>
          <a:custGeom>
            <a:avLst/>
            <a:gdLst/>
            <a:ahLst/>
            <a:cxnLst/>
            <a:rect l="l" t="t" r="r" b="b"/>
            <a:pathLst>
              <a:path w="7560309" h="692150">
                <a:moveTo>
                  <a:pt x="7559748" y="0"/>
                </a:moveTo>
                <a:lnTo>
                  <a:pt x="0" y="0"/>
                </a:lnTo>
                <a:lnTo>
                  <a:pt x="0" y="691813"/>
                </a:lnTo>
                <a:lnTo>
                  <a:pt x="7559748" y="691813"/>
                </a:lnTo>
                <a:lnTo>
                  <a:pt x="7559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1825625"/>
            <a:ext cx="6360160" cy="782320"/>
          </a:xfrm>
          <a:custGeom>
            <a:avLst/>
            <a:gdLst/>
            <a:ahLst/>
            <a:cxnLst/>
            <a:rect l="l" t="t" r="r" b="b"/>
            <a:pathLst>
              <a:path w="6360159" h="782319">
                <a:moveTo>
                  <a:pt x="6360041" y="0"/>
                </a:moveTo>
                <a:lnTo>
                  <a:pt x="0" y="0"/>
                </a:lnTo>
                <a:lnTo>
                  <a:pt x="0" y="781965"/>
                </a:lnTo>
                <a:lnTo>
                  <a:pt x="6360041" y="781965"/>
                </a:lnTo>
                <a:lnTo>
                  <a:pt x="6360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2049145">
              <a:lnSpc>
                <a:spcPct val="100000"/>
              </a:lnSpc>
              <a:spcBef>
                <a:spcPts val="100"/>
              </a:spcBef>
            </a:pPr>
            <a:r>
              <a:rPr dirty="0"/>
              <a:t>Format</a:t>
            </a:r>
            <a:r>
              <a:rPr spc="-95" dirty="0"/>
              <a:t> </a:t>
            </a:r>
            <a:r>
              <a:rPr dirty="0"/>
              <a:t>string</a:t>
            </a:r>
            <a:r>
              <a:rPr spc="-85" dirty="0"/>
              <a:t> </a:t>
            </a:r>
            <a:r>
              <a:rPr spc="-10" dirty="0"/>
              <a:t>vulnerabilities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1785872"/>
            <a:ext cx="593852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printf(“100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dave”);</a:t>
            </a:r>
            <a:endParaRPr sz="2800">
              <a:latin typeface="Calibri"/>
              <a:cs typeface="Calibri"/>
            </a:endParaRPr>
          </a:p>
          <a:p>
            <a:pPr marL="457200">
              <a:lnSpc>
                <a:spcPts val="285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%eip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839" y="4681073"/>
            <a:ext cx="408940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Same,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nicely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hex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582163"/>
            <a:ext cx="5874385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printf(%s);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printf(“%d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…”);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integers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printf(“%08x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…”);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printf(“100%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way!”)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6839" y="5504033"/>
            <a:ext cx="744982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b="1" dirty="0">
                <a:latin typeface="Calibri"/>
                <a:cs typeface="Calibri"/>
              </a:rPr>
              <a:t>WRITES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7804" y="4724638"/>
            <a:ext cx="5890895" cy="304800"/>
          </a:xfrm>
          <a:custGeom>
            <a:avLst/>
            <a:gdLst/>
            <a:ahLst/>
            <a:cxnLst/>
            <a:rect l="l" t="t" r="r" b="b"/>
            <a:pathLst>
              <a:path w="5890895" h="304800">
                <a:moveTo>
                  <a:pt x="5890437" y="0"/>
                </a:moveTo>
                <a:lnTo>
                  <a:pt x="0" y="0"/>
                </a:lnTo>
                <a:lnTo>
                  <a:pt x="0" y="304562"/>
                </a:lnTo>
                <a:lnTo>
                  <a:pt x="5890437" y="304562"/>
                </a:lnTo>
                <a:lnTo>
                  <a:pt x="589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7802" y="5485148"/>
            <a:ext cx="7560309" cy="692150"/>
          </a:xfrm>
          <a:custGeom>
            <a:avLst/>
            <a:gdLst/>
            <a:ahLst/>
            <a:cxnLst/>
            <a:rect l="l" t="t" r="r" b="b"/>
            <a:pathLst>
              <a:path w="7560309" h="692150">
                <a:moveTo>
                  <a:pt x="7559748" y="0"/>
                </a:moveTo>
                <a:lnTo>
                  <a:pt x="0" y="0"/>
                </a:lnTo>
                <a:lnTo>
                  <a:pt x="0" y="691813"/>
                </a:lnTo>
                <a:lnTo>
                  <a:pt x="7559748" y="691813"/>
                </a:lnTo>
                <a:lnTo>
                  <a:pt x="7559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1825625"/>
            <a:ext cx="6360160" cy="782320"/>
          </a:xfrm>
          <a:custGeom>
            <a:avLst/>
            <a:gdLst/>
            <a:ahLst/>
            <a:cxnLst/>
            <a:rect l="l" t="t" r="r" b="b"/>
            <a:pathLst>
              <a:path w="6360159" h="782319">
                <a:moveTo>
                  <a:pt x="6360041" y="0"/>
                </a:moveTo>
                <a:lnTo>
                  <a:pt x="0" y="0"/>
                </a:lnTo>
                <a:lnTo>
                  <a:pt x="0" y="781965"/>
                </a:lnTo>
                <a:lnTo>
                  <a:pt x="6360041" y="781965"/>
                </a:lnTo>
                <a:lnTo>
                  <a:pt x="6360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2049145">
              <a:lnSpc>
                <a:spcPct val="100000"/>
              </a:lnSpc>
              <a:spcBef>
                <a:spcPts val="100"/>
              </a:spcBef>
            </a:pPr>
            <a:r>
              <a:rPr dirty="0"/>
              <a:t>Format</a:t>
            </a:r>
            <a:r>
              <a:rPr spc="-95" dirty="0"/>
              <a:t> </a:t>
            </a:r>
            <a:r>
              <a:rPr dirty="0"/>
              <a:t>string</a:t>
            </a:r>
            <a:r>
              <a:rPr spc="-85" dirty="0"/>
              <a:t> </a:t>
            </a:r>
            <a:r>
              <a:rPr spc="-10" dirty="0"/>
              <a:t>vulnerabilities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1785872"/>
            <a:ext cx="593852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printf(“100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dave”);</a:t>
            </a:r>
            <a:endParaRPr sz="2800">
              <a:latin typeface="Calibri"/>
              <a:cs typeface="Calibri"/>
            </a:endParaRPr>
          </a:p>
          <a:p>
            <a:pPr marL="457200">
              <a:lnSpc>
                <a:spcPts val="285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%eip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582163"/>
            <a:ext cx="5874385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printf(%s);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printf(“%d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…”);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Prints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integers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printf(“%08x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%08x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…”);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Same,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nicely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hex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printf(“100%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way!”)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839" y="5504033"/>
            <a:ext cx="744982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b="1" dirty="0">
                <a:latin typeface="Calibri"/>
                <a:cs typeface="Calibri"/>
              </a:rPr>
              <a:t>WRITES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7802" y="5485148"/>
            <a:ext cx="7560309" cy="692150"/>
          </a:xfrm>
          <a:custGeom>
            <a:avLst/>
            <a:gdLst/>
            <a:ahLst/>
            <a:cxnLst/>
            <a:rect l="l" t="t" r="r" b="b"/>
            <a:pathLst>
              <a:path w="7560309" h="692150">
                <a:moveTo>
                  <a:pt x="7559748" y="0"/>
                </a:moveTo>
                <a:lnTo>
                  <a:pt x="0" y="0"/>
                </a:lnTo>
                <a:lnTo>
                  <a:pt x="0" y="691813"/>
                </a:lnTo>
                <a:lnTo>
                  <a:pt x="7559748" y="691813"/>
                </a:lnTo>
                <a:lnTo>
                  <a:pt x="7559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/>
              <a:t>Spaces ignored; % n == %n, and since no address is passed, the next value </a:t>
            </a:r>
            <a:r>
              <a:rPr lang="en-US" b="1" i="1" dirty="0"/>
              <a:t>up</a:t>
            </a:r>
            <a:r>
              <a:rPr lang="en-US" dirty="0"/>
              <a:t> the stack will be pointed to by default.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8200" y="1825625"/>
            <a:ext cx="6360160" cy="782320"/>
          </a:xfrm>
          <a:custGeom>
            <a:avLst/>
            <a:gdLst/>
            <a:ahLst/>
            <a:cxnLst/>
            <a:rect l="l" t="t" r="r" b="b"/>
            <a:pathLst>
              <a:path w="6360159" h="782319">
                <a:moveTo>
                  <a:pt x="6360041" y="0"/>
                </a:moveTo>
                <a:lnTo>
                  <a:pt x="0" y="0"/>
                </a:lnTo>
                <a:lnTo>
                  <a:pt x="0" y="781965"/>
                </a:lnTo>
                <a:lnTo>
                  <a:pt x="6360041" y="781965"/>
                </a:lnTo>
                <a:lnTo>
                  <a:pt x="6360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331595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-80" dirty="0"/>
              <a:t> </a:t>
            </a:r>
            <a:r>
              <a:rPr dirty="0"/>
              <a:t>Format</a:t>
            </a:r>
            <a:r>
              <a:rPr spc="-60" dirty="0"/>
              <a:t> </a:t>
            </a:r>
            <a:r>
              <a:rPr dirty="0"/>
              <a:t>string</a:t>
            </a:r>
            <a:r>
              <a:rPr spc="-65" dirty="0"/>
              <a:t> </a:t>
            </a:r>
            <a:r>
              <a:rPr spc="-10" dirty="0"/>
              <a:t>vulnerabilities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69381"/>
            <a:ext cx="6963409" cy="4363085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8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Dumping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arbitrary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53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Walk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found.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printf(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“%08x.%08x.%08x.%08x|%s|”)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Writing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arbitrary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525"/>
              </a:spcBef>
              <a:buFont typeface="Arial"/>
              <a:buChar char="•"/>
              <a:tabLst>
                <a:tab pos="698500" algn="l"/>
                <a:tab pos="4134485" algn="l"/>
                <a:tab pos="4458335" algn="l"/>
              </a:tabLst>
            </a:pPr>
            <a:r>
              <a:rPr sz="2400" dirty="0">
                <a:latin typeface="Calibri"/>
                <a:cs typeface="Calibri"/>
              </a:rPr>
              <a:t>printf(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“hello</a:t>
            </a:r>
            <a:r>
              <a:rPr sz="2400" spc="-45" dirty="0">
                <a:latin typeface="Calibri"/>
                <a:cs typeface="Calibri"/>
              </a:rPr>
              <a:t> %n”,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&amp;temp)</a:t>
            </a:r>
            <a:r>
              <a:rPr sz="2400" dirty="0">
                <a:latin typeface="Calibri"/>
                <a:cs typeface="Calibri"/>
              </a:rPr>
              <a:t>	-</a:t>
            </a:r>
            <a:r>
              <a:rPr sz="2400" spc="-5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	writes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‘6’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printf(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“%08x.%08x.%08x.%08x.%n”)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35" y="611124"/>
            <a:ext cx="5600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Format</a:t>
            </a:r>
            <a:r>
              <a:rPr spc="-95" dirty="0"/>
              <a:t> </a:t>
            </a:r>
            <a:r>
              <a:rPr dirty="0"/>
              <a:t>string</a:t>
            </a:r>
            <a:r>
              <a:rPr spc="-85" dirty="0"/>
              <a:t> </a:t>
            </a:r>
            <a:r>
              <a:rPr spc="-10" dirty="0"/>
              <a:t>Prevalence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5951" y="1779403"/>
            <a:ext cx="8077200" cy="3810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5372" y="5958332"/>
            <a:ext cx="374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https://nvd.nist.gov/view/vuln/statistics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396365">
              <a:lnSpc>
                <a:spcPct val="100000"/>
              </a:lnSpc>
              <a:spcBef>
                <a:spcPts val="100"/>
              </a:spcBef>
            </a:pPr>
            <a:r>
              <a:rPr dirty="0"/>
              <a:t>MS</a:t>
            </a:r>
            <a:r>
              <a:rPr spc="-5" dirty="0"/>
              <a:t> </a:t>
            </a:r>
            <a:r>
              <a:rPr dirty="0"/>
              <a:t>Visual Studio</a:t>
            </a:r>
            <a:r>
              <a:rPr spc="5" dirty="0"/>
              <a:t> </a:t>
            </a:r>
            <a:r>
              <a:rPr dirty="0"/>
              <a:t>/GS</a:t>
            </a:r>
            <a:r>
              <a:rPr spc="-5" dirty="0"/>
              <a:t> </a:t>
            </a:r>
            <a:r>
              <a:rPr dirty="0"/>
              <a:t>(Since </a:t>
            </a:r>
            <a:r>
              <a:rPr spc="-10" dirty="0"/>
              <a:t>2003)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5996"/>
            <a:ext cx="7510780" cy="1193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alibri"/>
                <a:cs typeface="Calibri"/>
              </a:rPr>
              <a:t>Compiler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/GS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option: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Combination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ProPolice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canary.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  <a:tab pos="653097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cookie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mismatch,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default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behavior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call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b="1" spc="-10" dirty="0">
                <a:solidFill>
                  <a:srgbClr val="000090"/>
                </a:solidFill>
                <a:latin typeface="Calibri"/>
                <a:cs typeface="Calibri"/>
              </a:rPr>
              <a:t>_exit(3)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547" y="3373855"/>
            <a:ext cx="5009515" cy="147764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2125"/>
              </a:lnSpc>
              <a:spcBef>
                <a:spcPts val="265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prolog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05765">
              <a:lnSpc>
                <a:spcPts val="2125"/>
              </a:lnSpc>
              <a:tabLst>
                <a:tab pos="897255" algn="l"/>
                <a:tab pos="1713230" algn="l"/>
              </a:tabLst>
            </a:pPr>
            <a:r>
              <a:rPr sz="1800" b="1" spc="-25" dirty="0">
                <a:solidFill>
                  <a:srgbClr val="000090"/>
                </a:solidFill>
                <a:latin typeface="Calibri"/>
                <a:cs typeface="Calibri"/>
              </a:rPr>
              <a:t>sub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	esp,</a:t>
            </a:r>
            <a:r>
              <a:rPr sz="1800" b="1" spc="-2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0090"/>
                </a:solidFill>
                <a:latin typeface="Calibri"/>
                <a:cs typeface="Calibri"/>
              </a:rPr>
              <a:t>8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sz="1800" dirty="0">
                <a:latin typeface="Calibri"/>
                <a:cs typeface="Calibri"/>
              </a:rPr>
              <a:t>//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allocate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bytes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cookie</a:t>
            </a:r>
            <a:endParaRPr sz="1800">
              <a:latin typeface="Calibri"/>
              <a:cs typeface="Calibri"/>
            </a:endParaRPr>
          </a:p>
          <a:p>
            <a:pPr marL="405765" marR="349250">
              <a:lnSpc>
                <a:spcPct val="102200"/>
              </a:lnSpc>
              <a:tabLst>
                <a:tab pos="865505" algn="l"/>
                <a:tab pos="977900" algn="l"/>
                <a:tab pos="1894839" algn="l"/>
                <a:tab pos="3002915" algn="l"/>
              </a:tabLst>
            </a:pPr>
            <a:r>
              <a:rPr sz="1800" b="1" spc="-25" dirty="0">
                <a:solidFill>
                  <a:srgbClr val="000090"/>
                </a:solidFill>
                <a:latin typeface="Calibri"/>
                <a:cs typeface="Calibri"/>
              </a:rPr>
              <a:t>mov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		eax, DWORD PTR </a:t>
            </a:r>
            <a:r>
              <a:rPr sz="1800" u="heavy" dirty="0">
                <a:solidFill>
                  <a:srgbClr val="000090"/>
                </a:solidFill>
                <a:uFill>
                  <a:solidFill>
                    <a:srgbClr val="00008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000090"/>
                </a:solidFill>
                <a:latin typeface="Calibri"/>
                <a:cs typeface="Calibri"/>
              </a:rPr>
              <a:t>security_cookie </a:t>
            </a:r>
            <a:r>
              <a:rPr sz="1800" b="1" spc="-25" dirty="0">
                <a:solidFill>
                  <a:srgbClr val="000090"/>
                </a:solidFill>
                <a:latin typeface="Calibri"/>
                <a:cs typeface="Calibri"/>
              </a:rPr>
              <a:t>xor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	eax,</a:t>
            </a:r>
            <a:r>
              <a:rPr sz="1800" b="1" spc="-3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0090"/>
                </a:solidFill>
                <a:latin typeface="Calibri"/>
                <a:cs typeface="Calibri"/>
              </a:rPr>
              <a:t>esp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sz="1800" dirty="0">
                <a:latin typeface="Calibri"/>
                <a:cs typeface="Calibri"/>
              </a:rPr>
              <a:t>//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cookie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esp</a:t>
            </a:r>
            <a:endParaRPr sz="1800">
              <a:latin typeface="Calibri"/>
              <a:cs typeface="Calibri"/>
            </a:endParaRPr>
          </a:p>
          <a:p>
            <a:pPr marL="405765">
              <a:lnSpc>
                <a:spcPts val="2090"/>
              </a:lnSpc>
              <a:tabLst>
                <a:tab pos="977900" algn="l"/>
              </a:tabLst>
            </a:pPr>
            <a:r>
              <a:rPr sz="1800" b="1" spc="-25" dirty="0">
                <a:solidFill>
                  <a:srgbClr val="000090"/>
                </a:solidFill>
                <a:latin typeface="Calibri"/>
                <a:cs typeface="Calibri"/>
              </a:rPr>
              <a:t>mov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	DWORD</a:t>
            </a:r>
            <a:r>
              <a:rPr sz="1800" b="1" spc="-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PTR</a:t>
            </a:r>
            <a:r>
              <a:rPr sz="1800" b="1" spc="-2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[esp+8],</a:t>
            </a:r>
            <a:r>
              <a:rPr sz="1800" b="1" spc="-2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eax</a:t>
            </a:r>
            <a:r>
              <a:rPr sz="1800" b="1" spc="37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1692" y="3373855"/>
            <a:ext cx="3847465" cy="147764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ts val="2125"/>
              </a:lnSpc>
              <a:spcBef>
                <a:spcPts val="265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epilog:</a:t>
            </a:r>
            <a:endParaRPr sz="1800">
              <a:latin typeface="Calibri"/>
              <a:cs typeface="Calibri"/>
            </a:endParaRPr>
          </a:p>
          <a:p>
            <a:pPr marL="405130">
              <a:lnSpc>
                <a:spcPts val="2125"/>
              </a:lnSpc>
              <a:tabLst>
                <a:tab pos="977900" algn="l"/>
              </a:tabLst>
            </a:pPr>
            <a:r>
              <a:rPr sz="1800" b="1" spc="-25" dirty="0">
                <a:solidFill>
                  <a:srgbClr val="000090"/>
                </a:solidFill>
                <a:latin typeface="Calibri"/>
                <a:cs typeface="Calibri"/>
              </a:rPr>
              <a:t>mov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	ecx,</a:t>
            </a:r>
            <a:r>
              <a:rPr sz="1800" b="1" spc="-2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DWORD</a:t>
            </a:r>
            <a:r>
              <a:rPr sz="1800" b="1" spc="-1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PTR</a:t>
            </a:r>
            <a:r>
              <a:rPr sz="1800" b="1" spc="38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90"/>
                </a:solidFill>
                <a:latin typeface="Calibri"/>
                <a:cs typeface="Calibri"/>
              </a:rPr>
              <a:t>[esp+8]</a:t>
            </a:r>
            <a:endParaRPr sz="1800">
              <a:latin typeface="Calibri"/>
              <a:cs typeface="Calibri"/>
            </a:endParaRPr>
          </a:p>
          <a:p>
            <a:pPr marL="405130">
              <a:lnSpc>
                <a:spcPct val="100000"/>
              </a:lnSpc>
              <a:spcBef>
                <a:spcPts val="50"/>
              </a:spcBef>
              <a:tabLst>
                <a:tab pos="865505" algn="l"/>
              </a:tabLst>
            </a:pPr>
            <a:r>
              <a:rPr sz="1800" b="1" spc="-25" dirty="0">
                <a:solidFill>
                  <a:srgbClr val="000090"/>
                </a:solidFill>
                <a:latin typeface="Calibri"/>
                <a:cs typeface="Calibri"/>
              </a:rPr>
              <a:t>xor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	ecx,</a:t>
            </a:r>
            <a:r>
              <a:rPr sz="1800" b="1" spc="-2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0090"/>
                </a:solidFill>
                <a:latin typeface="Calibri"/>
                <a:cs typeface="Calibri"/>
              </a:rPr>
              <a:t>esp</a:t>
            </a:r>
            <a:endParaRPr sz="1800">
              <a:latin typeface="Calibri"/>
              <a:cs typeface="Calibri"/>
            </a:endParaRPr>
          </a:p>
          <a:p>
            <a:pPr marL="405130" marR="128905">
              <a:lnSpc>
                <a:spcPts val="2090"/>
              </a:lnSpc>
              <a:spcBef>
                <a:spcPts val="175"/>
              </a:spcBef>
              <a:tabLst>
                <a:tab pos="919480" algn="l"/>
                <a:tab pos="1260475" algn="l"/>
              </a:tabLst>
            </a:pP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call</a:t>
            </a:r>
            <a:r>
              <a:rPr sz="1800" b="1" spc="38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0090"/>
                </a:solidFill>
                <a:latin typeface="Calibri"/>
                <a:cs typeface="Calibri"/>
              </a:rPr>
              <a:t>@</a:t>
            </a:r>
            <a:r>
              <a:rPr sz="1800" u="heavy" dirty="0">
                <a:solidFill>
                  <a:srgbClr val="000090"/>
                </a:solidFill>
                <a:uFill>
                  <a:solidFill>
                    <a:srgbClr val="00008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000090"/>
                </a:solidFill>
                <a:latin typeface="Calibri"/>
                <a:cs typeface="Calibri"/>
              </a:rPr>
              <a:t>security_check_cookie@4 </a:t>
            </a:r>
            <a:r>
              <a:rPr sz="1800" b="1" spc="-25" dirty="0">
                <a:solidFill>
                  <a:srgbClr val="000090"/>
                </a:solidFill>
                <a:latin typeface="Calibri"/>
                <a:cs typeface="Calibri"/>
              </a:rPr>
              <a:t>add</a:t>
            </a:r>
            <a:r>
              <a:rPr sz="1800" b="1" dirty="0">
                <a:solidFill>
                  <a:srgbClr val="000090"/>
                </a:solidFill>
                <a:latin typeface="Calibri"/>
                <a:cs typeface="Calibri"/>
              </a:rPr>
              <a:t>	esp,</a:t>
            </a:r>
            <a:r>
              <a:rPr sz="1800" b="1" spc="-2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0090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382259"/>
            <a:ext cx="8214359" cy="8413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Calibri"/>
                <a:cs typeface="Calibri"/>
              </a:rPr>
              <a:t>Enhanced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/GS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Studio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2010: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Calibri"/>
                <a:cs typeface="Calibri"/>
              </a:rPr>
              <a:t>/GS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protection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unless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unnecessary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1396365">
              <a:lnSpc>
                <a:spcPct val="100000"/>
              </a:lnSpc>
              <a:spcBef>
                <a:spcPts val="100"/>
              </a:spcBef>
            </a:pPr>
            <a:r>
              <a:rPr dirty="0"/>
              <a:t>MS</a:t>
            </a:r>
            <a:r>
              <a:rPr spc="-5" dirty="0"/>
              <a:t> </a:t>
            </a:r>
            <a:r>
              <a:rPr dirty="0"/>
              <a:t>Visual Studio</a:t>
            </a:r>
            <a:r>
              <a:rPr spc="5" dirty="0"/>
              <a:t> </a:t>
            </a:r>
            <a:r>
              <a:rPr dirty="0"/>
              <a:t>/GS</a:t>
            </a:r>
            <a:r>
              <a:rPr spc="-5" dirty="0"/>
              <a:t> </a:t>
            </a:r>
            <a:r>
              <a:rPr dirty="0"/>
              <a:t>(Since </a:t>
            </a:r>
            <a:r>
              <a:rPr spc="-10" dirty="0"/>
              <a:t>2003)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0400" y="2062412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15"/>
              </a:lnSpc>
            </a:pPr>
            <a:r>
              <a:rPr sz="2400" spc="-20" dirty="0">
                <a:solidFill>
                  <a:srgbClr val="E7E6E6"/>
                </a:solidFill>
                <a:latin typeface="Calibri"/>
                <a:cs typeface="Calibri"/>
              </a:rPr>
              <a:t>args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0400" y="2519612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15"/>
              </a:lnSpc>
            </a:pP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ret</a:t>
            </a:r>
            <a:r>
              <a:rPr sz="2400" spc="-5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E7E6E6"/>
                </a:solidFill>
                <a:latin typeface="Calibri"/>
                <a:cs typeface="Calibri"/>
              </a:rPr>
              <a:t>addr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0400" y="2976812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15"/>
              </a:lnSpc>
            </a:pPr>
            <a:r>
              <a:rPr sz="2400" spc="-25" dirty="0">
                <a:solidFill>
                  <a:srgbClr val="E7E6E6"/>
                </a:solidFill>
                <a:latin typeface="Calibri"/>
                <a:cs typeface="Calibri"/>
              </a:rPr>
              <a:t>ebp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0400" y="3948362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25"/>
              </a:lnSpc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CANARY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0400" y="4405562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8480">
              <a:lnSpc>
                <a:spcPts val="2825"/>
              </a:lnSpc>
            </a:pP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local</a:t>
            </a:r>
            <a:r>
              <a:rPr sz="2400" spc="-5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string</a:t>
            </a:r>
            <a:r>
              <a:rPr sz="24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7E6E6"/>
                </a:solidFill>
                <a:latin typeface="Calibri"/>
                <a:cs typeface="Calibri"/>
              </a:rPr>
              <a:t>buffers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0400" y="4862762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2825"/>
              </a:lnSpc>
            </a:pP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local</a:t>
            </a:r>
            <a:r>
              <a:rPr sz="24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7E6E6"/>
                </a:solidFill>
                <a:latin typeface="Calibri"/>
                <a:cs typeface="Calibri"/>
              </a:rPr>
              <a:t>non-</a:t>
            </a: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buffer</a:t>
            </a:r>
            <a:r>
              <a:rPr sz="2400" spc="-4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7E6E6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8900" y="4348412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228600" h="971550">
                <a:moveTo>
                  <a:pt x="76200" y="742950"/>
                </a:moveTo>
                <a:lnTo>
                  <a:pt x="0" y="742950"/>
                </a:lnTo>
                <a:lnTo>
                  <a:pt x="114301" y="971550"/>
                </a:lnTo>
                <a:lnTo>
                  <a:pt x="209550" y="781050"/>
                </a:lnTo>
                <a:lnTo>
                  <a:pt x="76200" y="781050"/>
                </a:lnTo>
                <a:lnTo>
                  <a:pt x="76200" y="742950"/>
                </a:lnTo>
                <a:close/>
              </a:path>
              <a:path w="228600" h="971550">
                <a:moveTo>
                  <a:pt x="152400" y="0"/>
                </a:moveTo>
                <a:lnTo>
                  <a:pt x="76200" y="0"/>
                </a:lnTo>
                <a:lnTo>
                  <a:pt x="76200" y="781050"/>
                </a:lnTo>
                <a:lnTo>
                  <a:pt x="152400" y="781050"/>
                </a:lnTo>
                <a:lnTo>
                  <a:pt x="152400" y="0"/>
                </a:lnTo>
                <a:close/>
              </a:path>
              <a:path w="228600" h="971550">
                <a:moveTo>
                  <a:pt x="228600" y="742950"/>
                </a:moveTo>
                <a:lnTo>
                  <a:pt x="152400" y="742950"/>
                </a:lnTo>
                <a:lnTo>
                  <a:pt x="152400" y="781050"/>
                </a:lnTo>
                <a:lnTo>
                  <a:pt x="209550" y="781050"/>
                </a:lnTo>
                <a:lnTo>
                  <a:pt x="228600" y="742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01387" y="4483100"/>
            <a:ext cx="9582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4097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Calibri"/>
                <a:cs typeface="Calibri"/>
              </a:rPr>
              <a:t>Stack </a:t>
            </a:r>
            <a:r>
              <a:rPr sz="2400" spc="-25" dirty="0">
                <a:latin typeface="Calibri"/>
                <a:cs typeface="Calibri"/>
              </a:rPr>
              <a:t>Growth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5095" y="4800092"/>
            <a:ext cx="281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pointers,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81799" y="4862762"/>
            <a:ext cx="152400" cy="400050"/>
          </a:xfrm>
          <a:custGeom>
            <a:avLst/>
            <a:gdLst/>
            <a:ahLst/>
            <a:cxnLst/>
            <a:rect l="l" t="t" r="r" b="b"/>
            <a:pathLst>
              <a:path w="152400" h="400050">
                <a:moveTo>
                  <a:pt x="0" y="0"/>
                </a:moveTo>
                <a:lnTo>
                  <a:pt x="29660" y="3493"/>
                </a:lnTo>
                <a:lnTo>
                  <a:pt x="53881" y="13019"/>
                </a:lnTo>
                <a:lnTo>
                  <a:pt x="70211" y="27148"/>
                </a:lnTo>
                <a:lnTo>
                  <a:pt x="76200" y="44450"/>
                </a:lnTo>
                <a:lnTo>
                  <a:pt x="76200" y="155574"/>
                </a:lnTo>
                <a:lnTo>
                  <a:pt x="82188" y="172876"/>
                </a:lnTo>
                <a:lnTo>
                  <a:pt x="98518" y="187005"/>
                </a:lnTo>
                <a:lnTo>
                  <a:pt x="122739" y="196531"/>
                </a:lnTo>
                <a:lnTo>
                  <a:pt x="152400" y="200025"/>
                </a:lnTo>
                <a:lnTo>
                  <a:pt x="122739" y="203518"/>
                </a:lnTo>
                <a:lnTo>
                  <a:pt x="98518" y="213044"/>
                </a:lnTo>
                <a:lnTo>
                  <a:pt x="82188" y="227173"/>
                </a:lnTo>
                <a:lnTo>
                  <a:pt x="76200" y="244475"/>
                </a:lnTo>
                <a:lnTo>
                  <a:pt x="76200" y="355599"/>
                </a:lnTo>
                <a:lnTo>
                  <a:pt x="70211" y="372901"/>
                </a:lnTo>
                <a:lnTo>
                  <a:pt x="53881" y="387030"/>
                </a:lnTo>
                <a:lnTo>
                  <a:pt x="29660" y="396556"/>
                </a:lnTo>
                <a:lnTo>
                  <a:pt x="0" y="400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8900" y="2348162"/>
            <a:ext cx="228600" cy="971550"/>
          </a:xfrm>
          <a:custGeom>
            <a:avLst/>
            <a:gdLst/>
            <a:ahLst/>
            <a:cxnLst/>
            <a:rect l="l" t="t" r="r" b="b"/>
            <a:pathLst>
              <a:path w="228600" h="971550">
                <a:moveTo>
                  <a:pt x="152400" y="190500"/>
                </a:moveTo>
                <a:lnTo>
                  <a:pt x="76200" y="190500"/>
                </a:lnTo>
                <a:lnTo>
                  <a:pt x="76200" y="971550"/>
                </a:lnTo>
                <a:lnTo>
                  <a:pt x="152400" y="971550"/>
                </a:lnTo>
                <a:lnTo>
                  <a:pt x="152400" y="190500"/>
                </a:lnTo>
                <a:close/>
              </a:path>
              <a:path w="228600" h="971550">
                <a:moveTo>
                  <a:pt x="114301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1" y="0"/>
                </a:lnTo>
                <a:close/>
              </a:path>
              <a:path w="228600" h="9715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1387" y="2297684"/>
            <a:ext cx="9582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0541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spc="-25" dirty="0">
                <a:latin typeface="Calibri"/>
                <a:cs typeface="Calibri"/>
              </a:rPr>
              <a:t>Growth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4010" y="5319962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3384">
              <a:lnSpc>
                <a:spcPts val="2825"/>
              </a:lnSpc>
            </a:pP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copy</a:t>
            </a:r>
            <a:r>
              <a:rPr sz="2400" spc="-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7E6E6"/>
                </a:solidFill>
                <a:latin typeface="Calibri"/>
                <a:cs typeface="Calibri"/>
              </a:rPr>
              <a:t>pointer</a:t>
            </a:r>
            <a:r>
              <a:rPr sz="2400" spc="-4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E7E6E6"/>
                </a:solidFill>
                <a:latin typeface="Calibri"/>
                <a:cs typeface="Calibri"/>
              </a:rPr>
              <a:t>args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4010" y="3465762"/>
            <a:ext cx="3352800" cy="40005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84">
              <a:lnSpc>
                <a:spcPts val="2805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24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handlers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98577" y="2845308"/>
            <a:ext cx="3002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Canary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protects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ret-</a:t>
            </a:r>
            <a:r>
              <a:rPr sz="2000" dirty="0">
                <a:latin typeface="Calibri"/>
                <a:cs typeface="Calibri"/>
              </a:rPr>
              <a:t>addr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exception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19210" y="2672012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0" y="0"/>
                </a:moveTo>
                <a:lnTo>
                  <a:pt x="44490" y="1496"/>
                </a:lnTo>
                <a:lnTo>
                  <a:pt x="80822" y="5579"/>
                </a:lnTo>
                <a:lnTo>
                  <a:pt x="105318" y="11634"/>
                </a:lnTo>
                <a:lnTo>
                  <a:pt x="114300" y="19049"/>
                </a:lnTo>
                <a:lnTo>
                  <a:pt x="114300" y="476250"/>
                </a:lnTo>
                <a:lnTo>
                  <a:pt x="123282" y="483665"/>
                </a:lnTo>
                <a:lnTo>
                  <a:pt x="147778" y="489720"/>
                </a:lnTo>
                <a:lnTo>
                  <a:pt x="184110" y="493803"/>
                </a:lnTo>
                <a:lnTo>
                  <a:pt x="228601" y="495300"/>
                </a:lnTo>
                <a:lnTo>
                  <a:pt x="184110" y="496797"/>
                </a:lnTo>
                <a:lnTo>
                  <a:pt x="147778" y="500879"/>
                </a:lnTo>
                <a:lnTo>
                  <a:pt x="123282" y="506934"/>
                </a:lnTo>
                <a:lnTo>
                  <a:pt x="114300" y="514349"/>
                </a:lnTo>
                <a:lnTo>
                  <a:pt x="114300" y="971550"/>
                </a:lnTo>
                <a:lnTo>
                  <a:pt x="105318" y="978965"/>
                </a:lnTo>
                <a:lnTo>
                  <a:pt x="80822" y="985020"/>
                </a:lnTo>
                <a:lnTo>
                  <a:pt x="44490" y="989103"/>
                </a:lnTo>
                <a:lnTo>
                  <a:pt x="0" y="990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2499360">
              <a:lnSpc>
                <a:spcPct val="100000"/>
              </a:lnSpc>
              <a:spcBef>
                <a:spcPts val="100"/>
              </a:spcBef>
            </a:pPr>
            <a:r>
              <a:rPr dirty="0"/>
              <a:t>Heap</a:t>
            </a:r>
            <a:r>
              <a:rPr spc="-40" dirty="0"/>
              <a:t> </a:t>
            </a:r>
            <a:r>
              <a:rPr dirty="0"/>
              <a:t>Overflow</a:t>
            </a:r>
            <a:r>
              <a:rPr spc="-3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9951" y="1798828"/>
            <a:ext cx="63861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  <a:tab pos="4620260" algn="l"/>
              </a:tabLst>
            </a:pPr>
            <a:r>
              <a:rPr sz="2200" dirty="0">
                <a:latin typeface="Calibri"/>
                <a:cs typeface="Calibri"/>
              </a:rPr>
              <a:t>Compiler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generated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pointers</a:t>
            </a:r>
            <a:r>
              <a:rPr sz="2200" dirty="0">
                <a:latin typeface="Calibri"/>
                <a:cs typeface="Calibri"/>
              </a:rPr>
              <a:t>	(e.g.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C++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9951" y="4441444"/>
            <a:ext cx="2961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After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overflow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buf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60953" y="2827618"/>
          <a:ext cx="8382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vptr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2700">
                      <a:solidFill>
                        <a:srgbClr val="2F528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2700">
                      <a:solidFill>
                        <a:srgbClr val="2F528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2700">
                      <a:solidFill>
                        <a:srgbClr val="2F528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2700">
                      <a:solidFill>
                        <a:srgbClr val="2F528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149151" y="3768852"/>
            <a:ext cx="946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Object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02737" y="2619452"/>
            <a:ext cx="1450975" cy="342900"/>
          </a:xfrm>
          <a:custGeom>
            <a:avLst/>
            <a:gdLst/>
            <a:ahLst/>
            <a:cxnLst/>
            <a:rect l="l" t="t" r="r" b="b"/>
            <a:pathLst>
              <a:path w="1450975" h="342900">
                <a:moveTo>
                  <a:pt x="1368196" y="44759"/>
                </a:moveTo>
                <a:lnTo>
                  <a:pt x="0" y="314798"/>
                </a:lnTo>
                <a:lnTo>
                  <a:pt x="5532" y="342832"/>
                </a:lnTo>
                <a:lnTo>
                  <a:pt x="1373729" y="72794"/>
                </a:lnTo>
                <a:lnTo>
                  <a:pt x="1394993" y="54033"/>
                </a:lnTo>
                <a:lnTo>
                  <a:pt x="1368196" y="44759"/>
                </a:lnTo>
                <a:close/>
              </a:path>
              <a:path w="1450975" h="342900">
                <a:moveTo>
                  <a:pt x="1425995" y="34526"/>
                </a:moveTo>
                <a:lnTo>
                  <a:pt x="1420042" y="34526"/>
                </a:lnTo>
                <a:lnTo>
                  <a:pt x="1425576" y="62561"/>
                </a:lnTo>
                <a:lnTo>
                  <a:pt x="1373729" y="72794"/>
                </a:lnTo>
                <a:lnTo>
                  <a:pt x="1333022" y="108709"/>
                </a:lnTo>
                <a:lnTo>
                  <a:pt x="1332458" y="117737"/>
                </a:lnTo>
                <a:lnTo>
                  <a:pt x="1342899" y="129571"/>
                </a:lnTo>
                <a:lnTo>
                  <a:pt x="1351927" y="130136"/>
                </a:lnTo>
                <a:lnTo>
                  <a:pt x="1450630" y="43052"/>
                </a:lnTo>
                <a:lnTo>
                  <a:pt x="1425995" y="34526"/>
                </a:lnTo>
                <a:close/>
              </a:path>
              <a:path w="1450975" h="342900">
                <a:moveTo>
                  <a:pt x="1394993" y="54033"/>
                </a:moveTo>
                <a:lnTo>
                  <a:pt x="1373729" y="72794"/>
                </a:lnTo>
                <a:lnTo>
                  <a:pt x="1425576" y="62561"/>
                </a:lnTo>
                <a:lnTo>
                  <a:pt x="1425474" y="62044"/>
                </a:lnTo>
                <a:lnTo>
                  <a:pt x="1418139" y="62044"/>
                </a:lnTo>
                <a:lnTo>
                  <a:pt x="1394993" y="54033"/>
                </a:lnTo>
                <a:close/>
              </a:path>
              <a:path w="1450975" h="342900">
                <a:moveTo>
                  <a:pt x="1413360" y="37829"/>
                </a:moveTo>
                <a:lnTo>
                  <a:pt x="1394993" y="54033"/>
                </a:lnTo>
                <a:lnTo>
                  <a:pt x="1418139" y="62044"/>
                </a:lnTo>
                <a:lnTo>
                  <a:pt x="1413360" y="37829"/>
                </a:lnTo>
                <a:close/>
              </a:path>
              <a:path w="1450975" h="342900">
                <a:moveTo>
                  <a:pt x="1420694" y="37829"/>
                </a:moveTo>
                <a:lnTo>
                  <a:pt x="1413360" y="37829"/>
                </a:lnTo>
                <a:lnTo>
                  <a:pt x="1418139" y="62044"/>
                </a:lnTo>
                <a:lnTo>
                  <a:pt x="1425474" y="62044"/>
                </a:lnTo>
                <a:lnTo>
                  <a:pt x="1420694" y="37829"/>
                </a:lnTo>
                <a:close/>
              </a:path>
              <a:path w="1450975" h="342900">
                <a:moveTo>
                  <a:pt x="1420042" y="34526"/>
                </a:moveTo>
                <a:lnTo>
                  <a:pt x="1368196" y="44759"/>
                </a:lnTo>
                <a:lnTo>
                  <a:pt x="1394993" y="54033"/>
                </a:lnTo>
                <a:lnTo>
                  <a:pt x="1413360" y="37829"/>
                </a:lnTo>
                <a:lnTo>
                  <a:pt x="1420694" y="37829"/>
                </a:lnTo>
                <a:lnTo>
                  <a:pt x="1420042" y="34526"/>
                </a:lnTo>
                <a:close/>
              </a:path>
              <a:path w="1450975" h="342900">
                <a:moveTo>
                  <a:pt x="1326243" y="0"/>
                </a:moveTo>
                <a:lnTo>
                  <a:pt x="1318106" y="3952"/>
                </a:lnTo>
                <a:lnTo>
                  <a:pt x="1312943" y="18865"/>
                </a:lnTo>
                <a:lnTo>
                  <a:pt x="1316897" y="27004"/>
                </a:lnTo>
                <a:lnTo>
                  <a:pt x="1368196" y="44759"/>
                </a:lnTo>
                <a:lnTo>
                  <a:pt x="1420042" y="34526"/>
                </a:lnTo>
                <a:lnTo>
                  <a:pt x="1425995" y="34526"/>
                </a:lnTo>
                <a:lnTo>
                  <a:pt x="1326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46953" y="2541868"/>
          <a:ext cx="838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R="260985" algn="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FP1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2700">
                      <a:solidFill>
                        <a:srgbClr val="2F528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260985" algn="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FP2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2700">
                      <a:solidFill>
                        <a:srgbClr val="2F528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260985" algn="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FP3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F528F"/>
                      </a:solidFill>
                      <a:prstDash val="solid"/>
                    </a:lnL>
                    <a:lnR w="12700">
                      <a:solidFill>
                        <a:srgbClr val="2F528F"/>
                      </a:solidFill>
                      <a:prstDash val="solid"/>
                    </a:lnR>
                    <a:lnT w="12700">
                      <a:solidFill>
                        <a:srgbClr val="2F528F"/>
                      </a:solidFill>
                      <a:prstDash val="solid"/>
                    </a:lnT>
                    <a:lnB w="12700">
                      <a:solidFill>
                        <a:srgbClr val="2F528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480404" y="3238500"/>
            <a:ext cx="6648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vtable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91082" y="2567510"/>
            <a:ext cx="991235" cy="111125"/>
          </a:xfrm>
          <a:custGeom>
            <a:avLst/>
            <a:gdLst/>
            <a:ahLst/>
            <a:cxnLst/>
            <a:rect l="l" t="t" r="r" b="b"/>
            <a:pathLst>
              <a:path w="991234" h="111125">
                <a:moveTo>
                  <a:pt x="974549" y="42393"/>
                </a:moveTo>
                <a:lnTo>
                  <a:pt x="971755" y="42393"/>
                </a:lnTo>
                <a:lnTo>
                  <a:pt x="972600" y="61424"/>
                </a:lnTo>
                <a:lnTo>
                  <a:pt x="937405" y="62985"/>
                </a:lnTo>
                <a:lnTo>
                  <a:pt x="888443" y="94533"/>
                </a:lnTo>
                <a:lnTo>
                  <a:pt x="887168" y="100429"/>
                </a:lnTo>
                <a:lnTo>
                  <a:pt x="892868" y="109272"/>
                </a:lnTo>
                <a:lnTo>
                  <a:pt x="898762" y="110547"/>
                </a:lnTo>
                <a:lnTo>
                  <a:pt x="991066" y="51071"/>
                </a:lnTo>
                <a:lnTo>
                  <a:pt x="974549" y="42393"/>
                </a:lnTo>
                <a:close/>
              </a:path>
              <a:path w="991234" h="111125">
                <a:moveTo>
                  <a:pt x="936561" y="43954"/>
                </a:moveTo>
                <a:lnTo>
                  <a:pt x="0" y="85491"/>
                </a:lnTo>
                <a:lnTo>
                  <a:pt x="844" y="104522"/>
                </a:lnTo>
                <a:lnTo>
                  <a:pt x="937405" y="62985"/>
                </a:lnTo>
                <a:lnTo>
                  <a:pt x="953296" y="52746"/>
                </a:lnTo>
                <a:lnTo>
                  <a:pt x="936561" y="43954"/>
                </a:lnTo>
                <a:close/>
              </a:path>
              <a:path w="991234" h="111125">
                <a:moveTo>
                  <a:pt x="953296" y="52746"/>
                </a:moveTo>
                <a:lnTo>
                  <a:pt x="937405" y="62985"/>
                </a:lnTo>
                <a:lnTo>
                  <a:pt x="972600" y="61424"/>
                </a:lnTo>
                <a:lnTo>
                  <a:pt x="972552" y="60341"/>
                </a:lnTo>
                <a:lnTo>
                  <a:pt x="967751" y="60341"/>
                </a:lnTo>
                <a:lnTo>
                  <a:pt x="953296" y="52746"/>
                </a:lnTo>
                <a:close/>
              </a:path>
              <a:path w="991234" h="111125">
                <a:moveTo>
                  <a:pt x="967022" y="43902"/>
                </a:moveTo>
                <a:lnTo>
                  <a:pt x="953296" y="52746"/>
                </a:lnTo>
                <a:lnTo>
                  <a:pt x="967751" y="60341"/>
                </a:lnTo>
                <a:lnTo>
                  <a:pt x="967022" y="43902"/>
                </a:lnTo>
                <a:close/>
              </a:path>
              <a:path w="991234" h="111125">
                <a:moveTo>
                  <a:pt x="971822" y="43902"/>
                </a:moveTo>
                <a:lnTo>
                  <a:pt x="967022" y="43902"/>
                </a:lnTo>
                <a:lnTo>
                  <a:pt x="967751" y="60341"/>
                </a:lnTo>
                <a:lnTo>
                  <a:pt x="972552" y="60341"/>
                </a:lnTo>
                <a:lnTo>
                  <a:pt x="971822" y="43902"/>
                </a:lnTo>
                <a:close/>
              </a:path>
              <a:path w="991234" h="111125">
                <a:moveTo>
                  <a:pt x="971755" y="42393"/>
                </a:moveTo>
                <a:lnTo>
                  <a:pt x="936561" y="43954"/>
                </a:lnTo>
                <a:lnTo>
                  <a:pt x="953296" y="52746"/>
                </a:lnTo>
                <a:lnTo>
                  <a:pt x="967022" y="43902"/>
                </a:lnTo>
                <a:lnTo>
                  <a:pt x="971822" y="43902"/>
                </a:lnTo>
                <a:lnTo>
                  <a:pt x="971755" y="42393"/>
                </a:lnTo>
                <a:close/>
              </a:path>
              <a:path w="991234" h="111125">
                <a:moveTo>
                  <a:pt x="893859" y="0"/>
                </a:moveTo>
                <a:lnTo>
                  <a:pt x="888100" y="1791"/>
                </a:lnTo>
                <a:lnTo>
                  <a:pt x="883207" y="11104"/>
                </a:lnTo>
                <a:lnTo>
                  <a:pt x="884999" y="16864"/>
                </a:lnTo>
                <a:lnTo>
                  <a:pt x="936561" y="43954"/>
                </a:lnTo>
                <a:lnTo>
                  <a:pt x="971755" y="42393"/>
                </a:lnTo>
                <a:lnTo>
                  <a:pt x="974549" y="42393"/>
                </a:lnTo>
                <a:lnTo>
                  <a:pt x="893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60843" y="2419604"/>
            <a:ext cx="1042035" cy="9645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Calibri"/>
                <a:cs typeface="Calibri"/>
              </a:rPr>
              <a:t>method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#1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Calibri"/>
                <a:cs typeface="Calibri"/>
              </a:rPr>
              <a:t>method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#2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Calibri"/>
                <a:cs typeface="Calibri"/>
              </a:rPr>
              <a:t>method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#3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91164" y="2867783"/>
            <a:ext cx="991235" cy="111125"/>
          </a:xfrm>
          <a:custGeom>
            <a:avLst/>
            <a:gdLst/>
            <a:ahLst/>
            <a:cxnLst/>
            <a:rect l="l" t="t" r="r" b="b"/>
            <a:pathLst>
              <a:path w="991234" h="111125">
                <a:moveTo>
                  <a:pt x="936543" y="66263"/>
                </a:moveTo>
                <a:lnTo>
                  <a:pt x="885216" y="93799"/>
                </a:lnTo>
                <a:lnTo>
                  <a:pt x="883475" y="99573"/>
                </a:lnTo>
                <a:lnTo>
                  <a:pt x="888448" y="108844"/>
                </a:lnTo>
                <a:lnTo>
                  <a:pt x="894223" y="110586"/>
                </a:lnTo>
                <a:lnTo>
                  <a:pt x="974496" y="67519"/>
                </a:lnTo>
                <a:lnTo>
                  <a:pt x="971755" y="67519"/>
                </a:lnTo>
                <a:lnTo>
                  <a:pt x="936543" y="66263"/>
                </a:lnTo>
                <a:close/>
              </a:path>
              <a:path w="991234" h="111125">
                <a:moveTo>
                  <a:pt x="953200" y="57326"/>
                </a:moveTo>
                <a:lnTo>
                  <a:pt x="936543" y="66263"/>
                </a:lnTo>
                <a:lnTo>
                  <a:pt x="971755" y="67519"/>
                </a:lnTo>
                <a:lnTo>
                  <a:pt x="971808" y="66051"/>
                </a:lnTo>
                <a:lnTo>
                  <a:pt x="967002" y="66051"/>
                </a:lnTo>
                <a:lnTo>
                  <a:pt x="953200" y="57326"/>
                </a:lnTo>
                <a:close/>
              </a:path>
              <a:path w="991234" h="111125">
                <a:moveTo>
                  <a:pt x="898168" y="0"/>
                </a:moveTo>
                <a:lnTo>
                  <a:pt x="892284" y="1325"/>
                </a:lnTo>
                <a:lnTo>
                  <a:pt x="886663" y="10218"/>
                </a:lnTo>
                <a:lnTo>
                  <a:pt x="887989" y="16102"/>
                </a:lnTo>
                <a:lnTo>
                  <a:pt x="937222" y="47226"/>
                </a:lnTo>
                <a:lnTo>
                  <a:pt x="972435" y="48482"/>
                </a:lnTo>
                <a:lnTo>
                  <a:pt x="971755" y="67519"/>
                </a:lnTo>
                <a:lnTo>
                  <a:pt x="974496" y="67519"/>
                </a:lnTo>
                <a:lnTo>
                  <a:pt x="990983" y="58674"/>
                </a:lnTo>
                <a:lnTo>
                  <a:pt x="898168" y="0"/>
                </a:lnTo>
                <a:close/>
              </a:path>
              <a:path w="991234" h="111125">
                <a:moveTo>
                  <a:pt x="679" y="13816"/>
                </a:moveTo>
                <a:lnTo>
                  <a:pt x="0" y="32853"/>
                </a:lnTo>
                <a:lnTo>
                  <a:pt x="936543" y="66263"/>
                </a:lnTo>
                <a:lnTo>
                  <a:pt x="953200" y="57326"/>
                </a:lnTo>
                <a:lnTo>
                  <a:pt x="937222" y="47226"/>
                </a:lnTo>
                <a:lnTo>
                  <a:pt x="679" y="13816"/>
                </a:lnTo>
                <a:close/>
              </a:path>
              <a:path w="991234" h="111125">
                <a:moveTo>
                  <a:pt x="967588" y="49607"/>
                </a:moveTo>
                <a:lnTo>
                  <a:pt x="953200" y="57326"/>
                </a:lnTo>
                <a:lnTo>
                  <a:pt x="967002" y="66051"/>
                </a:lnTo>
                <a:lnTo>
                  <a:pt x="967588" y="49607"/>
                </a:lnTo>
                <a:close/>
              </a:path>
              <a:path w="991234" h="111125">
                <a:moveTo>
                  <a:pt x="972395" y="49607"/>
                </a:moveTo>
                <a:lnTo>
                  <a:pt x="967588" y="49607"/>
                </a:lnTo>
                <a:lnTo>
                  <a:pt x="967002" y="66051"/>
                </a:lnTo>
                <a:lnTo>
                  <a:pt x="971808" y="66051"/>
                </a:lnTo>
                <a:lnTo>
                  <a:pt x="972395" y="49607"/>
                </a:lnTo>
                <a:close/>
              </a:path>
              <a:path w="991234" h="111125">
                <a:moveTo>
                  <a:pt x="937222" y="47226"/>
                </a:moveTo>
                <a:lnTo>
                  <a:pt x="953200" y="57326"/>
                </a:lnTo>
                <a:lnTo>
                  <a:pt x="967588" y="49607"/>
                </a:lnTo>
                <a:lnTo>
                  <a:pt x="972395" y="49607"/>
                </a:lnTo>
                <a:lnTo>
                  <a:pt x="972435" y="48482"/>
                </a:lnTo>
                <a:lnTo>
                  <a:pt x="937222" y="47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0597" y="3096864"/>
            <a:ext cx="991869" cy="150495"/>
          </a:xfrm>
          <a:custGeom>
            <a:avLst/>
            <a:gdLst/>
            <a:ahLst/>
            <a:cxnLst/>
            <a:rect l="l" t="t" r="r" b="b"/>
            <a:pathLst>
              <a:path w="991870" h="150494">
                <a:moveTo>
                  <a:pt x="936755" y="108535"/>
                </a:moveTo>
                <a:lnTo>
                  <a:pt x="883878" y="132962"/>
                </a:lnTo>
                <a:lnTo>
                  <a:pt x="881795" y="138621"/>
                </a:lnTo>
                <a:lnTo>
                  <a:pt x="886207" y="148173"/>
                </a:lnTo>
                <a:lnTo>
                  <a:pt x="891867" y="150256"/>
                </a:lnTo>
                <a:lnTo>
                  <a:pt x="974921" y="111889"/>
                </a:lnTo>
                <a:lnTo>
                  <a:pt x="971829" y="111889"/>
                </a:lnTo>
                <a:lnTo>
                  <a:pt x="936755" y="108535"/>
                </a:lnTo>
                <a:close/>
              </a:path>
              <a:path w="991870" h="150494">
                <a:moveTo>
                  <a:pt x="953915" y="100609"/>
                </a:moveTo>
                <a:lnTo>
                  <a:pt x="936755" y="108535"/>
                </a:lnTo>
                <a:lnTo>
                  <a:pt x="971829" y="111889"/>
                </a:lnTo>
                <a:lnTo>
                  <a:pt x="971996" y="110142"/>
                </a:lnTo>
                <a:lnTo>
                  <a:pt x="967172" y="110142"/>
                </a:lnTo>
                <a:lnTo>
                  <a:pt x="953915" y="100609"/>
                </a:lnTo>
                <a:close/>
              </a:path>
              <a:path w="991870" h="150494">
                <a:moveTo>
                  <a:pt x="902399" y="40102"/>
                </a:moveTo>
                <a:lnTo>
                  <a:pt x="896448" y="41075"/>
                </a:lnTo>
                <a:lnTo>
                  <a:pt x="890305" y="49617"/>
                </a:lnTo>
                <a:lnTo>
                  <a:pt x="891278" y="55568"/>
                </a:lnTo>
                <a:lnTo>
                  <a:pt x="938567" y="89573"/>
                </a:lnTo>
                <a:lnTo>
                  <a:pt x="973641" y="92927"/>
                </a:lnTo>
                <a:lnTo>
                  <a:pt x="971829" y="111889"/>
                </a:lnTo>
                <a:lnTo>
                  <a:pt x="974921" y="111889"/>
                </a:lnTo>
                <a:lnTo>
                  <a:pt x="991551" y="104207"/>
                </a:lnTo>
                <a:lnTo>
                  <a:pt x="902399" y="40102"/>
                </a:lnTo>
                <a:close/>
              </a:path>
              <a:path w="991870" h="150494">
                <a:moveTo>
                  <a:pt x="968738" y="93761"/>
                </a:moveTo>
                <a:lnTo>
                  <a:pt x="953915" y="100609"/>
                </a:lnTo>
                <a:lnTo>
                  <a:pt x="967172" y="110142"/>
                </a:lnTo>
                <a:lnTo>
                  <a:pt x="968738" y="93761"/>
                </a:lnTo>
                <a:close/>
              </a:path>
              <a:path w="991870" h="150494">
                <a:moveTo>
                  <a:pt x="973561" y="93761"/>
                </a:moveTo>
                <a:lnTo>
                  <a:pt x="968738" y="93761"/>
                </a:lnTo>
                <a:lnTo>
                  <a:pt x="967172" y="110142"/>
                </a:lnTo>
                <a:lnTo>
                  <a:pt x="971996" y="110142"/>
                </a:lnTo>
                <a:lnTo>
                  <a:pt x="973561" y="93761"/>
                </a:lnTo>
                <a:close/>
              </a:path>
              <a:path w="991870" h="150494">
                <a:moveTo>
                  <a:pt x="1813" y="0"/>
                </a:moveTo>
                <a:lnTo>
                  <a:pt x="0" y="18963"/>
                </a:lnTo>
                <a:lnTo>
                  <a:pt x="936755" y="108535"/>
                </a:lnTo>
                <a:lnTo>
                  <a:pt x="953915" y="100609"/>
                </a:lnTo>
                <a:lnTo>
                  <a:pt x="938567" y="89573"/>
                </a:lnTo>
                <a:lnTo>
                  <a:pt x="1813" y="0"/>
                </a:lnTo>
                <a:close/>
              </a:path>
              <a:path w="991870" h="150494">
                <a:moveTo>
                  <a:pt x="938567" y="89573"/>
                </a:moveTo>
                <a:lnTo>
                  <a:pt x="953915" y="100609"/>
                </a:lnTo>
                <a:lnTo>
                  <a:pt x="968738" y="93761"/>
                </a:lnTo>
                <a:lnTo>
                  <a:pt x="973561" y="93761"/>
                </a:lnTo>
                <a:lnTo>
                  <a:pt x="973641" y="92927"/>
                </a:lnTo>
                <a:lnTo>
                  <a:pt x="938567" y="89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3236" y="4244263"/>
            <a:ext cx="5489575" cy="0"/>
          </a:xfrm>
          <a:custGeom>
            <a:avLst/>
            <a:gdLst/>
            <a:ahLst/>
            <a:cxnLst/>
            <a:rect l="l" t="t" r="r" b="b"/>
            <a:pathLst>
              <a:path w="5489575">
                <a:moveTo>
                  <a:pt x="0" y="0"/>
                </a:moveTo>
                <a:lnTo>
                  <a:pt x="5489575" y="0"/>
                </a:lnTo>
              </a:path>
            </a:pathLst>
          </a:custGeom>
          <a:ln w="7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85611" y="4244263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>
                <a:moveTo>
                  <a:pt x="0" y="0"/>
                </a:moveTo>
                <a:lnTo>
                  <a:pt x="307975" y="0"/>
                </a:lnTo>
              </a:path>
            </a:pathLst>
          </a:custGeom>
          <a:ln w="7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245661" y="4893768"/>
            <a:ext cx="393700" cy="641350"/>
            <a:chOff x="8245661" y="4893768"/>
            <a:chExt cx="393700" cy="641350"/>
          </a:xfrm>
        </p:grpSpPr>
        <p:sp>
          <p:nvSpPr>
            <p:cNvPr id="17" name="object 17"/>
            <p:cNvSpPr/>
            <p:nvPr/>
          </p:nvSpPr>
          <p:spPr>
            <a:xfrm>
              <a:off x="8252011" y="4900118"/>
              <a:ext cx="381000" cy="628650"/>
            </a:xfrm>
            <a:custGeom>
              <a:avLst/>
              <a:gdLst/>
              <a:ahLst/>
              <a:cxnLst/>
              <a:rect l="l" t="t" r="r" b="b"/>
              <a:pathLst>
                <a:path w="381000" h="628650">
                  <a:moveTo>
                    <a:pt x="381000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381000" y="62865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52011" y="4900118"/>
              <a:ext cx="381000" cy="628650"/>
            </a:xfrm>
            <a:custGeom>
              <a:avLst/>
              <a:gdLst/>
              <a:ahLst/>
              <a:cxnLst/>
              <a:rect l="l" t="t" r="r" b="b"/>
              <a:pathLst>
                <a:path w="381000" h="628650">
                  <a:moveTo>
                    <a:pt x="0" y="0"/>
                  </a:moveTo>
                  <a:lnTo>
                    <a:pt x="381000" y="0"/>
                  </a:lnTo>
                  <a:lnTo>
                    <a:pt x="381000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76869" y="4991769"/>
            <a:ext cx="335915" cy="44640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vptr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78261" y="4885018"/>
            <a:ext cx="7023100" cy="650240"/>
            <a:chOff x="2378261" y="4885018"/>
            <a:chExt cx="7023100" cy="650240"/>
          </a:xfrm>
        </p:grpSpPr>
        <p:sp>
          <p:nvSpPr>
            <p:cNvPr id="21" name="object 21"/>
            <p:cNvSpPr/>
            <p:nvPr/>
          </p:nvSpPr>
          <p:spPr>
            <a:xfrm>
              <a:off x="8633011" y="4900118"/>
              <a:ext cx="381000" cy="628650"/>
            </a:xfrm>
            <a:custGeom>
              <a:avLst/>
              <a:gdLst/>
              <a:ahLst/>
              <a:cxnLst/>
              <a:rect l="l" t="t" r="r" b="b"/>
              <a:pathLst>
                <a:path w="381000" h="628650">
                  <a:moveTo>
                    <a:pt x="381000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381000" y="62865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3011" y="4900118"/>
              <a:ext cx="381000" cy="628650"/>
            </a:xfrm>
            <a:custGeom>
              <a:avLst/>
              <a:gdLst/>
              <a:ahLst/>
              <a:cxnLst/>
              <a:rect l="l" t="t" r="r" b="b"/>
              <a:pathLst>
                <a:path w="381000" h="628650">
                  <a:moveTo>
                    <a:pt x="0" y="0"/>
                  </a:moveTo>
                  <a:lnTo>
                    <a:pt x="381000" y="0"/>
                  </a:lnTo>
                  <a:lnTo>
                    <a:pt x="381000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14011" y="4900118"/>
              <a:ext cx="381000" cy="628650"/>
            </a:xfrm>
            <a:custGeom>
              <a:avLst/>
              <a:gdLst/>
              <a:ahLst/>
              <a:cxnLst/>
              <a:rect l="l" t="t" r="r" b="b"/>
              <a:pathLst>
                <a:path w="381000" h="628650">
                  <a:moveTo>
                    <a:pt x="381000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381000" y="62865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14011" y="4900118"/>
              <a:ext cx="381000" cy="628650"/>
            </a:xfrm>
            <a:custGeom>
              <a:avLst/>
              <a:gdLst/>
              <a:ahLst/>
              <a:cxnLst/>
              <a:rect l="l" t="t" r="r" b="b"/>
              <a:pathLst>
                <a:path w="381000" h="628650">
                  <a:moveTo>
                    <a:pt x="0" y="0"/>
                  </a:moveTo>
                  <a:lnTo>
                    <a:pt x="381000" y="0"/>
                  </a:lnTo>
                  <a:lnTo>
                    <a:pt x="381000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4611" y="4891368"/>
              <a:ext cx="1905000" cy="628650"/>
            </a:xfrm>
            <a:custGeom>
              <a:avLst/>
              <a:gdLst/>
              <a:ahLst/>
              <a:cxnLst/>
              <a:rect l="l" t="t" r="r" b="b"/>
              <a:pathLst>
                <a:path w="1905000" h="628650">
                  <a:moveTo>
                    <a:pt x="1905000" y="0"/>
                  </a:moveTo>
                  <a:lnTo>
                    <a:pt x="0" y="0"/>
                  </a:lnTo>
                  <a:lnTo>
                    <a:pt x="0" y="628649"/>
                  </a:lnTo>
                  <a:lnTo>
                    <a:pt x="1905000" y="62864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84611" y="4891368"/>
              <a:ext cx="1905000" cy="628650"/>
            </a:xfrm>
            <a:custGeom>
              <a:avLst/>
              <a:gdLst/>
              <a:ahLst/>
              <a:cxnLst/>
              <a:rect l="l" t="t" r="r" b="b"/>
              <a:pathLst>
                <a:path w="1905000" h="628650">
                  <a:moveTo>
                    <a:pt x="0" y="0"/>
                  </a:moveTo>
                  <a:lnTo>
                    <a:pt x="1905000" y="0"/>
                  </a:lnTo>
                  <a:lnTo>
                    <a:pt x="1905000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052894" y="4995845"/>
            <a:ext cx="304800" cy="43624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172636" y="4893768"/>
            <a:ext cx="1682750" cy="809625"/>
            <a:chOff x="8172636" y="4893768"/>
            <a:chExt cx="1682750" cy="809625"/>
          </a:xfrm>
        </p:grpSpPr>
        <p:sp>
          <p:nvSpPr>
            <p:cNvPr id="29" name="object 29"/>
            <p:cNvSpPr/>
            <p:nvPr/>
          </p:nvSpPr>
          <p:spPr>
            <a:xfrm>
              <a:off x="9395011" y="4900118"/>
              <a:ext cx="381000" cy="628650"/>
            </a:xfrm>
            <a:custGeom>
              <a:avLst/>
              <a:gdLst/>
              <a:ahLst/>
              <a:cxnLst/>
              <a:rect l="l" t="t" r="r" b="b"/>
              <a:pathLst>
                <a:path w="381000" h="628650">
                  <a:moveTo>
                    <a:pt x="381000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381000" y="62865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95011" y="4900118"/>
              <a:ext cx="381000" cy="628650"/>
            </a:xfrm>
            <a:custGeom>
              <a:avLst/>
              <a:gdLst/>
              <a:ahLst/>
              <a:cxnLst/>
              <a:rect l="l" t="t" r="r" b="b"/>
              <a:pathLst>
                <a:path w="381000" h="628650">
                  <a:moveTo>
                    <a:pt x="0" y="0"/>
                  </a:moveTo>
                  <a:lnTo>
                    <a:pt x="381000" y="0"/>
                  </a:lnTo>
                  <a:lnTo>
                    <a:pt x="381000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75811" y="5585914"/>
              <a:ext cx="1676400" cy="114300"/>
            </a:xfrm>
            <a:custGeom>
              <a:avLst/>
              <a:gdLst/>
              <a:ahLst/>
              <a:cxnLst/>
              <a:rect l="l" t="t" r="r" b="b"/>
              <a:pathLst>
                <a:path w="1676400" h="114300">
                  <a:moveTo>
                    <a:pt x="1676400" y="1"/>
                  </a:moveTo>
                  <a:lnTo>
                    <a:pt x="1675651" y="22247"/>
                  </a:lnTo>
                  <a:lnTo>
                    <a:pt x="1673610" y="40413"/>
                  </a:lnTo>
                  <a:lnTo>
                    <a:pt x="1670583" y="52661"/>
                  </a:lnTo>
                  <a:lnTo>
                    <a:pt x="1666876" y="57152"/>
                  </a:lnTo>
                  <a:lnTo>
                    <a:pt x="847724" y="57150"/>
                  </a:lnTo>
                  <a:lnTo>
                    <a:pt x="844016" y="61642"/>
                  </a:lnTo>
                  <a:lnTo>
                    <a:pt x="840989" y="73889"/>
                  </a:lnTo>
                  <a:lnTo>
                    <a:pt x="838948" y="92056"/>
                  </a:lnTo>
                  <a:lnTo>
                    <a:pt x="838200" y="114301"/>
                  </a:lnTo>
                  <a:lnTo>
                    <a:pt x="837451" y="92056"/>
                  </a:lnTo>
                  <a:lnTo>
                    <a:pt x="835410" y="73889"/>
                  </a:lnTo>
                  <a:lnTo>
                    <a:pt x="832383" y="61642"/>
                  </a:lnTo>
                  <a:lnTo>
                    <a:pt x="828675" y="57150"/>
                  </a:lnTo>
                  <a:lnTo>
                    <a:pt x="9524" y="57150"/>
                  </a:lnTo>
                  <a:lnTo>
                    <a:pt x="5816" y="52659"/>
                  </a:lnTo>
                  <a:lnTo>
                    <a:pt x="2789" y="40411"/>
                  </a:lnTo>
                  <a:lnTo>
                    <a:pt x="748" y="22245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59351" y="5662676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object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89436" y="5052530"/>
            <a:ext cx="212090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  <a:tabLst>
                <a:tab pos="1908175" algn="l"/>
              </a:tabLst>
            </a:pPr>
            <a:r>
              <a:rPr sz="2000" b="1" spc="-10" dirty="0">
                <a:latin typeface="Calibri"/>
                <a:cs typeface="Calibri"/>
              </a:rPr>
              <a:t>buf</a:t>
            </a:r>
            <a:r>
              <a:rPr sz="2000" spc="-10" dirty="0">
                <a:latin typeface="Calibri"/>
                <a:cs typeface="Calibri"/>
              </a:rPr>
              <a:t>[256]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alibri"/>
                <a:cs typeface="Calibri"/>
              </a:rPr>
              <a:t>vt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22014" y="4885018"/>
            <a:ext cx="8468995" cy="641350"/>
            <a:chOff x="1922014" y="4885018"/>
            <a:chExt cx="8468995" cy="641350"/>
          </a:xfrm>
        </p:grpSpPr>
        <p:sp>
          <p:nvSpPr>
            <p:cNvPr id="35" name="object 35"/>
            <p:cNvSpPr/>
            <p:nvPr/>
          </p:nvSpPr>
          <p:spPr>
            <a:xfrm>
              <a:off x="7947211" y="4889780"/>
              <a:ext cx="2365375" cy="3810"/>
            </a:xfrm>
            <a:custGeom>
              <a:avLst/>
              <a:gdLst/>
              <a:ahLst/>
              <a:cxnLst/>
              <a:rect l="l" t="t" r="r" b="b"/>
              <a:pathLst>
                <a:path w="2365375" h="3810">
                  <a:moveTo>
                    <a:pt x="0" y="3770"/>
                  </a:moveTo>
                  <a:lnTo>
                    <a:pt x="2365375" y="3770"/>
                  </a:lnTo>
                </a:path>
                <a:path w="2365375" h="3810">
                  <a:moveTo>
                    <a:pt x="0" y="0"/>
                  </a:moveTo>
                  <a:lnTo>
                    <a:pt x="2365375" y="0"/>
                  </a:lnTo>
                </a:path>
              </a:pathLst>
            </a:custGeom>
            <a:ln w="4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47211" y="5517834"/>
              <a:ext cx="2441575" cy="3810"/>
            </a:xfrm>
            <a:custGeom>
              <a:avLst/>
              <a:gdLst/>
              <a:ahLst/>
              <a:cxnLst/>
              <a:rect l="l" t="t" r="r" b="b"/>
              <a:pathLst>
                <a:path w="2441575" h="3810">
                  <a:moveTo>
                    <a:pt x="0" y="0"/>
                  </a:moveTo>
                  <a:lnTo>
                    <a:pt x="2441575" y="0"/>
                  </a:lnTo>
                </a:path>
                <a:path w="2441575" h="3810">
                  <a:moveTo>
                    <a:pt x="0" y="3770"/>
                  </a:moveTo>
                  <a:lnTo>
                    <a:pt x="2441575" y="3770"/>
                  </a:lnTo>
                </a:path>
              </a:pathLst>
            </a:custGeom>
            <a:ln w="4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24236" y="4889780"/>
              <a:ext cx="4727575" cy="3810"/>
            </a:xfrm>
            <a:custGeom>
              <a:avLst/>
              <a:gdLst/>
              <a:ahLst/>
              <a:cxnLst/>
              <a:rect l="l" t="t" r="r" b="b"/>
              <a:pathLst>
                <a:path w="4727575" h="3810">
                  <a:moveTo>
                    <a:pt x="0" y="3770"/>
                  </a:moveTo>
                  <a:lnTo>
                    <a:pt x="4727575" y="3770"/>
                  </a:lnTo>
                </a:path>
                <a:path w="4727575" h="3810">
                  <a:moveTo>
                    <a:pt x="0" y="0"/>
                  </a:moveTo>
                  <a:lnTo>
                    <a:pt x="4727575" y="0"/>
                  </a:lnTo>
                </a:path>
              </a:pathLst>
            </a:custGeom>
            <a:ln w="4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00436" y="5517834"/>
              <a:ext cx="4651375" cy="3810"/>
            </a:xfrm>
            <a:custGeom>
              <a:avLst/>
              <a:gdLst/>
              <a:ahLst/>
              <a:cxnLst/>
              <a:rect l="l" t="t" r="r" b="b"/>
              <a:pathLst>
                <a:path w="4651375" h="3810">
                  <a:moveTo>
                    <a:pt x="0" y="0"/>
                  </a:moveTo>
                  <a:lnTo>
                    <a:pt x="4651375" y="0"/>
                  </a:lnTo>
                </a:path>
                <a:path w="4651375" h="3810">
                  <a:moveTo>
                    <a:pt x="0" y="3770"/>
                  </a:moveTo>
                  <a:lnTo>
                    <a:pt x="4651375" y="3770"/>
                  </a:lnTo>
                </a:path>
              </a:pathLst>
            </a:custGeom>
            <a:ln w="4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94411" y="4891368"/>
              <a:ext cx="1066800" cy="628650"/>
            </a:xfrm>
            <a:custGeom>
              <a:avLst/>
              <a:gdLst/>
              <a:ahLst/>
              <a:cxnLst/>
              <a:rect l="l" t="t" r="r" b="b"/>
              <a:pathLst>
                <a:path w="1066800" h="628650">
                  <a:moveTo>
                    <a:pt x="1066800" y="0"/>
                  </a:moveTo>
                  <a:lnTo>
                    <a:pt x="0" y="0"/>
                  </a:lnTo>
                  <a:lnTo>
                    <a:pt x="0" y="628649"/>
                  </a:lnTo>
                  <a:lnTo>
                    <a:pt x="1066800" y="62864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94411" y="4891368"/>
              <a:ext cx="1066800" cy="628650"/>
            </a:xfrm>
            <a:custGeom>
              <a:avLst/>
              <a:gdLst/>
              <a:ahLst/>
              <a:cxnLst/>
              <a:rect l="l" t="t" r="r" b="b"/>
              <a:pathLst>
                <a:path w="1066800" h="628650">
                  <a:moveTo>
                    <a:pt x="0" y="0"/>
                  </a:moveTo>
                  <a:lnTo>
                    <a:pt x="1066800" y="0"/>
                  </a:lnTo>
                  <a:lnTo>
                    <a:pt x="1066800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81761" y="4919943"/>
            <a:ext cx="294005" cy="57150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44"/>
              </a:spcBef>
            </a:pPr>
            <a:r>
              <a:rPr sz="2000" b="1" spc="-25" dirty="0">
                <a:latin typeface="Calibri"/>
                <a:cs typeface="Calibri"/>
              </a:rPr>
              <a:t>ab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83385" y="4919943"/>
            <a:ext cx="349250" cy="57150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1200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44"/>
              </a:spcBef>
            </a:pPr>
            <a:r>
              <a:rPr sz="2000" b="1" spc="-25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378261" y="4862793"/>
            <a:ext cx="7426325" cy="963294"/>
            <a:chOff x="2378261" y="4862793"/>
            <a:chExt cx="7426325" cy="963294"/>
          </a:xfrm>
        </p:grpSpPr>
        <p:sp>
          <p:nvSpPr>
            <p:cNvPr id="44" name="object 44"/>
            <p:cNvSpPr/>
            <p:nvPr/>
          </p:nvSpPr>
          <p:spPr>
            <a:xfrm>
              <a:off x="8252011" y="4900118"/>
              <a:ext cx="1524000" cy="628650"/>
            </a:xfrm>
            <a:custGeom>
              <a:avLst/>
              <a:gdLst/>
              <a:ahLst/>
              <a:cxnLst/>
              <a:rect l="l" t="t" r="r" b="b"/>
              <a:pathLst>
                <a:path w="1524000" h="628650">
                  <a:moveTo>
                    <a:pt x="0" y="0"/>
                  </a:moveTo>
                  <a:lnTo>
                    <a:pt x="1524000" y="0"/>
                  </a:lnTo>
                  <a:lnTo>
                    <a:pt x="1524000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03617" y="5520612"/>
              <a:ext cx="1905" cy="285750"/>
            </a:xfrm>
            <a:custGeom>
              <a:avLst/>
              <a:gdLst/>
              <a:ahLst/>
              <a:cxnLst/>
              <a:rect l="l" t="t" r="r" b="b"/>
              <a:pathLst>
                <a:path w="1904" h="285750">
                  <a:moveTo>
                    <a:pt x="1588" y="0"/>
                  </a:moveTo>
                  <a:lnTo>
                    <a:pt x="0" y="285750"/>
                  </a:lnTo>
                </a:path>
              </a:pathLst>
            </a:custGeom>
            <a:ln w="381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46811" y="5805767"/>
              <a:ext cx="3657600" cy="1270"/>
            </a:xfrm>
            <a:custGeom>
              <a:avLst/>
              <a:gdLst/>
              <a:ahLst/>
              <a:cxnLst/>
              <a:rect l="l" t="t" r="r" b="b"/>
              <a:pathLst>
                <a:path w="3657600" h="1270">
                  <a:moveTo>
                    <a:pt x="3657600" y="119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74617" y="4891963"/>
              <a:ext cx="1905" cy="628650"/>
            </a:xfrm>
            <a:custGeom>
              <a:avLst/>
              <a:gdLst/>
              <a:ahLst/>
              <a:cxnLst/>
              <a:rect l="l" t="t" r="r" b="b"/>
              <a:pathLst>
                <a:path w="1904" h="628650">
                  <a:moveTo>
                    <a:pt x="1588" y="0"/>
                  </a:moveTo>
                  <a:lnTo>
                    <a:pt x="0" y="6286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78622" y="4891368"/>
              <a:ext cx="1905" cy="628650"/>
            </a:xfrm>
            <a:custGeom>
              <a:avLst/>
              <a:gdLst/>
              <a:ahLst/>
              <a:cxnLst/>
              <a:rect l="l" t="t" r="r" b="b"/>
              <a:pathLst>
                <a:path w="1904" h="628650">
                  <a:moveTo>
                    <a:pt x="1588" y="0"/>
                  </a:moveTo>
                  <a:lnTo>
                    <a:pt x="0" y="6286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94411" y="4891368"/>
              <a:ext cx="1066800" cy="628650"/>
            </a:xfrm>
            <a:custGeom>
              <a:avLst/>
              <a:gdLst/>
              <a:ahLst/>
              <a:cxnLst/>
              <a:rect l="l" t="t" r="r" b="b"/>
              <a:pathLst>
                <a:path w="1066800" h="628650">
                  <a:moveTo>
                    <a:pt x="0" y="0"/>
                  </a:moveTo>
                  <a:lnTo>
                    <a:pt x="1066800" y="0"/>
                  </a:lnTo>
                  <a:lnTo>
                    <a:pt x="1066800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89821" y="5520612"/>
              <a:ext cx="114300" cy="286385"/>
            </a:xfrm>
            <a:custGeom>
              <a:avLst/>
              <a:gdLst/>
              <a:ahLst/>
              <a:cxnLst/>
              <a:rect l="l" t="t" r="r" b="b"/>
              <a:pathLst>
                <a:path w="114300" h="286385">
                  <a:moveTo>
                    <a:pt x="38099" y="114192"/>
                  </a:moveTo>
                  <a:lnTo>
                    <a:pt x="37146" y="285644"/>
                  </a:lnTo>
                  <a:lnTo>
                    <a:pt x="75246" y="285856"/>
                  </a:lnTo>
                  <a:lnTo>
                    <a:pt x="76198" y="114404"/>
                  </a:lnTo>
                  <a:lnTo>
                    <a:pt x="38099" y="114192"/>
                  </a:lnTo>
                  <a:close/>
                </a:path>
                <a:path w="114300" h="286385">
                  <a:moveTo>
                    <a:pt x="104696" y="95142"/>
                  </a:moveTo>
                  <a:lnTo>
                    <a:pt x="38205" y="95142"/>
                  </a:lnTo>
                  <a:lnTo>
                    <a:pt x="76304" y="95354"/>
                  </a:lnTo>
                  <a:lnTo>
                    <a:pt x="76198" y="114404"/>
                  </a:lnTo>
                  <a:lnTo>
                    <a:pt x="114298" y="114616"/>
                  </a:lnTo>
                  <a:lnTo>
                    <a:pt x="104696" y="95142"/>
                  </a:lnTo>
                  <a:close/>
                </a:path>
                <a:path w="114300" h="286385">
                  <a:moveTo>
                    <a:pt x="38205" y="95142"/>
                  </a:moveTo>
                  <a:lnTo>
                    <a:pt x="38099" y="114192"/>
                  </a:lnTo>
                  <a:lnTo>
                    <a:pt x="76198" y="114404"/>
                  </a:lnTo>
                  <a:lnTo>
                    <a:pt x="76304" y="95354"/>
                  </a:lnTo>
                  <a:lnTo>
                    <a:pt x="38205" y="95142"/>
                  </a:lnTo>
                  <a:close/>
                </a:path>
                <a:path w="114300" h="286385">
                  <a:moveTo>
                    <a:pt x="57783" y="0"/>
                  </a:moveTo>
                  <a:lnTo>
                    <a:pt x="0" y="113980"/>
                  </a:lnTo>
                  <a:lnTo>
                    <a:pt x="38099" y="114192"/>
                  </a:lnTo>
                  <a:lnTo>
                    <a:pt x="38205" y="95142"/>
                  </a:lnTo>
                  <a:lnTo>
                    <a:pt x="104696" y="95142"/>
                  </a:lnTo>
                  <a:lnTo>
                    <a:pt x="57783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84611" y="4891368"/>
              <a:ext cx="2590800" cy="628650"/>
            </a:xfrm>
            <a:custGeom>
              <a:avLst/>
              <a:gdLst/>
              <a:ahLst/>
              <a:cxnLst/>
              <a:rect l="l" t="t" r="r" b="b"/>
              <a:pathLst>
                <a:path w="2590800" h="628650">
                  <a:moveTo>
                    <a:pt x="2590800" y="0"/>
                  </a:moveTo>
                  <a:lnTo>
                    <a:pt x="0" y="0"/>
                  </a:lnTo>
                  <a:lnTo>
                    <a:pt x="0" y="628649"/>
                  </a:lnTo>
                  <a:lnTo>
                    <a:pt x="2590800" y="628649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0000">
                <a:alpha val="6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84611" y="4891368"/>
              <a:ext cx="2590800" cy="628650"/>
            </a:xfrm>
            <a:custGeom>
              <a:avLst/>
              <a:gdLst/>
              <a:ahLst/>
              <a:cxnLst/>
              <a:rect l="l" t="t" r="r" b="b"/>
              <a:pathLst>
                <a:path w="2590800" h="628650">
                  <a:moveTo>
                    <a:pt x="0" y="0"/>
                  </a:moveTo>
                  <a:lnTo>
                    <a:pt x="2590800" y="0"/>
                  </a:lnTo>
                  <a:lnTo>
                    <a:pt x="2590800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032811" y="3805518"/>
            <a:ext cx="2209800" cy="514350"/>
          </a:xfrm>
          <a:prstGeom prst="rect">
            <a:avLst/>
          </a:prstGeom>
          <a:solidFill>
            <a:srgbClr val="FF5050"/>
          </a:solidFill>
          <a:ln w="12700">
            <a:solidFill>
              <a:srgbClr val="2F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5"/>
              </a:lnSpc>
            </a:pPr>
            <a:r>
              <a:rPr sz="2000" b="1" spc="-25" dirty="0">
                <a:solidFill>
                  <a:srgbClr val="A9D18E"/>
                </a:solidFill>
                <a:latin typeface="Calibri"/>
                <a:cs typeface="Calibri"/>
              </a:rPr>
              <a:t>NOP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125"/>
              </a:lnSpc>
            </a:pPr>
            <a:r>
              <a:rPr sz="2000" b="1" spc="-20" dirty="0">
                <a:solidFill>
                  <a:srgbClr val="A9D18E"/>
                </a:solidFill>
                <a:latin typeface="Calibri"/>
                <a:cs typeface="Calibri"/>
              </a:rPr>
              <a:t>sled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42611" y="3805518"/>
            <a:ext cx="1143000" cy="514350"/>
          </a:xfrm>
          <a:prstGeom prst="rect">
            <a:avLst/>
          </a:prstGeom>
          <a:solidFill>
            <a:srgbClr val="FF5050"/>
          </a:solidFill>
          <a:ln w="12700">
            <a:solidFill>
              <a:srgbClr val="2F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5755">
              <a:lnSpc>
                <a:spcPts val="1925"/>
              </a:lnSpc>
            </a:pPr>
            <a:r>
              <a:rPr sz="2000" b="1" spc="-10" dirty="0">
                <a:solidFill>
                  <a:srgbClr val="A9D18E"/>
                </a:solidFill>
                <a:latin typeface="Calibri"/>
                <a:cs typeface="Calibri"/>
              </a:rPr>
              <a:t>shell</a:t>
            </a:r>
            <a:endParaRPr sz="2000">
              <a:latin typeface="Calibri"/>
              <a:cs typeface="Calibri"/>
            </a:endParaRPr>
          </a:p>
          <a:p>
            <a:pPr marL="317500">
              <a:lnSpc>
                <a:spcPts val="2125"/>
              </a:lnSpc>
            </a:pPr>
            <a:r>
              <a:rPr sz="2000" b="1" spc="-20" dirty="0">
                <a:solidFill>
                  <a:srgbClr val="A9D18E"/>
                </a:solidFill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43234" y="4303542"/>
            <a:ext cx="3204210" cy="616585"/>
          </a:xfrm>
          <a:custGeom>
            <a:avLst/>
            <a:gdLst/>
            <a:ahLst/>
            <a:cxnLst/>
            <a:rect l="l" t="t" r="r" b="b"/>
            <a:pathLst>
              <a:path w="3204209" h="616585">
                <a:moveTo>
                  <a:pt x="3039239" y="89111"/>
                </a:moveTo>
                <a:lnTo>
                  <a:pt x="0" y="559587"/>
                </a:lnTo>
                <a:lnTo>
                  <a:pt x="8742" y="616064"/>
                </a:lnTo>
                <a:lnTo>
                  <a:pt x="3047983" y="145589"/>
                </a:lnTo>
                <a:lnTo>
                  <a:pt x="3092021" y="109856"/>
                </a:lnTo>
                <a:lnTo>
                  <a:pt x="3039239" y="89111"/>
                </a:lnTo>
                <a:close/>
              </a:path>
              <a:path w="3204209" h="616585">
                <a:moveTo>
                  <a:pt x="3154341" y="72944"/>
                </a:moveTo>
                <a:lnTo>
                  <a:pt x="3143674" y="72944"/>
                </a:lnTo>
                <a:lnTo>
                  <a:pt x="3152416" y="129422"/>
                </a:lnTo>
                <a:lnTo>
                  <a:pt x="3047983" y="145589"/>
                </a:lnTo>
                <a:lnTo>
                  <a:pt x="2975928" y="204054"/>
                </a:lnTo>
                <a:lnTo>
                  <a:pt x="2968706" y="212806"/>
                </a:lnTo>
                <a:lnTo>
                  <a:pt x="2965511" y="223285"/>
                </a:lnTo>
                <a:lnTo>
                  <a:pt x="2966479" y="234196"/>
                </a:lnTo>
                <a:lnTo>
                  <a:pt x="2971744" y="244248"/>
                </a:lnTo>
                <a:lnTo>
                  <a:pt x="2980495" y="251470"/>
                </a:lnTo>
                <a:lnTo>
                  <a:pt x="2990973" y="254665"/>
                </a:lnTo>
                <a:lnTo>
                  <a:pt x="3001885" y="253697"/>
                </a:lnTo>
                <a:lnTo>
                  <a:pt x="3011937" y="248433"/>
                </a:lnTo>
                <a:lnTo>
                  <a:pt x="3204108" y="92505"/>
                </a:lnTo>
                <a:lnTo>
                  <a:pt x="3154341" y="72944"/>
                </a:lnTo>
                <a:close/>
              </a:path>
              <a:path w="3204209" h="616585">
                <a:moveTo>
                  <a:pt x="3092021" y="109856"/>
                </a:moveTo>
                <a:lnTo>
                  <a:pt x="3047983" y="145589"/>
                </a:lnTo>
                <a:lnTo>
                  <a:pt x="3152416" y="129422"/>
                </a:lnTo>
                <a:lnTo>
                  <a:pt x="3152161" y="127775"/>
                </a:lnTo>
                <a:lnTo>
                  <a:pt x="3137612" y="127775"/>
                </a:lnTo>
                <a:lnTo>
                  <a:pt x="3092021" y="109856"/>
                </a:lnTo>
                <a:close/>
              </a:path>
              <a:path w="3204209" h="616585">
                <a:moveTo>
                  <a:pt x="3130061" y="78991"/>
                </a:moveTo>
                <a:lnTo>
                  <a:pt x="3092021" y="109856"/>
                </a:lnTo>
                <a:lnTo>
                  <a:pt x="3137612" y="127775"/>
                </a:lnTo>
                <a:lnTo>
                  <a:pt x="3130061" y="78991"/>
                </a:lnTo>
                <a:close/>
              </a:path>
              <a:path w="3204209" h="616585">
                <a:moveTo>
                  <a:pt x="3144610" y="78991"/>
                </a:moveTo>
                <a:lnTo>
                  <a:pt x="3130061" y="78991"/>
                </a:lnTo>
                <a:lnTo>
                  <a:pt x="3137612" y="127775"/>
                </a:lnTo>
                <a:lnTo>
                  <a:pt x="3152161" y="127775"/>
                </a:lnTo>
                <a:lnTo>
                  <a:pt x="3144610" y="78991"/>
                </a:lnTo>
                <a:close/>
              </a:path>
              <a:path w="3204209" h="616585">
                <a:moveTo>
                  <a:pt x="3143674" y="72944"/>
                </a:moveTo>
                <a:lnTo>
                  <a:pt x="3039239" y="89111"/>
                </a:lnTo>
                <a:lnTo>
                  <a:pt x="3092021" y="109856"/>
                </a:lnTo>
                <a:lnTo>
                  <a:pt x="3130061" y="78991"/>
                </a:lnTo>
                <a:lnTo>
                  <a:pt x="3144610" y="78991"/>
                </a:lnTo>
                <a:lnTo>
                  <a:pt x="3143674" y="72944"/>
                </a:lnTo>
                <a:close/>
              </a:path>
              <a:path w="3204209" h="616585">
                <a:moveTo>
                  <a:pt x="2962613" y="0"/>
                </a:moveTo>
                <a:lnTo>
                  <a:pt x="2951919" y="2377"/>
                </a:lnTo>
                <a:lnTo>
                  <a:pt x="2942897" y="8590"/>
                </a:lnTo>
                <a:lnTo>
                  <a:pt x="2936739" y="18121"/>
                </a:lnTo>
                <a:lnTo>
                  <a:pt x="2934760" y="29294"/>
                </a:lnTo>
                <a:lnTo>
                  <a:pt x="2937137" y="39987"/>
                </a:lnTo>
                <a:lnTo>
                  <a:pt x="2943350" y="49009"/>
                </a:lnTo>
                <a:lnTo>
                  <a:pt x="2952880" y="55168"/>
                </a:lnTo>
                <a:lnTo>
                  <a:pt x="3039239" y="89111"/>
                </a:lnTo>
                <a:lnTo>
                  <a:pt x="3143674" y="72944"/>
                </a:lnTo>
                <a:lnTo>
                  <a:pt x="3154341" y="72944"/>
                </a:lnTo>
                <a:lnTo>
                  <a:pt x="2973786" y="1978"/>
                </a:lnTo>
                <a:lnTo>
                  <a:pt x="2962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552" rIns="0" bIns="0" rtlCol="0">
            <a:spAutoFit/>
          </a:bodyPr>
          <a:lstStyle/>
          <a:p>
            <a:pPr marL="1108710">
              <a:lnSpc>
                <a:spcPct val="100000"/>
              </a:lnSpc>
              <a:spcBef>
                <a:spcPts val="100"/>
              </a:spcBef>
            </a:pPr>
            <a:r>
              <a:rPr dirty="0"/>
              <a:t>Evading</a:t>
            </a:r>
            <a:r>
              <a:rPr spc="-85" dirty="0"/>
              <a:t> </a:t>
            </a:r>
            <a:r>
              <a:rPr dirty="0"/>
              <a:t>/GS</a:t>
            </a:r>
            <a:r>
              <a:rPr spc="-85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dirty="0"/>
              <a:t>exception</a:t>
            </a:r>
            <a:r>
              <a:rPr spc="-80" dirty="0"/>
              <a:t> </a:t>
            </a:r>
            <a:r>
              <a:rPr spc="-10" dirty="0"/>
              <a:t>handlers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5420"/>
            <a:ext cx="10307320" cy="25704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  <a:tab pos="4040504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exception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thrown,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dispatcher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walks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exception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list </a:t>
            </a:r>
            <a:r>
              <a:rPr sz="3200" dirty="0">
                <a:latin typeface="Calibri"/>
                <a:cs typeface="Calibri"/>
              </a:rPr>
              <a:t>until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found</a:t>
            </a:r>
            <a:r>
              <a:rPr sz="3200" dirty="0">
                <a:latin typeface="Calibri"/>
                <a:cs typeface="Calibri"/>
              </a:rPr>
              <a:t>	(else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default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handler)</a:t>
            </a:r>
            <a:endParaRPr sz="3200">
              <a:latin typeface="Calibri"/>
              <a:cs typeface="Calibri"/>
            </a:endParaRPr>
          </a:p>
          <a:p>
            <a:pPr marL="520700" marR="1511300">
              <a:lnSpc>
                <a:spcPct val="120000"/>
              </a:lnSpc>
              <a:spcBef>
                <a:spcPts val="3420"/>
              </a:spcBef>
              <a:tabLst>
                <a:tab pos="3382010" algn="l"/>
                <a:tab pos="3912870" algn="l"/>
                <a:tab pos="4541520" algn="l"/>
              </a:tabLst>
            </a:pPr>
            <a:r>
              <a:rPr sz="3200" dirty="0">
                <a:latin typeface="Calibri"/>
                <a:cs typeface="Calibri"/>
              </a:rPr>
              <a:t>After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overflow:</a:t>
            </a:r>
            <a:r>
              <a:rPr sz="3200" dirty="0">
                <a:latin typeface="Calibri"/>
                <a:cs typeface="Calibri"/>
              </a:rPr>
              <a:t>	handler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points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attacker’s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code </a:t>
            </a:r>
            <a:r>
              <a:rPr sz="3200" dirty="0">
                <a:latin typeface="Calibri"/>
                <a:cs typeface="Calibri"/>
              </a:rPr>
              <a:t>exception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triggered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mbria Math"/>
                <a:cs typeface="Cambria Math"/>
              </a:rPr>
              <a:t>⇒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dirty="0">
                <a:latin typeface="Calibri"/>
                <a:cs typeface="Calibri"/>
              </a:rPr>
              <a:t>control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hijack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6340" y="5571235"/>
            <a:ext cx="6648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20" dirty="0">
                <a:latin typeface="Calibri"/>
                <a:cs typeface="Calibri"/>
              </a:rPr>
              <a:t>high </a:t>
            </a:r>
            <a:r>
              <a:rPr sz="2400" spc="-25" dirty="0">
                <a:latin typeface="Calibri"/>
                <a:cs typeface="Calibri"/>
              </a:rPr>
              <a:t>mem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0831" y="5875889"/>
            <a:ext cx="317436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  <a:tabLst>
                <a:tab pos="1205865" algn="l"/>
                <a:tab pos="2218055" algn="l"/>
              </a:tabLst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buf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handler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07200" y="5765799"/>
            <a:ext cx="3759200" cy="920750"/>
            <a:chOff x="6807200" y="5765799"/>
            <a:chExt cx="3759200" cy="9207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000" y="5765799"/>
              <a:ext cx="1219200" cy="609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7199" y="5765799"/>
              <a:ext cx="1219200" cy="609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07200" y="6398624"/>
              <a:ext cx="1936750" cy="288290"/>
            </a:xfrm>
            <a:custGeom>
              <a:avLst/>
              <a:gdLst/>
              <a:ahLst/>
              <a:cxnLst/>
              <a:rect l="l" t="t" r="r" b="b"/>
              <a:pathLst>
                <a:path w="1936750" h="288290">
                  <a:moveTo>
                    <a:pt x="61297" y="82714"/>
                  </a:moveTo>
                  <a:lnTo>
                    <a:pt x="52881" y="92224"/>
                  </a:lnTo>
                  <a:lnTo>
                    <a:pt x="55736" y="94736"/>
                  </a:lnTo>
                  <a:lnTo>
                    <a:pt x="88662" y="120509"/>
                  </a:lnTo>
                  <a:lnTo>
                    <a:pt x="124870" y="145190"/>
                  </a:lnTo>
                  <a:lnTo>
                    <a:pt x="165611" y="168510"/>
                  </a:lnTo>
                  <a:lnTo>
                    <a:pt x="211783" y="189985"/>
                  </a:lnTo>
                  <a:lnTo>
                    <a:pt x="264490" y="209270"/>
                  </a:lnTo>
                  <a:lnTo>
                    <a:pt x="324780" y="226003"/>
                  </a:lnTo>
                  <a:lnTo>
                    <a:pt x="394493" y="240593"/>
                  </a:lnTo>
                  <a:lnTo>
                    <a:pt x="432950" y="247302"/>
                  </a:lnTo>
                  <a:lnTo>
                    <a:pt x="473464" y="253589"/>
                  </a:lnTo>
                  <a:lnTo>
                    <a:pt x="515773" y="259431"/>
                  </a:lnTo>
                  <a:lnTo>
                    <a:pt x="559615" y="264803"/>
                  </a:lnTo>
                  <a:lnTo>
                    <a:pt x="604724" y="269680"/>
                  </a:lnTo>
                  <a:lnTo>
                    <a:pt x="650861" y="274039"/>
                  </a:lnTo>
                  <a:lnTo>
                    <a:pt x="745031" y="281089"/>
                  </a:lnTo>
                  <a:lnTo>
                    <a:pt x="840075" y="285757"/>
                  </a:lnTo>
                  <a:lnTo>
                    <a:pt x="933833" y="287834"/>
                  </a:lnTo>
                  <a:lnTo>
                    <a:pt x="979614" y="287839"/>
                  </a:lnTo>
                  <a:lnTo>
                    <a:pt x="1024267" y="287118"/>
                  </a:lnTo>
                  <a:lnTo>
                    <a:pt x="1069238" y="285593"/>
                  </a:lnTo>
                  <a:lnTo>
                    <a:pt x="1115875" y="283233"/>
                  </a:lnTo>
                  <a:lnTo>
                    <a:pt x="1163800" y="280089"/>
                  </a:lnTo>
                  <a:lnTo>
                    <a:pt x="1212655" y="276213"/>
                  </a:lnTo>
                  <a:lnTo>
                    <a:pt x="1223551" y="275139"/>
                  </a:lnTo>
                  <a:lnTo>
                    <a:pt x="979462" y="275139"/>
                  </a:lnTo>
                  <a:lnTo>
                    <a:pt x="933905" y="275134"/>
                  </a:lnTo>
                  <a:lnTo>
                    <a:pt x="840488" y="273062"/>
                  </a:lnTo>
                  <a:lnTo>
                    <a:pt x="745763" y="268409"/>
                  </a:lnTo>
                  <a:lnTo>
                    <a:pt x="651883" y="261379"/>
                  </a:lnTo>
                  <a:lnTo>
                    <a:pt x="605967" y="257041"/>
                  </a:lnTo>
                  <a:lnTo>
                    <a:pt x="561030" y="252182"/>
                  </a:lnTo>
                  <a:lnTo>
                    <a:pt x="517371" y="246831"/>
                  </a:lnTo>
                  <a:lnTo>
                    <a:pt x="475259" y="241016"/>
                  </a:lnTo>
                  <a:lnTo>
                    <a:pt x="434963" y="234761"/>
                  </a:lnTo>
                  <a:lnTo>
                    <a:pt x="396750" y="228094"/>
                  </a:lnTo>
                  <a:lnTo>
                    <a:pt x="327659" y="213630"/>
                  </a:lnTo>
                  <a:lnTo>
                    <a:pt x="268265" y="197139"/>
                  </a:lnTo>
                  <a:lnTo>
                    <a:pt x="216539" y="178203"/>
                  </a:lnTo>
                  <a:lnTo>
                    <a:pt x="171349" y="157174"/>
                  </a:lnTo>
                  <a:lnTo>
                    <a:pt x="131565" y="134396"/>
                  </a:lnTo>
                  <a:lnTo>
                    <a:pt x="96350" y="110379"/>
                  </a:lnTo>
                  <a:lnTo>
                    <a:pt x="95989" y="110133"/>
                  </a:lnTo>
                  <a:lnTo>
                    <a:pt x="63707" y="84848"/>
                  </a:lnTo>
                  <a:lnTo>
                    <a:pt x="61297" y="82714"/>
                  </a:lnTo>
                  <a:close/>
                </a:path>
                <a:path w="1936750" h="288290">
                  <a:moveTo>
                    <a:pt x="1230845" y="274421"/>
                  </a:moveTo>
                  <a:lnTo>
                    <a:pt x="1023893" y="274424"/>
                  </a:lnTo>
                  <a:lnTo>
                    <a:pt x="979462" y="275139"/>
                  </a:lnTo>
                  <a:lnTo>
                    <a:pt x="1223602" y="275134"/>
                  </a:lnTo>
                  <a:lnTo>
                    <a:pt x="1230845" y="274421"/>
                  </a:lnTo>
                  <a:close/>
                </a:path>
                <a:path w="1936750" h="288290">
                  <a:moveTo>
                    <a:pt x="933975" y="275134"/>
                  </a:moveTo>
                  <a:lnTo>
                    <a:pt x="950508" y="275136"/>
                  </a:lnTo>
                  <a:lnTo>
                    <a:pt x="933975" y="275134"/>
                  </a:lnTo>
                  <a:close/>
                </a:path>
                <a:path w="1936750" h="288290">
                  <a:moveTo>
                    <a:pt x="933975" y="275134"/>
                  </a:moveTo>
                  <a:close/>
                </a:path>
                <a:path w="1936750" h="288290">
                  <a:moveTo>
                    <a:pt x="1246267" y="272902"/>
                  </a:moveTo>
                  <a:lnTo>
                    <a:pt x="1068649" y="272906"/>
                  </a:lnTo>
                  <a:lnTo>
                    <a:pt x="1023954" y="274422"/>
                  </a:lnTo>
                  <a:lnTo>
                    <a:pt x="1230845" y="274421"/>
                  </a:lnTo>
                  <a:lnTo>
                    <a:pt x="1246267" y="272902"/>
                  </a:lnTo>
                  <a:close/>
                </a:path>
                <a:path w="1936750" h="288290">
                  <a:moveTo>
                    <a:pt x="840527" y="273063"/>
                  </a:moveTo>
                  <a:lnTo>
                    <a:pt x="840716" y="273068"/>
                  </a:lnTo>
                  <a:lnTo>
                    <a:pt x="840527" y="273063"/>
                  </a:lnTo>
                  <a:close/>
                </a:path>
                <a:path w="1936750" h="288290">
                  <a:moveTo>
                    <a:pt x="840488" y="273062"/>
                  </a:moveTo>
                  <a:close/>
                </a:path>
                <a:path w="1936750" h="288290">
                  <a:moveTo>
                    <a:pt x="1270131" y="270551"/>
                  </a:moveTo>
                  <a:lnTo>
                    <a:pt x="1115091" y="270557"/>
                  </a:lnTo>
                  <a:lnTo>
                    <a:pt x="1068698" y="272904"/>
                  </a:lnTo>
                  <a:lnTo>
                    <a:pt x="1246267" y="272902"/>
                  </a:lnTo>
                  <a:lnTo>
                    <a:pt x="1270131" y="270551"/>
                  </a:lnTo>
                  <a:close/>
                </a:path>
                <a:path w="1936750" h="288290">
                  <a:moveTo>
                    <a:pt x="1301927" y="267419"/>
                  </a:moveTo>
                  <a:lnTo>
                    <a:pt x="1162838" y="267426"/>
                  </a:lnTo>
                  <a:lnTo>
                    <a:pt x="1115134" y="270554"/>
                  </a:lnTo>
                  <a:lnTo>
                    <a:pt x="1270131" y="270551"/>
                  </a:lnTo>
                  <a:lnTo>
                    <a:pt x="1301927" y="267419"/>
                  </a:lnTo>
                  <a:close/>
                </a:path>
                <a:path w="1936750" h="288290">
                  <a:moveTo>
                    <a:pt x="745818" y="268413"/>
                  </a:moveTo>
                  <a:close/>
                </a:path>
                <a:path w="1936750" h="288290">
                  <a:moveTo>
                    <a:pt x="745763" y="268409"/>
                  </a:moveTo>
                  <a:close/>
                </a:path>
                <a:path w="1936750" h="288290">
                  <a:moveTo>
                    <a:pt x="1335241" y="263557"/>
                  </a:moveTo>
                  <a:lnTo>
                    <a:pt x="1211470" y="263568"/>
                  </a:lnTo>
                  <a:lnTo>
                    <a:pt x="1162888" y="267422"/>
                  </a:lnTo>
                  <a:lnTo>
                    <a:pt x="1301927" y="267419"/>
                  </a:lnTo>
                  <a:lnTo>
                    <a:pt x="1311536" y="266473"/>
                  </a:lnTo>
                  <a:lnTo>
                    <a:pt x="1335241" y="263557"/>
                  </a:lnTo>
                  <a:close/>
                </a:path>
                <a:path w="1936750" h="288290">
                  <a:moveTo>
                    <a:pt x="1413609" y="253842"/>
                  </a:moveTo>
                  <a:lnTo>
                    <a:pt x="1310062" y="253859"/>
                  </a:lnTo>
                  <a:lnTo>
                    <a:pt x="1211539" y="263561"/>
                  </a:lnTo>
                  <a:lnTo>
                    <a:pt x="1335241" y="263557"/>
                  </a:lnTo>
                  <a:lnTo>
                    <a:pt x="1409548" y="254417"/>
                  </a:lnTo>
                  <a:lnTo>
                    <a:pt x="1413609" y="253842"/>
                  </a:lnTo>
                  <a:close/>
                </a:path>
                <a:path w="1936750" h="288290">
                  <a:moveTo>
                    <a:pt x="651933" y="261384"/>
                  </a:moveTo>
                  <a:close/>
                </a:path>
                <a:path w="1936750" h="288290">
                  <a:moveTo>
                    <a:pt x="651883" y="261379"/>
                  </a:moveTo>
                  <a:close/>
                </a:path>
                <a:path w="1936750" h="288290">
                  <a:moveTo>
                    <a:pt x="606012" y="257045"/>
                  </a:moveTo>
                  <a:close/>
                </a:path>
                <a:path w="1936750" h="288290">
                  <a:moveTo>
                    <a:pt x="605967" y="257041"/>
                  </a:moveTo>
                  <a:close/>
                </a:path>
                <a:path w="1936750" h="288290">
                  <a:moveTo>
                    <a:pt x="1494866" y="241820"/>
                  </a:moveTo>
                  <a:lnTo>
                    <a:pt x="1407939" y="241820"/>
                  </a:lnTo>
                  <a:lnTo>
                    <a:pt x="1310133" y="253850"/>
                  </a:lnTo>
                  <a:lnTo>
                    <a:pt x="1413609" y="253842"/>
                  </a:lnTo>
                  <a:lnTo>
                    <a:pt x="1457316" y="247644"/>
                  </a:lnTo>
                  <a:lnTo>
                    <a:pt x="1494866" y="241820"/>
                  </a:lnTo>
                  <a:close/>
                </a:path>
                <a:path w="1936750" h="288290">
                  <a:moveTo>
                    <a:pt x="561069" y="252187"/>
                  </a:moveTo>
                  <a:close/>
                </a:path>
                <a:path w="1936750" h="288290">
                  <a:moveTo>
                    <a:pt x="561030" y="252182"/>
                  </a:moveTo>
                  <a:close/>
                </a:path>
                <a:path w="1936750" h="288290">
                  <a:moveTo>
                    <a:pt x="517414" y="246837"/>
                  </a:moveTo>
                  <a:close/>
                </a:path>
                <a:path w="1936750" h="288290">
                  <a:moveTo>
                    <a:pt x="517371" y="246831"/>
                  </a:moveTo>
                  <a:close/>
                </a:path>
                <a:path w="1936750" h="288290">
                  <a:moveTo>
                    <a:pt x="1535399" y="235076"/>
                  </a:moveTo>
                  <a:lnTo>
                    <a:pt x="1455409" y="235088"/>
                  </a:lnTo>
                  <a:lnTo>
                    <a:pt x="1407885" y="241826"/>
                  </a:lnTo>
                  <a:lnTo>
                    <a:pt x="1494866" y="241820"/>
                  </a:lnTo>
                  <a:lnTo>
                    <a:pt x="1503716" y="240447"/>
                  </a:lnTo>
                  <a:lnTo>
                    <a:pt x="1535399" y="235076"/>
                  </a:lnTo>
                  <a:close/>
                </a:path>
                <a:path w="1936750" h="288290">
                  <a:moveTo>
                    <a:pt x="475304" y="241023"/>
                  </a:moveTo>
                  <a:close/>
                </a:path>
                <a:path w="1936750" h="288290">
                  <a:moveTo>
                    <a:pt x="475259" y="241016"/>
                  </a:moveTo>
                  <a:close/>
                </a:path>
                <a:path w="1936750" h="288290">
                  <a:moveTo>
                    <a:pt x="1575175" y="227904"/>
                  </a:moveTo>
                  <a:lnTo>
                    <a:pt x="1501725" y="227904"/>
                  </a:lnTo>
                  <a:lnTo>
                    <a:pt x="1455446" y="235082"/>
                  </a:lnTo>
                  <a:lnTo>
                    <a:pt x="1535399" y="235076"/>
                  </a:lnTo>
                  <a:lnTo>
                    <a:pt x="1548394" y="232873"/>
                  </a:lnTo>
                  <a:lnTo>
                    <a:pt x="1575175" y="227904"/>
                  </a:lnTo>
                  <a:close/>
                </a:path>
                <a:path w="1936750" h="288290">
                  <a:moveTo>
                    <a:pt x="435018" y="234770"/>
                  </a:moveTo>
                  <a:close/>
                </a:path>
                <a:path w="1936750" h="288290">
                  <a:moveTo>
                    <a:pt x="434963" y="234761"/>
                  </a:moveTo>
                  <a:close/>
                </a:path>
                <a:path w="1936750" h="288290">
                  <a:moveTo>
                    <a:pt x="396814" y="228106"/>
                  </a:moveTo>
                  <a:close/>
                </a:path>
                <a:path w="1936750" h="288290">
                  <a:moveTo>
                    <a:pt x="396750" y="228094"/>
                  </a:moveTo>
                  <a:close/>
                </a:path>
                <a:path w="1936750" h="288290">
                  <a:moveTo>
                    <a:pt x="1613597" y="220360"/>
                  </a:moveTo>
                  <a:lnTo>
                    <a:pt x="1546223" y="220360"/>
                  </a:lnTo>
                  <a:lnTo>
                    <a:pt x="1501690" y="227909"/>
                  </a:lnTo>
                  <a:lnTo>
                    <a:pt x="1575175" y="227904"/>
                  </a:lnTo>
                  <a:lnTo>
                    <a:pt x="1590974" y="224972"/>
                  </a:lnTo>
                  <a:lnTo>
                    <a:pt x="1613597" y="220360"/>
                  </a:lnTo>
                  <a:close/>
                </a:path>
                <a:path w="1936750" h="288290">
                  <a:moveTo>
                    <a:pt x="360966" y="221057"/>
                  </a:moveTo>
                  <a:close/>
                </a:path>
                <a:path w="1936750" h="288290">
                  <a:moveTo>
                    <a:pt x="360891" y="221040"/>
                  </a:moveTo>
                  <a:close/>
                </a:path>
                <a:path w="1936750" h="288290">
                  <a:moveTo>
                    <a:pt x="1650140" y="212496"/>
                  </a:moveTo>
                  <a:lnTo>
                    <a:pt x="1588602" y="212496"/>
                  </a:lnTo>
                  <a:lnTo>
                    <a:pt x="1546169" y="220369"/>
                  </a:lnTo>
                  <a:lnTo>
                    <a:pt x="1613597" y="220360"/>
                  </a:lnTo>
                  <a:lnTo>
                    <a:pt x="1631083" y="216794"/>
                  </a:lnTo>
                  <a:lnTo>
                    <a:pt x="1650140" y="212496"/>
                  </a:lnTo>
                  <a:close/>
                </a:path>
                <a:path w="1936750" h="288290">
                  <a:moveTo>
                    <a:pt x="327746" y="213652"/>
                  </a:moveTo>
                  <a:close/>
                </a:path>
                <a:path w="1936750" h="288290">
                  <a:moveTo>
                    <a:pt x="327659" y="213630"/>
                  </a:moveTo>
                  <a:close/>
                </a:path>
                <a:path w="1936750" h="288290">
                  <a:moveTo>
                    <a:pt x="1684307" y="204364"/>
                  </a:moveTo>
                  <a:lnTo>
                    <a:pt x="1628482" y="204364"/>
                  </a:lnTo>
                  <a:lnTo>
                    <a:pt x="1588558" y="212504"/>
                  </a:lnTo>
                  <a:lnTo>
                    <a:pt x="1650140" y="212496"/>
                  </a:lnTo>
                  <a:lnTo>
                    <a:pt x="1668350" y="208388"/>
                  </a:lnTo>
                  <a:lnTo>
                    <a:pt x="1684307" y="204364"/>
                  </a:lnTo>
                  <a:close/>
                </a:path>
                <a:path w="1936750" h="288290">
                  <a:moveTo>
                    <a:pt x="297030" y="205741"/>
                  </a:moveTo>
                  <a:lnTo>
                    <a:pt x="297164" y="205776"/>
                  </a:lnTo>
                  <a:lnTo>
                    <a:pt x="297030" y="205741"/>
                  </a:lnTo>
                  <a:close/>
                </a:path>
                <a:path w="1936750" h="288290">
                  <a:moveTo>
                    <a:pt x="296927" y="205711"/>
                  </a:moveTo>
                  <a:close/>
                </a:path>
                <a:path w="1936750" h="288290">
                  <a:moveTo>
                    <a:pt x="1715617" y="196017"/>
                  </a:moveTo>
                  <a:lnTo>
                    <a:pt x="1665479" y="196017"/>
                  </a:lnTo>
                  <a:lnTo>
                    <a:pt x="1628419" y="204377"/>
                  </a:lnTo>
                  <a:lnTo>
                    <a:pt x="1684307" y="204364"/>
                  </a:lnTo>
                  <a:lnTo>
                    <a:pt x="1702407" y="199799"/>
                  </a:lnTo>
                  <a:lnTo>
                    <a:pt x="1715617" y="196017"/>
                  </a:lnTo>
                  <a:close/>
                </a:path>
                <a:path w="1936750" h="288290">
                  <a:moveTo>
                    <a:pt x="268371" y="197175"/>
                  </a:moveTo>
                  <a:lnTo>
                    <a:pt x="268509" y="197217"/>
                  </a:lnTo>
                  <a:lnTo>
                    <a:pt x="268371" y="197175"/>
                  </a:lnTo>
                  <a:close/>
                </a:path>
                <a:path w="1936750" h="288290">
                  <a:moveTo>
                    <a:pt x="268265" y="197139"/>
                  </a:moveTo>
                  <a:close/>
                </a:path>
                <a:path w="1936750" h="288290">
                  <a:moveTo>
                    <a:pt x="1743576" y="187509"/>
                  </a:moveTo>
                  <a:lnTo>
                    <a:pt x="1699204" y="187509"/>
                  </a:lnTo>
                  <a:lnTo>
                    <a:pt x="1665397" y="196035"/>
                  </a:lnTo>
                  <a:lnTo>
                    <a:pt x="1715617" y="196017"/>
                  </a:lnTo>
                  <a:lnTo>
                    <a:pt x="1732894" y="191070"/>
                  </a:lnTo>
                  <a:lnTo>
                    <a:pt x="1743576" y="187509"/>
                  </a:lnTo>
                  <a:close/>
                </a:path>
                <a:path w="1936750" h="288290">
                  <a:moveTo>
                    <a:pt x="241627" y="187998"/>
                  </a:moveTo>
                  <a:lnTo>
                    <a:pt x="241764" y="188045"/>
                  </a:lnTo>
                  <a:lnTo>
                    <a:pt x="241627" y="187998"/>
                  </a:lnTo>
                  <a:close/>
                </a:path>
                <a:path w="1936750" h="288290">
                  <a:moveTo>
                    <a:pt x="241515" y="187955"/>
                  </a:moveTo>
                  <a:close/>
                </a:path>
                <a:path w="1936750" h="288290">
                  <a:moveTo>
                    <a:pt x="1768010" y="178898"/>
                  </a:moveTo>
                  <a:lnTo>
                    <a:pt x="1729267" y="178898"/>
                  </a:lnTo>
                  <a:lnTo>
                    <a:pt x="1699103" y="187535"/>
                  </a:lnTo>
                  <a:lnTo>
                    <a:pt x="1743576" y="187509"/>
                  </a:lnTo>
                  <a:lnTo>
                    <a:pt x="1760044" y="182019"/>
                  </a:lnTo>
                  <a:lnTo>
                    <a:pt x="1768010" y="178898"/>
                  </a:lnTo>
                  <a:close/>
                </a:path>
                <a:path w="1936750" h="288290">
                  <a:moveTo>
                    <a:pt x="1789740" y="170023"/>
                  </a:moveTo>
                  <a:lnTo>
                    <a:pt x="1755872" y="170023"/>
                  </a:lnTo>
                  <a:lnTo>
                    <a:pt x="1729134" y="178937"/>
                  </a:lnTo>
                  <a:lnTo>
                    <a:pt x="1729267" y="178898"/>
                  </a:lnTo>
                  <a:lnTo>
                    <a:pt x="1768010" y="178898"/>
                  </a:lnTo>
                  <a:lnTo>
                    <a:pt x="1784446" y="172459"/>
                  </a:lnTo>
                  <a:lnTo>
                    <a:pt x="1789740" y="170023"/>
                  </a:lnTo>
                  <a:close/>
                </a:path>
                <a:path w="1936750" h="288290">
                  <a:moveTo>
                    <a:pt x="216640" y="178248"/>
                  </a:moveTo>
                  <a:lnTo>
                    <a:pt x="216773" y="178306"/>
                  </a:lnTo>
                  <a:lnTo>
                    <a:pt x="216640" y="178248"/>
                  </a:lnTo>
                  <a:close/>
                </a:path>
                <a:path w="1936750" h="288290">
                  <a:moveTo>
                    <a:pt x="216539" y="178203"/>
                  </a:moveTo>
                  <a:close/>
                </a:path>
                <a:path w="1936750" h="288290">
                  <a:moveTo>
                    <a:pt x="1809450" y="160701"/>
                  </a:moveTo>
                  <a:lnTo>
                    <a:pt x="1779642" y="160701"/>
                  </a:lnTo>
                  <a:lnTo>
                    <a:pt x="1755716" y="170075"/>
                  </a:lnTo>
                  <a:lnTo>
                    <a:pt x="1755872" y="170023"/>
                  </a:lnTo>
                  <a:lnTo>
                    <a:pt x="1789740" y="170023"/>
                  </a:lnTo>
                  <a:lnTo>
                    <a:pt x="1806274" y="162416"/>
                  </a:lnTo>
                  <a:lnTo>
                    <a:pt x="1809450" y="160701"/>
                  </a:lnTo>
                  <a:close/>
                </a:path>
                <a:path w="1936750" h="288290">
                  <a:moveTo>
                    <a:pt x="193312" y="167985"/>
                  </a:moveTo>
                  <a:lnTo>
                    <a:pt x="193445" y="168043"/>
                  </a:lnTo>
                  <a:lnTo>
                    <a:pt x="193312" y="167985"/>
                  </a:lnTo>
                  <a:close/>
                </a:path>
                <a:path w="1936750" h="288290">
                  <a:moveTo>
                    <a:pt x="193198" y="167929"/>
                  </a:moveTo>
                  <a:close/>
                </a:path>
                <a:path w="1936750" h="288290">
                  <a:moveTo>
                    <a:pt x="1827213" y="150964"/>
                  </a:moveTo>
                  <a:lnTo>
                    <a:pt x="1800781" y="150964"/>
                  </a:lnTo>
                  <a:lnTo>
                    <a:pt x="1800416" y="151146"/>
                  </a:lnTo>
                  <a:lnTo>
                    <a:pt x="1779478" y="160765"/>
                  </a:lnTo>
                  <a:lnTo>
                    <a:pt x="1779642" y="160701"/>
                  </a:lnTo>
                  <a:lnTo>
                    <a:pt x="1809450" y="160701"/>
                  </a:lnTo>
                  <a:lnTo>
                    <a:pt x="1825708" y="151919"/>
                  </a:lnTo>
                  <a:lnTo>
                    <a:pt x="1827213" y="150964"/>
                  </a:lnTo>
                  <a:close/>
                </a:path>
                <a:path w="1936750" h="288290">
                  <a:moveTo>
                    <a:pt x="171456" y="157232"/>
                  </a:moveTo>
                  <a:lnTo>
                    <a:pt x="171590" y="157298"/>
                  </a:lnTo>
                  <a:lnTo>
                    <a:pt x="171456" y="157232"/>
                  </a:lnTo>
                  <a:close/>
                </a:path>
                <a:path w="1936750" h="288290">
                  <a:moveTo>
                    <a:pt x="171349" y="157174"/>
                  </a:moveTo>
                  <a:close/>
                </a:path>
                <a:path w="1936750" h="288290">
                  <a:moveTo>
                    <a:pt x="1800592" y="151051"/>
                  </a:moveTo>
                  <a:lnTo>
                    <a:pt x="1800386" y="151146"/>
                  </a:lnTo>
                  <a:lnTo>
                    <a:pt x="1800592" y="151051"/>
                  </a:lnTo>
                  <a:close/>
                </a:path>
                <a:path w="1936750" h="288290">
                  <a:moveTo>
                    <a:pt x="1843119" y="140851"/>
                  </a:moveTo>
                  <a:lnTo>
                    <a:pt x="1819476" y="140851"/>
                  </a:lnTo>
                  <a:lnTo>
                    <a:pt x="1819092" y="141076"/>
                  </a:lnTo>
                  <a:lnTo>
                    <a:pt x="1800592" y="151051"/>
                  </a:lnTo>
                  <a:lnTo>
                    <a:pt x="1800781" y="150964"/>
                  </a:lnTo>
                  <a:lnTo>
                    <a:pt x="1827213" y="150964"/>
                  </a:lnTo>
                  <a:lnTo>
                    <a:pt x="1842974" y="140959"/>
                  </a:lnTo>
                  <a:lnTo>
                    <a:pt x="1843119" y="140851"/>
                  </a:lnTo>
                  <a:close/>
                </a:path>
                <a:path w="1936750" h="288290">
                  <a:moveTo>
                    <a:pt x="150957" y="146044"/>
                  </a:moveTo>
                  <a:lnTo>
                    <a:pt x="151084" y="146113"/>
                  </a:lnTo>
                  <a:lnTo>
                    <a:pt x="150957" y="146044"/>
                  </a:lnTo>
                  <a:close/>
                </a:path>
                <a:path w="1936750" h="288290">
                  <a:moveTo>
                    <a:pt x="150855" y="145983"/>
                  </a:moveTo>
                  <a:close/>
                </a:path>
                <a:path w="1936750" h="288290">
                  <a:moveTo>
                    <a:pt x="1819277" y="140959"/>
                  </a:moveTo>
                  <a:lnTo>
                    <a:pt x="1819059" y="141076"/>
                  </a:lnTo>
                  <a:lnTo>
                    <a:pt x="1819277" y="140959"/>
                  </a:lnTo>
                  <a:close/>
                </a:path>
                <a:path w="1936750" h="288290">
                  <a:moveTo>
                    <a:pt x="1857132" y="130399"/>
                  </a:moveTo>
                  <a:lnTo>
                    <a:pt x="1835922" y="130399"/>
                  </a:lnTo>
                  <a:lnTo>
                    <a:pt x="1835527" y="130670"/>
                  </a:lnTo>
                  <a:lnTo>
                    <a:pt x="1819277" y="140959"/>
                  </a:lnTo>
                  <a:lnTo>
                    <a:pt x="1819476" y="140851"/>
                  </a:lnTo>
                  <a:lnTo>
                    <a:pt x="1843119" y="140851"/>
                  </a:lnTo>
                  <a:lnTo>
                    <a:pt x="1857132" y="130399"/>
                  </a:lnTo>
                  <a:close/>
                </a:path>
                <a:path w="1936750" h="288290">
                  <a:moveTo>
                    <a:pt x="131726" y="134493"/>
                  </a:moveTo>
                  <a:lnTo>
                    <a:pt x="131872" y="134593"/>
                  </a:lnTo>
                  <a:lnTo>
                    <a:pt x="131726" y="134493"/>
                  </a:lnTo>
                  <a:close/>
                </a:path>
                <a:path w="1936750" h="288290">
                  <a:moveTo>
                    <a:pt x="131584" y="134396"/>
                  </a:moveTo>
                  <a:lnTo>
                    <a:pt x="131726" y="134493"/>
                  </a:lnTo>
                  <a:lnTo>
                    <a:pt x="131584" y="134396"/>
                  </a:lnTo>
                  <a:close/>
                </a:path>
                <a:path w="1936750" h="288290">
                  <a:moveTo>
                    <a:pt x="1835718" y="130528"/>
                  </a:moveTo>
                  <a:lnTo>
                    <a:pt x="1835493" y="130670"/>
                  </a:lnTo>
                  <a:lnTo>
                    <a:pt x="1835718" y="130528"/>
                  </a:lnTo>
                  <a:close/>
                </a:path>
                <a:path w="1936750" h="288290">
                  <a:moveTo>
                    <a:pt x="1869532" y="119642"/>
                  </a:moveTo>
                  <a:lnTo>
                    <a:pt x="1850311" y="119642"/>
                  </a:lnTo>
                  <a:lnTo>
                    <a:pt x="1849918" y="119960"/>
                  </a:lnTo>
                  <a:lnTo>
                    <a:pt x="1835718" y="130528"/>
                  </a:lnTo>
                  <a:lnTo>
                    <a:pt x="1835922" y="130399"/>
                  </a:lnTo>
                  <a:lnTo>
                    <a:pt x="1857132" y="130399"/>
                  </a:lnTo>
                  <a:lnTo>
                    <a:pt x="1858107" y="129671"/>
                  </a:lnTo>
                  <a:lnTo>
                    <a:pt x="1869532" y="119642"/>
                  </a:lnTo>
                  <a:close/>
                </a:path>
                <a:path w="1936750" h="288290">
                  <a:moveTo>
                    <a:pt x="1850108" y="119793"/>
                  </a:moveTo>
                  <a:lnTo>
                    <a:pt x="1849885" y="119960"/>
                  </a:lnTo>
                  <a:lnTo>
                    <a:pt x="1850108" y="119793"/>
                  </a:lnTo>
                  <a:close/>
                </a:path>
                <a:path w="1936750" h="288290">
                  <a:moveTo>
                    <a:pt x="1880485" y="108613"/>
                  </a:moveTo>
                  <a:lnTo>
                    <a:pt x="1862844" y="108613"/>
                  </a:lnTo>
                  <a:lnTo>
                    <a:pt x="1862470" y="108970"/>
                  </a:lnTo>
                  <a:lnTo>
                    <a:pt x="1850108" y="119793"/>
                  </a:lnTo>
                  <a:lnTo>
                    <a:pt x="1850311" y="119642"/>
                  </a:lnTo>
                  <a:lnTo>
                    <a:pt x="1869532" y="119642"/>
                  </a:lnTo>
                  <a:lnTo>
                    <a:pt x="1871418" y="117986"/>
                  </a:lnTo>
                  <a:lnTo>
                    <a:pt x="1880485" y="108613"/>
                  </a:lnTo>
                  <a:close/>
                </a:path>
                <a:path w="1936750" h="288290">
                  <a:moveTo>
                    <a:pt x="0" y="36999"/>
                  </a:moveTo>
                  <a:lnTo>
                    <a:pt x="31817" y="116029"/>
                  </a:lnTo>
                  <a:lnTo>
                    <a:pt x="52881" y="92224"/>
                  </a:lnTo>
                  <a:lnTo>
                    <a:pt x="43360" y="83847"/>
                  </a:lnTo>
                  <a:lnTo>
                    <a:pt x="51748" y="74312"/>
                  </a:lnTo>
                  <a:lnTo>
                    <a:pt x="68731" y="74312"/>
                  </a:lnTo>
                  <a:lnTo>
                    <a:pt x="82313" y="58963"/>
                  </a:lnTo>
                  <a:lnTo>
                    <a:pt x="0" y="36999"/>
                  </a:lnTo>
                  <a:close/>
                </a:path>
                <a:path w="1936750" h="288290">
                  <a:moveTo>
                    <a:pt x="96156" y="110247"/>
                  </a:moveTo>
                  <a:lnTo>
                    <a:pt x="96325" y="110379"/>
                  </a:lnTo>
                  <a:lnTo>
                    <a:pt x="96156" y="110247"/>
                  </a:lnTo>
                  <a:close/>
                </a:path>
                <a:path w="1936750" h="288290">
                  <a:moveTo>
                    <a:pt x="96010" y="110133"/>
                  </a:moveTo>
                  <a:lnTo>
                    <a:pt x="96156" y="110247"/>
                  </a:lnTo>
                  <a:lnTo>
                    <a:pt x="96010" y="110133"/>
                  </a:lnTo>
                  <a:close/>
                </a:path>
                <a:path w="1936750" h="288290">
                  <a:moveTo>
                    <a:pt x="1862652" y="108781"/>
                  </a:moveTo>
                  <a:lnTo>
                    <a:pt x="1862437" y="108970"/>
                  </a:lnTo>
                  <a:lnTo>
                    <a:pt x="1862652" y="108781"/>
                  </a:lnTo>
                  <a:close/>
                </a:path>
                <a:path w="1936750" h="288290">
                  <a:moveTo>
                    <a:pt x="1890132" y="97336"/>
                  </a:moveTo>
                  <a:lnTo>
                    <a:pt x="1873723" y="97336"/>
                  </a:lnTo>
                  <a:lnTo>
                    <a:pt x="1873380" y="97720"/>
                  </a:lnTo>
                  <a:lnTo>
                    <a:pt x="1862652" y="108781"/>
                  </a:lnTo>
                  <a:lnTo>
                    <a:pt x="1862844" y="108613"/>
                  </a:lnTo>
                  <a:lnTo>
                    <a:pt x="1880485" y="108613"/>
                  </a:lnTo>
                  <a:lnTo>
                    <a:pt x="1883031" y="105981"/>
                  </a:lnTo>
                  <a:lnTo>
                    <a:pt x="1890132" y="97336"/>
                  </a:lnTo>
                  <a:close/>
                </a:path>
                <a:path w="1936750" h="288290">
                  <a:moveTo>
                    <a:pt x="1873542" y="97523"/>
                  </a:moveTo>
                  <a:lnTo>
                    <a:pt x="1873352" y="97720"/>
                  </a:lnTo>
                  <a:lnTo>
                    <a:pt x="1873542" y="97523"/>
                  </a:lnTo>
                  <a:close/>
                </a:path>
                <a:path w="1936750" h="288290">
                  <a:moveTo>
                    <a:pt x="1898618" y="85831"/>
                  </a:moveTo>
                  <a:lnTo>
                    <a:pt x="1883147" y="85831"/>
                  </a:lnTo>
                  <a:lnTo>
                    <a:pt x="1882849" y="86224"/>
                  </a:lnTo>
                  <a:lnTo>
                    <a:pt x="1873542" y="97523"/>
                  </a:lnTo>
                  <a:lnTo>
                    <a:pt x="1873723" y="97336"/>
                  </a:lnTo>
                  <a:lnTo>
                    <a:pt x="1890132" y="97336"/>
                  </a:lnTo>
                  <a:lnTo>
                    <a:pt x="1893117" y="93702"/>
                  </a:lnTo>
                  <a:lnTo>
                    <a:pt x="1898618" y="85831"/>
                  </a:lnTo>
                  <a:close/>
                </a:path>
                <a:path w="1936750" h="288290">
                  <a:moveTo>
                    <a:pt x="51748" y="74312"/>
                  </a:moveTo>
                  <a:lnTo>
                    <a:pt x="43360" y="83847"/>
                  </a:lnTo>
                  <a:lnTo>
                    <a:pt x="52881" y="92224"/>
                  </a:lnTo>
                  <a:lnTo>
                    <a:pt x="61297" y="82714"/>
                  </a:lnTo>
                  <a:lnTo>
                    <a:pt x="51748" y="74312"/>
                  </a:lnTo>
                  <a:close/>
                </a:path>
                <a:path w="1936750" h="288290">
                  <a:moveTo>
                    <a:pt x="1882996" y="86015"/>
                  </a:moveTo>
                  <a:lnTo>
                    <a:pt x="1882824" y="86224"/>
                  </a:lnTo>
                  <a:lnTo>
                    <a:pt x="1882996" y="86015"/>
                  </a:lnTo>
                  <a:close/>
                </a:path>
                <a:path w="1936750" h="288290">
                  <a:moveTo>
                    <a:pt x="1905808" y="74112"/>
                  </a:moveTo>
                  <a:lnTo>
                    <a:pt x="1891314" y="74112"/>
                  </a:lnTo>
                  <a:lnTo>
                    <a:pt x="1890970" y="74664"/>
                  </a:lnTo>
                  <a:lnTo>
                    <a:pt x="1882996" y="86015"/>
                  </a:lnTo>
                  <a:lnTo>
                    <a:pt x="1883147" y="85831"/>
                  </a:lnTo>
                  <a:lnTo>
                    <a:pt x="1898618" y="85831"/>
                  </a:lnTo>
                  <a:lnTo>
                    <a:pt x="1901911" y="81120"/>
                  </a:lnTo>
                  <a:lnTo>
                    <a:pt x="1905808" y="74112"/>
                  </a:lnTo>
                  <a:close/>
                </a:path>
                <a:path w="1936750" h="288290">
                  <a:moveTo>
                    <a:pt x="63851" y="84961"/>
                  </a:moveTo>
                  <a:lnTo>
                    <a:pt x="63987" y="85080"/>
                  </a:lnTo>
                  <a:lnTo>
                    <a:pt x="63851" y="84961"/>
                  </a:lnTo>
                  <a:close/>
                </a:path>
                <a:path w="1936750" h="288290">
                  <a:moveTo>
                    <a:pt x="63722" y="84848"/>
                  </a:moveTo>
                  <a:lnTo>
                    <a:pt x="63851" y="84961"/>
                  </a:lnTo>
                  <a:lnTo>
                    <a:pt x="63722" y="84848"/>
                  </a:lnTo>
                  <a:close/>
                </a:path>
                <a:path w="1936750" h="288290">
                  <a:moveTo>
                    <a:pt x="68731" y="74312"/>
                  </a:moveTo>
                  <a:lnTo>
                    <a:pt x="51748" y="74312"/>
                  </a:lnTo>
                  <a:lnTo>
                    <a:pt x="61297" y="82714"/>
                  </a:lnTo>
                  <a:lnTo>
                    <a:pt x="68731" y="74312"/>
                  </a:lnTo>
                  <a:close/>
                </a:path>
                <a:path w="1936750" h="288290">
                  <a:moveTo>
                    <a:pt x="1891131" y="74374"/>
                  </a:moveTo>
                  <a:lnTo>
                    <a:pt x="1890928" y="74664"/>
                  </a:lnTo>
                  <a:lnTo>
                    <a:pt x="1891131" y="74374"/>
                  </a:lnTo>
                  <a:close/>
                </a:path>
                <a:path w="1936750" h="288290">
                  <a:moveTo>
                    <a:pt x="1891314" y="74112"/>
                  </a:moveTo>
                  <a:lnTo>
                    <a:pt x="1891131" y="74374"/>
                  </a:lnTo>
                  <a:lnTo>
                    <a:pt x="1890970" y="74664"/>
                  </a:lnTo>
                  <a:lnTo>
                    <a:pt x="1891314" y="74112"/>
                  </a:lnTo>
                  <a:close/>
                </a:path>
                <a:path w="1936750" h="288290">
                  <a:moveTo>
                    <a:pt x="1918514" y="49897"/>
                  </a:moveTo>
                  <a:lnTo>
                    <a:pt x="1904740" y="49897"/>
                  </a:lnTo>
                  <a:lnTo>
                    <a:pt x="1904451" y="50489"/>
                  </a:lnTo>
                  <a:lnTo>
                    <a:pt x="1891131" y="74374"/>
                  </a:lnTo>
                  <a:lnTo>
                    <a:pt x="1891314" y="74112"/>
                  </a:lnTo>
                  <a:lnTo>
                    <a:pt x="1905808" y="74112"/>
                  </a:lnTo>
                  <a:lnTo>
                    <a:pt x="1916000" y="55781"/>
                  </a:lnTo>
                  <a:lnTo>
                    <a:pt x="1918514" y="49897"/>
                  </a:lnTo>
                  <a:close/>
                </a:path>
                <a:path w="1936750" h="288290">
                  <a:moveTo>
                    <a:pt x="1904581" y="50184"/>
                  </a:moveTo>
                  <a:lnTo>
                    <a:pt x="1904412" y="50489"/>
                  </a:lnTo>
                  <a:lnTo>
                    <a:pt x="1904581" y="50184"/>
                  </a:lnTo>
                  <a:close/>
                </a:path>
                <a:path w="1936750" h="288290">
                  <a:moveTo>
                    <a:pt x="1904740" y="49897"/>
                  </a:moveTo>
                  <a:lnTo>
                    <a:pt x="1904581" y="50184"/>
                  </a:lnTo>
                  <a:lnTo>
                    <a:pt x="1904451" y="50489"/>
                  </a:lnTo>
                  <a:lnTo>
                    <a:pt x="1904740" y="49897"/>
                  </a:lnTo>
                  <a:close/>
                </a:path>
                <a:path w="1936750" h="288290">
                  <a:moveTo>
                    <a:pt x="1928757" y="25212"/>
                  </a:moveTo>
                  <a:lnTo>
                    <a:pt x="1915248" y="25212"/>
                  </a:lnTo>
                  <a:lnTo>
                    <a:pt x="1904581" y="50184"/>
                  </a:lnTo>
                  <a:lnTo>
                    <a:pt x="1904740" y="49897"/>
                  </a:lnTo>
                  <a:lnTo>
                    <a:pt x="1918514" y="49897"/>
                  </a:lnTo>
                  <a:lnTo>
                    <a:pt x="1926995" y="30043"/>
                  </a:lnTo>
                  <a:lnTo>
                    <a:pt x="1928757" y="25212"/>
                  </a:lnTo>
                  <a:close/>
                </a:path>
                <a:path w="1936750" h="288290">
                  <a:moveTo>
                    <a:pt x="1924433" y="0"/>
                  </a:moveTo>
                  <a:lnTo>
                    <a:pt x="1915184" y="25362"/>
                  </a:lnTo>
                  <a:lnTo>
                    <a:pt x="1915248" y="25212"/>
                  </a:lnTo>
                  <a:lnTo>
                    <a:pt x="1928757" y="25212"/>
                  </a:lnTo>
                  <a:lnTo>
                    <a:pt x="1936365" y="4351"/>
                  </a:lnTo>
                  <a:lnTo>
                    <a:pt x="19244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117600" y="5765799"/>
            <a:ext cx="4475480" cy="920750"/>
            <a:chOff x="1117600" y="5765799"/>
            <a:chExt cx="4475480" cy="9207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600" y="5765799"/>
              <a:ext cx="12192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6800" y="5765799"/>
              <a:ext cx="1219200" cy="609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24000" y="6405324"/>
              <a:ext cx="4069079" cy="281305"/>
            </a:xfrm>
            <a:custGeom>
              <a:avLst/>
              <a:gdLst/>
              <a:ahLst/>
              <a:cxnLst/>
              <a:rect l="l" t="t" r="r" b="b"/>
              <a:pathLst>
                <a:path w="4069079" h="281304">
                  <a:moveTo>
                    <a:pt x="72827" y="61033"/>
                  </a:moveTo>
                  <a:lnTo>
                    <a:pt x="123623" y="94892"/>
                  </a:lnTo>
                  <a:lnTo>
                    <a:pt x="192516" y="119731"/>
                  </a:lnTo>
                  <a:lnTo>
                    <a:pt x="229419" y="131784"/>
                  </a:lnTo>
                  <a:lnTo>
                    <a:pt x="268334" y="143535"/>
                  </a:lnTo>
                  <a:lnTo>
                    <a:pt x="309544" y="154936"/>
                  </a:lnTo>
                  <a:lnTo>
                    <a:pt x="353335" y="165945"/>
                  </a:lnTo>
                  <a:lnTo>
                    <a:pt x="399990" y="176517"/>
                  </a:lnTo>
                  <a:lnTo>
                    <a:pt x="449792" y="186609"/>
                  </a:lnTo>
                  <a:lnTo>
                    <a:pt x="503026" y="196177"/>
                  </a:lnTo>
                  <a:lnTo>
                    <a:pt x="559978" y="205179"/>
                  </a:lnTo>
                  <a:lnTo>
                    <a:pt x="620919" y="213569"/>
                  </a:lnTo>
                  <a:lnTo>
                    <a:pt x="669186" y="219371"/>
                  </a:lnTo>
                  <a:lnTo>
                    <a:pt x="731474" y="226042"/>
                  </a:lnTo>
                  <a:lnTo>
                    <a:pt x="831315" y="235310"/>
                  </a:lnTo>
                  <a:lnTo>
                    <a:pt x="901157" y="240958"/>
                  </a:lnTo>
                  <a:lnTo>
                    <a:pt x="995326" y="247768"/>
                  </a:lnTo>
                  <a:lnTo>
                    <a:pt x="1043748" y="250871"/>
                  </a:lnTo>
                  <a:lnTo>
                    <a:pt x="1112920" y="255086"/>
                  </a:lnTo>
                  <a:lnTo>
                    <a:pt x="1178263" y="258774"/>
                  </a:lnTo>
                  <a:lnTo>
                    <a:pt x="1241091" y="261910"/>
                  </a:lnTo>
                  <a:lnTo>
                    <a:pt x="1284050" y="263987"/>
                  </a:lnTo>
                  <a:lnTo>
                    <a:pt x="1370678" y="267757"/>
                  </a:lnTo>
                  <a:lnTo>
                    <a:pt x="1469616" y="271466"/>
                  </a:lnTo>
                  <a:lnTo>
                    <a:pt x="1768942" y="279124"/>
                  </a:lnTo>
                  <a:lnTo>
                    <a:pt x="2062264" y="281140"/>
                  </a:lnTo>
                  <a:lnTo>
                    <a:pt x="2250588" y="278967"/>
                  </a:lnTo>
                  <a:lnTo>
                    <a:pt x="2552034" y="269886"/>
                  </a:lnTo>
                  <a:lnTo>
                    <a:pt x="2583881" y="268441"/>
                  </a:lnTo>
                  <a:lnTo>
                    <a:pt x="2062192" y="268441"/>
                  </a:lnTo>
                  <a:lnTo>
                    <a:pt x="1966141" y="268436"/>
                  </a:lnTo>
                  <a:lnTo>
                    <a:pt x="1867330" y="267744"/>
                  </a:lnTo>
                  <a:lnTo>
                    <a:pt x="1769149" y="266425"/>
                  </a:lnTo>
                  <a:lnTo>
                    <a:pt x="1569465" y="261909"/>
                  </a:lnTo>
                  <a:lnTo>
                    <a:pt x="1470039" y="258773"/>
                  </a:lnTo>
                  <a:lnTo>
                    <a:pt x="1371601" y="255085"/>
                  </a:lnTo>
                  <a:lnTo>
                    <a:pt x="1274730" y="250869"/>
                  </a:lnTo>
                  <a:lnTo>
                    <a:pt x="1179986" y="246151"/>
                  </a:lnTo>
                  <a:lnTo>
                    <a:pt x="1087928" y="240956"/>
                  </a:lnTo>
                  <a:lnTo>
                    <a:pt x="999114" y="235307"/>
                  </a:lnTo>
                  <a:lnTo>
                    <a:pt x="914105" y="229230"/>
                  </a:lnTo>
                  <a:lnTo>
                    <a:pt x="873216" y="226040"/>
                  </a:lnTo>
                  <a:lnTo>
                    <a:pt x="831536" y="222580"/>
                  </a:lnTo>
                  <a:lnTo>
                    <a:pt x="757765" y="215893"/>
                  </a:lnTo>
                  <a:lnTo>
                    <a:pt x="687545" y="208683"/>
                  </a:lnTo>
                  <a:lnTo>
                    <a:pt x="622522" y="200970"/>
                  </a:lnTo>
                  <a:lnTo>
                    <a:pt x="561781" y="192606"/>
                  </a:lnTo>
                  <a:lnTo>
                    <a:pt x="505082" y="183643"/>
                  </a:lnTo>
                  <a:lnTo>
                    <a:pt x="452115" y="174121"/>
                  </a:lnTo>
                  <a:lnTo>
                    <a:pt x="402591" y="164084"/>
                  </a:lnTo>
                  <a:lnTo>
                    <a:pt x="356221" y="153575"/>
                  </a:lnTo>
                  <a:lnTo>
                    <a:pt x="312721" y="142638"/>
                  </a:lnTo>
                  <a:lnTo>
                    <a:pt x="271797" y="131314"/>
                  </a:lnTo>
                  <a:lnTo>
                    <a:pt x="233162" y="119647"/>
                  </a:lnTo>
                  <a:lnTo>
                    <a:pt x="196528" y="107679"/>
                  </a:lnTo>
                  <a:lnTo>
                    <a:pt x="128095" y="83005"/>
                  </a:lnTo>
                  <a:lnTo>
                    <a:pt x="95718" y="70381"/>
                  </a:lnTo>
                  <a:lnTo>
                    <a:pt x="72827" y="61033"/>
                  </a:lnTo>
                  <a:close/>
                </a:path>
                <a:path w="4069079" h="281304">
                  <a:moveTo>
                    <a:pt x="2599238" y="267744"/>
                  </a:moveTo>
                  <a:lnTo>
                    <a:pt x="2154244" y="267757"/>
                  </a:lnTo>
                  <a:lnTo>
                    <a:pt x="2062192" y="268441"/>
                  </a:lnTo>
                  <a:lnTo>
                    <a:pt x="2583976" y="268436"/>
                  </a:lnTo>
                  <a:lnTo>
                    <a:pt x="2599238" y="267744"/>
                  </a:lnTo>
                  <a:close/>
                </a:path>
                <a:path w="4069079" h="281304">
                  <a:moveTo>
                    <a:pt x="1966141" y="268436"/>
                  </a:moveTo>
                  <a:lnTo>
                    <a:pt x="1969118" y="268436"/>
                  </a:lnTo>
                  <a:lnTo>
                    <a:pt x="1966141" y="268436"/>
                  </a:lnTo>
                  <a:close/>
                </a:path>
                <a:path w="4069079" h="281304">
                  <a:moveTo>
                    <a:pt x="1966141" y="268436"/>
                  </a:moveTo>
                  <a:close/>
                </a:path>
                <a:path w="4069079" h="281304">
                  <a:moveTo>
                    <a:pt x="1868270" y="267757"/>
                  </a:moveTo>
                  <a:close/>
                </a:path>
                <a:path w="4069079" h="281304">
                  <a:moveTo>
                    <a:pt x="1868257" y="267756"/>
                  </a:moveTo>
                  <a:close/>
                </a:path>
                <a:path w="4069079" h="281304">
                  <a:moveTo>
                    <a:pt x="2631754" y="266269"/>
                  </a:moveTo>
                  <a:lnTo>
                    <a:pt x="2250316" y="266270"/>
                  </a:lnTo>
                  <a:lnTo>
                    <a:pt x="2155949" y="267744"/>
                  </a:lnTo>
                  <a:lnTo>
                    <a:pt x="2599238" y="267744"/>
                  </a:lnTo>
                  <a:lnTo>
                    <a:pt x="2631754" y="266269"/>
                  </a:lnTo>
                  <a:close/>
                </a:path>
                <a:path w="4069079" h="281304">
                  <a:moveTo>
                    <a:pt x="1769161" y="266426"/>
                  </a:moveTo>
                  <a:close/>
                </a:path>
                <a:path w="4069079" h="281304">
                  <a:moveTo>
                    <a:pt x="1769149" y="266425"/>
                  </a:moveTo>
                  <a:close/>
                </a:path>
                <a:path w="4069079" h="281304">
                  <a:moveTo>
                    <a:pt x="2682070" y="263986"/>
                  </a:moveTo>
                  <a:lnTo>
                    <a:pt x="2348246" y="263987"/>
                  </a:lnTo>
                  <a:lnTo>
                    <a:pt x="2250348" y="266269"/>
                  </a:lnTo>
                  <a:lnTo>
                    <a:pt x="2631754" y="266269"/>
                  </a:lnTo>
                  <a:lnTo>
                    <a:pt x="2682070" y="263986"/>
                  </a:lnTo>
                  <a:close/>
                </a:path>
                <a:path w="4069079" h="281304">
                  <a:moveTo>
                    <a:pt x="2749099" y="260945"/>
                  </a:moveTo>
                  <a:lnTo>
                    <a:pt x="2448907" y="260946"/>
                  </a:lnTo>
                  <a:lnTo>
                    <a:pt x="2348284" y="263986"/>
                  </a:lnTo>
                  <a:lnTo>
                    <a:pt x="2682070" y="263986"/>
                  </a:lnTo>
                  <a:lnTo>
                    <a:pt x="2749099" y="260945"/>
                  </a:lnTo>
                  <a:close/>
                </a:path>
                <a:path w="4069079" h="281304">
                  <a:moveTo>
                    <a:pt x="1569485" y="261909"/>
                  </a:moveTo>
                  <a:close/>
                </a:path>
                <a:path w="4069079" h="281304">
                  <a:moveTo>
                    <a:pt x="1569465" y="261909"/>
                  </a:moveTo>
                  <a:close/>
                </a:path>
                <a:path w="4069079" h="281304">
                  <a:moveTo>
                    <a:pt x="2820449" y="257195"/>
                  </a:moveTo>
                  <a:lnTo>
                    <a:pt x="2551487" y="257197"/>
                  </a:lnTo>
                  <a:lnTo>
                    <a:pt x="2448934" y="260945"/>
                  </a:lnTo>
                  <a:lnTo>
                    <a:pt x="2749099" y="260945"/>
                  </a:lnTo>
                  <a:lnTo>
                    <a:pt x="2791144" y="258773"/>
                  </a:lnTo>
                  <a:lnTo>
                    <a:pt x="2820449" y="257195"/>
                  </a:lnTo>
                  <a:close/>
                </a:path>
                <a:path w="4069079" h="281304">
                  <a:moveTo>
                    <a:pt x="1470061" y="258774"/>
                  </a:moveTo>
                  <a:close/>
                </a:path>
                <a:path w="4069079" h="281304">
                  <a:moveTo>
                    <a:pt x="1470039" y="258773"/>
                  </a:moveTo>
                  <a:close/>
                </a:path>
                <a:path w="4069079" h="281304">
                  <a:moveTo>
                    <a:pt x="2981532" y="247766"/>
                  </a:moveTo>
                  <a:lnTo>
                    <a:pt x="2759317" y="247768"/>
                  </a:lnTo>
                  <a:lnTo>
                    <a:pt x="2551514" y="257196"/>
                  </a:lnTo>
                  <a:lnTo>
                    <a:pt x="2820449" y="257195"/>
                  </a:lnTo>
                  <a:lnTo>
                    <a:pt x="2859636" y="255085"/>
                  </a:lnTo>
                  <a:lnTo>
                    <a:pt x="2930873" y="250869"/>
                  </a:lnTo>
                  <a:lnTo>
                    <a:pt x="2981532" y="247766"/>
                  </a:lnTo>
                  <a:close/>
                </a:path>
                <a:path w="4069079" h="281304">
                  <a:moveTo>
                    <a:pt x="1371620" y="255086"/>
                  </a:moveTo>
                  <a:close/>
                </a:path>
                <a:path w="4069079" h="281304">
                  <a:moveTo>
                    <a:pt x="1371601" y="255085"/>
                  </a:moveTo>
                  <a:close/>
                </a:path>
                <a:path w="4069079" h="281304">
                  <a:moveTo>
                    <a:pt x="1274738" y="250870"/>
                  </a:moveTo>
                  <a:close/>
                </a:path>
                <a:path w="4069079" h="281304">
                  <a:moveTo>
                    <a:pt x="1274730" y="250869"/>
                  </a:moveTo>
                  <a:close/>
                </a:path>
                <a:path w="4069079" h="281304">
                  <a:moveTo>
                    <a:pt x="3066912" y="242187"/>
                  </a:moveTo>
                  <a:lnTo>
                    <a:pt x="2862938" y="242189"/>
                  </a:lnTo>
                  <a:lnTo>
                    <a:pt x="2759339" y="247767"/>
                  </a:lnTo>
                  <a:lnTo>
                    <a:pt x="2981532" y="247766"/>
                  </a:lnTo>
                  <a:lnTo>
                    <a:pt x="3066912" y="242187"/>
                  </a:lnTo>
                  <a:close/>
                </a:path>
                <a:path w="4069079" h="281304">
                  <a:moveTo>
                    <a:pt x="1179996" y="246152"/>
                  </a:moveTo>
                  <a:close/>
                </a:path>
                <a:path w="4069079" h="281304">
                  <a:moveTo>
                    <a:pt x="1179986" y="246151"/>
                  </a:moveTo>
                  <a:close/>
                </a:path>
                <a:path w="4069079" h="281304">
                  <a:moveTo>
                    <a:pt x="3152159" y="236096"/>
                  </a:moveTo>
                  <a:lnTo>
                    <a:pt x="2965303" y="236099"/>
                  </a:lnTo>
                  <a:lnTo>
                    <a:pt x="2862958" y="242188"/>
                  </a:lnTo>
                  <a:lnTo>
                    <a:pt x="3066912" y="242187"/>
                  </a:lnTo>
                  <a:lnTo>
                    <a:pt x="3152159" y="236096"/>
                  </a:lnTo>
                  <a:close/>
                </a:path>
                <a:path w="4069079" h="281304">
                  <a:moveTo>
                    <a:pt x="1087958" y="240957"/>
                  </a:moveTo>
                  <a:close/>
                </a:path>
                <a:path w="4069079" h="281304">
                  <a:moveTo>
                    <a:pt x="1087928" y="240956"/>
                  </a:moveTo>
                  <a:close/>
                </a:path>
                <a:path w="4069079" h="281304">
                  <a:moveTo>
                    <a:pt x="3237081" y="229544"/>
                  </a:moveTo>
                  <a:lnTo>
                    <a:pt x="3065618" y="229547"/>
                  </a:lnTo>
                  <a:lnTo>
                    <a:pt x="2965320" y="236098"/>
                  </a:lnTo>
                  <a:lnTo>
                    <a:pt x="3152159" y="236096"/>
                  </a:lnTo>
                  <a:lnTo>
                    <a:pt x="3163210" y="235307"/>
                  </a:lnTo>
                  <a:lnTo>
                    <a:pt x="3237081" y="229544"/>
                  </a:lnTo>
                  <a:close/>
                </a:path>
                <a:path w="4069079" h="281304">
                  <a:moveTo>
                    <a:pt x="999141" y="235309"/>
                  </a:moveTo>
                  <a:close/>
                </a:path>
                <a:path w="4069079" h="281304">
                  <a:moveTo>
                    <a:pt x="999114" y="235307"/>
                  </a:moveTo>
                  <a:close/>
                </a:path>
                <a:path w="4069079" h="281304">
                  <a:moveTo>
                    <a:pt x="3320982" y="222580"/>
                  </a:moveTo>
                  <a:lnTo>
                    <a:pt x="3163083" y="222584"/>
                  </a:lnTo>
                  <a:lnTo>
                    <a:pt x="3065647" y="229545"/>
                  </a:lnTo>
                  <a:lnTo>
                    <a:pt x="3237081" y="229544"/>
                  </a:lnTo>
                  <a:lnTo>
                    <a:pt x="3280399" y="226040"/>
                  </a:lnTo>
                  <a:lnTo>
                    <a:pt x="3320982" y="222580"/>
                  </a:lnTo>
                  <a:close/>
                </a:path>
                <a:path w="4069079" h="281304">
                  <a:moveTo>
                    <a:pt x="914122" y="229231"/>
                  </a:moveTo>
                  <a:close/>
                </a:path>
                <a:path w="4069079" h="281304">
                  <a:moveTo>
                    <a:pt x="914105" y="229230"/>
                  </a:moveTo>
                  <a:close/>
                </a:path>
                <a:path w="4069079" h="281304">
                  <a:moveTo>
                    <a:pt x="873217" y="226040"/>
                  </a:moveTo>
                  <a:close/>
                </a:path>
                <a:path w="4069079" h="281304">
                  <a:moveTo>
                    <a:pt x="873216" y="226040"/>
                  </a:moveTo>
                  <a:close/>
                </a:path>
                <a:path w="4069079" h="281304">
                  <a:moveTo>
                    <a:pt x="833500" y="222753"/>
                  </a:moveTo>
                  <a:close/>
                </a:path>
                <a:path w="4069079" h="281304">
                  <a:moveTo>
                    <a:pt x="833478" y="222751"/>
                  </a:moveTo>
                  <a:close/>
                </a:path>
                <a:path w="4069079" h="281304">
                  <a:moveTo>
                    <a:pt x="3401555" y="215254"/>
                  </a:moveTo>
                  <a:lnTo>
                    <a:pt x="3256913" y="215257"/>
                  </a:lnTo>
                  <a:lnTo>
                    <a:pt x="3163091" y="222583"/>
                  </a:lnTo>
                  <a:lnTo>
                    <a:pt x="3320982" y="222580"/>
                  </a:lnTo>
                  <a:lnTo>
                    <a:pt x="3357244" y="219368"/>
                  </a:lnTo>
                  <a:lnTo>
                    <a:pt x="3394914" y="215893"/>
                  </a:lnTo>
                  <a:lnTo>
                    <a:pt x="3401555" y="215254"/>
                  </a:lnTo>
                  <a:close/>
                </a:path>
                <a:path w="4069079" h="281304">
                  <a:moveTo>
                    <a:pt x="794974" y="219368"/>
                  </a:moveTo>
                  <a:close/>
                </a:path>
                <a:path w="4069079" h="281304">
                  <a:moveTo>
                    <a:pt x="794969" y="219368"/>
                  </a:moveTo>
                  <a:close/>
                </a:path>
                <a:path w="4069079" h="281304">
                  <a:moveTo>
                    <a:pt x="757781" y="215895"/>
                  </a:moveTo>
                  <a:close/>
                </a:path>
                <a:path w="4069079" h="281304">
                  <a:moveTo>
                    <a:pt x="757765" y="215893"/>
                  </a:moveTo>
                  <a:close/>
                </a:path>
                <a:path w="4069079" h="281304">
                  <a:moveTo>
                    <a:pt x="3440409" y="211472"/>
                  </a:moveTo>
                  <a:lnTo>
                    <a:pt x="3302206" y="211474"/>
                  </a:lnTo>
                  <a:lnTo>
                    <a:pt x="3256913" y="215257"/>
                  </a:lnTo>
                  <a:lnTo>
                    <a:pt x="3401555" y="215254"/>
                  </a:lnTo>
                  <a:lnTo>
                    <a:pt x="3431923" y="212331"/>
                  </a:lnTo>
                  <a:lnTo>
                    <a:pt x="3440409" y="211472"/>
                  </a:lnTo>
                  <a:close/>
                </a:path>
                <a:path w="4069079" h="281304">
                  <a:moveTo>
                    <a:pt x="721932" y="212331"/>
                  </a:moveTo>
                  <a:close/>
                </a:path>
                <a:path w="4069079" h="281304">
                  <a:moveTo>
                    <a:pt x="3478145" y="207617"/>
                  </a:moveTo>
                  <a:lnTo>
                    <a:pt x="3346287" y="207619"/>
                  </a:lnTo>
                  <a:lnTo>
                    <a:pt x="3302205" y="211474"/>
                  </a:lnTo>
                  <a:lnTo>
                    <a:pt x="3440409" y="211472"/>
                  </a:lnTo>
                  <a:lnTo>
                    <a:pt x="3467960" y="208683"/>
                  </a:lnTo>
                  <a:lnTo>
                    <a:pt x="3478145" y="207617"/>
                  </a:lnTo>
                  <a:close/>
                </a:path>
                <a:path w="4069079" h="281304">
                  <a:moveTo>
                    <a:pt x="687584" y="208688"/>
                  </a:moveTo>
                  <a:close/>
                </a:path>
                <a:path w="4069079" h="281304">
                  <a:moveTo>
                    <a:pt x="687545" y="208683"/>
                  </a:moveTo>
                  <a:close/>
                </a:path>
                <a:path w="4069079" h="281304">
                  <a:moveTo>
                    <a:pt x="3514621" y="203696"/>
                  </a:moveTo>
                  <a:lnTo>
                    <a:pt x="3389057" y="203698"/>
                  </a:lnTo>
                  <a:lnTo>
                    <a:pt x="3346306" y="207617"/>
                  </a:lnTo>
                  <a:lnTo>
                    <a:pt x="3478145" y="207617"/>
                  </a:lnTo>
                  <a:lnTo>
                    <a:pt x="3503513" y="204910"/>
                  </a:lnTo>
                  <a:lnTo>
                    <a:pt x="3514621" y="203696"/>
                  </a:lnTo>
                  <a:close/>
                </a:path>
                <a:path w="4069079" h="281304">
                  <a:moveTo>
                    <a:pt x="654507" y="204914"/>
                  </a:moveTo>
                  <a:close/>
                </a:path>
                <a:path w="4069079" h="281304">
                  <a:moveTo>
                    <a:pt x="654475" y="204910"/>
                  </a:moveTo>
                  <a:close/>
                </a:path>
                <a:path w="4069079" h="281304">
                  <a:moveTo>
                    <a:pt x="3583282" y="195682"/>
                  </a:moveTo>
                  <a:lnTo>
                    <a:pt x="3470264" y="195685"/>
                  </a:lnTo>
                  <a:lnTo>
                    <a:pt x="3430417" y="199718"/>
                  </a:lnTo>
                  <a:lnTo>
                    <a:pt x="3389057" y="203698"/>
                  </a:lnTo>
                  <a:lnTo>
                    <a:pt x="3514621" y="203696"/>
                  </a:lnTo>
                  <a:lnTo>
                    <a:pt x="3538786" y="200970"/>
                  </a:lnTo>
                  <a:lnTo>
                    <a:pt x="3549709" y="199715"/>
                  </a:lnTo>
                  <a:lnTo>
                    <a:pt x="3583282" y="195682"/>
                  </a:lnTo>
                  <a:close/>
                </a:path>
                <a:path w="4069079" h="281304">
                  <a:moveTo>
                    <a:pt x="622557" y="200974"/>
                  </a:moveTo>
                  <a:close/>
                </a:path>
                <a:path w="4069079" h="281304">
                  <a:moveTo>
                    <a:pt x="622522" y="200970"/>
                  </a:moveTo>
                  <a:close/>
                </a:path>
                <a:path w="4069079" h="281304">
                  <a:moveTo>
                    <a:pt x="3615214" y="191601"/>
                  </a:moveTo>
                  <a:lnTo>
                    <a:pt x="3508502" y="191605"/>
                  </a:lnTo>
                  <a:lnTo>
                    <a:pt x="3470280" y="195684"/>
                  </a:lnTo>
                  <a:lnTo>
                    <a:pt x="3583282" y="195682"/>
                  </a:lnTo>
                  <a:lnTo>
                    <a:pt x="3615214" y="191601"/>
                  </a:lnTo>
                  <a:close/>
                </a:path>
                <a:path w="4069079" h="281304">
                  <a:moveTo>
                    <a:pt x="561838" y="192615"/>
                  </a:moveTo>
                  <a:close/>
                </a:path>
                <a:path w="4069079" h="281304">
                  <a:moveTo>
                    <a:pt x="561781" y="192606"/>
                  </a:moveTo>
                  <a:close/>
                </a:path>
                <a:path w="4069079" h="281304">
                  <a:moveTo>
                    <a:pt x="3645379" y="187480"/>
                  </a:moveTo>
                  <a:lnTo>
                    <a:pt x="3545025" y="187485"/>
                  </a:lnTo>
                  <a:lnTo>
                    <a:pt x="3508522" y="191603"/>
                  </a:lnTo>
                  <a:lnTo>
                    <a:pt x="3615214" y="191601"/>
                  </a:lnTo>
                  <a:lnTo>
                    <a:pt x="3645379" y="187480"/>
                  </a:lnTo>
                  <a:close/>
                </a:path>
                <a:path w="4069079" h="281304">
                  <a:moveTo>
                    <a:pt x="3673556" y="183325"/>
                  </a:moveTo>
                  <a:lnTo>
                    <a:pt x="3579737" y="183331"/>
                  </a:lnTo>
                  <a:lnTo>
                    <a:pt x="3545037" y="187484"/>
                  </a:lnTo>
                  <a:lnTo>
                    <a:pt x="3645379" y="187480"/>
                  </a:lnTo>
                  <a:lnTo>
                    <a:pt x="3673556" y="183325"/>
                  </a:lnTo>
                  <a:close/>
                </a:path>
                <a:path w="4069079" h="281304">
                  <a:moveTo>
                    <a:pt x="505139" y="183653"/>
                  </a:moveTo>
                  <a:close/>
                </a:path>
                <a:path w="4069079" h="281304">
                  <a:moveTo>
                    <a:pt x="505082" y="183643"/>
                  </a:moveTo>
                  <a:close/>
                </a:path>
                <a:path w="4069079" h="281304">
                  <a:moveTo>
                    <a:pt x="3699763" y="179142"/>
                  </a:moveTo>
                  <a:lnTo>
                    <a:pt x="3612536" y="179149"/>
                  </a:lnTo>
                  <a:lnTo>
                    <a:pt x="3579759" y="183328"/>
                  </a:lnTo>
                  <a:lnTo>
                    <a:pt x="3673556" y="183325"/>
                  </a:lnTo>
                  <a:lnTo>
                    <a:pt x="3699763" y="179142"/>
                  </a:lnTo>
                  <a:close/>
                </a:path>
                <a:path w="4069079" h="281304">
                  <a:moveTo>
                    <a:pt x="3724170" y="174937"/>
                  </a:moveTo>
                  <a:lnTo>
                    <a:pt x="3643317" y="174947"/>
                  </a:lnTo>
                  <a:lnTo>
                    <a:pt x="3612563" y="179145"/>
                  </a:lnTo>
                  <a:lnTo>
                    <a:pt x="3699763" y="179142"/>
                  </a:lnTo>
                  <a:lnTo>
                    <a:pt x="3701848" y="178808"/>
                  </a:lnTo>
                  <a:lnTo>
                    <a:pt x="3724170" y="174937"/>
                  </a:lnTo>
                  <a:close/>
                </a:path>
                <a:path w="4069079" h="281304">
                  <a:moveTo>
                    <a:pt x="3747199" y="170665"/>
                  </a:moveTo>
                  <a:lnTo>
                    <a:pt x="3672278" y="170676"/>
                  </a:lnTo>
                  <a:lnTo>
                    <a:pt x="3643359" y="174941"/>
                  </a:lnTo>
                  <a:lnTo>
                    <a:pt x="3724170" y="174937"/>
                  </a:lnTo>
                  <a:lnTo>
                    <a:pt x="3728806" y="174121"/>
                  </a:lnTo>
                  <a:lnTo>
                    <a:pt x="3747199" y="170665"/>
                  </a:lnTo>
                  <a:close/>
                </a:path>
                <a:path w="4069079" h="281304">
                  <a:moveTo>
                    <a:pt x="452184" y="174135"/>
                  </a:moveTo>
                  <a:close/>
                </a:path>
                <a:path w="4069079" h="281304">
                  <a:moveTo>
                    <a:pt x="452115" y="174121"/>
                  </a:moveTo>
                  <a:close/>
                </a:path>
                <a:path w="4069079" h="281304">
                  <a:moveTo>
                    <a:pt x="3769182" y="166274"/>
                  </a:moveTo>
                  <a:lnTo>
                    <a:pt x="3699800" y="166274"/>
                  </a:lnTo>
                  <a:lnTo>
                    <a:pt x="3672314" y="170670"/>
                  </a:lnTo>
                  <a:lnTo>
                    <a:pt x="3747199" y="170665"/>
                  </a:lnTo>
                  <a:lnTo>
                    <a:pt x="3752714" y="169628"/>
                  </a:lnTo>
                  <a:lnTo>
                    <a:pt x="3769182" y="166274"/>
                  </a:lnTo>
                  <a:close/>
                </a:path>
                <a:path w="4069079" h="281304">
                  <a:moveTo>
                    <a:pt x="3790126" y="161770"/>
                  </a:moveTo>
                  <a:lnTo>
                    <a:pt x="3725772" y="161770"/>
                  </a:lnTo>
                  <a:lnTo>
                    <a:pt x="3699746" y="166283"/>
                  </a:lnTo>
                  <a:lnTo>
                    <a:pt x="3769182" y="166274"/>
                  </a:lnTo>
                  <a:lnTo>
                    <a:pt x="3776077" y="164870"/>
                  </a:lnTo>
                  <a:lnTo>
                    <a:pt x="3790126" y="161770"/>
                  </a:lnTo>
                  <a:close/>
                </a:path>
                <a:path w="4069079" h="281304">
                  <a:moveTo>
                    <a:pt x="402656" y="164099"/>
                  </a:moveTo>
                  <a:close/>
                </a:path>
                <a:path w="4069079" h="281304">
                  <a:moveTo>
                    <a:pt x="402591" y="164084"/>
                  </a:moveTo>
                  <a:close/>
                </a:path>
                <a:path w="4069079" h="281304">
                  <a:moveTo>
                    <a:pt x="3810041" y="157156"/>
                  </a:moveTo>
                  <a:lnTo>
                    <a:pt x="3750320" y="157156"/>
                  </a:lnTo>
                  <a:lnTo>
                    <a:pt x="3725731" y="161777"/>
                  </a:lnTo>
                  <a:lnTo>
                    <a:pt x="3790126" y="161770"/>
                  </a:lnTo>
                  <a:lnTo>
                    <a:pt x="3798128" y="160004"/>
                  </a:lnTo>
                  <a:lnTo>
                    <a:pt x="3810041" y="157156"/>
                  </a:lnTo>
                  <a:close/>
                </a:path>
                <a:path w="4069079" h="281304">
                  <a:moveTo>
                    <a:pt x="3828943" y="152436"/>
                  </a:moveTo>
                  <a:lnTo>
                    <a:pt x="3773492" y="152436"/>
                  </a:lnTo>
                  <a:lnTo>
                    <a:pt x="3750274" y="157164"/>
                  </a:lnTo>
                  <a:lnTo>
                    <a:pt x="3810041" y="157156"/>
                  </a:lnTo>
                  <a:lnTo>
                    <a:pt x="3818914" y="155034"/>
                  </a:lnTo>
                  <a:lnTo>
                    <a:pt x="3828943" y="152436"/>
                  </a:lnTo>
                  <a:close/>
                </a:path>
                <a:path w="4069079" h="281304">
                  <a:moveTo>
                    <a:pt x="356284" y="153591"/>
                  </a:moveTo>
                  <a:close/>
                </a:path>
                <a:path w="4069079" h="281304">
                  <a:moveTo>
                    <a:pt x="356221" y="153575"/>
                  </a:moveTo>
                  <a:close/>
                </a:path>
                <a:path w="4069079" h="281304">
                  <a:moveTo>
                    <a:pt x="3846850" y="147614"/>
                  </a:moveTo>
                  <a:lnTo>
                    <a:pt x="3795337" y="147614"/>
                  </a:lnTo>
                  <a:lnTo>
                    <a:pt x="3773452" y="152444"/>
                  </a:lnTo>
                  <a:lnTo>
                    <a:pt x="3828943" y="152436"/>
                  </a:lnTo>
                  <a:lnTo>
                    <a:pt x="3838486" y="149963"/>
                  </a:lnTo>
                  <a:lnTo>
                    <a:pt x="3846850" y="147614"/>
                  </a:lnTo>
                  <a:close/>
                </a:path>
                <a:path w="4069079" h="281304">
                  <a:moveTo>
                    <a:pt x="3863785" y="142696"/>
                  </a:moveTo>
                  <a:lnTo>
                    <a:pt x="3815902" y="142696"/>
                  </a:lnTo>
                  <a:lnTo>
                    <a:pt x="3795271" y="147629"/>
                  </a:lnTo>
                  <a:lnTo>
                    <a:pt x="3846850" y="147614"/>
                  </a:lnTo>
                  <a:lnTo>
                    <a:pt x="3856892" y="144795"/>
                  </a:lnTo>
                  <a:lnTo>
                    <a:pt x="3863785" y="142696"/>
                  </a:lnTo>
                  <a:close/>
                </a:path>
                <a:path w="4069079" h="281304">
                  <a:moveTo>
                    <a:pt x="3879558" y="137685"/>
                  </a:moveTo>
                  <a:lnTo>
                    <a:pt x="3835238" y="137685"/>
                  </a:lnTo>
                  <a:lnTo>
                    <a:pt x="3815853" y="142708"/>
                  </a:lnTo>
                  <a:lnTo>
                    <a:pt x="3863785" y="142696"/>
                  </a:lnTo>
                  <a:lnTo>
                    <a:pt x="3874217" y="139520"/>
                  </a:lnTo>
                  <a:lnTo>
                    <a:pt x="3879558" y="137685"/>
                  </a:lnTo>
                  <a:close/>
                </a:path>
                <a:path w="4069079" h="281304">
                  <a:moveTo>
                    <a:pt x="312786" y="142656"/>
                  </a:moveTo>
                  <a:close/>
                </a:path>
                <a:path w="4069079" h="281304">
                  <a:moveTo>
                    <a:pt x="312721" y="142638"/>
                  </a:moveTo>
                  <a:close/>
                </a:path>
                <a:path w="4069079" h="281304">
                  <a:moveTo>
                    <a:pt x="3894400" y="132586"/>
                  </a:moveTo>
                  <a:lnTo>
                    <a:pt x="3853392" y="132586"/>
                  </a:lnTo>
                  <a:lnTo>
                    <a:pt x="3835167" y="137704"/>
                  </a:lnTo>
                  <a:lnTo>
                    <a:pt x="3879558" y="137685"/>
                  </a:lnTo>
                  <a:lnTo>
                    <a:pt x="3894400" y="132586"/>
                  </a:lnTo>
                  <a:close/>
                </a:path>
                <a:path w="4069079" h="281304">
                  <a:moveTo>
                    <a:pt x="3908902" y="127403"/>
                  </a:moveTo>
                  <a:lnTo>
                    <a:pt x="3870411" y="127403"/>
                  </a:lnTo>
                  <a:lnTo>
                    <a:pt x="3853313" y="132608"/>
                  </a:lnTo>
                  <a:lnTo>
                    <a:pt x="3894400" y="132586"/>
                  </a:lnTo>
                  <a:lnTo>
                    <a:pt x="3905610" y="128735"/>
                  </a:lnTo>
                  <a:lnTo>
                    <a:pt x="3908902" y="127403"/>
                  </a:lnTo>
                  <a:close/>
                </a:path>
                <a:path w="4069079" h="281304">
                  <a:moveTo>
                    <a:pt x="271862" y="131334"/>
                  </a:moveTo>
                  <a:close/>
                </a:path>
                <a:path w="4069079" h="281304">
                  <a:moveTo>
                    <a:pt x="271797" y="131314"/>
                  </a:moveTo>
                  <a:close/>
                </a:path>
                <a:path w="4069079" h="281304">
                  <a:moveTo>
                    <a:pt x="3934874" y="116779"/>
                  </a:moveTo>
                  <a:lnTo>
                    <a:pt x="3901323" y="116779"/>
                  </a:lnTo>
                  <a:lnTo>
                    <a:pt x="3870310" y="127434"/>
                  </a:lnTo>
                  <a:lnTo>
                    <a:pt x="3908902" y="127403"/>
                  </a:lnTo>
                  <a:lnTo>
                    <a:pt x="3933156" y="117596"/>
                  </a:lnTo>
                  <a:lnTo>
                    <a:pt x="3934874" y="116779"/>
                  </a:lnTo>
                  <a:close/>
                </a:path>
                <a:path w="4069079" h="281304">
                  <a:moveTo>
                    <a:pt x="233222" y="119667"/>
                  </a:moveTo>
                  <a:close/>
                </a:path>
                <a:path w="4069079" h="281304">
                  <a:moveTo>
                    <a:pt x="233162" y="119647"/>
                  </a:moveTo>
                  <a:close/>
                </a:path>
                <a:path w="4069079" h="281304">
                  <a:moveTo>
                    <a:pt x="3957653" y="105894"/>
                  </a:moveTo>
                  <a:lnTo>
                    <a:pt x="3928219" y="105894"/>
                  </a:lnTo>
                  <a:lnTo>
                    <a:pt x="3901168" y="116832"/>
                  </a:lnTo>
                  <a:lnTo>
                    <a:pt x="3901323" y="116779"/>
                  </a:lnTo>
                  <a:lnTo>
                    <a:pt x="3934874" y="116779"/>
                  </a:lnTo>
                  <a:lnTo>
                    <a:pt x="3957212" y="106142"/>
                  </a:lnTo>
                  <a:lnTo>
                    <a:pt x="3957653" y="105894"/>
                  </a:lnTo>
                  <a:close/>
                </a:path>
                <a:path w="4069079" h="281304">
                  <a:moveTo>
                    <a:pt x="196594" y="107702"/>
                  </a:moveTo>
                  <a:close/>
                </a:path>
                <a:path w="4069079" h="281304">
                  <a:moveTo>
                    <a:pt x="196528" y="107679"/>
                  </a:moveTo>
                  <a:close/>
                </a:path>
                <a:path w="4069079" h="281304">
                  <a:moveTo>
                    <a:pt x="3977500" y="94766"/>
                  </a:moveTo>
                  <a:lnTo>
                    <a:pt x="3951560" y="94766"/>
                  </a:lnTo>
                  <a:lnTo>
                    <a:pt x="3951185" y="94961"/>
                  </a:lnTo>
                  <a:lnTo>
                    <a:pt x="3928045" y="105965"/>
                  </a:lnTo>
                  <a:lnTo>
                    <a:pt x="3928219" y="105894"/>
                  </a:lnTo>
                  <a:lnTo>
                    <a:pt x="3957653" y="105894"/>
                  </a:lnTo>
                  <a:lnTo>
                    <a:pt x="3977500" y="94766"/>
                  </a:lnTo>
                  <a:close/>
                </a:path>
                <a:path w="4069079" h="281304">
                  <a:moveTo>
                    <a:pt x="84988" y="31792"/>
                  </a:moveTo>
                  <a:lnTo>
                    <a:pt x="0" y="37710"/>
                  </a:lnTo>
                  <a:lnTo>
                    <a:pt x="55727" y="102150"/>
                  </a:lnTo>
                  <a:lnTo>
                    <a:pt x="67950" y="72759"/>
                  </a:lnTo>
                  <a:lnTo>
                    <a:pt x="56230" y="67973"/>
                  </a:lnTo>
                  <a:lnTo>
                    <a:pt x="61032" y="56216"/>
                  </a:lnTo>
                  <a:lnTo>
                    <a:pt x="74831" y="56216"/>
                  </a:lnTo>
                  <a:lnTo>
                    <a:pt x="84988" y="31792"/>
                  </a:lnTo>
                  <a:close/>
                </a:path>
                <a:path w="4069079" h="281304">
                  <a:moveTo>
                    <a:pt x="161661" y="95473"/>
                  </a:moveTo>
                  <a:close/>
                </a:path>
                <a:path w="4069079" h="281304">
                  <a:moveTo>
                    <a:pt x="161602" y="95451"/>
                  </a:moveTo>
                  <a:close/>
                </a:path>
                <a:path w="4069079" h="281304">
                  <a:moveTo>
                    <a:pt x="3951375" y="94854"/>
                  </a:moveTo>
                  <a:lnTo>
                    <a:pt x="3951152" y="94961"/>
                  </a:lnTo>
                  <a:lnTo>
                    <a:pt x="3951375" y="94854"/>
                  </a:lnTo>
                  <a:close/>
                </a:path>
                <a:path w="4069079" h="281304">
                  <a:moveTo>
                    <a:pt x="3994796" y="83432"/>
                  </a:moveTo>
                  <a:lnTo>
                    <a:pt x="3971747" y="83432"/>
                  </a:lnTo>
                  <a:lnTo>
                    <a:pt x="3971357" y="83669"/>
                  </a:lnTo>
                  <a:lnTo>
                    <a:pt x="3951375" y="94854"/>
                  </a:lnTo>
                  <a:lnTo>
                    <a:pt x="3951560" y="94766"/>
                  </a:lnTo>
                  <a:lnTo>
                    <a:pt x="3977500" y="94766"/>
                  </a:lnTo>
                  <a:lnTo>
                    <a:pt x="3978156" y="94398"/>
                  </a:lnTo>
                  <a:lnTo>
                    <a:pt x="3994796" y="83432"/>
                  </a:lnTo>
                  <a:close/>
                </a:path>
                <a:path w="4069079" h="281304">
                  <a:moveTo>
                    <a:pt x="3971541" y="83547"/>
                  </a:moveTo>
                  <a:lnTo>
                    <a:pt x="3971325" y="83669"/>
                  </a:lnTo>
                  <a:lnTo>
                    <a:pt x="3971541" y="83547"/>
                  </a:lnTo>
                  <a:close/>
                </a:path>
                <a:path w="4069079" h="281304">
                  <a:moveTo>
                    <a:pt x="4009950" y="71924"/>
                  </a:moveTo>
                  <a:lnTo>
                    <a:pt x="3989180" y="71924"/>
                  </a:lnTo>
                  <a:lnTo>
                    <a:pt x="3988796" y="72197"/>
                  </a:lnTo>
                  <a:lnTo>
                    <a:pt x="3971541" y="83547"/>
                  </a:lnTo>
                  <a:lnTo>
                    <a:pt x="3971747" y="83432"/>
                  </a:lnTo>
                  <a:lnTo>
                    <a:pt x="3994796" y="83432"/>
                  </a:lnTo>
                  <a:lnTo>
                    <a:pt x="3996364" y="82398"/>
                  </a:lnTo>
                  <a:lnTo>
                    <a:pt x="4009950" y="71924"/>
                  </a:lnTo>
                  <a:close/>
                </a:path>
                <a:path w="4069079" h="281304">
                  <a:moveTo>
                    <a:pt x="128130" y="83018"/>
                  </a:moveTo>
                  <a:close/>
                </a:path>
                <a:path w="4069079" h="281304">
                  <a:moveTo>
                    <a:pt x="128095" y="83005"/>
                  </a:moveTo>
                  <a:close/>
                </a:path>
                <a:path w="4069079" h="281304">
                  <a:moveTo>
                    <a:pt x="61032" y="56216"/>
                  </a:moveTo>
                  <a:lnTo>
                    <a:pt x="56230" y="67973"/>
                  </a:lnTo>
                  <a:lnTo>
                    <a:pt x="67950" y="72759"/>
                  </a:lnTo>
                  <a:lnTo>
                    <a:pt x="72827" y="61033"/>
                  </a:lnTo>
                  <a:lnTo>
                    <a:pt x="61032" y="56216"/>
                  </a:lnTo>
                  <a:close/>
                </a:path>
                <a:path w="4069079" h="281304">
                  <a:moveTo>
                    <a:pt x="3988980" y="72055"/>
                  </a:moveTo>
                  <a:lnTo>
                    <a:pt x="3988765" y="72197"/>
                  </a:lnTo>
                  <a:lnTo>
                    <a:pt x="3988980" y="72055"/>
                  </a:lnTo>
                  <a:close/>
                </a:path>
                <a:path w="4069079" h="281304">
                  <a:moveTo>
                    <a:pt x="4023300" y="60266"/>
                  </a:moveTo>
                  <a:lnTo>
                    <a:pt x="4004270" y="60266"/>
                  </a:lnTo>
                  <a:lnTo>
                    <a:pt x="4003916" y="60561"/>
                  </a:lnTo>
                  <a:lnTo>
                    <a:pt x="3988980" y="72055"/>
                  </a:lnTo>
                  <a:lnTo>
                    <a:pt x="3989180" y="71924"/>
                  </a:lnTo>
                  <a:lnTo>
                    <a:pt x="4009950" y="71924"/>
                  </a:lnTo>
                  <a:lnTo>
                    <a:pt x="4012208" y="70183"/>
                  </a:lnTo>
                  <a:lnTo>
                    <a:pt x="4023300" y="60266"/>
                  </a:lnTo>
                  <a:close/>
                </a:path>
                <a:path w="4069079" h="281304">
                  <a:moveTo>
                    <a:pt x="95785" y="70408"/>
                  </a:moveTo>
                  <a:close/>
                </a:path>
                <a:path w="4069079" h="281304">
                  <a:moveTo>
                    <a:pt x="95718" y="70381"/>
                  </a:moveTo>
                  <a:close/>
                </a:path>
                <a:path w="4069079" h="281304">
                  <a:moveTo>
                    <a:pt x="74831" y="56216"/>
                  </a:moveTo>
                  <a:lnTo>
                    <a:pt x="61032" y="56216"/>
                  </a:lnTo>
                  <a:lnTo>
                    <a:pt x="72827" y="61033"/>
                  </a:lnTo>
                  <a:lnTo>
                    <a:pt x="74831" y="56216"/>
                  </a:lnTo>
                  <a:close/>
                </a:path>
                <a:path w="4069079" h="281304">
                  <a:moveTo>
                    <a:pt x="4004092" y="60403"/>
                  </a:moveTo>
                  <a:lnTo>
                    <a:pt x="4003888" y="60561"/>
                  </a:lnTo>
                  <a:lnTo>
                    <a:pt x="4004092" y="60403"/>
                  </a:lnTo>
                  <a:close/>
                </a:path>
                <a:path w="4069079" h="281304">
                  <a:moveTo>
                    <a:pt x="4035188" y="48476"/>
                  </a:moveTo>
                  <a:lnTo>
                    <a:pt x="4017434" y="48476"/>
                  </a:lnTo>
                  <a:lnTo>
                    <a:pt x="4017129" y="48767"/>
                  </a:lnTo>
                  <a:lnTo>
                    <a:pt x="4004092" y="60403"/>
                  </a:lnTo>
                  <a:lnTo>
                    <a:pt x="4004270" y="60266"/>
                  </a:lnTo>
                  <a:lnTo>
                    <a:pt x="4023300" y="60266"/>
                  </a:lnTo>
                  <a:lnTo>
                    <a:pt x="4026056" y="57803"/>
                  </a:lnTo>
                  <a:lnTo>
                    <a:pt x="4035188" y="48476"/>
                  </a:lnTo>
                  <a:close/>
                </a:path>
                <a:path w="4069079" h="281304">
                  <a:moveTo>
                    <a:pt x="4017280" y="48613"/>
                  </a:moveTo>
                  <a:lnTo>
                    <a:pt x="4017107" y="48767"/>
                  </a:lnTo>
                  <a:lnTo>
                    <a:pt x="4017280" y="48613"/>
                  </a:lnTo>
                  <a:close/>
                </a:path>
                <a:path w="4069079" h="281304">
                  <a:moveTo>
                    <a:pt x="4045954" y="36558"/>
                  </a:moveTo>
                  <a:lnTo>
                    <a:pt x="4029081" y="36558"/>
                  </a:lnTo>
                  <a:lnTo>
                    <a:pt x="4017280" y="48613"/>
                  </a:lnTo>
                  <a:lnTo>
                    <a:pt x="4017434" y="48476"/>
                  </a:lnTo>
                  <a:lnTo>
                    <a:pt x="4035188" y="48476"/>
                  </a:lnTo>
                  <a:lnTo>
                    <a:pt x="4038279" y="45318"/>
                  </a:lnTo>
                  <a:lnTo>
                    <a:pt x="4045954" y="36558"/>
                  </a:lnTo>
                  <a:close/>
                </a:path>
                <a:path w="4069079" h="281304">
                  <a:moveTo>
                    <a:pt x="4055810" y="24514"/>
                  </a:moveTo>
                  <a:lnTo>
                    <a:pt x="4039622" y="24514"/>
                  </a:lnTo>
                  <a:lnTo>
                    <a:pt x="4028955" y="36687"/>
                  </a:lnTo>
                  <a:lnTo>
                    <a:pt x="4029081" y="36558"/>
                  </a:lnTo>
                  <a:lnTo>
                    <a:pt x="4045954" y="36558"/>
                  </a:lnTo>
                  <a:lnTo>
                    <a:pt x="4049278" y="32765"/>
                  </a:lnTo>
                  <a:lnTo>
                    <a:pt x="4055810" y="24514"/>
                  </a:lnTo>
                  <a:close/>
                </a:path>
                <a:path w="4069079" h="281304">
                  <a:moveTo>
                    <a:pt x="4059021" y="0"/>
                  </a:moveTo>
                  <a:lnTo>
                    <a:pt x="4039511" y="24641"/>
                  </a:lnTo>
                  <a:lnTo>
                    <a:pt x="4039622" y="24514"/>
                  </a:lnTo>
                  <a:lnTo>
                    <a:pt x="4055810" y="24514"/>
                  </a:lnTo>
                  <a:lnTo>
                    <a:pt x="4068978" y="7883"/>
                  </a:lnTo>
                  <a:lnTo>
                    <a:pt x="4059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09600" y="5756273"/>
          <a:ext cx="10642600" cy="61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6350">
                      <a:solidFill>
                        <a:srgbClr val="4472C4"/>
                      </a:solidFill>
                      <a:prstDash val="solid"/>
                    </a:lnL>
                    <a:lnR w="6350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6350">
                      <a:solidFill>
                        <a:srgbClr val="4472C4"/>
                      </a:solidFill>
                      <a:prstDash val="solid"/>
                    </a:lnL>
                    <a:lnR w="6350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472C4"/>
                      </a:solidFill>
                      <a:prstDash val="solid"/>
                    </a:lnL>
                    <a:lnR w="635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5375" algn="ctr">
                        <a:lnSpc>
                          <a:spcPts val="2215"/>
                        </a:lnSpc>
                        <a:tabLst>
                          <a:tab pos="1828800" algn="l"/>
                        </a:tabLst>
                      </a:pPr>
                      <a:r>
                        <a:rPr sz="3600" spc="-30" baseline="-335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r>
                        <a:rPr sz="3600" baseline="-335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ptr</a:t>
                      </a:r>
                      <a:r>
                        <a:rPr sz="24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attack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595880">
                        <a:lnSpc>
                          <a:spcPts val="2510"/>
                        </a:lnSpc>
                        <a:spcBef>
                          <a:spcPts val="2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4472C4"/>
                      </a:solidFill>
                      <a:prstDash val="solid"/>
                    </a:lnL>
                    <a:lnR w="6350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472C4"/>
                      </a:solidFill>
                      <a:prstDash val="solid"/>
                    </a:lnL>
                    <a:lnR w="635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6350">
                      <a:solidFill>
                        <a:srgbClr val="4472C4"/>
                      </a:solidFill>
                      <a:prstDash val="solid"/>
                    </a:lnL>
                    <a:lnR w="635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6350">
                      <a:solidFill>
                        <a:srgbClr val="4472C4"/>
                      </a:solidFill>
                      <a:prstDash val="solid"/>
                    </a:lnL>
                    <a:lnR w="6350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472C4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12775" y="5257783"/>
            <a:ext cx="613410" cy="412115"/>
          </a:xfrm>
          <a:custGeom>
            <a:avLst/>
            <a:gdLst/>
            <a:ahLst/>
            <a:cxnLst/>
            <a:rect l="l" t="t" r="r" b="b"/>
            <a:pathLst>
              <a:path w="613410" h="412114">
                <a:moveTo>
                  <a:pt x="20972" y="13981"/>
                </a:moveTo>
                <a:lnTo>
                  <a:pt x="26507" y="25303"/>
                </a:lnTo>
                <a:lnTo>
                  <a:pt x="606101" y="411699"/>
                </a:lnTo>
                <a:lnTo>
                  <a:pt x="613146" y="401132"/>
                </a:lnTo>
                <a:lnTo>
                  <a:pt x="33551" y="14736"/>
                </a:lnTo>
                <a:lnTo>
                  <a:pt x="20972" y="13981"/>
                </a:lnTo>
                <a:close/>
              </a:path>
              <a:path w="613410" h="412114">
                <a:moveTo>
                  <a:pt x="0" y="0"/>
                </a:moveTo>
                <a:lnTo>
                  <a:pt x="45067" y="92182"/>
                </a:lnTo>
                <a:lnTo>
                  <a:pt x="48870" y="93488"/>
                </a:lnTo>
                <a:lnTo>
                  <a:pt x="55171" y="90407"/>
                </a:lnTo>
                <a:lnTo>
                  <a:pt x="56476" y="86605"/>
                </a:lnTo>
                <a:lnTo>
                  <a:pt x="26507" y="25303"/>
                </a:lnTo>
                <a:lnTo>
                  <a:pt x="6962" y="12273"/>
                </a:lnTo>
                <a:lnTo>
                  <a:pt x="14006" y="1706"/>
                </a:lnTo>
                <a:lnTo>
                  <a:pt x="28447" y="1706"/>
                </a:lnTo>
                <a:lnTo>
                  <a:pt x="0" y="0"/>
                </a:lnTo>
                <a:close/>
              </a:path>
              <a:path w="613410" h="412114">
                <a:moveTo>
                  <a:pt x="14006" y="1706"/>
                </a:moveTo>
                <a:lnTo>
                  <a:pt x="6962" y="12273"/>
                </a:lnTo>
                <a:lnTo>
                  <a:pt x="26507" y="25303"/>
                </a:lnTo>
                <a:lnTo>
                  <a:pt x="20972" y="13981"/>
                </a:lnTo>
                <a:lnTo>
                  <a:pt x="10105" y="13329"/>
                </a:lnTo>
                <a:lnTo>
                  <a:pt x="16190" y="4201"/>
                </a:lnTo>
                <a:lnTo>
                  <a:pt x="17748" y="4201"/>
                </a:lnTo>
                <a:lnTo>
                  <a:pt x="14006" y="1706"/>
                </a:lnTo>
                <a:close/>
              </a:path>
              <a:path w="613410" h="412114">
                <a:moveTo>
                  <a:pt x="28447" y="1706"/>
                </a:moveTo>
                <a:lnTo>
                  <a:pt x="14006" y="1706"/>
                </a:lnTo>
                <a:lnTo>
                  <a:pt x="33551" y="14736"/>
                </a:lnTo>
                <a:lnTo>
                  <a:pt x="101664" y="18822"/>
                </a:lnTo>
                <a:lnTo>
                  <a:pt x="104673" y="16155"/>
                </a:lnTo>
                <a:lnTo>
                  <a:pt x="105093" y="9154"/>
                </a:lnTo>
                <a:lnTo>
                  <a:pt x="102425" y="6145"/>
                </a:lnTo>
                <a:lnTo>
                  <a:pt x="28447" y="1706"/>
                </a:lnTo>
                <a:close/>
              </a:path>
              <a:path w="613410" h="412114">
                <a:moveTo>
                  <a:pt x="17748" y="4201"/>
                </a:moveTo>
                <a:lnTo>
                  <a:pt x="16190" y="4201"/>
                </a:lnTo>
                <a:lnTo>
                  <a:pt x="20972" y="13981"/>
                </a:lnTo>
                <a:lnTo>
                  <a:pt x="33551" y="14736"/>
                </a:lnTo>
                <a:lnTo>
                  <a:pt x="17748" y="4201"/>
                </a:lnTo>
                <a:close/>
              </a:path>
              <a:path w="613410" h="412114">
                <a:moveTo>
                  <a:pt x="16190" y="4201"/>
                </a:moveTo>
                <a:lnTo>
                  <a:pt x="10105" y="13329"/>
                </a:lnTo>
                <a:lnTo>
                  <a:pt x="20972" y="13981"/>
                </a:lnTo>
                <a:lnTo>
                  <a:pt x="16190" y="4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1941" y="4757420"/>
            <a:ext cx="103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0xffffffff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44933" y="5477933"/>
            <a:ext cx="2438400" cy="203200"/>
          </a:xfrm>
          <a:custGeom>
            <a:avLst/>
            <a:gdLst/>
            <a:ahLst/>
            <a:cxnLst/>
            <a:rect l="l" t="t" r="r" b="b"/>
            <a:pathLst>
              <a:path w="2438400" h="203200">
                <a:moveTo>
                  <a:pt x="2438400" y="203200"/>
                </a:moveTo>
                <a:lnTo>
                  <a:pt x="2437069" y="163652"/>
                </a:lnTo>
                <a:lnTo>
                  <a:pt x="2433440" y="131357"/>
                </a:lnTo>
                <a:lnTo>
                  <a:pt x="2428058" y="109584"/>
                </a:lnTo>
                <a:lnTo>
                  <a:pt x="2421467" y="101600"/>
                </a:lnTo>
                <a:lnTo>
                  <a:pt x="1236133" y="101600"/>
                </a:lnTo>
                <a:lnTo>
                  <a:pt x="1229541" y="93615"/>
                </a:lnTo>
                <a:lnTo>
                  <a:pt x="1224159" y="71842"/>
                </a:lnTo>
                <a:lnTo>
                  <a:pt x="1220530" y="39547"/>
                </a:lnTo>
                <a:lnTo>
                  <a:pt x="1219200" y="0"/>
                </a:lnTo>
                <a:lnTo>
                  <a:pt x="1217869" y="39547"/>
                </a:lnTo>
                <a:lnTo>
                  <a:pt x="1214240" y="71842"/>
                </a:lnTo>
                <a:lnTo>
                  <a:pt x="1208858" y="93615"/>
                </a:lnTo>
                <a:lnTo>
                  <a:pt x="1202267" y="101600"/>
                </a:lnTo>
                <a:lnTo>
                  <a:pt x="16933" y="101600"/>
                </a:lnTo>
                <a:lnTo>
                  <a:pt x="10342" y="109584"/>
                </a:lnTo>
                <a:lnTo>
                  <a:pt x="4959" y="131357"/>
                </a:lnTo>
                <a:lnTo>
                  <a:pt x="1330" y="163652"/>
                </a:lnTo>
                <a:lnTo>
                  <a:pt x="0" y="20320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10366" y="4976876"/>
            <a:ext cx="1308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SEH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78401" y="5494866"/>
            <a:ext cx="2438400" cy="203200"/>
          </a:xfrm>
          <a:custGeom>
            <a:avLst/>
            <a:gdLst/>
            <a:ahLst/>
            <a:cxnLst/>
            <a:rect l="l" t="t" r="r" b="b"/>
            <a:pathLst>
              <a:path w="2438400" h="203200">
                <a:moveTo>
                  <a:pt x="2438400" y="203200"/>
                </a:moveTo>
                <a:lnTo>
                  <a:pt x="2437069" y="163652"/>
                </a:lnTo>
                <a:lnTo>
                  <a:pt x="2433440" y="131357"/>
                </a:lnTo>
                <a:lnTo>
                  <a:pt x="2428058" y="109584"/>
                </a:lnTo>
                <a:lnTo>
                  <a:pt x="2421467" y="101600"/>
                </a:lnTo>
                <a:lnTo>
                  <a:pt x="1236133" y="101600"/>
                </a:lnTo>
                <a:lnTo>
                  <a:pt x="1229541" y="93615"/>
                </a:lnTo>
                <a:lnTo>
                  <a:pt x="1224159" y="71842"/>
                </a:lnTo>
                <a:lnTo>
                  <a:pt x="1220530" y="39547"/>
                </a:lnTo>
                <a:lnTo>
                  <a:pt x="1219200" y="0"/>
                </a:lnTo>
                <a:lnTo>
                  <a:pt x="1217869" y="39547"/>
                </a:lnTo>
                <a:lnTo>
                  <a:pt x="1214240" y="71842"/>
                </a:lnTo>
                <a:lnTo>
                  <a:pt x="1208858" y="93615"/>
                </a:lnTo>
                <a:lnTo>
                  <a:pt x="1202267" y="101600"/>
                </a:lnTo>
                <a:lnTo>
                  <a:pt x="16933" y="101600"/>
                </a:lnTo>
                <a:lnTo>
                  <a:pt x="10342" y="109584"/>
                </a:lnTo>
                <a:lnTo>
                  <a:pt x="4959" y="131357"/>
                </a:lnTo>
                <a:lnTo>
                  <a:pt x="1330" y="163652"/>
                </a:lnTo>
                <a:lnTo>
                  <a:pt x="0" y="20320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43833" y="4995164"/>
            <a:ext cx="1308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SEH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2155" y="230124"/>
            <a:ext cx="7165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3655" algn="l"/>
              </a:tabLst>
            </a:pPr>
            <a:r>
              <a:rPr spc="-10" dirty="0"/>
              <a:t>Defenses:</a:t>
            </a:r>
            <a:r>
              <a:rPr dirty="0"/>
              <a:t>	SAFESEH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SEHOP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1354836"/>
            <a:ext cx="11008360" cy="461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2316480" algn="l"/>
              </a:tabLst>
            </a:pPr>
            <a:r>
              <a:rPr sz="3200" spc="-10" dirty="0">
                <a:solidFill>
                  <a:srgbClr val="000090"/>
                </a:solidFill>
                <a:latin typeface="Calibri"/>
                <a:cs typeface="Calibri"/>
              </a:rPr>
              <a:t>/SAFESEH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	linker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flag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(Structured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Exception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Handling)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8500" algn="l"/>
              </a:tabLst>
            </a:pPr>
            <a:r>
              <a:rPr sz="2900" dirty="0">
                <a:latin typeface="Calibri"/>
                <a:cs typeface="Calibri"/>
              </a:rPr>
              <a:t>Linker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produces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binary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with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table</a:t>
            </a:r>
            <a:r>
              <a:rPr sz="2900" spc="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of</a:t>
            </a:r>
            <a:r>
              <a:rPr sz="2900" spc="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safe</a:t>
            </a:r>
            <a:r>
              <a:rPr sz="2900" spc="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exception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handlers</a:t>
            </a:r>
            <a:endParaRPr sz="2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900" dirty="0">
                <a:latin typeface="Calibri"/>
                <a:cs typeface="Calibri"/>
              </a:rPr>
              <a:t>System</a:t>
            </a:r>
            <a:r>
              <a:rPr sz="2900" spc="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will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not</a:t>
            </a:r>
            <a:r>
              <a:rPr sz="2900" spc="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jump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to</a:t>
            </a:r>
            <a:r>
              <a:rPr sz="2900" spc="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exception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handler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not</a:t>
            </a:r>
            <a:r>
              <a:rPr sz="2900" spc="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on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list</a:t>
            </a:r>
            <a:endParaRPr sz="2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00">
              <a:latin typeface="Calibri"/>
              <a:cs typeface="Calibri"/>
            </a:endParaRPr>
          </a:p>
          <a:p>
            <a:pPr marL="241300" marR="354330" indent="-228600">
              <a:lnSpc>
                <a:spcPts val="3500"/>
              </a:lnSpc>
              <a:buFont typeface="Arial"/>
              <a:buChar char="•"/>
              <a:tabLst>
                <a:tab pos="241300" algn="l"/>
                <a:tab pos="2138680" algn="l"/>
                <a:tab pos="5502275" algn="l"/>
              </a:tabLst>
            </a:pPr>
            <a:r>
              <a:rPr sz="3500" spc="-10" dirty="0">
                <a:solidFill>
                  <a:srgbClr val="000090"/>
                </a:solidFill>
                <a:latin typeface="Calibri"/>
                <a:cs typeface="Calibri"/>
              </a:rPr>
              <a:t>/SEHOP</a:t>
            </a:r>
            <a:r>
              <a:rPr sz="3500" spc="-10" dirty="0">
                <a:latin typeface="Calibri"/>
                <a:cs typeface="Calibri"/>
              </a:rPr>
              <a:t>: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platform</a:t>
            </a:r>
            <a:r>
              <a:rPr sz="3500" spc="-15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defense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200" dirty="0">
                <a:latin typeface="Calibri"/>
                <a:cs typeface="Calibri"/>
              </a:rPr>
              <a:t>(Structured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Exception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Handling </a:t>
            </a:r>
            <a:r>
              <a:rPr sz="3200" dirty="0">
                <a:latin typeface="Calibri"/>
                <a:cs typeface="Calibri"/>
              </a:rPr>
              <a:t>Overwrite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Protection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since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vista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SP1)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698500" algn="l"/>
                <a:tab pos="2767330" algn="l"/>
              </a:tabLst>
            </a:pPr>
            <a:r>
              <a:rPr sz="2700" spc="-10" dirty="0">
                <a:latin typeface="Calibri"/>
                <a:cs typeface="Calibri"/>
              </a:rPr>
              <a:t>Observation:</a:t>
            </a:r>
            <a:r>
              <a:rPr sz="2700" dirty="0">
                <a:latin typeface="Calibri"/>
                <a:cs typeface="Calibri"/>
              </a:rPr>
              <a:t>	SEH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attacks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typically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corrupt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“next”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entry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SEH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list.</a:t>
            </a:r>
            <a:endParaRPr sz="2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  <a:tab pos="1871980" algn="l"/>
              </a:tabLst>
            </a:pPr>
            <a:r>
              <a:rPr sz="2700" spc="-10" dirty="0">
                <a:latin typeface="Calibri"/>
                <a:cs typeface="Calibri"/>
              </a:rPr>
              <a:t>SEHOP:</a:t>
            </a:r>
            <a:r>
              <a:rPr sz="2700" dirty="0">
                <a:latin typeface="Calibri"/>
                <a:cs typeface="Calibri"/>
              </a:rPr>
              <a:t>	add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dummy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record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top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SEH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list</a:t>
            </a:r>
            <a:endParaRPr sz="2700">
              <a:latin typeface="Calibri"/>
              <a:cs typeface="Calibri"/>
            </a:endParaRPr>
          </a:p>
          <a:p>
            <a:pPr marL="698500" marR="5080" lvl="1" indent="-228600">
              <a:lnSpc>
                <a:spcPts val="290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  <a:tab pos="2038350" algn="l"/>
              </a:tabLst>
            </a:pPr>
            <a:r>
              <a:rPr sz="2700" dirty="0">
                <a:latin typeface="Calibri"/>
                <a:cs typeface="Calibri"/>
              </a:rPr>
              <a:t>When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exception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occurs,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dispatcher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walks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up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list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verifies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dummy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record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there.</a:t>
            </a:r>
            <a:r>
              <a:rPr sz="2700" dirty="0">
                <a:latin typeface="Calibri"/>
                <a:cs typeface="Calibri"/>
              </a:rPr>
              <a:t>	If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not,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terminates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process.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552" rIns="0" bIns="0" rtlCol="0">
            <a:spAutoFit/>
          </a:bodyPr>
          <a:lstStyle/>
          <a:p>
            <a:pPr marL="3589020">
              <a:lnSpc>
                <a:spcPct val="100000"/>
              </a:lnSpc>
              <a:spcBef>
                <a:spcPts val="100"/>
              </a:spcBef>
            </a:pPr>
            <a:r>
              <a:rPr dirty="0"/>
              <a:t>Formatted</a:t>
            </a:r>
            <a:r>
              <a:rPr spc="-225" dirty="0"/>
              <a:t> </a:t>
            </a:r>
            <a:r>
              <a:rPr spc="-25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6567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See</a:t>
            </a:r>
            <a:r>
              <a:rPr sz="2800" spc="-20" dirty="0">
                <a:latin typeface="Calibri"/>
                <a:cs typeface="Calibri"/>
              </a:rPr>
              <a:t> notes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6072</Words>
  <Application>Microsoft Office PowerPoint</Application>
  <PresentationFormat>Widescreen</PresentationFormat>
  <Paragraphs>879</Paragraphs>
  <Slides>81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CIS 449/549: Software Security</vt:lpstr>
      <vt:lpstr>Memory Exploits</vt:lpstr>
      <vt:lpstr>Memory Exploits</vt:lpstr>
      <vt:lpstr>Heap Overflow</vt:lpstr>
      <vt:lpstr>Heap Overflow</vt:lpstr>
      <vt:lpstr>Heap Overflow Example</vt:lpstr>
      <vt:lpstr>Heap Overflow Example</vt:lpstr>
      <vt:lpstr>Heap Overflow Example</vt:lpstr>
      <vt:lpstr>Formatted I/O</vt:lpstr>
      <vt:lpstr>What’s Wrong with this Code?</vt:lpstr>
      <vt:lpstr>What’s Wrong with this Code?</vt:lpstr>
      <vt:lpstr>What’s Wrong with this Code?</vt:lpstr>
      <vt:lpstr>Integer Overflows</vt:lpstr>
      <vt:lpstr>Integer Overflows</vt:lpstr>
      <vt:lpstr>Integer Overflows</vt:lpstr>
      <vt:lpstr>What’s Wrong with this Code?</vt:lpstr>
      <vt:lpstr>What’s Wrong with this Code?</vt:lpstr>
      <vt:lpstr>Defenses</vt:lpstr>
      <vt:lpstr>Ways to Prevent Hijacking Attacks</vt:lpstr>
      <vt:lpstr>Challenges</vt:lpstr>
      <vt:lpstr>Defense: Canaries in the Stack</vt:lpstr>
      <vt:lpstr>Defense: Canaries in the Stack</vt:lpstr>
      <vt:lpstr>Detecting Overflows with Canaries</vt:lpstr>
      <vt:lpstr>Detecting Overflows with Canaries</vt:lpstr>
      <vt:lpstr>Detecting Overflows with Canaries</vt:lpstr>
      <vt:lpstr>Detecting Overflows with Canaries</vt:lpstr>
      <vt:lpstr>Canary Values</vt:lpstr>
      <vt:lpstr>StackGuard</vt:lpstr>
      <vt:lpstr>StackGuard Enhancements: ProPolice</vt:lpstr>
      <vt:lpstr>Summary: Canaries are not full proof</vt:lpstr>
      <vt:lpstr>Even worse: canary extraction</vt:lpstr>
      <vt:lpstr>PowerPoint Presentation</vt:lpstr>
      <vt:lpstr>Defense: Marking Memory as Non-Exec.</vt:lpstr>
      <vt:lpstr>Examples: DEP controls in Windows</vt:lpstr>
      <vt:lpstr>Challenges Revisited…</vt:lpstr>
      <vt:lpstr>Defense: Randomization</vt:lpstr>
      <vt:lpstr>ASLR Example</vt:lpstr>
      <vt:lpstr>Slow ASLR Adoption</vt:lpstr>
      <vt:lpstr>Defenses vs. Attack Responses</vt:lpstr>
      <vt:lpstr>Defenses vs. Attack Responses</vt:lpstr>
      <vt:lpstr>Return Oriented Programming (ROP)</vt:lpstr>
      <vt:lpstr>Return-oriented Programming</vt:lpstr>
      <vt:lpstr>Approach</vt:lpstr>
      <vt:lpstr>Finding the gadgets?</vt:lpstr>
      <vt:lpstr>Simple Example</vt:lpstr>
      <vt:lpstr>Code Sequence</vt:lpstr>
      <vt:lpstr>Equivalent ROP Sequence</vt:lpstr>
      <vt:lpstr>PowerPoint Presentation</vt:lpstr>
      <vt:lpstr>Defensive Coding for Memory Safety</vt:lpstr>
      <vt:lpstr>Defensive Coding Practices</vt:lpstr>
      <vt:lpstr>Secure coding practices</vt:lpstr>
      <vt:lpstr>Secure coding practices</vt:lpstr>
      <vt:lpstr>Automated Testing</vt:lpstr>
      <vt:lpstr>How to program defensively</vt:lpstr>
      <vt:lpstr>Automated Testing Techniques</vt:lpstr>
      <vt:lpstr>What Happens Once You Find an Issue</vt:lpstr>
      <vt:lpstr>Finding Memory Errors</vt:lpstr>
      <vt:lpstr>PowerPoint Presentation</vt:lpstr>
      <vt:lpstr>Backup</vt:lpstr>
      <vt:lpstr>Formatted I/O</vt:lpstr>
      <vt:lpstr>The printf(formatstring, …) function</vt:lpstr>
      <vt:lpstr>What’s the Difference?</vt:lpstr>
      <vt:lpstr>printf Format Strings</vt:lpstr>
      <vt:lpstr>printf Format Strings</vt:lpstr>
      <vt:lpstr>Example question 4</vt:lpstr>
      <vt:lpstr>Example question 5</vt:lpstr>
      <vt:lpstr>Example 6</vt:lpstr>
      <vt:lpstr>Vulnerable Program</vt:lpstr>
      <vt:lpstr>Vulnerable Program</vt:lpstr>
      <vt:lpstr>Exercise</vt:lpstr>
      <vt:lpstr>Modifying Memory</vt:lpstr>
      <vt:lpstr>Format string vulnerabilities</vt:lpstr>
      <vt:lpstr>Format string vulnerabilities</vt:lpstr>
      <vt:lpstr>Format string vulnerabilities</vt:lpstr>
      <vt:lpstr>Format string vulnerabilities</vt:lpstr>
      <vt:lpstr>Other Format string vulnerabilities</vt:lpstr>
      <vt:lpstr>Format string Prevalence</vt:lpstr>
      <vt:lpstr>MS Visual Studio /GS (Since 2003)</vt:lpstr>
      <vt:lpstr>MS Visual Studio /GS (Since 2003)</vt:lpstr>
      <vt:lpstr>Evading /GS with exception handlers</vt:lpstr>
      <vt:lpstr>Defenses: SAFESEH and SEHOP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449/549: Software Security</dc:title>
  <cp:lastModifiedBy>Johnson, Demetrius</cp:lastModifiedBy>
  <cp:revision>11</cp:revision>
  <dcterms:created xsi:type="dcterms:W3CDTF">2023-03-20T13:47:44Z</dcterms:created>
  <dcterms:modified xsi:type="dcterms:W3CDTF">2023-03-29T13:47:50Z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2022-03-14T00:00:00Z</vt:filetime>
  </property>
  <property fmtid="{D5CDD505-2E9C-101B-9397-08002B2CF9AE}" pid="3" name="LastSaved">
    <vt:filetime>2023-03-20T00:00:00Z</vt:filetime>
  </property>
  <property fmtid="{D5CDD505-2E9C-101B-9397-08002B2CF9AE}" pid="4" name="Producer">
    <vt:lpwstr>macOS Version 11.6.2 (Build 20G314) Quartz PDFContext</vt:lpwstr>
  </property>
</Properties>
</file>