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4085" autoAdjust="0"/>
  </p:normalViewPr>
  <p:slideViewPr>
    <p:cSldViewPr>
      <p:cViewPr varScale="1">
        <p:scale>
          <a:sx n="61" d="100"/>
          <a:sy n="61" d="100"/>
        </p:scale>
        <p:origin x="143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5A4EFD-34F1-495C-9ED1-7326831787B8}" type="datetimeFigureOut">
              <a:rPr lang="en-US" smtClean="0"/>
              <a:t>4/3/2023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4F1548-483F-4080-8E56-1A9EA36CC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397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Chicken switch: used by intel, can change ROM bit to change security functionality.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Example of hardware design flaw: </a:t>
            </a:r>
            <a:r>
              <a:rPr lang="en-US" dirty="0" err="1"/>
              <a:t>Spectre</a:t>
            </a:r>
            <a:r>
              <a:rPr lang="en-US" dirty="0"/>
              <a:t> attack.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F1548-483F-4080-8E56-1A9EA36CC6C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802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Safety does not necessarily mean security.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F1548-483F-4080-8E56-1A9EA36CC6C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488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F1548-483F-4080-8E56-1A9EA36CC6C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23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F1548-483F-4080-8E56-1A9EA36CC6C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7200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F1548-483F-4080-8E56-1A9EA36CC6C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5071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TIMING CAN REVEAL DATA (THROUGH IMPLICATION/INFERENCE)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F1548-483F-4080-8E56-1A9EA36CC6C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183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CSRF=cross site request forgery attack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F1548-483F-4080-8E56-1A9EA36CC6C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515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Goes into the RAS domain=Reliability, availability, serviceability.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Google the Slow Laurus DoS attack: attack exhausted number of connections allowed on a web server.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F1548-483F-4080-8E56-1A9EA36CC6C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892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F1548-483F-4080-8E56-1A9EA36CC6C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088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F1548-483F-4080-8E56-1A9EA36CC6C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8609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F1548-483F-4080-8E56-1A9EA36CC6C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33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AES-NI can accelerate encryption through the hardware (hardware acceleration).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SGX = Software Guard Encryption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Doping: source of variation comes because no chip’s transistors will have the exact same number of atoms.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So we take advantage of this uniqueness.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The manufacturing process that causes this, is why chip manufactures will bend (stress test) each chip and based on their atomic setup, some chips run at higher frequency than others.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This is why overclocking can be a good idea, but also you need to be careful if you over stress the processor chip.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F1548-483F-4080-8E56-1A9EA36CC6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6346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F1548-483F-4080-8E56-1A9EA36CC6C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9180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Try to understand the psychology of the attacker.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F1548-483F-4080-8E56-1A9EA36CC6C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2222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Spoof=impersonation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F1548-483F-4080-8E56-1A9EA36CC6C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773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F1548-483F-4080-8E56-1A9EA36CC6C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9164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Salt value = random bit pattern appended to password to make password harder to brute force.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Remember hash function = 1 way function (for the most part; it should have little to nearly impossible probability of collisions to be considered cryptographically strong)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F1548-483F-4080-8E56-1A9EA36CC6C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819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Security is bound by time to market.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Give modules least amount of permissions possible.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Sometimes developers want to avoid instability issues so they just ask for all permissions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However, this can cause security issues.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Fail-safe defaults: make app crash instead of attempting to correct a mistake </a:t>
            </a:r>
            <a:r>
              <a:rPr lang="en-US" dirty="0">
                <a:sym typeface="Wingdings" panose="05000000000000000000" pitchFamily="2" charset="2"/>
              </a:rPr>
              <a:t> terminate the process is safer.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Defend in depth: False negatives and false positives can create vulnerability, check for these cases.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Human factors: check willingness and ability of user to the extent which the security depends.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 err="1"/>
              <a:t>Kerkhoff’s</a:t>
            </a:r>
            <a:r>
              <a:rPr lang="en-US" dirty="0"/>
              <a:t> principle: assume the attacker has access to defense models/modules.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Whitebox testing.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F1548-483F-4080-8E56-1A9EA36CC6C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869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F1548-483F-4080-8E56-1A9EA36CC6C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646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F1548-483F-4080-8E56-1A9EA36CC6C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85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F1548-483F-4080-8E56-1A9EA36CC6C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839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White list v black list: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Black list = </a:t>
            </a:r>
            <a:r>
              <a:rPr lang="en-US" b="1" dirty="0"/>
              <a:t>allow</a:t>
            </a:r>
            <a:r>
              <a:rPr lang="en-US" dirty="0"/>
              <a:t> all by default, block anything on black list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White list = </a:t>
            </a:r>
            <a:r>
              <a:rPr lang="en-US" b="1" dirty="0"/>
              <a:t>deny</a:t>
            </a:r>
            <a:r>
              <a:rPr lang="en-US" dirty="0"/>
              <a:t> all by default, allow anything on white list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Default-deny = use white list approach.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F1548-483F-4080-8E56-1A9EA36CC6C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49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Security of a system depends on the threat model you assume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Once attacker steps outside of that model: game over.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F1548-483F-4080-8E56-1A9EA36CC6C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051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F1548-483F-4080-8E56-1A9EA36CC6C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810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F1548-483F-4080-8E56-1A9EA36CC6C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165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F1548-483F-4080-8E56-1A9EA36CC6C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8014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1" dirty="0">
                <a:latin typeface="Calibri"/>
                <a:cs typeface="Calibri"/>
              </a:rPr>
              <a:t>Example</a:t>
            </a:r>
            <a:r>
              <a:rPr lang="en-US" sz="1200" dirty="0">
                <a:latin typeface="Calibri"/>
                <a:cs typeface="Calibri"/>
              </a:rPr>
              <a:t>:</a:t>
            </a:r>
            <a:r>
              <a:rPr lang="en-US" sz="1200" spc="-90" dirty="0">
                <a:latin typeface="Calibri"/>
                <a:cs typeface="Calibri"/>
              </a:rPr>
              <a:t> </a:t>
            </a:r>
            <a:r>
              <a:rPr lang="en-US" sz="1200" spc="-45" dirty="0">
                <a:latin typeface="Calibri"/>
                <a:cs typeface="Calibri"/>
              </a:rPr>
              <a:t>“All</a:t>
            </a:r>
            <a:r>
              <a:rPr lang="en-US" sz="1200" spc="-100" dirty="0">
                <a:latin typeface="Calibri"/>
                <a:cs typeface="Calibri"/>
              </a:rPr>
              <a:t> </a:t>
            </a:r>
            <a:r>
              <a:rPr lang="en-US" sz="1200" spc="-10" dirty="0">
                <a:latin typeface="Calibri"/>
                <a:cs typeface="Calibri"/>
              </a:rPr>
              <a:t>passwords</a:t>
            </a:r>
            <a:r>
              <a:rPr lang="en-US" sz="1200" spc="-75" dirty="0">
                <a:latin typeface="Calibri"/>
                <a:cs typeface="Calibri"/>
              </a:rPr>
              <a:t> </a:t>
            </a:r>
            <a:r>
              <a:rPr lang="en-US" sz="1200" dirty="0">
                <a:latin typeface="Calibri"/>
                <a:cs typeface="Calibri"/>
              </a:rPr>
              <a:t>must</a:t>
            </a:r>
            <a:r>
              <a:rPr lang="en-US" sz="1200" spc="-70" dirty="0">
                <a:latin typeface="Calibri"/>
                <a:cs typeface="Calibri"/>
              </a:rPr>
              <a:t> </a:t>
            </a:r>
            <a:r>
              <a:rPr lang="en-US" sz="1200" dirty="0">
                <a:latin typeface="Calibri"/>
                <a:cs typeface="Calibri"/>
              </a:rPr>
              <a:t>have</a:t>
            </a:r>
            <a:r>
              <a:rPr lang="en-US" sz="1200" spc="-100" dirty="0">
                <a:latin typeface="Calibri"/>
                <a:cs typeface="Calibri"/>
              </a:rPr>
              <a:t> </a:t>
            </a:r>
            <a:r>
              <a:rPr lang="en-US" sz="1200" dirty="0">
                <a:latin typeface="Calibri"/>
                <a:cs typeface="Calibri"/>
              </a:rPr>
              <a:t>15</a:t>
            </a:r>
            <a:r>
              <a:rPr lang="en-US" sz="1200" spc="-90" dirty="0">
                <a:latin typeface="Calibri"/>
                <a:cs typeface="Calibri"/>
              </a:rPr>
              <a:t> </a:t>
            </a:r>
            <a:r>
              <a:rPr lang="en-US" sz="1200" spc="-20" dirty="0">
                <a:latin typeface="Calibri"/>
                <a:cs typeface="Calibri"/>
              </a:rPr>
              <a:t>characters,</a:t>
            </a:r>
            <a:r>
              <a:rPr lang="en-US" sz="1200" spc="-95" dirty="0">
                <a:latin typeface="Calibri"/>
                <a:cs typeface="Calibri"/>
              </a:rPr>
              <a:t> </a:t>
            </a:r>
            <a:r>
              <a:rPr lang="en-US" sz="1200" dirty="0">
                <a:latin typeface="Calibri"/>
                <a:cs typeface="Calibri"/>
              </a:rPr>
              <a:t>3</a:t>
            </a:r>
            <a:r>
              <a:rPr lang="en-US" sz="1200" spc="-90" dirty="0">
                <a:latin typeface="Calibri"/>
                <a:cs typeface="Calibri"/>
              </a:rPr>
              <a:t> </a:t>
            </a:r>
            <a:r>
              <a:rPr lang="en-US" sz="1200" dirty="0">
                <a:latin typeface="Calibri"/>
                <a:cs typeface="Calibri"/>
              </a:rPr>
              <a:t>numbers,</a:t>
            </a:r>
            <a:r>
              <a:rPr lang="en-US" sz="1200" spc="-65" dirty="0">
                <a:latin typeface="Calibri"/>
                <a:cs typeface="Calibri"/>
              </a:rPr>
              <a:t> </a:t>
            </a:r>
            <a:r>
              <a:rPr lang="en-US" sz="1200" spc="-50" dirty="0">
                <a:latin typeface="Calibri"/>
                <a:cs typeface="Calibri"/>
              </a:rPr>
              <a:t>6 </a:t>
            </a:r>
            <a:r>
              <a:rPr lang="en-US" sz="1200" dirty="0">
                <a:latin typeface="Calibri"/>
                <a:cs typeface="Calibri"/>
              </a:rPr>
              <a:t>special</a:t>
            </a:r>
            <a:r>
              <a:rPr lang="en-US" sz="1200" spc="-70" dirty="0">
                <a:latin typeface="Calibri"/>
                <a:cs typeface="Calibri"/>
              </a:rPr>
              <a:t> </a:t>
            </a:r>
            <a:r>
              <a:rPr lang="en-US" sz="1200" spc="-20" dirty="0">
                <a:latin typeface="Calibri"/>
                <a:cs typeface="Calibri"/>
              </a:rPr>
              <a:t>characters,</a:t>
            </a:r>
            <a:r>
              <a:rPr lang="en-US" sz="1200" spc="-65" dirty="0">
                <a:latin typeface="Calibri"/>
                <a:cs typeface="Calibri"/>
              </a:rPr>
              <a:t> </a:t>
            </a:r>
            <a:r>
              <a:rPr lang="en-US" sz="1200" spc="-25" dirty="0">
                <a:latin typeface="Calibri"/>
                <a:cs typeface="Calibri"/>
              </a:rPr>
              <a:t>…”</a:t>
            </a:r>
            <a:endParaRPr lang="en-US" sz="1200" dirty="0">
              <a:latin typeface="Calibri"/>
              <a:cs typeface="Calibri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Something interesting about this: if you make this a requirement, although the domain increases, some of the domain is deleted since any password without those requirements are not allowed, so attacker will not have to check those passwords.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So is the total domain really increased?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F1548-483F-4080-8E56-1A9EA36CC6C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125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F1548-483F-4080-8E56-1A9EA36CC6C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4725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F1548-483F-4080-8E56-1A9EA36CC6C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6711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dirty="0">
                <a:latin typeface="Calibri"/>
                <a:cs typeface="Calibri"/>
              </a:rPr>
              <a:t>Use</a:t>
            </a:r>
            <a:r>
              <a:rPr lang="en-US" b="0" spc="-65" dirty="0">
                <a:latin typeface="Calibri"/>
                <a:cs typeface="Calibri"/>
              </a:rPr>
              <a:t> </a:t>
            </a:r>
            <a:r>
              <a:rPr lang="en-US" b="0" spc="-10" dirty="0">
                <a:latin typeface="Calibri"/>
                <a:cs typeface="Calibri"/>
              </a:rPr>
              <a:t>separation</a:t>
            </a:r>
            <a:r>
              <a:rPr lang="en-US" b="0" spc="-55" dirty="0">
                <a:latin typeface="Calibri"/>
                <a:cs typeface="Calibri"/>
              </a:rPr>
              <a:t> </a:t>
            </a:r>
            <a:r>
              <a:rPr lang="en-US" b="0" dirty="0">
                <a:latin typeface="Calibri"/>
                <a:cs typeface="Calibri"/>
              </a:rPr>
              <a:t>of</a:t>
            </a:r>
            <a:r>
              <a:rPr lang="en-US" b="0" spc="-65" dirty="0">
                <a:latin typeface="Calibri"/>
                <a:cs typeface="Calibri"/>
              </a:rPr>
              <a:t> </a:t>
            </a:r>
            <a:r>
              <a:rPr lang="en-US" b="0" spc="-10" dirty="0">
                <a:latin typeface="Calibri"/>
                <a:cs typeface="Calibri"/>
              </a:rPr>
              <a:t>responsibility = employ isolation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="0" spc="-1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F1548-483F-4080-8E56-1A9EA36CC6C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2902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TCB = Trusted Computing Base.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Good security assumption when developing software security: none of the above are secure, including 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F1548-483F-4080-8E56-1A9EA36CC6C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80779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F1548-483F-4080-8E56-1A9EA36CC6C5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3213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Remember: firmware runs before OS, which sets up OS and memory and I/O.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So if firmware is compromised (usually through supply chain attacks), the entire system is above it is compromised.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“Dark Firmware” </a:t>
            </a:r>
            <a:r>
              <a:rPr lang="en-US" dirty="0">
                <a:sym typeface="Wingdings" panose="05000000000000000000" pitchFamily="2" charset="2"/>
              </a:rPr>
              <a:t> see paper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Monolithic kernel= Linux  device drivers are a part of the kernel; can set it to when kernel is compiled it only includes drivers to devices connected.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One monolithic piece of code: very fast.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However, then a compromised device driver can compromise the entire kernel.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Another approach  Use microkernels: minimize size of kernel  do not include things like device driver code  move them outside of the kernel.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Windows takes a hybrid approach of monolithic (better performance) and micro (better security) kernel approaches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As programs get bigger: security reduced because there is too much complexity involved to catch all security vulnerabilities.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F1548-483F-4080-8E56-1A9EA36CC6C5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52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F1548-483F-4080-8E56-1A9EA36CC6C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75506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F1548-483F-4080-8E56-1A9EA36CC6C5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62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telnet= plaintext (unencrypted) communication.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F1548-483F-4080-8E56-1A9EA36CC6C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17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Snooping= listening.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F1548-483F-4080-8E56-1A9EA36CC6C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065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F1548-483F-4080-8E56-1A9EA36CC6C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174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Remember: </a:t>
            </a:r>
            <a:r>
              <a:rPr lang="en-US" dirty="0" err="1"/>
              <a:t>wifi</a:t>
            </a:r>
            <a:r>
              <a:rPr lang="en-US" dirty="0"/>
              <a:t> NICs are just sensors!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Example of timing channels: measure timing on how long it takes to access data, can allow a person to know if data is coming from cache or memory, and based on that you can reconstruct the key easier.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F1548-483F-4080-8E56-1A9EA36CC6C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506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Think about it: attackers do not want/have time to start from scratch either, so they consider the above points from their own point of view.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F1548-483F-4080-8E56-1A9EA36CC6C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866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51940" y="2440050"/>
            <a:ext cx="2087245" cy="4725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595752" y="3943350"/>
            <a:ext cx="7000494" cy="15894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6939" y="1642998"/>
            <a:ext cx="4789805" cy="4453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51828" y="1642998"/>
            <a:ext cx="4896484" cy="36880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78814" y="609676"/>
            <a:ext cx="10234371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74394" y="1446656"/>
            <a:ext cx="10156825" cy="47199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1097" y="1666113"/>
            <a:ext cx="6828155" cy="176339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2185670" marR="5080" indent="-2173605">
              <a:lnSpc>
                <a:spcPts val="6480"/>
              </a:lnSpc>
              <a:spcBef>
                <a:spcPts val="915"/>
              </a:spcBef>
            </a:pPr>
            <a:r>
              <a:rPr sz="6000" dirty="0"/>
              <a:t>CIS</a:t>
            </a:r>
            <a:r>
              <a:rPr sz="6000" spc="-30" dirty="0"/>
              <a:t> </a:t>
            </a:r>
            <a:r>
              <a:rPr sz="6000" dirty="0"/>
              <a:t>449/549:</a:t>
            </a:r>
            <a:r>
              <a:rPr sz="6000" spc="-25" dirty="0"/>
              <a:t> </a:t>
            </a:r>
            <a:r>
              <a:rPr sz="6000" spc="-30" dirty="0"/>
              <a:t>Software </a:t>
            </a:r>
            <a:r>
              <a:rPr sz="6000" spc="-10" dirty="0"/>
              <a:t>Security</a:t>
            </a:r>
            <a:endParaRPr sz="6000"/>
          </a:p>
        </p:txBody>
      </p:sp>
      <p:sp>
        <p:nvSpPr>
          <p:cNvPr id="3" name="object 3"/>
          <p:cNvSpPr txBox="1"/>
          <p:nvPr/>
        </p:nvSpPr>
        <p:spPr>
          <a:xfrm>
            <a:off x="5382259" y="4036821"/>
            <a:ext cx="14268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Anys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Bacha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04642" y="5993079"/>
            <a:ext cx="69157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Slides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from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U.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Shankar,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M.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Hicks, K.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Du,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D.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Boneh,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N.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Zeldovich,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A.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Rahmati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2413" y="308228"/>
            <a:ext cx="7108825" cy="13004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985010" marR="5080" indent="-1972945">
              <a:lnSpc>
                <a:spcPts val="4750"/>
              </a:lnSpc>
              <a:spcBef>
                <a:spcPts val="700"/>
              </a:spcBef>
            </a:pPr>
            <a:r>
              <a:rPr dirty="0"/>
              <a:t>Example</a:t>
            </a:r>
            <a:r>
              <a:rPr spc="-125" dirty="0"/>
              <a:t> </a:t>
            </a:r>
            <a:r>
              <a:rPr dirty="0"/>
              <a:t>network</a:t>
            </a:r>
            <a:r>
              <a:rPr spc="-95" dirty="0"/>
              <a:t> </a:t>
            </a:r>
            <a:r>
              <a:rPr dirty="0"/>
              <a:t>threat</a:t>
            </a:r>
            <a:r>
              <a:rPr spc="-95" dirty="0"/>
              <a:t> </a:t>
            </a:r>
            <a:r>
              <a:rPr spc="-10" dirty="0"/>
              <a:t>model: </a:t>
            </a:r>
            <a:r>
              <a:rPr dirty="0">
                <a:solidFill>
                  <a:srgbClr val="C00000"/>
                </a:solidFill>
              </a:rPr>
              <a:t>Snooping</a:t>
            </a:r>
            <a:r>
              <a:rPr spc="-10" dirty="0">
                <a:solidFill>
                  <a:srgbClr val="C00000"/>
                </a:solidFill>
              </a:rPr>
              <a:t> </a:t>
            </a:r>
            <a:r>
              <a:rPr spc="-20" dirty="0">
                <a:solidFill>
                  <a:srgbClr val="C00000"/>
                </a:solidFill>
              </a:rPr>
              <a:t>User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1540002"/>
            <a:ext cx="7294880" cy="4719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4984" marR="812165" indent="-515620" algn="r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514984" algn="l"/>
                <a:tab pos="515620" algn="l"/>
              </a:tabLst>
            </a:pPr>
            <a:r>
              <a:rPr sz="2800" spc="-30" dirty="0">
                <a:latin typeface="Calibri"/>
                <a:cs typeface="Calibri"/>
              </a:rPr>
              <a:t>Attacker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same</a:t>
            </a:r>
            <a:r>
              <a:rPr sz="2800" b="1" spc="-6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network</a:t>
            </a:r>
            <a:r>
              <a:rPr sz="2800" b="1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other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users</a:t>
            </a:r>
            <a:endParaRPr sz="2800">
              <a:latin typeface="Calibri"/>
              <a:cs typeface="Calibri"/>
            </a:endParaRPr>
          </a:p>
          <a:p>
            <a:pPr marL="514984" marR="770890" lvl="1" indent="-515620" algn="r">
              <a:lnSpc>
                <a:spcPct val="100000"/>
              </a:lnSpc>
              <a:buFont typeface="Arial"/>
              <a:buChar char="•"/>
              <a:tabLst>
                <a:tab pos="514984" algn="l"/>
                <a:tab pos="515620" algn="l"/>
              </a:tabLst>
            </a:pPr>
            <a:r>
              <a:rPr sz="2800" dirty="0">
                <a:latin typeface="Calibri"/>
                <a:cs typeface="Calibri"/>
              </a:rPr>
              <a:t>e.g.,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Unencrypted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Wi-</a:t>
            </a:r>
            <a:r>
              <a:rPr sz="2800" dirty="0">
                <a:latin typeface="Calibri"/>
                <a:cs typeface="Calibri"/>
              </a:rPr>
              <a:t>Fi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coffee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shop</a:t>
            </a:r>
            <a:endParaRPr sz="28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buFont typeface="Arial"/>
              <a:buChar char="•"/>
              <a:tabLst>
                <a:tab pos="527685" algn="l"/>
                <a:tab pos="528320" algn="l"/>
              </a:tabLst>
            </a:pPr>
            <a:r>
              <a:rPr sz="2800" dirty="0">
                <a:latin typeface="Calibri"/>
                <a:cs typeface="Calibri"/>
              </a:rPr>
              <a:t>Can</a:t>
            </a:r>
            <a:r>
              <a:rPr sz="2800" spc="-114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read/measure</a:t>
            </a:r>
            <a:r>
              <a:rPr sz="2800" b="1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others’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messages</a:t>
            </a:r>
            <a:endParaRPr sz="2800">
              <a:latin typeface="Calibri"/>
              <a:cs typeface="Calibri"/>
            </a:endParaRPr>
          </a:p>
          <a:p>
            <a:pPr marL="984885" lvl="1" indent="-515620">
              <a:lnSpc>
                <a:spcPct val="100000"/>
              </a:lnSpc>
              <a:buFont typeface="Arial"/>
              <a:buChar char="•"/>
              <a:tabLst>
                <a:tab pos="984885" algn="l"/>
                <a:tab pos="985519" algn="l"/>
              </a:tabLst>
            </a:pPr>
            <a:r>
              <a:rPr sz="2800" b="1" dirty="0">
                <a:latin typeface="Calibri"/>
                <a:cs typeface="Calibri"/>
              </a:rPr>
              <a:t>May</a:t>
            </a:r>
            <a:r>
              <a:rPr sz="2800" b="1" spc="-8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also</a:t>
            </a:r>
            <a:r>
              <a:rPr sz="2800" b="1" spc="-8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intercept,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duplicate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modify</a:t>
            </a:r>
            <a:endParaRPr sz="2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75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buFont typeface="Arial"/>
              <a:buChar char="•"/>
              <a:tabLst>
                <a:tab pos="527685" algn="l"/>
                <a:tab pos="528320" algn="l"/>
              </a:tabLst>
            </a:pP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Design</a:t>
            </a:r>
            <a:r>
              <a:rPr sz="2800" dirty="0">
                <a:latin typeface="Calibri"/>
                <a:cs typeface="Calibri"/>
              </a:rPr>
              <a:t>: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encrypted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communications</a:t>
            </a:r>
            <a:endParaRPr sz="2800">
              <a:latin typeface="Calibri"/>
              <a:cs typeface="Calibri"/>
            </a:endParaRPr>
          </a:p>
          <a:p>
            <a:pPr marL="984885" lvl="1" indent="-515620">
              <a:lnSpc>
                <a:spcPct val="100000"/>
              </a:lnSpc>
              <a:buFont typeface="Arial"/>
              <a:buChar char="•"/>
              <a:tabLst>
                <a:tab pos="984885" algn="l"/>
                <a:tab pos="985519" algn="l"/>
              </a:tabLst>
            </a:pPr>
            <a:r>
              <a:rPr sz="2800" spc="-10" dirty="0">
                <a:latin typeface="Calibri"/>
                <a:cs typeface="Calibri"/>
              </a:rPr>
              <a:t>application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(TLS),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network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(IPsec),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link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(wifi)</a:t>
            </a:r>
            <a:endParaRPr sz="28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buFont typeface="Arial"/>
              <a:buChar char="•"/>
              <a:tabLst>
                <a:tab pos="527685" algn="l"/>
                <a:tab pos="528320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Example</a:t>
            </a:r>
            <a:r>
              <a:rPr sz="2800" spc="-9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attacks</a:t>
            </a:r>
            <a:r>
              <a:rPr sz="2800" spc="-8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2800" spc="-8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snooping</a:t>
            </a:r>
            <a:r>
              <a:rPr sz="28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user</a:t>
            </a:r>
            <a:r>
              <a:rPr sz="28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can</a:t>
            </a:r>
            <a:r>
              <a:rPr sz="2800" spc="-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conduct:</a:t>
            </a:r>
            <a:endParaRPr sz="2800">
              <a:latin typeface="Calibri"/>
              <a:cs typeface="Calibri"/>
            </a:endParaRPr>
          </a:p>
          <a:p>
            <a:pPr marL="984885" marR="5080" lvl="1" indent="-5156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984885" algn="l"/>
                <a:tab pos="985519" algn="l"/>
              </a:tabLst>
            </a:pP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Session</a:t>
            </a:r>
            <a:r>
              <a:rPr sz="2800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hijacking</a:t>
            </a:r>
            <a:r>
              <a:rPr sz="28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(read</a:t>
            </a:r>
            <a:r>
              <a:rPr sz="2800" spc="-9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session</a:t>
            </a:r>
            <a:r>
              <a:rPr sz="2800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key</a:t>
            </a:r>
            <a:r>
              <a:rPr sz="2800" spc="-1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sz="2800" spc="-9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2800" spc="-8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user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8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35" dirty="0">
                <a:solidFill>
                  <a:srgbClr val="006FC0"/>
                </a:solidFill>
                <a:latin typeface="Calibri"/>
                <a:cs typeface="Calibri"/>
              </a:rPr>
              <a:t>re-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use</a:t>
            </a:r>
            <a:r>
              <a:rPr sz="28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it),</a:t>
            </a:r>
            <a:r>
              <a:rPr sz="28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side-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channel</a:t>
            </a:r>
            <a:r>
              <a:rPr sz="2800" spc="-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attack</a:t>
            </a:r>
            <a:r>
              <a:rPr sz="28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(violate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privacy</a:t>
            </a:r>
            <a:r>
              <a:rPr sz="2800" spc="-1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by</a:t>
            </a:r>
            <a:r>
              <a:rPr sz="2800" spc="-10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reading</a:t>
            </a:r>
            <a:r>
              <a:rPr sz="2800" spc="-9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unencrypted</a:t>
            </a:r>
            <a:r>
              <a:rPr sz="2800" spc="-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data),</a:t>
            </a:r>
            <a:r>
              <a:rPr sz="2800" spc="-9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DoS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35211" y="1858717"/>
            <a:ext cx="2879090" cy="4291330"/>
            <a:chOff x="8935211" y="1858717"/>
            <a:chExt cx="2879090" cy="429133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35211" y="1858717"/>
              <a:ext cx="2846966" cy="429094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482072" y="3191255"/>
              <a:ext cx="1332230" cy="1321435"/>
            </a:xfrm>
            <a:custGeom>
              <a:avLst/>
              <a:gdLst/>
              <a:ahLst/>
              <a:cxnLst/>
              <a:rect l="l" t="t" r="r" b="b"/>
              <a:pathLst>
                <a:path w="1332229" h="1321435">
                  <a:moveTo>
                    <a:pt x="1331976" y="0"/>
                  </a:moveTo>
                  <a:lnTo>
                    <a:pt x="0" y="0"/>
                  </a:lnTo>
                  <a:lnTo>
                    <a:pt x="0" y="1321308"/>
                  </a:lnTo>
                  <a:lnTo>
                    <a:pt x="1331976" y="1321308"/>
                  </a:lnTo>
                  <a:lnTo>
                    <a:pt x="13319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2413" y="308228"/>
            <a:ext cx="7108825" cy="13004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856739" marR="5080" indent="-1844675">
              <a:lnSpc>
                <a:spcPts val="4750"/>
              </a:lnSpc>
              <a:spcBef>
                <a:spcPts val="700"/>
              </a:spcBef>
            </a:pPr>
            <a:r>
              <a:rPr dirty="0"/>
              <a:t>Example</a:t>
            </a:r>
            <a:r>
              <a:rPr spc="-125" dirty="0"/>
              <a:t> </a:t>
            </a:r>
            <a:r>
              <a:rPr dirty="0"/>
              <a:t>network</a:t>
            </a:r>
            <a:r>
              <a:rPr spc="-95" dirty="0"/>
              <a:t> </a:t>
            </a:r>
            <a:r>
              <a:rPr dirty="0"/>
              <a:t>threat</a:t>
            </a:r>
            <a:r>
              <a:rPr spc="-95" dirty="0"/>
              <a:t> </a:t>
            </a:r>
            <a:r>
              <a:rPr spc="-10" dirty="0"/>
              <a:t>model: </a:t>
            </a:r>
            <a:r>
              <a:rPr spc="-10" dirty="0">
                <a:solidFill>
                  <a:srgbClr val="C00000"/>
                </a:solidFill>
              </a:rPr>
              <a:t>Co-</a:t>
            </a:r>
            <a:r>
              <a:rPr dirty="0">
                <a:solidFill>
                  <a:srgbClr val="C00000"/>
                </a:solidFill>
              </a:rPr>
              <a:t>located</a:t>
            </a:r>
            <a:r>
              <a:rPr spc="-95" dirty="0">
                <a:solidFill>
                  <a:srgbClr val="C00000"/>
                </a:solidFill>
              </a:rPr>
              <a:t> </a:t>
            </a:r>
            <a:r>
              <a:rPr spc="-20" dirty="0">
                <a:solidFill>
                  <a:srgbClr val="C00000"/>
                </a:solidFill>
              </a:rPr>
              <a:t>user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1605787"/>
            <a:ext cx="7004050" cy="2585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527685" algn="l"/>
                <a:tab pos="528320" algn="l"/>
              </a:tabLst>
            </a:pPr>
            <a:r>
              <a:rPr sz="2800" spc="-30" dirty="0">
                <a:latin typeface="Calibri"/>
                <a:cs typeface="Calibri"/>
              </a:rPr>
              <a:t>Attacker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same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machine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other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users</a:t>
            </a:r>
            <a:endParaRPr sz="2800">
              <a:latin typeface="Calibri"/>
              <a:cs typeface="Calibri"/>
            </a:endParaRPr>
          </a:p>
          <a:p>
            <a:pPr marL="984885" lvl="1" indent="-515620">
              <a:lnSpc>
                <a:spcPct val="100000"/>
              </a:lnSpc>
              <a:buFont typeface="Arial"/>
              <a:buChar char="•"/>
              <a:tabLst>
                <a:tab pos="984885" algn="l"/>
                <a:tab pos="985519" algn="l"/>
              </a:tabLst>
            </a:pPr>
            <a:r>
              <a:rPr sz="2800" dirty="0">
                <a:latin typeface="Calibri"/>
                <a:cs typeface="Calibri"/>
              </a:rPr>
              <a:t>E.g.,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malware</a:t>
            </a:r>
            <a:r>
              <a:rPr sz="2800" spc="-8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installed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user’s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laptop</a:t>
            </a:r>
            <a:endParaRPr sz="28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buFont typeface="Arial"/>
              <a:buChar char="•"/>
              <a:tabLst>
                <a:tab pos="527685" algn="l"/>
                <a:tab pos="528320" algn="l"/>
              </a:tabLst>
            </a:pPr>
            <a:r>
              <a:rPr sz="2800" dirty="0">
                <a:latin typeface="Calibri"/>
                <a:cs typeface="Calibri"/>
              </a:rPr>
              <a:t>Thus,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additionally</a:t>
            </a:r>
            <a:endParaRPr sz="2800">
              <a:latin typeface="Calibri"/>
              <a:cs typeface="Calibri"/>
            </a:endParaRPr>
          </a:p>
          <a:p>
            <a:pPr marL="984885" lvl="1" indent="-515620">
              <a:lnSpc>
                <a:spcPct val="100000"/>
              </a:lnSpc>
              <a:buFont typeface="Arial"/>
              <a:buChar char="•"/>
              <a:tabLst>
                <a:tab pos="984885" algn="l"/>
                <a:tab pos="985519" algn="l"/>
              </a:tabLst>
            </a:pPr>
            <a:r>
              <a:rPr sz="2800" b="1" spc="-10" dirty="0">
                <a:latin typeface="Calibri"/>
                <a:cs typeface="Calibri"/>
              </a:rPr>
              <a:t>Read/write</a:t>
            </a:r>
            <a:r>
              <a:rPr sz="2800" b="1" spc="-7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user’s</a:t>
            </a:r>
            <a:r>
              <a:rPr sz="2800" b="1" spc="-10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files</a:t>
            </a:r>
            <a:r>
              <a:rPr sz="2800" b="1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(e.g.,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cookies)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and</a:t>
            </a:r>
            <a:endParaRPr sz="2800">
              <a:latin typeface="Calibri"/>
              <a:cs typeface="Calibri"/>
            </a:endParaRPr>
          </a:p>
          <a:p>
            <a:pPr marL="984885">
              <a:lnSpc>
                <a:spcPct val="100000"/>
              </a:lnSpc>
            </a:pPr>
            <a:r>
              <a:rPr sz="2800" b="1" spc="-10" dirty="0">
                <a:latin typeface="Calibri"/>
                <a:cs typeface="Calibri"/>
              </a:rPr>
              <a:t>memory</a:t>
            </a:r>
            <a:endParaRPr sz="2800">
              <a:latin typeface="Calibri"/>
              <a:cs typeface="Calibri"/>
            </a:endParaRPr>
          </a:p>
          <a:p>
            <a:pPr marL="984885" lvl="1" indent="-515620">
              <a:lnSpc>
                <a:spcPct val="100000"/>
              </a:lnSpc>
              <a:buFont typeface="Arial"/>
              <a:buChar char="•"/>
              <a:tabLst>
                <a:tab pos="984885" algn="l"/>
                <a:tab pos="985519" algn="l"/>
              </a:tabLst>
            </a:pPr>
            <a:r>
              <a:rPr sz="2800" b="1" dirty="0">
                <a:latin typeface="Calibri"/>
                <a:cs typeface="Calibri"/>
              </a:rPr>
              <a:t>Snoop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keypresses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other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events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4394" y="4166742"/>
            <a:ext cx="1498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C00000"/>
                </a:solidFill>
                <a:latin typeface="Arial"/>
                <a:cs typeface="Arial"/>
              </a:rPr>
              <a:t>•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89505" y="4166742"/>
            <a:ext cx="10883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Design</a:t>
            </a:r>
            <a:r>
              <a:rPr sz="2800" spc="-10" dirty="0"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31594" y="4593463"/>
            <a:ext cx="679386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527685" algn="l"/>
                <a:tab pos="528320" algn="l"/>
              </a:tabLst>
            </a:pPr>
            <a:r>
              <a:rPr sz="2800" dirty="0">
                <a:latin typeface="Calibri"/>
                <a:cs typeface="Calibri"/>
              </a:rPr>
              <a:t>Encrypt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all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stored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(sensitive)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information</a:t>
            </a:r>
            <a:endParaRPr sz="28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buFont typeface="Arial"/>
              <a:buChar char="•"/>
              <a:tabLst>
                <a:tab pos="527685" algn="l"/>
                <a:tab pos="528320" algn="l"/>
              </a:tabLst>
            </a:pPr>
            <a:r>
              <a:rPr sz="2800" dirty="0">
                <a:latin typeface="Calibri"/>
                <a:cs typeface="Calibri"/>
              </a:rPr>
              <a:t>Sandbox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applications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1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isolate</a:t>
            </a:r>
            <a:r>
              <a:rPr sz="2800" spc="-114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keylogger</a:t>
            </a:r>
            <a:endParaRPr sz="2800">
              <a:latin typeface="Calibri"/>
              <a:cs typeface="Calibri"/>
            </a:endParaRPr>
          </a:p>
          <a:p>
            <a:pPr marL="527685" marR="5080" indent="-515620">
              <a:lnSpc>
                <a:spcPct val="100000"/>
              </a:lnSpc>
              <a:buFont typeface="Arial"/>
              <a:buChar char="•"/>
              <a:tabLst>
                <a:tab pos="527685" algn="l"/>
                <a:tab pos="528320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Example</a:t>
            </a:r>
            <a:r>
              <a:rPr sz="2800" spc="-1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attacks:</a:t>
            </a:r>
            <a:r>
              <a:rPr sz="2800" spc="-9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Password</a:t>
            </a:r>
            <a:r>
              <a:rPr sz="28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theft</a:t>
            </a:r>
            <a:r>
              <a:rPr sz="2800" spc="-9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(and</a:t>
            </a:r>
            <a:r>
              <a:rPr sz="2800" spc="-9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other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credentials/secrets)</a:t>
            </a:r>
            <a:r>
              <a:rPr sz="28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through</a:t>
            </a:r>
            <a:r>
              <a:rPr sz="2800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keylogging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40915">
              <a:lnSpc>
                <a:spcPct val="100000"/>
              </a:lnSpc>
              <a:spcBef>
                <a:spcPts val="105"/>
              </a:spcBef>
            </a:pPr>
            <a:r>
              <a:rPr dirty="0"/>
              <a:t>Bad</a:t>
            </a:r>
            <a:r>
              <a:rPr spc="-20" dirty="0"/>
              <a:t> </a:t>
            </a:r>
            <a:r>
              <a:rPr dirty="0"/>
              <a:t>Model</a:t>
            </a:r>
            <a:r>
              <a:rPr spc="-5" dirty="0"/>
              <a:t> </a:t>
            </a:r>
            <a:r>
              <a:rPr dirty="0"/>
              <a:t>=</a:t>
            </a:r>
            <a:r>
              <a:rPr spc="-10" dirty="0"/>
              <a:t> </a:t>
            </a:r>
            <a:r>
              <a:rPr dirty="0"/>
              <a:t>Bad</a:t>
            </a:r>
            <a:r>
              <a:rPr spc="-5" dirty="0"/>
              <a:t> </a:t>
            </a:r>
            <a:r>
              <a:rPr spc="-10" dirty="0"/>
              <a:t>Security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1605787"/>
            <a:ext cx="10136505" cy="5146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marR="429259" indent="-5156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527685" algn="l"/>
                <a:tab pos="528320" algn="l"/>
              </a:tabLst>
            </a:pPr>
            <a:r>
              <a:rPr sz="2800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The</a:t>
            </a:r>
            <a:r>
              <a:rPr sz="2800" u="sng" spc="-10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 </a:t>
            </a:r>
            <a:r>
              <a:rPr sz="2800" u="sng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Calibri"/>
                <a:cs typeface="Calibri"/>
              </a:rPr>
              <a:t>assumptions</a:t>
            </a:r>
            <a:r>
              <a:rPr sz="28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you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make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potential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holes</a:t>
            </a:r>
            <a:r>
              <a:rPr sz="2800" b="1" spc="-9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the</a:t>
            </a:r>
            <a:r>
              <a:rPr sz="2800" b="1" spc="-9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attacker</a:t>
            </a:r>
            <a:r>
              <a:rPr sz="2800" b="1" spc="-70" dirty="0">
                <a:latin typeface="Calibri"/>
                <a:cs typeface="Calibri"/>
              </a:rPr>
              <a:t> </a:t>
            </a:r>
            <a:r>
              <a:rPr sz="2800" b="1" spc="-25" dirty="0">
                <a:latin typeface="Calibri"/>
                <a:cs typeface="Calibri"/>
              </a:rPr>
              <a:t>can </a:t>
            </a:r>
            <a:r>
              <a:rPr sz="2800" b="1" spc="-10" dirty="0">
                <a:latin typeface="Calibri"/>
                <a:cs typeface="Calibri"/>
              </a:rPr>
              <a:t>exploit</a:t>
            </a:r>
            <a:endParaRPr sz="28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buFont typeface="Arial"/>
              <a:buChar char="•"/>
              <a:tabLst>
                <a:tab pos="527685" algn="l"/>
                <a:tab pos="528320" algn="l"/>
              </a:tabLst>
            </a:pPr>
            <a:r>
              <a:rPr sz="2800" dirty="0">
                <a:latin typeface="Calibri"/>
                <a:cs typeface="Calibri"/>
              </a:rPr>
              <a:t>E.g.: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Assuming</a:t>
            </a:r>
            <a:r>
              <a:rPr sz="2800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there</a:t>
            </a:r>
            <a:r>
              <a:rPr sz="2800" spc="-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are</a:t>
            </a:r>
            <a:r>
              <a:rPr sz="2800" spc="-8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no</a:t>
            </a:r>
            <a:r>
              <a:rPr sz="2800" spc="-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snooping</a:t>
            </a:r>
            <a:r>
              <a:rPr sz="2800" spc="-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users</a:t>
            </a:r>
            <a:r>
              <a:rPr sz="2800" spc="-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is</a:t>
            </a:r>
            <a:r>
              <a:rPr sz="2800" spc="-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no</a:t>
            </a:r>
            <a:r>
              <a:rPr sz="2800" b="1" spc="-8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longer</a:t>
            </a:r>
            <a:r>
              <a:rPr sz="2800" b="1" spc="-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C00000"/>
                </a:solidFill>
                <a:latin typeface="Calibri"/>
                <a:cs typeface="Calibri"/>
              </a:rPr>
              <a:t>valid</a:t>
            </a:r>
            <a:endParaRPr sz="2800">
              <a:latin typeface="Calibri"/>
              <a:cs typeface="Calibri"/>
            </a:endParaRPr>
          </a:p>
          <a:p>
            <a:pPr marL="984885" lvl="1" indent="-515620">
              <a:lnSpc>
                <a:spcPct val="100000"/>
              </a:lnSpc>
              <a:buFont typeface="Arial"/>
              <a:buChar char="•"/>
              <a:tabLst>
                <a:tab pos="984885" algn="l"/>
                <a:tab pos="985519" algn="l"/>
              </a:tabLst>
            </a:pPr>
            <a:r>
              <a:rPr sz="2800" spc="-25" dirty="0">
                <a:latin typeface="Calibri"/>
                <a:cs typeface="Calibri"/>
              </a:rPr>
              <a:t>wi-</a:t>
            </a:r>
            <a:r>
              <a:rPr sz="2800" dirty="0">
                <a:latin typeface="Calibri"/>
                <a:cs typeface="Calibri"/>
              </a:rPr>
              <a:t>fi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networks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widespread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most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deployments</a:t>
            </a:r>
            <a:endParaRPr sz="2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75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buFont typeface="Arial"/>
              <a:buChar char="•"/>
              <a:tabLst>
                <a:tab pos="527685" algn="l"/>
                <a:tab pos="528320" algn="l"/>
              </a:tabLst>
            </a:pPr>
            <a:r>
              <a:rPr sz="2800" dirty="0">
                <a:latin typeface="Calibri"/>
                <a:cs typeface="Calibri"/>
              </a:rPr>
              <a:t>Other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mistaken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assumptions</a:t>
            </a:r>
            <a:endParaRPr sz="2800">
              <a:latin typeface="Calibri"/>
              <a:cs typeface="Calibri"/>
            </a:endParaRPr>
          </a:p>
          <a:p>
            <a:pPr marL="984885" lvl="1" indent="-5156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984885" algn="l"/>
                <a:tab pos="985519" algn="l"/>
              </a:tabLst>
            </a:pPr>
            <a:r>
              <a:rPr sz="2800" b="1" spc="-10" dirty="0">
                <a:solidFill>
                  <a:srgbClr val="C00000"/>
                </a:solidFill>
                <a:latin typeface="Calibri"/>
                <a:cs typeface="Calibri"/>
              </a:rPr>
              <a:t>Assumption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:</a:t>
            </a:r>
            <a:r>
              <a:rPr sz="2800" spc="-9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Encrypted</a:t>
            </a:r>
            <a:r>
              <a:rPr sz="2800" spc="-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traffic</a:t>
            </a:r>
            <a:r>
              <a:rPr sz="2800" spc="-10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carries</a:t>
            </a:r>
            <a:r>
              <a:rPr sz="2800" spc="-9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no</a:t>
            </a:r>
            <a:r>
              <a:rPr sz="2800" spc="-9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information</a:t>
            </a:r>
            <a:endParaRPr sz="2800">
              <a:latin typeface="Calibri"/>
              <a:cs typeface="Calibri"/>
            </a:endParaRPr>
          </a:p>
          <a:p>
            <a:pPr marL="1442085" marR="5080" lvl="2" indent="-515620">
              <a:lnSpc>
                <a:spcPct val="100000"/>
              </a:lnSpc>
              <a:buFont typeface="Arial"/>
              <a:buChar char="•"/>
              <a:tabLst>
                <a:tab pos="1442085" algn="l"/>
                <a:tab pos="1442720" algn="l"/>
              </a:tabLst>
            </a:pPr>
            <a:r>
              <a:rPr sz="2800" dirty="0">
                <a:latin typeface="Calibri"/>
                <a:cs typeface="Calibri"/>
              </a:rPr>
              <a:t>Not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true!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By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analyzing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size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distribution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messages, </a:t>
            </a:r>
            <a:r>
              <a:rPr sz="2800" dirty="0">
                <a:latin typeface="Calibri"/>
                <a:cs typeface="Calibri"/>
              </a:rPr>
              <a:t>you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infer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application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state</a:t>
            </a:r>
            <a:endParaRPr sz="2800">
              <a:latin typeface="Calibri"/>
              <a:cs typeface="Calibri"/>
            </a:endParaRPr>
          </a:p>
          <a:p>
            <a:pPr marL="984885" lvl="1" indent="-515620">
              <a:lnSpc>
                <a:spcPct val="100000"/>
              </a:lnSpc>
              <a:buFont typeface="Arial"/>
              <a:buChar char="•"/>
              <a:tabLst>
                <a:tab pos="984885" algn="l"/>
                <a:tab pos="985519" algn="l"/>
              </a:tabLst>
            </a:pPr>
            <a:r>
              <a:rPr sz="2800" b="1" spc="-10" dirty="0">
                <a:solidFill>
                  <a:srgbClr val="C00000"/>
                </a:solidFill>
                <a:latin typeface="Calibri"/>
                <a:cs typeface="Calibri"/>
              </a:rPr>
              <a:t>Assumption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:</a:t>
            </a:r>
            <a:r>
              <a:rPr sz="2800" spc="-9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Timing</a:t>
            </a:r>
            <a:r>
              <a:rPr sz="2800" spc="-8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channels</a:t>
            </a:r>
            <a:r>
              <a:rPr sz="2800" spc="-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carry</a:t>
            </a:r>
            <a:r>
              <a:rPr sz="2800" spc="-8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little</a:t>
            </a:r>
            <a:r>
              <a:rPr sz="2800" spc="-9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information</a:t>
            </a:r>
            <a:endParaRPr sz="2800">
              <a:latin typeface="Calibri"/>
              <a:cs typeface="Calibri"/>
            </a:endParaRPr>
          </a:p>
          <a:p>
            <a:pPr marL="1442085" marR="490220" lvl="2" indent="-515620">
              <a:lnSpc>
                <a:spcPct val="100000"/>
              </a:lnSpc>
              <a:buFont typeface="Arial"/>
              <a:buChar char="•"/>
              <a:tabLst>
                <a:tab pos="1442085" algn="l"/>
                <a:tab pos="1442720" algn="l"/>
              </a:tabLst>
            </a:pPr>
            <a:r>
              <a:rPr sz="2800" dirty="0">
                <a:latin typeface="Calibri"/>
                <a:cs typeface="Calibri"/>
              </a:rPr>
              <a:t>Not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true!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Timing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measurements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previous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RSA </a:t>
            </a:r>
            <a:r>
              <a:rPr sz="2800" spc="-10" dirty="0">
                <a:latin typeface="Calibri"/>
                <a:cs typeface="Calibri"/>
              </a:rPr>
              <a:t>implementations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could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eventually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reveal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TLS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secret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key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96210">
              <a:lnSpc>
                <a:spcPct val="100000"/>
              </a:lnSpc>
              <a:spcBef>
                <a:spcPts val="105"/>
              </a:spcBef>
            </a:pPr>
            <a:r>
              <a:rPr dirty="0"/>
              <a:t>Finding</a:t>
            </a:r>
            <a:r>
              <a:rPr spc="-25" dirty="0"/>
              <a:t> </a:t>
            </a:r>
            <a:r>
              <a:rPr dirty="0"/>
              <a:t>a</a:t>
            </a:r>
            <a:r>
              <a:rPr spc="-10" dirty="0"/>
              <a:t> </a:t>
            </a:r>
            <a:r>
              <a:rPr dirty="0"/>
              <a:t>good</a:t>
            </a:r>
            <a:r>
              <a:rPr spc="-5" dirty="0"/>
              <a:t> </a:t>
            </a:r>
            <a:r>
              <a:rPr spc="-10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1605787"/>
            <a:ext cx="10279380" cy="2585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527685" algn="l"/>
                <a:tab pos="528320" algn="l"/>
              </a:tabLst>
            </a:pPr>
            <a:r>
              <a:rPr sz="2800" dirty="0">
                <a:latin typeface="Calibri"/>
                <a:cs typeface="Calibri"/>
              </a:rPr>
              <a:t>One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way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find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good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model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compare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against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similar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systems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750">
              <a:latin typeface="Calibri"/>
              <a:cs typeface="Calibri"/>
            </a:endParaRPr>
          </a:p>
          <a:p>
            <a:pPr marL="984885" lvl="1" indent="-5156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984885" algn="l"/>
                <a:tab pos="985519" algn="l"/>
              </a:tabLst>
            </a:pPr>
            <a:r>
              <a:rPr sz="2800" dirty="0">
                <a:latin typeface="Calibri"/>
                <a:cs typeface="Calibri"/>
              </a:rPr>
              <a:t>What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attacks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does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their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design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contend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with?</a:t>
            </a:r>
            <a:endParaRPr sz="2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Arial"/>
              <a:buChar char="•"/>
            </a:pPr>
            <a:endParaRPr sz="275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527685" algn="l"/>
                <a:tab pos="528320" algn="l"/>
              </a:tabLst>
            </a:pPr>
            <a:r>
              <a:rPr sz="2800" spc="-10" dirty="0">
                <a:latin typeface="Calibri"/>
                <a:cs typeface="Calibri"/>
              </a:rPr>
              <a:t>Understand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past</a:t>
            </a:r>
            <a:r>
              <a:rPr sz="2800" spc="-114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attacks</a:t>
            </a:r>
            <a:endParaRPr sz="2800">
              <a:latin typeface="Calibri"/>
              <a:cs typeface="Calibri"/>
            </a:endParaRPr>
          </a:p>
          <a:p>
            <a:pPr marL="984885" lvl="1" indent="-515620">
              <a:lnSpc>
                <a:spcPct val="100000"/>
              </a:lnSpc>
              <a:buFont typeface="Arial"/>
              <a:buChar char="•"/>
              <a:tabLst>
                <a:tab pos="984885" algn="l"/>
                <a:tab pos="985519" algn="l"/>
              </a:tabLst>
            </a:pPr>
            <a:r>
              <a:rPr sz="2800" dirty="0">
                <a:latin typeface="Calibri"/>
                <a:cs typeface="Calibri"/>
              </a:rPr>
              <a:t>How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they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apply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your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system?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96210">
              <a:lnSpc>
                <a:spcPct val="100000"/>
              </a:lnSpc>
              <a:spcBef>
                <a:spcPts val="105"/>
              </a:spcBef>
            </a:pPr>
            <a:r>
              <a:rPr dirty="0"/>
              <a:t>Finding</a:t>
            </a:r>
            <a:r>
              <a:rPr spc="-25" dirty="0"/>
              <a:t> </a:t>
            </a:r>
            <a:r>
              <a:rPr dirty="0"/>
              <a:t>a</a:t>
            </a:r>
            <a:r>
              <a:rPr spc="-10" dirty="0"/>
              <a:t> </a:t>
            </a:r>
            <a:r>
              <a:rPr dirty="0"/>
              <a:t>good</a:t>
            </a:r>
            <a:r>
              <a:rPr spc="-5" dirty="0"/>
              <a:t> </a:t>
            </a:r>
            <a:r>
              <a:rPr spc="-10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1605787"/>
            <a:ext cx="9730740" cy="4719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527685" algn="l"/>
                <a:tab pos="528320" algn="l"/>
              </a:tabLst>
            </a:pPr>
            <a:r>
              <a:rPr sz="2800" dirty="0">
                <a:latin typeface="Calibri"/>
                <a:cs typeface="Calibri"/>
              </a:rPr>
              <a:t>It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important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challenge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assumptions</a:t>
            </a:r>
            <a:r>
              <a:rPr sz="2800" b="1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your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design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75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527685" algn="l"/>
                <a:tab pos="528320" algn="l"/>
              </a:tabLst>
            </a:pPr>
            <a:r>
              <a:rPr sz="2800" dirty="0">
                <a:latin typeface="Calibri"/>
                <a:cs typeface="Calibri"/>
              </a:rPr>
              <a:t>Don’t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settle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status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quo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ask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yourself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these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questions: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750">
              <a:latin typeface="Calibri"/>
              <a:cs typeface="Calibri"/>
            </a:endParaRPr>
          </a:p>
          <a:p>
            <a:pPr marL="984885" lvl="1" indent="-5156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984885" algn="l"/>
                <a:tab pos="985519" algn="l"/>
              </a:tabLst>
            </a:pPr>
            <a:r>
              <a:rPr sz="2800" dirty="0">
                <a:latin typeface="Calibri"/>
                <a:cs typeface="Calibri"/>
              </a:rPr>
              <a:t>What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happens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if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assumption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false?</a:t>
            </a:r>
            <a:endParaRPr sz="2800">
              <a:latin typeface="Calibri"/>
              <a:cs typeface="Calibri"/>
            </a:endParaRPr>
          </a:p>
          <a:p>
            <a:pPr marL="1442085" lvl="2" indent="-515620">
              <a:lnSpc>
                <a:spcPct val="100000"/>
              </a:lnSpc>
              <a:buFont typeface="Arial"/>
              <a:buChar char="•"/>
              <a:tabLst>
                <a:tab pos="1442085" algn="l"/>
                <a:tab pos="1442720" algn="l"/>
              </a:tabLst>
            </a:pPr>
            <a:r>
              <a:rPr sz="2800" dirty="0">
                <a:latin typeface="Calibri"/>
                <a:cs typeface="Calibri"/>
              </a:rPr>
              <a:t>What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would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breach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potentially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cost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you?</a:t>
            </a:r>
            <a:endParaRPr sz="2800">
              <a:latin typeface="Calibri"/>
              <a:cs typeface="Calibri"/>
            </a:endParaRPr>
          </a:p>
          <a:p>
            <a:pPr lvl="2"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750">
              <a:latin typeface="Calibri"/>
              <a:cs typeface="Calibri"/>
            </a:endParaRPr>
          </a:p>
          <a:p>
            <a:pPr marL="984885" marR="53340" lvl="1" indent="-515620">
              <a:lnSpc>
                <a:spcPct val="100000"/>
              </a:lnSpc>
              <a:buFont typeface="Arial"/>
              <a:buChar char="•"/>
              <a:tabLst>
                <a:tab pos="984885" algn="l"/>
                <a:tab pos="985519" algn="l"/>
              </a:tabLst>
            </a:pPr>
            <a:r>
              <a:rPr sz="2800" dirty="0">
                <a:latin typeface="Calibri"/>
                <a:cs typeface="Calibri"/>
              </a:rPr>
              <a:t>How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hard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would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get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rid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assumption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order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to </a:t>
            </a:r>
            <a:r>
              <a:rPr sz="2800" dirty="0">
                <a:latin typeface="Calibri"/>
                <a:cs typeface="Calibri"/>
              </a:rPr>
              <a:t>model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stronger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adversary?</a:t>
            </a:r>
            <a:endParaRPr sz="2800">
              <a:latin typeface="Calibri"/>
              <a:cs typeface="Calibri"/>
            </a:endParaRPr>
          </a:p>
          <a:p>
            <a:pPr marL="1442085" lvl="2" indent="-515620">
              <a:lnSpc>
                <a:spcPct val="100000"/>
              </a:lnSpc>
              <a:buFont typeface="Arial"/>
              <a:buChar char="•"/>
              <a:tabLst>
                <a:tab pos="1442085" algn="l"/>
                <a:tab pos="1442720" algn="l"/>
              </a:tabLst>
            </a:pPr>
            <a:r>
              <a:rPr sz="2800" dirty="0">
                <a:latin typeface="Calibri"/>
                <a:cs typeface="Calibri"/>
              </a:rPr>
              <a:t>At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same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time,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realistic</a:t>
            </a:r>
            <a:endParaRPr sz="2800">
              <a:latin typeface="Calibri"/>
              <a:cs typeface="Calibri"/>
            </a:endParaRPr>
          </a:p>
          <a:p>
            <a:pPr marL="1899285" lvl="3" indent="-515620">
              <a:lnSpc>
                <a:spcPct val="100000"/>
              </a:lnSpc>
              <a:buFont typeface="Arial"/>
              <a:buChar char="•"/>
              <a:tabLst>
                <a:tab pos="1899285" algn="l"/>
                <a:tab pos="1899920" algn="l"/>
              </a:tabLst>
            </a:pPr>
            <a:r>
              <a:rPr sz="2800" dirty="0">
                <a:latin typeface="Calibri"/>
                <a:cs typeface="Calibri"/>
              </a:rPr>
              <a:t>What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would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development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cost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be?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863725" marR="5080" indent="-1557655">
              <a:lnSpc>
                <a:spcPts val="5830"/>
              </a:lnSpc>
              <a:spcBef>
                <a:spcPts val="835"/>
              </a:spcBef>
            </a:pPr>
            <a:r>
              <a:rPr sz="5400" b="0" dirty="0">
                <a:solidFill>
                  <a:srgbClr val="000000"/>
                </a:solidFill>
                <a:latin typeface="Calibri Light"/>
                <a:cs typeface="Calibri Light"/>
              </a:rPr>
              <a:t>Security</a:t>
            </a:r>
            <a:r>
              <a:rPr sz="5400" b="0" spc="-3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5400" b="0" spc="-25" dirty="0">
                <a:solidFill>
                  <a:srgbClr val="000000"/>
                </a:solidFill>
                <a:latin typeface="Calibri Light"/>
                <a:cs typeface="Calibri Light"/>
              </a:rPr>
              <a:t>Requirements, </a:t>
            </a:r>
            <a:r>
              <a:rPr sz="5400" b="0" dirty="0">
                <a:solidFill>
                  <a:srgbClr val="000000"/>
                </a:solidFill>
                <a:latin typeface="Calibri Light"/>
                <a:cs typeface="Calibri Light"/>
              </a:rPr>
              <a:t>Abuse</a:t>
            </a:r>
            <a:r>
              <a:rPr sz="5400" b="0" spc="-3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5400" b="0" spc="-10" dirty="0">
                <a:solidFill>
                  <a:srgbClr val="000000"/>
                </a:solidFill>
                <a:latin typeface="Calibri Light"/>
                <a:cs typeface="Calibri Light"/>
              </a:rPr>
              <a:t>Cases</a:t>
            </a:r>
            <a:endParaRPr sz="5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Calibri"/>
                <a:cs typeface="Calibri"/>
              </a:rPr>
              <a:t>Requirements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66921" y="2317242"/>
            <a:ext cx="3728720" cy="577850"/>
          </a:xfrm>
          <a:custGeom>
            <a:avLst/>
            <a:gdLst/>
            <a:ahLst/>
            <a:cxnLst/>
            <a:rect l="l" t="t" r="r" b="b"/>
            <a:pathLst>
              <a:path w="3728720" h="577850">
                <a:moveTo>
                  <a:pt x="0" y="406400"/>
                </a:moveTo>
                <a:lnTo>
                  <a:pt x="3728720" y="0"/>
                </a:lnTo>
              </a:path>
              <a:path w="3728720" h="577850">
                <a:moveTo>
                  <a:pt x="0" y="406908"/>
                </a:moveTo>
                <a:lnTo>
                  <a:pt x="3728720" y="577723"/>
                </a:lnTo>
              </a:path>
            </a:pathLst>
          </a:custGeom>
          <a:ln w="190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374763" y="2175509"/>
            <a:ext cx="2122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Security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Requirements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74763" y="2723845"/>
            <a:ext cx="11785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Abuse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Cases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1682" y="609676"/>
            <a:ext cx="50895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Security</a:t>
            </a:r>
            <a:r>
              <a:rPr spc="-30" dirty="0"/>
              <a:t> </a:t>
            </a:r>
            <a:r>
              <a:rPr spc="-10" dirty="0"/>
              <a:t>Requirements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1605787"/>
            <a:ext cx="10273030" cy="3866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527685" algn="l"/>
                <a:tab pos="528320" algn="l"/>
              </a:tabLst>
            </a:pPr>
            <a:r>
              <a:rPr sz="2800" spc="-10" dirty="0">
                <a:latin typeface="Calibri"/>
                <a:cs typeface="Calibri"/>
              </a:rPr>
              <a:t>Software</a:t>
            </a:r>
            <a:r>
              <a:rPr sz="2800" spc="-114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requirements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typically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about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what</a:t>
            </a:r>
            <a:r>
              <a:rPr sz="2800" spc="-114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software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should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do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2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2815"/>
              </a:spcBef>
              <a:buFont typeface="Arial"/>
              <a:buChar char="•"/>
              <a:tabLst>
                <a:tab pos="527685" algn="l"/>
                <a:tab pos="528320" algn="l"/>
              </a:tabLst>
            </a:pPr>
            <a:r>
              <a:rPr sz="2800" dirty="0">
                <a:latin typeface="Calibri"/>
                <a:cs typeface="Calibri"/>
              </a:rPr>
              <a:t>But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also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want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security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requirements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750">
              <a:latin typeface="Calibri"/>
              <a:cs typeface="Calibri"/>
            </a:endParaRPr>
          </a:p>
          <a:p>
            <a:pPr marL="984885" lvl="1" indent="-5156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984885" algn="l"/>
                <a:tab pos="985519" algn="l"/>
              </a:tabLst>
            </a:pPr>
            <a:r>
              <a:rPr sz="2800" dirty="0">
                <a:latin typeface="Calibri"/>
                <a:cs typeface="Calibri"/>
              </a:rPr>
              <a:t>This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form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of: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Security-</a:t>
            </a:r>
            <a:r>
              <a:rPr sz="2800" dirty="0">
                <a:latin typeface="Calibri"/>
                <a:cs typeface="Calibri"/>
              </a:rPr>
              <a:t>related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0AF50"/>
                </a:solidFill>
                <a:latin typeface="Calibri"/>
                <a:cs typeface="Calibri"/>
              </a:rPr>
              <a:t>goals</a:t>
            </a:r>
            <a:r>
              <a:rPr sz="2800" b="1" spc="-5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AF50"/>
                </a:solidFill>
                <a:latin typeface="Calibri"/>
                <a:cs typeface="Calibri"/>
              </a:rPr>
              <a:t>policies</a:t>
            </a:r>
            <a:endParaRPr sz="2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750">
              <a:latin typeface="Calibri"/>
              <a:cs typeface="Calibri"/>
            </a:endParaRPr>
          </a:p>
          <a:p>
            <a:pPr marL="1442085" lvl="2" indent="-515620">
              <a:lnSpc>
                <a:spcPct val="100000"/>
              </a:lnSpc>
              <a:buFont typeface="Arial"/>
              <a:buChar char="•"/>
              <a:tabLst>
                <a:tab pos="1442085" algn="l"/>
                <a:tab pos="1442720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Example:</a:t>
            </a:r>
            <a:r>
              <a:rPr sz="2800" spc="-8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One</a:t>
            </a:r>
            <a:r>
              <a:rPr sz="2800" spc="-9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user’s</a:t>
            </a:r>
            <a:r>
              <a:rPr sz="2800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bank</a:t>
            </a:r>
            <a:r>
              <a:rPr sz="2800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account</a:t>
            </a:r>
            <a:r>
              <a:rPr sz="2800" spc="-8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balance</a:t>
            </a:r>
            <a:r>
              <a:rPr sz="2800" spc="-8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should</a:t>
            </a:r>
            <a:r>
              <a:rPr sz="2800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not</a:t>
            </a:r>
            <a:r>
              <a:rPr sz="2800" spc="-8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be</a:t>
            </a:r>
            <a:endParaRPr sz="2800">
              <a:latin typeface="Calibri"/>
              <a:cs typeface="Calibri"/>
            </a:endParaRPr>
          </a:p>
          <a:p>
            <a:pPr marL="1442085">
              <a:lnSpc>
                <a:spcPct val="100000"/>
              </a:lnSpc>
            </a:pP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learned</a:t>
            </a:r>
            <a:r>
              <a:rPr sz="2800" spc="-9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45" dirty="0">
                <a:solidFill>
                  <a:srgbClr val="006FC0"/>
                </a:solidFill>
                <a:latin typeface="Calibri"/>
                <a:cs typeface="Calibri"/>
              </a:rPr>
              <a:t>by,</a:t>
            </a:r>
            <a:r>
              <a:rPr sz="2800" spc="-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or</a:t>
            </a:r>
            <a:r>
              <a:rPr sz="2800" spc="-1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modified</a:t>
            </a:r>
            <a:r>
              <a:rPr sz="2800" spc="-8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45" dirty="0">
                <a:solidFill>
                  <a:srgbClr val="006FC0"/>
                </a:solidFill>
                <a:latin typeface="Calibri"/>
                <a:cs typeface="Calibri"/>
              </a:rPr>
              <a:t>by,</a:t>
            </a:r>
            <a:r>
              <a:rPr sz="2800" spc="-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another</a:t>
            </a:r>
            <a:r>
              <a:rPr sz="2800" spc="-9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user</a:t>
            </a:r>
            <a:r>
              <a:rPr sz="2800" spc="-8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(unless</a:t>
            </a:r>
            <a:r>
              <a:rPr sz="28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authorized)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1682" y="609676"/>
            <a:ext cx="50895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Security</a:t>
            </a:r>
            <a:r>
              <a:rPr spc="-30" dirty="0"/>
              <a:t> </a:t>
            </a:r>
            <a:r>
              <a:rPr spc="-10" dirty="0"/>
              <a:t>Requirements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1605787"/>
            <a:ext cx="9958070" cy="3439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527685" algn="l"/>
                <a:tab pos="528320" algn="l"/>
              </a:tabLst>
            </a:pPr>
            <a:r>
              <a:rPr sz="2800" b="1" dirty="0">
                <a:solidFill>
                  <a:srgbClr val="00AF50"/>
                </a:solidFill>
                <a:latin typeface="Calibri"/>
                <a:cs typeface="Calibri"/>
              </a:rPr>
              <a:t>Mechanisms</a:t>
            </a:r>
            <a:r>
              <a:rPr sz="2800" b="1" spc="-9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enforcing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policies:</a:t>
            </a:r>
            <a:endParaRPr sz="2800">
              <a:latin typeface="Calibri"/>
              <a:cs typeface="Calibri"/>
            </a:endParaRPr>
          </a:p>
          <a:p>
            <a:pPr marL="1065530" lvl="1" indent="-596265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1065530" algn="l"/>
                <a:tab pos="1066165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Example:</a:t>
            </a:r>
            <a:endParaRPr sz="2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750">
              <a:latin typeface="Calibri"/>
              <a:cs typeface="Calibri"/>
            </a:endParaRPr>
          </a:p>
          <a:p>
            <a:pPr marL="1442085" lvl="2" indent="-515620">
              <a:lnSpc>
                <a:spcPct val="100000"/>
              </a:lnSpc>
              <a:buFont typeface="Arial"/>
              <a:buChar char="•"/>
              <a:tabLst>
                <a:tab pos="1442085" algn="l"/>
                <a:tab pos="1442720" algn="l"/>
              </a:tabLst>
            </a:pP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Users</a:t>
            </a:r>
            <a:r>
              <a:rPr sz="2800" spc="-1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identify</a:t>
            </a:r>
            <a:r>
              <a:rPr sz="2800" spc="-9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themselves</a:t>
            </a:r>
            <a:r>
              <a:rPr sz="2800" spc="-8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using</a:t>
            </a:r>
            <a:r>
              <a:rPr sz="2800" spc="-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passwords</a:t>
            </a:r>
            <a:endParaRPr sz="2800">
              <a:latin typeface="Calibri"/>
              <a:cs typeface="Calibri"/>
            </a:endParaRPr>
          </a:p>
          <a:p>
            <a:pPr lvl="2">
              <a:lnSpc>
                <a:spcPct val="100000"/>
              </a:lnSpc>
              <a:buClr>
                <a:srgbClr val="006FC0"/>
              </a:buClr>
              <a:buFont typeface="Arial"/>
              <a:buChar char="•"/>
            </a:pPr>
            <a:endParaRPr sz="2750">
              <a:latin typeface="Calibri"/>
              <a:cs typeface="Calibri"/>
            </a:endParaRPr>
          </a:p>
          <a:p>
            <a:pPr marL="1442085" lvl="2" indent="-5156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442085" algn="l"/>
                <a:tab pos="1442720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passwords</a:t>
            </a:r>
            <a:r>
              <a:rPr sz="2800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are</a:t>
            </a:r>
            <a:r>
              <a:rPr sz="2800" spc="-9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“strong”</a:t>
            </a:r>
            <a:endParaRPr sz="2800">
              <a:latin typeface="Calibri"/>
              <a:cs typeface="Calibri"/>
            </a:endParaRPr>
          </a:p>
          <a:p>
            <a:pPr lvl="2">
              <a:lnSpc>
                <a:spcPct val="100000"/>
              </a:lnSpc>
              <a:spcBef>
                <a:spcPts val="5"/>
              </a:spcBef>
              <a:buClr>
                <a:srgbClr val="006FC0"/>
              </a:buClr>
              <a:buFont typeface="Arial"/>
              <a:buChar char="•"/>
            </a:pPr>
            <a:endParaRPr sz="2750">
              <a:latin typeface="Calibri"/>
              <a:cs typeface="Calibri"/>
            </a:endParaRPr>
          </a:p>
          <a:p>
            <a:pPr marL="1442085" lvl="2" indent="-515620">
              <a:lnSpc>
                <a:spcPct val="100000"/>
              </a:lnSpc>
              <a:buFont typeface="Arial"/>
              <a:buChar char="•"/>
              <a:tabLst>
                <a:tab pos="1442085" algn="l"/>
                <a:tab pos="1442720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password</a:t>
            </a:r>
            <a:r>
              <a:rPr sz="280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databases</a:t>
            </a:r>
            <a:r>
              <a:rPr sz="28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are</a:t>
            </a:r>
            <a:r>
              <a:rPr sz="2800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only</a:t>
            </a:r>
            <a:r>
              <a:rPr sz="2800" spc="-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accessible</a:t>
            </a:r>
            <a:r>
              <a:rPr sz="28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2800" spc="-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28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login</a:t>
            </a:r>
            <a:r>
              <a:rPr sz="2800" spc="-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program.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67839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Typical</a:t>
            </a:r>
            <a:r>
              <a:rPr spc="-90" dirty="0"/>
              <a:t> </a:t>
            </a:r>
            <a:r>
              <a:rPr dirty="0"/>
              <a:t>Kinds</a:t>
            </a:r>
            <a:r>
              <a:rPr spc="-80" dirty="0"/>
              <a:t> </a:t>
            </a:r>
            <a:r>
              <a:rPr dirty="0"/>
              <a:t>of</a:t>
            </a:r>
            <a:r>
              <a:rPr spc="-75" dirty="0"/>
              <a:t> </a:t>
            </a:r>
            <a:r>
              <a:rPr spc="-10" dirty="0"/>
              <a:t>Requirements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1605787"/>
            <a:ext cx="7390765" cy="47442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527685" algn="l"/>
                <a:tab pos="528320" algn="l"/>
              </a:tabLst>
            </a:pPr>
            <a:r>
              <a:rPr sz="2800" b="1" spc="-10" dirty="0">
                <a:latin typeface="Calibri"/>
                <a:cs typeface="Calibri"/>
              </a:rPr>
              <a:t>Policies</a:t>
            </a:r>
            <a:r>
              <a:rPr lang="en-US" sz="2800" b="1" spc="-10" dirty="0">
                <a:latin typeface="Calibri"/>
                <a:cs typeface="Calibri"/>
              </a:rPr>
              <a:t> (CIA)</a:t>
            </a:r>
            <a:endParaRPr sz="2800" dirty="0">
              <a:latin typeface="Calibri"/>
              <a:cs typeface="Calibri"/>
            </a:endParaRPr>
          </a:p>
          <a:p>
            <a:pPr marL="984885" lvl="1" indent="-515620">
              <a:lnSpc>
                <a:spcPct val="100000"/>
              </a:lnSpc>
              <a:buFont typeface="Arial"/>
              <a:buChar char="•"/>
              <a:tabLst>
                <a:tab pos="984885" algn="l"/>
                <a:tab pos="985519" algn="l"/>
              </a:tabLst>
            </a:pPr>
            <a:r>
              <a:rPr sz="2800" b="1" spc="-10" dirty="0">
                <a:solidFill>
                  <a:srgbClr val="006FC0"/>
                </a:solidFill>
                <a:latin typeface="Calibri"/>
                <a:cs typeface="Calibri"/>
              </a:rPr>
              <a:t>Confidentiality</a:t>
            </a:r>
            <a:r>
              <a:rPr sz="2800" b="1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(and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Privacy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Anonymity)</a:t>
            </a:r>
            <a:endParaRPr sz="2800" dirty="0">
              <a:latin typeface="Calibri"/>
              <a:cs typeface="Calibri"/>
            </a:endParaRPr>
          </a:p>
          <a:p>
            <a:pPr marL="984885" lvl="1" indent="-515620">
              <a:lnSpc>
                <a:spcPct val="100000"/>
              </a:lnSpc>
              <a:buFont typeface="Arial"/>
              <a:buChar char="•"/>
              <a:tabLst>
                <a:tab pos="984885" algn="l"/>
                <a:tab pos="985519" algn="l"/>
              </a:tabLst>
            </a:pPr>
            <a:r>
              <a:rPr sz="2800" b="1" spc="-10" dirty="0">
                <a:solidFill>
                  <a:srgbClr val="006FC0"/>
                </a:solidFill>
                <a:latin typeface="Calibri"/>
                <a:cs typeface="Calibri"/>
              </a:rPr>
              <a:t>Integrity</a:t>
            </a:r>
            <a:endParaRPr sz="2800" dirty="0">
              <a:latin typeface="Calibri"/>
              <a:cs typeface="Calibri"/>
            </a:endParaRPr>
          </a:p>
          <a:p>
            <a:pPr marL="984885" lvl="1" indent="-515620">
              <a:lnSpc>
                <a:spcPct val="100000"/>
              </a:lnSpc>
              <a:buFont typeface="Arial"/>
              <a:buChar char="•"/>
              <a:tabLst>
                <a:tab pos="984885" algn="l"/>
                <a:tab pos="985519" algn="l"/>
              </a:tabLst>
            </a:pPr>
            <a:r>
              <a:rPr sz="2800" b="1" spc="-10" dirty="0">
                <a:solidFill>
                  <a:srgbClr val="006FC0"/>
                </a:solidFill>
                <a:latin typeface="Calibri"/>
                <a:cs typeface="Calibri"/>
              </a:rPr>
              <a:t>Availability</a:t>
            </a:r>
            <a:endParaRPr sz="28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006FC0"/>
              </a:buClr>
              <a:buFont typeface="Arial"/>
              <a:buChar char="•"/>
            </a:pPr>
            <a:endParaRPr sz="2750" dirty="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buFont typeface="Arial"/>
              <a:buChar char="•"/>
              <a:tabLst>
                <a:tab pos="527685" algn="l"/>
                <a:tab pos="528320" algn="l"/>
              </a:tabLst>
            </a:pPr>
            <a:r>
              <a:rPr sz="2800" b="1" dirty="0">
                <a:latin typeface="Calibri"/>
                <a:cs typeface="Calibri"/>
              </a:rPr>
              <a:t>Supporting</a:t>
            </a:r>
            <a:r>
              <a:rPr sz="2800" b="1" spc="-8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mechanisms</a:t>
            </a:r>
            <a:r>
              <a:rPr sz="2800" b="1" spc="-10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include</a:t>
            </a:r>
            <a:r>
              <a:rPr lang="en-US" sz="2800" b="1" spc="-10" dirty="0">
                <a:latin typeface="Calibri"/>
                <a:cs typeface="Calibri"/>
              </a:rPr>
              <a:t> (AAA)</a:t>
            </a:r>
            <a:r>
              <a:rPr sz="2800" b="1" spc="-10" dirty="0">
                <a:latin typeface="Calibri"/>
                <a:cs typeface="Calibri"/>
              </a:rPr>
              <a:t>:</a:t>
            </a:r>
            <a:endParaRPr sz="2800" dirty="0">
              <a:latin typeface="Calibri"/>
              <a:cs typeface="Calibri"/>
            </a:endParaRPr>
          </a:p>
          <a:p>
            <a:pPr marL="984885" lvl="1" indent="-5156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984885" algn="l"/>
                <a:tab pos="985519" algn="l"/>
              </a:tabLst>
            </a:pPr>
            <a:r>
              <a:rPr sz="2800" b="1" spc="-10" dirty="0">
                <a:solidFill>
                  <a:srgbClr val="006FC0"/>
                </a:solidFill>
                <a:latin typeface="Calibri"/>
                <a:cs typeface="Calibri"/>
              </a:rPr>
              <a:t>Authentication</a:t>
            </a:r>
            <a:r>
              <a:rPr lang="en-US" sz="2800" b="1" spc="-10" dirty="0">
                <a:solidFill>
                  <a:srgbClr val="006FC0"/>
                </a:solidFill>
                <a:latin typeface="Calibri"/>
                <a:cs typeface="Calibri"/>
              </a:rPr>
              <a:t> (proper identification of users/resources in order to enforce the other 2)</a:t>
            </a:r>
            <a:endParaRPr sz="2800" dirty="0">
              <a:latin typeface="Calibri"/>
              <a:cs typeface="Calibri"/>
            </a:endParaRPr>
          </a:p>
          <a:p>
            <a:pPr marL="984885" lvl="1" indent="-515620">
              <a:lnSpc>
                <a:spcPct val="100000"/>
              </a:lnSpc>
              <a:buFont typeface="Arial"/>
              <a:buChar char="•"/>
              <a:tabLst>
                <a:tab pos="984885" algn="l"/>
                <a:tab pos="985519" algn="l"/>
              </a:tabLst>
            </a:pPr>
            <a:r>
              <a:rPr sz="2800" b="1" spc="-10" dirty="0">
                <a:solidFill>
                  <a:srgbClr val="006FC0"/>
                </a:solidFill>
                <a:latin typeface="Calibri"/>
                <a:cs typeface="Calibri"/>
              </a:rPr>
              <a:t>Authorization</a:t>
            </a:r>
            <a:r>
              <a:rPr lang="en-US" sz="2800" b="1" spc="-10" dirty="0">
                <a:solidFill>
                  <a:srgbClr val="006FC0"/>
                </a:solidFill>
                <a:latin typeface="Calibri"/>
                <a:cs typeface="Calibri"/>
              </a:rPr>
              <a:t> (access control)</a:t>
            </a:r>
            <a:endParaRPr sz="2800" dirty="0">
              <a:latin typeface="Calibri"/>
              <a:cs typeface="Calibri"/>
            </a:endParaRPr>
          </a:p>
          <a:p>
            <a:pPr marL="984885" lvl="1" indent="-515620">
              <a:lnSpc>
                <a:spcPct val="100000"/>
              </a:lnSpc>
              <a:buFont typeface="Arial"/>
              <a:buChar char="•"/>
              <a:tabLst>
                <a:tab pos="984885" algn="l"/>
                <a:tab pos="985519" algn="l"/>
              </a:tabLst>
            </a:pPr>
            <a:r>
              <a:rPr sz="2800" b="1" spc="-10" dirty="0">
                <a:solidFill>
                  <a:srgbClr val="006FC0"/>
                </a:solidFill>
                <a:latin typeface="Calibri"/>
                <a:cs typeface="Calibri"/>
              </a:rPr>
              <a:t>Auditability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98115">
              <a:lnSpc>
                <a:spcPct val="100000"/>
              </a:lnSpc>
              <a:spcBef>
                <a:spcPts val="105"/>
              </a:spcBef>
            </a:pPr>
            <a:r>
              <a:rPr dirty="0"/>
              <a:t>Policy:</a:t>
            </a:r>
            <a:r>
              <a:rPr spc="-130" dirty="0"/>
              <a:t> </a:t>
            </a:r>
            <a:r>
              <a:rPr spc="-10" dirty="0"/>
              <a:t>Confidentiality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1605787"/>
            <a:ext cx="10229215" cy="5116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marR="327025" indent="-5156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527685" algn="l"/>
                <a:tab pos="528320" algn="l"/>
              </a:tabLst>
            </a:pPr>
            <a:r>
              <a:rPr sz="2800" b="1" spc="-10" dirty="0">
                <a:latin typeface="Calibri"/>
                <a:cs typeface="Calibri"/>
              </a:rPr>
              <a:t>Confidentiality</a:t>
            </a:r>
            <a:r>
              <a:rPr sz="2800" b="1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implies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sensitive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information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not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leaked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unauthorized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users</a:t>
            </a:r>
            <a:endParaRPr sz="2800">
              <a:latin typeface="Calibri"/>
              <a:cs typeface="Calibri"/>
            </a:endParaRPr>
          </a:p>
          <a:p>
            <a:pPr marL="984885" lvl="1" indent="-515620">
              <a:lnSpc>
                <a:spcPct val="100000"/>
              </a:lnSpc>
              <a:buFont typeface="Arial"/>
              <a:buChar char="•"/>
              <a:tabLst>
                <a:tab pos="984885" algn="l"/>
                <a:tab pos="985519" algn="l"/>
              </a:tabLst>
            </a:pPr>
            <a:r>
              <a:rPr sz="2800" b="1" dirty="0">
                <a:solidFill>
                  <a:srgbClr val="006FC0"/>
                </a:solidFill>
                <a:latin typeface="Calibri"/>
                <a:cs typeface="Calibri"/>
              </a:rPr>
              <a:t>An</a:t>
            </a:r>
            <a:r>
              <a:rPr sz="2800" b="1" spc="-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6FC0"/>
                </a:solidFill>
                <a:latin typeface="Calibri"/>
                <a:cs typeface="Calibri"/>
              </a:rPr>
              <a:t>example</a:t>
            </a:r>
            <a:r>
              <a:rPr sz="2800" b="1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6FC0"/>
                </a:solidFill>
                <a:latin typeface="Calibri"/>
                <a:cs typeface="Calibri"/>
              </a:rPr>
              <a:t>policy:</a:t>
            </a:r>
            <a:endParaRPr sz="2800">
              <a:latin typeface="Calibri"/>
              <a:cs typeface="Calibri"/>
            </a:endParaRPr>
          </a:p>
          <a:p>
            <a:pPr marL="1442085" marR="366395" lvl="2" indent="-515620">
              <a:lnSpc>
                <a:spcPct val="100000"/>
              </a:lnSpc>
              <a:buFont typeface="Arial"/>
              <a:buChar char="•"/>
              <a:tabLst>
                <a:tab pos="1442085" algn="l"/>
                <a:tab pos="1442720" algn="l"/>
              </a:tabLst>
            </a:pP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2800" spc="-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bank</a:t>
            </a:r>
            <a:r>
              <a:rPr sz="2800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account</a:t>
            </a:r>
            <a:r>
              <a:rPr sz="2800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status</a:t>
            </a:r>
            <a:r>
              <a:rPr sz="2800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(including</a:t>
            </a:r>
            <a:r>
              <a:rPr sz="28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balance)</a:t>
            </a:r>
            <a:r>
              <a:rPr sz="28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is</a:t>
            </a:r>
            <a:r>
              <a:rPr sz="2800" spc="-9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known</a:t>
            </a:r>
            <a:r>
              <a:rPr sz="28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only</a:t>
            </a:r>
            <a:r>
              <a:rPr sz="2800" spc="-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to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800" spc="-9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account</a:t>
            </a:r>
            <a:r>
              <a:rPr sz="2800" spc="-8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owner</a:t>
            </a:r>
            <a:endParaRPr sz="2800">
              <a:latin typeface="Calibri"/>
              <a:cs typeface="Calibri"/>
            </a:endParaRPr>
          </a:p>
          <a:p>
            <a:pPr lvl="2">
              <a:lnSpc>
                <a:spcPct val="100000"/>
              </a:lnSpc>
              <a:spcBef>
                <a:spcPts val="5"/>
              </a:spcBef>
              <a:buClr>
                <a:srgbClr val="006FC0"/>
              </a:buClr>
              <a:buFont typeface="Arial"/>
              <a:buChar char="•"/>
            </a:pPr>
            <a:endParaRPr sz="275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527685" algn="l"/>
                <a:tab pos="528320" algn="l"/>
              </a:tabLst>
            </a:pP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Privacy</a:t>
            </a:r>
            <a:r>
              <a:rPr sz="2800" b="1" spc="-9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implies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11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provide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confidentiality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114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individuals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75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buFont typeface="Arial"/>
              <a:buChar char="•"/>
              <a:tabLst>
                <a:tab pos="527685" algn="l"/>
                <a:tab pos="528320" algn="l"/>
              </a:tabLst>
            </a:pPr>
            <a:r>
              <a:rPr sz="2800" b="1" spc="-10" dirty="0">
                <a:solidFill>
                  <a:srgbClr val="C00000"/>
                </a:solidFill>
                <a:latin typeface="Calibri"/>
                <a:cs typeface="Calibri"/>
              </a:rPr>
              <a:t>Anonymity</a:t>
            </a:r>
            <a:r>
              <a:rPr sz="2800" b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special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kind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privacy</a:t>
            </a:r>
            <a:endParaRPr sz="2800">
              <a:latin typeface="Calibri"/>
              <a:cs typeface="Calibri"/>
            </a:endParaRPr>
          </a:p>
          <a:p>
            <a:pPr marL="984885" marR="5080" lvl="1" indent="-5156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984885" algn="l"/>
                <a:tab pos="985519" algn="l"/>
              </a:tabLst>
            </a:pPr>
            <a:r>
              <a:rPr sz="2800" b="1" dirty="0">
                <a:solidFill>
                  <a:srgbClr val="006FC0"/>
                </a:solidFill>
                <a:latin typeface="Calibri"/>
                <a:cs typeface="Calibri"/>
              </a:rPr>
              <a:t>Example:</a:t>
            </a:r>
            <a:r>
              <a:rPr sz="2800" b="1" spc="-9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Non-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account</a:t>
            </a:r>
            <a:r>
              <a:rPr sz="28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holders</a:t>
            </a:r>
            <a:r>
              <a:rPr sz="2800" spc="-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should</a:t>
            </a:r>
            <a:r>
              <a:rPr sz="2800" spc="-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be</a:t>
            </a:r>
            <a:r>
              <a:rPr sz="2800" spc="-10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able</a:t>
            </a:r>
            <a:r>
              <a:rPr sz="2800" spc="-10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2800" spc="-114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browse</a:t>
            </a:r>
            <a:r>
              <a:rPr sz="2800" spc="-9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bank</a:t>
            </a:r>
            <a:r>
              <a:rPr sz="280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site</a:t>
            </a:r>
            <a:r>
              <a:rPr sz="2800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without</a:t>
            </a:r>
            <a:r>
              <a:rPr sz="2800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being</a:t>
            </a:r>
            <a:r>
              <a:rPr sz="2800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tracked</a:t>
            </a:r>
            <a:r>
              <a:rPr sz="2800" spc="-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(Here</a:t>
            </a:r>
            <a:r>
              <a:rPr sz="2800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800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adversary</a:t>
            </a:r>
            <a:r>
              <a:rPr sz="2800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is</a:t>
            </a:r>
            <a:r>
              <a:rPr sz="2800" spc="-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80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bank)</a:t>
            </a:r>
            <a:endParaRPr sz="2800">
              <a:latin typeface="Calibri"/>
              <a:cs typeface="Calibri"/>
            </a:endParaRPr>
          </a:p>
          <a:p>
            <a:pPr marL="3023870">
              <a:lnSpc>
                <a:spcPct val="100000"/>
              </a:lnSpc>
              <a:spcBef>
                <a:spcPts val="235"/>
              </a:spcBef>
            </a:pP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Where</a:t>
            </a:r>
            <a:r>
              <a:rPr sz="2400" b="1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do</a:t>
            </a:r>
            <a:r>
              <a:rPr sz="2400" b="1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Google</a:t>
            </a:r>
            <a:r>
              <a:rPr sz="2400" b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and</a:t>
            </a:r>
            <a:r>
              <a:rPr sz="2400" b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Facebook</a:t>
            </a:r>
            <a:r>
              <a:rPr sz="2400" b="1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stand</a:t>
            </a:r>
            <a:r>
              <a:rPr sz="24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on</a:t>
            </a:r>
            <a:r>
              <a:rPr sz="2400" b="1" spc="-2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Calibri"/>
                <a:cs typeface="Calibri"/>
              </a:rPr>
              <a:t>this?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7882" y="3541598"/>
            <a:ext cx="846264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Principles</a:t>
            </a:r>
            <a:r>
              <a:rPr sz="6000" spc="-140" dirty="0"/>
              <a:t> </a:t>
            </a:r>
            <a:r>
              <a:rPr sz="6000" dirty="0"/>
              <a:t>for</a:t>
            </a:r>
            <a:r>
              <a:rPr sz="6000" spc="-125" dirty="0"/>
              <a:t> </a:t>
            </a:r>
            <a:r>
              <a:rPr sz="6000" dirty="0"/>
              <a:t>Secure</a:t>
            </a:r>
            <a:r>
              <a:rPr sz="6000" spc="-125" dirty="0"/>
              <a:t> </a:t>
            </a:r>
            <a:r>
              <a:rPr sz="6000" spc="-10" dirty="0"/>
              <a:t>Design</a:t>
            </a:r>
            <a:endParaRPr sz="6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98115">
              <a:lnSpc>
                <a:spcPct val="100000"/>
              </a:lnSpc>
              <a:spcBef>
                <a:spcPts val="105"/>
              </a:spcBef>
            </a:pPr>
            <a:r>
              <a:rPr dirty="0"/>
              <a:t>Policy:</a:t>
            </a:r>
            <a:r>
              <a:rPr spc="-130" dirty="0"/>
              <a:t> </a:t>
            </a:r>
            <a:r>
              <a:rPr spc="-10" dirty="0"/>
              <a:t>Confidentiality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2032507"/>
            <a:ext cx="10269855" cy="3866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marR="661035" indent="-5156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527685" algn="l"/>
                <a:tab pos="528320" algn="l"/>
              </a:tabLst>
            </a:pPr>
            <a:r>
              <a:rPr sz="2800" spc="-10" dirty="0">
                <a:latin typeface="Calibri"/>
                <a:cs typeface="Calibri"/>
              </a:rPr>
              <a:t>Example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violations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could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done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directly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or</a:t>
            </a:r>
            <a:r>
              <a:rPr sz="2800" b="1" spc="-9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indirectly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via</a:t>
            </a:r>
            <a:r>
              <a:rPr sz="2800" b="1" spc="-85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side </a:t>
            </a:r>
            <a:r>
              <a:rPr sz="2800" b="1" spc="-10" dirty="0">
                <a:latin typeface="Calibri"/>
                <a:cs typeface="Calibri"/>
              </a:rPr>
              <a:t>channels</a:t>
            </a:r>
            <a:endParaRPr sz="2800">
              <a:latin typeface="Calibri"/>
              <a:cs typeface="Calibri"/>
            </a:endParaRPr>
          </a:p>
          <a:p>
            <a:pPr marL="984885" lvl="1" indent="-515620">
              <a:lnSpc>
                <a:spcPct val="100000"/>
              </a:lnSpc>
              <a:buFont typeface="Arial"/>
              <a:buChar char="•"/>
              <a:tabLst>
                <a:tab pos="984885" algn="l"/>
                <a:tab pos="985519" algn="l"/>
              </a:tabLst>
            </a:pPr>
            <a:r>
              <a:rPr sz="2800" dirty="0">
                <a:latin typeface="Calibri"/>
                <a:cs typeface="Calibri"/>
              </a:rPr>
              <a:t>For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example:</a:t>
            </a:r>
            <a:endParaRPr sz="2800">
              <a:latin typeface="Calibri"/>
              <a:cs typeface="Calibri"/>
            </a:endParaRPr>
          </a:p>
          <a:p>
            <a:pPr marL="1442085" lvl="2" indent="-515620">
              <a:lnSpc>
                <a:spcPct val="100000"/>
              </a:lnSpc>
              <a:buFont typeface="Arial"/>
              <a:buChar char="•"/>
              <a:tabLst>
                <a:tab pos="1442085" algn="l"/>
                <a:tab pos="1442720" algn="l"/>
              </a:tabLst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Manipulating</a:t>
            </a:r>
            <a:r>
              <a:rPr sz="2800" spc="-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800" spc="-1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system</a:t>
            </a:r>
            <a:r>
              <a:rPr sz="2800" spc="-9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2800" spc="-1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directly</a:t>
            </a:r>
            <a:r>
              <a:rPr sz="2800" spc="-9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display</a:t>
            </a:r>
            <a:r>
              <a:rPr sz="2800" spc="-9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Bob’s</a:t>
            </a:r>
            <a:r>
              <a:rPr sz="2800" spc="-9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bank</a:t>
            </a:r>
            <a:endParaRPr sz="2800">
              <a:latin typeface="Calibri"/>
              <a:cs typeface="Calibri"/>
            </a:endParaRPr>
          </a:p>
          <a:p>
            <a:pPr marL="1442085">
              <a:lnSpc>
                <a:spcPct val="100000"/>
              </a:lnSpc>
            </a:pP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balance</a:t>
            </a:r>
            <a:r>
              <a:rPr sz="28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2800" spc="-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Alice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Calibri"/>
              <a:cs typeface="Calibri"/>
            </a:endParaRPr>
          </a:p>
          <a:p>
            <a:pPr marL="1442085" marR="5080" lvl="2" indent="-5156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442085" algn="l"/>
                <a:tab pos="1442720" algn="l"/>
                <a:tab pos="2042160" algn="l"/>
              </a:tabLst>
            </a:pP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Or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determining</a:t>
            </a:r>
            <a:r>
              <a:rPr sz="2800" spc="-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Bob</a:t>
            </a:r>
            <a:r>
              <a:rPr sz="28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has</a:t>
            </a:r>
            <a:r>
              <a:rPr sz="28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an</a:t>
            </a:r>
            <a:r>
              <a:rPr sz="2800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account</a:t>
            </a:r>
            <a:r>
              <a:rPr sz="28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at</a:t>
            </a:r>
            <a:r>
              <a:rPr sz="28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Bank</a:t>
            </a:r>
            <a:r>
              <a:rPr sz="28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28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according</a:t>
            </a:r>
            <a:r>
              <a:rPr sz="280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28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0" dirty="0">
                <a:solidFill>
                  <a:srgbClr val="006FC0"/>
                </a:solidFill>
                <a:latin typeface="Calibri"/>
                <a:cs typeface="Calibri"/>
              </a:rPr>
              <a:t>a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shorter</a:t>
            </a:r>
            <a:r>
              <a:rPr sz="2800" spc="-9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delay</a:t>
            </a:r>
            <a:r>
              <a:rPr sz="2800" spc="-8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on</a:t>
            </a:r>
            <a:r>
              <a:rPr sz="2800" spc="-1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login</a:t>
            </a:r>
            <a:r>
              <a:rPr sz="2800" spc="-9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failure</a:t>
            </a:r>
            <a:r>
              <a:rPr sz="2800" spc="-8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(don’t</a:t>
            </a:r>
            <a:r>
              <a:rPr sz="28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exhaust</a:t>
            </a:r>
            <a:r>
              <a:rPr sz="2800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800" spc="-8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entire database</a:t>
            </a:r>
            <a:r>
              <a:rPr sz="2800" spc="-9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before</a:t>
            </a:r>
            <a:r>
              <a:rPr sz="2800" spc="-9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returning)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89629">
              <a:lnSpc>
                <a:spcPct val="100000"/>
              </a:lnSpc>
              <a:spcBef>
                <a:spcPts val="105"/>
              </a:spcBef>
            </a:pPr>
            <a:r>
              <a:rPr dirty="0"/>
              <a:t>Policy:</a:t>
            </a:r>
            <a:r>
              <a:rPr spc="-130" dirty="0"/>
              <a:t> </a:t>
            </a:r>
            <a:r>
              <a:rPr spc="-10" dirty="0"/>
              <a:t>Integrity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2032507"/>
            <a:ext cx="10072370" cy="3866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marR="182245" indent="-5156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527685" algn="l"/>
                <a:tab pos="528320" algn="l"/>
              </a:tabLst>
            </a:pPr>
            <a:r>
              <a:rPr sz="2800" b="1" dirty="0">
                <a:latin typeface="Calibri"/>
                <a:cs typeface="Calibri"/>
              </a:rPr>
              <a:t>Definition:</a:t>
            </a:r>
            <a:r>
              <a:rPr sz="2800" b="1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Sensitive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information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not</a:t>
            </a:r>
            <a:r>
              <a:rPr sz="2800" b="1" spc="-10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changed</a:t>
            </a:r>
            <a:r>
              <a:rPr sz="2800" b="1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by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unauthorized </a:t>
            </a:r>
            <a:r>
              <a:rPr sz="2800" dirty="0">
                <a:latin typeface="Calibri"/>
                <a:cs typeface="Calibri"/>
              </a:rPr>
              <a:t>parties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computations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750">
              <a:latin typeface="Calibri"/>
              <a:cs typeface="Calibri"/>
            </a:endParaRPr>
          </a:p>
          <a:p>
            <a:pPr marL="527685" marR="5080" indent="-515620">
              <a:lnSpc>
                <a:spcPct val="100000"/>
              </a:lnSpc>
              <a:buFont typeface="Arial"/>
              <a:buChar char="•"/>
              <a:tabLst>
                <a:tab pos="527685" algn="l"/>
                <a:tab pos="528320" algn="l"/>
              </a:tabLst>
            </a:pPr>
            <a:r>
              <a:rPr sz="2800" b="1" dirty="0">
                <a:solidFill>
                  <a:srgbClr val="006FC0"/>
                </a:solidFill>
                <a:latin typeface="Calibri"/>
                <a:cs typeface="Calibri"/>
              </a:rPr>
              <a:t>Example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:</a:t>
            </a:r>
            <a:r>
              <a:rPr sz="2800" spc="-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Only</a:t>
            </a:r>
            <a:r>
              <a:rPr sz="2800" spc="-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800" spc="-9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account</a:t>
            </a:r>
            <a:r>
              <a:rPr sz="2800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owner</a:t>
            </a:r>
            <a:r>
              <a:rPr sz="2800" spc="-9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can</a:t>
            </a:r>
            <a:r>
              <a:rPr sz="2800" spc="-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authorize</a:t>
            </a:r>
            <a:r>
              <a:rPr sz="2800" spc="-8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withdrawals</a:t>
            </a:r>
            <a:r>
              <a:rPr sz="2800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from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her</a:t>
            </a:r>
            <a:r>
              <a:rPr sz="28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account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75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buFont typeface="Arial"/>
              <a:buChar char="•"/>
              <a:tabLst>
                <a:tab pos="527685" algn="l"/>
                <a:tab pos="528320" algn="l"/>
              </a:tabLst>
            </a:pPr>
            <a:r>
              <a:rPr sz="2800" dirty="0">
                <a:latin typeface="Calibri"/>
                <a:cs typeface="Calibri"/>
              </a:rPr>
              <a:t>Violations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integrity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also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direct</a:t>
            </a:r>
            <a:r>
              <a:rPr sz="2800" b="1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indirect</a:t>
            </a:r>
            <a:endParaRPr sz="2800">
              <a:latin typeface="Calibri"/>
              <a:cs typeface="Calibri"/>
            </a:endParaRPr>
          </a:p>
          <a:p>
            <a:pPr marL="984885" marR="172720" lvl="1" indent="-515620">
              <a:lnSpc>
                <a:spcPct val="100000"/>
              </a:lnSpc>
              <a:buFont typeface="Arial"/>
              <a:buChar char="•"/>
              <a:tabLst>
                <a:tab pos="984885" algn="l"/>
                <a:tab pos="985519" algn="l"/>
              </a:tabLst>
            </a:pPr>
            <a:r>
              <a:rPr sz="2800" b="1" dirty="0">
                <a:solidFill>
                  <a:srgbClr val="006FC0"/>
                </a:solidFill>
                <a:latin typeface="Calibri"/>
                <a:cs typeface="Calibri"/>
              </a:rPr>
              <a:t>Example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:</a:t>
            </a:r>
            <a:r>
              <a:rPr sz="2800" spc="-1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Withdrawing</a:t>
            </a:r>
            <a:r>
              <a:rPr sz="2800" spc="-9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from</a:t>
            </a:r>
            <a:r>
              <a:rPr sz="2800" spc="-1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an</a:t>
            </a:r>
            <a:r>
              <a:rPr sz="2800" spc="-114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account</a:t>
            </a:r>
            <a:r>
              <a:rPr sz="2800" spc="-9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yourself</a:t>
            </a:r>
            <a:r>
              <a:rPr sz="2800" spc="-1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vs.</a:t>
            </a:r>
            <a:r>
              <a:rPr sz="2800" spc="-9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confusing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8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system</a:t>
            </a:r>
            <a:r>
              <a:rPr sz="2800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into</a:t>
            </a:r>
            <a:r>
              <a:rPr sz="28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doing</a:t>
            </a:r>
            <a:r>
              <a:rPr sz="2800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it</a:t>
            </a:r>
            <a:r>
              <a:rPr sz="2800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(think</a:t>
            </a:r>
            <a:r>
              <a:rPr sz="280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CSRF</a:t>
            </a:r>
            <a:r>
              <a:rPr sz="2800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attack)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26105">
              <a:lnSpc>
                <a:spcPct val="100000"/>
              </a:lnSpc>
              <a:spcBef>
                <a:spcPts val="105"/>
              </a:spcBef>
            </a:pPr>
            <a:r>
              <a:rPr dirty="0"/>
              <a:t>Policy:</a:t>
            </a:r>
            <a:r>
              <a:rPr spc="-130" dirty="0"/>
              <a:t> </a:t>
            </a:r>
            <a:r>
              <a:rPr spc="-10" dirty="0"/>
              <a:t>Availability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2032507"/>
            <a:ext cx="10303510" cy="4293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527685" algn="l"/>
                <a:tab pos="528320" algn="l"/>
              </a:tabLst>
            </a:pPr>
            <a:r>
              <a:rPr sz="2800" b="1" dirty="0">
                <a:latin typeface="Calibri"/>
                <a:cs typeface="Calibri"/>
              </a:rPr>
              <a:t>Definition</a:t>
            </a:r>
            <a:r>
              <a:rPr sz="2800" dirty="0">
                <a:latin typeface="Calibri"/>
                <a:cs typeface="Calibri"/>
              </a:rPr>
              <a:t>: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system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responsive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to</a:t>
            </a:r>
            <a:r>
              <a:rPr sz="2800" b="1" spc="-8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requests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200">
              <a:latin typeface="Calibri"/>
              <a:cs typeface="Calibri"/>
            </a:endParaRPr>
          </a:p>
          <a:p>
            <a:pPr marL="527685" marR="5080" indent="-515620">
              <a:lnSpc>
                <a:spcPct val="100000"/>
              </a:lnSpc>
              <a:spcBef>
                <a:spcPts val="2815"/>
              </a:spcBef>
              <a:buFont typeface="Arial"/>
              <a:buChar char="•"/>
              <a:tabLst>
                <a:tab pos="527685" algn="l"/>
                <a:tab pos="528320" algn="l"/>
              </a:tabLst>
            </a:pPr>
            <a:r>
              <a:rPr sz="2800" b="1" dirty="0">
                <a:solidFill>
                  <a:srgbClr val="006FC0"/>
                </a:solidFill>
                <a:latin typeface="Calibri"/>
                <a:cs typeface="Calibri"/>
              </a:rPr>
              <a:t>Example:</a:t>
            </a:r>
            <a:r>
              <a:rPr sz="2800" b="1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2800" spc="-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user</a:t>
            </a:r>
            <a:r>
              <a:rPr sz="2800" spc="-8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may</a:t>
            </a:r>
            <a:r>
              <a:rPr sz="2800" spc="-9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want</a:t>
            </a:r>
            <a:r>
              <a:rPr sz="2800" spc="-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2800" spc="-9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always</a:t>
            </a:r>
            <a:r>
              <a:rPr sz="2800" spc="-10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access</a:t>
            </a:r>
            <a:r>
              <a:rPr sz="2800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her</a:t>
            </a:r>
            <a:r>
              <a:rPr sz="2800" spc="-9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account</a:t>
            </a:r>
            <a:r>
              <a:rPr sz="2800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for</a:t>
            </a:r>
            <a:r>
              <a:rPr sz="2800" spc="-9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balance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queries</a:t>
            </a:r>
            <a:r>
              <a:rPr sz="28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or</a:t>
            </a:r>
            <a:r>
              <a:rPr sz="280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withdrawals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75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buFont typeface="Arial"/>
              <a:buChar char="•"/>
              <a:tabLst>
                <a:tab pos="527685" algn="l"/>
                <a:tab pos="528320" algn="l"/>
              </a:tabLst>
            </a:pP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Denial</a:t>
            </a:r>
            <a:r>
              <a:rPr sz="2800" b="1" spc="-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2800" b="1" spc="-8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Service</a:t>
            </a:r>
            <a:r>
              <a:rPr sz="2800" b="1" spc="-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(DoS)</a:t>
            </a:r>
            <a:r>
              <a:rPr sz="2800" b="1" spc="-8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attacks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attempt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compromise</a:t>
            </a:r>
            <a:r>
              <a:rPr sz="2800" b="1" spc="-8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availability</a:t>
            </a:r>
            <a:endParaRPr sz="2800">
              <a:latin typeface="Calibri"/>
              <a:cs typeface="Calibri"/>
            </a:endParaRPr>
          </a:p>
          <a:p>
            <a:pPr marL="984885" lvl="1" indent="-515620">
              <a:lnSpc>
                <a:spcPct val="100000"/>
              </a:lnSpc>
              <a:buFont typeface="Arial"/>
              <a:buChar char="•"/>
              <a:tabLst>
                <a:tab pos="984885" algn="l"/>
                <a:tab pos="985519" algn="l"/>
              </a:tabLst>
            </a:pPr>
            <a:r>
              <a:rPr sz="2800" dirty="0">
                <a:latin typeface="Calibri"/>
                <a:cs typeface="Calibri"/>
              </a:rPr>
              <a:t>By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busying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system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useless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work</a:t>
            </a:r>
            <a:endParaRPr sz="2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750">
              <a:latin typeface="Calibri"/>
              <a:cs typeface="Calibri"/>
            </a:endParaRPr>
          </a:p>
          <a:p>
            <a:pPr marL="984885" lvl="1" indent="-515620">
              <a:lnSpc>
                <a:spcPct val="100000"/>
              </a:lnSpc>
              <a:buFont typeface="Arial"/>
              <a:buChar char="•"/>
              <a:tabLst>
                <a:tab pos="984885" algn="l"/>
                <a:tab pos="985519" algn="l"/>
              </a:tabLst>
            </a:pPr>
            <a:r>
              <a:rPr sz="2800" dirty="0">
                <a:latin typeface="Calibri"/>
                <a:cs typeface="Calibri"/>
              </a:rPr>
              <a:t>Or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cutting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off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network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access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How</a:t>
            </a:r>
            <a:r>
              <a:rPr spc="-25" dirty="0"/>
              <a:t> </a:t>
            </a:r>
            <a:r>
              <a:rPr dirty="0"/>
              <a:t>to</a:t>
            </a:r>
            <a:r>
              <a:rPr spc="-30" dirty="0"/>
              <a:t> </a:t>
            </a:r>
            <a:r>
              <a:rPr dirty="0"/>
              <a:t>support</a:t>
            </a:r>
            <a:r>
              <a:rPr spc="-25" dirty="0"/>
              <a:t> 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mechanism:</a:t>
            </a:r>
            <a:r>
              <a:rPr spc="-40" dirty="0"/>
              <a:t> </a:t>
            </a:r>
            <a:r>
              <a:rPr spc="-10" dirty="0"/>
              <a:t>Authentication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2032507"/>
            <a:ext cx="9941560" cy="2586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527685" algn="l"/>
                <a:tab pos="528320" algn="l"/>
              </a:tabLst>
            </a:pPr>
            <a:r>
              <a:rPr sz="2800" dirty="0">
                <a:latin typeface="Calibri"/>
                <a:cs typeface="Calibri"/>
              </a:rPr>
              <a:t>Who/what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subject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security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policies?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750">
              <a:latin typeface="Calibri"/>
              <a:cs typeface="Calibri"/>
            </a:endParaRPr>
          </a:p>
          <a:p>
            <a:pPr marL="984885" lvl="1" indent="-515620">
              <a:lnSpc>
                <a:spcPct val="100000"/>
              </a:lnSpc>
              <a:buFont typeface="Arial"/>
              <a:buChar char="•"/>
              <a:tabLst>
                <a:tab pos="984885" algn="l"/>
                <a:tab pos="985519" algn="l"/>
              </a:tabLst>
            </a:pPr>
            <a:r>
              <a:rPr sz="2800" dirty="0">
                <a:latin typeface="Calibri"/>
                <a:cs typeface="Calibri"/>
              </a:rPr>
              <a:t>We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need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notion</a:t>
            </a:r>
            <a:r>
              <a:rPr sz="2800" b="1" spc="-6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of</a:t>
            </a:r>
            <a:r>
              <a:rPr sz="2800" b="1" spc="-7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identity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way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connect</a:t>
            </a:r>
            <a:r>
              <a:rPr sz="2800" b="1" spc="-7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the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action</a:t>
            </a:r>
            <a:endParaRPr sz="2800">
              <a:latin typeface="Calibri"/>
              <a:cs typeface="Calibri"/>
            </a:endParaRPr>
          </a:p>
          <a:p>
            <a:pPr marL="984885">
              <a:lnSpc>
                <a:spcPct val="100000"/>
              </a:lnSpc>
            </a:pPr>
            <a:r>
              <a:rPr sz="2800" dirty="0">
                <a:latin typeface="Calibri"/>
                <a:cs typeface="Calibri"/>
              </a:rPr>
              <a:t>with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identity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Calibri"/>
              <a:cs typeface="Calibri"/>
            </a:endParaRPr>
          </a:p>
          <a:p>
            <a:pPr marL="984885" lvl="1" indent="-515620">
              <a:lnSpc>
                <a:spcPct val="100000"/>
              </a:lnSpc>
              <a:buFont typeface="Arial"/>
              <a:buChar char="•"/>
              <a:tabLst>
                <a:tab pos="984885" algn="l"/>
                <a:tab pos="985519" algn="l"/>
              </a:tabLst>
            </a:pPr>
            <a:r>
              <a:rPr sz="2800" dirty="0">
                <a:latin typeface="Calibri"/>
                <a:cs typeface="Calibri"/>
              </a:rPr>
              <a:t>This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also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known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principal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How</a:t>
            </a:r>
            <a:r>
              <a:rPr spc="-25" dirty="0"/>
              <a:t> </a:t>
            </a:r>
            <a:r>
              <a:rPr dirty="0"/>
              <a:t>to</a:t>
            </a:r>
            <a:r>
              <a:rPr spc="-30" dirty="0"/>
              <a:t> </a:t>
            </a:r>
            <a:r>
              <a:rPr dirty="0"/>
              <a:t>support</a:t>
            </a:r>
            <a:r>
              <a:rPr spc="-25" dirty="0"/>
              <a:t> 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mechanism:</a:t>
            </a:r>
            <a:r>
              <a:rPr spc="-40" dirty="0"/>
              <a:t> </a:t>
            </a:r>
            <a:r>
              <a:rPr spc="-10" dirty="0"/>
              <a:t>Authentication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2032507"/>
            <a:ext cx="10333990" cy="4293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527685" algn="l"/>
                <a:tab pos="528320" algn="l"/>
              </a:tabLst>
            </a:pPr>
            <a:r>
              <a:rPr sz="2800" b="1" dirty="0">
                <a:solidFill>
                  <a:srgbClr val="006FC0"/>
                </a:solidFill>
                <a:latin typeface="Calibri"/>
                <a:cs typeface="Calibri"/>
              </a:rPr>
              <a:t>How</a:t>
            </a:r>
            <a:r>
              <a:rPr sz="2800" b="1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06FC0"/>
                </a:solidFill>
                <a:latin typeface="Calibri"/>
                <a:cs typeface="Calibri"/>
              </a:rPr>
              <a:t>can</a:t>
            </a:r>
            <a:r>
              <a:rPr sz="2800" b="1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2800" b="1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006FC0"/>
                </a:solidFill>
                <a:latin typeface="Calibri"/>
                <a:cs typeface="Calibri"/>
              </a:rPr>
              <a:t>system</a:t>
            </a:r>
            <a:r>
              <a:rPr sz="2800" b="1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06FC0"/>
                </a:solidFill>
                <a:latin typeface="Calibri"/>
                <a:cs typeface="Calibri"/>
              </a:rPr>
              <a:t>tell</a:t>
            </a:r>
            <a:r>
              <a:rPr sz="2800" b="1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2800" b="1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06FC0"/>
                </a:solidFill>
                <a:latin typeface="Calibri"/>
                <a:cs typeface="Calibri"/>
              </a:rPr>
              <a:t>user</a:t>
            </a:r>
            <a:r>
              <a:rPr sz="2800" b="1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06FC0"/>
                </a:solidFill>
                <a:latin typeface="Calibri"/>
                <a:cs typeface="Calibri"/>
              </a:rPr>
              <a:t>is</a:t>
            </a:r>
            <a:r>
              <a:rPr sz="2800" b="1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06FC0"/>
                </a:solidFill>
                <a:latin typeface="Calibri"/>
                <a:cs typeface="Calibri"/>
              </a:rPr>
              <a:t>who</a:t>
            </a:r>
            <a:r>
              <a:rPr sz="2800" b="1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06FC0"/>
                </a:solidFill>
                <a:latin typeface="Calibri"/>
                <a:cs typeface="Calibri"/>
              </a:rPr>
              <a:t>she</a:t>
            </a:r>
            <a:r>
              <a:rPr sz="2800" b="1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06FC0"/>
                </a:solidFill>
                <a:latin typeface="Calibri"/>
                <a:cs typeface="Calibri"/>
              </a:rPr>
              <a:t>says</a:t>
            </a:r>
            <a:r>
              <a:rPr sz="2800" b="1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06FC0"/>
                </a:solidFill>
                <a:latin typeface="Calibri"/>
                <a:cs typeface="Calibri"/>
              </a:rPr>
              <a:t>she</a:t>
            </a:r>
            <a:r>
              <a:rPr sz="2800" b="1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006FC0"/>
                </a:solidFill>
                <a:latin typeface="Calibri"/>
                <a:cs typeface="Calibri"/>
              </a:rPr>
              <a:t>is?</a:t>
            </a:r>
            <a:endParaRPr sz="2800">
              <a:latin typeface="Calibri"/>
              <a:cs typeface="Calibri"/>
            </a:endParaRPr>
          </a:p>
          <a:p>
            <a:pPr marL="984885" lvl="1" indent="-515620">
              <a:lnSpc>
                <a:spcPct val="100000"/>
              </a:lnSpc>
              <a:buFont typeface="Arial"/>
              <a:buChar char="•"/>
              <a:tabLst>
                <a:tab pos="984885" algn="l"/>
                <a:tab pos="985519" algn="l"/>
              </a:tabLst>
            </a:pPr>
            <a:r>
              <a:rPr sz="2800" dirty="0">
                <a:latin typeface="Calibri"/>
                <a:cs typeface="Calibri"/>
              </a:rPr>
              <a:t>What: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(only)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she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knows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(e.g.,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password)</a:t>
            </a:r>
            <a:endParaRPr sz="2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750">
              <a:latin typeface="Calibri"/>
              <a:cs typeface="Calibri"/>
            </a:endParaRPr>
          </a:p>
          <a:p>
            <a:pPr marL="984885" lvl="1" indent="-515620">
              <a:lnSpc>
                <a:spcPct val="100000"/>
              </a:lnSpc>
              <a:buFont typeface="Arial"/>
              <a:buChar char="•"/>
              <a:tabLst>
                <a:tab pos="984885" algn="l"/>
                <a:tab pos="985519" algn="l"/>
              </a:tabLst>
            </a:pPr>
            <a:r>
              <a:rPr sz="2800" dirty="0">
                <a:latin typeface="Calibri"/>
                <a:cs typeface="Calibri"/>
              </a:rPr>
              <a:t>What: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she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who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she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(e.g.,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biometric)</a:t>
            </a:r>
            <a:endParaRPr sz="2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750">
              <a:latin typeface="Calibri"/>
              <a:cs typeface="Calibri"/>
            </a:endParaRPr>
          </a:p>
          <a:p>
            <a:pPr marL="984885" lvl="1" indent="-515620">
              <a:lnSpc>
                <a:spcPct val="100000"/>
              </a:lnSpc>
              <a:buFont typeface="Arial"/>
              <a:buChar char="•"/>
              <a:tabLst>
                <a:tab pos="984885" algn="l"/>
                <a:tab pos="985519" algn="l"/>
              </a:tabLst>
            </a:pPr>
            <a:r>
              <a:rPr sz="2800" dirty="0">
                <a:latin typeface="Calibri"/>
                <a:cs typeface="Calibri"/>
              </a:rPr>
              <a:t>What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she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has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(e.g.,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smartphone,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RSA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token)</a:t>
            </a:r>
            <a:endParaRPr sz="2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750">
              <a:latin typeface="Calibri"/>
              <a:cs typeface="Calibri"/>
            </a:endParaRPr>
          </a:p>
          <a:p>
            <a:pPr marL="984885" marR="5080" lvl="1" indent="-515620">
              <a:lnSpc>
                <a:spcPct val="100000"/>
              </a:lnSpc>
              <a:buFont typeface="Arial"/>
              <a:buChar char="•"/>
              <a:tabLst>
                <a:tab pos="984885" algn="l"/>
                <a:tab pos="985519" algn="l"/>
              </a:tabLst>
            </a:pPr>
            <a:r>
              <a:rPr sz="2800" spc="-10" dirty="0">
                <a:latin typeface="Calibri"/>
                <a:cs typeface="Calibri"/>
              </a:rPr>
              <a:t>Authentication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mechanisms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employ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more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than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these </a:t>
            </a:r>
            <a:r>
              <a:rPr sz="2800" spc="-20" dirty="0">
                <a:latin typeface="Calibri"/>
                <a:cs typeface="Calibri"/>
              </a:rPr>
              <a:t>factors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called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multi-</a:t>
            </a:r>
            <a:r>
              <a:rPr sz="2800" dirty="0">
                <a:latin typeface="Calibri"/>
                <a:cs typeface="Calibri"/>
              </a:rPr>
              <a:t>factor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authentication</a:t>
            </a:r>
            <a:endParaRPr sz="2800">
              <a:latin typeface="Calibri"/>
              <a:cs typeface="Calibri"/>
            </a:endParaRPr>
          </a:p>
          <a:p>
            <a:pPr marL="1442085" lvl="2" indent="-515620">
              <a:lnSpc>
                <a:spcPct val="100000"/>
              </a:lnSpc>
              <a:buFont typeface="Arial"/>
              <a:buChar char="•"/>
              <a:tabLst>
                <a:tab pos="1442085" algn="l"/>
                <a:tab pos="1442720" algn="l"/>
              </a:tabLst>
            </a:pPr>
            <a:r>
              <a:rPr sz="2800" dirty="0">
                <a:latin typeface="Calibri"/>
                <a:cs typeface="Calibri"/>
              </a:rPr>
              <a:t>E.g.,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passwords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text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special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code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user’s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smart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phone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68680">
              <a:lnSpc>
                <a:spcPct val="100000"/>
              </a:lnSpc>
              <a:spcBef>
                <a:spcPts val="105"/>
              </a:spcBef>
            </a:pPr>
            <a:r>
              <a:rPr dirty="0"/>
              <a:t>Supporting</a:t>
            </a:r>
            <a:r>
              <a:rPr spc="-55" dirty="0"/>
              <a:t> </a:t>
            </a:r>
            <a:r>
              <a:rPr dirty="0"/>
              <a:t>mechanism:</a:t>
            </a:r>
            <a:r>
              <a:rPr spc="-40" dirty="0"/>
              <a:t> </a:t>
            </a:r>
            <a:r>
              <a:rPr spc="-10" dirty="0"/>
              <a:t>Authorization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1605787"/>
            <a:ext cx="9777730" cy="3439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marR="285115" indent="-5156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527685" algn="l"/>
                <a:tab pos="528320" algn="l"/>
              </a:tabLst>
            </a:pPr>
            <a:r>
              <a:rPr sz="2800" dirty="0">
                <a:latin typeface="Calibri"/>
                <a:cs typeface="Calibri"/>
              </a:rPr>
              <a:t>It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also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important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define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when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principal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may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perform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an </a:t>
            </a:r>
            <a:r>
              <a:rPr sz="2800" spc="-10" dirty="0">
                <a:latin typeface="Calibri"/>
                <a:cs typeface="Calibri"/>
              </a:rPr>
              <a:t>action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75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buFont typeface="Arial"/>
              <a:buChar char="•"/>
              <a:tabLst>
                <a:tab pos="527685" algn="l"/>
                <a:tab pos="528320" algn="l"/>
              </a:tabLst>
            </a:pPr>
            <a:r>
              <a:rPr sz="2800" b="1" dirty="0">
                <a:solidFill>
                  <a:srgbClr val="006FC0"/>
                </a:solidFill>
                <a:latin typeface="Calibri"/>
                <a:cs typeface="Calibri"/>
              </a:rPr>
              <a:t>Example:</a:t>
            </a:r>
            <a:r>
              <a:rPr sz="2800" b="1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Bob</a:t>
            </a:r>
            <a:r>
              <a:rPr sz="28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is</a:t>
            </a:r>
            <a:r>
              <a:rPr sz="2800" spc="-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authorized</a:t>
            </a:r>
            <a:r>
              <a:rPr sz="28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2800" spc="-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access</a:t>
            </a:r>
            <a:r>
              <a:rPr sz="2800" spc="-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his</a:t>
            </a:r>
            <a:r>
              <a:rPr sz="280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own</a:t>
            </a:r>
            <a:r>
              <a:rPr sz="2800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account,</a:t>
            </a:r>
            <a:r>
              <a:rPr sz="28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but</a:t>
            </a:r>
            <a:r>
              <a:rPr sz="2800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not</a:t>
            </a:r>
            <a:endParaRPr sz="2800">
              <a:latin typeface="Calibri"/>
              <a:cs typeface="Calibri"/>
            </a:endParaRPr>
          </a:p>
          <a:p>
            <a:pPr marL="527685">
              <a:lnSpc>
                <a:spcPct val="100000"/>
              </a:lnSpc>
            </a:pP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Alice’s</a:t>
            </a:r>
            <a:r>
              <a:rPr sz="2800" spc="-1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account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buFont typeface="Arial"/>
              <a:buChar char="•"/>
              <a:tabLst>
                <a:tab pos="527685" algn="l"/>
                <a:tab pos="528320" algn="l"/>
              </a:tabLst>
            </a:pPr>
            <a:r>
              <a:rPr sz="2800" b="1" spc="-20" dirty="0">
                <a:latin typeface="Calibri"/>
                <a:cs typeface="Calibri"/>
              </a:rPr>
              <a:t>Access-</a:t>
            </a:r>
            <a:r>
              <a:rPr sz="2800" b="1" dirty="0">
                <a:latin typeface="Calibri"/>
                <a:cs typeface="Calibri"/>
              </a:rPr>
              <a:t>control</a:t>
            </a:r>
            <a:r>
              <a:rPr sz="2800" b="1" spc="-8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policies</a:t>
            </a:r>
            <a:r>
              <a:rPr sz="2800" b="1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define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what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actions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might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authorized</a:t>
            </a:r>
            <a:endParaRPr sz="2800">
              <a:latin typeface="Calibri"/>
              <a:cs typeface="Calibri"/>
            </a:endParaRPr>
          </a:p>
          <a:p>
            <a:pPr marL="984885" lvl="1" indent="-515620">
              <a:lnSpc>
                <a:spcPct val="100000"/>
              </a:lnSpc>
              <a:buFont typeface="Arial"/>
              <a:buChar char="•"/>
              <a:tabLst>
                <a:tab pos="984885" algn="l"/>
                <a:tab pos="985519" algn="l"/>
              </a:tabLst>
            </a:pPr>
            <a:r>
              <a:rPr sz="2800" dirty="0">
                <a:latin typeface="Calibri"/>
                <a:cs typeface="Calibri"/>
              </a:rPr>
              <a:t>May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role-</a:t>
            </a:r>
            <a:r>
              <a:rPr sz="2800" dirty="0">
                <a:latin typeface="Calibri"/>
                <a:cs typeface="Calibri"/>
              </a:rPr>
              <a:t>based,</a:t>
            </a:r>
            <a:r>
              <a:rPr sz="2800" spc="-25" dirty="0">
                <a:latin typeface="Calibri"/>
                <a:cs typeface="Calibri"/>
              </a:rPr>
              <a:t> user-</a:t>
            </a:r>
            <a:r>
              <a:rPr sz="2800" dirty="0">
                <a:latin typeface="Calibri"/>
                <a:cs typeface="Calibri"/>
              </a:rPr>
              <a:t>based,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etc.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14425">
              <a:lnSpc>
                <a:spcPct val="100000"/>
              </a:lnSpc>
              <a:spcBef>
                <a:spcPts val="105"/>
              </a:spcBef>
            </a:pPr>
            <a:r>
              <a:rPr dirty="0"/>
              <a:t>Supporting</a:t>
            </a:r>
            <a:r>
              <a:rPr spc="-45" dirty="0"/>
              <a:t> </a:t>
            </a:r>
            <a:r>
              <a:rPr dirty="0"/>
              <a:t>mechanism:</a:t>
            </a:r>
            <a:r>
              <a:rPr spc="-40" dirty="0"/>
              <a:t> </a:t>
            </a:r>
            <a:r>
              <a:rPr spc="-10" dirty="0"/>
              <a:t>Auditability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1605787"/>
            <a:ext cx="10411460" cy="3866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marR="622935" indent="-5156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527685" algn="l"/>
                <a:tab pos="528320" algn="l"/>
              </a:tabLst>
            </a:pPr>
            <a:r>
              <a:rPr sz="2800" spc="-10" dirty="0">
                <a:latin typeface="Calibri"/>
                <a:cs typeface="Calibri"/>
              </a:rPr>
              <a:t>Retain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enough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information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determine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the</a:t>
            </a:r>
            <a:r>
              <a:rPr sz="2800" b="1" spc="-9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circumstances</a:t>
            </a:r>
            <a:r>
              <a:rPr sz="2800" b="1" spc="-7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of</a:t>
            </a:r>
            <a:r>
              <a:rPr sz="2800" b="1" spc="-95" dirty="0">
                <a:latin typeface="Calibri"/>
                <a:cs typeface="Calibri"/>
              </a:rPr>
              <a:t> </a:t>
            </a:r>
            <a:r>
              <a:rPr sz="2800" b="1" spc="-50" dirty="0">
                <a:latin typeface="Calibri"/>
                <a:cs typeface="Calibri"/>
              </a:rPr>
              <a:t>a </a:t>
            </a:r>
            <a:r>
              <a:rPr sz="2800" b="1" dirty="0">
                <a:latin typeface="Calibri"/>
                <a:cs typeface="Calibri"/>
              </a:rPr>
              <a:t>breach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or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misbehavior</a:t>
            </a:r>
            <a:endParaRPr sz="2800">
              <a:latin typeface="Calibri"/>
              <a:cs typeface="Calibri"/>
            </a:endParaRPr>
          </a:p>
          <a:p>
            <a:pPr marL="984885" lvl="1" indent="-515620">
              <a:lnSpc>
                <a:spcPct val="100000"/>
              </a:lnSpc>
              <a:buFont typeface="Arial"/>
              <a:buChar char="•"/>
              <a:tabLst>
                <a:tab pos="984885" algn="l"/>
                <a:tab pos="985519" algn="l"/>
              </a:tabLst>
            </a:pPr>
            <a:r>
              <a:rPr sz="2800" dirty="0">
                <a:latin typeface="Calibri"/>
                <a:cs typeface="Calibri"/>
              </a:rPr>
              <a:t>Often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stored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log</a:t>
            </a:r>
            <a:r>
              <a:rPr sz="2800" b="1" spc="-7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files</a:t>
            </a:r>
            <a:endParaRPr sz="2800">
              <a:latin typeface="Calibri"/>
              <a:cs typeface="Calibri"/>
            </a:endParaRPr>
          </a:p>
          <a:p>
            <a:pPr marL="984885" lvl="1" indent="-515620">
              <a:lnSpc>
                <a:spcPct val="100000"/>
              </a:lnSpc>
              <a:buFont typeface="Arial"/>
              <a:buChar char="•"/>
              <a:tabLst>
                <a:tab pos="984885" algn="l"/>
                <a:tab pos="985519" algn="l"/>
              </a:tabLst>
            </a:pPr>
            <a:r>
              <a:rPr sz="2800" dirty="0">
                <a:latin typeface="Calibri"/>
                <a:cs typeface="Calibri"/>
              </a:rPr>
              <a:t>Must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protected</a:t>
            </a:r>
            <a:r>
              <a:rPr sz="2800" b="1" spc="-8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from</a:t>
            </a:r>
            <a:r>
              <a:rPr sz="2800" b="1" spc="-11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tampering</a:t>
            </a:r>
            <a:r>
              <a:rPr sz="2800" b="1" spc="-9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(blockchain?)</a:t>
            </a:r>
            <a:r>
              <a:rPr sz="2800" spc="-10" dirty="0">
                <a:latin typeface="Calibri"/>
                <a:cs typeface="Calibri"/>
              </a:rPr>
              <a:t>,</a:t>
            </a:r>
            <a:endParaRPr sz="2800">
              <a:latin typeface="Calibri"/>
              <a:cs typeface="Calibri"/>
            </a:endParaRPr>
          </a:p>
          <a:p>
            <a:pPr marL="984885" lvl="1" indent="-515620">
              <a:lnSpc>
                <a:spcPct val="100000"/>
              </a:lnSpc>
              <a:buFont typeface="Arial"/>
              <a:buChar char="•"/>
              <a:tabLst>
                <a:tab pos="984885" algn="l"/>
                <a:tab pos="985519" algn="l"/>
              </a:tabLst>
            </a:pPr>
            <a:r>
              <a:rPr sz="2800" dirty="0">
                <a:latin typeface="Calibri"/>
                <a:cs typeface="Calibri"/>
              </a:rPr>
              <a:t>Disallow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access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might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violate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other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policies</a:t>
            </a:r>
            <a:endParaRPr sz="2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750">
              <a:latin typeface="Calibri"/>
              <a:cs typeface="Calibri"/>
            </a:endParaRPr>
          </a:p>
          <a:p>
            <a:pPr marL="527685" marR="5080" indent="-5156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527685" algn="l"/>
                <a:tab pos="528320" algn="l"/>
              </a:tabLst>
            </a:pPr>
            <a:r>
              <a:rPr sz="2800" b="1" dirty="0">
                <a:solidFill>
                  <a:srgbClr val="006FC0"/>
                </a:solidFill>
                <a:latin typeface="Calibri"/>
                <a:cs typeface="Calibri"/>
              </a:rPr>
              <a:t>Example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:</a:t>
            </a:r>
            <a:r>
              <a:rPr sz="2800" spc="-8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Every</a:t>
            </a:r>
            <a:r>
              <a:rPr sz="2800" spc="-9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account-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related</a:t>
            </a:r>
            <a:r>
              <a:rPr sz="2800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action</a:t>
            </a:r>
            <a:r>
              <a:rPr sz="2800" spc="-9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is</a:t>
            </a:r>
            <a:r>
              <a:rPr sz="2800" spc="-1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logged</a:t>
            </a:r>
            <a:r>
              <a:rPr sz="2800" spc="-9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locally</a:t>
            </a:r>
            <a:r>
              <a:rPr sz="2800" spc="-1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800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mirrored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at</a:t>
            </a:r>
            <a:r>
              <a:rPr sz="2800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28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separate</a:t>
            </a:r>
            <a:r>
              <a:rPr sz="28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site</a:t>
            </a:r>
            <a:endParaRPr sz="2800">
              <a:latin typeface="Calibri"/>
              <a:cs typeface="Calibri"/>
            </a:endParaRPr>
          </a:p>
          <a:p>
            <a:pPr marL="984885" lvl="1" indent="-515620">
              <a:lnSpc>
                <a:spcPct val="100000"/>
              </a:lnSpc>
              <a:buFont typeface="Arial"/>
              <a:buChar char="•"/>
              <a:tabLst>
                <a:tab pos="984885" algn="l"/>
                <a:tab pos="985519" algn="l"/>
              </a:tabLst>
            </a:pP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Only</a:t>
            </a:r>
            <a:r>
              <a:rPr sz="28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authorized</a:t>
            </a:r>
            <a:r>
              <a:rPr sz="2800" spc="-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bank</a:t>
            </a:r>
            <a:r>
              <a:rPr sz="2800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employees</a:t>
            </a:r>
            <a:r>
              <a:rPr sz="2800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can</a:t>
            </a:r>
            <a:r>
              <a:rPr sz="2800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view</a:t>
            </a:r>
            <a:r>
              <a:rPr sz="2800" spc="-8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log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86865">
              <a:lnSpc>
                <a:spcPct val="100000"/>
              </a:lnSpc>
              <a:spcBef>
                <a:spcPts val="105"/>
              </a:spcBef>
            </a:pPr>
            <a:r>
              <a:rPr dirty="0"/>
              <a:t>Defining</a:t>
            </a:r>
            <a:r>
              <a:rPr spc="-45" dirty="0"/>
              <a:t> </a:t>
            </a:r>
            <a:r>
              <a:rPr dirty="0"/>
              <a:t>Security</a:t>
            </a:r>
            <a:r>
              <a:rPr spc="-50" dirty="0"/>
              <a:t> </a:t>
            </a:r>
            <a:r>
              <a:rPr spc="-10" dirty="0"/>
              <a:t>Requirements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1605787"/>
            <a:ext cx="9324975" cy="2585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527685" algn="l"/>
                <a:tab pos="528320" algn="l"/>
              </a:tabLst>
            </a:pPr>
            <a:r>
              <a:rPr sz="2800" dirty="0">
                <a:latin typeface="Calibri"/>
                <a:cs typeface="Calibri"/>
              </a:rPr>
              <a:t>There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many</a:t>
            </a:r>
            <a:r>
              <a:rPr sz="2800" spc="-11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processes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1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deciding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security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requirements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2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2815"/>
              </a:spcBef>
              <a:buFont typeface="Arial"/>
              <a:buChar char="•"/>
              <a:tabLst>
                <a:tab pos="527685" algn="l"/>
                <a:tab pos="528320" algn="l"/>
              </a:tabLst>
            </a:pPr>
            <a:r>
              <a:rPr sz="2800" spc="-10" dirty="0">
                <a:latin typeface="Calibri"/>
                <a:cs typeface="Calibri"/>
              </a:rPr>
              <a:t>Example: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06FC0"/>
                </a:solidFill>
                <a:latin typeface="Calibri"/>
                <a:cs typeface="Calibri"/>
              </a:rPr>
              <a:t>General</a:t>
            </a:r>
            <a:r>
              <a:rPr sz="2800" b="1" spc="-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06FC0"/>
                </a:solidFill>
                <a:latin typeface="Calibri"/>
                <a:cs typeface="Calibri"/>
              </a:rPr>
              <a:t>policy</a:t>
            </a:r>
            <a:r>
              <a:rPr sz="2800" b="1" spc="-1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6FC0"/>
                </a:solidFill>
                <a:latin typeface="Calibri"/>
                <a:cs typeface="Calibri"/>
              </a:rPr>
              <a:t>concerns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750">
              <a:latin typeface="Calibri"/>
              <a:cs typeface="Calibri"/>
            </a:endParaRPr>
          </a:p>
          <a:p>
            <a:pPr marL="984885" lvl="1" indent="-5156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984885" algn="l"/>
                <a:tab pos="985519" algn="l"/>
              </a:tabLst>
            </a:pPr>
            <a:r>
              <a:rPr sz="2800" dirty="0">
                <a:latin typeface="Calibri"/>
                <a:cs typeface="Calibri"/>
              </a:rPr>
              <a:t>Due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regulations/standards</a:t>
            </a:r>
            <a:r>
              <a:rPr sz="2800" spc="-25" dirty="0">
                <a:latin typeface="Calibri"/>
                <a:cs typeface="Calibri"/>
              </a:rPr>
              <a:t> (HIPAA,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etc.)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86865">
              <a:lnSpc>
                <a:spcPct val="100000"/>
              </a:lnSpc>
              <a:spcBef>
                <a:spcPts val="105"/>
              </a:spcBef>
            </a:pPr>
            <a:r>
              <a:rPr dirty="0"/>
              <a:t>Defining</a:t>
            </a:r>
            <a:r>
              <a:rPr spc="-45" dirty="0"/>
              <a:t> </a:t>
            </a:r>
            <a:r>
              <a:rPr dirty="0"/>
              <a:t>Security</a:t>
            </a:r>
            <a:r>
              <a:rPr spc="-50" dirty="0"/>
              <a:t> </a:t>
            </a:r>
            <a:r>
              <a:rPr spc="-10" dirty="0"/>
              <a:t>Requirements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1605787"/>
            <a:ext cx="10064115" cy="4719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527685" algn="l"/>
                <a:tab pos="528320" algn="l"/>
              </a:tabLst>
            </a:pPr>
            <a:r>
              <a:rPr sz="2800" spc="-10" dirty="0">
                <a:latin typeface="Calibri"/>
                <a:cs typeface="Calibri"/>
              </a:rPr>
              <a:t>Example: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06FC0"/>
                </a:solidFill>
                <a:latin typeface="Calibri"/>
                <a:cs typeface="Calibri"/>
              </a:rPr>
              <a:t>Policy</a:t>
            </a:r>
            <a:r>
              <a:rPr sz="2800" b="1" spc="-9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06FC0"/>
                </a:solidFill>
                <a:latin typeface="Calibri"/>
                <a:cs typeface="Calibri"/>
              </a:rPr>
              <a:t>arising</a:t>
            </a:r>
            <a:r>
              <a:rPr sz="2800" b="1" spc="-8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06FC0"/>
                </a:solidFill>
                <a:latin typeface="Calibri"/>
                <a:cs typeface="Calibri"/>
              </a:rPr>
              <a:t>from</a:t>
            </a:r>
            <a:r>
              <a:rPr sz="2800" b="1" spc="-1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06FC0"/>
                </a:solidFill>
                <a:latin typeface="Calibri"/>
                <a:cs typeface="Calibri"/>
              </a:rPr>
              <a:t>threat</a:t>
            </a:r>
            <a:r>
              <a:rPr sz="2800" b="1" spc="-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6FC0"/>
                </a:solidFill>
                <a:latin typeface="Calibri"/>
                <a:cs typeface="Calibri"/>
              </a:rPr>
              <a:t>modeling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200">
              <a:latin typeface="Calibri"/>
              <a:cs typeface="Calibri"/>
            </a:endParaRPr>
          </a:p>
          <a:p>
            <a:pPr marL="984885" lvl="1" indent="-515620">
              <a:lnSpc>
                <a:spcPct val="100000"/>
              </a:lnSpc>
              <a:spcBef>
                <a:spcPts val="2815"/>
              </a:spcBef>
              <a:buFont typeface="Arial"/>
              <a:buChar char="•"/>
              <a:tabLst>
                <a:tab pos="984885" algn="l"/>
                <a:tab pos="985519" algn="l"/>
              </a:tabLst>
            </a:pPr>
            <a:r>
              <a:rPr sz="2800" dirty="0">
                <a:latin typeface="Calibri"/>
                <a:cs typeface="Calibri"/>
              </a:rPr>
              <a:t>Which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attacks</a:t>
            </a:r>
            <a:r>
              <a:rPr sz="2800" b="1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cause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greatest</a:t>
            </a:r>
            <a:r>
              <a:rPr sz="2800" b="1" spc="-6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concern</a:t>
            </a:r>
            <a:r>
              <a:rPr sz="2800" spc="-10" dirty="0">
                <a:latin typeface="Calibri"/>
                <a:cs typeface="Calibri"/>
              </a:rPr>
              <a:t>?</a:t>
            </a:r>
            <a:endParaRPr sz="2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Arial"/>
              <a:buChar char="•"/>
            </a:pPr>
            <a:endParaRPr sz="2750">
              <a:latin typeface="Calibri"/>
              <a:cs typeface="Calibri"/>
            </a:endParaRPr>
          </a:p>
          <a:p>
            <a:pPr marL="1442085" lvl="2" indent="-5156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442085" algn="l"/>
                <a:tab pos="1442720" algn="l"/>
              </a:tabLst>
            </a:pPr>
            <a:r>
              <a:rPr sz="2800" dirty="0">
                <a:latin typeface="Calibri"/>
                <a:cs typeface="Calibri"/>
              </a:rPr>
              <a:t>Who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likely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attackers,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what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their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goals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methods?</a:t>
            </a:r>
            <a:endParaRPr sz="2800">
              <a:latin typeface="Calibri"/>
              <a:cs typeface="Calibri"/>
            </a:endParaRPr>
          </a:p>
          <a:p>
            <a:pPr lvl="2">
              <a:lnSpc>
                <a:spcPct val="100000"/>
              </a:lnSpc>
              <a:buFont typeface="Arial"/>
              <a:buChar char="•"/>
            </a:pPr>
            <a:endParaRPr sz="3200">
              <a:latin typeface="Calibri"/>
              <a:cs typeface="Calibri"/>
            </a:endParaRPr>
          </a:p>
          <a:p>
            <a:pPr marL="984885" lvl="1" indent="-515620">
              <a:lnSpc>
                <a:spcPct val="100000"/>
              </a:lnSpc>
              <a:spcBef>
                <a:spcPts val="2815"/>
              </a:spcBef>
              <a:buFont typeface="Arial"/>
              <a:buChar char="•"/>
              <a:tabLst>
                <a:tab pos="984885" algn="l"/>
                <a:tab pos="985519" algn="l"/>
              </a:tabLst>
            </a:pPr>
            <a:r>
              <a:rPr sz="2800" dirty="0">
                <a:latin typeface="Calibri"/>
                <a:cs typeface="Calibri"/>
              </a:rPr>
              <a:t>Which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attacks</a:t>
            </a:r>
            <a:r>
              <a:rPr sz="2800" b="1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have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already</a:t>
            </a:r>
            <a:r>
              <a:rPr sz="2800" b="1" spc="-9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occurred</a:t>
            </a:r>
            <a:r>
              <a:rPr sz="2800" spc="-10" dirty="0">
                <a:latin typeface="Calibri"/>
                <a:cs typeface="Calibri"/>
              </a:rPr>
              <a:t>?</a:t>
            </a:r>
            <a:endParaRPr sz="2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750">
              <a:latin typeface="Calibri"/>
              <a:cs typeface="Calibri"/>
            </a:endParaRPr>
          </a:p>
          <a:p>
            <a:pPr marL="1442085" lvl="2" indent="-515620">
              <a:lnSpc>
                <a:spcPct val="100000"/>
              </a:lnSpc>
              <a:buFont typeface="Arial"/>
              <a:buChar char="•"/>
              <a:tabLst>
                <a:tab pos="1442085" algn="l"/>
                <a:tab pos="1442720" algn="l"/>
              </a:tabLst>
            </a:pPr>
            <a:r>
              <a:rPr sz="2800" dirty="0">
                <a:latin typeface="Calibri"/>
                <a:cs typeface="Calibri"/>
              </a:rPr>
              <a:t>Within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organization,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elsewhere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related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systems?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23640">
              <a:lnSpc>
                <a:spcPct val="100000"/>
              </a:lnSpc>
              <a:spcBef>
                <a:spcPts val="105"/>
              </a:spcBef>
            </a:pPr>
            <a:r>
              <a:rPr dirty="0"/>
              <a:t>Abuse</a:t>
            </a:r>
            <a:r>
              <a:rPr spc="-20" dirty="0"/>
              <a:t> </a:t>
            </a:r>
            <a:r>
              <a:rPr spc="-10" dirty="0"/>
              <a:t>Cases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1605787"/>
            <a:ext cx="10209530" cy="3866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527685" algn="l"/>
                <a:tab pos="528320" algn="l"/>
              </a:tabLst>
            </a:pPr>
            <a:r>
              <a:rPr sz="2800" dirty="0">
                <a:latin typeface="Calibri"/>
                <a:cs typeface="Calibri"/>
              </a:rPr>
              <a:t>Must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line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security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requirements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75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527685" algn="l"/>
                <a:tab pos="528320" algn="l"/>
              </a:tabLst>
            </a:pPr>
            <a:r>
              <a:rPr sz="2800" dirty="0">
                <a:latin typeface="Calibri"/>
                <a:cs typeface="Calibri"/>
              </a:rPr>
              <a:t>Must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describe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what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system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should</a:t>
            </a:r>
            <a:r>
              <a:rPr sz="2800" b="1" spc="-9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not</a:t>
            </a:r>
            <a:r>
              <a:rPr sz="2800" b="1" spc="-90" dirty="0">
                <a:latin typeface="Calibri"/>
                <a:cs typeface="Calibri"/>
              </a:rPr>
              <a:t> </a:t>
            </a:r>
            <a:r>
              <a:rPr sz="2800" b="1" spc="-25" dirty="0">
                <a:latin typeface="Calibri"/>
                <a:cs typeface="Calibri"/>
              </a:rPr>
              <a:t>do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75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527685" algn="l"/>
                <a:tab pos="528320" algn="l"/>
              </a:tabLst>
            </a:pP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Example</a:t>
            </a:r>
            <a:r>
              <a:rPr sz="2800" spc="-9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0AF50"/>
                </a:solidFill>
                <a:latin typeface="Calibri"/>
                <a:cs typeface="Calibri"/>
              </a:rPr>
              <a:t>use</a:t>
            </a:r>
            <a:r>
              <a:rPr sz="2800" b="1" spc="-7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0AF50"/>
                </a:solidFill>
                <a:latin typeface="Calibri"/>
                <a:cs typeface="Calibri"/>
              </a:rPr>
              <a:t>case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:</a:t>
            </a:r>
            <a:r>
              <a:rPr sz="2800" spc="-7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2800" spc="-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system</a:t>
            </a:r>
            <a:r>
              <a:rPr sz="2800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allows</a:t>
            </a:r>
            <a:r>
              <a:rPr sz="2800" spc="-8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bank</a:t>
            </a:r>
            <a:r>
              <a:rPr sz="280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managers</a:t>
            </a:r>
            <a:r>
              <a:rPr sz="2800" spc="-8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2800" spc="-8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modify</a:t>
            </a:r>
            <a:r>
              <a:rPr sz="280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an</a:t>
            </a:r>
            <a:endParaRPr sz="2800">
              <a:latin typeface="Calibri"/>
              <a:cs typeface="Calibri"/>
            </a:endParaRPr>
          </a:p>
          <a:p>
            <a:pPr marL="527685">
              <a:lnSpc>
                <a:spcPct val="100000"/>
              </a:lnSpc>
            </a:pP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account’s</a:t>
            </a:r>
            <a:r>
              <a:rPr sz="2800" spc="-1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interest</a:t>
            </a:r>
            <a:r>
              <a:rPr sz="2800" spc="-10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rate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Calibri"/>
              <a:cs typeface="Calibri"/>
            </a:endParaRPr>
          </a:p>
          <a:p>
            <a:pPr marL="527685" marR="5080" indent="-515620">
              <a:lnSpc>
                <a:spcPct val="100000"/>
              </a:lnSpc>
              <a:buFont typeface="Arial"/>
              <a:buChar char="•"/>
              <a:tabLst>
                <a:tab pos="527685" algn="l"/>
                <a:tab pos="528320" algn="l"/>
              </a:tabLst>
            </a:pP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Example</a:t>
            </a:r>
            <a:r>
              <a:rPr sz="2800" spc="-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abuse</a:t>
            </a:r>
            <a:r>
              <a:rPr sz="2800" b="1" spc="-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case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:</a:t>
            </a:r>
            <a:r>
              <a:rPr sz="28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280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user</a:t>
            </a:r>
            <a:r>
              <a:rPr sz="280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can</a:t>
            </a:r>
            <a:r>
              <a:rPr sz="2800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spoof</a:t>
            </a:r>
            <a:r>
              <a:rPr sz="28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being</a:t>
            </a:r>
            <a:r>
              <a:rPr sz="280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2800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manager</a:t>
            </a:r>
            <a:r>
              <a:rPr sz="2800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800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modify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account</a:t>
            </a:r>
            <a:r>
              <a:rPr sz="2800" spc="-1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interest</a:t>
            </a:r>
            <a:r>
              <a:rPr sz="2800" spc="-1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rates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99030">
              <a:lnSpc>
                <a:spcPct val="100000"/>
              </a:lnSpc>
              <a:spcBef>
                <a:spcPts val="105"/>
              </a:spcBef>
            </a:pPr>
            <a:r>
              <a:rPr dirty="0"/>
              <a:t>Making</a:t>
            </a:r>
            <a:r>
              <a:rPr spc="-70" dirty="0"/>
              <a:t> </a:t>
            </a:r>
            <a:r>
              <a:rPr dirty="0"/>
              <a:t>Secure</a:t>
            </a:r>
            <a:r>
              <a:rPr spc="-55" dirty="0"/>
              <a:t> </a:t>
            </a:r>
            <a:r>
              <a:rPr spc="-10" dirty="0"/>
              <a:t>Software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1924938"/>
            <a:ext cx="10306050" cy="3866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527685" algn="l"/>
                <a:tab pos="528320" algn="l"/>
              </a:tabLst>
            </a:pP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Flawed</a:t>
            </a:r>
            <a:r>
              <a:rPr sz="2800" b="1" spc="-8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approach</a:t>
            </a:r>
            <a:r>
              <a:rPr sz="2800" dirty="0">
                <a:latin typeface="Calibri"/>
                <a:cs typeface="Calibri"/>
              </a:rPr>
              <a:t>: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Design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build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software,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ignore</a:t>
            </a:r>
            <a:r>
              <a:rPr sz="2800" spc="-1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security</a:t>
            </a:r>
            <a:r>
              <a:rPr sz="2800" spc="-9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at</a:t>
            </a:r>
            <a:r>
              <a:rPr sz="2800" spc="-1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first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750">
              <a:latin typeface="Calibri"/>
              <a:cs typeface="Calibri"/>
            </a:endParaRPr>
          </a:p>
          <a:p>
            <a:pPr marL="984885" lvl="1" indent="-515620">
              <a:lnSpc>
                <a:spcPct val="100000"/>
              </a:lnSpc>
              <a:buFont typeface="Arial"/>
              <a:buChar char="•"/>
              <a:tabLst>
                <a:tab pos="984885" algn="l"/>
                <a:tab pos="985519" algn="l"/>
              </a:tabLst>
            </a:pPr>
            <a:r>
              <a:rPr sz="2800" dirty="0">
                <a:latin typeface="Calibri"/>
                <a:cs typeface="Calibri"/>
              </a:rPr>
              <a:t>Add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security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once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functional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requirements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satisfied</a:t>
            </a:r>
            <a:endParaRPr sz="2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Arial"/>
              <a:buChar char="•"/>
            </a:pPr>
            <a:endParaRPr sz="32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spcBef>
                <a:spcPts val="2815"/>
              </a:spcBef>
              <a:buFont typeface="Arial"/>
              <a:buChar char="•"/>
              <a:tabLst>
                <a:tab pos="527685" algn="l"/>
                <a:tab pos="528320" algn="l"/>
              </a:tabLst>
            </a:pPr>
            <a:r>
              <a:rPr sz="2800" b="1" dirty="0">
                <a:solidFill>
                  <a:srgbClr val="00AF50"/>
                </a:solidFill>
                <a:latin typeface="Calibri"/>
                <a:cs typeface="Calibri"/>
              </a:rPr>
              <a:t>Better</a:t>
            </a:r>
            <a:r>
              <a:rPr sz="2800" b="1" spc="-7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0AF50"/>
                </a:solidFill>
                <a:latin typeface="Calibri"/>
                <a:cs typeface="Calibri"/>
              </a:rPr>
              <a:t>approach</a:t>
            </a:r>
            <a:r>
              <a:rPr sz="2800" dirty="0">
                <a:latin typeface="Calibri"/>
                <a:cs typeface="Calibri"/>
              </a:rPr>
              <a:t>: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Build</a:t>
            </a:r>
            <a:r>
              <a:rPr sz="2800" spc="-8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security</a:t>
            </a:r>
            <a:r>
              <a:rPr sz="2800" spc="-8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in</a:t>
            </a:r>
            <a:r>
              <a:rPr sz="2800" spc="-9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from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start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750">
              <a:latin typeface="Calibri"/>
              <a:cs typeface="Calibri"/>
            </a:endParaRPr>
          </a:p>
          <a:p>
            <a:pPr marL="984885" marR="862330" lvl="1" indent="-515620">
              <a:lnSpc>
                <a:spcPct val="100000"/>
              </a:lnSpc>
              <a:buFont typeface="Arial"/>
              <a:buChar char="•"/>
              <a:tabLst>
                <a:tab pos="984885" algn="l"/>
                <a:tab pos="985519" algn="l"/>
              </a:tabLst>
            </a:pPr>
            <a:r>
              <a:rPr sz="2800" spc="-20" dirty="0">
                <a:latin typeface="Calibri"/>
                <a:cs typeface="Calibri"/>
              </a:rPr>
              <a:t>Incorporate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security-</a:t>
            </a:r>
            <a:r>
              <a:rPr sz="2800" dirty="0">
                <a:latin typeface="Calibri"/>
                <a:cs typeface="Calibri"/>
              </a:rPr>
              <a:t>minded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thinking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into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all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phases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development</a:t>
            </a:r>
            <a:r>
              <a:rPr sz="2800" spc="-1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process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26690">
              <a:lnSpc>
                <a:spcPct val="100000"/>
              </a:lnSpc>
              <a:spcBef>
                <a:spcPts val="105"/>
              </a:spcBef>
            </a:pPr>
            <a:r>
              <a:rPr dirty="0"/>
              <a:t>Defining</a:t>
            </a:r>
            <a:r>
              <a:rPr spc="-45" dirty="0"/>
              <a:t> </a:t>
            </a:r>
            <a:r>
              <a:rPr dirty="0"/>
              <a:t>Abuse</a:t>
            </a:r>
            <a:r>
              <a:rPr spc="-45" dirty="0"/>
              <a:t> </a:t>
            </a:r>
            <a:r>
              <a:rPr spc="-10" dirty="0"/>
              <a:t>Cases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1488693"/>
            <a:ext cx="10205720" cy="3866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527685" algn="l"/>
                <a:tab pos="528320" algn="l"/>
              </a:tabLst>
            </a:pPr>
            <a:r>
              <a:rPr sz="2800" dirty="0">
                <a:latin typeface="Calibri"/>
                <a:cs typeface="Calibri"/>
              </a:rPr>
              <a:t>Use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attack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patterns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likely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scenarios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consider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how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an</a:t>
            </a:r>
            <a:endParaRPr sz="2800">
              <a:latin typeface="Calibri"/>
              <a:cs typeface="Calibri"/>
            </a:endParaRPr>
          </a:p>
          <a:p>
            <a:pPr marL="527685">
              <a:lnSpc>
                <a:spcPct val="100000"/>
              </a:lnSpc>
            </a:pPr>
            <a:r>
              <a:rPr sz="2800" b="1" spc="-25" dirty="0">
                <a:latin typeface="Calibri"/>
                <a:cs typeface="Calibri"/>
              </a:rPr>
              <a:t>attacker’s</a:t>
            </a:r>
            <a:r>
              <a:rPr sz="2800" b="1" spc="-8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power</a:t>
            </a:r>
            <a:r>
              <a:rPr sz="2800" b="1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could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violate</a:t>
            </a:r>
            <a:r>
              <a:rPr sz="2800" b="1" spc="-7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</a:t>
            </a:r>
            <a:r>
              <a:rPr sz="2800" b="1" spc="-8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security</a:t>
            </a:r>
            <a:r>
              <a:rPr sz="2800" b="1" spc="-8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requirement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Calibri"/>
              <a:cs typeface="Calibri"/>
            </a:endParaRPr>
          </a:p>
          <a:p>
            <a:pPr marL="984885" lvl="1" indent="-515620">
              <a:lnSpc>
                <a:spcPct val="100000"/>
              </a:lnSpc>
              <a:buFont typeface="Arial"/>
              <a:buChar char="•"/>
              <a:tabLst>
                <a:tab pos="984885" algn="l"/>
                <a:tab pos="985519" algn="l"/>
              </a:tabLst>
            </a:pPr>
            <a:r>
              <a:rPr sz="2800" dirty="0">
                <a:latin typeface="Calibri"/>
                <a:cs typeface="Calibri"/>
              </a:rPr>
              <a:t>Based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threat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model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you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put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together</a:t>
            </a:r>
            <a:endParaRPr sz="2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750">
              <a:latin typeface="Calibri"/>
              <a:cs typeface="Calibri"/>
            </a:endParaRPr>
          </a:p>
          <a:p>
            <a:pPr marL="984885" lvl="1" indent="-515620">
              <a:lnSpc>
                <a:spcPct val="100000"/>
              </a:lnSpc>
              <a:buFont typeface="Arial"/>
              <a:buChar char="•"/>
              <a:tabLst>
                <a:tab pos="984885" algn="l"/>
                <a:tab pos="985519" algn="l"/>
              </a:tabLst>
            </a:pPr>
            <a:r>
              <a:rPr sz="2800" dirty="0">
                <a:latin typeface="Calibri"/>
                <a:cs typeface="Calibri"/>
              </a:rPr>
              <a:t>What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might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occur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if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security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measure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was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removed?</a:t>
            </a:r>
            <a:endParaRPr sz="2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750">
              <a:latin typeface="Calibri"/>
              <a:cs typeface="Calibri"/>
            </a:endParaRPr>
          </a:p>
          <a:p>
            <a:pPr marL="984885" marR="5080" lvl="1" indent="-515620">
              <a:lnSpc>
                <a:spcPct val="100000"/>
              </a:lnSpc>
              <a:buFont typeface="Arial"/>
              <a:buChar char="•"/>
              <a:tabLst>
                <a:tab pos="984885" algn="l"/>
                <a:tab pos="985519" algn="l"/>
              </a:tabLst>
            </a:pPr>
            <a:r>
              <a:rPr sz="2800" dirty="0">
                <a:latin typeface="Calibri"/>
                <a:cs typeface="Calibri"/>
              </a:rPr>
              <a:t>This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allows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you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build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some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fault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tolerance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your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system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and </a:t>
            </a:r>
            <a:r>
              <a:rPr sz="2800" spc="-20" dirty="0">
                <a:latin typeface="Calibri"/>
                <a:cs typeface="Calibri"/>
              </a:rPr>
              <a:t>strengthen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your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mechanisms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you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put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place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16990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Examples</a:t>
            </a:r>
            <a:r>
              <a:rPr spc="-75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Defining</a:t>
            </a:r>
            <a:r>
              <a:rPr spc="-40" dirty="0"/>
              <a:t> </a:t>
            </a:r>
            <a:r>
              <a:rPr dirty="0"/>
              <a:t>Abuse</a:t>
            </a:r>
            <a:r>
              <a:rPr spc="-60" dirty="0"/>
              <a:t> </a:t>
            </a:r>
            <a:r>
              <a:rPr spc="-10" dirty="0"/>
              <a:t>Cases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5400" y="1524000"/>
            <a:ext cx="10227310" cy="5157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marR="5080" indent="-5156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527685" algn="l"/>
                <a:tab pos="528320" algn="l"/>
                <a:tab pos="2324735" algn="l"/>
              </a:tabLst>
            </a:pPr>
            <a:r>
              <a:rPr sz="2800" b="1" dirty="0">
                <a:solidFill>
                  <a:srgbClr val="006FC0"/>
                </a:solidFill>
                <a:latin typeface="Calibri"/>
                <a:cs typeface="Calibri"/>
              </a:rPr>
              <a:t>Example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:</a:t>
            </a:r>
            <a:r>
              <a:rPr sz="2800" spc="-1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50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	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co-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located</a:t>
            </a:r>
            <a:r>
              <a:rPr sz="2800" spc="-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attacker</a:t>
            </a:r>
            <a:r>
              <a:rPr sz="2800" spc="-8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steals</a:t>
            </a:r>
            <a:r>
              <a:rPr sz="2800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28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password</a:t>
            </a:r>
            <a:r>
              <a:rPr sz="28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file</a:t>
            </a:r>
            <a:r>
              <a:rPr sz="28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800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learns</a:t>
            </a:r>
            <a:r>
              <a:rPr sz="28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all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user</a:t>
            </a:r>
            <a:r>
              <a:rPr sz="28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passwords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06FC0"/>
              </a:buClr>
              <a:buFont typeface="Arial"/>
              <a:buChar char="•"/>
            </a:pPr>
            <a:endParaRPr sz="2750" dirty="0">
              <a:latin typeface="Calibri"/>
              <a:cs typeface="Calibri"/>
            </a:endParaRPr>
          </a:p>
          <a:p>
            <a:pPr marL="984885" lvl="1" indent="-515620">
              <a:lnSpc>
                <a:spcPct val="100000"/>
              </a:lnSpc>
              <a:buFont typeface="Arial"/>
              <a:buChar char="•"/>
              <a:tabLst>
                <a:tab pos="984885" algn="l"/>
                <a:tab pos="985519" algn="l"/>
              </a:tabLst>
            </a:pPr>
            <a:r>
              <a:rPr sz="2800" dirty="0">
                <a:latin typeface="Calibri"/>
                <a:cs typeface="Calibri"/>
              </a:rPr>
              <a:t>This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possible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if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password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file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not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properly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hashed,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salted</a:t>
            </a:r>
            <a:endParaRPr sz="28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Arial"/>
              <a:buChar char="•"/>
            </a:pPr>
            <a:endParaRPr sz="3200" dirty="0">
              <a:latin typeface="Calibri"/>
              <a:cs typeface="Calibri"/>
            </a:endParaRPr>
          </a:p>
          <a:p>
            <a:pPr marL="527685" marR="88265" indent="-515620">
              <a:lnSpc>
                <a:spcPct val="100000"/>
              </a:lnSpc>
              <a:spcBef>
                <a:spcPts val="2815"/>
              </a:spcBef>
              <a:buFont typeface="Arial"/>
              <a:buChar char="•"/>
              <a:tabLst>
                <a:tab pos="527685" algn="l"/>
                <a:tab pos="528320" algn="l"/>
              </a:tabLst>
            </a:pPr>
            <a:r>
              <a:rPr sz="2800" b="1" dirty="0">
                <a:solidFill>
                  <a:srgbClr val="006FC0"/>
                </a:solidFill>
                <a:latin typeface="Calibri"/>
                <a:cs typeface="Calibri"/>
              </a:rPr>
              <a:t>Example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:</a:t>
            </a:r>
            <a:r>
              <a:rPr sz="2800" spc="-9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Snooping</a:t>
            </a:r>
            <a:r>
              <a:rPr sz="2800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where</a:t>
            </a:r>
            <a:r>
              <a:rPr sz="2800" spc="-1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an</a:t>
            </a:r>
            <a:r>
              <a:rPr sz="2800" spc="-10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attacker</a:t>
            </a:r>
            <a:r>
              <a:rPr sz="2800" spc="-1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replays</a:t>
            </a:r>
            <a:r>
              <a:rPr sz="2800" spc="-9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2800" spc="-1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captured</a:t>
            </a:r>
            <a:r>
              <a:rPr sz="2800" spc="-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message,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effecting</a:t>
            </a:r>
            <a:r>
              <a:rPr sz="28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28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bank</a:t>
            </a:r>
            <a:r>
              <a:rPr sz="2800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withdrawal</a:t>
            </a:r>
            <a:r>
              <a:rPr lang="en-US" sz="2800" spc="-10" dirty="0">
                <a:solidFill>
                  <a:srgbClr val="006FC0"/>
                </a:solidFill>
                <a:latin typeface="Calibri"/>
                <a:cs typeface="Calibri"/>
              </a:rPr>
              <a:t> (replay attack)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06FC0"/>
              </a:buClr>
              <a:buFont typeface="Arial"/>
              <a:buChar char="•"/>
            </a:pPr>
            <a:endParaRPr sz="2750" dirty="0">
              <a:latin typeface="Calibri"/>
              <a:cs typeface="Calibri"/>
            </a:endParaRPr>
          </a:p>
          <a:p>
            <a:pPr marL="984885" lvl="1" indent="-515620">
              <a:lnSpc>
                <a:spcPct val="100000"/>
              </a:lnSpc>
              <a:buFont typeface="Arial"/>
              <a:buChar char="•"/>
              <a:tabLst>
                <a:tab pos="984885" algn="l"/>
                <a:tab pos="985519" algn="l"/>
              </a:tabLst>
            </a:pPr>
            <a:r>
              <a:rPr sz="2800" dirty="0">
                <a:latin typeface="Calibri"/>
                <a:cs typeface="Calibri"/>
              </a:rPr>
              <a:t>Possible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if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messages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have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nonce</a:t>
            </a:r>
            <a:endParaRPr lang="en-US" sz="2800" spc="-10" dirty="0">
              <a:latin typeface="Calibri"/>
              <a:cs typeface="Calibri"/>
            </a:endParaRPr>
          </a:p>
          <a:p>
            <a:pPr marL="984885" lvl="2" indent="-515620">
              <a:buFont typeface="Arial"/>
              <a:buChar char="•"/>
              <a:tabLst>
                <a:tab pos="984885" algn="l"/>
                <a:tab pos="985519" algn="l"/>
              </a:tabLst>
            </a:pPr>
            <a:r>
              <a:rPr lang="en-US" sz="2800" spc="-10" dirty="0">
                <a:latin typeface="Calibri"/>
                <a:cs typeface="Calibri"/>
              </a:rPr>
              <a:t>Nonce=number used once (initialization vector) when establishing communication; used to prevent replay attacks.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75305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0" dirty="0">
                <a:solidFill>
                  <a:srgbClr val="000000"/>
                </a:solidFill>
                <a:latin typeface="Calibri Light"/>
                <a:cs typeface="Calibri Light"/>
              </a:rPr>
              <a:t>Security</a:t>
            </a:r>
            <a:r>
              <a:rPr sz="5400" b="0" spc="-4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5400" b="0" dirty="0">
                <a:solidFill>
                  <a:srgbClr val="000000"/>
                </a:solidFill>
                <a:latin typeface="Calibri Light"/>
                <a:cs typeface="Calibri Light"/>
              </a:rPr>
              <a:t>design</a:t>
            </a:r>
            <a:r>
              <a:rPr sz="5400" b="0" spc="-2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5400" b="0" spc="-10" dirty="0">
                <a:solidFill>
                  <a:srgbClr val="000000"/>
                </a:solidFill>
                <a:latin typeface="Calibri Light"/>
                <a:cs typeface="Calibri Light"/>
              </a:rPr>
              <a:t>principles</a:t>
            </a:r>
            <a:endParaRPr sz="5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9535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Calibri"/>
                <a:cs typeface="Calibri"/>
              </a:rPr>
              <a:t>Design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66921" y="2317242"/>
            <a:ext cx="3728720" cy="406400"/>
          </a:xfrm>
          <a:custGeom>
            <a:avLst/>
            <a:gdLst/>
            <a:ahLst/>
            <a:cxnLst/>
            <a:rect l="l" t="t" r="r" b="b"/>
            <a:pathLst>
              <a:path w="3728720" h="406400">
                <a:moveTo>
                  <a:pt x="0" y="406400"/>
                </a:moveTo>
                <a:lnTo>
                  <a:pt x="3728720" y="0"/>
                </a:lnTo>
              </a:path>
            </a:pathLst>
          </a:custGeom>
          <a:ln w="190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374763" y="2175509"/>
            <a:ext cx="2293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Security-</a:t>
            </a:r>
            <a:r>
              <a:rPr sz="1800" dirty="0">
                <a:latin typeface="Calibri"/>
                <a:cs typeface="Calibri"/>
              </a:rPr>
              <a:t>oriented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design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74290">
              <a:lnSpc>
                <a:spcPct val="100000"/>
              </a:lnSpc>
              <a:spcBef>
                <a:spcPts val="105"/>
              </a:spcBef>
            </a:pPr>
            <a:r>
              <a:rPr dirty="0"/>
              <a:t>Design</a:t>
            </a:r>
            <a:r>
              <a:rPr spc="-80" dirty="0"/>
              <a:t> </a:t>
            </a:r>
            <a:r>
              <a:rPr dirty="0"/>
              <a:t>Defects</a:t>
            </a:r>
            <a:r>
              <a:rPr spc="-70" dirty="0"/>
              <a:t> </a:t>
            </a:r>
            <a:r>
              <a:rPr dirty="0"/>
              <a:t>=</a:t>
            </a:r>
            <a:r>
              <a:rPr spc="-65" dirty="0"/>
              <a:t> </a:t>
            </a:r>
            <a:r>
              <a:rPr spc="-10" dirty="0"/>
              <a:t>Flaws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1605787"/>
            <a:ext cx="10155555" cy="4293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527685" algn="l"/>
                <a:tab pos="528320" algn="l"/>
              </a:tabLst>
            </a:pPr>
            <a:r>
              <a:rPr sz="2800" dirty="0">
                <a:latin typeface="Calibri"/>
                <a:cs typeface="Calibri"/>
              </a:rPr>
              <a:t>Recall: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Software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defects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both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flaws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bugs</a:t>
            </a:r>
            <a:endParaRPr sz="2800">
              <a:latin typeface="Calibri"/>
              <a:cs typeface="Calibri"/>
            </a:endParaRPr>
          </a:p>
          <a:p>
            <a:pPr marL="984885" lvl="1" indent="-515620">
              <a:lnSpc>
                <a:spcPct val="100000"/>
              </a:lnSpc>
              <a:buFont typeface="Arial"/>
              <a:buChar char="•"/>
              <a:tabLst>
                <a:tab pos="984885" algn="l"/>
                <a:tab pos="985519" algn="l"/>
              </a:tabLst>
            </a:pPr>
            <a:r>
              <a:rPr sz="2800" dirty="0">
                <a:latin typeface="Calibri"/>
                <a:cs typeface="Calibri"/>
              </a:rPr>
              <a:t>Here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classify</a:t>
            </a:r>
            <a:endParaRPr sz="2800">
              <a:latin typeface="Calibri"/>
              <a:cs typeface="Calibri"/>
            </a:endParaRPr>
          </a:p>
          <a:p>
            <a:pPr marL="1442085" lvl="2" indent="-515620">
              <a:lnSpc>
                <a:spcPct val="100000"/>
              </a:lnSpc>
              <a:buFont typeface="Arial"/>
              <a:buChar char="•"/>
              <a:tabLst>
                <a:tab pos="1442085" algn="l"/>
                <a:tab pos="1442720" algn="l"/>
              </a:tabLst>
            </a:pPr>
            <a:r>
              <a:rPr sz="2800" b="1" dirty="0">
                <a:latin typeface="Calibri"/>
                <a:cs typeface="Calibri"/>
              </a:rPr>
              <a:t>Flaws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problems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design</a:t>
            </a:r>
            <a:endParaRPr sz="2800">
              <a:latin typeface="Calibri"/>
              <a:cs typeface="Calibri"/>
            </a:endParaRPr>
          </a:p>
          <a:p>
            <a:pPr lvl="2"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750">
              <a:latin typeface="Calibri"/>
              <a:cs typeface="Calibri"/>
            </a:endParaRPr>
          </a:p>
          <a:p>
            <a:pPr marL="1442085" lvl="2" indent="-515620">
              <a:lnSpc>
                <a:spcPct val="100000"/>
              </a:lnSpc>
              <a:buFont typeface="Arial"/>
              <a:buChar char="•"/>
              <a:tabLst>
                <a:tab pos="1442085" algn="l"/>
                <a:tab pos="1442720" algn="l"/>
              </a:tabLst>
            </a:pPr>
            <a:r>
              <a:rPr sz="2800" b="1" dirty="0">
                <a:latin typeface="Calibri"/>
                <a:cs typeface="Calibri"/>
              </a:rPr>
              <a:t>Bugs</a:t>
            </a:r>
            <a:r>
              <a:rPr sz="2800" b="1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problems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implementation</a:t>
            </a:r>
            <a:endParaRPr sz="2800">
              <a:latin typeface="Calibri"/>
              <a:cs typeface="Calibri"/>
            </a:endParaRPr>
          </a:p>
          <a:p>
            <a:pPr lvl="2"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75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buFont typeface="Arial"/>
              <a:buChar char="•"/>
              <a:tabLst>
                <a:tab pos="527685" algn="l"/>
                <a:tab pos="528320" algn="l"/>
              </a:tabLst>
            </a:pPr>
            <a:r>
              <a:rPr sz="2800" b="1" dirty="0">
                <a:solidFill>
                  <a:srgbClr val="006FC0"/>
                </a:solidFill>
                <a:latin typeface="Calibri"/>
                <a:cs typeface="Calibri"/>
              </a:rPr>
              <a:t>We</a:t>
            </a:r>
            <a:r>
              <a:rPr sz="2800" b="1" spc="-9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06FC0"/>
                </a:solidFill>
                <a:latin typeface="Calibri"/>
                <a:cs typeface="Calibri"/>
              </a:rPr>
              <a:t>avoid</a:t>
            </a:r>
            <a:r>
              <a:rPr sz="2800" b="1" spc="-9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06FC0"/>
                </a:solidFill>
                <a:latin typeface="Calibri"/>
                <a:cs typeface="Calibri"/>
              </a:rPr>
              <a:t>flaws</a:t>
            </a:r>
            <a:r>
              <a:rPr sz="2800" b="1" spc="-10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06FC0"/>
                </a:solidFill>
                <a:latin typeface="Calibri"/>
                <a:cs typeface="Calibri"/>
              </a:rPr>
              <a:t>during</a:t>
            </a:r>
            <a:r>
              <a:rPr sz="2800" b="1" spc="-9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800" b="1" spc="-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06FC0"/>
                </a:solidFill>
                <a:latin typeface="Calibri"/>
                <a:cs typeface="Calibri"/>
              </a:rPr>
              <a:t>design</a:t>
            </a:r>
            <a:r>
              <a:rPr sz="2800" b="1" spc="-8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6FC0"/>
                </a:solidFill>
                <a:latin typeface="Calibri"/>
                <a:cs typeface="Calibri"/>
              </a:rPr>
              <a:t>phase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750">
              <a:latin typeface="Calibri"/>
              <a:cs typeface="Calibri"/>
            </a:endParaRPr>
          </a:p>
          <a:p>
            <a:pPr marL="984885" lvl="1" indent="-515620">
              <a:lnSpc>
                <a:spcPct val="100000"/>
              </a:lnSpc>
              <a:buFont typeface="Arial"/>
              <a:buChar char="•"/>
              <a:tabLst>
                <a:tab pos="984885" algn="l"/>
                <a:tab pos="985519" algn="l"/>
              </a:tabLst>
            </a:pPr>
            <a:r>
              <a:rPr sz="2800" spc="-10" dirty="0">
                <a:latin typeface="Calibri"/>
                <a:cs typeface="Calibri"/>
              </a:rPr>
              <a:t>According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Gary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McGraw,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50%</a:t>
            </a:r>
            <a:r>
              <a:rPr sz="2800" b="1" spc="-7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of</a:t>
            </a:r>
            <a:r>
              <a:rPr sz="2800" b="1" spc="-7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security</a:t>
            </a:r>
            <a:r>
              <a:rPr sz="2800" b="1" spc="-7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problems</a:t>
            </a:r>
            <a:r>
              <a:rPr sz="2800" b="1" spc="-7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are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flaws</a:t>
            </a:r>
            <a:endParaRPr sz="2800">
              <a:latin typeface="Calibri"/>
              <a:cs typeface="Calibri"/>
            </a:endParaRPr>
          </a:p>
          <a:p>
            <a:pPr marL="1442085" lvl="2" indent="-515620">
              <a:lnSpc>
                <a:spcPct val="100000"/>
              </a:lnSpc>
              <a:buFont typeface="Arial"/>
              <a:buChar char="•"/>
              <a:tabLst>
                <a:tab pos="1442085" algn="l"/>
                <a:tab pos="1442720" algn="l"/>
              </a:tabLst>
            </a:pPr>
            <a:r>
              <a:rPr sz="2800" dirty="0">
                <a:latin typeface="Calibri"/>
                <a:cs typeface="Calibri"/>
              </a:rPr>
              <a:t>So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this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phase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very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important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98090">
              <a:lnSpc>
                <a:spcPct val="100000"/>
              </a:lnSpc>
              <a:spcBef>
                <a:spcPts val="105"/>
              </a:spcBef>
            </a:pPr>
            <a:r>
              <a:rPr dirty="0"/>
              <a:t>Categories</a:t>
            </a:r>
            <a:r>
              <a:rPr spc="-90" dirty="0"/>
              <a:t> </a:t>
            </a:r>
            <a:r>
              <a:rPr dirty="0"/>
              <a:t>of</a:t>
            </a:r>
            <a:r>
              <a:rPr spc="-75" dirty="0"/>
              <a:t> </a:t>
            </a:r>
            <a:r>
              <a:rPr spc="-10" dirty="0"/>
              <a:t>Principles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1605787"/>
            <a:ext cx="10119995" cy="4293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527685" algn="l"/>
                <a:tab pos="528320" algn="l"/>
              </a:tabLst>
            </a:pPr>
            <a:r>
              <a:rPr sz="2800" b="1" spc="-10" dirty="0">
                <a:latin typeface="Calibri"/>
                <a:cs typeface="Calibri"/>
              </a:rPr>
              <a:t>Prevention:</a:t>
            </a:r>
            <a:r>
              <a:rPr sz="2800" b="1" spc="-1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Eliminate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software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defects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entirely</a:t>
            </a:r>
            <a:endParaRPr sz="2800">
              <a:latin typeface="Calibri"/>
              <a:cs typeface="Calibri"/>
            </a:endParaRPr>
          </a:p>
          <a:p>
            <a:pPr marL="984885" marR="379095" lvl="1" indent="-515620">
              <a:lnSpc>
                <a:spcPct val="100000"/>
              </a:lnSpc>
              <a:buFont typeface="Arial"/>
              <a:buChar char="•"/>
              <a:tabLst>
                <a:tab pos="984885" algn="l"/>
                <a:tab pos="985519" algn="l"/>
              </a:tabLst>
            </a:pPr>
            <a:r>
              <a:rPr sz="2800" b="1" dirty="0">
                <a:solidFill>
                  <a:srgbClr val="006FC0"/>
                </a:solidFill>
                <a:latin typeface="Calibri"/>
                <a:cs typeface="Calibri"/>
              </a:rPr>
              <a:t>Example:</a:t>
            </a:r>
            <a:r>
              <a:rPr sz="2800" b="1" spc="-1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Heartbleed</a:t>
            </a:r>
            <a:r>
              <a:rPr sz="2800" spc="-10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bug</a:t>
            </a:r>
            <a:r>
              <a:rPr sz="2800" spc="-1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(buffer</a:t>
            </a:r>
            <a:r>
              <a:rPr sz="2800" spc="-114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overflow)</a:t>
            </a:r>
            <a:r>
              <a:rPr sz="2800" spc="-1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would</a:t>
            </a:r>
            <a:r>
              <a:rPr sz="2800" spc="-11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have</a:t>
            </a:r>
            <a:r>
              <a:rPr sz="2800" spc="-1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been prevented</a:t>
            </a:r>
            <a:r>
              <a:rPr sz="2800" spc="-8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by</a:t>
            </a:r>
            <a:r>
              <a:rPr sz="2800" spc="-8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using</a:t>
            </a:r>
            <a:r>
              <a:rPr sz="2800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2800" spc="-8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type-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safe</a:t>
            </a:r>
            <a:r>
              <a:rPr sz="2800" spc="-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language,</a:t>
            </a:r>
            <a:r>
              <a:rPr sz="2800" spc="-9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like</a:t>
            </a:r>
            <a:r>
              <a:rPr sz="2800" spc="-8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Java</a:t>
            </a:r>
            <a:endParaRPr sz="2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006FC0"/>
              </a:buClr>
              <a:buFont typeface="Arial"/>
              <a:buChar char="•"/>
            </a:pPr>
            <a:endParaRPr sz="275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buFont typeface="Arial"/>
              <a:buChar char="•"/>
              <a:tabLst>
                <a:tab pos="527685" algn="l"/>
                <a:tab pos="528320" algn="l"/>
              </a:tabLst>
            </a:pPr>
            <a:r>
              <a:rPr sz="2800" b="1" spc="-10" dirty="0">
                <a:latin typeface="Calibri"/>
                <a:cs typeface="Calibri"/>
              </a:rPr>
              <a:t>Mitigation</a:t>
            </a:r>
            <a:r>
              <a:rPr sz="2800" spc="-10" dirty="0">
                <a:latin typeface="Calibri"/>
                <a:cs typeface="Calibri"/>
              </a:rPr>
              <a:t>: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Reduce</a:t>
            </a:r>
            <a:r>
              <a:rPr sz="2800" spc="-8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harm</a:t>
            </a:r>
            <a:r>
              <a:rPr sz="2800" spc="-8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from</a:t>
            </a:r>
            <a:r>
              <a:rPr sz="2800" spc="-8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AF50"/>
                </a:solidFill>
                <a:latin typeface="Calibri"/>
                <a:cs typeface="Calibri"/>
              </a:rPr>
              <a:t>exploitation</a:t>
            </a:r>
            <a:r>
              <a:rPr sz="2800" spc="-8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of</a:t>
            </a:r>
            <a:r>
              <a:rPr sz="2800" spc="-9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unknown</a:t>
            </a:r>
            <a:r>
              <a:rPr sz="2800" spc="-5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defects</a:t>
            </a:r>
            <a:endParaRPr sz="2800">
              <a:latin typeface="Calibri"/>
              <a:cs typeface="Calibri"/>
            </a:endParaRPr>
          </a:p>
          <a:p>
            <a:pPr marL="984885" marR="829944" lvl="1" indent="-515620">
              <a:lnSpc>
                <a:spcPct val="100000"/>
              </a:lnSpc>
              <a:buFont typeface="Arial"/>
              <a:buChar char="•"/>
              <a:tabLst>
                <a:tab pos="984885" algn="l"/>
                <a:tab pos="985519" algn="l"/>
              </a:tabLst>
            </a:pPr>
            <a:r>
              <a:rPr sz="2800" b="1" dirty="0">
                <a:solidFill>
                  <a:srgbClr val="006FC0"/>
                </a:solidFill>
                <a:latin typeface="Calibri"/>
                <a:cs typeface="Calibri"/>
              </a:rPr>
              <a:t>Example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:</a:t>
            </a:r>
            <a:r>
              <a:rPr sz="2800" spc="-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Run</a:t>
            </a:r>
            <a:r>
              <a:rPr sz="28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each</a:t>
            </a:r>
            <a:r>
              <a:rPr sz="2800" spc="-9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browser</a:t>
            </a:r>
            <a:r>
              <a:rPr sz="2800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tab</a:t>
            </a:r>
            <a:r>
              <a:rPr sz="2800" spc="-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2800" spc="-8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2800" spc="-9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separate</a:t>
            </a:r>
            <a:r>
              <a:rPr sz="2800" spc="-9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process,</a:t>
            </a:r>
            <a:r>
              <a:rPr sz="28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6FC0"/>
                </a:solidFill>
                <a:latin typeface="Calibri"/>
                <a:cs typeface="Calibri"/>
              </a:rPr>
              <a:t>so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exploiting</a:t>
            </a:r>
            <a:r>
              <a:rPr sz="2800" spc="-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one</a:t>
            </a:r>
            <a:r>
              <a:rPr sz="28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tab</a:t>
            </a:r>
            <a:r>
              <a:rPr sz="28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does</a:t>
            </a:r>
            <a:r>
              <a:rPr sz="28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not</a:t>
            </a:r>
            <a:r>
              <a:rPr sz="280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give</a:t>
            </a:r>
            <a:r>
              <a:rPr sz="2800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access</a:t>
            </a:r>
            <a:r>
              <a:rPr sz="2800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28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data</a:t>
            </a:r>
            <a:r>
              <a:rPr sz="2800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in</a:t>
            </a:r>
            <a:r>
              <a:rPr sz="2800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another</a:t>
            </a:r>
            <a:endParaRPr sz="2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006FC0"/>
              </a:buClr>
              <a:buFont typeface="Arial"/>
              <a:buChar char="•"/>
            </a:pPr>
            <a:endParaRPr sz="275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buFont typeface="Arial"/>
              <a:buChar char="•"/>
              <a:tabLst>
                <a:tab pos="527685" algn="l"/>
                <a:tab pos="528320" algn="l"/>
              </a:tabLst>
            </a:pPr>
            <a:r>
              <a:rPr sz="2800" b="1" spc="-20" dirty="0">
                <a:latin typeface="Calibri"/>
                <a:cs typeface="Calibri"/>
              </a:rPr>
              <a:t>Detection/Recovery</a:t>
            </a:r>
            <a:r>
              <a:rPr sz="2800" spc="-20" dirty="0">
                <a:latin typeface="Calibri"/>
                <a:cs typeface="Calibri"/>
              </a:rPr>
              <a:t>: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AF50"/>
                </a:solidFill>
                <a:latin typeface="Calibri"/>
                <a:cs typeface="Calibri"/>
              </a:rPr>
              <a:t>Identify,</a:t>
            </a:r>
            <a:r>
              <a:rPr sz="2800" spc="-7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understand</a:t>
            </a:r>
            <a:r>
              <a:rPr sz="2800" spc="-4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an</a:t>
            </a:r>
            <a:r>
              <a:rPr sz="2800" spc="-9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attack;</a:t>
            </a:r>
            <a:r>
              <a:rPr sz="2800" spc="-9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undo</a:t>
            </a:r>
            <a:r>
              <a:rPr sz="2800" spc="-6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damage</a:t>
            </a:r>
            <a:endParaRPr sz="2800">
              <a:latin typeface="Calibri"/>
              <a:cs typeface="Calibri"/>
            </a:endParaRPr>
          </a:p>
          <a:p>
            <a:pPr marL="984885" lvl="1" indent="-5156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984885" algn="l"/>
                <a:tab pos="985519" algn="l"/>
              </a:tabLst>
            </a:pPr>
            <a:r>
              <a:rPr sz="2800" b="1" spc="-10" dirty="0">
                <a:solidFill>
                  <a:srgbClr val="006FC0"/>
                </a:solidFill>
                <a:latin typeface="Calibri"/>
                <a:cs typeface="Calibri"/>
              </a:rPr>
              <a:t>Examples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:</a:t>
            </a:r>
            <a:r>
              <a:rPr sz="2800" spc="-114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Monitoring,</a:t>
            </a:r>
            <a:r>
              <a:rPr sz="2800" spc="-10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snapshotting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1476" y="609676"/>
            <a:ext cx="83712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Principles</a:t>
            </a:r>
            <a:r>
              <a:rPr spc="-80" dirty="0"/>
              <a:t> </a:t>
            </a:r>
            <a:r>
              <a:rPr dirty="0"/>
              <a:t>for</a:t>
            </a:r>
            <a:r>
              <a:rPr spc="-65" dirty="0"/>
              <a:t> </a:t>
            </a:r>
            <a:r>
              <a:rPr dirty="0"/>
              <a:t>building</a:t>
            </a:r>
            <a:r>
              <a:rPr spc="-80" dirty="0"/>
              <a:t> </a:t>
            </a:r>
            <a:r>
              <a:rPr dirty="0"/>
              <a:t>secure</a:t>
            </a:r>
            <a:r>
              <a:rPr spc="-80" dirty="0"/>
              <a:t> </a:t>
            </a:r>
            <a:r>
              <a:rPr spc="-10" dirty="0"/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2149500"/>
            <a:ext cx="4789805" cy="4116704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dirty="0">
                <a:latin typeface="Calibri"/>
                <a:cs typeface="Calibri"/>
              </a:rPr>
              <a:t>Security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economics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935" algn="l"/>
              </a:tabLst>
            </a:pPr>
            <a:r>
              <a:rPr sz="2800" dirty="0">
                <a:latin typeface="Calibri"/>
                <a:cs typeface="Calibri"/>
              </a:rPr>
              <a:t>Principle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least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privilege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935" algn="l"/>
              </a:tabLst>
            </a:pPr>
            <a:r>
              <a:rPr sz="2800" dirty="0">
                <a:latin typeface="Calibri"/>
                <a:cs typeface="Calibri"/>
              </a:rPr>
              <a:t>Use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fail-</a:t>
            </a:r>
            <a:r>
              <a:rPr sz="2800" dirty="0">
                <a:latin typeface="Calibri"/>
                <a:cs typeface="Calibri"/>
              </a:rPr>
              <a:t>safe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defaults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935" algn="l"/>
              </a:tabLst>
            </a:pPr>
            <a:r>
              <a:rPr sz="2800" dirty="0">
                <a:latin typeface="Calibri"/>
                <a:cs typeface="Calibri"/>
              </a:rPr>
              <a:t>Use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separation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responsibility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Defend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depth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935" algn="l"/>
              </a:tabLst>
            </a:pPr>
            <a:r>
              <a:rPr sz="2800" dirty="0">
                <a:latin typeface="Calibri"/>
                <a:cs typeface="Calibri"/>
              </a:rPr>
              <a:t>Account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human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factors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935" algn="l"/>
              </a:tabLst>
            </a:pPr>
            <a:r>
              <a:rPr sz="2800" dirty="0">
                <a:latin typeface="Calibri"/>
                <a:cs typeface="Calibri"/>
              </a:rPr>
              <a:t>Ensure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complete</a:t>
            </a:r>
            <a:r>
              <a:rPr sz="2800" spc="-1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mediation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935" algn="l"/>
              </a:tabLst>
            </a:pPr>
            <a:r>
              <a:rPr sz="2800" spc="-10" dirty="0">
                <a:latin typeface="Calibri"/>
                <a:cs typeface="Calibri"/>
              </a:rPr>
              <a:t>Kerkhoff’s</a:t>
            </a:r>
            <a:r>
              <a:rPr sz="2800" spc="-1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principle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51828" y="2235454"/>
            <a:ext cx="4896485" cy="3265804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882650" indent="-228600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Accept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threat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models </a:t>
            </a:r>
            <a:r>
              <a:rPr sz="2800" dirty="0">
                <a:latin typeface="Calibri"/>
                <a:cs typeface="Calibri"/>
              </a:rPr>
              <a:t>change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over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time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If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you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can’t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prevent,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detect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020"/>
              </a:lnSpc>
              <a:spcBef>
                <a:spcPts val="10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Design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security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from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ground </a:t>
            </a:r>
            <a:r>
              <a:rPr sz="2800" spc="-25" dirty="0">
                <a:latin typeface="Calibri"/>
                <a:cs typeface="Calibri"/>
              </a:rPr>
              <a:t>up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Prefer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conservative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designs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Proactively</a:t>
            </a:r>
            <a:r>
              <a:rPr sz="2800" spc="-1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study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attacks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94433" y="1224153"/>
            <a:ext cx="916559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13355" marR="5080" indent="-270129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800" spc="-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general</a:t>
            </a:r>
            <a:r>
              <a:rPr sz="2800" spc="-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rule</a:t>
            </a:r>
            <a:r>
              <a:rPr sz="2800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2800" spc="-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thumb</a:t>
            </a:r>
            <a:r>
              <a:rPr sz="2800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is</a:t>
            </a:r>
            <a:r>
              <a:rPr sz="2800" spc="-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that</a:t>
            </a:r>
            <a:r>
              <a:rPr sz="2800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when</a:t>
            </a:r>
            <a:r>
              <a:rPr sz="2800" spc="-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principles</a:t>
            </a:r>
            <a:r>
              <a:rPr sz="2800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are</a:t>
            </a:r>
            <a:r>
              <a:rPr sz="2800" spc="-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neglected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they</a:t>
            </a:r>
            <a:r>
              <a:rPr sz="2800" spc="-8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result</a:t>
            </a:r>
            <a:r>
              <a:rPr sz="2800" spc="-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in</a:t>
            </a:r>
            <a:r>
              <a:rPr sz="2800" spc="-8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design</a:t>
            </a:r>
            <a:r>
              <a:rPr sz="2800" spc="-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flaws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89200">
              <a:lnSpc>
                <a:spcPct val="100000"/>
              </a:lnSpc>
              <a:spcBef>
                <a:spcPts val="105"/>
              </a:spcBef>
            </a:pPr>
            <a:r>
              <a:rPr dirty="0"/>
              <a:t>“Security</a:t>
            </a:r>
            <a:r>
              <a:rPr spc="-30" dirty="0"/>
              <a:t> </a:t>
            </a:r>
            <a:r>
              <a:rPr dirty="0"/>
              <a:t>is</a:t>
            </a:r>
            <a:r>
              <a:rPr spc="-5" dirty="0"/>
              <a:t> </a:t>
            </a:r>
            <a:r>
              <a:rPr spc="-10" dirty="0"/>
              <a:t>economics”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1605787"/>
            <a:ext cx="9885045" cy="4719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0" dirty="0">
                <a:latin typeface="Calibri"/>
                <a:cs typeface="Calibri"/>
              </a:rPr>
              <a:t>You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can’t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afford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secure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against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everything,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what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you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defend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spc="-10" dirty="0">
                <a:latin typeface="Calibri"/>
                <a:cs typeface="Calibri"/>
              </a:rPr>
              <a:t>against?</a:t>
            </a:r>
            <a:endParaRPr sz="2800">
              <a:latin typeface="Calibri"/>
              <a:cs typeface="Calibri"/>
            </a:endParaRPr>
          </a:p>
          <a:p>
            <a:pPr marL="660400">
              <a:lnSpc>
                <a:spcPct val="100000"/>
              </a:lnSpc>
            </a:pP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Answer:</a:t>
            </a:r>
            <a:r>
              <a:rPr sz="2800" b="1" spc="-8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That</a:t>
            </a:r>
            <a:r>
              <a:rPr sz="2800" b="1" spc="-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which</a:t>
            </a:r>
            <a:r>
              <a:rPr sz="2800" b="1" spc="-9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has</a:t>
            </a:r>
            <a:r>
              <a:rPr sz="2800" b="1" spc="-9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800" b="1" spc="-8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C00000"/>
                </a:solidFill>
                <a:latin typeface="Calibri"/>
                <a:cs typeface="Calibri"/>
              </a:rPr>
              <a:t>greatest</a:t>
            </a:r>
            <a:r>
              <a:rPr sz="2800" b="1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“return</a:t>
            </a:r>
            <a:r>
              <a:rPr sz="2800" b="1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on</a:t>
            </a:r>
            <a:r>
              <a:rPr sz="2800" b="1" spc="-9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C00000"/>
                </a:solidFill>
                <a:latin typeface="Calibri"/>
                <a:cs typeface="Calibri"/>
              </a:rPr>
              <a:t>investment”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THERE</a:t>
            </a:r>
            <a:r>
              <a:rPr sz="2800" spc="-8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ARE</a:t>
            </a:r>
            <a:r>
              <a:rPr sz="2800" spc="-8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NO</a:t>
            </a:r>
            <a:r>
              <a:rPr sz="2800" spc="-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SECURE</a:t>
            </a:r>
            <a:r>
              <a:rPr sz="2800" spc="-8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SYSTEMS,</a:t>
            </a:r>
            <a:r>
              <a:rPr sz="2800" spc="-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50" dirty="0">
                <a:solidFill>
                  <a:srgbClr val="C00000"/>
                </a:solidFill>
                <a:latin typeface="Calibri"/>
                <a:cs typeface="Calibri"/>
              </a:rPr>
              <a:t>ONLY</a:t>
            </a:r>
            <a:r>
              <a:rPr sz="2800" spc="-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DEGREES</a:t>
            </a:r>
            <a:r>
              <a:rPr sz="2800" spc="-8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2800" spc="-8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INSECURITY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Calibri"/>
              <a:cs typeface="Calibri"/>
            </a:endParaRPr>
          </a:p>
          <a:p>
            <a:pPr marL="456565" marR="2228850" indent="-456565" algn="r">
              <a:lnSpc>
                <a:spcPct val="100000"/>
              </a:lnSpc>
              <a:buFont typeface="Arial"/>
              <a:buChar char="•"/>
              <a:tabLst>
                <a:tab pos="456565" algn="l"/>
                <a:tab pos="457200" algn="l"/>
              </a:tabLst>
            </a:pPr>
            <a:r>
              <a:rPr sz="2800" dirty="0">
                <a:latin typeface="Calibri"/>
                <a:cs typeface="Calibri"/>
              </a:rPr>
              <a:t>In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practice,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need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resist</a:t>
            </a:r>
            <a:r>
              <a:rPr sz="2800" b="1" spc="-6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</a:t>
            </a:r>
            <a:r>
              <a:rPr sz="2800" b="1" spc="-6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certain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level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of</a:t>
            </a:r>
            <a:r>
              <a:rPr sz="2800" b="1" spc="-7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attack</a:t>
            </a:r>
            <a:endParaRPr sz="2800">
              <a:latin typeface="Calibri"/>
              <a:cs typeface="Calibri"/>
            </a:endParaRPr>
          </a:p>
          <a:p>
            <a:pPr marL="456565" marR="2185035" lvl="1" indent="-456565" algn="r">
              <a:lnSpc>
                <a:spcPct val="100000"/>
              </a:lnSpc>
              <a:buFont typeface="Arial"/>
              <a:buChar char="•"/>
              <a:tabLst>
                <a:tab pos="456565" algn="l"/>
                <a:tab pos="457200" algn="l"/>
              </a:tabLst>
            </a:pPr>
            <a:r>
              <a:rPr sz="2800" spc="-10" dirty="0">
                <a:latin typeface="Calibri"/>
                <a:cs typeface="Calibri"/>
              </a:rPr>
              <a:t>Example: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Safes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come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security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level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ratings</a:t>
            </a:r>
            <a:endParaRPr sz="2800">
              <a:latin typeface="Calibri"/>
              <a:cs typeface="Calibri"/>
            </a:endParaRPr>
          </a:p>
          <a:p>
            <a:pPr marL="926465" lvl="1" indent="-456565">
              <a:lnSpc>
                <a:spcPct val="100000"/>
              </a:lnSpc>
              <a:buFont typeface="Arial"/>
              <a:buChar char="•"/>
              <a:tabLst>
                <a:tab pos="926465" algn="l"/>
                <a:tab pos="927100" algn="l"/>
              </a:tabLst>
            </a:pPr>
            <a:r>
              <a:rPr sz="2800" dirty="0">
                <a:latin typeface="Calibri"/>
                <a:cs typeface="Calibri"/>
              </a:rPr>
              <a:t>“Safe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against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safecracking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tools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&amp;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30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min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time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limit”</a:t>
            </a:r>
            <a:endParaRPr sz="28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Calibri"/>
                <a:cs typeface="Calibri"/>
              </a:rPr>
              <a:t>Corollary: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Focus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energy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&amp;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time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weakest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link</a:t>
            </a:r>
            <a:endParaRPr sz="28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Calibri"/>
                <a:cs typeface="Calibri"/>
              </a:rPr>
              <a:t>Corollary: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Attackers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follow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path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least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resistance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16125">
              <a:lnSpc>
                <a:spcPct val="100000"/>
              </a:lnSpc>
              <a:spcBef>
                <a:spcPts val="105"/>
              </a:spcBef>
            </a:pPr>
            <a:r>
              <a:rPr dirty="0"/>
              <a:t>“Principle</a:t>
            </a:r>
            <a:r>
              <a:rPr spc="-45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least</a:t>
            </a:r>
            <a:r>
              <a:rPr spc="-35" dirty="0"/>
              <a:t> </a:t>
            </a:r>
            <a:r>
              <a:rPr spc="-10" dirty="0"/>
              <a:t>privilege”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1446656"/>
            <a:ext cx="9978390" cy="4293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3345" marR="1301750" indent="-8128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Give</a:t>
            </a:r>
            <a:r>
              <a:rPr sz="2800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800" spc="-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program</a:t>
            </a:r>
            <a:r>
              <a:rPr sz="2800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800" spc="-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access</a:t>
            </a:r>
            <a:r>
              <a:rPr sz="2800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it</a:t>
            </a:r>
            <a:r>
              <a:rPr sz="2800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legitimately</a:t>
            </a:r>
            <a:r>
              <a:rPr sz="2800" spc="-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needs</a:t>
            </a:r>
            <a:r>
              <a:rPr sz="2800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to</a:t>
            </a:r>
            <a:r>
              <a:rPr sz="2800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do</a:t>
            </a:r>
            <a:r>
              <a:rPr sz="2800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its</a:t>
            </a:r>
            <a:r>
              <a:rPr sz="2800" spc="-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job.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NOTHING</a:t>
            </a:r>
            <a:r>
              <a:rPr sz="2800" spc="-1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MORE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b="1" dirty="0">
                <a:latin typeface="Calibri"/>
                <a:cs typeface="Calibri"/>
              </a:rPr>
              <a:t>Example</a:t>
            </a:r>
            <a:r>
              <a:rPr sz="2800" dirty="0">
                <a:latin typeface="Calibri"/>
                <a:cs typeface="Calibri"/>
              </a:rPr>
              <a:t>: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Unix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does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BAD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JOB:</a:t>
            </a:r>
            <a:endParaRPr sz="2800">
              <a:latin typeface="Calibri"/>
              <a:cs typeface="Calibri"/>
            </a:endParaRPr>
          </a:p>
          <a:p>
            <a:pPr marL="926465" lvl="1" indent="-456565">
              <a:lnSpc>
                <a:spcPct val="100000"/>
              </a:lnSpc>
              <a:buFont typeface="Arial"/>
              <a:buChar char="•"/>
              <a:tabLst>
                <a:tab pos="926465" algn="l"/>
                <a:tab pos="927100" algn="l"/>
              </a:tabLst>
            </a:pPr>
            <a:r>
              <a:rPr sz="2800" dirty="0">
                <a:latin typeface="Calibri"/>
                <a:cs typeface="Calibri"/>
              </a:rPr>
              <a:t>Every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program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gets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all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privileges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user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invoked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it</a:t>
            </a:r>
            <a:endParaRPr sz="2800">
              <a:latin typeface="Calibri"/>
              <a:cs typeface="Calibri"/>
            </a:endParaRPr>
          </a:p>
          <a:p>
            <a:pPr marL="926465" lvl="1" indent="-456565">
              <a:lnSpc>
                <a:spcPct val="100000"/>
              </a:lnSpc>
              <a:buFont typeface="Arial"/>
              <a:buChar char="•"/>
              <a:tabLst>
                <a:tab pos="926465" algn="l"/>
                <a:tab pos="927100" algn="l"/>
              </a:tabLst>
            </a:pPr>
            <a:r>
              <a:rPr sz="2800" dirty="0">
                <a:latin typeface="Calibri"/>
                <a:cs typeface="Calibri"/>
              </a:rPr>
              <a:t>vim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root: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anything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-</a:t>
            </a:r>
            <a:r>
              <a:rPr sz="2800" dirty="0">
                <a:latin typeface="Calibri"/>
                <a:cs typeface="Calibri"/>
              </a:rPr>
              <a:t>-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should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just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get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access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file</a:t>
            </a:r>
            <a:endParaRPr sz="2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75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b="1" dirty="0">
                <a:latin typeface="Calibri"/>
                <a:cs typeface="Calibri"/>
              </a:rPr>
              <a:t>Example</a:t>
            </a:r>
            <a:r>
              <a:rPr sz="2800" dirty="0">
                <a:latin typeface="Calibri"/>
                <a:cs typeface="Calibri"/>
              </a:rPr>
              <a:t>: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Windows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JUST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BAD,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MAYBE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WORSE</a:t>
            </a:r>
            <a:endParaRPr sz="2800">
              <a:latin typeface="Calibri"/>
              <a:cs typeface="Calibri"/>
            </a:endParaRPr>
          </a:p>
          <a:p>
            <a:pPr marL="926465" lvl="1" indent="-456565">
              <a:lnSpc>
                <a:spcPct val="100000"/>
              </a:lnSpc>
              <a:buFont typeface="Arial"/>
              <a:buChar char="•"/>
              <a:tabLst>
                <a:tab pos="926465" algn="l"/>
                <a:tab pos="927100" algn="l"/>
              </a:tabLst>
            </a:pPr>
            <a:r>
              <a:rPr sz="2800" dirty="0">
                <a:latin typeface="Calibri"/>
                <a:cs typeface="Calibri"/>
              </a:rPr>
              <a:t>Many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users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run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Administrator,</a:t>
            </a:r>
            <a:endParaRPr sz="2800">
              <a:latin typeface="Calibri"/>
              <a:cs typeface="Calibri"/>
            </a:endParaRPr>
          </a:p>
          <a:p>
            <a:pPr marL="926465" lvl="1" indent="-45656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926465" algn="l"/>
                <a:tab pos="927100" algn="l"/>
              </a:tabLst>
            </a:pPr>
            <a:r>
              <a:rPr sz="2800" dirty="0">
                <a:latin typeface="Calibri"/>
                <a:cs typeface="Calibri"/>
              </a:rPr>
              <a:t>Many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tools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require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running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Administrator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16125">
              <a:lnSpc>
                <a:spcPct val="100000"/>
              </a:lnSpc>
              <a:spcBef>
                <a:spcPts val="105"/>
              </a:spcBef>
            </a:pPr>
            <a:r>
              <a:rPr dirty="0"/>
              <a:t>“Principle</a:t>
            </a:r>
            <a:r>
              <a:rPr spc="-45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least</a:t>
            </a:r>
            <a:r>
              <a:rPr spc="-35" dirty="0"/>
              <a:t> </a:t>
            </a:r>
            <a:r>
              <a:rPr spc="-10" dirty="0"/>
              <a:t>privilege”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1446656"/>
            <a:ext cx="10289540" cy="3013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3345" marR="1612900" indent="-8128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Give</a:t>
            </a:r>
            <a:r>
              <a:rPr sz="2800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800" spc="-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program</a:t>
            </a:r>
            <a:r>
              <a:rPr sz="2800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800" spc="-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access</a:t>
            </a:r>
            <a:r>
              <a:rPr sz="2800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it</a:t>
            </a:r>
            <a:r>
              <a:rPr sz="2800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legitimately</a:t>
            </a:r>
            <a:r>
              <a:rPr sz="2800" spc="-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needs</a:t>
            </a:r>
            <a:r>
              <a:rPr sz="2800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to</a:t>
            </a:r>
            <a:r>
              <a:rPr sz="2800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do</a:t>
            </a:r>
            <a:r>
              <a:rPr sz="2800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its</a:t>
            </a:r>
            <a:r>
              <a:rPr sz="2800" spc="-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job.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NOTHING</a:t>
            </a:r>
            <a:r>
              <a:rPr sz="2800" spc="-12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MORE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b="1" dirty="0">
                <a:latin typeface="Calibri"/>
                <a:cs typeface="Calibri"/>
              </a:rPr>
              <a:t>Example</a:t>
            </a:r>
            <a:r>
              <a:rPr sz="2800" dirty="0">
                <a:latin typeface="Calibri"/>
                <a:cs typeface="Calibri"/>
              </a:rPr>
              <a:t>:</a:t>
            </a:r>
            <a:r>
              <a:rPr sz="2800" spc="-1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Smartphones: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750">
              <a:latin typeface="Calibri"/>
              <a:cs typeface="Calibri"/>
            </a:endParaRPr>
          </a:p>
          <a:p>
            <a:pPr marL="926465" marR="5080" lvl="1" indent="-456565">
              <a:lnSpc>
                <a:spcPct val="100000"/>
              </a:lnSpc>
              <a:buFont typeface="Arial"/>
              <a:buChar char="•"/>
              <a:tabLst>
                <a:tab pos="926465" algn="l"/>
                <a:tab pos="927100" algn="l"/>
              </a:tabLst>
            </a:pPr>
            <a:r>
              <a:rPr sz="2800" dirty="0">
                <a:latin typeface="Calibri"/>
                <a:cs typeface="Calibri"/>
              </a:rPr>
              <a:t>Apps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tend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require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unnecessary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resources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sensors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order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installed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69845">
              <a:lnSpc>
                <a:spcPct val="100000"/>
              </a:lnSpc>
              <a:spcBef>
                <a:spcPts val="105"/>
              </a:spcBef>
            </a:pPr>
            <a:r>
              <a:rPr dirty="0"/>
              <a:t>“Use</a:t>
            </a:r>
            <a:r>
              <a:rPr spc="-90" dirty="0"/>
              <a:t> </a:t>
            </a:r>
            <a:r>
              <a:rPr spc="-25" dirty="0"/>
              <a:t>fail-</a:t>
            </a:r>
            <a:r>
              <a:rPr dirty="0"/>
              <a:t>safe</a:t>
            </a:r>
            <a:r>
              <a:rPr spc="-70" dirty="0"/>
              <a:t> </a:t>
            </a:r>
            <a:r>
              <a:rPr spc="-10" dirty="0"/>
              <a:t>defaults”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1446656"/>
            <a:ext cx="9083675" cy="473655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Things</a:t>
            </a:r>
            <a:r>
              <a:rPr sz="2800" spc="-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are</a:t>
            </a:r>
            <a:r>
              <a:rPr sz="2800" spc="-8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going</a:t>
            </a:r>
            <a:r>
              <a:rPr sz="2800" spc="-8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to</a:t>
            </a:r>
            <a:r>
              <a:rPr sz="2800" spc="-9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break.</a:t>
            </a:r>
            <a:r>
              <a:rPr sz="2800" spc="-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So</a:t>
            </a:r>
            <a:r>
              <a:rPr sz="2800" spc="-8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break</a:t>
            </a:r>
            <a:r>
              <a:rPr sz="2800" spc="-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safely.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750" dirty="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b="1" spc="-30" dirty="0">
                <a:latin typeface="Calibri"/>
                <a:cs typeface="Calibri"/>
              </a:rPr>
              <a:t>Default-</a:t>
            </a:r>
            <a:r>
              <a:rPr sz="2800" b="1" dirty="0">
                <a:latin typeface="Calibri"/>
                <a:cs typeface="Calibri"/>
              </a:rPr>
              <a:t>deny</a:t>
            </a:r>
            <a:r>
              <a:rPr sz="2800" b="1" spc="-3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policies</a:t>
            </a:r>
            <a:endParaRPr sz="2800" dirty="0">
              <a:latin typeface="Calibri"/>
              <a:cs typeface="Calibri"/>
            </a:endParaRPr>
          </a:p>
          <a:p>
            <a:pPr marL="926465" lvl="1" indent="-456565">
              <a:lnSpc>
                <a:spcPct val="100000"/>
              </a:lnSpc>
              <a:buFont typeface="Arial"/>
              <a:buChar char="•"/>
              <a:tabLst>
                <a:tab pos="926465" algn="l"/>
                <a:tab pos="927100" algn="l"/>
              </a:tabLst>
            </a:pPr>
            <a:r>
              <a:rPr sz="2800" dirty="0">
                <a:latin typeface="Calibri"/>
                <a:cs typeface="Calibri"/>
              </a:rPr>
              <a:t>Start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by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denying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all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access</a:t>
            </a:r>
            <a:endParaRPr sz="2800" dirty="0">
              <a:latin typeface="Calibri"/>
              <a:cs typeface="Calibri"/>
            </a:endParaRPr>
          </a:p>
          <a:p>
            <a:pPr marL="926465" lvl="1" indent="-456565">
              <a:lnSpc>
                <a:spcPct val="100000"/>
              </a:lnSpc>
              <a:buFont typeface="Arial"/>
              <a:buChar char="•"/>
              <a:tabLst>
                <a:tab pos="926465" algn="l"/>
                <a:tab pos="927100" algn="l"/>
              </a:tabLst>
            </a:pPr>
            <a:r>
              <a:rPr sz="2800" dirty="0">
                <a:latin typeface="Calibri"/>
                <a:cs typeface="Calibri"/>
              </a:rPr>
              <a:t>Then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allow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only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which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been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explicitly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permitted</a:t>
            </a:r>
            <a:endParaRPr sz="28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750" dirty="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b="1" dirty="0">
                <a:latin typeface="Calibri"/>
                <a:cs typeface="Calibri"/>
              </a:rPr>
              <a:t>Crash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=&gt;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fail</a:t>
            </a:r>
            <a:r>
              <a:rPr sz="2800" b="1" spc="-6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to</a:t>
            </a:r>
            <a:r>
              <a:rPr sz="2800" b="1" spc="-7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</a:t>
            </a:r>
            <a:r>
              <a:rPr sz="2800" b="1" spc="-7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secure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behavior</a:t>
            </a:r>
            <a:endParaRPr sz="2800" dirty="0">
              <a:latin typeface="Calibri"/>
              <a:cs typeface="Calibri"/>
            </a:endParaRPr>
          </a:p>
          <a:p>
            <a:pPr marL="926465" lvl="1" indent="-456565">
              <a:lnSpc>
                <a:spcPct val="100000"/>
              </a:lnSpc>
              <a:buFont typeface="Arial"/>
              <a:buChar char="•"/>
              <a:tabLst>
                <a:tab pos="926465" algn="l"/>
                <a:tab pos="927100" algn="l"/>
              </a:tabLst>
            </a:pPr>
            <a:r>
              <a:rPr sz="2800" spc="-10" dirty="0">
                <a:latin typeface="Calibri"/>
                <a:cs typeface="Calibri"/>
              </a:rPr>
              <a:t>Example: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firewalls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explicitly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setup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forward</a:t>
            </a:r>
            <a:r>
              <a:rPr lang="en-US" sz="2800" spc="-10" dirty="0">
                <a:latin typeface="Calibri"/>
                <a:cs typeface="Calibri"/>
              </a:rPr>
              <a:t> (whitelist method)</a:t>
            </a:r>
            <a:endParaRPr sz="2800" dirty="0">
              <a:latin typeface="Calibri"/>
              <a:cs typeface="Calibri"/>
            </a:endParaRPr>
          </a:p>
          <a:p>
            <a:pPr marL="926465" lvl="1" indent="-456565">
              <a:lnSpc>
                <a:spcPct val="100000"/>
              </a:lnSpc>
              <a:buFont typeface="Arial"/>
              <a:buChar char="•"/>
              <a:tabLst>
                <a:tab pos="926465" algn="l"/>
                <a:tab pos="927100" algn="l"/>
              </a:tabLst>
            </a:pPr>
            <a:r>
              <a:rPr sz="2800" spc="-10" dirty="0">
                <a:latin typeface="Calibri"/>
                <a:cs typeface="Calibri"/>
              </a:rPr>
              <a:t>Failure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=&gt;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packets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don’t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get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through</a:t>
            </a:r>
            <a:r>
              <a:rPr lang="en-US" sz="2800" spc="-10" dirty="0">
                <a:latin typeface="Calibri"/>
                <a:cs typeface="Calibri"/>
              </a:rPr>
              <a:t> (block everything including white list)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86050">
              <a:lnSpc>
                <a:spcPct val="100000"/>
              </a:lnSpc>
              <a:spcBef>
                <a:spcPts val="105"/>
              </a:spcBef>
            </a:pPr>
            <a:r>
              <a:rPr dirty="0"/>
              <a:t>Development</a:t>
            </a:r>
            <a:r>
              <a:rPr spc="-160" dirty="0"/>
              <a:t> </a:t>
            </a:r>
            <a:r>
              <a:rPr spc="-10" dirty="0"/>
              <a:t>process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84147" y="1575308"/>
            <a:ext cx="104266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Phases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1940" y="2460498"/>
            <a:ext cx="62344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69265" algn="l"/>
                <a:tab pos="469900" algn="l"/>
                <a:tab pos="2699385" algn="l"/>
                <a:tab pos="6221095" algn="l"/>
              </a:tabLst>
            </a:pPr>
            <a:r>
              <a:rPr sz="2800" b="1" spc="-10" dirty="0">
                <a:latin typeface="Calibri"/>
                <a:cs typeface="Calibri"/>
              </a:rPr>
              <a:t>Requirements</a:t>
            </a:r>
            <a:r>
              <a:rPr sz="2800" b="1" dirty="0">
                <a:latin typeface="Calibri"/>
                <a:cs typeface="Calibri"/>
              </a:rPr>
              <a:t>	</a:t>
            </a:r>
            <a:r>
              <a:rPr sz="2800" b="1" u="sng" dirty="0">
                <a:uFill>
                  <a:solidFill>
                    <a:srgbClr val="4471C4"/>
                  </a:solidFill>
                </a:uFill>
                <a:latin typeface="Calibri"/>
                <a:cs typeface="Calibri"/>
              </a:rPr>
              <a:t>	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35626" y="1575308"/>
            <a:ext cx="6473190" cy="900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Security</a:t>
            </a:r>
            <a:r>
              <a:rPr sz="2800" b="1" u="sng" spc="-7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Engineering</a:t>
            </a:r>
            <a:r>
              <a:rPr sz="2800" b="1" u="sng" spc="-7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(Pertains</a:t>
            </a:r>
            <a:r>
              <a:rPr sz="2800" b="1" u="sng" spc="-7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to</a:t>
            </a:r>
            <a:r>
              <a:rPr sz="2800" b="1" u="sng" spc="-8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all</a:t>
            </a:r>
            <a:r>
              <a:rPr sz="2800" b="1" u="sng" spc="-7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phases)</a:t>
            </a:r>
            <a:endParaRPr sz="2800">
              <a:latin typeface="Calibri"/>
              <a:cs typeface="Calibri"/>
            </a:endParaRPr>
          </a:p>
          <a:p>
            <a:pPr marL="127635" algn="ctr">
              <a:lnSpc>
                <a:spcPct val="100000"/>
              </a:lnSpc>
              <a:spcBef>
                <a:spcPts val="1370"/>
              </a:spcBef>
            </a:pPr>
            <a:r>
              <a:rPr sz="1800" dirty="0">
                <a:latin typeface="Calibri"/>
                <a:cs typeface="Calibri"/>
              </a:rPr>
              <a:t>Security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Requirements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51940" y="3313633"/>
            <a:ext cx="14744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b="1" spc="-10" dirty="0">
                <a:latin typeface="Calibri"/>
                <a:cs typeface="Calibri"/>
              </a:rPr>
              <a:t>Design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1940" y="4167632"/>
            <a:ext cx="28644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b="1" spc="-10" dirty="0">
                <a:latin typeface="Calibri"/>
                <a:cs typeface="Calibri"/>
              </a:rPr>
              <a:t>Implementation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51940" y="5021326"/>
            <a:ext cx="31305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b="1" spc="-25" dirty="0">
                <a:latin typeface="Calibri"/>
                <a:cs typeface="Calibri"/>
              </a:rPr>
              <a:t>Testing/assurance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74763" y="2723845"/>
            <a:ext cx="11785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Abuse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Cases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74763" y="3273044"/>
            <a:ext cx="2441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Architectural</a:t>
            </a:r>
            <a:r>
              <a:rPr sz="1800" dirty="0">
                <a:latin typeface="Calibri"/>
                <a:cs typeface="Calibri"/>
              </a:rPr>
              <a:t> Risk</a:t>
            </a:r>
            <a:r>
              <a:rPr sz="1800" spc="-10" dirty="0">
                <a:latin typeface="Calibri"/>
                <a:cs typeface="Calibri"/>
              </a:rPr>
              <a:t> Analysis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74763" y="3821683"/>
            <a:ext cx="2313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Security-</a:t>
            </a:r>
            <a:r>
              <a:rPr sz="1800" dirty="0">
                <a:latin typeface="Calibri"/>
                <a:cs typeface="Calibri"/>
              </a:rPr>
              <a:t>oriented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Design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74763" y="4370578"/>
            <a:ext cx="2333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Code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Review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(with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tools)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74763" y="4919217"/>
            <a:ext cx="2327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Risk-</a:t>
            </a:r>
            <a:r>
              <a:rPr sz="1800" dirty="0">
                <a:latin typeface="Calibri"/>
                <a:cs typeface="Calibri"/>
              </a:rPr>
              <a:t>based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Security </a:t>
            </a:r>
            <a:r>
              <a:rPr sz="1800" spc="-20" dirty="0">
                <a:latin typeface="Calibri"/>
                <a:cs typeface="Calibri"/>
              </a:rPr>
              <a:t>Tests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851909" y="2317242"/>
            <a:ext cx="3444240" cy="508000"/>
          </a:xfrm>
          <a:custGeom>
            <a:avLst/>
            <a:gdLst/>
            <a:ahLst/>
            <a:cxnLst/>
            <a:rect l="l" t="t" r="r" b="b"/>
            <a:pathLst>
              <a:path w="3444240" h="508000">
                <a:moveTo>
                  <a:pt x="0" y="508000"/>
                </a:moveTo>
                <a:lnTo>
                  <a:pt x="3444240" y="0"/>
                </a:lnTo>
              </a:path>
            </a:pathLst>
          </a:custGeom>
          <a:ln w="190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18638" y="2958845"/>
            <a:ext cx="4478020" cy="1654175"/>
          </a:xfrm>
          <a:custGeom>
            <a:avLst/>
            <a:gdLst/>
            <a:ahLst/>
            <a:cxnLst/>
            <a:rect l="l" t="t" r="r" b="b"/>
            <a:pathLst>
              <a:path w="4478020" h="1654175">
                <a:moveTo>
                  <a:pt x="1033272" y="0"/>
                </a:moveTo>
                <a:lnTo>
                  <a:pt x="4477512" y="507111"/>
                </a:lnTo>
              </a:path>
              <a:path w="4478020" h="1654175">
                <a:moveTo>
                  <a:pt x="0" y="638937"/>
                </a:moveTo>
                <a:lnTo>
                  <a:pt x="4477385" y="505967"/>
                </a:lnTo>
              </a:path>
              <a:path w="4478020" h="1654175">
                <a:moveTo>
                  <a:pt x="0" y="640079"/>
                </a:moveTo>
                <a:lnTo>
                  <a:pt x="4477385" y="1046226"/>
                </a:lnTo>
              </a:path>
              <a:path w="4478020" h="1654175">
                <a:moveTo>
                  <a:pt x="1235964" y="1521333"/>
                </a:moveTo>
                <a:lnTo>
                  <a:pt x="4477004" y="1045463"/>
                </a:lnTo>
              </a:path>
              <a:path w="4478020" h="1654175">
                <a:moveTo>
                  <a:pt x="1235964" y="1520952"/>
                </a:moveTo>
                <a:lnTo>
                  <a:pt x="4477004" y="1653920"/>
                </a:lnTo>
              </a:path>
            </a:pathLst>
          </a:custGeom>
          <a:ln w="190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95978" y="5089397"/>
            <a:ext cx="2990850" cy="269875"/>
          </a:xfrm>
          <a:custGeom>
            <a:avLst/>
            <a:gdLst/>
            <a:ahLst/>
            <a:cxnLst/>
            <a:rect l="l" t="t" r="r" b="b"/>
            <a:pathLst>
              <a:path w="2990850" h="269875">
                <a:moveTo>
                  <a:pt x="0" y="269366"/>
                </a:moveTo>
                <a:lnTo>
                  <a:pt x="2990469" y="0"/>
                </a:lnTo>
              </a:path>
            </a:pathLst>
          </a:custGeom>
          <a:ln w="190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395978" y="5433821"/>
            <a:ext cx="2899410" cy="188595"/>
          </a:xfrm>
          <a:custGeom>
            <a:avLst/>
            <a:gdLst/>
            <a:ahLst/>
            <a:cxnLst/>
            <a:rect l="l" t="t" r="r" b="b"/>
            <a:pathLst>
              <a:path w="2899409" h="188595">
                <a:moveTo>
                  <a:pt x="0" y="0"/>
                </a:moveTo>
                <a:lnTo>
                  <a:pt x="2899029" y="188074"/>
                </a:lnTo>
              </a:path>
            </a:pathLst>
          </a:custGeom>
          <a:ln w="190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45972" y="5407580"/>
            <a:ext cx="10361930" cy="130810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6741159">
              <a:lnSpc>
                <a:spcPct val="100000"/>
              </a:lnSpc>
              <a:spcBef>
                <a:spcPts val="575"/>
              </a:spcBef>
            </a:pPr>
            <a:r>
              <a:rPr sz="1800" spc="-10" dirty="0">
                <a:latin typeface="Calibri"/>
                <a:cs typeface="Calibri"/>
              </a:rPr>
              <a:t>Penetration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Testing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2800" dirty="0">
                <a:latin typeface="Calibri"/>
                <a:cs typeface="Calibri"/>
              </a:rPr>
              <a:t>Note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different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processes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have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different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phases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artifacts,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but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all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spc="-10" dirty="0">
                <a:latin typeface="Calibri"/>
                <a:cs typeface="Calibri"/>
              </a:rPr>
              <a:t>involve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basics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above.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We’ll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keep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simple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refer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these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56360">
              <a:lnSpc>
                <a:spcPct val="100000"/>
              </a:lnSpc>
              <a:spcBef>
                <a:spcPts val="105"/>
              </a:spcBef>
            </a:pPr>
            <a:r>
              <a:rPr dirty="0"/>
              <a:t>“Use</a:t>
            </a:r>
            <a:r>
              <a:rPr spc="-75" dirty="0"/>
              <a:t> </a:t>
            </a:r>
            <a:r>
              <a:rPr dirty="0"/>
              <a:t>separation</a:t>
            </a:r>
            <a:r>
              <a:rPr spc="-60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spc="-10" dirty="0"/>
              <a:t>responsibility”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374394" y="1446656"/>
            <a:ext cx="10156825" cy="51546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Split</a:t>
            </a:r>
            <a:r>
              <a:rPr spc="-70" dirty="0"/>
              <a:t> </a:t>
            </a:r>
            <a:r>
              <a:rPr dirty="0"/>
              <a:t>up</a:t>
            </a:r>
            <a:r>
              <a:rPr spc="-65" dirty="0"/>
              <a:t> </a:t>
            </a:r>
            <a:r>
              <a:rPr dirty="0"/>
              <a:t>privilege</a:t>
            </a:r>
            <a:r>
              <a:rPr spc="-80" dirty="0"/>
              <a:t> </a:t>
            </a:r>
            <a:r>
              <a:rPr dirty="0"/>
              <a:t>so</a:t>
            </a:r>
            <a:r>
              <a:rPr spc="-65" dirty="0"/>
              <a:t> </a:t>
            </a:r>
            <a:r>
              <a:rPr dirty="0"/>
              <a:t>no</a:t>
            </a:r>
            <a:r>
              <a:rPr spc="-60" dirty="0"/>
              <a:t> </a:t>
            </a:r>
            <a:r>
              <a:rPr b="1" dirty="0">
                <a:latin typeface="Calibri"/>
                <a:cs typeface="Calibri"/>
              </a:rPr>
              <a:t>one</a:t>
            </a:r>
            <a:r>
              <a:rPr b="1" spc="-75" dirty="0">
                <a:latin typeface="Calibri"/>
                <a:cs typeface="Calibri"/>
              </a:rPr>
              <a:t> </a:t>
            </a:r>
            <a:r>
              <a:rPr dirty="0"/>
              <a:t>person</a:t>
            </a:r>
            <a:r>
              <a:rPr spc="-60" dirty="0"/>
              <a:t> </a:t>
            </a:r>
            <a:r>
              <a:rPr dirty="0"/>
              <a:t>or</a:t>
            </a:r>
            <a:r>
              <a:rPr spc="-85" dirty="0"/>
              <a:t> </a:t>
            </a:r>
            <a:r>
              <a:rPr spc="-10" dirty="0"/>
              <a:t>program</a:t>
            </a:r>
            <a:r>
              <a:rPr spc="-55" dirty="0"/>
              <a:t> </a:t>
            </a:r>
            <a:r>
              <a:rPr dirty="0"/>
              <a:t>has</a:t>
            </a:r>
            <a:r>
              <a:rPr spc="-70" dirty="0"/>
              <a:t> </a:t>
            </a:r>
            <a:r>
              <a:rPr dirty="0"/>
              <a:t>total</a:t>
            </a:r>
            <a:r>
              <a:rPr spc="-75" dirty="0"/>
              <a:t> </a:t>
            </a:r>
            <a:r>
              <a:rPr spc="-10" dirty="0"/>
              <a:t>power.</a:t>
            </a:r>
          </a:p>
          <a:p>
            <a:pPr>
              <a:lnSpc>
                <a:spcPct val="100000"/>
              </a:lnSpc>
            </a:pPr>
            <a:endParaRPr sz="2750" dirty="0"/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b="1" dirty="0">
                <a:solidFill>
                  <a:srgbClr val="000000"/>
                </a:solidFill>
                <a:latin typeface="Calibri"/>
                <a:cs typeface="Calibri"/>
              </a:rPr>
              <a:t>Example</a:t>
            </a:r>
            <a:r>
              <a:rPr dirty="0">
                <a:solidFill>
                  <a:srgbClr val="000000"/>
                </a:solidFill>
              </a:rPr>
              <a:t>:</a:t>
            </a:r>
            <a:r>
              <a:rPr spc="-9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US</a:t>
            </a:r>
            <a:r>
              <a:rPr spc="-10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government</a:t>
            </a:r>
          </a:p>
          <a:p>
            <a:pPr marL="926465" lvl="1" indent="-456565">
              <a:lnSpc>
                <a:spcPct val="100000"/>
              </a:lnSpc>
              <a:buFont typeface="Arial"/>
              <a:buChar char="•"/>
              <a:tabLst>
                <a:tab pos="926465" algn="l"/>
                <a:tab pos="927100" algn="l"/>
              </a:tabLst>
            </a:pPr>
            <a:r>
              <a:rPr sz="2800" dirty="0">
                <a:latin typeface="Calibri"/>
                <a:cs typeface="Calibri"/>
              </a:rPr>
              <a:t>Checks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balances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among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different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branches</a:t>
            </a:r>
            <a:endParaRPr sz="28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Arial"/>
              <a:buChar char="•"/>
            </a:pPr>
            <a:endParaRPr sz="3200" dirty="0"/>
          </a:p>
          <a:p>
            <a:pPr marL="469265" indent="-456565">
              <a:lnSpc>
                <a:spcPct val="100000"/>
              </a:lnSpc>
              <a:spcBef>
                <a:spcPts val="281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b="1" dirty="0">
                <a:solidFill>
                  <a:srgbClr val="000000"/>
                </a:solidFill>
                <a:latin typeface="Calibri"/>
                <a:cs typeface="Calibri"/>
              </a:rPr>
              <a:t>Example</a:t>
            </a:r>
            <a:r>
              <a:rPr dirty="0">
                <a:solidFill>
                  <a:srgbClr val="000000"/>
                </a:solidFill>
              </a:rPr>
              <a:t>:</a:t>
            </a:r>
            <a:r>
              <a:rPr spc="-114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Movie</a:t>
            </a:r>
            <a:r>
              <a:rPr spc="-12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theater</a:t>
            </a:r>
          </a:p>
          <a:p>
            <a:pPr marL="926465" lvl="1" indent="-456565">
              <a:lnSpc>
                <a:spcPct val="100000"/>
              </a:lnSpc>
              <a:buFont typeface="Arial"/>
              <a:buChar char="•"/>
              <a:tabLst>
                <a:tab pos="926465" algn="l"/>
                <a:tab pos="927100" algn="l"/>
              </a:tabLst>
            </a:pPr>
            <a:r>
              <a:rPr sz="2800" dirty="0">
                <a:latin typeface="Calibri"/>
                <a:cs typeface="Calibri"/>
              </a:rPr>
              <a:t>One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employee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sells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tickets,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another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person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tears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tickets</a:t>
            </a:r>
            <a:endParaRPr sz="28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Arial"/>
              <a:buChar char="•"/>
            </a:pPr>
            <a:endParaRPr sz="3200" dirty="0"/>
          </a:p>
          <a:p>
            <a:pPr marL="469265" indent="-456565">
              <a:lnSpc>
                <a:spcPct val="100000"/>
              </a:lnSpc>
              <a:spcBef>
                <a:spcPts val="281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b="1" dirty="0">
                <a:solidFill>
                  <a:srgbClr val="000000"/>
                </a:solidFill>
                <a:latin typeface="Calibri"/>
                <a:cs typeface="Calibri"/>
              </a:rPr>
              <a:t>Example</a:t>
            </a:r>
            <a:r>
              <a:rPr dirty="0">
                <a:solidFill>
                  <a:srgbClr val="000000"/>
                </a:solidFill>
              </a:rPr>
              <a:t>:</a:t>
            </a:r>
            <a:r>
              <a:rPr spc="-1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Nuclear</a:t>
            </a:r>
            <a:r>
              <a:rPr spc="-11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weapons…</a:t>
            </a:r>
            <a:r>
              <a:rPr lang="en-US" spc="-10" dirty="0">
                <a:solidFill>
                  <a:srgbClr val="000000"/>
                </a:solidFill>
              </a:rPr>
              <a:t> (multiple parties required to allow a launch)</a:t>
            </a:r>
            <a:endParaRPr spc="-1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80385">
              <a:lnSpc>
                <a:spcPct val="100000"/>
              </a:lnSpc>
              <a:spcBef>
                <a:spcPts val="105"/>
              </a:spcBef>
            </a:pPr>
            <a:r>
              <a:rPr dirty="0"/>
              <a:t>“Defend</a:t>
            </a:r>
            <a:r>
              <a:rPr spc="-100" dirty="0"/>
              <a:t> </a:t>
            </a:r>
            <a:r>
              <a:rPr dirty="0"/>
              <a:t>in</a:t>
            </a:r>
            <a:r>
              <a:rPr spc="-100" dirty="0"/>
              <a:t> </a:t>
            </a:r>
            <a:r>
              <a:rPr spc="-10" dirty="0"/>
              <a:t>depth”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1446656"/>
            <a:ext cx="10023475" cy="51644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843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Use</a:t>
            </a:r>
            <a:r>
              <a:rPr sz="2800" spc="-10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multiple,</a:t>
            </a:r>
            <a:r>
              <a:rPr sz="2800" spc="-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redundant</a:t>
            </a:r>
            <a:r>
              <a:rPr sz="2800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protections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750" dirty="0">
              <a:latin typeface="Calibri"/>
              <a:cs typeface="Calibri"/>
            </a:endParaRPr>
          </a:p>
          <a:p>
            <a:pPr marL="469265" marR="713740" indent="-45656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dirty="0">
                <a:latin typeface="Calibri"/>
                <a:cs typeface="Calibri"/>
              </a:rPr>
              <a:t>Only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event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all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them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have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been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breached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should </a:t>
            </a:r>
            <a:r>
              <a:rPr sz="2800" dirty="0">
                <a:latin typeface="Calibri"/>
                <a:cs typeface="Calibri"/>
              </a:rPr>
              <a:t>security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endangered.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750" dirty="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Calibri"/>
                <a:cs typeface="Calibri"/>
              </a:rPr>
              <a:t>Example: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Multi-</a:t>
            </a:r>
            <a:r>
              <a:rPr sz="2800" dirty="0">
                <a:latin typeface="Calibri"/>
                <a:cs typeface="Calibri"/>
              </a:rPr>
              <a:t>factor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authentication:</a:t>
            </a:r>
            <a:endParaRPr sz="2800" dirty="0">
              <a:latin typeface="Calibri"/>
              <a:cs typeface="Calibri"/>
            </a:endParaRPr>
          </a:p>
          <a:p>
            <a:pPr marL="926465" lvl="1" indent="-456565">
              <a:lnSpc>
                <a:spcPct val="100000"/>
              </a:lnSpc>
              <a:buFont typeface="Arial"/>
              <a:buChar char="•"/>
              <a:tabLst>
                <a:tab pos="926465" algn="l"/>
                <a:tab pos="927100" algn="l"/>
              </a:tabLst>
            </a:pPr>
            <a:r>
              <a:rPr sz="2800" dirty="0">
                <a:latin typeface="Calibri"/>
                <a:cs typeface="Calibri"/>
              </a:rPr>
              <a:t>Some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combination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password,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image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selection,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USB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dongle,</a:t>
            </a:r>
            <a:endParaRPr sz="2800" dirty="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2800" spc="-10" dirty="0">
                <a:latin typeface="Calibri"/>
                <a:cs typeface="Calibri"/>
              </a:rPr>
              <a:t>fingerprint,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iris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scanner,…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 dirty="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Calibri"/>
                <a:cs typeface="Calibri"/>
              </a:rPr>
              <a:t>Example: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“You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recognize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security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guru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particularly</a:t>
            </a:r>
            <a:endParaRPr sz="28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2800" dirty="0">
                <a:latin typeface="Calibri"/>
                <a:cs typeface="Calibri"/>
              </a:rPr>
              <a:t>cautious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if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you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see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someone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wearing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both...</a:t>
            </a:r>
            <a:endParaRPr sz="2800" dirty="0">
              <a:latin typeface="Calibri"/>
              <a:cs typeface="Calibri"/>
            </a:endParaRPr>
          </a:p>
          <a:p>
            <a:pPr marL="6612255">
              <a:lnSpc>
                <a:spcPct val="100000"/>
              </a:lnSpc>
              <a:spcBef>
                <a:spcPts val="145"/>
              </a:spcBef>
            </a:pP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…a</a:t>
            </a:r>
            <a:r>
              <a:rPr sz="2800" spc="-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belt</a:t>
            </a:r>
            <a:r>
              <a:rPr sz="2800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and</a:t>
            </a:r>
            <a:r>
              <a:rPr sz="2800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suspenders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01495">
              <a:lnSpc>
                <a:spcPct val="100000"/>
              </a:lnSpc>
              <a:spcBef>
                <a:spcPts val="105"/>
              </a:spcBef>
            </a:pPr>
            <a:r>
              <a:rPr dirty="0"/>
              <a:t>“Ensure</a:t>
            </a:r>
            <a:r>
              <a:rPr spc="-140" dirty="0"/>
              <a:t> </a:t>
            </a:r>
            <a:r>
              <a:rPr dirty="0"/>
              <a:t>complete</a:t>
            </a:r>
            <a:r>
              <a:rPr spc="-95" dirty="0"/>
              <a:t> </a:t>
            </a:r>
            <a:r>
              <a:rPr spc="-10" dirty="0"/>
              <a:t>mediation”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1446656"/>
            <a:ext cx="10300970" cy="55803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Make</a:t>
            </a:r>
            <a:r>
              <a:rPr sz="2800" spc="-9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sure</a:t>
            </a:r>
            <a:r>
              <a:rPr sz="2800" spc="-8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your</a:t>
            </a:r>
            <a:r>
              <a:rPr sz="2800" spc="-8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C00000"/>
                </a:solidFill>
                <a:latin typeface="Calibri"/>
                <a:cs typeface="Calibri"/>
              </a:rPr>
              <a:t>reference</a:t>
            </a:r>
            <a:r>
              <a:rPr sz="2800" spc="-1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monitor</a:t>
            </a:r>
            <a:r>
              <a:rPr sz="2800" spc="-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sees</a:t>
            </a:r>
            <a:r>
              <a:rPr sz="2800" spc="-9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every</a:t>
            </a:r>
            <a:r>
              <a:rPr sz="2800" spc="-9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access</a:t>
            </a:r>
            <a:r>
              <a:rPr sz="2800" spc="-9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to</a:t>
            </a:r>
            <a:r>
              <a:rPr sz="2800" spc="-1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every</a:t>
            </a:r>
            <a:r>
              <a:rPr sz="2800" spc="-9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object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750" dirty="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dirty="0">
                <a:latin typeface="Calibri"/>
                <a:cs typeface="Calibri"/>
              </a:rPr>
              <a:t>Any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access</a:t>
            </a:r>
            <a:r>
              <a:rPr sz="2800" b="1" spc="-7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control</a:t>
            </a:r>
            <a:r>
              <a:rPr sz="2800" b="1" spc="-7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system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resource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needs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enforce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750" dirty="0">
              <a:latin typeface="Calibri"/>
              <a:cs typeface="Calibri"/>
            </a:endParaRPr>
          </a:p>
          <a:p>
            <a:pPr marL="926465" marR="5080" lvl="1" indent="-456565">
              <a:lnSpc>
                <a:spcPct val="100000"/>
              </a:lnSpc>
              <a:buFont typeface="Arial"/>
              <a:buChar char="•"/>
              <a:tabLst>
                <a:tab pos="926465" algn="l"/>
                <a:tab pos="927100" algn="l"/>
              </a:tabLst>
            </a:pPr>
            <a:r>
              <a:rPr sz="2800" dirty="0">
                <a:latin typeface="Calibri"/>
                <a:cs typeface="Calibri"/>
              </a:rPr>
              <a:t>For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example: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allowed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access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file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(specific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group,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user, etc.)</a:t>
            </a:r>
            <a:endParaRPr sz="28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750" dirty="0">
              <a:latin typeface="Calibri"/>
              <a:cs typeface="Calibri"/>
            </a:endParaRPr>
          </a:p>
          <a:p>
            <a:pPr marL="926465" lvl="1" indent="-456565">
              <a:lnSpc>
                <a:spcPct val="100000"/>
              </a:lnSpc>
              <a:buFont typeface="Arial"/>
              <a:buChar char="•"/>
              <a:tabLst>
                <a:tab pos="926465" algn="l"/>
                <a:tab pos="927100" algn="l"/>
              </a:tabLst>
            </a:pPr>
            <a:r>
              <a:rPr sz="2800" dirty="0">
                <a:latin typeface="Calibri"/>
                <a:cs typeface="Calibri"/>
              </a:rPr>
              <a:t>Another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example: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allowed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post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message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board</a:t>
            </a:r>
            <a:r>
              <a:rPr lang="en-US" sz="2800" spc="-10" dirty="0">
                <a:latin typeface="Calibri"/>
                <a:cs typeface="Calibri"/>
              </a:rPr>
              <a:t>/topic</a:t>
            </a:r>
            <a:r>
              <a:rPr sz="2800" spc="-10" dirty="0">
                <a:latin typeface="Calibri"/>
                <a:cs typeface="Calibri"/>
              </a:rPr>
              <a:t>…</a:t>
            </a:r>
            <a:endParaRPr sz="28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Arial"/>
              <a:buChar char="•"/>
            </a:pPr>
            <a:endParaRPr sz="3200" dirty="0">
              <a:latin typeface="Calibri"/>
              <a:cs typeface="Calibri"/>
            </a:endParaRPr>
          </a:p>
          <a:p>
            <a:pPr marL="469265" marR="59690" indent="-456565">
              <a:lnSpc>
                <a:spcPct val="100000"/>
              </a:lnSpc>
              <a:spcBef>
                <a:spcPts val="281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b="1" spc="-20" dirty="0">
                <a:latin typeface="Calibri"/>
                <a:cs typeface="Calibri"/>
              </a:rPr>
              <a:t>Reference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Monitor:</a:t>
            </a:r>
            <a:r>
              <a:rPr sz="2800" b="1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piece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code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checks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permission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to </a:t>
            </a:r>
            <a:r>
              <a:rPr sz="2800" dirty="0">
                <a:latin typeface="Calibri"/>
                <a:cs typeface="Calibri"/>
              </a:rPr>
              <a:t>access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resource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3177" y="449580"/>
            <a:ext cx="6619748" cy="610514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285478" y="3513835"/>
            <a:ext cx="244284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Ensure</a:t>
            </a:r>
            <a:r>
              <a:rPr sz="2800" spc="-114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complete mediation!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9410" y="609676"/>
            <a:ext cx="63950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“Account</a:t>
            </a:r>
            <a:r>
              <a:rPr spc="-110" dirty="0"/>
              <a:t> </a:t>
            </a:r>
            <a:r>
              <a:rPr dirty="0"/>
              <a:t>for</a:t>
            </a:r>
            <a:r>
              <a:rPr spc="-95" dirty="0"/>
              <a:t> </a:t>
            </a:r>
            <a:r>
              <a:rPr dirty="0"/>
              <a:t>human</a:t>
            </a:r>
            <a:r>
              <a:rPr spc="-110" dirty="0"/>
              <a:t> </a:t>
            </a:r>
            <a:r>
              <a:rPr spc="-10" dirty="0"/>
              <a:t>factors”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1446656"/>
            <a:ext cx="10360660" cy="4719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50545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(1)</a:t>
            </a:r>
            <a:r>
              <a:rPr sz="2800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“Psychological</a:t>
            </a:r>
            <a:r>
              <a:rPr sz="2800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acceptability”: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2377440" algn="l"/>
              </a:tabLst>
            </a:pP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In</a:t>
            </a:r>
            <a:r>
              <a:rPr sz="2800" spc="-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other</a:t>
            </a:r>
            <a:r>
              <a:rPr sz="2800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words,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	users</a:t>
            </a:r>
            <a:r>
              <a:rPr sz="2800" spc="-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must</a:t>
            </a:r>
            <a:r>
              <a:rPr sz="2800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buy</a:t>
            </a:r>
            <a:r>
              <a:rPr sz="2800" spc="-8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into</a:t>
            </a:r>
            <a:r>
              <a:rPr sz="2800" spc="-8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800" spc="-8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security</a:t>
            </a:r>
            <a:r>
              <a:rPr sz="2800" spc="-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model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 dirty="0">
              <a:latin typeface="Calibri"/>
              <a:cs typeface="Calibri"/>
            </a:endParaRPr>
          </a:p>
          <a:p>
            <a:pPr marL="469265" marR="5080" indent="-456565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security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your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system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ultimately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lies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hands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those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who </a:t>
            </a:r>
            <a:r>
              <a:rPr sz="2800" dirty="0">
                <a:latin typeface="Calibri"/>
                <a:cs typeface="Calibri"/>
              </a:rPr>
              <a:t>use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it</a:t>
            </a:r>
            <a:r>
              <a:rPr lang="en-US" sz="2800" spc="-25" dirty="0">
                <a:latin typeface="Calibri"/>
                <a:cs typeface="Calibri"/>
              </a:rPr>
              <a:t>: its important that users are onboard.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750" dirty="0">
              <a:latin typeface="Calibri"/>
              <a:cs typeface="Calibri"/>
            </a:endParaRPr>
          </a:p>
          <a:p>
            <a:pPr marL="469265" marR="483234" indent="-456565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dirty="0">
                <a:latin typeface="Calibri"/>
                <a:cs typeface="Calibri"/>
              </a:rPr>
              <a:t>If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they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don’t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believe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system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cost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takes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secure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it, </a:t>
            </a:r>
            <a:r>
              <a:rPr sz="2800" dirty="0">
                <a:latin typeface="Calibri"/>
                <a:cs typeface="Calibri"/>
              </a:rPr>
              <a:t>then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they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won’t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it.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750" dirty="0">
              <a:latin typeface="Calibri"/>
              <a:cs typeface="Calibri"/>
            </a:endParaRPr>
          </a:p>
          <a:p>
            <a:pPr marL="469265" marR="716915" indent="-456565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b="1" dirty="0">
                <a:latin typeface="Calibri"/>
                <a:cs typeface="Calibri"/>
              </a:rPr>
              <a:t>Example</a:t>
            </a:r>
            <a:r>
              <a:rPr sz="2800" dirty="0">
                <a:latin typeface="Calibri"/>
                <a:cs typeface="Calibri"/>
              </a:rPr>
              <a:t>: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“All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passwords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must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have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15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characters,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3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numbers,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6 </a:t>
            </a:r>
            <a:r>
              <a:rPr sz="2800" dirty="0">
                <a:latin typeface="Calibri"/>
                <a:cs typeface="Calibri"/>
              </a:rPr>
              <a:t>special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characters,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…”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11323" y="377952"/>
            <a:ext cx="8011668" cy="510844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787902" y="5785205"/>
            <a:ext cx="5156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(1)</a:t>
            </a:r>
            <a:r>
              <a:rPr sz="2800" spc="-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Users</a:t>
            </a:r>
            <a:r>
              <a:rPr sz="2800" spc="-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must</a:t>
            </a:r>
            <a:r>
              <a:rPr sz="2800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buy</a:t>
            </a:r>
            <a:r>
              <a:rPr sz="2800" spc="-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into</a:t>
            </a:r>
            <a:r>
              <a:rPr sz="2800" spc="-8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800" spc="-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security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9410" y="609676"/>
            <a:ext cx="63950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“Account</a:t>
            </a:r>
            <a:r>
              <a:rPr spc="-110" dirty="0"/>
              <a:t> </a:t>
            </a:r>
            <a:r>
              <a:rPr dirty="0"/>
              <a:t>for</a:t>
            </a:r>
            <a:r>
              <a:rPr spc="-95" dirty="0"/>
              <a:t> </a:t>
            </a:r>
            <a:r>
              <a:rPr dirty="0"/>
              <a:t>human</a:t>
            </a:r>
            <a:r>
              <a:rPr spc="-110" dirty="0"/>
              <a:t> </a:t>
            </a:r>
            <a:r>
              <a:rPr spc="-10" dirty="0"/>
              <a:t>factors”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1446656"/>
            <a:ext cx="10364470" cy="4293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50545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(2)</a:t>
            </a:r>
            <a:r>
              <a:rPr sz="2800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800" spc="-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security</a:t>
            </a:r>
            <a:r>
              <a:rPr sz="2800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system</a:t>
            </a:r>
            <a:r>
              <a:rPr sz="2800" spc="-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must</a:t>
            </a:r>
            <a:r>
              <a:rPr sz="2800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be</a:t>
            </a:r>
            <a:r>
              <a:rPr sz="2800" spc="-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usable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750">
              <a:latin typeface="Calibri"/>
              <a:cs typeface="Calibri"/>
            </a:endParaRPr>
          </a:p>
          <a:p>
            <a:pPr marL="469265" marR="5080" indent="-45656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security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your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system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ultimately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lies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hands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those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who </a:t>
            </a:r>
            <a:r>
              <a:rPr sz="2800" dirty="0">
                <a:latin typeface="Calibri"/>
                <a:cs typeface="Calibri"/>
              </a:rPr>
              <a:t>use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it.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7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dirty="0">
                <a:latin typeface="Calibri"/>
                <a:cs typeface="Calibri"/>
              </a:rPr>
              <a:t>If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hard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act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secure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fashion,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then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they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won’t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it.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2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281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b="1" dirty="0">
                <a:latin typeface="Calibri"/>
                <a:cs typeface="Calibri"/>
              </a:rPr>
              <a:t>Example:</a:t>
            </a:r>
            <a:r>
              <a:rPr sz="2800" b="1" spc="-1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Popup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dialogs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9410" y="609676"/>
            <a:ext cx="63950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“Account</a:t>
            </a:r>
            <a:r>
              <a:rPr spc="-110" dirty="0"/>
              <a:t> </a:t>
            </a:r>
            <a:r>
              <a:rPr dirty="0"/>
              <a:t>for</a:t>
            </a:r>
            <a:r>
              <a:rPr spc="-95" dirty="0"/>
              <a:t> </a:t>
            </a:r>
            <a:r>
              <a:rPr dirty="0"/>
              <a:t>human</a:t>
            </a:r>
            <a:r>
              <a:rPr spc="-110" dirty="0"/>
              <a:t> </a:t>
            </a:r>
            <a:r>
              <a:rPr spc="-10" dirty="0"/>
              <a:t>factors”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0941" y="1853630"/>
            <a:ext cx="8411693" cy="374943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779265" y="5915659"/>
            <a:ext cx="377380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User</a:t>
            </a:r>
            <a:r>
              <a:rPr sz="2800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needs</a:t>
            </a:r>
            <a:r>
              <a:rPr sz="2800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to</a:t>
            </a:r>
            <a:r>
              <a:rPr sz="2800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be</a:t>
            </a:r>
            <a:r>
              <a:rPr sz="2800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onboard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9410" y="609676"/>
            <a:ext cx="63950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“Account</a:t>
            </a:r>
            <a:r>
              <a:rPr spc="-110" dirty="0"/>
              <a:t> </a:t>
            </a:r>
            <a:r>
              <a:rPr dirty="0"/>
              <a:t>for</a:t>
            </a:r>
            <a:r>
              <a:rPr spc="-95" dirty="0"/>
              <a:t> </a:t>
            </a:r>
            <a:r>
              <a:rPr dirty="0"/>
              <a:t>human</a:t>
            </a:r>
            <a:r>
              <a:rPr spc="-110" dirty="0"/>
              <a:t> </a:t>
            </a:r>
            <a:r>
              <a:rPr spc="-10" dirty="0"/>
              <a:t>factors”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79265" y="5915659"/>
            <a:ext cx="37731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User</a:t>
            </a:r>
            <a:r>
              <a:rPr sz="2800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needs</a:t>
            </a:r>
            <a:r>
              <a:rPr sz="2800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to</a:t>
            </a:r>
            <a:r>
              <a:rPr sz="2800" spc="-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be</a:t>
            </a:r>
            <a:r>
              <a:rPr sz="2800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onboard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4692" y="1596724"/>
            <a:ext cx="6172821" cy="4214205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9410" y="609676"/>
            <a:ext cx="63950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“Account</a:t>
            </a:r>
            <a:r>
              <a:rPr spc="-110" dirty="0"/>
              <a:t> </a:t>
            </a:r>
            <a:r>
              <a:rPr dirty="0"/>
              <a:t>for</a:t>
            </a:r>
            <a:r>
              <a:rPr spc="-95" dirty="0"/>
              <a:t> </a:t>
            </a:r>
            <a:r>
              <a:rPr dirty="0"/>
              <a:t>human</a:t>
            </a:r>
            <a:r>
              <a:rPr spc="-110" dirty="0"/>
              <a:t> </a:t>
            </a:r>
            <a:r>
              <a:rPr spc="-10" dirty="0"/>
              <a:t>factors”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79265" y="5915659"/>
            <a:ext cx="37731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User</a:t>
            </a:r>
            <a:r>
              <a:rPr sz="2800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needs</a:t>
            </a:r>
            <a:r>
              <a:rPr sz="2800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to</a:t>
            </a:r>
            <a:r>
              <a:rPr sz="2800" spc="-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be</a:t>
            </a:r>
            <a:r>
              <a:rPr sz="2800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onboard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9954" y="1475232"/>
            <a:ext cx="7284636" cy="439214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61285">
              <a:lnSpc>
                <a:spcPct val="100000"/>
              </a:lnSpc>
              <a:spcBef>
                <a:spcPts val="105"/>
              </a:spcBef>
            </a:pPr>
            <a:r>
              <a:rPr dirty="0"/>
              <a:t>Software</a:t>
            </a:r>
            <a:r>
              <a:rPr spc="-120" dirty="0"/>
              <a:t> </a:t>
            </a:r>
            <a:r>
              <a:rPr dirty="0"/>
              <a:t>vs</a:t>
            </a:r>
            <a:r>
              <a:rPr spc="-80" dirty="0"/>
              <a:t> </a:t>
            </a:r>
            <a:r>
              <a:rPr spc="-10" dirty="0"/>
              <a:t>Hardware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1498218"/>
            <a:ext cx="8545830" cy="4719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527685" algn="l"/>
                <a:tab pos="528320" algn="l"/>
              </a:tabLst>
            </a:pPr>
            <a:r>
              <a:rPr sz="2800" spc="-20" dirty="0">
                <a:latin typeface="Calibri"/>
                <a:cs typeface="Calibri"/>
              </a:rPr>
              <a:t>System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design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contains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b="1" i="1" dirty="0">
                <a:latin typeface="Calibri"/>
                <a:cs typeface="Calibri"/>
              </a:rPr>
              <a:t>software</a:t>
            </a:r>
            <a:r>
              <a:rPr sz="2800" b="1" i="1" spc="-85" dirty="0">
                <a:latin typeface="Calibri"/>
                <a:cs typeface="Calibri"/>
              </a:rPr>
              <a:t> </a:t>
            </a:r>
            <a:r>
              <a:rPr sz="2800" b="1" i="1" dirty="0">
                <a:latin typeface="Calibri"/>
                <a:cs typeface="Calibri"/>
              </a:rPr>
              <a:t>and</a:t>
            </a:r>
            <a:r>
              <a:rPr sz="2800" b="1" i="1" spc="-100" dirty="0">
                <a:latin typeface="Calibri"/>
                <a:cs typeface="Calibri"/>
              </a:rPr>
              <a:t> </a:t>
            </a:r>
            <a:r>
              <a:rPr sz="2800" b="1" i="1" spc="-10" dirty="0">
                <a:latin typeface="Calibri"/>
                <a:cs typeface="Calibri"/>
              </a:rPr>
              <a:t>hardware</a:t>
            </a:r>
            <a:endParaRPr sz="2800">
              <a:latin typeface="Calibri"/>
              <a:cs typeface="Calibri"/>
            </a:endParaRPr>
          </a:p>
          <a:p>
            <a:pPr marL="984885" lvl="1" indent="-515620">
              <a:lnSpc>
                <a:spcPct val="100000"/>
              </a:lnSpc>
              <a:buFont typeface="Arial"/>
              <a:buChar char="•"/>
              <a:tabLst>
                <a:tab pos="984885" algn="l"/>
                <a:tab pos="985519" algn="l"/>
              </a:tabLst>
            </a:pPr>
            <a:r>
              <a:rPr sz="2800" spc="-30" dirty="0">
                <a:latin typeface="Calibri"/>
                <a:cs typeface="Calibri"/>
              </a:rPr>
              <a:t>Mostly,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focusing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software</a:t>
            </a:r>
            <a:endParaRPr sz="2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75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buFont typeface="Arial"/>
              <a:buChar char="•"/>
              <a:tabLst>
                <a:tab pos="527685" algn="l"/>
                <a:tab pos="528320" algn="l"/>
              </a:tabLst>
            </a:pPr>
            <a:r>
              <a:rPr sz="2800" b="1" dirty="0">
                <a:latin typeface="Calibri"/>
                <a:cs typeface="Calibri"/>
              </a:rPr>
              <a:t>Software</a:t>
            </a:r>
            <a:r>
              <a:rPr sz="2800" b="1" spc="-7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is</a:t>
            </a:r>
            <a:r>
              <a:rPr sz="2800" b="1" spc="-9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malleable</a:t>
            </a:r>
            <a:r>
              <a:rPr sz="2800" b="1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easily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changed</a:t>
            </a:r>
            <a:endParaRPr sz="2800">
              <a:latin typeface="Calibri"/>
              <a:cs typeface="Calibri"/>
            </a:endParaRPr>
          </a:p>
          <a:p>
            <a:pPr marL="984885" lvl="1" indent="-515620">
              <a:lnSpc>
                <a:spcPct val="100000"/>
              </a:lnSpc>
              <a:buFont typeface="Arial"/>
              <a:buChar char="•"/>
              <a:tabLst>
                <a:tab pos="984885" algn="l"/>
                <a:tab pos="985519" algn="l"/>
              </a:tabLst>
            </a:pPr>
            <a:r>
              <a:rPr sz="2800" spc="-20" dirty="0">
                <a:latin typeface="Calibri"/>
                <a:cs typeface="Calibri"/>
              </a:rPr>
              <a:t>Advantageous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core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functionality</a:t>
            </a:r>
            <a:endParaRPr sz="2800">
              <a:latin typeface="Calibri"/>
              <a:cs typeface="Calibri"/>
            </a:endParaRPr>
          </a:p>
          <a:p>
            <a:pPr marL="984885" lvl="1" indent="-515620">
              <a:lnSpc>
                <a:spcPct val="100000"/>
              </a:lnSpc>
              <a:buFont typeface="Arial"/>
              <a:buChar char="•"/>
              <a:tabLst>
                <a:tab pos="984885" algn="l"/>
                <a:tab pos="985519" algn="l"/>
              </a:tabLst>
            </a:pP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Harmful</a:t>
            </a:r>
            <a:r>
              <a:rPr sz="2800" b="1" spc="-8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to</a:t>
            </a:r>
            <a:r>
              <a:rPr sz="2800" b="1" spc="-8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security</a:t>
            </a:r>
            <a:r>
              <a:rPr sz="2800" b="1" spc="-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(and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performance)</a:t>
            </a:r>
            <a:endParaRPr sz="2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75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buFont typeface="Arial"/>
              <a:buChar char="•"/>
              <a:tabLst>
                <a:tab pos="527685" algn="l"/>
                <a:tab pos="528320" algn="l"/>
              </a:tabLst>
            </a:pPr>
            <a:r>
              <a:rPr sz="2800" b="1" spc="-10" dirty="0">
                <a:latin typeface="Calibri"/>
                <a:cs typeface="Calibri"/>
              </a:rPr>
              <a:t>Hardware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is</a:t>
            </a:r>
            <a:r>
              <a:rPr sz="2800" b="1" spc="-7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fast</a:t>
            </a:r>
            <a:r>
              <a:rPr sz="2800" dirty="0">
                <a:latin typeface="Calibri"/>
                <a:cs typeface="Calibri"/>
              </a:rPr>
              <a:t>,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but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hard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change</a:t>
            </a:r>
            <a:endParaRPr sz="2800">
              <a:latin typeface="Calibri"/>
              <a:cs typeface="Calibri"/>
            </a:endParaRPr>
          </a:p>
          <a:p>
            <a:pPr marL="984885" lvl="1" indent="-515620">
              <a:lnSpc>
                <a:spcPct val="100000"/>
              </a:lnSpc>
              <a:buFont typeface="Arial"/>
              <a:buChar char="•"/>
              <a:tabLst>
                <a:tab pos="984885" algn="l"/>
                <a:tab pos="985519" algn="l"/>
              </a:tabLst>
            </a:pPr>
            <a:r>
              <a:rPr sz="2800" spc="-20" dirty="0">
                <a:latin typeface="Calibri"/>
                <a:cs typeface="Calibri"/>
              </a:rPr>
              <a:t>Disadvantageous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evolution</a:t>
            </a:r>
            <a:endParaRPr sz="2800">
              <a:latin typeface="Calibri"/>
              <a:cs typeface="Calibri"/>
            </a:endParaRPr>
          </a:p>
          <a:p>
            <a:pPr marL="984885" lvl="1" indent="-5156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984885" algn="l"/>
                <a:tab pos="985519" algn="l"/>
              </a:tabLst>
            </a:pPr>
            <a:r>
              <a:rPr sz="2800" b="1" spc="-10" dirty="0">
                <a:solidFill>
                  <a:srgbClr val="00AF50"/>
                </a:solidFill>
                <a:latin typeface="Calibri"/>
                <a:cs typeface="Calibri"/>
              </a:rPr>
              <a:t>Advantage</a:t>
            </a:r>
            <a:r>
              <a:rPr sz="2800" b="1" spc="-9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0AF50"/>
                </a:solidFill>
                <a:latin typeface="Calibri"/>
                <a:cs typeface="Calibri"/>
              </a:rPr>
              <a:t>to</a:t>
            </a:r>
            <a:r>
              <a:rPr sz="2800" b="1" spc="-1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AF50"/>
                </a:solidFill>
                <a:latin typeface="Calibri"/>
                <a:cs typeface="Calibri"/>
              </a:rPr>
              <a:t>security</a:t>
            </a:r>
            <a:endParaRPr sz="2800">
              <a:latin typeface="Calibri"/>
              <a:cs typeface="Calibri"/>
            </a:endParaRPr>
          </a:p>
          <a:p>
            <a:pPr marL="1442085" lvl="2" indent="-515620">
              <a:lnSpc>
                <a:spcPct val="100000"/>
              </a:lnSpc>
              <a:buFont typeface="Arial"/>
              <a:buChar char="•"/>
              <a:tabLst>
                <a:tab pos="1442085" algn="l"/>
                <a:tab pos="1442720" algn="l"/>
              </a:tabLst>
            </a:pPr>
            <a:r>
              <a:rPr sz="2800" dirty="0">
                <a:latin typeface="Calibri"/>
                <a:cs typeface="Calibri"/>
              </a:rPr>
              <a:t>Can’t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exploited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easily,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changed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by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attack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28595">
              <a:lnSpc>
                <a:spcPct val="100000"/>
              </a:lnSpc>
              <a:spcBef>
                <a:spcPts val="105"/>
              </a:spcBef>
            </a:pPr>
            <a:r>
              <a:rPr spc="10" dirty="0"/>
              <a:t>“</a:t>
            </a:r>
            <a:r>
              <a:rPr spc="-75" dirty="0"/>
              <a:t>K</a:t>
            </a:r>
            <a:r>
              <a:rPr spc="10" dirty="0"/>
              <a:t>e</a:t>
            </a:r>
            <a:r>
              <a:rPr spc="15" dirty="0"/>
              <a:t>rkh</a:t>
            </a:r>
            <a:r>
              <a:rPr spc="10" dirty="0"/>
              <a:t>o</a:t>
            </a:r>
            <a:r>
              <a:rPr spc="-50" dirty="0"/>
              <a:t>f</a:t>
            </a:r>
            <a:r>
              <a:rPr spc="265" dirty="0"/>
              <a:t>f</a:t>
            </a:r>
            <a:r>
              <a:rPr spc="-265" dirty="0"/>
              <a:t>’</a:t>
            </a:r>
            <a:r>
              <a:rPr spc="15" dirty="0"/>
              <a:t>s</a:t>
            </a:r>
            <a:r>
              <a:rPr spc="-204" dirty="0"/>
              <a:t> </a:t>
            </a:r>
            <a:r>
              <a:rPr spc="-10" dirty="0"/>
              <a:t>principle”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1052" y="1446656"/>
            <a:ext cx="10521315" cy="4975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07514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Don’t</a:t>
            </a:r>
            <a:r>
              <a:rPr sz="2800" spc="-8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rely</a:t>
            </a:r>
            <a:r>
              <a:rPr sz="2800" spc="-1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on</a:t>
            </a:r>
            <a:r>
              <a:rPr sz="2800" spc="-8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security</a:t>
            </a:r>
            <a:r>
              <a:rPr sz="2800" spc="-8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through</a:t>
            </a:r>
            <a:r>
              <a:rPr sz="2800" spc="-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obscurity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750" dirty="0">
              <a:latin typeface="Calibri"/>
              <a:cs typeface="Calibri"/>
            </a:endParaRPr>
          </a:p>
          <a:p>
            <a:pPr marL="793115" marR="661670" indent="-4572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793115" algn="l"/>
                <a:tab pos="793750" algn="l"/>
              </a:tabLst>
            </a:pPr>
            <a:r>
              <a:rPr sz="2800" dirty="0">
                <a:latin typeface="Calibri"/>
                <a:cs typeface="Calibri"/>
              </a:rPr>
              <a:t>Originally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defined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context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crypto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systems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(encryption, </a:t>
            </a:r>
            <a:r>
              <a:rPr sz="2800" dirty="0">
                <a:latin typeface="Calibri"/>
                <a:cs typeface="Calibri"/>
              </a:rPr>
              <a:t>decryption,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digital</a:t>
            </a:r>
            <a:r>
              <a:rPr sz="2800" spc="-1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signatures,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etc.):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750" dirty="0">
              <a:latin typeface="Calibri"/>
              <a:cs typeface="Calibri"/>
            </a:endParaRPr>
          </a:p>
          <a:p>
            <a:pPr marL="793115" marR="5080" indent="-457200">
              <a:lnSpc>
                <a:spcPct val="100000"/>
              </a:lnSpc>
              <a:buFont typeface="Arial"/>
              <a:buChar char="•"/>
              <a:tabLst>
                <a:tab pos="793115" algn="l"/>
                <a:tab pos="793750" algn="l"/>
              </a:tabLst>
            </a:pPr>
            <a:r>
              <a:rPr sz="2800" b="1" dirty="0">
                <a:latin typeface="Calibri"/>
                <a:cs typeface="Calibri"/>
              </a:rPr>
              <a:t>Crypto</a:t>
            </a:r>
            <a:r>
              <a:rPr sz="2800" b="1" spc="-90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systems</a:t>
            </a:r>
            <a:r>
              <a:rPr sz="2800" b="1" spc="-8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should</a:t>
            </a:r>
            <a:r>
              <a:rPr sz="2800" b="1" spc="-7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remain</a:t>
            </a:r>
            <a:r>
              <a:rPr sz="2800" b="1" spc="-9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secure</a:t>
            </a:r>
            <a:r>
              <a:rPr sz="2800" b="1" spc="-9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even</a:t>
            </a:r>
            <a:r>
              <a:rPr sz="2800" b="1" spc="-10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when</a:t>
            </a:r>
            <a:r>
              <a:rPr sz="2800" b="1" spc="-9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an</a:t>
            </a:r>
            <a:r>
              <a:rPr sz="2800" b="1" spc="-95" dirty="0">
                <a:latin typeface="Calibri"/>
                <a:cs typeface="Calibri"/>
              </a:rPr>
              <a:t> </a:t>
            </a:r>
            <a:r>
              <a:rPr sz="2800" b="1" spc="-25" dirty="0">
                <a:latin typeface="Calibri"/>
                <a:cs typeface="Calibri"/>
              </a:rPr>
              <a:t>attacker</a:t>
            </a:r>
            <a:r>
              <a:rPr sz="2800" b="1" spc="-12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knows </a:t>
            </a:r>
            <a:r>
              <a:rPr sz="2800" b="1" dirty="0">
                <a:latin typeface="Calibri"/>
                <a:cs typeface="Calibri"/>
              </a:rPr>
              <a:t>all</a:t>
            </a:r>
            <a:r>
              <a:rPr sz="2800" b="1" spc="-7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of</a:t>
            </a:r>
            <a:r>
              <a:rPr sz="2800" b="1" spc="-6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the</a:t>
            </a:r>
            <a:r>
              <a:rPr sz="2800" b="1" spc="-7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internal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details</a:t>
            </a:r>
            <a:endParaRPr sz="2800" b="1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750" dirty="0">
              <a:latin typeface="Calibri"/>
              <a:cs typeface="Calibri"/>
            </a:endParaRPr>
          </a:p>
          <a:p>
            <a:pPr marL="1250315" marR="7620" lvl="1" indent="-457200">
              <a:lnSpc>
                <a:spcPct val="100000"/>
              </a:lnSpc>
              <a:buFont typeface="Arial"/>
              <a:buChar char="•"/>
              <a:tabLst>
                <a:tab pos="1250315" algn="l"/>
                <a:tab pos="1250950" algn="l"/>
              </a:tabLst>
            </a:pPr>
            <a:r>
              <a:rPr sz="2800" dirty="0">
                <a:latin typeface="Calibri"/>
                <a:cs typeface="Calibri"/>
              </a:rPr>
              <a:t>It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easier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change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compromised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key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update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all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code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algorithms</a:t>
            </a:r>
            <a:r>
              <a:rPr lang="en-US" sz="2800" spc="-10" dirty="0">
                <a:latin typeface="Calibri"/>
                <a:cs typeface="Calibri"/>
              </a:rPr>
              <a:t> (if you relied on security through obscurity)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14"/>
              </a:spcBef>
            </a:pP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Claude</a:t>
            </a:r>
            <a:r>
              <a:rPr sz="2800" spc="-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Shannon</a:t>
            </a:r>
            <a:r>
              <a:rPr sz="2800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later</a:t>
            </a:r>
            <a:r>
              <a:rPr sz="2800" spc="-9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redefined</a:t>
            </a:r>
            <a:r>
              <a:rPr sz="2800" spc="-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this</a:t>
            </a:r>
            <a:r>
              <a:rPr sz="2800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as:</a:t>
            </a:r>
            <a:r>
              <a:rPr sz="2800" spc="-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“The</a:t>
            </a:r>
            <a:r>
              <a:rPr sz="2800" spc="-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enemy</a:t>
            </a:r>
            <a:r>
              <a:rPr sz="2800" spc="-8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knows</a:t>
            </a:r>
            <a:r>
              <a:rPr sz="2800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800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system”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98115">
              <a:lnSpc>
                <a:spcPct val="100000"/>
              </a:lnSpc>
              <a:spcBef>
                <a:spcPts val="105"/>
              </a:spcBef>
            </a:pPr>
            <a:r>
              <a:rPr spc="-75" dirty="0"/>
              <a:t>K</a:t>
            </a:r>
            <a:r>
              <a:rPr spc="10" dirty="0"/>
              <a:t>e</a:t>
            </a:r>
            <a:r>
              <a:rPr spc="15" dirty="0"/>
              <a:t>rkh</a:t>
            </a:r>
            <a:r>
              <a:rPr spc="10" dirty="0"/>
              <a:t>o</a:t>
            </a:r>
            <a:r>
              <a:rPr spc="-50" dirty="0"/>
              <a:t>f</a:t>
            </a:r>
            <a:r>
              <a:rPr spc="265" dirty="0"/>
              <a:t>f</a:t>
            </a:r>
            <a:r>
              <a:rPr spc="-265" dirty="0"/>
              <a:t>’</a:t>
            </a:r>
            <a:r>
              <a:rPr spc="15" dirty="0"/>
              <a:t>s</a:t>
            </a:r>
            <a:r>
              <a:rPr spc="-190" dirty="0"/>
              <a:t> </a:t>
            </a:r>
            <a:r>
              <a:rPr spc="-10" dirty="0"/>
              <a:t>principle??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8900" y="1542288"/>
            <a:ext cx="6639716" cy="4760976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86483" y="967739"/>
            <a:ext cx="7411330" cy="54220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5755">
              <a:lnSpc>
                <a:spcPct val="100000"/>
              </a:lnSpc>
              <a:spcBef>
                <a:spcPts val="105"/>
              </a:spcBef>
            </a:pPr>
            <a:r>
              <a:rPr spc="-75" dirty="0"/>
              <a:t>K</a:t>
            </a:r>
            <a:r>
              <a:rPr spc="10" dirty="0"/>
              <a:t>e</a:t>
            </a:r>
            <a:r>
              <a:rPr spc="15" dirty="0"/>
              <a:t>rkh</a:t>
            </a:r>
            <a:r>
              <a:rPr spc="10" dirty="0"/>
              <a:t>o</a:t>
            </a:r>
            <a:r>
              <a:rPr spc="-50" dirty="0"/>
              <a:t>f</a:t>
            </a:r>
            <a:r>
              <a:rPr spc="265" dirty="0"/>
              <a:t>f</a:t>
            </a:r>
            <a:r>
              <a:rPr spc="-265" dirty="0"/>
              <a:t>’</a:t>
            </a:r>
            <a:r>
              <a:rPr spc="15" dirty="0"/>
              <a:t>s</a:t>
            </a:r>
            <a:r>
              <a:rPr spc="-190" dirty="0"/>
              <a:t> </a:t>
            </a:r>
            <a:r>
              <a:rPr spc="-10" dirty="0"/>
              <a:t>principle!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44880">
              <a:lnSpc>
                <a:spcPct val="100000"/>
              </a:lnSpc>
              <a:spcBef>
                <a:spcPts val="105"/>
              </a:spcBef>
            </a:pPr>
            <a:r>
              <a:rPr dirty="0"/>
              <a:t>Principles</a:t>
            </a:r>
            <a:r>
              <a:rPr spc="-80" dirty="0"/>
              <a:t> </a:t>
            </a:r>
            <a:r>
              <a:rPr dirty="0"/>
              <a:t>for</a:t>
            </a:r>
            <a:r>
              <a:rPr spc="-65" dirty="0"/>
              <a:t> </a:t>
            </a:r>
            <a:r>
              <a:rPr dirty="0"/>
              <a:t>building</a:t>
            </a:r>
            <a:r>
              <a:rPr spc="-80" dirty="0"/>
              <a:t> </a:t>
            </a:r>
            <a:r>
              <a:rPr dirty="0"/>
              <a:t>secure</a:t>
            </a:r>
            <a:r>
              <a:rPr spc="-80" dirty="0"/>
              <a:t> </a:t>
            </a:r>
            <a:r>
              <a:rPr spc="-10" dirty="0"/>
              <a:t>systems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7670">
              <a:lnSpc>
                <a:spcPts val="3340"/>
              </a:lnSpc>
              <a:spcBef>
                <a:spcPts val="95"/>
              </a:spcBef>
            </a:pPr>
            <a:r>
              <a:rPr dirty="0"/>
              <a:t>Know</a:t>
            </a:r>
            <a:r>
              <a:rPr spc="-90" dirty="0"/>
              <a:t> </a:t>
            </a:r>
            <a:r>
              <a:rPr dirty="0"/>
              <a:t>these</a:t>
            </a:r>
            <a:r>
              <a:rPr spc="-70" dirty="0"/>
              <a:t> </a:t>
            </a:r>
            <a:r>
              <a:rPr spc="-20" dirty="0"/>
              <a:t>well:</a:t>
            </a:r>
          </a:p>
          <a:p>
            <a:pPr marL="241300" indent="-229235">
              <a:lnSpc>
                <a:spcPts val="3340"/>
              </a:lnSpc>
              <a:buFont typeface="Arial"/>
              <a:buChar char="•"/>
              <a:tabLst>
                <a:tab pos="241935" algn="l"/>
              </a:tabLst>
            </a:pPr>
            <a:r>
              <a:rPr b="0" dirty="0">
                <a:latin typeface="Calibri"/>
                <a:cs typeface="Calibri"/>
              </a:rPr>
              <a:t>Security</a:t>
            </a:r>
            <a:r>
              <a:rPr b="0" spc="-5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is</a:t>
            </a:r>
            <a:r>
              <a:rPr b="0" spc="-6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economics</a:t>
            </a:r>
          </a:p>
          <a:p>
            <a:pPr marL="241300" indent="-22923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935" algn="l"/>
              </a:tabLst>
            </a:pPr>
            <a:r>
              <a:rPr b="0" dirty="0">
                <a:latin typeface="Calibri"/>
                <a:cs typeface="Calibri"/>
              </a:rPr>
              <a:t>Principle</a:t>
            </a:r>
            <a:r>
              <a:rPr b="0" spc="-6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of</a:t>
            </a:r>
            <a:r>
              <a:rPr b="0" spc="-9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least</a:t>
            </a:r>
            <a:r>
              <a:rPr b="0" spc="-9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privilege</a:t>
            </a: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935" algn="l"/>
              </a:tabLst>
            </a:pPr>
            <a:r>
              <a:rPr b="0" dirty="0">
                <a:latin typeface="Calibri"/>
                <a:cs typeface="Calibri"/>
              </a:rPr>
              <a:t>Use</a:t>
            </a:r>
            <a:r>
              <a:rPr b="0" spc="-75" dirty="0">
                <a:latin typeface="Calibri"/>
                <a:cs typeface="Calibri"/>
              </a:rPr>
              <a:t> </a:t>
            </a:r>
            <a:r>
              <a:rPr b="0" spc="-30" dirty="0">
                <a:latin typeface="Calibri"/>
                <a:cs typeface="Calibri"/>
              </a:rPr>
              <a:t>fail-</a:t>
            </a:r>
            <a:r>
              <a:rPr b="0" dirty="0">
                <a:latin typeface="Calibri"/>
                <a:cs typeface="Calibri"/>
              </a:rPr>
              <a:t>safe</a:t>
            </a:r>
            <a:r>
              <a:rPr b="0" spc="-6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defaults</a:t>
            </a: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935" algn="l"/>
              </a:tabLst>
            </a:pPr>
            <a:r>
              <a:rPr b="0" dirty="0">
                <a:latin typeface="Calibri"/>
                <a:cs typeface="Calibri"/>
              </a:rPr>
              <a:t>Use</a:t>
            </a:r>
            <a:r>
              <a:rPr b="0" spc="-6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separation</a:t>
            </a:r>
            <a:r>
              <a:rPr b="0" spc="-5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of</a:t>
            </a:r>
            <a:r>
              <a:rPr b="0" spc="-6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responsibility</a:t>
            </a:r>
          </a:p>
          <a:p>
            <a:pPr marL="241300" indent="-22923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935" algn="l"/>
              </a:tabLst>
            </a:pPr>
            <a:r>
              <a:rPr b="0" spc="-10" dirty="0">
                <a:latin typeface="Calibri"/>
                <a:cs typeface="Calibri"/>
              </a:rPr>
              <a:t>Defend</a:t>
            </a:r>
            <a:r>
              <a:rPr b="0" spc="-7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in</a:t>
            </a:r>
            <a:r>
              <a:rPr b="0" spc="-75" dirty="0">
                <a:latin typeface="Calibri"/>
                <a:cs typeface="Calibri"/>
              </a:rPr>
              <a:t> </a:t>
            </a:r>
            <a:r>
              <a:rPr b="0" spc="-20" dirty="0">
                <a:latin typeface="Calibri"/>
                <a:cs typeface="Calibri"/>
              </a:rPr>
              <a:t>depth</a:t>
            </a: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935" algn="l"/>
              </a:tabLst>
            </a:pPr>
            <a:r>
              <a:rPr b="0" dirty="0">
                <a:latin typeface="Calibri"/>
                <a:cs typeface="Calibri"/>
              </a:rPr>
              <a:t>Account</a:t>
            </a:r>
            <a:r>
              <a:rPr b="0" spc="-10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for</a:t>
            </a:r>
            <a:r>
              <a:rPr b="0" spc="-114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human</a:t>
            </a:r>
            <a:r>
              <a:rPr b="0" spc="-10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factors</a:t>
            </a: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1935" algn="l"/>
              </a:tabLst>
            </a:pPr>
            <a:r>
              <a:rPr b="0" dirty="0">
                <a:latin typeface="Calibri"/>
                <a:cs typeface="Calibri"/>
              </a:rPr>
              <a:t>Ensure</a:t>
            </a:r>
            <a:r>
              <a:rPr b="0" spc="-10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complete</a:t>
            </a:r>
            <a:r>
              <a:rPr b="0" spc="-13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mediation</a:t>
            </a: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241935" algn="l"/>
              </a:tabLst>
            </a:pPr>
            <a:r>
              <a:rPr b="0" spc="-10" dirty="0">
                <a:latin typeface="Calibri"/>
                <a:cs typeface="Calibri"/>
              </a:rPr>
              <a:t>Kerkhoff’s</a:t>
            </a:r>
            <a:r>
              <a:rPr b="0" spc="-13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principle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xfrm>
            <a:off x="6095999" y="1490505"/>
            <a:ext cx="4896484" cy="53674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91515">
              <a:lnSpc>
                <a:spcPts val="3340"/>
              </a:lnSpc>
              <a:spcBef>
                <a:spcPts val="95"/>
              </a:spcBef>
            </a:pPr>
            <a:r>
              <a:rPr spc="-20" dirty="0"/>
              <a:t>Self-</a:t>
            </a:r>
            <a:r>
              <a:rPr spc="-10" dirty="0"/>
              <a:t>explanatory:</a:t>
            </a:r>
          </a:p>
          <a:p>
            <a:pPr marL="241300" marR="882650" indent="-228600">
              <a:lnSpc>
                <a:spcPts val="3030"/>
              </a:lnSpc>
              <a:spcBef>
                <a:spcPts val="359"/>
              </a:spcBef>
              <a:buFont typeface="Arial"/>
              <a:buChar char="•"/>
              <a:tabLst>
                <a:tab pos="241300" algn="l"/>
              </a:tabLst>
            </a:pPr>
            <a:r>
              <a:rPr b="0" dirty="0">
                <a:latin typeface="Calibri"/>
                <a:cs typeface="Calibri"/>
              </a:rPr>
              <a:t>Accept</a:t>
            </a:r>
            <a:r>
              <a:rPr b="0" spc="-10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that</a:t>
            </a:r>
            <a:r>
              <a:rPr b="0" spc="-10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threat</a:t>
            </a:r>
            <a:r>
              <a:rPr b="0" spc="-114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models </a:t>
            </a:r>
            <a:r>
              <a:rPr b="0" dirty="0">
                <a:latin typeface="Calibri"/>
                <a:cs typeface="Calibri"/>
              </a:rPr>
              <a:t>change</a:t>
            </a:r>
            <a:r>
              <a:rPr b="0" spc="-10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over</a:t>
            </a:r>
            <a:r>
              <a:rPr b="0" spc="-100" dirty="0">
                <a:latin typeface="Calibri"/>
                <a:cs typeface="Calibri"/>
              </a:rPr>
              <a:t> </a:t>
            </a:r>
            <a:r>
              <a:rPr b="0" spc="-20" dirty="0">
                <a:latin typeface="Calibri"/>
                <a:cs typeface="Calibri"/>
              </a:rPr>
              <a:t>time</a:t>
            </a:r>
          </a:p>
          <a:p>
            <a:pPr marL="241300" indent="-228600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241300" algn="l"/>
              </a:tabLst>
            </a:pPr>
            <a:r>
              <a:rPr b="0" dirty="0">
                <a:latin typeface="Calibri"/>
                <a:cs typeface="Calibri"/>
              </a:rPr>
              <a:t>If</a:t>
            </a:r>
            <a:r>
              <a:rPr b="0" spc="-9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you</a:t>
            </a:r>
            <a:r>
              <a:rPr b="0" spc="-6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can’t</a:t>
            </a:r>
            <a:r>
              <a:rPr b="0" spc="-7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prevent,</a:t>
            </a:r>
            <a:r>
              <a:rPr b="0" spc="-8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detect</a:t>
            </a:r>
          </a:p>
          <a:p>
            <a:pPr marL="241300" marR="5080" indent="-228600">
              <a:lnSpc>
                <a:spcPts val="3030"/>
              </a:lnSpc>
              <a:spcBef>
                <a:spcPts val="1035"/>
              </a:spcBef>
              <a:buFont typeface="Arial"/>
              <a:buChar char="•"/>
              <a:tabLst>
                <a:tab pos="241300" algn="l"/>
              </a:tabLst>
            </a:pPr>
            <a:r>
              <a:rPr b="0" dirty="0">
                <a:latin typeface="Calibri"/>
                <a:cs typeface="Calibri"/>
              </a:rPr>
              <a:t>Design</a:t>
            </a:r>
            <a:r>
              <a:rPr b="0" spc="-8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security</a:t>
            </a:r>
            <a:r>
              <a:rPr b="0" spc="-8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from</a:t>
            </a:r>
            <a:r>
              <a:rPr b="0" spc="-10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the</a:t>
            </a:r>
            <a:r>
              <a:rPr b="0" spc="-9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ground </a:t>
            </a:r>
            <a:r>
              <a:rPr b="0" spc="-25" dirty="0">
                <a:latin typeface="Calibri"/>
                <a:cs typeface="Calibri"/>
              </a:rPr>
              <a:t>up</a:t>
            </a:r>
            <a:r>
              <a:rPr lang="en-US" b="0" spc="-25" dirty="0">
                <a:latin typeface="Calibri"/>
                <a:cs typeface="Calibri"/>
              </a:rPr>
              <a:t> </a:t>
            </a:r>
            <a:r>
              <a:rPr lang="en-US" b="0" spc="-25" dirty="0">
                <a:latin typeface="Calibri"/>
                <a:cs typeface="Calibri"/>
                <a:sym typeface="Wingdings" panose="05000000000000000000" pitchFamily="2" charset="2"/>
              </a:rPr>
              <a:t> during the design of the entire system</a:t>
            </a:r>
            <a:endParaRPr b="0" spc="-25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1300" algn="l"/>
              </a:tabLst>
            </a:pPr>
            <a:r>
              <a:rPr b="0" spc="-20" dirty="0">
                <a:latin typeface="Calibri"/>
                <a:cs typeface="Calibri"/>
              </a:rPr>
              <a:t>Prefer</a:t>
            </a:r>
            <a:r>
              <a:rPr b="0" spc="-12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conservative</a:t>
            </a:r>
            <a:r>
              <a:rPr b="0" spc="-114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designs</a:t>
            </a:r>
            <a:r>
              <a:rPr lang="en-US" b="0" spc="-10" dirty="0">
                <a:latin typeface="Calibri"/>
                <a:cs typeface="Calibri"/>
              </a:rPr>
              <a:t> (allowing some positives to ensure you detect false negatives)</a:t>
            </a:r>
            <a:endParaRPr b="0" spc="-1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1300" algn="l"/>
              </a:tabLst>
            </a:pPr>
            <a:r>
              <a:rPr b="0" spc="-10" dirty="0">
                <a:latin typeface="Calibri"/>
                <a:cs typeface="Calibri"/>
              </a:rPr>
              <a:t>Proactively</a:t>
            </a:r>
            <a:r>
              <a:rPr b="0" spc="-12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study</a:t>
            </a:r>
            <a:r>
              <a:rPr b="0" spc="-9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attacks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726" y="2718942"/>
            <a:ext cx="8674100" cy="176339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2556510" marR="5080" indent="-2543810">
              <a:lnSpc>
                <a:spcPts val="6480"/>
              </a:lnSpc>
              <a:spcBef>
                <a:spcPts val="915"/>
              </a:spcBef>
            </a:pPr>
            <a:r>
              <a:rPr sz="6000" spc="-40" dirty="0"/>
              <a:t>Trusted</a:t>
            </a:r>
            <a:r>
              <a:rPr sz="6000" spc="-130" dirty="0"/>
              <a:t> </a:t>
            </a:r>
            <a:r>
              <a:rPr sz="6000" dirty="0"/>
              <a:t>computing</a:t>
            </a:r>
            <a:r>
              <a:rPr sz="6000" spc="-125" dirty="0"/>
              <a:t> </a:t>
            </a:r>
            <a:r>
              <a:rPr sz="6000" dirty="0"/>
              <a:t>base</a:t>
            </a:r>
            <a:r>
              <a:rPr sz="6000" spc="-125" dirty="0"/>
              <a:t> </a:t>
            </a:r>
            <a:r>
              <a:rPr sz="6000" spc="-25" dirty="0"/>
              <a:t>and </a:t>
            </a:r>
            <a:r>
              <a:rPr sz="6000" dirty="0"/>
              <a:t>Code</a:t>
            </a:r>
            <a:r>
              <a:rPr sz="6000" spc="-25" dirty="0"/>
              <a:t> </a:t>
            </a:r>
            <a:r>
              <a:rPr sz="6000" spc="-10" dirty="0"/>
              <a:t>safety</a:t>
            </a:r>
            <a:endParaRPr sz="60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7839" y="3541598"/>
            <a:ext cx="764794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40" dirty="0"/>
              <a:t>Trusted</a:t>
            </a:r>
            <a:r>
              <a:rPr sz="6000" spc="-190" dirty="0"/>
              <a:t> </a:t>
            </a:r>
            <a:r>
              <a:rPr sz="6000" dirty="0"/>
              <a:t>computing</a:t>
            </a:r>
            <a:r>
              <a:rPr sz="6000" spc="-200" dirty="0"/>
              <a:t> </a:t>
            </a:r>
            <a:r>
              <a:rPr sz="6000" spc="-10" dirty="0"/>
              <a:t>bases</a:t>
            </a:r>
            <a:endParaRPr sz="60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33650">
              <a:lnSpc>
                <a:spcPct val="100000"/>
              </a:lnSpc>
              <a:spcBef>
                <a:spcPts val="105"/>
              </a:spcBef>
            </a:pPr>
            <a:r>
              <a:rPr dirty="0"/>
              <a:t>Every</a:t>
            </a:r>
            <a:r>
              <a:rPr spc="-85" dirty="0"/>
              <a:t> </a:t>
            </a:r>
            <a:r>
              <a:rPr spc="-10" dirty="0"/>
              <a:t>system</a:t>
            </a:r>
            <a:r>
              <a:rPr spc="-120" dirty="0"/>
              <a:t> </a:t>
            </a:r>
            <a:r>
              <a:rPr dirty="0"/>
              <a:t>has</a:t>
            </a:r>
            <a:r>
              <a:rPr spc="-80" dirty="0"/>
              <a:t> </a:t>
            </a:r>
            <a:r>
              <a:rPr dirty="0"/>
              <a:t>a</a:t>
            </a:r>
            <a:r>
              <a:rPr spc="-80" dirty="0"/>
              <a:t> </a:t>
            </a:r>
            <a:r>
              <a:rPr spc="-25" dirty="0"/>
              <a:t>TCB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0674" y="1701545"/>
            <a:ext cx="9132926" cy="51443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800" spc="-45" dirty="0">
                <a:latin typeface="Calibri"/>
                <a:cs typeface="Calibri"/>
              </a:rPr>
              <a:t>Your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reference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monitor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750" dirty="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800" spc="-10" dirty="0">
                <a:latin typeface="Calibri"/>
                <a:cs typeface="Calibri"/>
              </a:rPr>
              <a:t>Compiler</a:t>
            </a:r>
            <a:r>
              <a:rPr lang="en-US" sz="2800" spc="-10" dirty="0">
                <a:latin typeface="Calibri"/>
                <a:cs typeface="Calibri"/>
              </a:rPr>
              <a:t> (could allow backdoors to be injected into your code)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750" dirty="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800" spc="-25" dirty="0">
                <a:latin typeface="Calibri"/>
                <a:cs typeface="Calibri"/>
              </a:rPr>
              <a:t>OS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750" dirty="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800" spc="-25" dirty="0">
                <a:latin typeface="Calibri"/>
                <a:cs typeface="Calibri"/>
              </a:rPr>
              <a:t>CPU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750" dirty="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800" spc="-10" dirty="0">
                <a:latin typeface="Calibri"/>
                <a:cs typeface="Calibri"/>
              </a:rPr>
              <a:t>Memory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750" dirty="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800" spc="-10" dirty="0">
                <a:latin typeface="Calibri"/>
                <a:cs typeface="Calibri"/>
              </a:rPr>
              <a:t>Keyboard…..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75130">
              <a:lnSpc>
                <a:spcPct val="100000"/>
              </a:lnSpc>
              <a:spcBef>
                <a:spcPts val="105"/>
              </a:spcBef>
            </a:pPr>
            <a:r>
              <a:rPr dirty="0"/>
              <a:t>Security</a:t>
            </a:r>
            <a:r>
              <a:rPr spc="-80" dirty="0"/>
              <a:t> </a:t>
            </a:r>
            <a:r>
              <a:rPr dirty="0"/>
              <a:t>requires</a:t>
            </a:r>
            <a:r>
              <a:rPr spc="-100" dirty="0"/>
              <a:t> </a:t>
            </a:r>
            <a:r>
              <a:rPr dirty="0"/>
              <a:t>that</a:t>
            </a:r>
            <a:r>
              <a:rPr spc="-55" dirty="0"/>
              <a:t> </a:t>
            </a:r>
            <a:r>
              <a:rPr dirty="0"/>
              <a:t>a</a:t>
            </a:r>
            <a:r>
              <a:rPr spc="-60" dirty="0"/>
              <a:t> </a:t>
            </a:r>
            <a:r>
              <a:rPr dirty="0"/>
              <a:t>TCB</a:t>
            </a:r>
            <a:r>
              <a:rPr spc="-60" dirty="0"/>
              <a:t> </a:t>
            </a:r>
            <a:r>
              <a:rPr spc="-25" dirty="0"/>
              <a:t>be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0674" y="1701545"/>
            <a:ext cx="5990590" cy="4293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800" spc="-10" dirty="0">
                <a:latin typeface="Calibri"/>
                <a:cs typeface="Calibri"/>
              </a:rPr>
              <a:t>Correct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750" dirty="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800" spc="-10" dirty="0">
                <a:latin typeface="Calibri"/>
                <a:cs typeface="Calibri"/>
              </a:rPr>
              <a:t>Complete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750" dirty="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800" spc="-10" dirty="0">
                <a:latin typeface="Calibri"/>
                <a:cs typeface="Calibri"/>
              </a:rPr>
              <a:t>Secure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3200" dirty="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2815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800" spc="-20" dirty="0">
                <a:latin typeface="Calibri"/>
                <a:cs typeface="Calibri"/>
              </a:rPr>
              <a:t>Two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key</a:t>
            </a:r>
            <a:r>
              <a:rPr sz="2800" spc="-11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principles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behind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good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TCB:</a:t>
            </a:r>
            <a:endParaRPr sz="2800" dirty="0">
              <a:latin typeface="Calibri"/>
              <a:cs typeface="Calibri"/>
            </a:endParaRPr>
          </a:p>
          <a:p>
            <a:pPr marL="927100" lvl="1" indent="-457834">
              <a:lnSpc>
                <a:spcPct val="100000"/>
              </a:lnSpc>
              <a:buFont typeface="Arial"/>
              <a:buChar char="•"/>
              <a:tabLst>
                <a:tab pos="927100" algn="l"/>
                <a:tab pos="927735" algn="l"/>
              </a:tabLst>
            </a:pPr>
            <a:r>
              <a:rPr sz="2800" spc="-20" dirty="0">
                <a:latin typeface="Calibri"/>
                <a:cs typeface="Calibri"/>
              </a:rPr>
              <a:t>KISS</a:t>
            </a:r>
            <a:r>
              <a:rPr lang="en-US" sz="2800" spc="-20" dirty="0">
                <a:latin typeface="Calibri"/>
                <a:cs typeface="Calibri"/>
              </a:rPr>
              <a:t> (keep it simple, stupid)</a:t>
            </a:r>
            <a:endParaRPr sz="2800" dirty="0">
              <a:latin typeface="Calibri"/>
              <a:cs typeface="Calibri"/>
            </a:endParaRPr>
          </a:p>
          <a:p>
            <a:pPr marL="927100" lvl="1" indent="-457834">
              <a:lnSpc>
                <a:spcPct val="100000"/>
              </a:lnSpc>
              <a:buFont typeface="Arial"/>
              <a:buChar char="•"/>
              <a:tabLst>
                <a:tab pos="927100" algn="l"/>
                <a:tab pos="927735" algn="l"/>
              </a:tabLst>
            </a:pPr>
            <a:r>
              <a:rPr sz="2800" spc="-10" dirty="0">
                <a:latin typeface="Calibri"/>
                <a:cs typeface="Calibri"/>
              </a:rPr>
              <a:t>Privilege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Separation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25190">
              <a:lnSpc>
                <a:spcPct val="100000"/>
              </a:lnSpc>
              <a:spcBef>
                <a:spcPts val="105"/>
              </a:spcBef>
            </a:pPr>
            <a:r>
              <a:rPr dirty="0"/>
              <a:t>KISS:</a:t>
            </a:r>
            <a:r>
              <a:rPr spc="-30" dirty="0"/>
              <a:t> </a:t>
            </a:r>
            <a:r>
              <a:rPr dirty="0"/>
              <a:t>Small</a:t>
            </a:r>
            <a:r>
              <a:rPr spc="-5" dirty="0"/>
              <a:t> </a:t>
            </a:r>
            <a:r>
              <a:rPr spc="-25" dirty="0"/>
              <a:t>TCB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0674" y="1701545"/>
            <a:ext cx="10326370" cy="4293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213360" indent="-457834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800" dirty="0">
                <a:latin typeface="Calibri"/>
                <a:cs typeface="Calibri"/>
              </a:rPr>
              <a:t>Keep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TCB</a:t>
            </a:r>
            <a:r>
              <a:rPr sz="2800" b="1" spc="-6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small</a:t>
            </a:r>
            <a:r>
              <a:rPr sz="2800" b="1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(and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simple)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reduce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overall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susceptibility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-25" dirty="0">
                <a:latin typeface="Calibri"/>
                <a:cs typeface="Calibri"/>
              </a:rPr>
              <a:t>to </a:t>
            </a:r>
            <a:r>
              <a:rPr sz="2800" b="1" spc="-10" dirty="0">
                <a:latin typeface="Calibri"/>
                <a:cs typeface="Calibri"/>
              </a:rPr>
              <a:t>compromise</a:t>
            </a:r>
            <a:endParaRPr sz="2800">
              <a:latin typeface="Calibri"/>
              <a:cs typeface="Calibri"/>
            </a:endParaRPr>
          </a:p>
          <a:p>
            <a:pPr marL="927100" marR="68580" lvl="1" indent="-457834">
              <a:lnSpc>
                <a:spcPct val="100000"/>
              </a:lnSpc>
              <a:buFont typeface="Arial"/>
              <a:buChar char="•"/>
              <a:tabLst>
                <a:tab pos="927100" algn="l"/>
                <a:tab pos="927735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trusted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computing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base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(TCB)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consists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system components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must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work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correctly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order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ensure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security</a:t>
            </a:r>
            <a:endParaRPr sz="28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800" b="1" dirty="0">
                <a:latin typeface="Calibri"/>
                <a:cs typeface="Calibri"/>
              </a:rPr>
              <a:t>Example</a:t>
            </a:r>
            <a:r>
              <a:rPr sz="2800" dirty="0">
                <a:latin typeface="Calibri"/>
                <a:cs typeface="Calibri"/>
              </a:rPr>
              <a:t>:</a:t>
            </a:r>
            <a:r>
              <a:rPr sz="2800" spc="-125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Operating</a:t>
            </a:r>
            <a:r>
              <a:rPr sz="2800" spc="-1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system</a:t>
            </a:r>
            <a:r>
              <a:rPr sz="2800" spc="-1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kernels</a:t>
            </a:r>
            <a:endParaRPr sz="2800">
              <a:latin typeface="Calibri"/>
              <a:cs typeface="Calibri"/>
            </a:endParaRPr>
          </a:p>
          <a:p>
            <a:pPr marL="927100" marR="5080" lvl="1" indent="-457834">
              <a:lnSpc>
                <a:spcPct val="100000"/>
              </a:lnSpc>
              <a:buFont typeface="Arial"/>
              <a:buChar char="•"/>
              <a:tabLst>
                <a:tab pos="927100" algn="l"/>
                <a:tab pos="927735" algn="l"/>
              </a:tabLst>
            </a:pP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Kernels</a:t>
            </a:r>
            <a:r>
              <a:rPr sz="2800" spc="-10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enforce</a:t>
            </a:r>
            <a:r>
              <a:rPr sz="2800" spc="-9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security</a:t>
            </a:r>
            <a:r>
              <a:rPr sz="2800" spc="-8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policies,</a:t>
            </a:r>
            <a:r>
              <a:rPr sz="2800" spc="-9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but</a:t>
            </a:r>
            <a:r>
              <a:rPr sz="2800" spc="-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are</a:t>
            </a:r>
            <a:r>
              <a:rPr sz="2800" spc="-1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often</a:t>
            </a:r>
            <a:r>
              <a:rPr sz="2800" spc="-1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millions</a:t>
            </a:r>
            <a:r>
              <a:rPr sz="2800" spc="-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of</a:t>
            </a:r>
            <a:r>
              <a:rPr sz="2800" spc="-1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lines</a:t>
            </a:r>
            <a:r>
              <a:rPr sz="2800" spc="-8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C00000"/>
                </a:solidFill>
                <a:latin typeface="Calibri"/>
                <a:cs typeface="Calibri"/>
              </a:rPr>
              <a:t>of </a:t>
            </a: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code</a:t>
            </a:r>
            <a:endParaRPr sz="2800">
              <a:latin typeface="Calibri"/>
              <a:cs typeface="Calibri"/>
            </a:endParaRPr>
          </a:p>
          <a:p>
            <a:pPr marL="1384300" lvl="2" indent="-457834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384300" algn="l"/>
                <a:tab pos="1384935" algn="l"/>
              </a:tabLst>
            </a:pP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800" spc="-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compromise</a:t>
            </a:r>
            <a:r>
              <a:rPr sz="2800" spc="-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in</a:t>
            </a:r>
            <a:r>
              <a:rPr sz="2800" spc="-8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800" spc="-8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device</a:t>
            </a:r>
            <a:r>
              <a:rPr sz="2800" spc="-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driver</a:t>
            </a:r>
            <a:r>
              <a:rPr sz="2800" spc="-8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compromises</a:t>
            </a:r>
            <a:r>
              <a:rPr sz="2800" spc="-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security</a:t>
            </a:r>
            <a:r>
              <a:rPr sz="2800" spc="-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overall</a:t>
            </a:r>
            <a:endParaRPr sz="28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Better:</a:t>
            </a:r>
            <a:r>
              <a:rPr sz="2800" spc="-1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AF50"/>
                </a:solidFill>
                <a:latin typeface="Calibri"/>
                <a:cs typeface="Calibri"/>
              </a:rPr>
              <a:t>Minimize</a:t>
            </a:r>
            <a:r>
              <a:rPr sz="2800" b="1" spc="-9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0AF50"/>
                </a:solidFill>
                <a:latin typeface="Calibri"/>
                <a:cs typeface="Calibri"/>
              </a:rPr>
              <a:t>size</a:t>
            </a:r>
            <a:r>
              <a:rPr sz="2800" b="1" spc="-1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0AF50"/>
                </a:solidFill>
                <a:latin typeface="Calibri"/>
                <a:cs typeface="Calibri"/>
              </a:rPr>
              <a:t>of</a:t>
            </a:r>
            <a:r>
              <a:rPr sz="2800" b="1" spc="-9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0AF50"/>
                </a:solidFill>
                <a:latin typeface="Calibri"/>
                <a:cs typeface="Calibri"/>
              </a:rPr>
              <a:t>kernel</a:t>
            </a:r>
            <a:r>
              <a:rPr sz="2800" b="1" spc="-7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to</a:t>
            </a:r>
            <a:r>
              <a:rPr sz="2800" spc="-1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reduce</a:t>
            </a:r>
            <a:r>
              <a:rPr sz="2800" spc="-9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trusted</a:t>
            </a:r>
            <a:r>
              <a:rPr sz="2800" spc="-7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components</a:t>
            </a:r>
            <a:endParaRPr sz="2800">
              <a:latin typeface="Calibri"/>
              <a:cs typeface="Calibri"/>
            </a:endParaRPr>
          </a:p>
          <a:p>
            <a:pPr marL="927100" lvl="1" indent="-457834">
              <a:lnSpc>
                <a:spcPct val="100000"/>
              </a:lnSpc>
              <a:buFont typeface="Arial"/>
              <a:buChar char="•"/>
              <a:tabLst>
                <a:tab pos="927100" algn="l"/>
                <a:tab pos="927735" algn="l"/>
              </a:tabLst>
            </a:pP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Device</a:t>
            </a:r>
            <a:r>
              <a:rPr sz="2800" spc="-9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drivers</a:t>
            </a:r>
            <a:r>
              <a:rPr sz="2800" spc="-7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moved</a:t>
            </a:r>
            <a:r>
              <a:rPr sz="2800" spc="-9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outside</a:t>
            </a:r>
            <a:r>
              <a:rPr sz="2800" spc="-7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of</a:t>
            </a:r>
            <a:r>
              <a:rPr sz="2800" spc="-1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kernel</a:t>
            </a:r>
            <a:r>
              <a:rPr sz="2800" spc="-9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in</a:t>
            </a:r>
            <a:r>
              <a:rPr sz="2800" spc="-9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AF50"/>
                </a:solidFill>
                <a:latin typeface="Calibri"/>
                <a:cs typeface="Calibri"/>
              </a:rPr>
              <a:t>micro-</a:t>
            </a:r>
            <a:r>
              <a:rPr sz="2800" dirty="0">
                <a:solidFill>
                  <a:srgbClr val="00AF50"/>
                </a:solidFill>
                <a:latin typeface="Calibri"/>
                <a:cs typeface="Calibri"/>
              </a:rPr>
              <a:t>kernel</a:t>
            </a:r>
            <a:r>
              <a:rPr sz="2800" spc="-8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AF50"/>
                </a:solidFill>
                <a:latin typeface="Calibri"/>
                <a:cs typeface="Calibri"/>
              </a:rPr>
              <a:t>designs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4579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Failure:</a:t>
            </a:r>
            <a:r>
              <a:rPr spc="-175" dirty="0"/>
              <a:t> </a:t>
            </a:r>
            <a:r>
              <a:rPr dirty="0"/>
              <a:t>Large</a:t>
            </a:r>
            <a:r>
              <a:rPr spc="-114" dirty="0"/>
              <a:t> </a:t>
            </a:r>
            <a:r>
              <a:rPr spc="-25" dirty="0"/>
              <a:t>TCB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0674" y="1701545"/>
            <a:ext cx="4179570" cy="3439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207010" indent="-457834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800" dirty="0">
                <a:latin typeface="Calibri"/>
                <a:cs typeface="Calibri"/>
              </a:rPr>
              <a:t>Security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software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part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5" dirty="0">
                <a:latin typeface="Calibri"/>
                <a:cs typeface="Calibri"/>
              </a:rPr>
              <a:t> TCB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700">
              <a:latin typeface="Calibri"/>
              <a:cs typeface="Calibri"/>
            </a:endParaRPr>
          </a:p>
          <a:p>
            <a:pPr marL="469900" marR="5080" indent="-457834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800" dirty="0">
                <a:latin typeface="Calibri"/>
                <a:cs typeface="Calibri"/>
              </a:rPr>
              <a:t>But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grows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size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and </a:t>
            </a:r>
            <a:r>
              <a:rPr sz="2800" spc="-30" dirty="0">
                <a:latin typeface="Calibri"/>
                <a:cs typeface="Calibri"/>
              </a:rPr>
              <a:t>complexity,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becomes vulnerable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itself,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can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bypassed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05120" y="1725553"/>
            <a:ext cx="6539274" cy="49460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62805" y="609676"/>
            <a:ext cx="386587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Secure</a:t>
            </a:r>
            <a:r>
              <a:rPr spc="-95" dirty="0"/>
              <a:t> </a:t>
            </a:r>
            <a:r>
              <a:rPr spc="-10" dirty="0"/>
              <a:t>Hardware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374394" y="1446656"/>
            <a:ext cx="10156825" cy="4373119"/>
          </a:xfrm>
          <a:prstGeom prst="rect">
            <a:avLst/>
          </a:prstGeom>
        </p:spPr>
        <p:txBody>
          <a:bodyPr vert="horz" wrap="square" lIns="0" tIns="63626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527685" algn="l"/>
                <a:tab pos="528320" algn="l"/>
              </a:tabLst>
            </a:pPr>
            <a:r>
              <a:rPr dirty="0">
                <a:solidFill>
                  <a:srgbClr val="000000"/>
                </a:solidFill>
              </a:rPr>
              <a:t>Security</a:t>
            </a:r>
            <a:r>
              <a:rPr spc="-5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functionality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in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hardware</a:t>
            </a:r>
          </a:p>
          <a:p>
            <a:pPr marL="984885" lvl="1" indent="-515620">
              <a:lnSpc>
                <a:spcPct val="100000"/>
              </a:lnSpc>
              <a:buFont typeface="Arial"/>
              <a:buChar char="•"/>
              <a:tabLst>
                <a:tab pos="984885" algn="l"/>
                <a:tab pos="985519" algn="l"/>
              </a:tabLst>
            </a:pPr>
            <a:r>
              <a:rPr sz="2800" spc="-30" dirty="0">
                <a:latin typeface="Calibri"/>
                <a:cs typeface="Calibri"/>
              </a:rPr>
              <a:t>Intel’s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AES-</a:t>
            </a:r>
            <a:r>
              <a:rPr sz="2800" dirty="0">
                <a:latin typeface="Calibri"/>
                <a:cs typeface="Calibri"/>
              </a:rPr>
              <a:t>NI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implements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cryptography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instructions</a:t>
            </a:r>
            <a:endParaRPr sz="2800" dirty="0">
              <a:latin typeface="Calibri"/>
              <a:cs typeface="Calibri"/>
            </a:endParaRPr>
          </a:p>
          <a:p>
            <a:pPr marL="984885" lvl="1" indent="-515620">
              <a:lnSpc>
                <a:spcPct val="100000"/>
              </a:lnSpc>
              <a:buFont typeface="Arial"/>
              <a:buChar char="•"/>
              <a:tabLst>
                <a:tab pos="984885" algn="l"/>
                <a:tab pos="985519" algn="l"/>
              </a:tabLst>
            </a:pPr>
            <a:r>
              <a:rPr sz="2800" dirty="0">
                <a:latin typeface="Calibri"/>
                <a:cs typeface="Calibri"/>
              </a:rPr>
              <a:t>Intel</a:t>
            </a:r>
            <a:r>
              <a:rPr sz="2800" spc="-1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SGX:</a:t>
            </a:r>
            <a:r>
              <a:rPr sz="2800" spc="-114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per-</a:t>
            </a:r>
            <a:r>
              <a:rPr sz="2800" dirty="0">
                <a:latin typeface="Calibri"/>
                <a:cs typeface="Calibri"/>
              </a:rPr>
              <a:t>process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encrypted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enclave</a:t>
            </a:r>
            <a:endParaRPr sz="2800" dirty="0">
              <a:latin typeface="Calibri"/>
              <a:cs typeface="Calibri"/>
            </a:endParaRPr>
          </a:p>
          <a:p>
            <a:pPr marL="1442085" lvl="2" indent="-515620">
              <a:lnSpc>
                <a:spcPct val="100000"/>
              </a:lnSpc>
              <a:buFont typeface="Arial"/>
              <a:buChar char="•"/>
              <a:tabLst>
                <a:tab pos="1442085" algn="l"/>
                <a:tab pos="1442720" algn="l"/>
              </a:tabLst>
            </a:pPr>
            <a:r>
              <a:rPr sz="2800" spc="-10" dirty="0">
                <a:latin typeface="Calibri"/>
                <a:cs typeface="Calibri"/>
              </a:rPr>
              <a:t>Protect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application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data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from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OS</a:t>
            </a:r>
            <a:endParaRPr sz="2800" dirty="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buFont typeface="Arial"/>
              <a:buChar char="•"/>
              <a:tabLst>
                <a:tab pos="527685" algn="l"/>
                <a:tab pos="528320" algn="l"/>
              </a:tabLst>
            </a:pPr>
            <a:r>
              <a:rPr b="1" spc="-10" dirty="0">
                <a:solidFill>
                  <a:srgbClr val="000000"/>
                </a:solidFill>
                <a:latin typeface="Calibri"/>
                <a:cs typeface="Calibri"/>
              </a:rPr>
              <a:t>Hardware</a:t>
            </a:r>
            <a:r>
              <a:rPr b="1" spc="-10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0000"/>
                </a:solidFill>
                <a:latin typeface="Calibri"/>
                <a:cs typeface="Calibri"/>
              </a:rPr>
              <a:t>primitives</a:t>
            </a:r>
            <a:r>
              <a:rPr b="1" spc="-1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b="1" spc="-1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000000"/>
                </a:solidFill>
                <a:latin typeface="Calibri"/>
                <a:cs typeface="Calibri"/>
              </a:rPr>
              <a:t>security</a:t>
            </a:r>
          </a:p>
          <a:p>
            <a:pPr marL="984885" lvl="1" indent="-515620">
              <a:lnSpc>
                <a:spcPct val="100000"/>
              </a:lnSpc>
              <a:buFont typeface="Arial"/>
              <a:buChar char="•"/>
              <a:tabLst>
                <a:tab pos="984885" algn="l"/>
                <a:tab pos="985519" algn="l"/>
              </a:tabLst>
            </a:pPr>
            <a:r>
              <a:rPr sz="2800" b="1" spc="-10" dirty="0">
                <a:solidFill>
                  <a:srgbClr val="00AFEF"/>
                </a:solidFill>
                <a:latin typeface="Calibri"/>
                <a:cs typeface="Calibri"/>
              </a:rPr>
              <a:t>Physically</a:t>
            </a:r>
            <a:r>
              <a:rPr sz="2800" b="1" spc="-13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0AFEF"/>
                </a:solidFill>
                <a:latin typeface="Calibri"/>
                <a:cs typeface="Calibri"/>
              </a:rPr>
              <a:t>uncloneable</a:t>
            </a:r>
            <a:r>
              <a:rPr sz="2800" b="1" spc="-114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0AFEF"/>
                </a:solidFill>
                <a:latin typeface="Calibri"/>
                <a:cs typeface="Calibri"/>
              </a:rPr>
              <a:t>functions</a:t>
            </a:r>
            <a:r>
              <a:rPr sz="2800" b="1" spc="-13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AFEF"/>
                </a:solidFill>
                <a:latin typeface="Calibri"/>
                <a:cs typeface="Calibri"/>
              </a:rPr>
              <a:t>(PUFs)</a:t>
            </a:r>
            <a:endParaRPr sz="2800" dirty="0">
              <a:latin typeface="Calibri"/>
              <a:cs typeface="Calibri"/>
            </a:endParaRPr>
          </a:p>
          <a:p>
            <a:pPr marL="1442085" marR="5080" lvl="2" indent="-5156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442085" algn="l"/>
                <a:tab pos="1442720" algn="l"/>
              </a:tabLst>
            </a:pPr>
            <a:r>
              <a:rPr sz="2800" dirty="0">
                <a:latin typeface="Calibri"/>
                <a:cs typeface="Calibri"/>
              </a:rPr>
              <a:t>Source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unpredictable,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but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repeatable,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randomness,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useful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authentication</a:t>
            </a:r>
            <a:r>
              <a:rPr lang="en-US" sz="2800" spc="-10" dirty="0">
                <a:latin typeface="Calibri"/>
                <a:cs typeface="Calibri"/>
              </a:rPr>
              <a:t> (encrypt/decrypt based on what you own, not through password) – called doping.</a:t>
            </a:r>
            <a:endParaRPr sz="2800" dirty="0">
              <a:latin typeface="Calibri"/>
              <a:cs typeface="Calibri"/>
            </a:endParaRPr>
          </a:p>
          <a:p>
            <a:pPr marL="984885" lvl="1" indent="-515620">
              <a:lnSpc>
                <a:spcPct val="100000"/>
              </a:lnSpc>
              <a:buFont typeface="Arial"/>
              <a:buChar char="•"/>
              <a:tabLst>
                <a:tab pos="984885" algn="l"/>
                <a:tab pos="985519" algn="l"/>
              </a:tabLst>
            </a:pPr>
            <a:r>
              <a:rPr sz="2800" dirty="0">
                <a:latin typeface="Calibri"/>
                <a:cs typeface="Calibri"/>
              </a:rPr>
              <a:t>Intel</a:t>
            </a:r>
            <a:r>
              <a:rPr sz="2800" spc="-11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MPX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-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0AFEF"/>
                </a:solidFill>
                <a:latin typeface="Calibri"/>
                <a:cs typeface="Calibri"/>
              </a:rPr>
              <a:t>primitives</a:t>
            </a:r>
            <a:r>
              <a:rPr sz="2800" b="1" spc="-9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0AFEF"/>
                </a:solidFill>
                <a:latin typeface="Calibri"/>
                <a:cs typeface="Calibri"/>
              </a:rPr>
              <a:t>for</a:t>
            </a:r>
            <a:r>
              <a:rPr sz="2800" b="1" spc="-10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0AFEF"/>
                </a:solidFill>
                <a:latin typeface="Calibri"/>
                <a:cs typeface="Calibri"/>
              </a:rPr>
              <a:t>fast</a:t>
            </a:r>
            <a:r>
              <a:rPr sz="2800" b="1" spc="-9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0AFEF"/>
                </a:solidFill>
                <a:latin typeface="Calibri"/>
                <a:cs typeface="Calibri"/>
              </a:rPr>
              <a:t>memory</a:t>
            </a:r>
            <a:r>
              <a:rPr sz="2800" b="1" spc="-9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AFEF"/>
                </a:solidFill>
                <a:latin typeface="Calibri"/>
                <a:cs typeface="Calibri"/>
              </a:rPr>
              <a:t>safety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5430" y="467027"/>
            <a:ext cx="8798560" cy="1356360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321310" algn="ctr">
              <a:lnSpc>
                <a:spcPct val="100000"/>
              </a:lnSpc>
              <a:spcBef>
                <a:spcPts val="1230"/>
              </a:spcBef>
            </a:pPr>
            <a:r>
              <a:rPr dirty="0"/>
              <a:t>TCB:</a:t>
            </a:r>
            <a:r>
              <a:rPr spc="-135" dirty="0"/>
              <a:t> </a:t>
            </a:r>
            <a:r>
              <a:rPr dirty="0"/>
              <a:t>Privilege</a:t>
            </a:r>
            <a:r>
              <a:rPr spc="-95" dirty="0"/>
              <a:t> </a:t>
            </a:r>
            <a:r>
              <a:rPr spc="-10" dirty="0"/>
              <a:t>Separation</a:t>
            </a: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2800" b="0" dirty="0">
                <a:solidFill>
                  <a:srgbClr val="C00000"/>
                </a:solidFill>
                <a:latin typeface="Calibri"/>
                <a:cs typeface="Calibri"/>
              </a:rPr>
              <a:t>Isolate</a:t>
            </a:r>
            <a:r>
              <a:rPr sz="2800" b="0" spc="-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0" spc="-10" dirty="0">
                <a:solidFill>
                  <a:srgbClr val="C00000"/>
                </a:solidFill>
                <a:latin typeface="Calibri"/>
                <a:cs typeface="Calibri"/>
              </a:rPr>
              <a:t>privileged</a:t>
            </a:r>
            <a:r>
              <a:rPr sz="2800" b="0" spc="-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0" spc="-10" dirty="0">
                <a:solidFill>
                  <a:srgbClr val="C00000"/>
                </a:solidFill>
                <a:latin typeface="Calibri"/>
                <a:cs typeface="Calibri"/>
              </a:rPr>
              <a:t>operations</a:t>
            </a:r>
            <a:r>
              <a:rPr sz="2800" b="0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0" dirty="0">
                <a:solidFill>
                  <a:srgbClr val="C00000"/>
                </a:solidFill>
                <a:latin typeface="Calibri"/>
                <a:cs typeface="Calibri"/>
              </a:rPr>
              <a:t>to</a:t>
            </a:r>
            <a:r>
              <a:rPr sz="2800" b="0" spc="-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0" dirty="0">
                <a:solidFill>
                  <a:srgbClr val="C00000"/>
                </a:solidFill>
                <a:latin typeface="Calibri"/>
                <a:cs typeface="Calibri"/>
              </a:rPr>
              <a:t>as</a:t>
            </a:r>
            <a:r>
              <a:rPr sz="2800" b="0" spc="-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0" dirty="0">
                <a:solidFill>
                  <a:srgbClr val="C00000"/>
                </a:solidFill>
                <a:latin typeface="Calibri"/>
                <a:cs typeface="Calibri"/>
              </a:rPr>
              <a:t>small</a:t>
            </a:r>
            <a:r>
              <a:rPr sz="2800" b="0" spc="-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800" b="0" spc="-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0" dirty="0">
                <a:solidFill>
                  <a:srgbClr val="C00000"/>
                </a:solidFill>
                <a:latin typeface="Calibri"/>
                <a:cs typeface="Calibri"/>
              </a:rPr>
              <a:t>module</a:t>
            </a:r>
            <a:r>
              <a:rPr sz="2800" b="0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0" dirty="0">
                <a:solidFill>
                  <a:srgbClr val="C00000"/>
                </a:solidFill>
                <a:latin typeface="Calibri"/>
                <a:cs typeface="Calibri"/>
              </a:rPr>
              <a:t>as</a:t>
            </a:r>
            <a:r>
              <a:rPr sz="2800" b="0" spc="-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0" spc="-10" dirty="0">
                <a:solidFill>
                  <a:srgbClr val="C00000"/>
                </a:solidFill>
                <a:latin typeface="Calibri"/>
                <a:cs typeface="Calibri"/>
              </a:rPr>
              <a:t>possible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0674" y="2225420"/>
            <a:ext cx="10008870" cy="4293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834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800" dirty="0">
                <a:latin typeface="Calibri"/>
                <a:cs typeface="Calibri"/>
              </a:rPr>
              <a:t>Don’t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give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part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system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more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privileges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needs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do </a:t>
            </a:r>
            <a:r>
              <a:rPr sz="2800" dirty="0">
                <a:latin typeface="Calibri"/>
                <a:cs typeface="Calibri"/>
              </a:rPr>
              <a:t>its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job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(“need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know”)</a:t>
            </a:r>
            <a:endParaRPr sz="2800">
              <a:latin typeface="Calibri"/>
              <a:cs typeface="Calibri"/>
            </a:endParaRPr>
          </a:p>
          <a:p>
            <a:pPr marL="456565" marR="5269230" lvl="1" indent="-457200" algn="r">
              <a:lnSpc>
                <a:spcPct val="100000"/>
              </a:lnSpc>
              <a:buFont typeface="Arial"/>
              <a:buChar char="•"/>
              <a:tabLst>
                <a:tab pos="456565" algn="l"/>
                <a:tab pos="457834" algn="l"/>
              </a:tabLst>
            </a:pPr>
            <a:r>
              <a:rPr sz="2800" b="1" dirty="0">
                <a:solidFill>
                  <a:srgbClr val="006FC0"/>
                </a:solidFill>
                <a:latin typeface="Calibri"/>
                <a:cs typeface="Calibri"/>
              </a:rPr>
              <a:t>Principle</a:t>
            </a:r>
            <a:r>
              <a:rPr sz="2800" b="1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06FC0"/>
                </a:solidFill>
                <a:latin typeface="Calibri"/>
                <a:cs typeface="Calibri"/>
              </a:rPr>
              <a:t>of</a:t>
            </a:r>
            <a:r>
              <a:rPr sz="2800" b="1" spc="-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06FC0"/>
                </a:solidFill>
                <a:latin typeface="Calibri"/>
                <a:cs typeface="Calibri"/>
              </a:rPr>
              <a:t>least</a:t>
            </a:r>
            <a:r>
              <a:rPr sz="2800" b="1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6FC0"/>
                </a:solidFill>
                <a:latin typeface="Calibri"/>
                <a:cs typeface="Calibri"/>
              </a:rPr>
              <a:t>privilege</a:t>
            </a:r>
            <a:endParaRPr sz="2800">
              <a:latin typeface="Calibri"/>
              <a:cs typeface="Calibri"/>
            </a:endParaRPr>
          </a:p>
          <a:p>
            <a:pPr marL="457200" marR="5183505" indent="-457834" algn="r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457200" algn="l"/>
                <a:tab pos="457834" algn="l"/>
              </a:tabLst>
            </a:pPr>
            <a:r>
              <a:rPr sz="2800" b="1" dirty="0">
                <a:latin typeface="Calibri"/>
                <a:cs typeface="Calibri"/>
              </a:rPr>
              <a:t>Example</a:t>
            </a:r>
            <a:r>
              <a:rPr sz="2800" dirty="0">
                <a:latin typeface="Calibri"/>
                <a:cs typeface="Calibri"/>
              </a:rPr>
              <a:t>: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Web</a:t>
            </a:r>
            <a:r>
              <a:rPr sz="2800" spc="-1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server</a:t>
            </a:r>
            <a:r>
              <a:rPr sz="2800" spc="-1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daemon</a:t>
            </a:r>
            <a:endParaRPr sz="2800">
              <a:latin typeface="Calibri"/>
              <a:cs typeface="Calibri"/>
            </a:endParaRPr>
          </a:p>
          <a:p>
            <a:pPr marL="927100" lvl="1" indent="-457834">
              <a:lnSpc>
                <a:spcPct val="100000"/>
              </a:lnSpc>
              <a:buFont typeface="Arial"/>
              <a:buChar char="•"/>
              <a:tabLst>
                <a:tab pos="927100" algn="l"/>
                <a:tab pos="927735" algn="l"/>
              </a:tabLst>
            </a:pPr>
            <a:r>
              <a:rPr sz="2800" dirty="0">
                <a:latin typeface="Calibri"/>
                <a:cs typeface="Calibri"/>
              </a:rPr>
              <a:t>Binding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port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80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requires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root</a:t>
            </a:r>
            <a:endParaRPr sz="2800">
              <a:latin typeface="Calibri"/>
              <a:cs typeface="Calibri"/>
            </a:endParaRPr>
          </a:p>
          <a:p>
            <a:pPr marL="927100" lvl="1" indent="-457834">
              <a:lnSpc>
                <a:spcPct val="100000"/>
              </a:lnSpc>
              <a:buFont typeface="Arial"/>
              <a:buChar char="•"/>
              <a:tabLst>
                <a:tab pos="927100" algn="l"/>
                <a:tab pos="927735" algn="l"/>
              </a:tabLst>
            </a:pPr>
            <a:r>
              <a:rPr sz="2800" dirty="0">
                <a:latin typeface="Calibri"/>
                <a:cs typeface="Calibri"/>
              </a:rPr>
              <a:t>YOU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DON’T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want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your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whole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web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server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running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root!</a:t>
            </a:r>
            <a:endParaRPr sz="2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Arial"/>
              <a:buChar char="•"/>
            </a:pPr>
            <a:endParaRPr sz="275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800" b="1" dirty="0">
                <a:latin typeface="Calibri"/>
                <a:cs typeface="Calibri"/>
              </a:rPr>
              <a:t>Example</a:t>
            </a:r>
            <a:r>
              <a:rPr sz="2800" dirty="0">
                <a:latin typeface="Calibri"/>
                <a:cs typeface="Calibri"/>
              </a:rPr>
              <a:t>: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Email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apps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often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drop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you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into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editor</a:t>
            </a:r>
            <a:endParaRPr sz="2800">
              <a:latin typeface="Calibri"/>
              <a:cs typeface="Calibri"/>
            </a:endParaRPr>
          </a:p>
          <a:p>
            <a:pPr marL="927100" lvl="1" indent="-457834">
              <a:lnSpc>
                <a:spcPct val="100000"/>
              </a:lnSpc>
              <a:buFont typeface="Arial"/>
              <a:buChar char="•"/>
              <a:tabLst>
                <a:tab pos="927100" algn="l"/>
                <a:tab pos="927735" algn="l"/>
              </a:tabLst>
            </a:pPr>
            <a:r>
              <a:rPr sz="2800" dirty="0">
                <a:latin typeface="Calibri"/>
                <a:cs typeface="Calibri"/>
              </a:rPr>
              <a:t>vi,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emacs</a:t>
            </a:r>
            <a:endParaRPr sz="2800">
              <a:latin typeface="Calibri"/>
              <a:cs typeface="Calibri"/>
            </a:endParaRPr>
          </a:p>
          <a:p>
            <a:pPr marL="927100" lvl="1" indent="-457834">
              <a:lnSpc>
                <a:spcPct val="100000"/>
              </a:lnSpc>
              <a:buFont typeface="Arial"/>
              <a:buChar char="•"/>
              <a:tabLst>
                <a:tab pos="927100" algn="l"/>
                <a:tab pos="927735" algn="l"/>
              </a:tabLst>
            </a:pPr>
            <a:r>
              <a:rPr sz="2800" dirty="0">
                <a:latin typeface="Calibri"/>
                <a:cs typeface="Calibri"/>
              </a:rPr>
              <a:t>But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these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editors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often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permit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dropping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you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into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shell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5430" y="467027"/>
            <a:ext cx="8798560" cy="1356360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323850" algn="ctr">
              <a:lnSpc>
                <a:spcPct val="100000"/>
              </a:lnSpc>
              <a:spcBef>
                <a:spcPts val="1230"/>
              </a:spcBef>
            </a:pPr>
            <a:r>
              <a:rPr spc="-10" dirty="0"/>
              <a:t>Lesson:</a:t>
            </a:r>
            <a:r>
              <a:rPr spc="-160" dirty="0"/>
              <a:t> </a:t>
            </a:r>
            <a:r>
              <a:rPr spc="-30" dirty="0"/>
              <a:t>Trust</a:t>
            </a:r>
            <a:r>
              <a:rPr spc="-120" dirty="0"/>
              <a:t> </a:t>
            </a:r>
            <a:r>
              <a:rPr dirty="0"/>
              <a:t>is</a:t>
            </a:r>
            <a:r>
              <a:rPr spc="-120" dirty="0"/>
              <a:t> </a:t>
            </a:r>
            <a:r>
              <a:rPr spc="-10" dirty="0"/>
              <a:t>Transitive</a:t>
            </a: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2800" b="0" dirty="0">
                <a:solidFill>
                  <a:srgbClr val="C00000"/>
                </a:solidFill>
                <a:latin typeface="Calibri"/>
                <a:cs typeface="Calibri"/>
              </a:rPr>
              <a:t>Isolate</a:t>
            </a:r>
            <a:r>
              <a:rPr sz="2800" b="0" spc="-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0" spc="-10" dirty="0">
                <a:solidFill>
                  <a:srgbClr val="C00000"/>
                </a:solidFill>
                <a:latin typeface="Calibri"/>
                <a:cs typeface="Calibri"/>
              </a:rPr>
              <a:t>privileged</a:t>
            </a:r>
            <a:r>
              <a:rPr sz="2800" b="0" spc="-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0" spc="-10" dirty="0">
                <a:solidFill>
                  <a:srgbClr val="C00000"/>
                </a:solidFill>
                <a:latin typeface="Calibri"/>
                <a:cs typeface="Calibri"/>
              </a:rPr>
              <a:t>operations</a:t>
            </a:r>
            <a:r>
              <a:rPr sz="2800" b="0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0" dirty="0">
                <a:solidFill>
                  <a:srgbClr val="C00000"/>
                </a:solidFill>
                <a:latin typeface="Calibri"/>
                <a:cs typeface="Calibri"/>
              </a:rPr>
              <a:t>to</a:t>
            </a:r>
            <a:r>
              <a:rPr sz="2800" b="0" spc="-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0" dirty="0">
                <a:solidFill>
                  <a:srgbClr val="C00000"/>
                </a:solidFill>
                <a:latin typeface="Calibri"/>
                <a:cs typeface="Calibri"/>
              </a:rPr>
              <a:t>as</a:t>
            </a:r>
            <a:r>
              <a:rPr sz="2800" b="0" spc="-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0" dirty="0">
                <a:solidFill>
                  <a:srgbClr val="C00000"/>
                </a:solidFill>
                <a:latin typeface="Calibri"/>
                <a:cs typeface="Calibri"/>
              </a:rPr>
              <a:t>small</a:t>
            </a:r>
            <a:r>
              <a:rPr sz="2800" b="0" spc="-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0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800" b="0" spc="-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0" dirty="0">
                <a:solidFill>
                  <a:srgbClr val="C00000"/>
                </a:solidFill>
                <a:latin typeface="Calibri"/>
                <a:cs typeface="Calibri"/>
              </a:rPr>
              <a:t>module</a:t>
            </a:r>
            <a:r>
              <a:rPr sz="2800" b="0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0" dirty="0">
                <a:solidFill>
                  <a:srgbClr val="C00000"/>
                </a:solidFill>
                <a:latin typeface="Calibri"/>
                <a:cs typeface="Calibri"/>
              </a:rPr>
              <a:t>as</a:t>
            </a:r>
            <a:r>
              <a:rPr sz="2800" b="0" spc="-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0" spc="-10" dirty="0">
                <a:solidFill>
                  <a:srgbClr val="C00000"/>
                </a:solidFill>
                <a:latin typeface="Calibri"/>
                <a:cs typeface="Calibri"/>
              </a:rPr>
              <a:t>possible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0674" y="2225420"/>
            <a:ext cx="10126345" cy="4293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800" b="1" dirty="0">
                <a:solidFill>
                  <a:srgbClr val="006FC0"/>
                </a:solidFill>
                <a:latin typeface="Calibri"/>
                <a:cs typeface="Calibri"/>
              </a:rPr>
              <a:t>If</a:t>
            </a:r>
            <a:r>
              <a:rPr sz="2800" b="1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06FC0"/>
                </a:solidFill>
                <a:latin typeface="Calibri"/>
                <a:cs typeface="Calibri"/>
              </a:rPr>
              <a:t>you</a:t>
            </a:r>
            <a:r>
              <a:rPr sz="2800" b="1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06FC0"/>
                </a:solidFill>
                <a:latin typeface="Calibri"/>
                <a:cs typeface="Calibri"/>
              </a:rPr>
              <a:t>trust</a:t>
            </a:r>
            <a:r>
              <a:rPr sz="2800" b="1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06FC0"/>
                </a:solidFill>
                <a:latin typeface="Calibri"/>
                <a:cs typeface="Calibri"/>
              </a:rPr>
              <a:t>something,</a:t>
            </a:r>
            <a:r>
              <a:rPr sz="2800" b="1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06FC0"/>
                </a:solidFill>
                <a:latin typeface="Calibri"/>
                <a:cs typeface="Calibri"/>
              </a:rPr>
              <a:t>you</a:t>
            </a:r>
            <a:r>
              <a:rPr sz="2800" b="1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06FC0"/>
                </a:solidFill>
                <a:latin typeface="Calibri"/>
                <a:cs typeface="Calibri"/>
              </a:rPr>
              <a:t>trust</a:t>
            </a:r>
            <a:r>
              <a:rPr sz="2800" b="1" spc="-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06FC0"/>
                </a:solidFill>
                <a:latin typeface="Calibri"/>
                <a:cs typeface="Calibri"/>
              </a:rPr>
              <a:t>what</a:t>
            </a:r>
            <a:r>
              <a:rPr sz="2800" b="1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06FC0"/>
                </a:solidFill>
                <a:latin typeface="Calibri"/>
                <a:cs typeface="Calibri"/>
              </a:rPr>
              <a:t>it</a:t>
            </a:r>
            <a:r>
              <a:rPr sz="2800" b="1" spc="-6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6FC0"/>
                </a:solidFill>
                <a:latin typeface="Calibri"/>
                <a:cs typeface="Calibri"/>
              </a:rPr>
              <a:t>trusts</a:t>
            </a:r>
            <a:endParaRPr sz="2800">
              <a:latin typeface="Calibri"/>
              <a:cs typeface="Calibri"/>
            </a:endParaRPr>
          </a:p>
          <a:p>
            <a:pPr marL="927100" lvl="1" indent="-457834">
              <a:lnSpc>
                <a:spcPct val="100000"/>
              </a:lnSpc>
              <a:buFont typeface="Arial"/>
              <a:buChar char="•"/>
              <a:tabLst>
                <a:tab pos="927100" algn="l"/>
                <a:tab pos="927735" algn="l"/>
              </a:tabLst>
            </a:pPr>
            <a:r>
              <a:rPr sz="2800" dirty="0">
                <a:latin typeface="Calibri"/>
                <a:cs typeface="Calibri"/>
              </a:rPr>
              <a:t>This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trust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misplaced</a:t>
            </a:r>
            <a:endParaRPr sz="2800">
              <a:latin typeface="Calibri"/>
              <a:cs typeface="Calibri"/>
            </a:endParaRPr>
          </a:p>
          <a:p>
            <a:pPr marL="927100" lvl="1" indent="-457834">
              <a:lnSpc>
                <a:spcPct val="100000"/>
              </a:lnSpc>
              <a:buFont typeface="Arial"/>
              <a:buChar char="•"/>
              <a:tabLst>
                <a:tab pos="927100" algn="l"/>
                <a:tab pos="927735" algn="l"/>
              </a:tabLst>
            </a:pPr>
            <a:r>
              <a:rPr sz="2800" spc="-50" dirty="0">
                <a:latin typeface="Calibri"/>
                <a:cs typeface="Calibri"/>
              </a:rPr>
              <a:t>You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have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consider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full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set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dependencies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module</a:t>
            </a:r>
            <a:endParaRPr sz="2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2800" spc="-20" dirty="0">
                <a:latin typeface="Calibri"/>
                <a:cs typeface="Calibri"/>
              </a:rPr>
              <a:t>you’re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trusting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800" b="1" dirty="0">
                <a:latin typeface="Calibri"/>
                <a:cs typeface="Calibri"/>
              </a:rPr>
              <a:t>Previous</a:t>
            </a:r>
            <a:r>
              <a:rPr sz="2800" b="1" spc="-85" dirty="0">
                <a:latin typeface="Calibri"/>
                <a:cs typeface="Calibri"/>
              </a:rPr>
              <a:t> </a:t>
            </a:r>
            <a:r>
              <a:rPr sz="2800" b="1" spc="-25" dirty="0">
                <a:latin typeface="Calibri"/>
                <a:cs typeface="Calibri"/>
              </a:rPr>
              <a:t>e-</a:t>
            </a:r>
            <a:r>
              <a:rPr sz="2800" b="1" dirty="0">
                <a:latin typeface="Calibri"/>
                <a:cs typeface="Calibri"/>
              </a:rPr>
              <a:t>mail</a:t>
            </a:r>
            <a:r>
              <a:rPr sz="2800" b="1" spc="-9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client</a:t>
            </a:r>
            <a:r>
              <a:rPr sz="2800" b="1" spc="-8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example</a:t>
            </a:r>
            <a:endParaRPr sz="2800">
              <a:latin typeface="Calibri"/>
              <a:cs typeface="Calibri"/>
            </a:endParaRPr>
          </a:p>
          <a:p>
            <a:pPr marL="927100" lvl="1" indent="-457834">
              <a:lnSpc>
                <a:spcPct val="100000"/>
              </a:lnSpc>
              <a:buFont typeface="Arial"/>
              <a:buChar char="•"/>
              <a:tabLst>
                <a:tab pos="927100" algn="l"/>
                <a:tab pos="927735" algn="l"/>
              </a:tabLst>
            </a:pP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Mailer</a:t>
            </a:r>
            <a:r>
              <a:rPr sz="28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delegates</a:t>
            </a:r>
            <a:r>
              <a:rPr sz="2800" spc="-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280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an</a:t>
            </a:r>
            <a:r>
              <a:rPr sz="2800" spc="-5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arbitrary</a:t>
            </a:r>
            <a:r>
              <a:rPr sz="28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editor</a:t>
            </a:r>
            <a:endParaRPr sz="2800">
              <a:latin typeface="Calibri"/>
              <a:cs typeface="Calibri"/>
            </a:endParaRPr>
          </a:p>
          <a:p>
            <a:pPr marL="927100" lvl="1" indent="-457834">
              <a:lnSpc>
                <a:spcPct val="100000"/>
              </a:lnSpc>
              <a:buFont typeface="Arial"/>
              <a:buChar char="•"/>
              <a:tabLst>
                <a:tab pos="927100" algn="l"/>
                <a:tab pos="927735" algn="l"/>
              </a:tabLst>
            </a:pP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The</a:t>
            </a:r>
            <a:r>
              <a:rPr sz="2800" spc="-9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editor</a:t>
            </a:r>
            <a:r>
              <a:rPr sz="2800" spc="-8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permits</a:t>
            </a:r>
            <a:r>
              <a:rPr sz="2800" spc="-8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running</a:t>
            </a:r>
            <a:r>
              <a:rPr sz="2800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arbitrary</a:t>
            </a:r>
            <a:r>
              <a:rPr sz="2800" spc="-9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Calibri"/>
                <a:cs typeface="Calibri"/>
              </a:rPr>
              <a:t>code</a:t>
            </a:r>
            <a:endParaRPr sz="2800">
              <a:latin typeface="Calibri"/>
              <a:cs typeface="Calibri"/>
            </a:endParaRPr>
          </a:p>
          <a:p>
            <a:pPr marL="927100" lvl="1" indent="-457834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927100" algn="l"/>
                <a:tab pos="927735" algn="l"/>
              </a:tabLst>
            </a:pP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Hence</a:t>
            </a:r>
            <a:r>
              <a:rPr sz="2800" spc="-8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800" spc="-8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mailer</a:t>
            </a:r>
            <a:r>
              <a:rPr sz="2800" spc="-8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permits</a:t>
            </a:r>
            <a:r>
              <a:rPr sz="2800" spc="-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running</a:t>
            </a:r>
            <a:r>
              <a:rPr sz="2800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arbitrary</a:t>
            </a:r>
            <a:r>
              <a:rPr sz="2800" spc="-8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code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55870" y="609676"/>
            <a:ext cx="20878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SecComp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0674" y="1371727"/>
            <a:ext cx="9582150" cy="4293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800" dirty="0">
                <a:latin typeface="Calibri"/>
                <a:cs typeface="Calibri"/>
              </a:rPr>
              <a:t>Linux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system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call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enabled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since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2.6.12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(2005)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750">
              <a:latin typeface="Calibri"/>
              <a:cs typeface="Calibri"/>
            </a:endParaRPr>
          </a:p>
          <a:p>
            <a:pPr marL="927100" marR="374650" lvl="1" indent="-457834">
              <a:lnSpc>
                <a:spcPct val="100000"/>
              </a:lnSpc>
              <a:buFont typeface="Arial"/>
              <a:buChar char="•"/>
              <a:tabLst>
                <a:tab pos="927100" algn="l"/>
                <a:tab pos="927735" algn="l"/>
              </a:tabLst>
            </a:pPr>
            <a:r>
              <a:rPr sz="2800" dirty="0">
                <a:latin typeface="Calibri"/>
                <a:cs typeface="Calibri"/>
              </a:rPr>
              <a:t>An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affected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process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subsequently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0AF50"/>
                </a:solidFill>
                <a:latin typeface="Calibri"/>
                <a:cs typeface="Calibri"/>
              </a:rPr>
              <a:t>only</a:t>
            </a:r>
            <a:r>
              <a:rPr sz="2800" b="1" spc="-8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0AF50"/>
                </a:solidFill>
                <a:latin typeface="Calibri"/>
                <a:cs typeface="Calibri"/>
              </a:rPr>
              <a:t>perform</a:t>
            </a:r>
            <a:r>
              <a:rPr sz="2800" b="1" spc="-7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AF50"/>
                </a:solidFill>
                <a:latin typeface="Calibri"/>
                <a:cs typeface="Calibri"/>
              </a:rPr>
              <a:t>read, </a:t>
            </a:r>
            <a:r>
              <a:rPr sz="2800" b="1" dirty="0">
                <a:solidFill>
                  <a:srgbClr val="00AF50"/>
                </a:solidFill>
                <a:latin typeface="Calibri"/>
                <a:cs typeface="Calibri"/>
              </a:rPr>
              <a:t>write,</a:t>
            </a:r>
            <a:r>
              <a:rPr sz="2800" b="1" spc="-9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0AF50"/>
                </a:solidFill>
                <a:latin typeface="Calibri"/>
                <a:cs typeface="Calibri"/>
              </a:rPr>
              <a:t>exit,</a:t>
            </a:r>
            <a:r>
              <a:rPr sz="2800" b="1" spc="-8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0AF50"/>
                </a:solidFill>
                <a:latin typeface="Calibri"/>
                <a:cs typeface="Calibri"/>
              </a:rPr>
              <a:t>and</a:t>
            </a:r>
            <a:r>
              <a:rPr sz="2800" b="1" spc="-1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0AF50"/>
                </a:solidFill>
                <a:latin typeface="Calibri"/>
                <a:cs typeface="Calibri"/>
              </a:rPr>
              <a:t>sigreturn</a:t>
            </a:r>
            <a:r>
              <a:rPr sz="2800" b="1" spc="-7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00AF50"/>
                </a:solidFill>
                <a:latin typeface="Calibri"/>
                <a:cs typeface="Calibri"/>
              </a:rPr>
              <a:t>system</a:t>
            </a:r>
            <a:r>
              <a:rPr sz="2800" b="1" spc="-10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AF50"/>
                </a:solidFill>
                <a:latin typeface="Calibri"/>
                <a:cs typeface="Calibri"/>
              </a:rPr>
              <a:t>calls</a:t>
            </a:r>
            <a:endParaRPr sz="2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750">
              <a:latin typeface="Calibri"/>
              <a:cs typeface="Calibri"/>
            </a:endParaRPr>
          </a:p>
          <a:p>
            <a:pPr marL="1384300" marR="163830" lvl="2" indent="-457200">
              <a:lnSpc>
                <a:spcPct val="100000"/>
              </a:lnSpc>
              <a:buFont typeface="Arial"/>
              <a:buChar char="•"/>
              <a:tabLst>
                <a:tab pos="1384300" algn="l"/>
                <a:tab pos="1384935" algn="l"/>
              </a:tabLst>
            </a:pPr>
            <a:r>
              <a:rPr sz="2800" dirty="0">
                <a:latin typeface="Calibri"/>
                <a:cs typeface="Calibri"/>
              </a:rPr>
              <a:t>No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support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open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call: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only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already-</a:t>
            </a:r>
            <a:r>
              <a:rPr sz="2800" dirty="0">
                <a:latin typeface="Calibri"/>
                <a:cs typeface="Calibri"/>
              </a:rPr>
              <a:t>open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file </a:t>
            </a:r>
            <a:r>
              <a:rPr sz="2800" spc="-10" dirty="0">
                <a:latin typeface="Calibri"/>
                <a:cs typeface="Calibri"/>
              </a:rPr>
              <a:t>descriptors</a:t>
            </a:r>
            <a:endParaRPr sz="2800">
              <a:latin typeface="Calibri"/>
              <a:cs typeface="Calibri"/>
            </a:endParaRPr>
          </a:p>
          <a:p>
            <a:pPr lvl="2"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750">
              <a:latin typeface="Calibri"/>
              <a:cs typeface="Calibri"/>
            </a:endParaRPr>
          </a:p>
          <a:p>
            <a:pPr marL="927100" marR="5080" lvl="1" indent="-457834">
              <a:lnSpc>
                <a:spcPct val="100000"/>
              </a:lnSpc>
              <a:buFont typeface="Arial"/>
              <a:buChar char="•"/>
              <a:tabLst>
                <a:tab pos="927100" algn="l"/>
                <a:tab pos="927735" algn="l"/>
              </a:tabLst>
            </a:pPr>
            <a:r>
              <a:rPr sz="2800" b="1" spc="-20" dirty="0">
                <a:solidFill>
                  <a:srgbClr val="00AF50"/>
                </a:solidFill>
                <a:latin typeface="Calibri"/>
                <a:cs typeface="Calibri"/>
              </a:rPr>
              <a:t>Essentially,</a:t>
            </a:r>
            <a:r>
              <a:rPr sz="2800" b="1" spc="-8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0AF50"/>
                </a:solidFill>
                <a:latin typeface="Calibri"/>
                <a:cs typeface="Calibri"/>
              </a:rPr>
              <a:t>SecComp</a:t>
            </a:r>
            <a:r>
              <a:rPr sz="2800" b="1" spc="-7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0AF50"/>
                </a:solidFill>
                <a:latin typeface="Calibri"/>
                <a:cs typeface="Calibri"/>
              </a:rPr>
              <a:t>isolates</a:t>
            </a:r>
            <a:r>
              <a:rPr sz="2800" b="1" spc="-8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2800" b="1" spc="-1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0AF50"/>
                </a:solidFill>
                <a:latin typeface="Calibri"/>
                <a:cs typeface="Calibri"/>
              </a:rPr>
              <a:t>process</a:t>
            </a:r>
            <a:r>
              <a:rPr sz="2800" b="1" spc="-9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0AF50"/>
                </a:solidFill>
                <a:latin typeface="Calibri"/>
                <a:cs typeface="Calibri"/>
              </a:rPr>
              <a:t>by</a:t>
            </a:r>
            <a:r>
              <a:rPr sz="2800" b="1" spc="-1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00AF50"/>
                </a:solidFill>
                <a:latin typeface="Calibri"/>
                <a:cs typeface="Calibri"/>
              </a:rPr>
              <a:t>limiting</a:t>
            </a:r>
            <a:r>
              <a:rPr sz="2800" b="1" spc="-8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0AF50"/>
                </a:solidFill>
                <a:latin typeface="Calibri"/>
                <a:cs typeface="Calibri"/>
              </a:rPr>
              <a:t>possible interactions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55870" y="609676"/>
            <a:ext cx="20878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SecComp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0674" y="1798447"/>
            <a:ext cx="9889490" cy="3439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366395" indent="-457834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800" spc="-30" dirty="0">
                <a:latin typeface="Calibri"/>
                <a:cs typeface="Calibri"/>
              </a:rPr>
              <a:t>Follow-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work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produced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006FC0"/>
                </a:solidFill>
                <a:latin typeface="Calibri"/>
                <a:cs typeface="Calibri"/>
              </a:rPr>
              <a:t>seccomp-</a:t>
            </a:r>
            <a:r>
              <a:rPr sz="2800" b="1" dirty="0">
                <a:solidFill>
                  <a:srgbClr val="006FC0"/>
                </a:solidFill>
                <a:latin typeface="Calibri"/>
                <a:cs typeface="Calibri"/>
              </a:rPr>
              <a:t>bpf</a:t>
            </a:r>
            <a:r>
              <a:rPr sz="2800" b="1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(derived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from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Berkeley </a:t>
            </a:r>
            <a:r>
              <a:rPr sz="2800" spc="-20" dirty="0">
                <a:latin typeface="Calibri"/>
                <a:cs typeface="Calibri"/>
              </a:rPr>
              <a:t>Packet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Filters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-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BPF)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700">
              <a:latin typeface="Calibri"/>
              <a:cs typeface="Calibri"/>
            </a:endParaRPr>
          </a:p>
          <a:p>
            <a:pPr marL="927100" marR="5080" lvl="1" indent="-457834">
              <a:lnSpc>
                <a:spcPct val="100000"/>
              </a:lnSpc>
              <a:buFont typeface="Arial"/>
              <a:buChar char="•"/>
              <a:tabLst>
                <a:tab pos="927100" algn="l"/>
                <a:tab pos="927735" algn="l"/>
              </a:tabLst>
            </a:pPr>
            <a:r>
              <a:rPr sz="2800" b="1" dirty="0">
                <a:latin typeface="Calibri"/>
                <a:cs typeface="Calibri"/>
              </a:rPr>
              <a:t>Limit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process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to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policy-</a:t>
            </a:r>
            <a:r>
              <a:rPr sz="2800" b="1" dirty="0">
                <a:latin typeface="Calibri"/>
                <a:cs typeface="Calibri"/>
              </a:rPr>
              <a:t>specific</a:t>
            </a:r>
            <a:r>
              <a:rPr sz="2800" b="1" spc="-3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set</a:t>
            </a:r>
            <a:r>
              <a:rPr sz="2800" b="1" spc="-4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of</a:t>
            </a:r>
            <a:r>
              <a:rPr sz="2800" b="1" spc="-60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system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calls</a:t>
            </a:r>
            <a:r>
              <a:rPr sz="2800" dirty="0">
                <a:latin typeface="Calibri"/>
                <a:cs typeface="Calibri"/>
              </a:rPr>
              <a:t>,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subject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policy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handled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by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kernel</a:t>
            </a:r>
            <a:endParaRPr sz="2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750">
              <a:latin typeface="Calibri"/>
              <a:cs typeface="Calibri"/>
            </a:endParaRPr>
          </a:p>
          <a:p>
            <a:pPr marL="1384300" lvl="2" indent="-457834">
              <a:lnSpc>
                <a:spcPct val="100000"/>
              </a:lnSpc>
              <a:buFont typeface="Arial"/>
              <a:buChar char="•"/>
              <a:tabLst>
                <a:tab pos="1384300" algn="l"/>
                <a:tab pos="1384935" algn="l"/>
              </a:tabLst>
            </a:pP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Used</a:t>
            </a:r>
            <a:r>
              <a:rPr sz="2800" spc="-9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by</a:t>
            </a:r>
            <a:r>
              <a:rPr sz="2800" spc="-1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Chrome,</a:t>
            </a:r>
            <a:r>
              <a:rPr sz="2800" spc="-7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OpenSSH,</a:t>
            </a:r>
            <a:r>
              <a:rPr sz="2800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vsftpd,</a:t>
            </a:r>
            <a:r>
              <a:rPr sz="2800" spc="-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6FC0"/>
                </a:solidFill>
                <a:latin typeface="Calibri"/>
                <a:cs typeface="Calibri"/>
              </a:rPr>
              <a:t>and</a:t>
            </a:r>
            <a:r>
              <a:rPr sz="2800" spc="-10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Calibri"/>
                <a:cs typeface="Calibri"/>
              </a:rPr>
              <a:t>others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06905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Example:</a:t>
            </a:r>
            <a:r>
              <a:rPr spc="-95" dirty="0"/>
              <a:t> </a:t>
            </a:r>
            <a:r>
              <a:rPr dirty="0"/>
              <a:t>Isolate</a:t>
            </a:r>
            <a:r>
              <a:rPr spc="-70" dirty="0"/>
              <a:t> </a:t>
            </a:r>
            <a:r>
              <a:rPr dirty="0"/>
              <a:t>Flash</a:t>
            </a:r>
            <a:r>
              <a:rPr spc="-60" dirty="0"/>
              <a:t> </a:t>
            </a:r>
            <a:r>
              <a:rPr spc="-10" dirty="0"/>
              <a:t>Player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0674" y="1798447"/>
            <a:ext cx="8559165" cy="3866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800" spc="-10" dirty="0">
                <a:latin typeface="Calibri"/>
                <a:cs typeface="Calibri"/>
              </a:rPr>
              <a:t>Receive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.swf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code,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save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it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75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800" dirty="0">
                <a:latin typeface="Calibri"/>
                <a:cs typeface="Calibri"/>
              </a:rPr>
              <a:t>Call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fork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create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new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process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75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800" dirty="0">
                <a:latin typeface="Calibri"/>
                <a:cs typeface="Calibri"/>
              </a:rPr>
              <a:t>In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new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process,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open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file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75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800" dirty="0">
                <a:latin typeface="Calibri"/>
                <a:cs typeface="Calibri"/>
              </a:rPr>
              <a:t>Call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exec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run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Flash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player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75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800" dirty="0">
                <a:latin typeface="Calibri"/>
                <a:cs typeface="Calibri"/>
              </a:rPr>
              <a:t>Call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seccomp-</a:t>
            </a:r>
            <a:r>
              <a:rPr sz="2800" dirty="0">
                <a:latin typeface="Calibri"/>
                <a:cs typeface="Calibri"/>
              </a:rPr>
              <a:t>bpf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form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sandbox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(compartmentalize)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52470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</a:t>
            </a:r>
            <a:r>
              <a:rPr spc="-130" dirty="0"/>
              <a:t> </a:t>
            </a:r>
            <a:r>
              <a:rPr spc="-10" dirty="0"/>
              <a:t>VSFTPD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0674" y="1798447"/>
            <a:ext cx="9665335" cy="4293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800" dirty="0">
                <a:latin typeface="Calibri"/>
                <a:cs typeface="Calibri"/>
              </a:rPr>
              <a:t>FTP: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File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Transfer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Protocol</a:t>
            </a:r>
            <a:endParaRPr sz="2800">
              <a:latin typeface="Calibri"/>
              <a:cs typeface="Calibri"/>
            </a:endParaRPr>
          </a:p>
          <a:p>
            <a:pPr marL="927100" lvl="1" indent="-457834">
              <a:lnSpc>
                <a:spcPct val="100000"/>
              </a:lnSpc>
              <a:buFont typeface="Arial"/>
              <a:buChar char="•"/>
              <a:tabLst>
                <a:tab pos="927100" algn="l"/>
                <a:tab pos="927735" algn="l"/>
              </a:tabLst>
            </a:pPr>
            <a:r>
              <a:rPr sz="2800" dirty="0">
                <a:latin typeface="Calibri"/>
                <a:cs typeface="Calibri"/>
              </a:rPr>
              <a:t>More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popular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before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rise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60" dirty="0">
                <a:latin typeface="Calibri"/>
                <a:cs typeface="Calibri"/>
              </a:rPr>
              <a:t>HTTP,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but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still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use</a:t>
            </a:r>
            <a:endParaRPr sz="2800">
              <a:latin typeface="Calibri"/>
              <a:cs typeface="Calibri"/>
            </a:endParaRPr>
          </a:p>
          <a:p>
            <a:pPr marL="927100" marR="5080" lvl="1" indent="-457834">
              <a:lnSpc>
                <a:spcPct val="100000"/>
              </a:lnSpc>
              <a:buFont typeface="Arial"/>
              <a:buChar char="•"/>
              <a:tabLst>
                <a:tab pos="927100" algn="l"/>
                <a:tab pos="927735" algn="l"/>
              </a:tabLst>
            </a:pPr>
            <a:r>
              <a:rPr sz="2800" spc="-20" dirty="0">
                <a:latin typeface="Calibri"/>
                <a:cs typeface="Calibri"/>
              </a:rPr>
              <a:t>90’s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00’s: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FTP</a:t>
            </a:r>
            <a:r>
              <a:rPr sz="2800" b="1" spc="-9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daemon</a:t>
            </a:r>
            <a:r>
              <a:rPr sz="2800" b="1" spc="-10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C00000"/>
                </a:solidFill>
                <a:latin typeface="Calibri"/>
                <a:cs typeface="Calibri"/>
              </a:rPr>
              <a:t>compromises</a:t>
            </a:r>
            <a:r>
              <a:rPr sz="2800" b="1" spc="-11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were</a:t>
            </a:r>
            <a:r>
              <a:rPr sz="2800" b="1" spc="-9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frequent</a:t>
            </a:r>
            <a:r>
              <a:rPr sz="2800" b="1" spc="-8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C00000"/>
                </a:solidFill>
                <a:latin typeface="Calibri"/>
                <a:cs typeface="Calibri"/>
              </a:rPr>
              <a:t>and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costly</a:t>
            </a:r>
            <a:r>
              <a:rPr sz="2800" dirty="0">
                <a:latin typeface="Calibri"/>
                <a:cs typeface="Calibri"/>
              </a:rPr>
              <a:t>,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e.g.,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55" dirty="0">
                <a:latin typeface="Calibri"/>
                <a:cs typeface="Calibri"/>
              </a:rPr>
              <a:t>Wu-</a:t>
            </a:r>
            <a:r>
              <a:rPr sz="2800" dirty="0">
                <a:latin typeface="Calibri"/>
                <a:cs typeface="Calibri"/>
              </a:rPr>
              <a:t>FTPD,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ProFTPd,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…</a:t>
            </a:r>
            <a:endParaRPr sz="2800">
              <a:latin typeface="Calibri"/>
              <a:cs typeface="Calibri"/>
            </a:endParaRPr>
          </a:p>
          <a:p>
            <a:pPr marL="469900" marR="246379" indent="-457834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800" spc="-20" dirty="0">
                <a:latin typeface="Calibri"/>
                <a:cs typeface="Calibri"/>
              </a:rPr>
              <a:t>Very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thoughtful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design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aimed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prevent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mitigate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security defects</a:t>
            </a:r>
            <a:endParaRPr sz="28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800" dirty="0">
                <a:latin typeface="Calibri"/>
                <a:cs typeface="Calibri"/>
              </a:rPr>
              <a:t>But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also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achieve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good</a:t>
            </a:r>
            <a:r>
              <a:rPr sz="2800" b="1" spc="-8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performance</a:t>
            </a:r>
            <a:endParaRPr sz="2800">
              <a:latin typeface="Calibri"/>
              <a:cs typeface="Calibri"/>
            </a:endParaRPr>
          </a:p>
          <a:p>
            <a:pPr marL="927100" lvl="1" indent="-457834">
              <a:lnSpc>
                <a:spcPct val="100000"/>
              </a:lnSpc>
              <a:buFont typeface="Arial"/>
              <a:buChar char="•"/>
              <a:tabLst>
                <a:tab pos="927100" algn="l"/>
                <a:tab pos="927735" algn="l"/>
              </a:tabLst>
            </a:pPr>
            <a:r>
              <a:rPr sz="2800" spc="-20" dirty="0">
                <a:latin typeface="Calibri"/>
                <a:cs typeface="Calibri"/>
              </a:rPr>
              <a:t>Written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C</a:t>
            </a:r>
            <a:endParaRPr sz="28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buFont typeface="Arial"/>
              <a:buChar char="•"/>
              <a:tabLst>
                <a:tab pos="469900" algn="l"/>
                <a:tab pos="470534" algn="l"/>
              </a:tabLst>
            </a:pPr>
            <a:r>
              <a:rPr sz="2800" spc="-20" dirty="0">
                <a:latin typeface="Calibri"/>
                <a:cs typeface="Calibri"/>
              </a:rPr>
              <a:t>Written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maintained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by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Chris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Evans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since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2002</a:t>
            </a:r>
            <a:endParaRPr sz="2800">
              <a:latin typeface="Calibri"/>
              <a:cs typeface="Calibri"/>
            </a:endParaRPr>
          </a:p>
          <a:p>
            <a:pPr marL="927100" lvl="1" indent="-457834">
              <a:lnSpc>
                <a:spcPct val="100000"/>
              </a:lnSpc>
              <a:buFont typeface="Arial"/>
              <a:buChar char="•"/>
              <a:tabLst>
                <a:tab pos="927100" algn="l"/>
                <a:tab pos="927735" algn="l"/>
              </a:tabLst>
            </a:pPr>
            <a:r>
              <a:rPr sz="2800" dirty="0">
                <a:latin typeface="Calibri"/>
                <a:cs typeface="Calibri"/>
              </a:rPr>
              <a:t>No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security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breaches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disclosed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so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far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91765">
              <a:lnSpc>
                <a:spcPct val="100000"/>
              </a:lnSpc>
              <a:spcBef>
                <a:spcPts val="105"/>
              </a:spcBef>
            </a:pPr>
            <a:r>
              <a:rPr dirty="0"/>
              <a:t>VSFTPD</a:t>
            </a:r>
            <a:r>
              <a:rPr spc="-95" dirty="0"/>
              <a:t> </a:t>
            </a:r>
            <a:r>
              <a:rPr dirty="0"/>
              <a:t>Threat</a:t>
            </a:r>
            <a:r>
              <a:rPr spc="-90" dirty="0"/>
              <a:t> </a:t>
            </a:r>
            <a:r>
              <a:rPr spc="-10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2010" y="1673732"/>
            <a:ext cx="7584440" cy="3866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dirty="0">
                <a:latin typeface="Calibri"/>
                <a:cs typeface="Calibri"/>
              </a:rPr>
              <a:t>Clients</a:t>
            </a:r>
            <a:r>
              <a:rPr sz="2800" spc="-114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untrusted,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until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authenticated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75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dirty="0">
                <a:latin typeface="Calibri"/>
                <a:cs typeface="Calibri"/>
              </a:rPr>
              <a:t>Once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authenticated,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limited</a:t>
            </a:r>
            <a:r>
              <a:rPr sz="2800" b="1" spc="-10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trust:</a:t>
            </a:r>
            <a:endParaRPr sz="2800">
              <a:latin typeface="Calibri"/>
              <a:cs typeface="Calibri"/>
            </a:endParaRPr>
          </a:p>
          <a:p>
            <a:pPr marL="927100" lvl="1" indent="-457834">
              <a:lnSpc>
                <a:spcPct val="100000"/>
              </a:lnSpc>
              <a:buFont typeface="Arial"/>
              <a:buChar char="•"/>
              <a:tabLst>
                <a:tab pos="927100" algn="l"/>
                <a:tab pos="927735" algn="l"/>
              </a:tabLst>
            </a:pPr>
            <a:r>
              <a:rPr sz="2800" spc="-10" dirty="0">
                <a:latin typeface="Calibri"/>
                <a:cs typeface="Calibri"/>
              </a:rPr>
              <a:t>According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user’s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file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access</a:t>
            </a:r>
            <a:r>
              <a:rPr sz="2800" b="1" spc="-7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control</a:t>
            </a:r>
            <a:r>
              <a:rPr sz="2800" b="1" spc="-8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policy</a:t>
            </a:r>
            <a:endParaRPr sz="2800">
              <a:latin typeface="Calibri"/>
              <a:cs typeface="Calibri"/>
            </a:endParaRPr>
          </a:p>
          <a:p>
            <a:pPr marL="927100" lvl="1" indent="-457834">
              <a:lnSpc>
                <a:spcPct val="100000"/>
              </a:lnSpc>
              <a:buFont typeface="Arial"/>
              <a:buChar char="•"/>
              <a:tabLst>
                <a:tab pos="927100" algn="l"/>
                <a:tab pos="927735" algn="l"/>
              </a:tabLst>
            </a:pPr>
            <a:r>
              <a:rPr sz="2800" dirty="0">
                <a:latin typeface="Calibri"/>
                <a:cs typeface="Calibri"/>
              </a:rPr>
              <a:t>For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files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being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served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FTP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(and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not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others)</a:t>
            </a:r>
            <a:endParaRPr sz="2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75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dirty="0">
                <a:latin typeface="Calibri"/>
                <a:cs typeface="Calibri"/>
              </a:rPr>
              <a:t>Possible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attack</a:t>
            </a:r>
            <a:r>
              <a:rPr sz="2800" spc="-14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goals</a:t>
            </a:r>
            <a:endParaRPr sz="2800">
              <a:latin typeface="Calibri"/>
              <a:cs typeface="Calibri"/>
            </a:endParaRPr>
          </a:p>
          <a:p>
            <a:pPr marL="927100" lvl="1" indent="-457834">
              <a:lnSpc>
                <a:spcPct val="100000"/>
              </a:lnSpc>
              <a:buFont typeface="Arial"/>
              <a:buChar char="•"/>
              <a:tabLst>
                <a:tab pos="927100" algn="l"/>
                <a:tab pos="927735" algn="l"/>
              </a:tabLst>
            </a:pP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Steal</a:t>
            </a:r>
            <a:r>
              <a:rPr sz="2800" b="1" spc="-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or</a:t>
            </a:r>
            <a:r>
              <a:rPr sz="2800" b="1" spc="-8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corrupt</a:t>
            </a:r>
            <a:r>
              <a:rPr sz="2800" b="1" spc="-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C00000"/>
                </a:solidFill>
                <a:latin typeface="Calibri"/>
                <a:cs typeface="Calibri"/>
              </a:rPr>
              <a:t>resources</a:t>
            </a:r>
            <a:r>
              <a:rPr sz="2800" b="1"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(e.g.,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files)</a:t>
            </a:r>
            <a:endParaRPr sz="2800">
              <a:latin typeface="Calibri"/>
              <a:cs typeface="Calibri"/>
            </a:endParaRPr>
          </a:p>
          <a:p>
            <a:pPr marL="927100" lvl="1" indent="-457834">
              <a:lnSpc>
                <a:spcPct val="100000"/>
              </a:lnSpc>
              <a:buFont typeface="Arial"/>
              <a:buChar char="•"/>
              <a:tabLst>
                <a:tab pos="927100" algn="l"/>
                <a:tab pos="927735" algn="l"/>
              </a:tabLst>
            </a:pPr>
            <a:r>
              <a:rPr sz="2800" b="1" spc="-10" dirty="0">
                <a:solidFill>
                  <a:srgbClr val="C00000"/>
                </a:solidFill>
                <a:latin typeface="Calibri"/>
                <a:cs typeface="Calibri"/>
              </a:rPr>
              <a:t>Remote</a:t>
            </a:r>
            <a:r>
              <a:rPr sz="2800" b="1" spc="-8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code</a:t>
            </a:r>
            <a:r>
              <a:rPr sz="2800" b="1" spc="-8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injection</a:t>
            </a:r>
            <a:r>
              <a:rPr sz="2800" b="1" spc="-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(e.g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malware)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2010" y="2100452"/>
            <a:ext cx="62960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dirty="0">
                <a:latin typeface="Calibri"/>
                <a:cs typeface="Calibri"/>
              </a:rPr>
              <a:t>Learn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more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about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VSFTPD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design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at: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56766" y="3807409"/>
            <a:ext cx="69615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https://security.appspot.com/vsftpd/DESIGN.txt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98667" y="609676"/>
            <a:ext cx="9956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25" dirty="0">
                <a:latin typeface="Calibri Light"/>
                <a:cs typeface="Calibri Light"/>
              </a:rPr>
              <a:t>END</a:t>
            </a:r>
            <a:endParaRPr sz="44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43680" y="3541598"/>
            <a:ext cx="509460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dirty="0">
                <a:latin typeface="Calibri Light"/>
                <a:cs typeface="Calibri Light"/>
              </a:rPr>
              <a:t>Threat</a:t>
            </a:r>
            <a:r>
              <a:rPr sz="6000" b="0" spc="-165" dirty="0">
                <a:latin typeface="Calibri Light"/>
                <a:cs typeface="Calibri Light"/>
              </a:rPr>
              <a:t> </a:t>
            </a:r>
            <a:r>
              <a:rPr sz="6000" b="0" spc="-10" dirty="0">
                <a:latin typeface="Calibri Light"/>
                <a:cs typeface="Calibri Light"/>
              </a:rPr>
              <a:t>Modeling</a:t>
            </a:r>
            <a:endParaRPr sz="60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Calibri"/>
                <a:cs typeface="Calibri"/>
              </a:rPr>
              <a:t>Requirements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66921" y="2317242"/>
            <a:ext cx="3728720" cy="577850"/>
          </a:xfrm>
          <a:custGeom>
            <a:avLst/>
            <a:gdLst/>
            <a:ahLst/>
            <a:cxnLst/>
            <a:rect l="l" t="t" r="r" b="b"/>
            <a:pathLst>
              <a:path w="3728720" h="577850">
                <a:moveTo>
                  <a:pt x="0" y="406400"/>
                </a:moveTo>
                <a:lnTo>
                  <a:pt x="3728720" y="0"/>
                </a:lnTo>
              </a:path>
              <a:path w="3728720" h="577850">
                <a:moveTo>
                  <a:pt x="0" y="406908"/>
                </a:moveTo>
                <a:lnTo>
                  <a:pt x="3728720" y="577723"/>
                </a:lnTo>
              </a:path>
            </a:pathLst>
          </a:custGeom>
          <a:ln w="19050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374763" y="2175509"/>
            <a:ext cx="2122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Security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Requirements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74763" y="2723845"/>
            <a:ext cx="11785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Abuse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Cases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95370">
              <a:lnSpc>
                <a:spcPct val="100000"/>
              </a:lnSpc>
              <a:spcBef>
                <a:spcPts val="105"/>
              </a:spcBef>
            </a:pPr>
            <a:r>
              <a:rPr dirty="0"/>
              <a:t>Threat</a:t>
            </a:r>
            <a:r>
              <a:rPr spc="-130" dirty="0"/>
              <a:t> </a:t>
            </a:r>
            <a:r>
              <a:rPr spc="-20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1498218"/>
            <a:ext cx="10143490" cy="4719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527685" algn="l"/>
                <a:tab pos="528320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threat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model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makes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explicit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adversary’s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assumed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powers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750">
              <a:latin typeface="Calibri"/>
              <a:cs typeface="Calibri"/>
            </a:endParaRPr>
          </a:p>
          <a:p>
            <a:pPr marL="984885" marR="5080" lvl="1" indent="-5156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984885" algn="l"/>
                <a:tab pos="985519" algn="l"/>
              </a:tabLst>
            </a:pPr>
            <a:r>
              <a:rPr sz="2800" dirty="0">
                <a:latin typeface="Calibri"/>
                <a:cs typeface="Calibri"/>
              </a:rPr>
              <a:t>Must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match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reality,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otherwise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risk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analysis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system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will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be </a:t>
            </a:r>
            <a:r>
              <a:rPr sz="2800" spc="-10" dirty="0">
                <a:latin typeface="Calibri"/>
                <a:cs typeface="Calibri"/>
              </a:rPr>
              <a:t>wrong</a:t>
            </a:r>
            <a:endParaRPr sz="2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Arial"/>
              <a:buChar char="•"/>
            </a:pPr>
            <a:endParaRPr sz="2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7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buFont typeface="Arial"/>
              <a:buChar char="•"/>
              <a:tabLst>
                <a:tab pos="527685" algn="l"/>
                <a:tab pos="528320" algn="l"/>
              </a:tabLst>
            </a:pP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The</a:t>
            </a:r>
            <a:r>
              <a:rPr sz="2800" b="1" spc="-1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threat</a:t>
            </a:r>
            <a:r>
              <a:rPr sz="2800" b="1" spc="-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model</a:t>
            </a:r>
            <a:r>
              <a:rPr sz="2800" b="1" spc="-9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is</a:t>
            </a:r>
            <a:r>
              <a:rPr sz="2800" b="1" spc="-9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critically</a:t>
            </a:r>
            <a:r>
              <a:rPr sz="2800" b="1" spc="-8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important</a:t>
            </a:r>
            <a:r>
              <a:rPr sz="2800" dirty="0">
                <a:latin typeface="Calibri"/>
                <a:cs typeface="Calibri"/>
              </a:rPr>
              <a:t>: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without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threat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model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sz="2750">
              <a:latin typeface="Calibri"/>
              <a:cs typeface="Calibri"/>
            </a:endParaRPr>
          </a:p>
          <a:p>
            <a:pPr marL="984885" lvl="1" indent="-515620">
              <a:lnSpc>
                <a:spcPct val="100000"/>
              </a:lnSpc>
              <a:buFont typeface="Arial"/>
              <a:buChar char="•"/>
              <a:tabLst>
                <a:tab pos="984885" algn="l"/>
                <a:tab pos="985519" algn="l"/>
              </a:tabLst>
            </a:pPr>
            <a:r>
              <a:rPr sz="2800" dirty="0">
                <a:latin typeface="Calibri"/>
                <a:cs typeface="Calibri"/>
              </a:rPr>
              <a:t>Cannot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assess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whether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your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design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will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repel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attacker</a:t>
            </a:r>
            <a:endParaRPr sz="28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750">
              <a:latin typeface="Calibri"/>
              <a:cs typeface="Calibri"/>
            </a:endParaRPr>
          </a:p>
          <a:p>
            <a:pPr marL="984885" lvl="1" indent="-515620">
              <a:lnSpc>
                <a:spcPct val="100000"/>
              </a:lnSpc>
              <a:buFont typeface="Arial"/>
              <a:buChar char="•"/>
              <a:tabLst>
                <a:tab pos="984885" algn="l"/>
                <a:tab pos="985519" algn="l"/>
              </a:tabLst>
            </a:pP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Saying</a:t>
            </a:r>
            <a:r>
              <a:rPr sz="2800" spc="-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“This</a:t>
            </a:r>
            <a:r>
              <a:rPr sz="2800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C00000"/>
                </a:solidFill>
                <a:latin typeface="Calibri"/>
                <a:cs typeface="Calibri"/>
              </a:rPr>
              <a:t>system</a:t>
            </a:r>
            <a:r>
              <a:rPr sz="2800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is</a:t>
            </a:r>
            <a:r>
              <a:rPr sz="2800" spc="-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secure”</a:t>
            </a:r>
            <a:r>
              <a:rPr sz="2800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means</a:t>
            </a:r>
            <a:r>
              <a:rPr sz="2800" spc="-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nothing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2413" y="308228"/>
            <a:ext cx="7108825" cy="13004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992630" marR="5080" indent="-1980564">
              <a:lnSpc>
                <a:spcPts val="4750"/>
              </a:lnSpc>
              <a:spcBef>
                <a:spcPts val="700"/>
              </a:spcBef>
            </a:pPr>
            <a:r>
              <a:rPr dirty="0"/>
              <a:t>Example</a:t>
            </a:r>
            <a:r>
              <a:rPr spc="-125" dirty="0"/>
              <a:t> </a:t>
            </a:r>
            <a:r>
              <a:rPr dirty="0"/>
              <a:t>network</a:t>
            </a:r>
            <a:r>
              <a:rPr spc="-95" dirty="0"/>
              <a:t> </a:t>
            </a:r>
            <a:r>
              <a:rPr dirty="0"/>
              <a:t>threat</a:t>
            </a:r>
            <a:r>
              <a:rPr spc="-95" dirty="0"/>
              <a:t> </a:t>
            </a:r>
            <a:r>
              <a:rPr spc="-10" dirty="0"/>
              <a:t>model: </a:t>
            </a:r>
            <a:r>
              <a:rPr dirty="0">
                <a:solidFill>
                  <a:srgbClr val="C00000"/>
                </a:solidFill>
              </a:rPr>
              <a:t>Malicious</a:t>
            </a:r>
            <a:r>
              <a:rPr spc="-10" dirty="0">
                <a:solidFill>
                  <a:srgbClr val="C00000"/>
                </a:solidFill>
              </a:rPr>
              <a:t> </a:t>
            </a:r>
            <a:r>
              <a:rPr spc="-20" dirty="0">
                <a:solidFill>
                  <a:srgbClr val="C00000"/>
                </a:solidFill>
              </a:rPr>
              <a:t>user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4394" y="1540002"/>
            <a:ext cx="8325484" cy="5146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527685" algn="l"/>
                <a:tab pos="528320" algn="l"/>
              </a:tabLst>
            </a:pPr>
            <a:r>
              <a:rPr sz="2800" dirty="0">
                <a:latin typeface="Calibri"/>
                <a:cs typeface="Calibri"/>
              </a:rPr>
              <a:t>Is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user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who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connect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service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via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network</a:t>
            </a:r>
            <a:endParaRPr sz="2800">
              <a:latin typeface="Calibri"/>
              <a:cs typeface="Calibri"/>
            </a:endParaRPr>
          </a:p>
          <a:p>
            <a:pPr marL="984885" lvl="1" indent="-515620">
              <a:lnSpc>
                <a:spcPct val="100000"/>
              </a:lnSpc>
              <a:buFont typeface="Arial"/>
              <a:buChar char="•"/>
              <a:tabLst>
                <a:tab pos="984885" algn="l"/>
                <a:tab pos="985519" algn="l"/>
              </a:tabLst>
            </a:pPr>
            <a:r>
              <a:rPr sz="2800" dirty="0">
                <a:latin typeface="Calibri"/>
                <a:cs typeface="Calibri"/>
              </a:rPr>
              <a:t>May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anonymous</a:t>
            </a:r>
            <a:endParaRPr sz="28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buFont typeface="Arial"/>
              <a:buChar char="•"/>
              <a:tabLst>
                <a:tab pos="527685" algn="l"/>
                <a:tab pos="528320" algn="l"/>
              </a:tabLst>
            </a:pPr>
            <a:r>
              <a:rPr sz="2800" spc="-20" dirty="0">
                <a:latin typeface="Calibri"/>
                <a:cs typeface="Calibri"/>
              </a:rPr>
              <a:t>Can:</a:t>
            </a:r>
            <a:endParaRPr sz="2800">
              <a:latin typeface="Calibri"/>
              <a:cs typeface="Calibri"/>
            </a:endParaRPr>
          </a:p>
          <a:p>
            <a:pPr marL="984885" marR="911860" lvl="1" indent="-515620">
              <a:lnSpc>
                <a:spcPct val="100000"/>
              </a:lnSpc>
              <a:buFont typeface="Arial"/>
              <a:buChar char="•"/>
              <a:tabLst>
                <a:tab pos="984885" algn="l"/>
                <a:tab pos="985519" algn="l"/>
              </a:tabLst>
            </a:pPr>
            <a:r>
              <a:rPr sz="2800" b="1" dirty="0">
                <a:latin typeface="Calibri"/>
                <a:cs typeface="Calibri"/>
              </a:rPr>
              <a:t>Measure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size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timing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requests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and </a:t>
            </a:r>
            <a:r>
              <a:rPr sz="2800" spc="-10" dirty="0">
                <a:latin typeface="Calibri"/>
                <a:cs typeface="Calibri"/>
              </a:rPr>
              <a:t>responses</a:t>
            </a:r>
            <a:endParaRPr sz="2800">
              <a:latin typeface="Calibri"/>
              <a:cs typeface="Calibri"/>
            </a:endParaRPr>
          </a:p>
          <a:p>
            <a:pPr marL="984885" lvl="1" indent="-5156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984885" algn="l"/>
                <a:tab pos="985519" algn="l"/>
              </a:tabLst>
            </a:pPr>
            <a:r>
              <a:rPr sz="2800" dirty="0">
                <a:latin typeface="Calibri"/>
                <a:cs typeface="Calibri"/>
              </a:rPr>
              <a:t>Run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parallel</a:t>
            </a:r>
            <a:r>
              <a:rPr sz="2800" b="1" spc="-7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sessions</a:t>
            </a:r>
            <a:endParaRPr sz="2800">
              <a:latin typeface="Calibri"/>
              <a:cs typeface="Calibri"/>
            </a:endParaRPr>
          </a:p>
          <a:p>
            <a:pPr marL="984885" lvl="1" indent="-515620">
              <a:lnSpc>
                <a:spcPct val="100000"/>
              </a:lnSpc>
              <a:buFont typeface="Arial"/>
              <a:buChar char="•"/>
              <a:tabLst>
                <a:tab pos="984885" algn="l"/>
                <a:tab pos="985519" algn="l"/>
              </a:tabLst>
            </a:pPr>
            <a:r>
              <a:rPr sz="2800" dirty="0">
                <a:latin typeface="Calibri"/>
                <a:cs typeface="Calibri"/>
              </a:rPr>
              <a:t>Provide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malformed</a:t>
            </a:r>
            <a:r>
              <a:rPr sz="2800" b="1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inputs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messages</a:t>
            </a:r>
            <a:endParaRPr sz="2800">
              <a:latin typeface="Calibri"/>
              <a:cs typeface="Calibri"/>
            </a:endParaRPr>
          </a:p>
          <a:p>
            <a:pPr marL="984885" lvl="1" indent="-515620">
              <a:lnSpc>
                <a:spcPct val="100000"/>
              </a:lnSpc>
              <a:buFont typeface="Arial"/>
              <a:buChar char="•"/>
              <a:tabLst>
                <a:tab pos="984885" algn="l"/>
                <a:tab pos="985519" algn="l"/>
              </a:tabLst>
            </a:pPr>
            <a:r>
              <a:rPr sz="2800" b="1" dirty="0">
                <a:latin typeface="Calibri"/>
                <a:cs typeface="Calibri"/>
              </a:rPr>
              <a:t>Drop</a:t>
            </a:r>
            <a:r>
              <a:rPr sz="2800" b="1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send</a:t>
            </a:r>
            <a:r>
              <a:rPr sz="2800" b="1" spc="-9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extra</a:t>
            </a:r>
            <a:r>
              <a:rPr sz="2800" b="1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messages</a:t>
            </a:r>
            <a:endParaRPr sz="2800">
              <a:latin typeface="Calibri"/>
              <a:cs typeface="Calibri"/>
            </a:endParaRPr>
          </a:p>
          <a:p>
            <a:pPr marL="527685" marR="434340" indent="-515620">
              <a:lnSpc>
                <a:spcPct val="100000"/>
              </a:lnSpc>
              <a:buFont typeface="Arial"/>
              <a:buChar char="•"/>
              <a:tabLst>
                <a:tab pos="527685" algn="l"/>
                <a:tab pos="528320" algn="l"/>
              </a:tabLst>
            </a:pP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Design:</a:t>
            </a:r>
            <a:r>
              <a:rPr sz="2800" spc="-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need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encrypt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communications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C00000"/>
                </a:solidFill>
                <a:latin typeface="Calibri"/>
                <a:cs typeface="Calibri"/>
              </a:rPr>
              <a:t>(what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about</a:t>
            </a:r>
            <a:r>
              <a:rPr sz="2800" b="1" spc="-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C00000"/>
                </a:solidFill>
                <a:latin typeface="Calibri"/>
                <a:cs typeface="Calibri"/>
              </a:rPr>
              <a:t>telnet?)</a:t>
            </a:r>
            <a:endParaRPr sz="2800">
              <a:latin typeface="Calibri"/>
              <a:cs typeface="Calibri"/>
            </a:endParaRPr>
          </a:p>
          <a:p>
            <a:pPr marL="527685" indent="-515620">
              <a:lnSpc>
                <a:spcPct val="100000"/>
              </a:lnSpc>
              <a:buFont typeface="Arial"/>
              <a:buChar char="•"/>
              <a:tabLst>
                <a:tab pos="527685" algn="l"/>
                <a:tab pos="528320" algn="l"/>
              </a:tabLst>
            </a:pPr>
            <a:r>
              <a:rPr sz="2800" spc="-10" dirty="0">
                <a:solidFill>
                  <a:srgbClr val="4471C4"/>
                </a:solidFill>
                <a:latin typeface="Calibri"/>
                <a:cs typeface="Calibri"/>
              </a:rPr>
              <a:t>Example</a:t>
            </a:r>
            <a:r>
              <a:rPr sz="2800" spc="-9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471C4"/>
                </a:solidFill>
                <a:latin typeface="Calibri"/>
                <a:cs typeface="Calibri"/>
              </a:rPr>
              <a:t>attacks</a:t>
            </a:r>
            <a:r>
              <a:rPr sz="2800" spc="-8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471C4"/>
                </a:solidFill>
                <a:latin typeface="Calibri"/>
                <a:cs typeface="Calibri"/>
              </a:rPr>
              <a:t>a</a:t>
            </a:r>
            <a:r>
              <a:rPr sz="2800" spc="-8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471C4"/>
                </a:solidFill>
                <a:latin typeface="Calibri"/>
                <a:cs typeface="Calibri"/>
              </a:rPr>
              <a:t>malicious</a:t>
            </a:r>
            <a:r>
              <a:rPr sz="2800" spc="-6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471C4"/>
                </a:solidFill>
                <a:latin typeface="Calibri"/>
                <a:cs typeface="Calibri"/>
              </a:rPr>
              <a:t>user</a:t>
            </a:r>
            <a:r>
              <a:rPr sz="2800" spc="-6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471C4"/>
                </a:solidFill>
                <a:latin typeface="Calibri"/>
                <a:cs typeface="Calibri"/>
              </a:rPr>
              <a:t>can</a:t>
            </a:r>
            <a:r>
              <a:rPr sz="2800" spc="-8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471C4"/>
                </a:solidFill>
                <a:latin typeface="Calibri"/>
                <a:cs typeface="Calibri"/>
              </a:rPr>
              <a:t>perform</a:t>
            </a:r>
            <a:endParaRPr sz="2800">
              <a:latin typeface="Calibri"/>
              <a:cs typeface="Calibri"/>
            </a:endParaRPr>
          </a:p>
          <a:p>
            <a:pPr marL="984885" lvl="1" indent="-5156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984885" algn="l"/>
                <a:tab pos="985519" algn="l"/>
              </a:tabLst>
            </a:pPr>
            <a:r>
              <a:rPr sz="2800" dirty="0">
                <a:solidFill>
                  <a:srgbClr val="4471C4"/>
                </a:solidFill>
                <a:latin typeface="Calibri"/>
                <a:cs typeface="Calibri"/>
              </a:rPr>
              <a:t>SQL</a:t>
            </a:r>
            <a:r>
              <a:rPr sz="2800" spc="-8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471C4"/>
                </a:solidFill>
                <a:latin typeface="Calibri"/>
                <a:cs typeface="Calibri"/>
              </a:rPr>
              <a:t>injection,</a:t>
            </a:r>
            <a:r>
              <a:rPr sz="2800" spc="-8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4471C4"/>
                </a:solidFill>
                <a:latin typeface="Calibri"/>
                <a:cs typeface="Calibri"/>
              </a:rPr>
              <a:t>XSS,</a:t>
            </a:r>
            <a:r>
              <a:rPr sz="2800" spc="-8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800" spc="-55" dirty="0">
                <a:solidFill>
                  <a:srgbClr val="4471C4"/>
                </a:solidFill>
                <a:latin typeface="Calibri"/>
                <a:cs typeface="Calibri"/>
              </a:rPr>
              <a:t>CSRF,</a:t>
            </a:r>
            <a:r>
              <a:rPr sz="2800" spc="-9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471C4"/>
                </a:solidFill>
                <a:latin typeface="Calibri"/>
                <a:cs typeface="Calibri"/>
              </a:rPr>
              <a:t>buffer</a:t>
            </a:r>
            <a:r>
              <a:rPr sz="2800" spc="-7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4471C4"/>
                </a:solidFill>
                <a:latin typeface="Calibri"/>
                <a:cs typeface="Calibri"/>
              </a:rPr>
              <a:t>overrun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011929" y="1418844"/>
            <a:ext cx="1388745" cy="4539615"/>
            <a:chOff x="10011929" y="1418844"/>
            <a:chExt cx="1388745" cy="453961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11929" y="1469031"/>
              <a:ext cx="1388662" cy="448897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021824" y="1418844"/>
              <a:ext cx="1332230" cy="1321435"/>
            </a:xfrm>
            <a:custGeom>
              <a:avLst/>
              <a:gdLst/>
              <a:ahLst/>
              <a:cxnLst/>
              <a:rect l="l" t="t" r="r" b="b"/>
              <a:pathLst>
                <a:path w="1332229" h="1321435">
                  <a:moveTo>
                    <a:pt x="1331976" y="0"/>
                  </a:moveTo>
                  <a:lnTo>
                    <a:pt x="0" y="0"/>
                  </a:lnTo>
                  <a:lnTo>
                    <a:pt x="0" y="1321308"/>
                  </a:lnTo>
                  <a:lnTo>
                    <a:pt x="1331976" y="1321308"/>
                  </a:lnTo>
                  <a:lnTo>
                    <a:pt x="13319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</TotalTime>
  <Words>4085</Words>
  <Application>Microsoft Office PowerPoint</Application>
  <PresentationFormat>Widescreen</PresentationFormat>
  <Paragraphs>626</Paragraphs>
  <Slides>68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2" baseType="lpstr">
      <vt:lpstr>Arial</vt:lpstr>
      <vt:lpstr>Calibri</vt:lpstr>
      <vt:lpstr>Calibri Light</vt:lpstr>
      <vt:lpstr>Office Theme</vt:lpstr>
      <vt:lpstr>CIS 449/549: Software Security</vt:lpstr>
      <vt:lpstr>Principles for Secure Design</vt:lpstr>
      <vt:lpstr>Making Secure Software</vt:lpstr>
      <vt:lpstr>Development process</vt:lpstr>
      <vt:lpstr>Software vs Hardware</vt:lpstr>
      <vt:lpstr>Secure Hardware</vt:lpstr>
      <vt:lpstr>Requirements</vt:lpstr>
      <vt:lpstr>Threat Model</vt:lpstr>
      <vt:lpstr>Example network threat model: Malicious user</vt:lpstr>
      <vt:lpstr>Example network threat model: Snooping User</vt:lpstr>
      <vt:lpstr>Example network threat model: Co-located user</vt:lpstr>
      <vt:lpstr>Bad Model = Bad Security</vt:lpstr>
      <vt:lpstr>Finding a good model</vt:lpstr>
      <vt:lpstr>Finding a good model</vt:lpstr>
      <vt:lpstr>Requirements</vt:lpstr>
      <vt:lpstr>Security Requirements</vt:lpstr>
      <vt:lpstr>Security Requirements</vt:lpstr>
      <vt:lpstr>Typical Kinds of Requirements</vt:lpstr>
      <vt:lpstr>Policy: Confidentiality</vt:lpstr>
      <vt:lpstr>Policy: Confidentiality</vt:lpstr>
      <vt:lpstr>Policy: Integrity</vt:lpstr>
      <vt:lpstr>Policy: Availability</vt:lpstr>
      <vt:lpstr>How to support a mechanism: Authentication</vt:lpstr>
      <vt:lpstr>How to support a mechanism: Authentication</vt:lpstr>
      <vt:lpstr>Supporting mechanism: Authorization</vt:lpstr>
      <vt:lpstr>Supporting mechanism: Auditability</vt:lpstr>
      <vt:lpstr>Defining Security Requirements</vt:lpstr>
      <vt:lpstr>Defining Security Requirements</vt:lpstr>
      <vt:lpstr>Abuse Cases</vt:lpstr>
      <vt:lpstr>Defining Abuse Cases</vt:lpstr>
      <vt:lpstr>Examples of Defining Abuse Cases</vt:lpstr>
      <vt:lpstr>Design</vt:lpstr>
      <vt:lpstr>Design Defects = Flaws</vt:lpstr>
      <vt:lpstr>Categories of Principles</vt:lpstr>
      <vt:lpstr>Principles for building secure systems</vt:lpstr>
      <vt:lpstr>“Security is economics”</vt:lpstr>
      <vt:lpstr>“Principle of least privilege”</vt:lpstr>
      <vt:lpstr>“Principle of least privilege”</vt:lpstr>
      <vt:lpstr>“Use fail-safe defaults”</vt:lpstr>
      <vt:lpstr>“Use separation of responsibility”</vt:lpstr>
      <vt:lpstr>“Defend in depth”</vt:lpstr>
      <vt:lpstr>“Ensure complete mediation”</vt:lpstr>
      <vt:lpstr>PowerPoint Presentation</vt:lpstr>
      <vt:lpstr>“Account for human factors”</vt:lpstr>
      <vt:lpstr>PowerPoint Presentation</vt:lpstr>
      <vt:lpstr>“Account for human factors”</vt:lpstr>
      <vt:lpstr>“Account for human factors”</vt:lpstr>
      <vt:lpstr>“Account for human factors”</vt:lpstr>
      <vt:lpstr>“Account for human factors”</vt:lpstr>
      <vt:lpstr>“Kerkhoff’s principle”</vt:lpstr>
      <vt:lpstr>Kerkhoff’s principle??</vt:lpstr>
      <vt:lpstr>Kerkhoff’s principle!</vt:lpstr>
      <vt:lpstr>Principles for building secure systems</vt:lpstr>
      <vt:lpstr>Trusted computing base and Code safety</vt:lpstr>
      <vt:lpstr>Trusted computing bases</vt:lpstr>
      <vt:lpstr>Every system has a TCB</vt:lpstr>
      <vt:lpstr>Security requires that a TCB be</vt:lpstr>
      <vt:lpstr>KISS: Small TCB</vt:lpstr>
      <vt:lpstr>Failure: Large TCB</vt:lpstr>
      <vt:lpstr>TCB: Privilege Separation Isolate privileged operations to as small a module as possible</vt:lpstr>
      <vt:lpstr>Lesson: Trust is Transitive Isolate privileged operations to as small a module as possible</vt:lpstr>
      <vt:lpstr>SecComp</vt:lpstr>
      <vt:lpstr>SecComp</vt:lpstr>
      <vt:lpstr>Example: Isolate Flash Player</vt:lpstr>
      <vt:lpstr>Example VSFTPD</vt:lpstr>
      <vt:lpstr>VSFTPD Threat model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447/544: Computer and Network Security</dc:title>
  <dc:creator>AB</dc:creator>
  <cp:lastModifiedBy>Johnson, Demetrius</cp:lastModifiedBy>
  <cp:revision>6</cp:revision>
  <dcterms:created xsi:type="dcterms:W3CDTF">2023-03-29T13:49:27Z</dcterms:created>
  <dcterms:modified xsi:type="dcterms:W3CDTF">2023-04-03T14:22:23Z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2023-03-29T00:00:00Z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2023-03-29T00:00:00Z</vt:filetime>
  </property>
  <property fmtid="{D5CDD505-2E9C-101B-9397-08002B2CF9AE}" pid="5" name="Producer">
    <vt:lpwstr>Microsoft® PowerPoint® for Microsoft 365</vt:lpwstr>
  </property>
</Properties>
</file>