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2186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117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5b30df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5b30df09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e5b30df09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412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5b30df0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5b30df09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4e5b30df09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41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5b30df0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5b30df09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e5b30df09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73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5b30df0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5b30df09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e5b30df09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71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5b30df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5b30df09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4e5b30df09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09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5b30d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5b30df09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4e5b30df09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6830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6acf7a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6acf7a7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e6acf7a7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397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6acf7a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6acf7a7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e6acf7a7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84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6acf7a7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6acf7a7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e6acf7a71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83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6acf7a7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e6acf7a71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e6acf7a71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70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5b30df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5b30df0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4e5b30df0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4018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6acf7a7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6acf7a71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e6acf7a71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371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e6acf7a7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e6acf7a71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4e6acf7a71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535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6acf7a7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6acf7a71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4e6acf7a71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90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e6acf7a7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e6acf7a71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e6acf7a71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918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6acf7a7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6acf7a71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e6acf7a71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114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e6acf7a7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e6acf7a71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4e6acf7a71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940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e6acf7a7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e6acf7a71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4e6acf7a71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624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e6acf7a7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e6acf7a71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4e6acf7a71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6100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e6acf7a7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e6acf7a7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4e6acf7a71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694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e6acf7a7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e6acf7a71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e6acf7a71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55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5b30df0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5b30df0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4e5b30df09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407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e6acf7a7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e6acf7a7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4e6acf7a7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897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6acf7a7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e6acf7a71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4e6acf7a71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181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e6acf7a7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e6acf7a71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4e6acf7a71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94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6acf7a7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e6acf7a71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4e6acf7a71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530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6acf7a7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6acf7a71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4e6acf7a71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501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e6acf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e6acf7a71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4e6acf7a71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80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e6acf7a7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e6acf7a71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4e6acf7a71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661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e6acf7a7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e6acf7a71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4e6acf7a71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772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e6acf7a7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e6acf7a71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e6acf7a71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884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e6acf7a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e6acf7a71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4e6acf7a71_0_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36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5b30df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5b30df09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e5b30df0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0498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e6acf7a7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e6acf7a71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4e6acf7a71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1091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e6acf7a7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e6acf7a71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4e6acf7a71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730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6acf7a7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e6acf7a71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4e6acf7a71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6851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e6acf7a7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e6acf7a71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e6acf7a71_0_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1903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e6acf7a71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e6acf7a71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4e6acf7a71_0_2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6697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e6acf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e6acf7a71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4e6acf7a71_0_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8183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e6acf7a7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e6acf7a71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4e6acf7a71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4069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e6acf7a7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e6acf7a71_0_2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4e6acf7a71_0_2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31962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e6acf7a7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e6acf7a71_0_2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4e6acf7a71_0_2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8957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e6acf7a7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e6acf7a71_0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4e6acf7a71_0_2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67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5b30df0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5b30df09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4e5b30df09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47927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e6acf7a7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e6acf7a71_0_2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4e6acf7a71_0_2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6019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e6acf7a7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e6acf7a71_0_3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4e6acf7a71_0_3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1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e6acf7a7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e6acf7a71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4e6acf7a71_0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1226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e6acf7a7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e6acf7a71_0_3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4e6acf7a71_0_3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81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e6acf7a71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e6acf7a71_0_3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4e6acf7a71_0_3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7814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e6acf7a7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e6acf7a71_0_3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4e6acf7a71_0_3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71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e5b30df0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e5b30df0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4e5b30df0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7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5b30df0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5b30df09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4e5b30df09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70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5b30df0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5b30df09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4e5b30df09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8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5b30df0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5b30df09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e5b30df09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41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5b30df0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5b30df09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e5b30df09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36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653050" y="2444849"/>
            <a:ext cx="9144000" cy="13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Public Key Cryptography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Modulo Operation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RSA algorithm is based on modulo operations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a mod n </a:t>
            </a:r>
            <a:r>
              <a:rPr lang="en-US"/>
              <a:t> is the remainder after division of a by the modulus 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Second number is called modulus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example, (10 mod 3) equals to 1 and (15 mod 5) equals to 0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Modulo operations are distributive: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63" y="4503253"/>
            <a:ext cx="8225675" cy="13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Euler’s Theorem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Euler’s totient function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φ(n)</a:t>
            </a:r>
            <a:r>
              <a:rPr lang="en-US"/>
              <a:t> counts the positive integers up to a given integer n that are relatively prime to 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φ(n) = n − 1</a:t>
            </a:r>
            <a:r>
              <a:rPr lang="en-US"/>
              <a:t>, if n is a prime number.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Euler’s totient function property: 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m and n are relatively prime,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φ(mn) = φ(m) ∗ φ(n)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Euler’s theorem states:</a:t>
            </a:r>
            <a:endParaRPr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600" baseline="30000">
                <a:latin typeface="Courier New"/>
                <a:ea typeface="Courier New"/>
                <a:cs typeface="Courier New"/>
                <a:sym typeface="Courier New"/>
              </a:rPr>
              <a:t>φ(n)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= 1 (mod n)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Euler’s Theorem (Contd.)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to calculate  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600" baseline="30000">
                <a:latin typeface="Courier New"/>
                <a:ea typeface="Courier New"/>
                <a:cs typeface="Courier New"/>
                <a:sym typeface="Courier New"/>
              </a:rPr>
              <a:t>100003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mod 33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urier New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φ(33) = φ(3) ∗ φ(11) = (3 − 1) ∗ (11 − 1) = 20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ourier New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100003 = 5000φ(33) + 3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475" y="3633474"/>
            <a:ext cx="8485050" cy="2628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Extended Euclidean Algorithm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Euclid’s algorithm: efficient method for computing GCD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Extended Euclidean algorithm: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computes GCD of integers a and b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finds integers x and y, such that: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ax + by = gcd(a, b)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RSA uses extended Euclidean algorithm: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 and n are components of public key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Find solution to equation: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e ∗ x + φ(n) ∗ y = gcd(e, φ(n)) = 1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x is private key (also referred as d)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Equation results: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e ∗ d mod φ(n) = 1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 Algorithm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will cover: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Key generation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Encryption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Decryption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RSA: Key Generation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Need to generate: modulus n, public key exponent e, private key exponent d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Approach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Choose p,q (large random prime numbers)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 = pq</a:t>
            </a:r>
            <a:r>
              <a:rPr lang="en-US"/>
              <a:t> (should be large)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Choose e,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1 &lt; e &lt; φ(n) </a:t>
            </a:r>
            <a:r>
              <a:rPr lang="en-US"/>
              <a:t>and e is relatively prime to φ(n)	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Find d,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ed mod φ(n) = 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Result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(e,n) is public key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 is private key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RSA: Encryption and Decryption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Encryption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treat the plaintext as a number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assuming M &lt; n</a:t>
            </a:r>
            <a:endParaRPr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C = M</a:t>
            </a:r>
            <a:r>
              <a:rPr lang="en-US" sz="2200" baseline="30000">
                <a:latin typeface="Courier New"/>
                <a:ea typeface="Courier New"/>
                <a:cs typeface="Courier New"/>
                <a:sym typeface="Courier New"/>
              </a:rPr>
              <a:t>e 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mod 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Decryption</a:t>
            </a:r>
            <a:endParaRPr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 = C</a:t>
            </a:r>
            <a:r>
              <a:rPr lang="en-US" sz="2200" baseline="30000"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mod 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00" y="4505450"/>
            <a:ext cx="7621600" cy="1897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 Exercise: Small Numbers</a:t>
            </a:r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Choose two prime numbers p = 13 and q = 17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Find e:</a:t>
            </a:r>
            <a:endParaRPr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 = pq = 221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φ(n) = (p − 1)(q − 1) = 192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choose e = 7 (7 is relatively prime to φ(n))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Find d:</a:t>
            </a:r>
            <a:endParaRPr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ed = 1 mod φ(n)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Solving the above equation is equivalent to: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7d + 192y = 1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extended Euclidean algorithm, we get d = 55 and y = −2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RSA Exercise: Small Numbers (Contd.)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Encrypt M = 36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Cipher text ( C ) = 179 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0" y="2706475"/>
            <a:ext cx="5705475" cy="167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RSA Exercise: Small Numbers (Contd.)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725" y="1820200"/>
            <a:ext cx="6604550" cy="4451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Foundation of today’s secure communication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Allows communicating parties to obtain a shared secret key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Public key (for encryption) and Private key (for decryption)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Private key (for digital signature) and Public key (to verify signature)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Encryption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 computation cost of public-key encryption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Public key algorithms used to exchange a secret session key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Key (content-encryption key) used to encrypt data using a symmetric-key algorithm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250" y="3560000"/>
            <a:ext cx="5604000" cy="30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OpenSSL Tools to Conduct RSA Operations</a:t>
            </a: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will cover: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Generating RSA keys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Extracting the public key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Encryption and Decryption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OpenSSL Tools: Generating RSA keys </a:t>
            </a:r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generate a 1024-bit public/private key pair</a:t>
            </a:r>
            <a:endParaRPr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Courier New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openssl genrsa -aes128 -out private.pem 1024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private.pem:  Base64 encoding of DER generated binary output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13" y="3865363"/>
            <a:ext cx="10239375" cy="1762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OpenSSL Tools: Generating RSA keys (Contd.)</a:t>
            </a:r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Actual content of private.pem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425" y="2379650"/>
            <a:ext cx="6719151" cy="41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OpenSSL Tools: Extracting Public Key 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urier New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openssl rsa -in private.pem -pubout &gt; public.pem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Content of public.pem: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13" y="2877275"/>
            <a:ext cx="102584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138" y="4801463"/>
            <a:ext cx="102393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OpenSSL Tools: Encryption and Decryption</a:t>
            </a:r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Plain Text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Encryption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Decryption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50" y="2390700"/>
            <a:ext cx="86010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750" y="3546338"/>
            <a:ext cx="8441292" cy="6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750" y="5137575"/>
            <a:ext cx="8441299" cy="89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Paddings for RSA</a:t>
            </a:r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Secret-key encryption uses encryption modes to encrypt plaintext longer than block size. 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RSA used in hybrid approach (Content key length &lt;&lt; RSA key length)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To encrypt: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short plaintext: treat it a number, raise it to the power of e (modulo n)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large plaintext: use hybrid approach (treat the content key as a number and raise it to the power of e (modulo n)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/>
              <a:t>Treating plaintext as a number and directly applying RSA is called plain RSA or textbook RSA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Attacks Against Textbook RSA</a:t>
            </a: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RSA is deterministic encryption algorithm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same plaintext encrypted using same public key gives same ciphertext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secret-key encryption uses randomized IV to have different ciphertext for same plaintext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small e and m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m</a:t>
            </a:r>
            <a:r>
              <a:rPr lang="en-US" baseline="30000"/>
              <a:t>e</a:t>
            </a:r>
            <a:r>
              <a:rPr lang="en-US"/>
              <a:t> &lt; modulus 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e-th root of ciphertext gives plaintext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same plaintext is encrypted e times or more using the same e but different n, then it is easy to decrypt the original plaintext message via the Chinese remainder theorem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Paddings: PKCS#1 v1.5 and OAEP</a:t>
            </a: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Simple fix to defend against previous attacks is to add randomness to the plaintext before encryption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Approach is called padding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Types of padding: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PKCS#1 (up to version 1.5): weakness discovered since 1998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Optimal Asymmetric Encryption Padding (OAEP): prevents attacks on PKCS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rsautl</a:t>
            </a:r>
            <a:r>
              <a:rPr lang="en-US"/>
              <a:t> command provides options for both types of paddings (PKCS#1 v1.5 is default)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PKCS Padding</a:t>
            </a: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Plaintext is padded to 128 bytes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Original plaintext is placed at the end of the block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inside the block (except the first two bytes) are all random numbers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First byte of the padding is always 00 (so that padded plaintext as integer is less than modulus n)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Second byte is 00, 01, and 02 (different strings used for padding for different types)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Brief History Lesson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Historically same key was used for encryption and decryption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Challenge: exchanging the secret key (e.g. face-to-face meeting)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1976: Whitfield Diffie and Martin Hellman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key exchange protocol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proposed a new public-key cryptosystem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1978: Ron Rivest, Adi Shamir, and Leonard Adleman (all from MIT)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attempted to develop a cryptosystem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created RSA algorithm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PKCS Padding (Contd.)</a:t>
            </a:r>
            <a:endParaRPr/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63" y="1816962"/>
            <a:ext cx="8969674" cy="39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986" y="5749886"/>
            <a:ext cx="8928028" cy="2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OAEP Padding</a:t>
            </a: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Original plaintext is not directly copied into the encryption block 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Plaintext is XORed with a value derived from random padding data</a:t>
            </a:r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25" y="2942300"/>
            <a:ext cx="8267349" cy="360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165268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Goal: provide an authenticity proof by signing digital documents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Diffie</a:t>
            </a:r>
            <a:r>
              <a:rPr lang="en-US" dirty="0"/>
              <a:t>-Hellman authors proposed the idea, but no concrete solution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RSA authors developed the first digital signature algorithm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125" y="3284437"/>
            <a:ext cx="4476651" cy="30894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Signature using RSA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Apply private-key operation on m using private key, and get a number s, everybody can get the m back from s using our public key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a message m that needs to be signed: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Digital signature =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US" sz="2600" baseline="300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mod n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practice, message may be long resulting in long signature and more computing time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Instead, we generate a cryptographic hash value from the original message, and only sign the hash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Digital Signature using RSA (Contd.)</a:t>
            </a:r>
            <a:endParaRPr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Generate message hash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695575"/>
            <a:ext cx="102679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Digital Signature using RSA (Contd.)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Generate and verify the signature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138" y="2485523"/>
            <a:ext cx="9009725" cy="3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Experiment on Digital Signature </a:t>
            </a: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Attackers cannot generate a valid signature from a modified message because they do not know the private key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attackers modifies the message, the hash will change and it will not be able to match with the hash produced from the signature verification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Experiment: modify 1 bit of signature file msg.sig and verify the signature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Attack Experiment on Digital Signature (Contd.)</a:t>
            </a:r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After applying the RSA public key on the signature, we get a block of data that is significantly different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3253513"/>
            <a:ext cx="102870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using Public-Key Cryptography APIs</a:t>
            </a: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Languages, such as Python, Java, and C/C++, have well-developed libraries that implement the low-level cryptographic primitives for public-key operations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Python: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built-in cryptographic library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Python packages (e.g. PyCryptodome)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will cover: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Key Generation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Encryption and Decryption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Digital Signature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Public-Key Cryptography APIs: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 Generation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Python example (next slide) using Python Crypto APIs to generate a RSA key and save it to a file 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Lines in code: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 (1): generate a 2048-bit RSA key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 (2): export key() API serializes the key using the ASN.1 structure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 (3): extract public-key component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Public-key algorithms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Diffie-Hellman key exchange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RSA algorithm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Digital signature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Public-key infrastructure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SSL/TLS protocol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 Generation (Contd.)</a:t>
            </a:r>
            <a:endParaRPr/>
          </a:p>
        </p:txBody>
      </p:sp>
      <p:pic>
        <p:nvPicPr>
          <p:cNvPr id="384" name="Google Shape;3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50" y="2101049"/>
            <a:ext cx="7893550" cy="41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Encryption</a:t>
            </a:r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encrypt a message using public keys, we need to decide what padding scheme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better security, it is recommended that OAEP is used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Lines in code (example on next slide):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 (1): import the public key from the public-key file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 (2): create a cipher object using the public key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Encryption (Contd.)</a:t>
            </a:r>
            <a:endParaRPr/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981650"/>
            <a:ext cx="80295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Decryption</a:t>
            </a:r>
            <a:endParaRPr/>
          </a:p>
        </p:txBody>
      </p:sp>
      <p:sp>
        <p:nvSpPr>
          <p:cNvPr id="406" name="Google Shape;406;p5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Uses the private key and the decrypt() API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7" name="Google Shape;4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2582000"/>
            <a:ext cx="80200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Digital Signature</a:t>
            </a:r>
            <a:endParaRPr/>
          </a:p>
        </p:txBody>
      </p:sp>
      <p:sp>
        <p:nvSpPr>
          <p:cNvPr id="414" name="Google Shape;414;p56"/>
          <p:cNvSpPr txBox="1"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Python code, one canuse PyCryptodome library’s Crypto.Signature package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Four supported digital signature algorithms: 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RSASSA-PKCS1-v1_5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RSASSA-PSS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DSA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RSASSA-PSS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Show example with RSASSA-PSS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Public-Key Cryptography APIs: Digital Signature using PSS</a:t>
            </a:r>
            <a:endParaRPr/>
          </a:p>
        </p:txBody>
      </p:sp>
      <p:sp>
        <p:nvSpPr>
          <p:cNvPr id="421" name="Google Shape;421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Probabilistic Signature Scheme (PSS) is a cryptographic signature scheme designed by Mihir Bellare and Phillip Rogaway 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RSA-PSS is standardized as part of PKCS#1 v2.1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Sign a message in combination with some random input. 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same input: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two signatures are different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both can be used to verify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Digital Signature using PSS (Contd.)</a:t>
            </a:r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Lines in code example: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 (1): create a signature object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 (2): generate the signature for the hash of a message</a:t>
            </a:r>
            <a:endParaRPr/>
          </a:p>
        </p:txBody>
      </p:sp>
      <p:pic>
        <p:nvPicPr>
          <p:cNvPr id="429" name="Google Shape;4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25" y="3110148"/>
            <a:ext cx="6214550" cy="33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436" name="Google Shape;436;p5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will cover: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Authentication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HTTPS and TLS/SSL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Chip Technology Used in Credit Cards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Applications: Authentication</a:t>
            </a:r>
            <a:endParaRPr/>
          </a:p>
        </p:txBody>
      </p:sp>
      <p:sp>
        <p:nvSpPr>
          <p:cNvPr id="443" name="Google Shape;443;p6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Typical way to conduct authentication is to use passwords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Disadvantage: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sends password to B: B can get hacked and A may use same password for multiple accounts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cannot be used for many parties to authenticate a single party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Fundamental problem: password authentication depends on a shared secret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Applications: Authentication (Contd.)</a:t>
            </a: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Solution: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Making the encryption and decryption keys different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generate the authentication data using one key, and verify the data using a different key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1" name="Google Shape;4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650" y="3790449"/>
            <a:ext cx="8158709" cy="1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Diffie-Hellman Key Exchange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Allows communicating parties with no prior knowledge to exchange shared secret keys over an insecure channel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Alice and Bob want to communicate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Alice and Bob agree on: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Number p: big prime number (such as a 2048-bit number)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Generator g: small prime number (such as 2 and 3)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Alice picks a random positive integer x &lt; p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Bob picks a random positive integer y &lt; p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Applications: Authentication (Contd.)</a:t>
            </a:r>
            <a:endParaRPr/>
          </a:p>
        </p:txBody>
      </p:sp>
      <p:sp>
        <p:nvSpPr>
          <p:cNvPr id="458" name="Google Shape;458;p62"/>
          <p:cNvSpPr txBox="1">
            <a:spLocks noGrp="1"/>
          </p:cNvSpPr>
          <p:nvPr>
            <p:ph type="body" idx="1"/>
          </p:nvPr>
        </p:nvSpPr>
        <p:spPr>
          <a:xfrm>
            <a:off x="780750" y="1597025"/>
            <a:ext cx="10630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SSH Case Study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SSH uses public-key based authentication to authenticate users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Generate a pair of public and private keys: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ssh-keygen -t rsa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private key: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/home/seed/.ssh/id_rsa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public key: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/home/seed/.ssh/id_rsa.pub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/>
              <a:t>For Server</a:t>
            </a:r>
            <a:r>
              <a:rPr lang="en-US" sz="2600"/>
              <a:t>: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send the public key file to the remote server using a secure channel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add public key to the authorization file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~/.ssh/authorized_keys</a:t>
            </a:r>
            <a:r>
              <a:rPr lang="en-US" sz="2600"/>
              <a:t> 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Server can use key to authenticate clients</a:t>
            </a:r>
            <a:endParaRPr sz="26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Applications: HTTPS and TLS/SSL</a:t>
            </a:r>
            <a:endParaRPr/>
          </a:p>
        </p:txBody>
      </p:sp>
      <p:sp>
        <p:nvSpPr>
          <p:cNvPr id="465" name="Google Shape;465;p6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HTTPS protocol is used to secure web services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HTTPS is based on the TLS/SSL protocol (uses both public key encryption and signature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encryption using secret-key encryption algorithms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public key algorithms are mainly used for key exchange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Applications: HTTPS and TLS/SSL (Contd.)</a:t>
            </a:r>
            <a:endParaRPr/>
          </a:p>
        </p:txBody>
      </p:sp>
      <p:sp>
        <p:nvSpPr>
          <p:cNvPr id="472" name="Google Shape;472;p6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3" name="Google Shape;47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586" y="2275425"/>
            <a:ext cx="6920825" cy="3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Applications: Credit Card Chip</a:t>
            </a:r>
            <a:endParaRPr/>
          </a:p>
        </p:txBody>
      </p:sp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Past: cards store card information in magnetic stripe (easy to clone)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With Chip: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chips can conduct computations and store data (not disclosed to outside)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EMV standard (Europay, MasterCard, and Visa)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We will cover how public key technologies are used for: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Card authentication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Transaction authentication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424" y="4461324"/>
            <a:ext cx="3408750" cy="21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Applications: Credit Card Chip Authentication</a:t>
            </a:r>
            <a:endParaRPr/>
          </a:p>
        </p:txBody>
      </p:sp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Card contains a unique public and private key pair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Private key is protected and will never be disclosed to the outside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Public key is digitally signed by the issuer, so its authenticity can be verified by readers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9" name="Google Shape;4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725" y="3211550"/>
            <a:ext cx="7356874" cy="34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Applications: Credit Card Transaction Authentication</a:t>
            </a:r>
            <a:endParaRPr/>
          </a:p>
        </p:txBody>
      </p:sp>
      <p:sp>
        <p:nvSpPr>
          <p:cNvPr id="496" name="Google Shape;496;p6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Issuer needs to know whether the transaction is authentic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Transaction needs to be signed by the card using its private key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Verified Signature: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 issuers: card owner has approved the transaction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 honest vendor: enables the vendor to save the transactions and submit them later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7" name="Google Shape;49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75" y="3917725"/>
            <a:ext cx="8013676" cy="27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04" name="Google Shape;504;p6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covered: 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basics of public key cryptography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both theoretical and practical sides of public key cryptography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RSA algorithm and the Diffie-Hellman Key Exchange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tools and programming libraries to conduct public-key operations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public key is used in real-world applications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Diffie-Hellman Key Exchange (Contd.)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63" y="1616838"/>
            <a:ext cx="9678475" cy="43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Turn DH Key Exchange into a Public-Key Encryption Algorithm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DH key exchange protocol allows exchange of a secret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Protocol can be tweaked to turn into a public-key encryption scheme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Need: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Public key: known to the public and used for encryption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Private key: known only to the owner, and used for decryption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Algorithm for encryption and decryption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Turn DH Key Exchange into a Public-Key Encryption Algorithm (Contd.)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837625"/>
            <a:ext cx="92583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 Algorithm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will cover: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Modulo Operation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Euler’s Theorem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Extended Euclidean Algorithm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RSA Algorithm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Algorithm example on small and large number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2273</Words>
  <Application>Microsoft Office PowerPoint</Application>
  <PresentationFormat>Widescreen</PresentationFormat>
  <Paragraphs>349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Courier New</vt:lpstr>
      <vt:lpstr>Office Theme</vt:lpstr>
      <vt:lpstr>Public Key Cryptography</vt:lpstr>
      <vt:lpstr>Introduction</vt:lpstr>
      <vt:lpstr>Brief History Lesson</vt:lpstr>
      <vt:lpstr>Outline</vt:lpstr>
      <vt:lpstr>Diffie-Hellman Key Exchange</vt:lpstr>
      <vt:lpstr>Diffie-Hellman Key Exchange (Contd.)</vt:lpstr>
      <vt:lpstr>Turn DH Key Exchange into a Public-Key Encryption Algorithm</vt:lpstr>
      <vt:lpstr>Turn DH Key Exchange into a Public-Key Encryption Algorithm (Contd.)</vt:lpstr>
      <vt:lpstr>RSA Algorithm</vt:lpstr>
      <vt:lpstr>Modulo Operation</vt:lpstr>
      <vt:lpstr>Euler’s Theorem</vt:lpstr>
      <vt:lpstr>Euler’s Theorem (Contd.)</vt:lpstr>
      <vt:lpstr>Extended Euclidean Algorithm</vt:lpstr>
      <vt:lpstr>RSA Algorithm</vt:lpstr>
      <vt:lpstr>RSA: Key Generation</vt:lpstr>
      <vt:lpstr>RSA: Encryption and Decryption</vt:lpstr>
      <vt:lpstr>RSA Exercise: Small Numbers</vt:lpstr>
      <vt:lpstr>RSA Exercise: Small Numbers (Contd.)</vt:lpstr>
      <vt:lpstr>RSA Exercise: Small Numbers (Contd.)</vt:lpstr>
      <vt:lpstr>Hybrid Encryption</vt:lpstr>
      <vt:lpstr>Using OpenSSL Tools to Conduct RSA Operations</vt:lpstr>
      <vt:lpstr>OpenSSL Tools: Generating RSA keys </vt:lpstr>
      <vt:lpstr>OpenSSL Tools: Generating RSA keys (Contd.)</vt:lpstr>
      <vt:lpstr>OpenSSL Tools: Extracting Public Key </vt:lpstr>
      <vt:lpstr>OpenSSL Tools: Encryption and Decryption</vt:lpstr>
      <vt:lpstr>Paddings for RSA</vt:lpstr>
      <vt:lpstr>Attacks Against Textbook RSA</vt:lpstr>
      <vt:lpstr>Paddings: PKCS#1 v1.5 and OAEP</vt:lpstr>
      <vt:lpstr>PKCS Padding</vt:lpstr>
      <vt:lpstr>PKCS Padding (Contd.)</vt:lpstr>
      <vt:lpstr>OAEP Padding</vt:lpstr>
      <vt:lpstr>Digital Signature</vt:lpstr>
      <vt:lpstr>Digital Signature using RSA</vt:lpstr>
      <vt:lpstr>Digital Signature using RSA (Contd.)</vt:lpstr>
      <vt:lpstr>Digital Signature using RSA (Contd.)</vt:lpstr>
      <vt:lpstr>Attack Experiment on Digital Signature </vt:lpstr>
      <vt:lpstr>Attack Experiment on Digital Signature (Contd.)</vt:lpstr>
      <vt:lpstr>Programming using Public-Key Cryptography APIs</vt:lpstr>
      <vt:lpstr>Public-Key Cryptography APIs:  Key Generation</vt:lpstr>
      <vt:lpstr>Public-Key Cryptography APIs:  Key Generation (Contd.)</vt:lpstr>
      <vt:lpstr>Public-Key Cryptography APIs: Encryption</vt:lpstr>
      <vt:lpstr>Public-Key Cryptography APIs: Encryption (Contd.)</vt:lpstr>
      <vt:lpstr>Public-Key Cryptography APIs: Decryption</vt:lpstr>
      <vt:lpstr>Public-Key Cryptography APIs: Digital Signature</vt:lpstr>
      <vt:lpstr>Public-Key Cryptography APIs: Digital Signature using PSS</vt:lpstr>
      <vt:lpstr>Public-Key Cryptography APIs: Digital Signature using PSS (Contd.)</vt:lpstr>
      <vt:lpstr>Applications</vt:lpstr>
      <vt:lpstr>Applications: Authentication</vt:lpstr>
      <vt:lpstr>Applications: Authentication (Contd.)</vt:lpstr>
      <vt:lpstr>Applications: Authentication (Contd.)</vt:lpstr>
      <vt:lpstr>Applications: HTTPS and TLS/SSL</vt:lpstr>
      <vt:lpstr>Applications: HTTPS and TLS/SSL (Contd.)</vt:lpstr>
      <vt:lpstr>Applications: Credit Card Chip</vt:lpstr>
      <vt:lpstr>Applications: Credit Card Chip Authentication</vt:lpstr>
      <vt:lpstr>Applications: Credit Card Transaction Authentication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Cryptography</dc:title>
  <cp:lastModifiedBy>kevin.w.du@gmail.com</cp:lastModifiedBy>
  <cp:revision>4</cp:revision>
  <dcterms:modified xsi:type="dcterms:W3CDTF">2019-07-12T05:06:36Z</dcterms:modified>
</cp:coreProperties>
</file>