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6" r:id="rId2"/>
    <p:sldId id="297" r:id="rId3"/>
    <p:sldId id="345" r:id="rId4"/>
    <p:sldId id="301" r:id="rId5"/>
    <p:sldId id="300" r:id="rId6"/>
    <p:sldId id="303" r:id="rId7"/>
    <p:sldId id="304" r:id="rId8"/>
    <p:sldId id="305" r:id="rId9"/>
    <p:sldId id="306" r:id="rId10"/>
    <p:sldId id="308" r:id="rId11"/>
    <p:sldId id="311" r:id="rId12"/>
    <p:sldId id="346" r:id="rId13"/>
    <p:sldId id="342" r:id="rId14"/>
    <p:sldId id="313" r:id="rId15"/>
    <p:sldId id="317" r:id="rId16"/>
    <p:sldId id="340" r:id="rId17"/>
    <p:sldId id="319" r:id="rId18"/>
    <p:sldId id="320" r:id="rId19"/>
    <p:sldId id="322" r:id="rId20"/>
    <p:sldId id="321" r:id="rId21"/>
    <p:sldId id="323" r:id="rId22"/>
    <p:sldId id="324" r:id="rId23"/>
    <p:sldId id="343" r:id="rId24"/>
    <p:sldId id="328" r:id="rId25"/>
    <p:sldId id="329" r:id="rId26"/>
    <p:sldId id="330" r:id="rId27"/>
    <p:sldId id="344" r:id="rId28"/>
    <p:sldId id="331" r:id="rId29"/>
    <p:sldId id="332" r:id="rId30"/>
    <p:sldId id="341" r:id="rId31"/>
    <p:sldId id="333" r:id="rId32"/>
    <p:sldId id="335" r:id="rId33"/>
    <p:sldId id="336" r:id="rId34"/>
    <p:sldId id="337" r:id="rId35"/>
    <p:sldId id="339" r:id="rId36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12" autoAdjust="0"/>
    <p:restoredTop sz="79974" autoAdjust="0"/>
  </p:normalViewPr>
  <p:slideViewPr>
    <p:cSldViewPr snapToGrid="0">
      <p:cViewPr varScale="1">
        <p:scale>
          <a:sx n="121" d="100"/>
          <a:sy n="121" d="100"/>
        </p:scale>
        <p:origin x="1326" y="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7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8BA7BE-423F-45DD-9922-73D79C730F7A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3B53B7-307D-4EBF-AD19-37FF267B6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267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TLS evolved from its predecessor SSL and is gradually replacing SSL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When SSL was standardized by IETF, it was renamed to TLS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SSL version 3.0 was deprecated and replaced by TLS in June 2015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TLS is designed to run on top of TCP but can be implemented with other protocols such as UDP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3B53B7-307D-4EBF-AD19-37FF267B60C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1921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900" dirty="0" smtClean="0"/>
              <a:t>Applications invoke </a:t>
            </a:r>
            <a:r>
              <a:rPr lang="en-US" sz="900" i="1" dirty="0" err="1" smtClean="0"/>
              <a:t>SSL_read</a:t>
            </a:r>
            <a:r>
              <a:rPr lang="en-US" sz="900" i="1" dirty="0" smtClean="0"/>
              <a:t>() </a:t>
            </a:r>
            <a:r>
              <a:rPr lang="en-US" sz="900" dirty="0" smtClean="0"/>
              <a:t>to read data over TLS which calls the system </a:t>
            </a:r>
            <a:r>
              <a:rPr lang="en-US" sz="900" i="1" dirty="0" smtClean="0"/>
              <a:t>read()</a:t>
            </a:r>
            <a:r>
              <a:rPr lang="en-US" sz="900" dirty="0" smtClean="0"/>
              <a:t> to read one or multiple records from the TCP stream</a:t>
            </a:r>
          </a:p>
          <a:p>
            <a:r>
              <a:rPr lang="en-US" sz="900" dirty="0" smtClean="0"/>
              <a:t>After reading, the packet is decrypted, MAC is verified, data is decompressed (if needed) and then data is given to the application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aseline="0" dirty="0" smtClean="0"/>
          </a:p>
          <a:p>
            <a:pPr marL="0" indent="0">
              <a:buNone/>
            </a:pPr>
            <a:r>
              <a:rPr lang="en-US" sz="900" i="1" dirty="0" smtClean="0"/>
              <a:t>When </a:t>
            </a:r>
            <a:r>
              <a:rPr lang="en-US" sz="900" i="1" dirty="0" err="1" smtClean="0"/>
              <a:t>SSL_read</a:t>
            </a:r>
            <a:r>
              <a:rPr lang="en-US" sz="900" i="1" dirty="0" smtClean="0"/>
              <a:t>() is called and TLS buffer is empty:</a:t>
            </a:r>
          </a:p>
          <a:p>
            <a:r>
              <a:rPr lang="en-US" sz="900" dirty="0" smtClean="0"/>
              <a:t>one TLS record is retrieved from the TCP buffer and processed</a:t>
            </a:r>
          </a:p>
          <a:p>
            <a:r>
              <a:rPr lang="en-US" sz="900" dirty="0" smtClean="0"/>
              <a:t>If the number of bytes is not enough to satisfy the request, another TLS record is retrieved.</a:t>
            </a:r>
          </a:p>
          <a:p>
            <a:r>
              <a:rPr lang="en-US" sz="900" dirty="0" smtClean="0"/>
              <a:t>This will repeat until the request is satisfied or no more data is available</a:t>
            </a:r>
          </a:p>
          <a:p>
            <a:r>
              <a:rPr lang="en-US" sz="900" dirty="0" smtClean="0"/>
              <a:t>If the total number of processed bytes exceeds the required number, leftover is stored in the TLS buffer for later read requests</a:t>
            </a:r>
          </a:p>
          <a:p>
            <a:pPr marL="0" indent="0">
              <a:buNone/>
            </a:pPr>
            <a:endParaRPr lang="en-US" sz="900" dirty="0" smtClean="0"/>
          </a:p>
          <a:p>
            <a:pPr marL="0" indent="0">
              <a:buNone/>
            </a:pPr>
            <a:r>
              <a:rPr lang="en-US" sz="900" i="1" dirty="0" smtClean="0"/>
              <a:t>When </a:t>
            </a:r>
            <a:r>
              <a:rPr lang="en-US" sz="900" i="1" dirty="0" err="1" smtClean="0"/>
              <a:t>SSL_read</a:t>
            </a:r>
            <a:r>
              <a:rPr lang="en-US" sz="900" i="1" dirty="0" smtClean="0"/>
              <a:t>() is called and TLS buffer is not empty:</a:t>
            </a:r>
          </a:p>
          <a:p>
            <a:r>
              <a:rPr lang="en-US" sz="900" dirty="0" smtClean="0"/>
              <a:t>TLS tries to get the requested amount of data from the TLS buffer</a:t>
            </a:r>
          </a:p>
          <a:p>
            <a:r>
              <a:rPr lang="en-US" sz="900" dirty="0" smtClean="0"/>
              <a:t>If the buffer contains enough data, TLS returns the required amount to the application</a:t>
            </a:r>
          </a:p>
          <a:p>
            <a:r>
              <a:rPr lang="en-US" sz="900" dirty="0" smtClean="0"/>
              <a:t>If the buffer does not contain enough data, TLS returns all the amount to the application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3B53B7-307D-4EBF-AD19-37FF267B60C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1968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3B53B7-307D-4EBF-AD19-37FF267B60C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0064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3B53B7-307D-4EBF-AD19-37FF267B60C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1571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3B53B7-307D-4EBF-AD19-37FF267B60C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6746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3B53B7-307D-4EBF-AD19-37FF267B60C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9209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3B53B7-307D-4EBF-AD19-37FF267B60C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7893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3B53B7-307D-4EBF-AD19-37FF267B60C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5351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/>
              <a:t>Exporting certificate from Firefox: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Click on the edit item on Firefox's menu bar, and in the drop down menu, click preferences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Select advanced icon, and select certificates. Click the “view certificates” button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Select authorities tab, and we can see the list of trusted certificates. Select the one we need and click export button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3B53B7-307D-4EBF-AD19-37FF267B60C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8762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3B53B7-307D-4EBF-AD19-37FF267B60C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5041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3B53B7-307D-4EBF-AD19-37FF267B60C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4527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3B53B7-307D-4EBF-AD19-37FF267B60C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400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3B53B7-307D-4EBF-AD19-37FF267B60C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81795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3B53B7-307D-4EBF-AD19-37FF267B60C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60046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The first six lines are printed out from the </a:t>
            </a:r>
            <a:r>
              <a:rPr lang="en-US" i="1" baseline="0" dirty="0" err="1"/>
              <a:t>verify_callback</a:t>
            </a:r>
            <a:r>
              <a:rPr lang="en-US" i="1" baseline="0" dirty="0"/>
              <a:t>() </a:t>
            </a:r>
            <a:r>
              <a:rPr lang="en-US" baseline="0" dirty="0"/>
              <a:t>function. Every time a certificate is verified by TLS, the callback function is invoked.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In total we see that, three verifications are conducted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3B53B7-307D-4EBF-AD19-37FF267B60C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30813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Imagine if www.example.org was evil and returned a login page which looked exactly like Facebook’s login page.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3B53B7-307D-4EBF-AD19-37FF267B60C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22578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/>
              <a:t>Result</a:t>
            </a:r>
            <a:r>
              <a:rPr lang="en-US" baseline="0" dirty="0"/>
              <a:t>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Hostname verification and certificate verification are two different verification processes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Many developers think that certificate verification process automatically takes care of hostname checks, this is not </a:t>
            </a:r>
            <a:r>
              <a:rPr lang="en-US" baseline="0" dirty="0" smtClean="0"/>
              <a:t>true</a:t>
            </a:r>
          </a:p>
          <a:p>
            <a:pPr marL="171450" marR="0" indent="-17145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900" dirty="0" smtClean="0"/>
              <a:t>SSL connection is still successful? This is because we did not abort the TLS connection in the callback function incase of a hostname mismatch</a:t>
            </a:r>
            <a:endParaRPr lang="en-US" baseline="0" dirty="0"/>
          </a:p>
          <a:p>
            <a:pPr marL="0" indent="0">
              <a:buFont typeface="Arial" panose="020B0604020202020204" pitchFamily="34" charset="0"/>
              <a:buNone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3B53B7-307D-4EBF-AD19-37FF267B60C8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76938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3B53B7-307D-4EBF-AD19-37FF267B60C8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38076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Typical TLS program runs on top of TCP, so before running TLS, a TCP connection needs to be established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3B53B7-307D-4EBF-AD19-37FF267B60C8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9471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Once the TCP is set up, the server program enters the waiting state via the accept() system call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By default, accept() will block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Once the three-way handshake is finished and connection is established, TCP will unblock accept()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3B53B7-307D-4EBF-AD19-37FF267B60C8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42559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We construct a reply message and then use </a:t>
            </a:r>
            <a:r>
              <a:rPr lang="en-US" baseline="0" dirty="0" err="1"/>
              <a:t>SSL_write</a:t>
            </a:r>
            <a:r>
              <a:rPr lang="en-US" baseline="0" dirty="0"/>
              <a:t>() to send the message to the client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3B53B7-307D-4EBF-AD19-37FF267B60C8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5332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/>
              <a:t>Explanation in further slides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3B53B7-307D-4EBF-AD19-37FF267B60C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207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3B53B7-307D-4EBF-AD19-37FF267B60C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9013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Client programs, such as browsers, need to load a list of trusted CA certificated beforehand, or they will not be able to verify any certificate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If the signing CA is on the list, the certificate can be directly verified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3B53B7-307D-4EBF-AD19-37FF267B60C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8215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3B53B7-307D-4EBF-AD19-37FF267B60C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760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Pre master secret : The length of the number depends on the key exchange algorithm. Secret is encrypted with the servers public key and sent to the server.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Session keys: the </a:t>
            </a:r>
            <a:r>
              <a:rPr lang="en-US" baseline="0" dirty="0" err="1"/>
              <a:t>client_write</a:t>
            </a:r>
            <a:r>
              <a:rPr lang="en-US" baseline="0" dirty="0"/>
              <a:t> keys are used to secure the data from the client to the server which the </a:t>
            </a:r>
            <a:r>
              <a:rPr lang="en-US" baseline="0" dirty="0" err="1"/>
              <a:t>server_write</a:t>
            </a:r>
            <a:r>
              <a:rPr lang="en-US" baseline="0" dirty="0"/>
              <a:t> keys are used to secure data from the server to the client. The communication is bi-directional so both directions use separate keys.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The figure assumes we are using AES_256_CBC_SHA so each key is 32 bytes long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3B53B7-307D-4EBF-AD19-37FF267B60C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8764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/>
              <a:t>In </a:t>
            </a:r>
            <a:r>
              <a:rPr lang="en-US" baseline="0" dirty="0"/>
              <a:t>this </a:t>
            </a:r>
            <a:r>
              <a:rPr lang="en-US" baseline="0" dirty="0" smtClean="0"/>
              <a:t>section</a:t>
            </a:r>
            <a:r>
              <a:rPr lang="en-US" baseline="0" dirty="0"/>
              <a:t>, we focus on the application record type, which is used to transfer application data between a client and a </a:t>
            </a:r>
            <a:r>
              <a:rPr lang="en-US" baseline="0" dirty="0" smtClean="0"/>
              <a:t>server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 smtClean="0"/>
          </a:p>
          <a:p>
            <a:pPr lvl="0"/>
            <a:r>
              <a:rPr lang="en-US" sz="1350" dirty="0" smtClean="0"/>
              <a:t>Content Type: Indicates the type of protocol data carried by current record (handshake, alert, application, heartbeat or </a:t>
            </a:r>
            <a:r>
              <a:rPr lang="en-US" sz="1350" dirty="0" err="1" smtClean="0"/>
              <a:t>ChangeCipherSpec</a:t>
            </a:r>
            <a:r>
              <a:rPr lang="en-US" sz="1350" dirty="0" smtClean="0"/>
              <a:t>) </a:t>
            </a:r>
          </a:p>
          <a:p>
            <a:pPr lvl="0"/>
            <a:r>
              <a:rPr lang="en-US" sz="1350" dirty="0" smtClean="0"/>
              <a:t>Version: This field identifies major and minor version of TLS being used</a:t>
            </a:r>
          </a:p>
          <a:p>
            <a:pPr lvl="0"/>
            <a:r>
              <a:rPr lang="en-US" sz="1350" dirty="0" smtClean="0"/>
              <a:t>Length: The length of the payload field.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3B53B7-307D-4EBF-AD19-37FF267B60C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2621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900" dirty="0" smtClean="0"/>
              <a:t>Applications invoke </a:t>
            </a:r>
            <a:r>
              <a:rPr lang="en-US" sz="900" i="1" dirty="0" err="1" smtClean="0"/>
              <a:t>SSL_write</a:t>
            </a:r>
            <a:r>
              <a:rPr lang="en-US" sz="900" i="1" dirty="0" smtClean="0"/>
              <a:t>() </a:t>
            </a:r>
            <a:r>
              <a:rPr lang="en-US" sz="900" dirty="0" smtClean="0"/>
              <a:t>to send data over TLS.</a:t>
            </a:r>
          </a:p>
          <a:p>
            <a:r>
              <a:rPr lang="en-US" sz="900" dirty="0" smtClean="0"/>
              <a:t>This API breaks data into blocks and generates MAC for each block before encrypting the block</a:t>
            </a:r>
          </a:p>
          <a:p>
            <a:r>
              <a:rPr lang="en-US" sz="900" dirty="0" smtClean="0"/>
              <a:t>TLS puts the encrypted block into the payload field of the TLS record, and gives it to the transport layer for transmission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3B53B7-307D-4EBF-AD19-37FF267B60C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5408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4CE07-DAEF-4CE6-A6A4-74F60FC111FA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D6C27-1B0D-423D-A023-D546622BD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120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4CE07-DAEF-4CE6-A6A4-74F60FC111FA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D6C27-1B0D-423D-A023-D546622BD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396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4CE07-DAEF-4CE6-A6A4-74F60FC111FA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D6C27-1B0D-423D-A023-D546622BD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461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4CE07-DAEF-4CE6-A6A4-74F60FC111FA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D6C27-1B0D-423D-A023-D546622BD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045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4CE07-DAEF-4CE6-A6A4-74F60FC111FA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D6C27-1B0D-423D-A023-D546622BD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893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4CE07-DAEF-4CE6-A6A4-74F60FC111FA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D6C27-1B0D-423D-A023-D546622BD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440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4CE07-DAEF-4CE6-A6A4-74F60FC111FA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D6C27-1B0D-423D-A023-D546622BD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899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4CE07-DAEF-4CE6-A6A4-74F60FC111FA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D6C27-1B0D-423D-A023-D546622BD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904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4CE07-DAEF-4CE6-A6A4-74F60FC111FA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D6C27-1B0D-423D-A023-D546622BD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489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4CE07-DAEF-4CE6-A6A4-74F60FC111FA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D6C27-1B0D-423D-A023-D546622BD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352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4CE07-DAEF-4CE6-A6A4-74F60FC111FA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D6C27-1B0D-423D-A023-D546622BD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955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C4CE07-DAEF-4CE6-A6A4-74F60FC111FA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4D6C27-1B0D-423D-A023-D546622BD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289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tmp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tmp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mp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mp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tmp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tmp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tmp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tmp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tmp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tmp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tm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tmp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tmp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tmp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tmp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2565" y="2090902"/>
            <a:ext cx="6781800" cy="1102519"/>
          </a:xfrm>
        </p:spPr>
        <p:txBody>
          <a:bodyPr>
            <a:noAutofit/>
          </a:bodyPr>
          <a:lstStyle/>
          <a:p>
            <a:r>
              <a:rPr lang="en-US" sz="4800" dirty="0"/>
              <a:t>Transport Layer Security</a:t>
            </a:r>
          </a:p>
        </p:txBody>
      </p:sp>
    </p:spTree>
    <p:extLst>
      <p:ext uri="{BB962C8B-B14F-4D97-AF65-F5344CB8AC3E}">
        <p14:creationId xmlns:p14="http://schemas.microsoft.com/office/powerpoint/2010/main" val="3440854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527" y="202940"/>
            <a:ext cx="6172200" cy="857250"/>
          </a:xfrm>
        </p:spPr>
        <p:txBody>
          <a:bodyPr>
            <a:normAutofit/>
          </a:bodyPr>
          <a:lstStyle/>
          <a:p>
            <a:pPr algn="l"/>
            <a:r>
              <a:rPr lang="en-US" sz="3200" dirty="0"/>
              <a:t>TLS Data Transmission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526" y="1250302"/>
            <a:ext cx="7991669" cy="1474238"/>
          </a:xfrm>
        </p:spPr>
        <p:txBody>
          <a:bodyPr>
            <a:normAutofit/>
          </a:bodyPr>
          <a:lstStyle/>
          <a:p>
            <a:r>
              <a:rPr lang="en-US" sz="2000" dirty="0"/>
              <a:t>Once the handshake protocol is finished, client and server can start exchanging </a:t>
            </a:r>
            <a:r>
              <a:rPr lang="en-US" sz="2000" dirty="0" smtClean="0"/>
              <a:t>data.</a:t>
            </a:r>
            <a:endParaRPr lang="en-US" sz="2000" dirty="0"/>
          </a:p>
          <a:p>
            <a:r>
              <a:rPr lang="en-US" sz="2000" dirty="0"/>
              <a:t>Data is transferred using </a:t>
            </a:r>
            <a:r>
              <a:rPr lang="en-US" sz="2000" dirty="0" smtClean="0"/>
              <a:t>records.</a:t>
            </a:r>
            <a:endParaRPr lang="en-US" sz="2000" dirty="0"/>
          </a:p>
          <a:p>
            <a:r>
              <a:rPr lang="en-US" sz="2000" dirty="0"/>
              <a:t>Each record contains a header and a </a:t>
            </a:r>
            <a:r>
              <a:rPr lang="en-US" sz="2000" dirty="0" smtClean="0"/>
              <a:t>payload</a:t>
            </a:r>
            <a:endParaRPr lang="en-US" sz="2000" dirty="0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9" y="2867612"/>
            <a:ext cx="7682396" cy="1508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48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865" y="94893"/>
            <a:ext cx="7627776" cy="857250"/>
          </a:xfrm>
        </p:spPr>
        <p:txBody>
          <a:bodyPr>
            <a:noAutofit/>
          </a:bodyPr>
          <a:lstStyle/>
          <a:p>
            <a:pPr algn="l"/>
            <a:r>
              <a:rPr lang="en-US" sz="3200" dirty="0"/>
              <a:t>Sending </a:t>
            </a:r>
            <a:r>
              <a:rPr lang="en-US" sz="3200" dirty="0" smtClean="0"/>
              <a:t>Data </a:t>
            </a:r>
            <a:r>
              <a:rPr lang="en-US" sz="3200" dirty="0"/>
              <a:t>with the TLS Record Protocol</a:t>
            </a:r>
            <a:endParaRPr lang="en-US" sz="32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865" y="1156995"/>
            <a:ext cx="2624236" cy="371517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650" i="1" dirty="0"/>
          </a:p>
          <a:p>
            <a:pPr marL="0" indent="0">
              <a:buNone/>
            </a:pPr>
            <a:endParaRPr lang="en-US" sz="1650" i="1" dirty="0"/>
          </a:p>
          <a:p>
            <a:pPr marL="0" indent="0">
              <a:buNone/>
            </a:pPr>
            <a:endParaRPr lang="en-US" sz="1500" i="1" dirty="0"/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995" y="1156995"/>
            <a:ext cx="6563223" cy="3694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473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865" y="94893"/>
            <a:ext cx="7627776" cy="857250"/>
          </a:xfrm>
        </p:spPr>
        <p:txBody>
          <a:bodyPr>
            <a:noAutofit/>
          </a:bodyPr>
          <a:lstStyle/>
          <a:p>
            <a:pPr algn="l"/>
            <a:r>
              <a:rPr lang="en-US" sz="3200" dirty="0" smtClean="0"/>
              <a:t>Receiving Data </a:t>
            </a:r>
            <a:r>
              <a:rPr lang="en-US" sz="3200" dirty="0"/>
              <a:t>with the TLS Record Protocol</a:t>
            </a:r>
            <a:endParaRPr lang="en-US" sz="32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865" y="1156995"/>
            <a:ext cx="2624236" cy="371517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650" i="1" dirty="0"/>
          </a:p>
          <a:p>
            <a:pPr marL="0" indent="0">
              <a:buNone/>
            </a:pPr>
            <a:endParaRPr lang="en-US" sz="1650" i="1" dirty="0"/>
          </a:p>
          <a:p>
            <a:pPr marL="0" indent="0">
              <a:buNone/>
            </a:pPr>
            <a:endParaRPr lang="en-US" sz="1500" i="1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2357" y="1156995"/>
            <a:ext cx="5674852" cy="3470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875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3875" y="2235995"/>
            <a:ext cx="7772400" cy="1102519"/>
          </a:xfrm>
        </p:spPr>
        <p:txBody>
          <a:bodyPr>
            <a:normAutofit/>
          </a:bodyPr>
          <a:lstStyle/>
          <a:p>
            <a:r>
              <a:rPr lang="en-US" sz="4000" dirty="0" smtClean="0"/>
              <a:t>TLS Client Program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789081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09550"/>
            <a:ext cx="6172200" cy="857250"/>
          </a:xfrm>
        </p:spPr>
        <p:txBody>
          <a:bodyPr>
            <a:normAutofit/>
          </a:bodyPr>
          <a:lstStyle/>
          <a:p>
            <a:pPr algn="l"/>
            <a:r>
              <a:rPr lang="en-US" sz="3200" dirty="0"/>
              <a:t>TLS Programming : </a:t>
            </a:r>
            <a:r>
              <a:rPr lang="en-US" sz="3200" dirty="0" smtClean="0"/>
              <a:t>Overall Picture</a:t>
            </a:r>
            <a:endParaRPr lang="en-US" sz="3200" dirty="0"/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1066800"/>
            <a:ext cx="3586236" cy="3741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190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"/>
            <a:ext cx="6172200" cy="857250"/>
          </a:xfrm>
        </p:spPr>
        <p:txBody>
          <a:bodyPr>
            <a:normAutofit/>
          </a:bodyPr>
          <a:lstStyle/>
          <a:p>
            <a:pPr algn="l"/>
            <a:r>
              <a:rPr lang="en-US" sz="3200" dirty="0" smtClean="0"/>
              <a:t>TLS Client Program: TLS Initialization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123950"/>
            <a:ext cx="8001000" cy="1295400"/>
          </a:xfrm>
        </p:spPr>
        <p:txBody>
          <a:bodyPr>
            <a:normAutofit/>
          </a:bodyPr>
          <a:lstStyle/>
          <a:p>
            <a:pPr marL="228600" indent="-228600"/>
            <a:r>
              <a:rPr lang="en-US" sz="2200" dirty="0" smtClean="0"/>
              <a:t>TLS </a:t>
            </a:r>
            <a:r>
              <a:rPr lang="en-US" sz="2200" dirty="0"/>
              <a:t>protocol is a stateful </a:t>
            </a:r>
            <a:r>
              <a:rPr lang="en-US" sz="2200" dirty="0" smtClean="0"/>
              <a:t>protocol</a:t>
            </a:r>
          </a:p>
          <a:p>
            <a:pPr marL="228600" indent="-228600"/>
            <a:r>
              <a:rPr lang="en-US" sz="2200" dirty="0" smtClean="0"/>
              <a:t>Create a context </a:t>
            </a:r>
            <a:r>
              <a:rPr lang="en-US" sz="2200" dirty="0"/>
              <a:t>data </a:t>
            </a:r>
            <a:r>
              <a:rPr lang="en-US" sz="2200" dirty="0" smtClean="0"/>
              <a:t>structure </a:t>
            </a:r>
          </a:p>
          <a:p>
            <a:pPr marL="228600" indent="-228600"/>
            <a:r>
              <a:rPr lang="en-US" sz="2200" dirty="0" smtClean="0"/>
              <a:t>Create a SSL structure to hold state information</a:t>
            </a:r>
            <a:endParaRPr lang="en-US" sz="2200" dirty="0"/>
          </a:p>
          <a:p>
            <a:pPr marL="0" indent="0">
              <a:buNone/>
            </a:pPr>
            <a:endParaRPr lang="en-US" sz="1650" i="1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ACAE4F5-FDD9-4BDD-AC3B-5EB1B32ADEE1}"/>
              </a:ext>
            </a:extLst>
          </p:cNvPr>
          <p:cNvCxnSpPr>
            <a:cxnSpLocks/>
          </p:cNvCxnSpPr>
          <p:nvPr/>
        </p:nvCxnSpPr>
        <p:spPr>
          <a:xfrm flipV="1">
            <a:off x="2103120" y="3227070"/>
            <a:ext cx="272561" cy="38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1" name="Picture 10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2647950"/>
            <a:ext cx="6248400" cy="1855754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457200" y="2728262"/>
            <a:ext cx="16459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 smtClean="0">
                <a:solidFill>
                  <a:srgbClr val="0070C0"/>
                </a:solidFill>
              </a:rPr>
              <a:t>SSL Context: holding SSL configuration </a:t>
            </a:r>
            <a:endParaRPr lang="en-US" sz="1800" dirty="0">
              <a:solidFill>
                <a:srgbClr val="0070C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44000" y="4038600"/>
            <a:ext cx="11564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 smtClean="0">
                <a:solidFill>
                  <a:srgbClr val="0070C0"/>
                </a:solidFill>
              </a:rPr>
              <a:t>Holding SSL states</a:t>
            </a:r>
            <a:endParaRPr lang="en-US" sz="1800" dirty="0">
              <a:solidFill>
                <a:srgbClr val="0070C0"/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ACAE4F5-FDD9-4BDD-AC3B-5EB1B32ADEE1}"/>
              </a:ext>
            </a:extLst>
          </p:cNvPr>
          <p:cNvCxnSpPr>
            <a:cxnSpLocks/>
          </p:cNvCxnSpPr>
          <p:nvPr/>
        </p:nvCxnSpPr>
        <p:spPr>
          <a:xfrm flipV="1">
            <a:off x="2131841" y="4395470"/>
            <a:ext cx="272561" cy="38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1581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449050"/>
            <a:ext cx="6248400" cy="185575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"/>
            <a:ext cx="8422640" cy="857250"/>
          </a:xfrm>
        </p:spPr>
        <p:txBody>
          <a:bodyPr>
            <a:normAutofit/>
          </a:bodyPr>
          <a:lstStyle/>
          <a:p>
            <a:pPr algn="l"/>
            <a:r>
              <a:rPr lang="en-US" sz="3200" dirty="0" smtClean="0"/>
              <a:t>TLS </a:t>
            </a:r>
            <a:r>
              <a:rPr lang="en-US" sz="3200" dirty="0"/>
              <a:t>Client </a:t>
            </a:r>
            <a:r>
              <a:rPr lang="en-US" sz="3200" dirty="0" smtClean="0"/>
              <a:t>Program: TLS Initialization (cont’d) </a:t>
            </a:r>
            <a:endParaRPr lang="en-US" sz="3200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ACAE4F5-FDD9-4BDD-AC3B-5EB1B32ADEE1}"/>
              </a:ext>
            </a:extLst>
          </p:cNvPr>
          <p:cNvCxnSpPr>
            <a:cxnSpLocks/>
          </p:cNvCxnSpPr>
          <p:nvPr/>
        </p:nvCxnSpPr>
        <p:spPr>
          <a:xfrm flipH="1">
            <a:off x="5648960" y="1606584"/>
            <a:ext cx="1107441" cy="5314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852920" y="1209707"/>
            <a:ext cx="1991360" cy="64633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0070C0"/>
                </a:solidFill>
              </a:rPr>
              <a:t>Should verify server’s certificate</a:t>
            </a:r>
            <a:endParaRPr lang="en-US" sz="1800" dirty="0">
              <a:solidFill>
                <a:srgbClr val="0070C0"/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ACAE4F5-FDD9-4BDD-AC3B-5EB1B32ADEE1}"/>
              </a:ext>
            </a:extLst>
          </p:cNvPr>
          <p:cNvCxnSpPr>
            <a:cxnSpLocks/>
          </p:cNvCxnSpPr>
          <p:nvPr/>
        </p:nvCxnSpPr>
        <p:spPr>
          <a:xfrm flipH="1" flipV="1">
            <a:off x="5943601" y="2544939"/>
            <a:ext cx="812798" cy="1939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807200" y="2132533"/>
            <a:ext cx="2082800" cy="147732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0070C0"/>
                </a:solidFill>
              </a:rPr>
              <a:t>Folder containing trusted CA’ certificates, such as root CA’s certificates.</a:t>
            </a:r>
            <a:endParaRPr lang="en-US" sz="1800" dirty="0">
              <a:solidFill>
                <a:srgbClr val="0070C0"/>
              </a:solidFill>
            </a:endParaRPr>
          </a:p>
        </p:txBody>
      </p:sp>
      <p:pic>
        <p:nvPicPr>
          <p:cNvPr id="13" name="Picture 12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905649"/>
            <a:ext cx="6248400" cy="680518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6807200" y="3770947"/>
            <a:ext cx="2082800" cy="1200329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0070C0"/>
                </a:solidFill>
              </a:rPr>
              <a:t>Check whether the certificate’s subject field matches with hostname.</a:t>
            </a:r>
            <a:endParaRPr lang="en-US" sz="1800" dirty="0">
              <a:solidFill>
                <a:srgbClr val="0070C0"/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ACAE4F5-FDD9-4BDD-AC3B-5EB1B32ADEE1}"/>
              </a:ext>
            </a:extLst>
          </p:cNvPr>
          <p:cNvCxnSpPr>
            <a:cxnSpLocks/>
          </p:cNvCxnSpPr>
          <p:nvPr/>
        </p:nvCxnSpPr>
        <p:spPr>
          <a:xfrm flipH="1">
            <a:off x="6209665" y="4455458"/>
            <a:ext cx="54673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8945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160020"/>
            <a:ext cx="7696200" cy="857250"/>
          </a:xfrm>
        </p:spPr>
        <p:txBody>
          <a:bodyPr>
            <a:noAutofit/>
          </a:bodyPr>
          <a:lstStyle/>
          <a:p>
            <a:pPr algn="l"/>
            <a:r>
              <a:rPr lang="en-US" sz="3200" dirty="0" smtClean="0"/>
              <a:t>TLS Client Program: Set Up a TCP Connection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640" y="1681321"/>
            <a:ext cx="2138680" cy="2027079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000"/>
              </a:spcAft>
            </a:pPr>
            <a:r>
              <a:rPr lang="en-US" sz="2200" dirty="0" smtClean="0"/>
              <a:t>TLS is primarily built on top of TCP.</a:t>
            </a:r>
          </a:p>
          <a:p>
            <a:pPr>
              <a:spcBef>
                <a:spcPts val="0"/>
              </a:spcBef>
              <a:spcAft>
                <a:spcPts val="1000"/>
              </a:spcAft>
            </a:pPr>
            <a:r>
              <a:rPr lang="en-US" sz="2200" dirty="0" smtClean="0"/>
              <a:t>This part is standard.</a:t>
            </a:r>
            <a:endParaRPr lang="en-US" sz="2200" dirty="0"/>
          </a:p>
        </p:txBody>
      </p:sp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6388" y="1017270"/>
            <a:ext cx="6052300" cy="3953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385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440" y="179814"/>
            <a:ext cx="7665720" cy="857250"/>
          </a:xfrm>
        </p:spPr>
        <p:txBody>
          <a:bodyPr>
            <a:noAutofit/>
          </a:bodyPr>
          <a:lstStyle/>
          <a:p>
            <a:pPr algn="l"/>
            <a:r>
              <a:rPr lang="en-US" sz="3200" dirty="0"/>
              <a:t>TLS </a:t>
            </a:r>
            <a:r>
              <a:rPr lang="en-US" sz="3200" dirty="0" smtClean="0"/>
              <a:t>Client Program: Initiate TLS Handshake</a:t>
            </a:r>
            <a:endParaRPr lang="en-US" sz="3200" dirty="0"/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045" y="2071326"/>
            <a:ext cx="4988869" cy="120019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60401" y="1699972"/>
            <a:ext cx="1838960" cy="1200329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0070C0"/>
                </a:solidFill>
              </a:rPr>
              <a:t>Establish the SSL session on top of an established TCP connection</a:t>
            </a:r>
            <a:endParaRPr lang="en-US" sz="1800" dirty="0">
              <a:solidFill>
                <a:srgbClr val="0070C0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ACAE4F5-FDD9-4BDD-AC3B-5EB1B32ADEE1}"/>
              </a:ext>
            </a:extLst>
          </p:cNvPr>
          <p:cNvCxnSpPr>
            <a:cxnSpLocks/>
          </p:cNvCxnSpPr>
          <p:nvPr/>
        </p:nvCxnSpPr>
        <p:spPr>
          <a:xfrm>
            <a:off x="2560863" y="2693765"/>
            <a:ext cx="233679" cy="2288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931702" y="3705617"/>
            <a:ext cx="3987258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0070C0"/>
                </a:solidFill>
              </a:rPr>
              <a:t>Initiate the TLS Handshake protocol</a:t>
            </a:r>
            <a:endParaRPr lang="en-US" sz="1800" dirty="0">
              <a:solidFill>
                <a:srgbClr val="0070C0"/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ACAE4F5-FDD9-4BDD-AC3B-5EB1B32ADEE1}"/>
              </a:ext>
            </a:extLst>
          </p:cNvPr>
          <p:cNvCxnSpPr>
            <a:cxnSpLocks/>
          </p:cNvCxnSpPr>
          <p:nvPr/>
        </p:nvCxnSpPr>
        <p:spPr>
          <a:xfrm flipV="1">
            <a:off x="4651011" y="3271520"/>
            <a:ext cx="0" cy="3458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3456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440" y="139700"/>
            <a:ext cx="7076440" cy="857250"/>
          </a:xfrm>
        </p:spPr>
        <p:txBody>
          <a:bodyPr>
            <a:normAutofit/>
          </a:bodyPr>
          <a:lstStyle/>
          <a:p>
            <a:pPr algn="l"/>
            <a:r>
              <a:rPr lang="en-US" sz="3200" dirty="0"/>
              <a:t>TLS </a:t>
            </a:r>
            <a:r>
              <a:rPr lang="en-US" sz="3200" dirty="0" smtClean="0"/>
              <a:t>Client Program: Send/Receive Data</a:t>
            </a:r>
            <a:endParaRPr lang="en-US" sz="3200" dirty="0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8110" y="2184575"/>
            <a:ext cx="6228144" cy="258572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72440" y="2949448"/>
            <a:ext cx="1178559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0070C0"/>
                </a:solidFill>
              </a:rPr>
              <a:t>Send data</a:t>
            </a:r>
            <a:endParaRPr lang="en-US" sz="1800" dirty="0">
              <a:solidFill>
                <a:srgbClr val="0070C0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ACAE4F5-FDD9-4BDD-AC3B-5EB1B32ADEE1}"/>
              </a:ext>
            </a:extLst>
          </p:cNvPr>
          <p:cNvCxnSpPr>
            <a:cxnSpLocks/>
          </p:cNvCxnSpPr>
          <p:nvPr/>
        </p:nvCxnSpPr>
        <p:spPr>
          <a:xfrm>
            <a:off x="1758984" y="3134114"/>
            <a:ext cx="45114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72439" y="3721608"/>
            <a:ext cx="1178559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0070C0"/>
                </a:solidFill>
              </a:rPr>
              <a:t>Send data</a:t>
            </a:r>
            <a:endParaRPr lang="en-US" sz="1800" dirty="0">
              <a:solidFill>
                <a:srgbClr val="0070C0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ACAE4F5-FDD9-4BDD-AC3B-5EB1B32ADEE1}"/>
              </a:ext>
            </a:extLst>
          </p:cNvPr>
          <p:cNvCxnSpPr>
            <a:cxnSpLocks/>
          </p:cNvCxnSpPr>
          <p:nvPr/>
        </p:nvCxnSpPr>
        <p:spPr>
          <a:xfrm>
            <a:off x="1758984" y="3977394"/>
            <a:ext cx="979461" cy="4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72439" y="1206042"/>
            <a:ext cx="833256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3363" indent="-233363">
              <a:buFont typeface="Arial" panose="020B0604020202020204" pitchFamily="34" charset="0"/>
              <a:buChar char="•"/>
            </a:pPr>
            <a:r>
              <a:rPr lang="en-US" sz="2200" dirty="0" smtClean="0"/>
              <a:t>We construct a simple HTTP GET request, and print out the reply from the web server.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622509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3242" y="173620"/>
            <a:ext cx="6172200" cy="857250"/>
          </a:xfrm>
        </p:spPr>
        <p:txBody>
          <a:bodyPr>
            <a:normAutofit/>
          </a:bodyPr>
          <a:lstStyle/>
          <a:p>
            <a:pPr algn="l"/>
            <a:r>
              <a:rPr lang="en-US" sz="3200" dirty="0"/>
              <a:t>Overview of TLS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7414" y="1253682"/>
            <a:ext cx="7815805" cy="3515087"/>
          </a:xfrm>
        </p:spPr>
        <p:txBody>
          <a:bodyPr>
            <a:normAutofit/>
          </a:bodyPr>
          <a:lstStyle/>
          <a:p>
            <a:pPr marL="339328"/>
            <a:r>
              <a:rPr lang="en-US" sz="2100" dirty="0"/>
              <a:t>Transport Layer Security (TLS) is a protocol that provides a secure channel between two communicating applications. The secure channel has 3 </a:t>
            </a:r>
            <a:r>
              <a:rPr lang="en-US" sz="2100" dirty="0" smtClean="0"/>
              <a:t>properties:</a:t>
            </a:r>
          </a:p>
          <a:p>
            <a:pPr marL="639366" lvl="1"/>
            <a:r>
              <a:rPr lang="en-US" sz="1700" dirty="0" smtClean="0">
                <a:solidFill>
                  <a:srgbClr val="0070C0"/>
                </a:solidFill>
              </a:rPr>
              <a:t>Confidentiality</a:t>
            </a:r>
            <a:r>
              <a:rPr lang="en-US" sz="1700" dirty="0"/>
              <a:t>: Nobody other than the two ends of the channel can see the actual content of the data </a:t>
            </a:r>
            <a:r>
              <a:rPr lang="en-US" sz="1700" dirty="0" smtClean="0"/>
              <a:t>transmitted.</a:t>
            </a:r>
            <a:endParaRPr lang="en-US" sz="1700" dirty="0"/>
          </a:p>
          <a:p>
            <a:pPr marL="639366" lvl="1"/>
            <a:r>
              <a:rPr lang="en-US" sz="1700" dirty="0">
                <a:solidFill>
                  <a:srgbClr val="0070C0"/>
                </a:solidFill>
              </a:rPr>
              <a:t>Integrity</a:t>
            </a:r>
            <a:r>
              <a:rPr lang="en-US" sz="1700" dirty="0"/>
              <a:t>: Channel can detect any </a:t>
            </a:r>
            <a:r>
              <a:rPr lang="en-US" sz="1700" dirty="0" smtClean="0"/>
              <a:t>changes </a:t>
            </a:r>
            <a:r>
              <a:rPr lang="en-US" sz="1700" dirty="0"/>
              <a:t>made to the data during transmission</a:t>
            </a:r>
          </a:p>
          <a:p>
            <a:pPr marL="639366" lvl="1"/>
            <a:r>
              <a:rPr lang="en-US" sz="1700" dirty="0">
                <a:solidFill>
                  <a:srgbClr val="0070C0"/>
                </a:solidFill>
              </a:rPr>
              <a:t>Authentication</a:t>
            </a:r>
            <a:r>
              <a:rPr lang="en-US" sz="1700" dirty="0"/>
              <a:t>: At least one end of the channel needs to </a:t>
            </a:r>
            <a:r>
              <a:rPr lang="en-US" sz="1700" dirty="0" smtClean="0"/>
              <a:t>be authenticated</a:t>
            </a:r>
            <a:r>
              <a:rPr lang="en-US" sz="1700" dirty="0"/>
              <a:t>, so the other end knows who it is talking </a:t>
            </a:r>
            <a:r>
              <a:rPr lang="en-US" sz="1700" dirty="0" smtClean="0"/>
              <a:t>to.</a:t>
            </a:r>
            <a:endParaRPr lang="en-US" sz="1700" dirty="0"/>
          </a:p>
          <a:p>
            <a:pPr marL="82153" indent="0" algn="just">
              <a:buNone/>
            </a:pPr>
            <a:endParaRPr lang="en-US" sz="2000" dirty="0"/>
          </a:p>
          <a:p>
            <a:pPr marL="82153" indent="0">
              <a:buNone/>
            </a:pPr>
            <a:endParaRPr lang="en-US" sz="2100" dirty="0"/>
          </a:p>
          <a:p>
            <a:pPr marL="511969" indent="-255985" algn="just"/>
            <a:endParaRPr lang="en-US" sz="1500" dirty="0"/>
          </a:p>
          <a:p>
            <a:pPr marL="255984" indent="0" algn="just">
              <a:buNone/>
            </a:pPr>
            <a:endParaRPr lang="en-US" sz="15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1849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800" y="114300"/>
            <a:ext cx="8188960" cy="857250"/>
          </a:xfrm>
        </p:spPr>
        <p:txBody>
          <a:bodyPr>
            <a:noAutofit/>
          </a:bodyPr>
          <a:lstStyle/>
          <a:p>
            <a:pPr algn="l"/>
            <a:r>
              <a:rPr lang="en-US" sz="3200" dirty="0"/>
              <a:t>TLS </a:t>
            </a:r>
            <a:r>
              <a:rPr lang="en-US" sz="3200" dirty="0" smtClean="0"/>
              <a:t>Client Program: Set Up Certificate Folder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8800" y="971550"/>
            <a:ext cx="8188960" cy="3406140"/>
          </a:xfrm>
        </p:spPr>
        <p:txBody>
          <a:bodyPr>
            <a:normAutofit/>
          </a:bodyPr>
          <a:lstStyle/>
          <a:p>
            <a:r>
              <a:rPr lang="en-US" sz="2200" dirty="0"/>
              <a:t>W</a:t>
            </a:r>
            <a:r>
              <a:rPr lang="en-US" sz="2200" dirty="0" smtClean="0"/>
              <a:t>e </a:t>
            </a:r>
            <a:r>
              <a:rPr lang="en-US" sz="2200" dirty="0"/>
              <a:t>need to gather some trusted CA certificates and store them in the “./cert” </a:t>
            </a:r>
            <a:r>
              <a:rPr lang="en-US" sz="2200" dirty="0" smtClean="0"/>
              <a:t>folder:</a:t>
            </a:r>
            <a:endParaRPr lang="en-US" sz="2200" dirty="0"/>
          </a:p>
          <a:p>
            <a:r>
              <a:rPr lang="en-US" sz="2200" dirty="0" smtClean="0"/>
              <a:t>Let’s see what certificates are need for verifying </a:t>
            </a:r>
            <a:r>
              <a:rPr lang="en-US" sz="2200" dirty="0" err="1" smtClean="0"/>
              <a:t>google.com’s</a:t>
            </a:r>
            <a:r>
              <a:rPr lang="en-US" sz="2200" dirty="0" smtClean="0"/>
              <a:t> certificate:</a:t>
            </a:r>
            <a:endParaRPr lang="en-US" sz="2200" dirty="0"/>
          </a:p>
          <a:p>
            <a:endParaRPr lang="en-US" sz="1650" dirty="0"/>
          </a:p>
          <a:p>
            <a:endParaRPr lang="en-US" sz="1650" dirty="0"/>
          </a:p>
          <a:p>
            <a:endParaRPr lang="en-US" sz="1650" dirty="0"/>
          </a:p>
          <a:p>
            <a:endParaRPr lang="en-US" sz="1650" dirty="0"/>
          </a:p>
          <a:p>
            <a:endParaRPr lang="en-US" sz="1650" dirty="0"/>
          </a:p>
          <a:p>
            <a:endParaRPr lang="en-US" sz="1650" dirty="0"/>
          </a:p>
          <a:p>
            <a:pPr marL="0" indent="0">
              <a:buNone/>
            </a:pPr>
            <a:endParaRPr lang="en-US" sz="1650" dirty="0"/>
          </a:p>
        </p:txBody>
      </p:sp>
      <p:grpSp>
        <p:nvGrpSpPr>
          <p:cNvPr id="8" name="Group 7"/>
          <p:cNvGrpSpPr/>
          <p:nvPr/>
        </p:nvGrpSpPr>
        <p:grpSpPr>
          <a:xfrm>
            <a:off x="826134" y="2499280"/>
            <a:ext cx="5469892" cy="2025095"/>
            <a:chOff x="3007359" y="2373436"/>
            <a:chExt cx="5302618" cy="1893650"/>
          </a:xfrm>
        </p:grpSpPr>
        <p:pic>
          <p:nvPicPr>
            <p:cNvPr id="4" name="Picture 3" descr="Screen Clippi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07359" y="2373436"/>
              <a:ext cx="5302617" cy="1538164"/>
            </a:xfrm>
            <a:prstGeom prst="rect">
              <a:avLst/>
            </a:prstGeom>
          </p:spPr>
        </p:pic>
        <p:pic>
          <p:nvPicPr>
            <p:cNvPr id="7" name="Picture 6" descr="Screen Clippi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07359" y="3911600"/>
              <a:ext cx="5302618" cy="355486"/>
            </a:xfrm>
            <a:prstGeom prst="rect">
              <a:avLst/>
            </a:prstGeom>
          </p:spPr>
        </p:pic>
      </p:grpSp>
      <p:sp>
        <p:nvSpPr>
          <p:cNvPr id="9" name="TextBox 8"/>
          <p:cNvSpPr txBox="1"/>
          <p:nvPr/>
        </p:nvSpPr>
        <p:spPr>
          <a:xfrm>
            <a:off x="6737986" y="2527896"/>
            <a:ext cx="2009774" cy="107721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70C0"/>
                </a:solidFill>
              </a:rPr>
              <a:t>We need to have this certificate, or we will not be able to verify Google’s certificate</a:t>
            </a:r>
            <a:endParaRPr lang="en-US" sz="1600" dirty="0">
              <a:solidFill>
                <a:srgbClr val="0070C0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ACAE4F5-FDD9-4BDD-AC3B-5EB1B32ADEE1}"/>
              </a:ext>
            </a:extLst>
          </p:cNvPr>
          <p:cNvCxnSpPr>
            <a:cxnSpLocks/>
          </p:cNvCxnSpPr>
          <p:nvPr/>
        </p:nvCxnSpPr>
        <p:spPr>
          <a:xfrm flipH="1">
            <a:off x="5946458" y="3533775"/>
            <a:ext cx="791528" cy="8005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737986" y="3795685"/>
            <a:ext cx="2009774" cy="107721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70C0"/>
                </a:solidFill>
              </a:rPr>
              <a:t>We can export Equifax’s certificate from a browser, and save it in ./cert.</a:t>
            </a:r>
            <a:endParaRPr lang="en-US" sz="1600" dirty="0">
              <a:solidFill>
                <a:srgbClr val="0070C0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ACAE4F5-FDD9-4BDD-AC3B-5EB1B32ADEE1}"/>
              </a:ext>
            </a:extLst>
          </p:cNvPr>
          <p:cNvCxnSpPr>
            <a:cxnSpLocks/>
          </p:cNvCxnSpPr>
          <p:nvPr/>
        </p:nvCxnSpPr>
        <p:spPr>
          <a:xfrm>
            <a:off x="6101437" y="4633411"/>
            <a:ext cx="481569" cy="1212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4482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128588"/>
            <a:ext cx="8153399" cy="857250"/>
          </a:xfrm>
        </p:spPr>
        <p:txBody>
          <a:bodyPr>
            <a:normAutofit/>
          </a:bodyPr>
          <a:lstStyle/>
          <a:p>
            <a:pPr algn="l"/>
            <a:r>
              <a:rPr lang="en-US" sz="3200" dirty="0"/>
              <a:t>TLS Client Program: Set Up Certificate Folder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525" y="2026272"/>
            <a:ext cx="3343275" cy="2428876"/>
          </a:xfrm>
        </p:spPr>
        <p:txBody>
          <a:bodyPr>
            <a:noAutofit/>
          </a:bodyPr>
          <a:lstStyle/>
          <a:p>
            <a:r>
              <a:rPr lang="en-US" sz="2000" dirty="0" smtClean="0"/>
              <a:t>When </a:t>
            </a:r>
            <a:r>
              <a:rPr lang="en-US" sz="2000" dirty="0"/>
              <a:t>TLS tries to verify </a:t>
            </a:r>
            <a:r>
              <a:rPr lang="en-US" sz="2000" dirty="0" smtClean="0"/>
              <a:t>a certificate</a:t>
            </a:r>
            <a:r>
              <a:rPr lang="en-US" sz="2000" dirty="0"/>
              <a:t>, it </a:t>
            </a:r>
            <a:r>
              <a:rPr lang="en-US" sz="2000" dirty="0" smtClean="0"/>
              <a:t>generates </a:t>
            </a:r>
            <a:r>
              <a:rPr lang="en-US" sz="2000" dirty="0"/>
              <a:t>a hash </a:t>
            </a:r>
            <a:r>
              <a:rPr lang="en-US" sz="2000" dirty="0" smtClean="0"/>
              <a:t>from </a:t>
            </a:r>
            <a:r>
              <a:rPr lang="en-US" sz="2000" dirty="0"/>
              <a:t>the issuer’s identity </a:t>
            </a:r>
            <a:r>
              <a:rPr lang="en-US" sz="2000" dirty="0" smtClean="0"/>
              <a:t>information.</a:t>
            </a:r>
            <a:endParaRPr lang="en-US" sz="2000" dirty="0"/>
          </a:p>
          <a:p>
            <a:r>
              <a:rPr lang="en-US" sz="2000" dirty="0" smtClean="0"/>
              <a:t>The hash </a:t>
            </a:r>
            <a:r>
              <a:rPr lang="en-US" sz="2000" dirty="0"/>
              <a:t>value </a:t>
            </a:r>
            <a:r>
              <a:rPr lang="en-US" sz="2000" dirty="0" smtClean="0"/>
              <a:t>is used as </a:t>
            </a:r>
            <a:r>
              <a:rPr lang="en-US" sz="2000" dirty="0"/>
              <a:t>part of the filename to find the issuer’s </a:t>
            </a:r>
            <a:r>
              <a:rPr lang="en-US" sz="2000" dirty="0" smtClean="0"/>
              <a:t>certificate.</a:t>
            </a:r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00" y="1961043"/>
            <a:ext cx="4907582" cy="2494105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ACAE4F5-FDD9-4BDD-AC3B-5EB1B32ADEE1}"/>
              </a:ext>
            </a:extLst>
          </p:cNvPr>
          <p:cNvCxnSpPr>
            <a:cxnSpLocks/>
          </p:cNvCxnSpPr>
          <p:nvPr/>
        </p:nvCxnSpPr>
        <p:spPr>
          <a:xfrm flipH="1">
            <a:off x="6300311" y="1738103"/>
            <a:ext cx="243364" cy="2099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022007" y="1085908"/>
            <a:ext cx="2619375" cy="58477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70C0"/>
                </a:solidFill>
              </a:rPr>
              <a:t>Generate the hash using the subject field of the certificate</a:t>
            </a:r>
            <a:endParaRPr lang="en-US" sz="1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1215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575" y="161924"/>
            <a:ext cx="7829550" cy="857250"/>
          </a:xfrm>
        </p:spPr>
        <p:txBody>
          <a:bodyPr>
            <a:normAutofit/>
          </a:bodyPr>
          <a:lstStyle/>
          <a:p>
            <a:pPr algn="l"/>
            <a:r>
              <a:rPr lang="en-US" sz="3200" dirty="0"/>
              <a:t>TLS Client Program: </a:t>
            </a:r>
            <a:r>
              <a:rPr lang="en-US" sz="3200" dirty="0" smtClean="0"/>
              <a:t>Testing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9575" y="1114426"/>
            <a:ext cx="8397240" cy="3343274"/>
          </a:xfrm>
        </p:spPr>
        <p:txBody>
          <a:bodyPr>
            <a:normAutofit/>
          </a:bodyPr>
          <a:lstStyle/>
          <a:p>
            <a:r>
              <a:rPr lang="en-US" sz="2200" dirty="0" smtClean="0"/>
              <a:t>If </a:t>
            </a:r>
            <a:r>
              <a:rPr lang="en-US" sz="2200" dirty="0"/>
              <a:t>everything is set up correctly, we should be able to </a:t>
            </a:r>
            <a:r>
              <a:rPr lang="en-US" sz="2200" dirty="0" smtClean="0"/>
              <a:t>see an </a:t>
            </a:r>
            <a:r>
              <a:rPr lang="en-US" sz="2200" dirty="0"/>
              <a:t>HTML page from the web </a:t>
            </a:r>
            <a:r>
              <a:rPr lang="en-US" sz="2200" dirty="0" smtClean="0"/>
              <a:t>server.</a:t>
            </a:r>
            <a:endParaRPr lang="en-US" sz="2200" dirty="0"/>
          </a:p>
          <a:p>
            <a:r>
              <a:rPr lang="en-US" sz="2200" dirty="0"/>
              <a:t>However, if we did not setup the certificates properly, we are likely to see this error: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r>
              <a:rPr lang="en-US" sz="2200" dirty="0"/>
              <a:t>Many reason can trigger this error such as an expired certificate, corrupted certificate etc.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2E4341-B9D6-4BA6-95FF-E62E12E5AFB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667" t="62000" r="13333" b="31334"/>
          <a:stretch/>
        </p:blipFill>
        <p:spPr>
          <a:xfrm>
            <a:off x="714375" y="2800350"/>
            <a:ext cx="8092440" cy="56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597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4375" y="1978820"/>
            <a:ext cx="7772400" cy="1102519"/>
          </a:xfrm>
        </p:spPr>
        <p:txBody>
          <a:bodyPr/>
          <a:lstStyle/>
          <a:p>
            <a:r>
              <a:rPr lang="en-US" dirty="0" smtClean="0"/>
              <a:t>Use Our Client Program to Conduct  an MITM Experiment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8118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142875"/>
            <a:ext cx="7696200" cy="857250"/>
          </a:xfrm>
        </p:spPr>
        <p:txBody>
          <a:bodyPr>
            <a:noAutofit/>
          </a:bodyPr>
          <a:lstStyle/>
          <a:p>
            <a:pPr algn="l"/>
            <a:r>
              <a:rPr lang="en-US" sz="3200" dirty="0" smtClean="0"/>
              <a:t>Experiment: Verifying </a:t>
            </a:r>
            <a:r>
              <a:rPr lang="en-US" sz="3200" dirty="0"/>
              <a:t>Server’s Hostname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993793"/>
            <a:ext cx="8129587" cy="3524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 smtClean="0"/>
              <a:t>We design an experiment to show how important it is to verify server’s hostname. We slightly </a:t>
            </a:r>
            <a:r>
              <a:rPr lang="en-US" sz="2200" dirty="0"/>
              <a:t>modify our client program, so we can print out more information during </a:t>
            </a:r>
            <a:r>
              <a:rPr lang="en-US" sz="2200" dirty="0" smtClean="0"/>
              <a:t>runtime.</a:t>
            </a:r>
            <a:endParaRPr lang="en-US" sz="2200" dirty="0"/>
          </a:p>
          <a:p>
            <a:pPr marL="0" indent="0">
              <a:buNone/>
            </a:pPr>
            <a:endParaRPr lang="en-US" sz="1650" dirty="0"/>
          </a:p>
          <a:p>
            <a:pPr marL="0" indent="0">
              <a:buNone/>
            </a:pPr>
            <a:endParaRPr lang="en-US" sz="1650" dirty="0"/>
          </a:p>
          <a:p>
            <a:pPr marL="0" indent="0">
              <a:buNone/>
            </a:pPr>
            <a:endParaRPr lang="en-US" sz="1650" dirty="0"/>
          </a:p>
          <a:p>
            <a:pPr marL="0" indent="0">
              <a:buNone/>
            </a:pPr>
            <a:endParaRPr lang="en-US" sz="1650" dirty="0"/>
          </a:p>
          <a:p>
            <a:pPr marL="0" indent="0">
              <a:buNone/>
            </a:pPr>
            <a:endParaRPr lang="en-US" sz="1650" dirty="0"/>
          </a:p>
          <a:p>
            <a:pPr marL="0" indent="0">
              <a:buNone/>
            </a:pPr>
            <a:endParaRPr lang="en-US" sz="1650" dirty="0"/>
          </a:p>
          <a:p>
            <a:pPr marL="0" indent="0">
              <a:buNone/>
            </a:pPr>
            <a:endParaRPr lang="en-US" sz="1650" dirty="0"/>
          </a:p>
          <a:p>
            <a:pPr marL="0" indent="0">
              <a:buNone/>
            </a:pPr>
            <a:endParaRPr lang="en-US" sz="1650" dirty="0"/>
          </a:p>
          <a:p>
            <a:pPr marL="0" indent="0">
              <a:buNone/>
            </a:pPr>
            <a:endParaRPr lang="en-US" sz="1650" dirty="0"/>
          </a:p>
          <a:p>
            <a:pPr marL="0" indent="0">
              <a:buNone/>
            </a:pPr>
            <a:endParaRPr lang="en-US" sz="1650" dirty="0"/>
          </a:p>
          <a:p>
            <a:pPr marL="0" indent="0">
              <a:buNone/>
            </a:pPr>
            <a:endParaRPr lang="en-US" sz="1650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805" y="2236360"/>
            <a:ext cx="6406845" cy="213561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947080" y="2007760"/>
            <a:ext cx="2881312" cy="830997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70C0"/>
                </a:solidFill>
              </a:rPr>
              <a:t>We add a callback function here. It will be triggered every time a certificate is verified.</a:t>
            </a:r>
            <a:endParaRPr lang="en-US" sz="1600" dirty="0">
              <a:solidFill>
                <a:srgbClr val="0070C0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ACAE4F5-FDD9-4BDD-AC3B-5EB1B32ADEE1}"/>
              </a:ext>
            </a:extLst>
          </p:cNvPr>
          <p:cNvCxnSpPr>
            <a:cxnSpLocks/>
          </p:cNvCxnSpPr>
          <p:nvPr/>
        </p:nvCxnSpPr>
        <p:spPr>
          <a:xfrm flipH="1">
            <a:off x="5582272" y="2650934"/>
            <a:ext cx="243364" cy="2099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9671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133350"/>
            <a:ext cx="6172200" cy="857250"/>
          </a:xfrm>
        </p:spPr>
        <p:txBody>
          <a:bodyPr>
            <a:normAutofit/>
          </a:bodyPr>
          <a:lstStyle/>
          <a:p>
            <a:pPr algn="l"/>
            <a:r>
              <a:rPr lang="en-US" sz="3200" dirty="0"/>
              <a:t>Experiment Callback </a:t>
            </a:r>
            <a:r>
              <a:rPr lang="en-US" sz="3200" dirty="0" smtClean="0"/>
              <a:t>Function</a:t>
            </a:r>
            <a:endParaRPr lang="en-US" sz="3200" dirty="0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25" y="1257489"/>
            <a:ext cx="5922685" cy="3046155"/>
          </a:xfrm>
          <a:prstGeom prst="rect">
            <a:avLst/>
          </a:prstGeom>
        </p:spPr>
      </p:pic>
      <p:sp>
        <p:nvSpPr>
          <p:cNvPr id="9" name="Right Brace 8"/>
          <p:cNvSpPr/>
          <p:nvPr/>
        </p:nvSpPr>
        <p:spPr>
          <a:xfrm>
            <a:off x="6151080" y="2935932"/>
            <a:ext cx="178905" cy="983974"/>
          </a:xfrm>
          <a:prstGeom prst="rightBrace">
            <a:avLst>
              <a:gd name="adj1" fmla="val 53161"/>
              <a:gd name="adj2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750197" y="3101824"/>
            <a:ext cx="1872942" cy="584775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70C0"/>
                </a:solidFill>
              </a:rPr>
              <a:t>Print out the verification result</a:t>
            </a:r>
            <a:endParaRPr lang="en-US" sz="1600" dirty="0">
              <a:solidFill>
                <a:srgbClr val="0070C0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ACAE4F5-FDD9-4BDD-AC3B-5EB1B32ADEE1}"/>
              </a:ext>
            </a:extLst>
          </p:cNvPr>
          <p:cNvCxnSpPr>
            <a:cxnSpLocks/>
          </p:cNvCxnSpPr>
          <p:nvPr/>
        </p:nvCxnSpPr>
        <p:spPr>
          <a:xfrm>
            <a:off x="6449206" y="3427919"/>
            <a:ext cx="24458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750197" y="1817276"/>
            <a:ext cx="1872942" cy="830997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70C0"/>
                </a:solidFill>
              </a:rPr>
              <a:t>Get and print out the certificate’s subject information</a:t>
            </a:r>
            <a:endParaRPr lang="en-US" sz="1600" dirty="0">
              <a:solidFill>
                <a:srgbClr val="0070C0"/>
              </a:solidFill>
            </a:endParaRPr>
          </a:p>
        </p:txBody>
      </p:sp>
      <p:sp>
        <p:nvSpPr>
          <p:cNvPr id="15" name="Right Brace 14"/>
          <p:cNvSpPr/>
          <p:nvPr/>
        </p:nvSpPr>
        <p:spPr>
          <a:xfrm>
            <a:off x="6223925" y="2016058"/>
            <a:ext cx="170417" cy="536137"/>
          </a:xfrm>
          <a:prstGeom prst="rightBrace">
            <a:avLst>
              <a:gd name="adj1" fmla="val 53161"/>
              <a:gd name="adj2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ACAE4F5-FDD9-4BDD-AC3B-5EB1B32ADEE1}"/>
              </a:ext>
            </a:extLst>
          </p:cNvPr>
          <p:cNvCxnSpPr>
            <a:cxnSpLocks/>
          </p:cNvCxnSpPr>
          <p:nvPr/>
        </p:nvCxnSpPr>
        <p:spPr>
          <a:xfrm flipV="1">
            <a:off x="6449206" y="2284125"/>
            <a:ext cx="244583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0677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149" y="979025"/>
            <a:ext cx="8191140" cy="4107325"/>
          </a:xfrm>
        </p:spPr>
        <p:txBody>
          <a:bodyPr>
            <a:normAutofit/>
          </a:bodyPr>
          <a:lstStyle/>
          <a:p>
            <a:r>
              <a:rPr lang="en-US" sz="2200" dirty="0" smtClean="0"/>
              <a:t>We </a:t>
            </a:r>
            <a:r>
              <a:rPr lang="en-US" sz="2200" dirty="0"/>
              <a:t>simulate a DNS Cache poisoning attack. So, every time </a:t>
            </a:r>
            <a:r>
              <a:rPr lang="en-US" sz="2200" dirty="0" smtClean="0"/>
              <a:t>users want </a:t>
            </a:r>
            <a:r>
              <a:rPr lang="en-US" sz="2200" dirty="0"/>
              <a:t>to visit www.facebook.com, they will go to www.example.org</a:t>
            </a:r>
          </a:p>
          <a:p>
            <a:r>
              <a:rPr lang="en-US" sz="2200" dirty="0"/>
              <a:t>Instead of launching a real DNS </a:t>
            </a:r>
            <a:r>
              <a:rPr lang="en-US" sz="2200" dirty="0" smtClean="0"/>
              <a:t>attack</a:t>
            </a:r>
            <a:r>
              <a:rPr lang="en-US" sz="2200" dirty="0"/>
              <a:t>, we </a:t>
            </a:r>
            <a:r>
              <a:rPr lang="en-US" sz="2200" dirty="0" smtClean="0"/>
              <a:t>manually </a:t>
            </a:r>
            <a:r>
              <a:rPr lang="en-US" sz="2200" dirty="0"/>
              <a:t>add an entry to the /etc/hosts </a:t>
            </a:r>
            <a:r>
              <a:rPr lang="en-US" sz="2200" dirty="0" smtClean="0"/>
              <a:t>file:</a:t>
            </a:r>
            <a:endParaRPr lang="en-US" sz="2200" dirty="0"/>
          </a:p>
          <a:p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r>
              <a:rPr lang="en-US" sz="2200" dirty="0"/>
              <a:t>First we try to visit Facebook using our modified client program. But, </a:t>
            </a:r>
            <a:r>
              <a:rPr lang="en-US" sz="2200" dirty="0">
                <a:solidFill>
                  <a:srgbClr val="C00000"/>
                </a:solidFill>
              </a:rPr>
              <a:t>we comment out </a:t>
            </a:r>
            <a:r>
              <a:rPr lang="en-US" sz="2200" dirty="0" smtClean="0">
                <a:solidFill>
                  <a:srgbClr val="C00000"/>
                </a:solidFill>
              </a:rPr>
              <a:t>the lines that conduct hostname check</a:t>
            </a:r>
            <a:r>
              <a:rPr lang="en-US" sz="2200" dirty="0" smtClean="0"/>
              <a:t>.</a:t>
            </a:r>
            <a:endParaRPr lang="en-US" sz="2200" dirty="0"/>
          </a:p>
          <a:p>
            <a:endParaRPr lang="en-US" sz="1650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5149" y="121775"/>
            <a:ext cx="7936495" cy="857250"/>
          </a:xfrm>
        </p:spPr>
        <p:txBody>
          <a:bodyPr>
            <a:normAutofit/>
          </a:bodyPr>
          <a:lstStyle/>
          <a:p>
            <a:pPr algn="l"/>
            <a:r>
              <a:rPr lang="en-US" sz="3200" dirty="0" smtClean="0"/>
              <a:t>Experiment: Man-In-The-Middle Attack</a:t>
            </a:r>
            <a:endParaRPr lang="en-US" sz="3200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5911" y="2562745"/>
            <a:ext cx="4428827" cy="35071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413112" y="2183499"/>
            <a:ext cx="3275636" cy="338554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70C0"/>
                </a:solidFill>
              </a:rPr>
              <a:t>www.example.org’s IP address</a:t>
            </a:r>
            <a:endParaRPr lang="en-US" sz="1600" dirty="0">
              <a:solidFill>
                <a:srgbClr val="0070C0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ACAE4F5-FDD9-4BDD-AC3B-5EB1B32ADEE1}"/>
              </a:ext>
            </a:extLst>
          </p:cNvPr>
          <p:cNvCxnSpPr>
            <a:cxnSpLocks/>
          </p:cNvCxnSpPr>
          <p:nvPr/>
        </p:nvCxnSpPr>
        <p:spPr>
          <a:xfrm flipH="1">
            <a:off x="3148018" y="2352776"/>
            <a:ext cx="243364" cy="2099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786" y="4239182"/>
            <a:ext cx="3932535" cy="258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095810" y="4102533"/>
            <a:ext cx="3275636" cy="584775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70C0"/>
                </a:solidFill>
              </a:rPr>
              <a:t>Due to the “attack”, we will actually visit www.example.org.</a:t>
            </a:r>
            <a:endParaRPr lang="en-US" sz="1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261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dirty="0"/>
              <a:t>Experiment: Man-In-The-Middle Attack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0684" y="1200151"/>
            <a:ext cx="6256116" cy="43187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Running result</a:t>
            </a:r>
            <a:endParaRPr 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0684" y="1755403"/>
            <a:ext cx="6256116" cy="2047087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244998" y="1755403"/>
            <a:ext cx="2093088" cy="25851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1000"/>
              </a:spcAft>
            </a:pPr>
            <a:r>
              <a:rPr lang="en-US" sz="2000" dirty="0" smtClean="0"/>
              <a:t>All certificate verifications are successful.</a:t>
            </a:r>
          </a:p>
          <a:p>
            <a:pPr>
              <a:spcBef>
                <a:spcPts val="0"/>
              </a:spcBef>
              <a:spcAft>
                <a:spcPts val="1000"/>
              </a:spcAft>
            </a:pPr>
            <a:r>
              <a:rPr lang="en-US" sz="2000" dirty="0" smtClean="0"/>
              <a:t>MITM attack is successful.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68405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094" y="117194"/>
            <a:ext cx="6172200" cy="857250"/>
          </a:xfrm>
        </p:spPr>
        <p:txBody>
          <a:bodyPr>
            <a:normAutofit/>
          </a:bodyPr>
          <a:lstStyle/>
          <a:p>
            <a:pPr algn="l"/>
            <a:r>
              <a:rPr lang="en-US" sz="3200" dirty="0" smtClean="0"/>
              <a:t>Running a Real Client (Browser)</a:t>
            </a:r>
            <a:endParaRPr lang="en-US" sz="3200" dirty="0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926" y="1318721"/>
            <a:ext cx="7247771" cy="309123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551008" y="3194613"/>
            <a:ext cx="1747777" cy="33566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551008" y="3874555"/>
            <a:ext cx="6498755" cy="439838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1023" y="3365337"/>
            <a:ext cx="1157505" cy="923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1800" dirty="0" smtClean="0">
                <a:solidFill>
                  <a:srgbClr val="0070C0"/>
                </a:solidFill>
              </a:rPr>
              <a:t>Hostname match failed</a:t>
            </a:r>
            <a:endParaRPr lang="en-US" sz="1800" dirty="0">
              <a:solidFill>
                <a:srgbClr val="0070C0"/>
              </a:solidFill>
            </a:endParaRPr>
          </a:p>
        </p:txBody>
      </p:sp>
      <p:sp>
        <p:nvSpPr>
          <p:cNvPr id="9" name="Left Brace 8"/>
          <p:cNvSpPr/>
          <p:nvPr/>
        </p:nvSpPr>
        <p:spPr>
          <a:xfrm>
            <a:off x="1296365" y="3368232"/>
            <a:ext cx="115746" cy="825209"/>
          </a:xfrm>
          <a:prstGeom prst="leftBrace">
            <a:avLst>
              <a:gd name="adj1" fmla="val 45833"/>
              <a:gd name="adj2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99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884" y="37409"/>
            <a:ext cx="6172200" cy="857250"/>
          </a:xfrm>
        </p:spPr>
        <p:txBody>
          <a:bodyPr>
            <a:normAutofit/>
          </a:bodyPr>
          <a:lstStyle/>
          <a:p>
            <a:pPr algn="l"/>
            <a:r>
              <a:rPr lang="en-US" sz="3200" dirty="0"/>
              <a:t>Verifying Server’s Hostname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7221" y="962723"/>
            <a:ext cx="7284816" cy="553561"/>
          </a:xfrm>
        </p:spPr>
        <p:txBody>
          <a:bodyPr>
            <a:normAutofit/>
          </a:bodyPr>
          <a:lstStyle/>
          <a:p>
            <a:r>
              <a:rPr lang="en-US" sz="2200" dirty="0" smtClean="0"/>
              <a:t>Let us add the hostname check back to our own code</a:t>
            </a:r>
            <a:endParaRPr lang="en-US" sz="2200" dirty="0"/>
          </a:p>
        </p:txBody>
      </p:sp>
      <p:pic>
        <p:nvPicPr>
          <p:cNvPr id="11" name="Picture 10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609273"/>
            <a:ext cx="7651471" cy="418571"/>
          </a:xfrm>
          <a:prstGeom prst="rect">
            <a:avLst/>
          </a:prstGeom>
        </p:spPr>
      </p:pic>
      <p:pic>
        <p:nvPicPr>
          <p:cNvPr id="12" name="Picture 11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6" y="2012202"/>
            <a:ext cx="7651470" cy="242811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6921661" y="2120832"/>
            <a:ext cx="1643605" cy="830997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70C0"/>
                </a:solidFill>
              </a:rPr>
              <a:t>Now we can detect the mismatch</a:t>
            </a:r>
            <a:endParaRPr lang="en-US" sz="1600" dirty="0">
              <a:solidFill>
                <a:srgbClr val="0070C0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ACAE4F5-FDD9-4BDD-AC3B-5EB1B32ADEE1}"/>
              </a:ext>
            </a:extLst>
          </p:cNvPr>
          <p:cNvCxnSpPr>
            <a:cxnSpLocks/>
          </p:cNvCxnSpPr>
          <p:nvPr/>
        </p:nvCxnSpPr>
        <p:spPr>
          <a:xfrm flipH="1">
            <a:off x="5833641" y="2431345"/>
            <a:ext cx="940443" cy="1049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013996" y="4533300"/>
            <a:ext cx="6655442" cy="338554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70C0"/>
                </a:solidFill>
              </a:rPr>
              <a:t>We should abort the program, instead of continuing with the SSL connection.</a:t>
            </a:r>
            <a:endParaRPr lang="en-US" sz="1600" dirty="0">
              <a:solidFill>
                <a:srgbClr val="0070C0"/>
              </a:solidFill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ACAE4F5-FDD9-4BDD-AC3B-5EB1B32ADEE1}"/>
              </a:ext>
            </a:extLst>
          </p:cNvPr>
          <p:cNvCxnSpPr>
            <a:cxnSpLocks/>
          </p:cNvCxnSpPr>
          <p:nvPr/>
        </p:nvCxnSpPr>
        <p:spPr>
          <a:xfrm flipH="1" flipV="1">
            <a:off x="6921661" y="4155312"/>
            <a:ext cx="358815" cy="3779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5132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dirty="0" smtClean="0"/>
              <a:t>TLS Layer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4485190" cy="3394472"/>
          </a:xfrm>
        </p:spPr>
        <p:txBody>
          <a:bodyPr/>
          <a:lstStyle/>
          <a:p>
            <a:pPr marL="425053" indent="-342900"/>
            <a:r>
              <a:rPr lang="en-US" sz="2000" dirty="0"/>
              <a:t>TLS sits between the Transport and Application </a:t>
            </a:r>
            <a:r>
              <a:rPr lang="en-US" sz="2000" dirty="0" smtClean="0"/>
              <a:t>layer</a:t>
            </a:r>
          </a:p>
          <a:p>
            <a:pPr marL="725091" lvl="1" indent="-342900"/>
            <a:r>
              <a:rPr lang="en-US" sz="1800" dirty="0" smtClean="0"/>
              <a:t>Unprotected </a:t>
            </a:r>
            <a:r>
              <a:rPr lang="en-US" sz="1800" dirty="0"/>
              <a:t>data is given to TLS by Application </a:t>
            </a:r>
            <a:r>
              <a:rPr lang="en-US" sz="1800" dirty="0" smtClean="0"/>
              <a:t>layer</a:t>
            </a:r>
          </a:p>
          <a:p>
            <a:pPr marL="725091" lvl="1" indent="-342900"/>
            <a:r>
              <a:rPr lang="en-US" sz="1800" dirty="0" smtClean="0"/>
              <a:t>TLS </a:t>
            </a:r>
            <a:r>
              <a:rPr lang="en-US" sz="1800" dirty="0"/>
              <a:t>handles encryption, decryption and </a:t>
            </a:r>
            <a:r>
              <a:rPr lang="en-US" sz="1800" dirty="0" smtClean="0"/>
              <a:t>integrity checks</a:t>
            </a:r>
          </a:p>
          <a:p>
            <a:pPr marL="725091" lvl="1" indent="-342900"/>
            <a:r>
              <a:rPr lang="en-US" sz="1800" dirty="0" smtClean="0"/>
              <a:t>TLS </a:t>
            </a:r>
            <a:r>
              <a:rPr lang="en-US" sz="1800" dirty="0"/>
              <a:t>gives protected data to Transport layer</a:t>
            </a:r>
          </a:p>
          <a:p>
            <a:endParaRPr lang="en-US" dirty="0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6999" y="1200151"/>
            <a:ext cx="3359478" cy="3394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693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5727" y="694481"/>
            <a:ext cx="7772400" cy="3345083"/>
          </a:xfrm>
        </p:spPr>
        <p:txBody>
          <a:bodyPr>
            <a:normAutofit/>
          </a:bodyPr>
          <a:lstStyle/>
          <a:p>
            <a:r>
              <a:rPr lang="en-US" sz="4800" dirty="0" smtClean="0"/>
              <a:t>TLS Server Program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C</a:t>
            </a:r>
            <a:r>
              <a:rPr lang="en-US" sz="2800" dirty="0" smtClean="0"/>
              <a:t>reate a simple HTTPS server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84822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714" y="1361270"/>
            <a:ext cx="5743936" cy="310626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3714" y="163492"/>
            <a:ext cx="6172200" cy="857250"/>
          </a:xfrm>
        </p:spPr>
        <p:txBody>
          <a:bodyPr>
            <a:normAutofit/>
          </a:bodyPr>
          <a:lstStyle/>
          <a:p>
            <a:pPr algn="l"/>
            <a:r>
              <a:rPr lang="en-US" sz="3200" dirty="0"/>
              <a:t>TLS </a:t>
            </a:r>
            <a:r>
              <a:rPr lang="en-US" sz="3200" dirty="0" smtClean="0"/>
              <a:t>Server Program: Setup</a:t>
            </a:r>
            <a:endParaRPr lang="en-US" sz="320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ACAE4F5-FDD9-4BDD-AC3B-5EB1B32ADEE1}"/>
              </a:ext>
            </a:extLst>
          </p:cNvPr>
          <p:cNvCxnSpPr>
            <a:cxnSpLocks/>
          </p:cNvCxnSpPr>
          <p:nvPr/>
        </p:nvCxnSpPr>
        <p:spPr>
          <a:xfrm flipH="1">
            <a:off x="4409956" y="1553226"/>
            <a:ext cx="700980" cy="4483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582394" y="2787283"/>
            <a:ext cx="1810725" cy="338554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70C0"/>
                </a:solidFill>
              </a:rPr>
              <a:t>Server’s certificate</a:t>
            </a:r>
            <a:endParaRPr lang="en-US" sz="1600" dirty="0">
              <a:solidFill>
                <a:srgbClr val="0070C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582393" y="3366193"/>
            <a:ext cx="1810725" cy="338554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70C0"/>
                </a:solidFill>
              </a:rPr>
              <a:t>Server’s private key</a:t>
            </a:r>
            <a:endParaRPr lang="en-US" sz="1600" dirty="0">
              <a:solidFill>
                <a:srgbClr val="0070C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10936" y="1106676"/>
            <a:ext cx="1810725" cy="584775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70C0"/>
                </a:solidFill>
              </a:rPr>
              <a:t>Will not verify the client’s certificate</a:t>
            </a:r>
            <a:endParaRPr lang="en-US" sz="1600" dirty="0">
              <a:solidFill>
                <a:srgbClr val="0070C0"/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ACAE4F5-FDD9-4BDD-AC3B-5EB1B32ADEE1}"/>
              </a:ext>
            </a:extLst>
          </p:cNvPr>
          <p:cNvCxnSpPr>
            <a:cxnSpLocks/>
          </p:cNvCxnSpPr>
          <p:nvPr/>
        </p:nvCxnSpPr>
        <p:spPr>
          <a:xfrm flipH="1">
            <a:off x="5453608" y="2956560"/>
            <a:ext cx="1087400" cy="85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ACAE4F5-FDD9-4BDD-AC3B-5EB1B32ADEE1}"/>
              </a:ext>
            </a:extLst>
          </p:cNvPr>
          <p:cNvCxnSpPr>
            <a:cxnSpLocks/>
          </p:cNvCxnSpPr>
          <p:nvPr/>
        </p:nvCxnSpPr>
        <p:spPr>
          <a:xfrm flipH="1">
            <a:off x="5690310" y="3535470"/>
            <a:ext cx="85069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1481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4818" y="85725"/>
            <a:ext cx="6172200" cy="857250"/>
          </a:xfrm>
        </p:spPr>
        <p:txBody>
          <a:bodyPr>
            <a:normAutofit/>
          </a:bodyPr>
          <a:lstStyle/>
          <a:p>
            <a:pPr algn="l"/>
            <a:r>
              <a:rPr lang="en-US" sz="3200" dirty="0"/>
              <a:t>TLS </a:t>
            </a:r>
            <a:r>
              <a:rPr lang="en-US" sz="3200" dirty="0" smtClean="0"/>
              <a:t>Server Program: TCP Setup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221" y="1109301"/>
            <a:ext cx="2040038" cy="30406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This </a:t>
            </a:r>
            <a:r>
              <a:rPr lang="en-US" sz="2000" dirty="0"/>
              <a:t>program creates a TCP socket, binds it to a TCP port (4433) and marks the socket as a passive </a:t>
            </a:r>
            <a:r>
              <a:rPr lang="en-US" sz="2000" dirty="0" smtClean="0"/>
              <a:t>socket. This is quite standard.</a:t>
            </a:r>
            <a:endParaRPr lang="en-US" sz="2000" dirty="0"/>
          </a:p>
        </p:txBody>
      </p:sp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7480" y="1109301"/>
            <a:ext cx="6005080" cy="3040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057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9541" y="82469"/>
            <a:ext cx="8058873" cy="857250"/>
          </a:xfrm>
        </p:spPr>
        <p:txBody>
          <a:bodyPr>
            <a:normAutofit/>
          </a:bodyPr>
          <a:lstStyle/>
          <a:p>
            <a:pPr algn="l"/>
            <a:r>
              <a:rPr lang="en-US" sz="3200" dirty="0"/>
              <a:t>TLS </a:t>
            </a:r>
            <a:r>
              <a:rPr lang="en-US" sz="3200" dirty="0" smtClean="0"/>
              <a:t>Server: Handshake &amp; Data Communication</a:t>
            </a:r>
            <a:endParaRPr lang="en-US" sz="3200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4112" y="1134320"/>
            <a:ext cx="6195597" cy="3627434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ACAE4F5-FDD9-4BDD-AC3B-5EB1B32ADEE1}"/>
              </a:ext>
            </a:extLst>
          </p:cNvPr>
          <p:cNvCxnSpPr>
            <a:cxnSpLocks/>
          </p:cNvCxnSpPr>
          <p:nvPr/>
        </p:nvCxnSpPr>
        <p:spPr>
          <a:xfrm>
            <a:off x="2244701" y="2650602"/>
            <a:ext cx="654433" cy="16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29541" y="1831201"/>
            <a:ext cx="1632030" cy="923330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1800" dirty="0" smtClean="0">
                <a:solidFill>
                  <a:srgbClr val="0070C0"/>
                </a:solidFill>
              </a:rPr>
              <a:t>Conduct TLS handshake with the client</a:t>
            </a:r>
            <a:endParaRPr lang="en-US" sz="1800" dirty="0">
              <a:solidFill>
                <a:srgbClr val="0070C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29541" y="3031052"/>
            <a:ext cx="1632030" cy="1754326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1800" dirty="0" smtClean="0">
                <a:solidFill>
                  <a:srgbClr val="0070C0"/>
                </a:solidFill>
              </a:rPr>
              <a:t>We can now use this established SSL session to conduct data communication</a:t>
            </a:r>
            <a:endParaRPr lang="en-US" sz="1800" dirty="0">
              <a:solidFill>
                <a:srgbClr val="0070C0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ACAE4F5-FDD9-4BDD-AC3B-5EB1B32ADEE1}"/>
              </a:ext>
            </a:extLst>
          </p:cNvPr>
          <p:cNvCxnSpPr>
            <a:cxnSpLocks/>
          </p:cNvCxnSpPr>
          <p:nvPr/>
        </p:nvCxnSpPr>
        <p:spPr>
          <a:xfrm flipV="1">
            <a:off x="2244701" y="3439610"/>
            <a:ext cx="611351" cy="51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8889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349" y="140343"/>
            <a:ext cx="7737135" cy="857250"/>
          </a:xfrm>
        </p:spPr>
        <p:txBody>
          <a:bodyPr>
            <a:noAutofit/>
          </a:bodyPr>
          <a:lstStyle/>
          <a:p>
            <a:pPr algn="l"/>
            <a:r>
              <a:rPr lang="en-US" sz="3200" dirty="0"/>
              <a:t>TLS </a:t>
            </a:r>
            <a:r>
              <a:rPr lang="en-US" sz="3200" dirty="0" smtClean="0"/>
              <a:t>Server Program: Data Transmission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7604" y="1184959"/>
            <a:ext cx="8042386" cy="956357"/>
          </a:xfrm>
        </p:spPr>
        <p:txBody>
          <a:bodyPr>
            <a:normAutofit/>
          </a:bodyPr>
          <a:lstStyle/>
          <a:p>
            <a:r>
              <a:rPr lang="en-US" sz="2200" dirty="0" smtClean="0"/>
              <a:t>Logic </a:t>
            </a:r>
            <a:r>
              <a:rPr lang="en-US" sz="2200" dirty="0"/>
              <a:t>for </a:t>
            </a:r>
            <a:r>
              <a:rPr lang="en-US" sz="2200" dirty="0" smtClean="0"/>
              <a:t>sending/receiving data </a:t>
            </a:r>
            <a:r>
              <a:rPr lang="en-US" sz="2200" dirty="0"/>
              <a:t>is the same as the client </a:t>
            </a:r>
            <a:r>
              <a:rPr lang="en-US" sz="2200" dirty="0" smtClean="0"/>
              <a:t>program.</a:t>
            </a:r>
            <a:endParaRPr lang="en-US" sz="2200" dirty="0"/>
          </a:p>
          <a:p>
            <a:r>
              <a:rPr lang="en-US" sz="2200" dirty="0"/>
              <a:t>W</a:t>
            </a:r>
            <a:r>
              <a:rPr lang="en-US" sz="2200" dirty="0" smtClean="0"/>
              <a:t>e </a:t>
            </a:r>
            <a:r>
              <a:rPr lang="en-US" sz="2200" dirty="0"/>
              <a:t>simply send an HTTP reply message back to the </a:t>
            </a:r>
            <a:r>
              <a:rPr lang="en-US" sz="2200" dirty="0" smtClean="0"/>
              <a:t>client.</a:t>
            </a:r>
            <a:endParaRPr lang="en-US" sz="2200" dirty="0"/>
          </a:p>
        </p:txBody>
      </p:sp>
      <p:pic>
        <p:nvPicPr>
          <p:cNvPr id="10" name="Picture 9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8342" y="2141316"/>
            <a:ext cx="5297147" cy="2581155"/>
          </a:xfrm>
          <a:prstGeom prst="rect">
            <a:avLst/>
          </a:prstGeom>
          <a:ln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3096865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dirty="0" smtClean="0"/>
              <a:t>Summary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TLS Protocol</a:t>
            </a:r>
          </a:p>
          <a:p>
            <a:r>
              <a:rPr lang="en-US" dirty="0" smtClean="0"/>
              <a:t>Write a simple TLS client program</a:t>
            </a:r>
          </a:p>
          <a:p>
            <a:r>
              <a:rPr lang="en-US" dirty="0" smtClean="0"/>
              <a:t>Use the client program to understand how MITM attacks are defeated</a:t>
            </a:r>
          </a:p>
          <a:p>
            <a:r>
              <a:rPr lang="en-US" dirty="0" smtClean="0"/>
              <a:t>Write a simple TLS server program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753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693" y="130629"/>
            <a:ext cx="6172200" cy="857250"/>
          </a:xfrm>
        </p:spPr>
        <p:txBody>
          <a:bodyPr>
            <a:normAutofit/>
          </a:bodyPr>
          <a:lstStyle/>
          <a:p>
            <a:pPr algn="l"/>
            <a:r>
              <a:rPr lang="en-US" sz="3200" dirty="0"/>
              <a:t>TLS Handshake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6814" y="1175657"/>
            <a:ext cx="7690757" cy="3380014"/>
          </a:xfrm>
        </p:spPr>
        <p:txBody>
          <a:bodyPr>
            <a:normAutofit/>
          </a:bodyPr>
          <a:lstStyle/>
          <a:p>
            <a:pPr marL="128588" indent="-128588"/>
            <a:r>
              <a:rPr lang="en-US" sz="2000" dirty="0"/>
              <a:t>Before a client and server can communicate securely, several things need to be set up </a:t>
            </a:r>
            <a:r>
              <a:rPr lang="en-US" sz="2000" dirty="0" smtClean="0"/>
              <a:t>first: </a:t>
            </a:r>
            <a:endParaRPr lang="en-US" sz="2000" dirty="0"/>
          </a:p>
          <a:p>
            <a:pPr marL="471488" lvl="1" indent="-128588">
              <a:buFont typeface="Arial" panose="020B0604020202020204" pitchFamily="34" charset="0"/>
              <a:buChar char="•"/>
            </a:pPr>
            <a:r>
              <a:rPr lang="en-US" sz="1600" dirty="0"/>
              <a:t>Encryption algorithm and key</a:t>
            </a:r>
          </a:p>
          <a:p>
            <a:pPr marL="471488" lvl="1" indent="-128588">
              <a:buFont typeface="Arial" panose="020B0604020202020204" pitchFamily="34" charset="0"/>
              <a:buChar char="•"/>
            </a:pPr>
            <a:r>
              <a:rPr lang="en-US" sz="1600" dirty="0"/>
              <a:t>MAC algorithm </a:t>
            </a:r>
          </a:p>
          <a:p>
            <a:pPr marL="471488" lvl="1" indent="-128588">
              <a:buFont typeface="Arial" panose="020B0604020202020204" pitchFamily="34" charset="0"/>
              <a:buChar char="•"/>
            </a:pPr>
            <a:r>
              <a:rPr lang="en-US" sz="1600" dirty="0"/>
              <a:t>Algorithm for key exchange</a:t>
            </a:r>
          </a:p>
          <a:p>
            <a:pPr marL="128588" indent="-128588"/>
            <a:endParaRPr lang="en-US" sz="1800" dirty="0"/>
          </a:p>
          <a:p>
            <a:pPr marL="128588" indent="-128588"/>
            <a:r>
              <a:rPr lang="en-US" sz="2000" dirty="0"/>
              <a:t>These cryptographic parameters need to be agreed upon by the client and server</a:t>
            </a:r>
          </a:p>
          <a:p>
            <a:pPr marL="128588" indent="-128588"/>
            <a:endParaRPr lang="en-US" sz="2000" dirty="0"/>
          </a:p>
          <a:p>
            <a:pPr marL="128588" indent="-128588"/>
            <a:r>
              <a:rPr lang="en-US" sz="2000" dirty="0"/>
              <a:t>This is the primary purpose of the handshake protocol</a:t>
            </a:r>
          </a:p>
          <a:p>
            <a:pPr marL="511969" indent="-255985" algn="just"/>
            <a:endParaRPr lang="en-US" sz="1500" dirty="0"/>
          </a:p>
          <a:p>
            <a:pPr marL="255984" indent="0" algn="just">
              <a:buNone/>
            </a:pPr>
            <a:endParaRPr lang="en-US" sz="15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7805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036" y="187779"/>
            <a:ext cx="6172200" cy="857250"/>
          </a:xfrm>
        </p:spPr>
        <p:txBody>
          <a:bodyPr>
            <a:normAutofit/>
          </a:bodyPr>
          <a:lstStyle/>
          <a:p>
            <a:pPr algn="l"/>
            <a:r>
              <a:rPr lang="en-US" sz="3200" dirty="0"/>
              <a:t>TLS </a:t>
            </a:r>
            <a:r>
              <a:rPr lang="en-US" sz="3200" dirty="0" smtClean="0"/>
              <a:t>Handshake Protocol</a:t>
            </a:r>
            <a:endParaRPr lang="en-US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8C5ACF-6A3B-4BA2-B893-F9CFE2D9DB5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333" t="30001" r="22500" b="7333"/>
          <a:stretch/>
        </p:blipFill>
        <p:spPr>
          <a:xfrm>
            <a:off x="1648749" y="1338942"/>
            <a:ext cx="5311303" cy="324196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57010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662" y="89807"/>
            <a:ext cx="7478487" cy="857250"/>
          </a:xfrm>
        </p:spPr>
        <p:txBody>
          <a:bodyPr>
            <a:normAutofit/>
          </a:bodyPr>
          <a:lstStyle/>
          <a:p>
            <a:pPr algn="l"/>
            <a:r>
              <a:rPr lang="en-US" sz="3200" dirty="0" smtClean="0"/>
              <a:t>Network Traffics During TLS Handshake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663" y="947058"/>
            <a:ext cx="7796893" cy="13144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Since </a:t>
            </a:r>
            <a:r>
              <a:rPr lang="en-US" sz="2000" dirty="0"/>
              <a:t>TLS runs top of TCP, </a:t>
            </a:r>
            <a:r>
              <a:rPr lang="en-US" sz="2000" dirty="0" smtClean="0"/>
              <a:t> a </a:t>
            </a:r>
            <a:r>
              <a:rPr lang="en-US" sz="2000" dirty="0"/>
              <a:t>TCP connection needs to be established before the handshake protocol. This is how the packet exchange looks between a client and server during a TLS handshake protocol captured using Wireshark:</a:t>
            </a:r>
          </a:p>
          <a:p>
            <a:pPr marL="0" indent="0">
              <a:buNone/>
            </a:pPr>
            <a:endParaRPr lang="en-US" sz="1650" dirty="0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208" y="2562189"/>
            <a:ext cx="7225394" cy="1666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587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530" y="163286"/>
            <a:ext cx="6172200" cy="857250"/>
          </a:xfrm>
        </p:spPr>
        <p:txBody>
          <a:bodyPr>
            <a:normAutofit/>
          </a:bodyPr>
          <a:lstStyle/>
          <a:p>
            <a:pPr algn="l"/>
            <a:r>
              <a:rPr lang="en-US" sz="3200" dirty="0"/>
              <a:t>Certificate Verification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529" y="1313282"/>
            <a:ext cx="7709417" cy="2824843"/>
          </a:xfrm>
        </p:spPr>
        <p:txBody>
          <a:bodyPr>
            <a:noAutofit/>
          </a:bodyPr>
          <a:lstStyle/>
          <a:p>
            <a:r>
              <a:rPr lang="en-US" sz="2200" dirty="0" smtClean="0"/>
              <a:t>The </a:t>
            </a:r>
            <a:r>
              <a:rPr lang="en-US" sz="2200" dirty="0"/>
              <a:t>client first does a validation check of the certificate </a:t>
            </a:r>
            <a:endParaRPr lang="en-US" sz="2200" dirty="0" smtClean="0"/>
          </a:p>
          <a:p>
            <a:pPr lvl="1"/>
            <a:r>
              <a:rPr lang="en-US" sz="1900" dirty="0" smtClean="0"/>
              <a:t>Check expiration </a:t>
            </a:r>
            <a:r>
              <a:rPr lang="en-US" sz="1900" dirty="0"/>
              <a:t>date, signature </a:t>
            </a:r>
            <a:r>
              <a:rPr lang="en-US" sz="1900" dirty="0" smtClean="0"/>
              <a:t>validity, etc.</a:t>
            </a:r>
          </a:p>
          <a:p>
            <a:pPr lvl="1"/>
            <a:r>
              <a:rPr lang="en-US" sz="1900" dirty="0" smtClean="0"/>
              <a:t>Hostname and certificate’s common name match</a:t>
            </a:r>
            <a:endParaRPr lang="en-US" sz="1900" dirty="0"/>
          </a:p>
          <a:p>
            <a:r>
              <a:rPr lang="en-US" sz="2200" dirty="0" smtClean="0"/>
              <a:t>The client needs to </a:t>
            </a:r>
            <a:r>
              <a:rPr lang="en-US" sz="2200" dirty="0"/>
              <a:t>have the singing CA’s public-key </a:t>
            </a:r>
            <a:r>
              <a:rPr lang="en-US" sz="2200" dirty="0" smtClean="0"/>
              <a:t>certificate.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714978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364" y="204107"/>
            <a:ext cx="6172200" cy="857250"/>
          </a:xfrm>
        </p:spPr>
        <p:txBody>
          <a:bodyPr>
            <a:normAutofit/>
          </a:bodyPr>
          <a:lstStyle/>
          <a:p>
            <a:pPr algn="l"/>
            <a:r>
              <a:rPr lang="en-US" sz="3200" dirty="0"/>
              <a:t>Key Generation and Exchange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363" y="1420584"/>
            <a:ext cx="7512309" cy="3375351"/>
          </a:xfrm>
        </p:spPr>
        <p:txBody>
          <a:bodyPr>
            <a:normAutofit/>
          </a:bodyPr>
          <a:lstStyle/>
          <a:p>
            <a:r>
              <a:rPr lang="en-US" sz="2000" dirty="0" smtClean="0"/>
              <a:t>Although </a:t>
            </a:r>
            <a:r>
              <a:rPr lang="en-US" sz="2000" dirty="0"/>
              <a:t>public-key algorithms can be used to encrypt data, it is much more expensive than secret-key algorithms. </a:t>
            </a:r>
            <a:endParaRPr lang="en-US" sz="2000" dirty="0" smtClean="0"/>
          </a:p>
          <a:p>
            <a:pPr lvl="1"/>
            <a:r>
              <a:rPr lang="en-US" sz="1700" dirty="0" smtClean="0"/>
              <a:t>TLS </a:t>
            </a:r>
            <a:r>
              <a:rPr lang="en-US" sz="1700" dirty="0"/>
              <a:t>uses PKI for key exchange. </a:t>
            </a:r>
            <a:endParaRPr lang="en-US" sz="1700" dirty="0" smtClean="0"/>
          </a:p>
          <a:p>
            <a:pPr lvl="1"/>
            <a:r>
              <a:rPr lang="en-US" sz="1700" dirty="0" smtClean="0"/>
              <a:t>After that, </a:t>
            </a:r>
            <a:r>
              <a:rPr lang="en-US" sz="1700" dirty="0"/>
              <a:t>server and client switch to secret-key encryption algorithm</a:t>
            </a:r>
          </a:p>
          <a:p>
            <a:pPr marL="0" indent="0">
              <a:buNone/>
            </a:pPr>
            <a:endParaRPr lang="en-US" sz="1650" dirty="0"/>
          </a:p>
          <a:p>
            <a:r>
              <a:rPr lang="en-US" sz="2000" dirty="0"/>
              <a:t>The entire key generation consists of three steps:</a:t>
            </a:r>
          </a:p>
          <a:p>
            <a:pPr lvl="1"/>
            <a:r>
              <a:rPr lang="en-US" sz="1700" dirty="0"/>
              <a:t>Step 1: Generating pre-master secret</a:t>
            </a:r>
          </a:p>
          <a:p>
            <a:pPr lvl="1"/>
            <a:r>
              <a:rPr lang="en-US" sz="1700" dirty="0"/>
              <a:t>Step 2: Generating master secret</a:t>
            </a:r>
          </a:p>
          <a:p>
            <a:pPr lvl="1"/>
            <a:r>
              <a:rPr lang="en-US" sz="1700" dirty="0"/>
              <a:t>Step 3: Generating session keys</a:t>
            </a:r>
          </a:p>
        </p:txBody>
      </p:sp>
    </p:spTree>
    <p:extLst>
      <p:ext uri="{BB962C8B-B14F-4D97-AF65-F5344CB8AC3E}">
        <p14:creationId xmlns:p14="http://schemas.microsoft.com/office/powerpoint/2010/main" val="28005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3204" y="146957"/>
            <a:ext cx="6172200" cy="857250"/>
          </a:xfrm>
        </p:spPr>
        <p:txBody>
          <a:bodyPr>
            <a:normAutofit/>
          </a:bodyPr>
          <a:lstStyle/>
          <a:p>
            <a:pPr algn="l"/>
            <a:r>
              <a:rPr lang="en-US" sz="3200" dirty="0"/>
              <a:t>Key Generation and Exchange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50DFE3-1EC7-4D80-AD92-C1532216FDD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000" t="39334" r="7500" b="14000"/>
          <a:stretch/>
        </p:blipFill>
        <p:spPr>
          <a:xfrm>
            <a:off x="870030" y="1331909"/>
            <a:ext cx="6908078" cy="2599815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ACAE4F5-FDD9-4BDD-AC3B-5EB1B32ADEE1}"/>
              </a:ext>
            </a:extLst>
          </p:cNvPr>
          <p:cNvCxnSpPr>
            <a:cxnSpLocks/>
          </p:cNvCxnSpPr>
          <p:nvPr/>
        </p:nvCxnSpPr>
        <p:spPr>
          <a:xfrm flipH="1" flipV="1">
            <a:off x="6246329" y="3810132"/>
            <a:ext cx="5181" cy="3233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700105" y="4229980"/>
            <a:ext cx="4762760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0070C0"/>
                </a:solidFill>
              </a:rPr>
              <a:t>These keys are used to protect an SSL session</a:t>
            </a:r>
            <a:endParaRPr lang="en-US" sz="1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9584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1591</TotalTime>
  <Words>1866</Words>
  <Application>Microsoft Office PowerPoint</Application>
  <PresentationFormat>On-screen Show (16:9)</PresentationFormat>
  <Paragraphs>221</Paragraphs>
  <Slides>35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8" baseType="lpstr">
      <vt:lpstr>Arial</vt:lpstr>
      <vt:lpstr>Calibri</vt:lpstr>
      <vt:lpstr>Office Theme</vt:lpstr>
      <vt:lpstr>Transport Layer Security</vt:lpstr>
      <vt:lpstr>Overview of TLS</vt:lpstr>
      <vt:lpstr>TLS Layer</vt:lpstr>
      <vt:lpstr>TLS Handshake</vt:lpstr>
      <vt:lpstr>TLS Handshake Protocol</vt:lpstr>
      <vt:lpstr>Network Traffics During TLS Handshake</vt:lpstr>
      <vt:lpstr>Certificate Verification</vt:lpstr>
      <vt:lpstr>Key Generation and Exchange</vt:lpstr>
      <vt:lpstr>Key Generation and Exchange</vt:lpstr>
      <vt:lpstr>TLS Data Transmission</vt:lpstr>
      <vt:lpstr>Sending Data with the TLS Record Protocol</vt:lpstr>
      <vt:lpstr>Receiving Data with the TLS Record Protocol</vt:lpstr>
      <vt:lpstr>TLS Client Program</vt:lpstr>
      <vt:lpstr>TLS Programming : Overall Picture</vt:lpstr>
      <vt:lpstr>TLS Client Program: TLS Initialization</vt:lpstr>
      <vt:lpstr>TLS Client Program: TLS Initialization (cont’d) </vt:lpstr>
      <vt:lpstr>TLS Client Program: Set Up a TCP Connection</vt:lpstr>
      <vt:lpstr>TLS Client Program: Initiate TLS Handshake</vt:lpstr>
      <vt:lpstr>TLS Client Program: Send/Receive Data</vt:lpstr>
      <vt:lpstr>TLS Client Program: Set Up Certificate Folder</vt:lpstr>
      <vt:lpstr>TLS Client Program: Set Up Certificate Folder</vt:lpstr>
      <vt:lpstr>TLS Client Program: Testing</vt:lpstr>
      <vt:lpstr>Use Our Client Program to Conduct  an MITM Experiment</vt:lpstr>
      <vt:lpstr>Experiment: Verifying Server’s Hostname</vt:lpstr>
      <vt:lpstr>Experiment Callback Function</vt:lpstr>
      <vt:lpstr>Experiment: Man-In-The-Middle Attack</vt:lpstr>
      <vt:lpstr>Experiment: Man-In-The-Middle Attack</vt:lpstr>
      <vt:lpstr>Running a Real Client (Browser)</vt:lpstr>
      <vt:lpstr>Verifying Server’s Hostname</vt:lpstr>
      <vt:lpstr>TLS Server Program  Create a simple HTTPS server</vt:lpstr>
      <vt:lpstr>TLS Server Program: Setup</vt:lpstr>
      <vt:lpstr>TLS Server Program: TCP Setup</vt:lpstr>
      <vt:lpstr>TLS Server: Handshake &amp; Data Communication</vt:lpstr>
      <vt:lpstr>TLS Server Program: Data Transmission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Public Key Infrastructure</dc:title>
  <dc:creator>3shna</dc:creator>
  <cp:lastModifiedBy>kevin.w.du@gmail.com</cp:lastModifiedBy>
  <cp:revision>337</cp:revision>
  <dcterms:created xsi:type="dcterms:W3CDTF">2017-11-24T17:20:16Z</dcterms:created>
  <dcterms:modified xsi:type="dcterms:W3CDTF">2019-05-14T18:02:21Z</dcterms:modified>
</cp:coreProperties>
</file>