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91" r:id="rId4"/>
    <p:sldId id="292" r:id="rId5"/>
    <p:sldId id="312" r:id="rId6"/>
    <p:sldId id="293" r:id="rId7"/>
    <p:sldId id="294" r:id="rId8"/>
    <p:sldId id="310" r:id="rId9"/>
    <p:sldId id="295" r:id="rId10"/>
    <p:sldId id="311" r:id="rId11"/>
    <p:sldId id="296" r:id="rId12"/>
    <p:sldId id="297" r:id="rId13"/>
    <p:sldId id="298" r:id="rId14"/>
    <p:sldId id="299" r:id="rId15"/>
    <p:sldId id="313" r:id="rId16"/>
    <p:sldId id="314" r:id="rId17"/>
    <p:sldId id="307" r:id="rId18"/>
    <p:sldId id="303" r:id="rId19"/>
    <p:sldId id="306" r:id="rId20"/>
    <p:sldId id="304" r:id="rId21"/>
    <p:sldId id="305" r:id="rId22"/>
    <p:sldId id="308" r:id="rId23"/>
    <p:sldId id="309" r:id="rId24"/>
    <p:sldId id="290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54" autoAdjust="0"/>
  </p:normalViewPr>
  <p:slideViewPr>
    <p:cSldViewPr snapToGrid="0">
      <p:cViewPr varScale="1">
        <p:scale>
          <a:sx n="93" d="100"/>
          <a:sy n="93" d="100"/>
        </p:scale>
        <p:origin x="11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070110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415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db1095c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db1095c5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4db1095c58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6402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626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dirty="0" smtClean="0"/>
              <a:t>Note to instructor:  using a board or drawing directly on the slide to show how the script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969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14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1249810" y="2450538"/>
            <a:ext cx="9144000" cy="13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err="1" smtClean="0"/>
              <a:t>Bitcoin</a:t>
            </a:r>
            <a:r>
              <a:rPr lang="en-US" dirty="0" smtClean="0"/>
              <a:t> and </a:t>
            </a:r>
            <a:r>
              <a:rPr lang="en-US" dirty="0" err="1" smtClean="0"/>
              <a:t>Blockchain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Examples</a:t>
            </a:r>
            <a:endParaRPr lang="en-US" dirty="0"/>
          </a:p>
        </p:txBody>
      </p:sp>
      <p:pic>
        <p:nvPicPr>
          <p:cNvPr id="3075" name="Picture 3" descr="Machine generated alternative text:&#10;scriptPubKey•. OP ADD OP EQUAL &#10;script Sig: &#10;Combined script: «95» OP ADD OP EQUAL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12" y="3346636"/>
            <a:ext cx="109632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852487" y="4946136"/>
            <a:ext cx="10915650" cy="1484779"/>
            <a:chOff x="852487" y="5069541"/>
            <a:chExt cx="10915650" cy="1484779"/>
          </a:xfrm>
        </p:grpSpPr>
        <p:pic>
          <p:nvPicPr>
            <p:cNvPr id="3076" name="Picture 4" descr="Machine generated alternative text:&#10;s cr i pt PubKey : &#10;script Sig: &#10;OP SHA256 K6fe2.. &#10;Kf343 &#10;...f0f5» &#10;. 3 ffe» &#10;OP &#10;EQUAL 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87" y="5069541"/>
              <a:ext cx="1091565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 descr="Machine generated alternative text:&#10;Combined script : &#10;K f 343 &#10;.. OP SHA256 K6fe2. . OP EQUAL 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2012" y="5982820"/>
              <a:ext cx="10906125" cy="571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Machine generated alternative text:&#10;scriptPubKey•. OP RETURN &#10;script Sig: &#10;(does not matter) &#10;Combined script : &#10;(does not matter) &#10;OP RETURN 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7" y="1756661"/>
            <a:ext cx="10934700" cy="129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71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</a:t>
            </a:r>
            <a:r>
              <a:rPr lang="en-US" dirty="0" err="1"/>
              <a:t>PubKey</a:t>
            </a:r>
            <a:r>
              <a:rPr lang="en-US" dirty="0"/>
              <a:t>-Hash (P2PH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3474"/>
            <a:ext cx="10374784" cy="154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1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</a:t>
            </a:r>
            <a:r>
              <a:rPr lang="en-US" dirty="0" err="1"/>
              <a:t>MultiSig</a:t>
            </a:r>
            <a:r>
              <a:rPr lang="en-US" dirty="0"/>
              <a:t> (P2MS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2202"/>
            <a:ext cx="9892238" cy="203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78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Pay-to-Script-Hash (P2SH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2051" name="Picture 3" descr="C:\Users\wedu\AppData\Local\Temp\msohtmlclip1\02\clip_image00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7" y="2048371"/>
            <a:ext cx="10103224" cy="32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chine generated alternative text:&#10;«Pubkep &#10;Redeem Script: &#10;Unlocking Script (scriptSig) &#10;KSignaturo Gerialized redeem scripb &#10;CHECKSIG &#10;Locking Script (scriptPubKey) &#10;écript Hasb &#10;EQUAL &#10;Standard execution &#10;«Script Hash-v &#10;EQUAL &#10;SH160 &#10;HASH160 &#10;HASH160 &#10;Gignatur» &#10;Gerialized redeem scripb &#10;Redeem script execution &#10;aubkep CHECKSIG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142" y="2576221"/>
            <a:ext cx="8976556" cy="387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wedu\AppData\Local\Temp\msohtmlclip1\02\clip_image0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47" y="1501671"/>
            <a:ext cx="10139082" cy="34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52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P2SH for </a:t>
            </a:r>
            <a:r>
              <a:rPr lang="en-US" dirty="0" err="1" smtClean="0"/>
              <a:t>MultiSig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51" y="2448310"/>
            <a:ext cx="8935697" cy="18385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625" y="4856257"/>
            <a:ext cx="8945223" cy="130510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1943349"/>
            <a:ext cx="2664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1E4E79"/>
                </a:solidFill>
                <a:latin typeface="Calibri" panose="020F0502020204030204" pitchFamily="34" charset="0"/>
              </a:rPr>
              <a:t>Pay-to-</a:t>
            </a:r>
            <a:r>
              <a:rPr lang="en-US" sz="2000" b="1" dirty="0" err="1">
                <a:solidFill>
                  <a:srgbClr val="1E4E79"/>
                </a:solidFill>
                <a:latin typeface="Calibri" panose="020F0502020204030204" pitchFamily="34" charset="0"/>
              </a:rPr>
              <a:t>MultiSig</a:t>
            </a:r>
            <a:r>
              <a:rPr lang="en-US" sz="2000" b="1" dirty="0">
                <a:solidFill>
                  <a:srgbClr val="1E4E79"/>
                </a:solidFill>
                <a:latin typeface="Calibri" panose="020F0502020204030204" pitchFamily="34" charset="0"/>
              </a:rPr>
              <a:t> (P2MS)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01945" y="4391743"/>
            <a:ext cx="29370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1E4E79"/>
                </a:solidFill>
                <a:latin typeface="Calibri" panose="020F0502020204030204" pitchFamily="34" charset="0"/>
              </a:rPr>
              <a:t>Pay-to-Script-Hash </a:t>
            </a:r>
            <a:r>
              <a:rPr lang="en-US" sz="2000" b="1" dirty="0">
                <a:solidFill>
                  <a:srgbClr val="1E4E79"/>
                </a:solidFill>
                <a:latin typeface="Calibri" panose="020F0502020204030204" pitchFamily="34" charset="0"/>
              </a:rPr>
              <a:t>(</a:t>
            </a:r>
            <a:r>
              <a:rPr lang="en-US" sz="2000" b="1" dirty="0" smtClean="0">
                <a:solidFill>
                  <a:srgbClr val="1E4E79"/>
                </a:solidFill>
                <a:latin typeface="Calibri" panose="020F0502020204030204" pitchFamily="34" charset="0"/>
              </a:rPr>
              <a:t>P2SH)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092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Transaction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a node has generated a transaction, it sends the transaction to its peers</a:t>
            </a:r>
          </a:p>
          <a:p>
            <a:r>
              <a:rPr lang="en-US" dirty="0" smtClean="0"/>
              <a:t>Each peer will verify the transaction, and then forward it to their peers</a:t>
            </a:r>
          </a:p>
          <a:p>
            <a:r>
              <a:rPr lang="en-US" dirty="0" smtClean="0"/>
              <a:t>Eventually, every node on the network will receive the transaction</a:t>
            </a:r>
          </a:p>
          <a:p>
            <a:r>
              <a:rPr lang="en-US" dirty="0" smtClean="0"/>
              <a:t>Some special node called miner will be responsible for adding the transaction to the public ledger (i.e., </a:t>
            </a:r>
            <a:r>
              <a:rPr lang="en-US" dirty="0" err="1" smtClean="0"/>
              <a:t>blockchain</a:t>
            </a:r>
            <a:r>
              <a:rPr lang="en-US" dirty="0" smtClean="0"/>
              <a:t>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035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97025"/>
            <a:ext cx="10515600" cy="1253751"/>
          </a:xfrm>
        </p:spPr>
        <p:txBody>
          <a:bodyPr/>
          <a:lstStyle/>
          <a:p>
            <a:r>
              <a:rPr lang="en-US" dirty="0" smtClean="0"/>
              <a:t>Miners group transactions into a new block</a:t>
            </a:r>
          </a:p>
          <a:p>
            <a:r>
              <a:rPr lang="en-US" dirty="0" smtClean="0"/>
              <a:t>The new block is appended to the existing </a:t>
            </a:r>
            <a:r>
              <a:rPr lang="en-US" dirty="0" err="1" smtClean="0"/>
              <a:t>blockchain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71" y="3190381"/>
            <a:ext cx="9202434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96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Proof-of-Work: </a:t>
            </a:r>
            <a:r>
              <a:rPr lang="en-US" dirty="0"/>
              <a:t>find a </a:t>
            </a:r>
            <a:r>
              <a:rPr lang="en-US" dirty="0" smtClean="0"/>
              <a:t>nonce</a:t>
            </a:r>
            <a:r>
              <a:rPr lang="en-US" dirty="0"/>
              <a:t>, </a:t>
            </a:r>
            <a:r>
              <a:rPr lang="en-US" dirty="0" err="1" smtClean="0"/>
              <a:t>s.t.</a:t>
            </a:r>
            <a:r>
              <a:rPr lang="en-US" dirty="0" smtClean="0"/>
              <a:t> when the hash of the block satisfies </a:t>
            </a:r>
            <a:r>
              <a:rPr lang="en-US" dirty="0"/>
              <a:t>a special requirement, such as having 20 leading </a:t>
            </a:r>
            <a:r>
              <a:rPr lang="en-US" dirty="0" smtClean="0"/>
              <a:t>zeros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Rewarding: </a:t>
            </a:r>
          </a:p>
          <a:p>
            <a:pPr lvl="1"/>
            <a:r>
              <a:rPr lang="en-US" dirty="0" err="1"/>
              <a:t>Coinbase</a:t>
            </a:r>
            <a:r>
              <a:rPr lang="en-US" dirty="0"/>
              <a:t> </a:t>
            </a:r>
            <a:r>
              <a:rPr lang="en-US" dirty="0" smtClean="0"/>
              <a:t>transaction: new </a:t>
            </a:r>
            <a:r>
              <a:rPr lang="en-US" dirty="0" err="1" smtClean="0"/>
              <a:t>bitcoins</a:t>
            </a:r>
            <a:r>
              <a:rPr lang="en-US" dirty="0" smtClean="0"/>
              <a:t> are minted and given to the miner</a:t>
            </a:r>
          </a:p>
          <a:p>
            <a:pPr lvl="1"/>
            <a:r>
              <a:rPr lang="en-US" dirty="0" smtClean="0"/>
              <a:t>Transaction fees</a:t>
            </a:r>
          </a:p>
          <a:p>
            <a:r>
              <a:rPr lang="en-US" dirty="0" smtClean="0"/>
              <a:t>Once a miner has found a block, it immediately sends the block to its peers, who will verify the block and then forward the block to their peers.</a:t>
            </a:r>
          </a:p>
          <a:p>
            <a:r>
              <a:rPr lang="en-US" dirty="0" smtClean="0"/>
              <a:t>Eventually, all the nodes will see this new block, and add it to their ledgers.</a:t>
            </a:r>
          </a:p>
          <a:p>
            <a:pPr marL="5334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58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</a:t>
            </a:r>
            <a:r>
              <a:rPr lang="en-US" dirty="0" err="1" smtClean="0"/>
              <a:t>Merkle</a:t>
            </a:r>
            <a:r>
              <a:rPr lang="en-US" dirty="0" smtClean="0"/>
              <a:t> Root in Block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01" y="1459794"/>
            <a:ext cx="9955398" cy="405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38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Merkle</a:t>
            </a:r>
            <a:r>
              <a:rPr lang="en-US" dirty="0" smtClean="0"/>
              <a:t> Tree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010" y="1547253"/>
            <a:ext cx="7040179" cy="3403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62598" y="5118847"/>
            <a:ext cx="927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Benefit: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To find whether a transaction is included in a block, you don’t need all the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Good for non-full nodes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0537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Overview</a:t>
            </a:r>
            <a:endParaRPr dirty="0"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 smtClean="0"/>
              <a:t>Bitcoin</a:t>
            </a:r>
            <a:r>
              <a:rPr lang="en-US" dirty="0" smtClean="0"/>
              <a:t> address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 smtClean="0"/>
              <a:t>Bitcoin</a:t>
            </a:r>
            <a:r>
              <a:rPr lang="en-US" dirty="0" smtClean="0"/>
              <a:t> transactions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Locking and unlocking script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Blocks and </a:t>
            </a:r>
            <a:r>
              <a:rPr lang="en-US" dirty="0" err="1" smtClean="0"/>
              <a:t>Bitcoin</a:t>
            </a:r>
            <a:r>
              <a:rPr lang="en-US" dirty="0" smtClean="0"/>
              <a:t> mining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 smtClean="0"/>
              <a:t>Blockchain</a:t>
            </a:r>
            <a:endParaRPr lang="en-US" dirty="0" smtClean="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91" y="2368997"/>
            <a:ext cx="10237418" cy="25884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21107" y="5065059"/>
            <a:ext cx="33796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Branching occurs when two valid blocks are found at about the same time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8683247" y="519991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The longest chain wins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058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Confirmation Number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520"/>
            <a:ext cx="10290721" cy="3155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48870" y="5342965"/>
            <a:ext cx="9690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larger a block’s confirmation number is, the less likely it will be removed from the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1168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Probability of Double Spending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847" y="1690688"/>
            <a:ext cx="8697485" cy="443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36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Spending with Majority Hash </a:t>
            </a:r>
            <a:r>
              <a:rPr lang="en-US" dirty="0" smtClean="0"/>
              <a:t>Power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1991517"/>
            <a:ext cx="9794156" cy="43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7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49" name="Google Shape;349;p4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 smtClean="0"/>
              <a:t>Bitcoin</a:t>
            </a:r>
            <a:r>
              <a:rPr lang="en-US" dirty="0" smtClean="0"/>
              <a:t> address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Transactions, locking and unlocking script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 smtClean="0"/>
              <a:t>Bitcoin</a:t>
            </a:r>
            <a:r>
              <a:rPr lang="en-US" dirty="0" smtClean="0"/>
              <a:t> mining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 smtClean="0"/>
              <a:t>Blockchain</a:t>
            </a:r>
            <a:r>
              <a:rPr lang="en-US" dirty="0" smtClean="0"/>
              <a:t>, branching, confirmation number, and double spending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664" y="1829333"/>
            <a:ext cx="2934630" cy="718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Bitcoin</a:t>
            </a:r>
            <a:r>
              <a:rPr lang="en-US" dirty="0"/>
              <a:t> </a:t>
            </a:r>
            <a:r>
              <a:rPr lang="en-US" dirty="0" smtClean="0"/>
              <a:t>Address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162" y="1559956"/>
            <a:ext cx="30764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E75B5"/>
                </a:solidFill>
                <a:latin typeface="Calibri" panose="020F0502020204030204" pitchFamily="34" charset="0"/>
              </a:rPr>
              <a:t>Elliptic Curve Cryptography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4162" y="2751076"/>
            <a:ext cx="39036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2E75B5"/>
                </a:solidFill>
                <a:latin typeface="Calibri" panose="020F0502020204030204" pitchFamily="34" charset="0"/>
              </a:rPr>
              <a:t>Generating Public and Private Keys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5874781" y="2708473"/>
            <a:ext cx="2706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E75B5"/>
                </a:solidFill>
                <a:latin typeface="Calibri" panose="020F0502020204030204" pitchFamily="34" charset="0"/>
              </a:rPr>
              <a:t>Compressing Public Key</a:t>
            </a:r>
            <a:endParaRPr lang="en-US" sz="2000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5" y="3319333"/>
            <a:ext cx="4762553" cy="2351584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439" y="3193789"/>
            <a:ext cx="5397361" cy="1109232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93" y="5011794"/>
            <a:ext cx="5395808" cy="88698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874781" y="4611684"/>
            <a:ext cx="3134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2E75B5"/>
                </a:solidFill>
                <a:latin typeface="Calibri" panose="020F0502020204030204" pitchFamily="34" charset="0"/>
              </a:rPr>
              <a:t>Generating </a:t>
            </a:r>
            <a:r>
              <a:rPr lang="en-US" sz="2000" b="1" dirty="0">
                <a:solidFill>
                  <a:srgbClr val="2E75B5"/>
                </a:solidFill>
                <a:latin typeface="Calibri" panose="020F0502020204030204" pitchFamily="34" charset="0"/>
              </a:rPr>
              <a:t>Public-Key Hash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372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Public-Key Hash into </a:t>
            </a:r>
            <a:r>
              <a:rPr lang="en-US" dirty="0" err="1"/>
              <a:t>Bitcoin</a:t>
            </a:r>
            <a:r>
              <a:rPr lang="en-US" dirty="0"/>
              <a:t> </a:t>
            </a:r>
            <a:r>
              <a:rPr lang="en-US" dirty="0" smtClean="0"/>
              <a:t>Address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40" y="1565303"/>
            <a:ext cx="8324193" cy="493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6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Base58 Encoding</a:t>
            </a:r>
            <a:endParaRPr lang="en-US" dirty="0"/>
          </a:p>
        </p:txBody>
      </p:sp>
      <p:pic>
        <p:nvPicPr>
          <p:cNvPr id="4099" name="Picture 3" descr="Machine generated alternative text:&#10;$ echo aabb1122 1 xxd —r —p I python base58 . py &amp;&amp; echo &#10;5N7jGM &#10;$ echo 009390b28a0280cde7eac94e410a74f652aed6e937b2b07b3f X &#10;I xxd —r —p I python base58 . py &amp;&amp; echo &#10;IETFfxDNaF8rWsuorMKhdHruxSuT9BDUGE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43840"/>
            <a:ext cx="10951695" cy="160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chine generated alternative text:&#10;Integer Division &#10;58 &#10;58 &#10;58 &#10;58 &#10;58 &#10;58 &#10;Quotient &#10;49,385, 971 &#10;851,482 &#10;14, 680 &#10;253 &#10;4 &#10;5N7 jGM &#10;Remainder &#10;20 &#10;15 &#10;6 &#10;21 &#10;4 &#10;7 &#10;5 &#10;Symbol &#10;2, 864, 386, 338 &#10;49,385, 971 &#10;851, 482 &#10;14, 680 &#10;253 &#10;4 &#10;Final Base58 &#10;div &#10;div &#10;div &#10;div &#10;div &#10;div &#10;encoding :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11685"/>
            <a:ext cx="10951695" cy="260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78279" y="4635162"/>
            <a:ext cx="1411616" cy="142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113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Transactions: Intuition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63" y="2183567"/>
            <a:ext cx="875469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85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</a:t>
            </a:r>
            <a:r>
              <a:rPr lang="en-US" dirty="0" smtClean="0"/>
              <a:t>Transactions &amp; Examples</a:t>
            </a:r>
            <a:endParaRPr lang="en-US" dirty="0"/>
          </a:p>
        </p:txBody>
      </p:sp>
      <p:pic>
        <p:nvPicPr>
          <p:cNvPr id="1026" name="Picture 2" descr="Machine generated alternative text:&#10;Input Safes &#10;Output Safes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105" y="1993807"/>
            <a:ext cx="7821706" cy="390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7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938" y="2029688"/>
            <a:ext cx="8640381" cy="367716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3412" y="5136776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Changes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8811" y="5934635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FF0000"/>
                </a:solidFill>
              </a:rPr>
              <a:t>Transaction fee </a:t>
            </a:r>
            <a:r>
              <a:rPr lang="en-US" sz="1800" dirty="0" smtClean="0"/>
              <a:t>= (2 + 1.5) – (2.5 + 0.5 + 0.49997) =  0.00003 BTC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7535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and Unlocking </a:t>
            </a:r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15" y="1690688"/>
            <a:ext cx="8475386" cy="45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1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395</Words>
  <Application>Microsoft Office PowerPoint</Application>
  <PresentationFormat>Widescreen</PresentationFormat>
  <Paragraphs>64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Bitcoin and Blockchain</vt:lpstr>
      <vt:lpstr>Overview</vt:lpstr>
      <vt:lpstr>Bitcoin Address</vt:lpstr>
      <vt:lpstr>Turning Public-Key Hash into Bitcoin Address</vt:lpstr>
      <vt:lpstr>Base58 Encoding</vt:lpstr>
      <vt:lpstr>Transactions: Intuition</vt:lpstr>
      <vt:lpstr>Components of Transactions &amp; Examples</vt:lpstr>
      <vt:lpstr>An Example</vt:lpstr>
      <vt:lpstr>Locking and Unlocking Script</vt:lpstr>
      <vt:lpstr>Script Examples</vt:lpstr>
      <vt:lpstr>Pay-to-PubKey-Hash (P2PH)</vt:lpstr>
      <vt:lpstr>Pay-to-MultiSig (P2MS)</vt:lpstr>
      <vt:lpstr>Pay-to-Script-Hash (P2SH)</vt:lpstr>
      <vt:lpstr>Use P2SH for MultiSig</vt:lpstr>
      <vt:lpstr>Sending Transaction</vt:lpstr>
      <vt:lpstr>Generating Blocks</vt:lpstr>
      <vt:lpstr>Mining</vt:lpstr>
      <vt:lpstr>Include Merkle Root in Block</vt:lpstr>
      <vt:lpstr>Merkle Tree</vt:lpstr>
      <vt:lpstr>Branching</vt:lpstr>
      <vt:lpstr>Confirmation Number</vt:lpstr>
      <vt:lpstr>Probability of Double Spending</vt:lpstr>
      <vt:lpstr>Double Spending with Majority Hash Power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One-Way Hash Functions</dc:title>
  <cp:lastModifiedBy>kevin.w.du@gmail.com</cp:lastModifiedBy>
  <cp:revision>38</cp:revision>
  <dcterms:modified xsi:type="dcterms:W3CDTF">2019-07-12T14:48:51Z</dcterms:modified>
</cp:coreProperties>
</file>