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65" r:id="rId3"/>
    <p:sldId id="311" r:id="rId4"/>
    <p:sldId id="266" r:id="rId5"/>
    <p:sldId id="277" r:id="rId6"/>
    <p:sldId id="267" r:id="rId7"/>
    <p:sldId id="326" r:id="rId8"/>
    <p:sldId id="268" r:id="rId9"/>
    <p:sldId id="270" r:id="rId10"/>
    <p:sldId id="271" r:id="rId11"/>
    <p:sldId id="312" r:id="rId12"/>
    <p:sldId id="272" r:id="rId13"/>
    <p:sldId id="274" r:id="rId14"/>
    <p:sldId id="278" r:id="rId15"/>
    <p:sldId id="279" r:id="rId16"/>
    <p:sldId id="280" r:id="rId17"/>
    <p:sldId id="273" r:id="rId18"/>
    <p:sldId id="275" r:id="rId19"/>
    <p:sldId id="299" r:id="rId20"/>
    <p:sldId id="300" r:id="rId21"/>
    <p:sldId id="276" r:id="rId22"/>
    <p:sldId id="281" r:id="rId23"/>
    <p:sldId id="301" r:id="rId24"/>
    <p:sldId id="282" r:id="rId25"/>
    <p:sldId id="310" r:id="rId26"/>
    <p:sldId id="315" r:id="rId27"/>
    <p:sldId id="316" r:id="rId28"/>
    <p:sldId id="328" r:id="rId29"/>
    <p:sldId id="284" r:id="rId30"/>
    <p:sldId id="283" r:id="rId31"/>
    <p:sldId id="302" r:id="rId32"/>
    <p:sldId id="285" r:id="rId33"/>
    <p:sldId id="286" r:id="rId34"/>
    <p:sldId id="289" r:id="rId35"/>
    <p:sldId id="287" r:id="rId36"/>
    <p:sldId id="288" r:id="rId37"/>
    <p:sldId id="290" r:id="rId38"/>
    <p:sldId id="291" r:id="rId39"/>
    <p:sldId id="309" r:id="rId40"/>
    <p:sldId id="303" r:id="rId41"/>
    <p:sldId id="317" r:id="rId42"/>
    <p:sldId id="293" r:id="rId43"/>
    <p:sldId id="294" r:id="rId44"/>
    <p:sldId id="318" r:id="rId45"/>
    <p:sldId id="295" r:id="rId46"/>
    <p:sldId id="319" r:id="rId47"/>
    <p:sldId id="320" r:id="rId48"/>
    <p:sldId id="321" r:id="rId49"/>
    <p:sldId id="322" r:id="rId50"/>
    <p:sldId id="327" r:id="rId51"/>
    <p:sldId id="308" r:id="rId52"/>
    <p:sldId id="269" r:id="rId53"/>
    <p:sldId id="304" r:id="rId54"/>
    <p:sldId id="305" r:id="rId55"/>
    <p:sldId id="306" r:id="rId56"/>
    <p:sldId id="307" r:id="rId57"/>
    <p:sldId id="298" r:id="rId58"/>
    <p:sldId id="324" r:id="rId59"/>
    <p:sldId id="323" r:id="rId60"/>
    <p:sldId id="325" r:id="rId61"/>
    <p:sldId id="314" r:id="rId62"/>
    <p:sldId id="313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8" autoAdjust="0"/>
    <p:restoredTop sz="78193" autoAdjust="0"/>
  </p:normalViewPr>
  <p:slideViewPr>
    <p:cSldViewPr>
      <p:cViewPr varScale="1">
        <p:scale>
          <a:sx n="87" d="100"/>
          <a:sy n="87" d="100"/>
        </p:scale>
        <p:origin x="16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0E91-F366-4DC1-B7B7-7C1E8DAC99BF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CEEA-212A-445A-B5B9-3AEB50B9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6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purpose of each entry.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87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192 = 110  00000</a:t>
            </a:r>
          </a:p>
          <a:p>
            <a:r>
              <a:rPr lang="en-US" dirty="0"/>
              <a:t>The first three bits are network ID. If we use binary to represent the third byte, the range is </a:t>
            </a:r>
          </a:p>
          <a:p>
            <a:r>
              <a:rPr lang="en-US" dirty="0"/>
              <a:t>192.168.(110 00000).0  to  192.168.(110 11111).FF, i.e., it is 192.168.192.0 to 192.168</a:t>
            </a:r>
            <a:r>
              <a:rPr lang="en-US" b="1" dirty="0"/>
              <a:t>.223</a:t>
            </a:r>
            <a:r>
              <a:rPr lang="en-US" dirty="0"/>
              <a:t>.255.</a:t>
            </a:r>
          </a:p>
          <a:p>
            <a:endParaRPr lang="en-US" dirty="0"/>
          </a:p>
          <a:p>
            <a:r>
              <a:rPr lang="en-US" b="1" dirty="0"/>
              <a:t>Note: </a:t>
            </a:r>
            <a:r>
              <a:rPr lang="en-US" dirty="0"/>
              <a:t>many students have trouble answering this question. Without a good understanding of the CIDR notation</a:t>
            </a:r>
          </a:p>
          <a:p>
            <a:r>
              <a:rPr lang="en-US" dirty="0"/>
              <a:t>of the network prefix, they often struggle in understanding the BGP attack (network prefix hijacking).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2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illustrate how DHCP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diagram to illustrate how packet is sent from A to B, hop by 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4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the </a:t>
            </a:r>
            <a:r>
              <a:rPr lang="en-US" dirty="0" err="1"/>
              <a:t>netcat</a:t>
            </a:r>
            <a:r>
              <a:rPr lang="en-US" dirty="0"/>
              <a:t> tool, explain the meaning of “-luv”.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2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86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Sending normal packet: socket</a:t>
            </a:r>
          </a:p>
          <a:p>
            <a:r>
              <a:rPr lang="en-US" dirty="0"/>
              <a:t>Sending spoofed packet: raw socket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1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layer stacking in Scapy: </a:t>
            </a:r>
            <a:r>
              <a:rPr lang="en-US" dirty="0" err="1"/>
              <a:t>ip</a:t>
            </a:r>
            <a:r>
              <a:rPr lang="en-US" dirty="0"/>
              <a:t>/</a:t>
            </a:r>
            <a:r>
              <a:rPr lang="en-US" dirty="0" err="1"/>
              <a:t>icmp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54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traceroute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4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1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0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1021-B266-43B3-BDEC-DFA811CAEF20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tmp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8915400" cy="1470025"/>
          </a:xfrm>
        </p:spPr>
        <p:txBody>
          <a:bodyPr>
            <a:noAutofit/>
          </a:bodyPr>
          <a:lstStyle/>
          <a:p>
            <a:r>
              <a:rPr lang="en-US" sz="5400" dirty="0"/>
              <a:t>Network Security Basics</a:t>
            </a:r>
          </a:p>
        </p:txBody>
      </p:sp>
    </p:spTree>
    <p:extLst>
      <p:ext uri="{BB962C8B-B14F-4D97-AF65-F5344CB8AC3E}">
        <p14:creationId xmlns:p14="http://schemas.microsoft.com/office/powerpoint/2010/main" val="52881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5AD0-CC38-AC3E-8B7C-65B54187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IP Addresses for Host Names: DNS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E2BAA-F1FB-E9B1-5204-3A1D62E16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61"/>
          <a:stretch/>
        </p:blipFill>
        <p:spPr>
          <a:xfrm>
            <a:off x="838200" y="1752600"/>
            <a:ext cx="881431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2627-AD50-DC1C-D3ED-C2EC52ED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79758-A8C8-CCBD-9FC8-B6C19E353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6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C0EE-514E-183E-CCDA-0F735C62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Packet Journey at High Level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8951228-609F-37D9-15C7-28CFCE486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09800"/>
            <a:ext cx="8383170" cy="1971950"/>
          </a:xfrm>
        </p:spPr>
      </p:pic>
    </p:spTree>
    <p:extLst>
      <p:ext uri="{BB962C8B-B14F-4D97-AF65-F5344CB8AC3E}">
        <p14:creationId xmlns:p14="http://schemas.microsoft.com/office/powerpoint/2010/main" val="392614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ABC0-A89B-D364-C890-C2A526BB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How Packets Are Constructed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092F4D0-CC23-264C-57CA-37EE015EC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5529360" cy="4525963"/>
          </a:xfrm>
        </p:spPr>
      </p:pic>
    </p:spTree>
    <p:extLst>
      <p:ext uri="{BB962C8B-B14F-4D97-AF65-F5344CB8AC3E}">
        <p14:creationId xmlns:p14="http://schemas.microsoft.com/office/powerpoint/2010/main" val="395687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E979-0F65-240F-1C3B-9F8AAC1D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4: Transport Layer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C49DA50-AE49-7A8B-CE07-8DA063572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990524"/>
            <a:ext cx="7535327" cy="2876951"/>
          </a:xfrm>
        </p:spPr>
      </p:pic>
    </p:spTree>
    <p:extLst>
      <p:ext uri="{BB962C8B-B14F-4D97-AF65-F5344CB8AC3E}">
        <p14:creationId xmlns:p14="http://schemas.microsoft.com/office/powerpoint/2010/main" val="245757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EDED-822C-85F7-FEE8-7C88CC22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 3: Network Layer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992F6D3-EFFF-9685-1F54-9FB8EB27A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7440063" cy="3629532"/>
          </a:xfrm>
        </p:spPr>
      </p:pic>
    </p:spTree>
    <p:extLst>
      <p:ext uri="{BB962C8B-B14F-4D97-AF65-F5344CB8AC3E}">
        <p14:creationId xmlns:p14="http://schemas.microsoft.com/office/powerpoint/2010/main" val="10247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C3A5-ED7F-7005-EE36-53FB42B8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2: Data Link Layer (MAC Layer)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E27A32D-BB2A-68E1-7A44-FD639D8AD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382905" cy="3057952"/>
          </a:xfrm>
        </p:spPr>
      </p:pic>
    </p:spTree>
    <p:extLst>
      <p:ext uri="{BB962C8B-B14F-4D97-AF65-F5344CB8AC3E}">
        <p14:creationId xmlns:p14="http://schemas.microsoft.com/office/powerpoint/2010/main" val="2585524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4433-4CD6-93F5-5A6D-B08DF36E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Packet in Python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89635-5F86-B4FE-8650-9ECDAA17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UDP Client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3BC34-E3EE-9352-CE52-E970E63F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764964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7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44A1-E14D-AF8C-D710-1E791E67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Packet in Python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D76D-89A0-75AB-7D9A-E334E3DA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8237D-3E24-B1DF-EDF3-98E1A602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95600"/>
            <a:ext cx="5944430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29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0709-E8C5-5DD0-CB99-D1847E4A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Packets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0D28-91F4-97CF-4ECF-1C543CB3D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 Server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788D8-8452-96B1-053E-521C5E7F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321985"/>
            <a:ext cx="736385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54" y="304800"/>
            <a:ext cx="9549245" cy="9144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10972800" cy="4038600"/>
          </a:xfrm>
        </p:spPr>
        <p:txBody>
          <a:bodyPr>
            <a:normAutofit/>
          </a:bodyPr>
          <a:lstStyle/>
          <a:p>
            <a:r>
              <a:rPr lang="en-US" dirty="0"/>
              <a:t>IP Address and Network Interface</a:t>
            </a:r>
          </a:p>
          <a:p>
            <a:r>
              <a:rPr lang="en-US" dirty="0"/>
              <a:t>TCP/IP Protocols</a:t>
            </a:r>
          </a:p>
          <a:p>
            <a:r>
              <a:rPr lang="en-US" dirty="0"/>
              <a:t>Packet Sniffing</a:t>
            </a:r>
          </a:p>
          <a:p>
            <a:r>
              <a:rPr lang="en-US" dirty="0"/>
              <a:t>Packet Spoofing</a:t>
            </a:r>
          </a:p>
          <a:p>
            <a:r>
              <a:rPr lang="en-US" dirty="0"/>
              <a:t>Programming using Scapy</a:t>
            </a:r>
          </a:p>
          <a:p>
            <a:r>
              <a:rPr lang="en-US" dirty="0"/>
              <a:t>Lab environment and containers</a:t>
            </a:r>
          </a:p>
          <a:p>
            <a:pPr marL="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15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92E7-9DFF-93C3-452B-8A8AC60E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1E1971-AD94-9AE5-15E9-A84AB9971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891680"/>
            <a:ext cx="10972800" cy="1943002"/>
          </a:xfrm>
        </p:spPr>
      </p:pic>
    </p:spTree>
    <p:extLst>
      <p:ext uri="{BB962C8B-B14F-4D97-AF65-F5344CB8AC3E}">
        <p14:creationId xmlns:p14="http://schemas.microsoft.com/office/powerpoint/2010/main" val="948364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2A0C-3AA3-F5D3-45E4-00F5F661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Packets Are Received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49C798C-63BC-783F-C471-0A65E078C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17638"/>
            <a:ext cx="6601746" cy="4391638"/>
          </a:xfrm>
        </p:spPr>
      </p:pic>
    </p:spTree>
    <p:extLst>
      <p:ext uri="{BB962C8B-B14F-4D97-AF65-F5344CB8AC3E}">
        <p14:creationId xmlns:p14="http://schemas.microsoft.com/office/powerpoint/2010/main" val="4156857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31ED-1857-3D68-8FA8-BFC9B304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38C9796-2258-9BAC-C338-E2D323205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6735115" cy="3982006"/>
          </a:xfrm>
        </p:spPr>
      </p:pic>
    </p:spTree>
    <p:extLst>
      <p:ext uri="{BB962C8B-B14F-4D97-AF65-F5344CB8AC3E}">
        <p14:creationId xmlns:p14="http://schemas.microsoft.com/office/powerpoint/2010/main" val="3484303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BE8E-736B-8C76-103D-AC399288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ip</a:t>
            </a:r>
            <a:r>
              <a:rPr lang="en-US" dirty="0"/>
              <a:t> route” Command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98990AE3-BC37-4411-C7A9-A7E9468C1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8983329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85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142B-4B04-BBA4-A8A2-DD2827C1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Sending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A564-EDB1-FE4A-BE8E-A4C4DF5D5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10972800" cy="45259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netcat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Bash: /dev/</a:t>
            </a:r>
            <a:r>
              <a:rPr lang="en-US" dirty="0" err="1"/>
              <a:t>tcp</a:t>
            </a:r>
            <a:r>
              <a:rPr lang="en-US" dirty="0"/>
              <a:t> or /dev/</a:t>
            </a:r>
            <a:r>
              <a:rPr lang="en-US" dirty="0" err="1"/>
              <a:t>udp</a:t>
            </a:r>
            <a:r>
              <a:rPr lang="en-US" dirty="0"/>
              <a:t> pseudo device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Others: telnet, ping,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9C40D-F26C-C1BC-02CA-69891E019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8400"/>
            <a:ext cx="7306695" cy="66684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CF4545D-9735-3016-ACCA-C98C79C31EDE}"/>
              </a:ext>
            </a:extLst>
          </p:cNvPr>
          <p:cNvGrpSpPr/>
          <p:nvPr/>
        </p:nvGrpSpPr>
        <p:grpSpPr>
          <a:xfrm>
            <a:off x="914400" y="4341033"/>
            <a:ext cx="5925378" cy="600159"/>
            <a:chOff x="3133310" y="4467194"/>
            <a:chExt cx="5925378" cy="6001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19CEEC8-BBF1-3914-47CF-57952ED7A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311" y="4762510"/>
              <a:ext cx="5925377" cy="30484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72BE205-FBD4-DDF5-2FA3-DB050C942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310" y="4467194"/>
              <a:ext cx="5925377" cy="295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37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5B4C-E61E-DEB1-C441-9018B88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sniffing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69FB3-26B2-2873-7E83-5A3D19FEC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01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034F-937A-65A6-C5B5-97512344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Packets Are Received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59703-5941-4D3E-6B81-2D7B43025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524000"/>
            <a:ext cx="7033706" cy="4525963"/>
          </a:xfrm>
        </p:spPr>
      </p:pic>
    </p:spTree>
    <p:extLst>
      <p:ext uri="{BB962C8B-B14F-4D97-AF65-F5344CB8AC3E}">
        <p14:creationId xmlns:p14="http://schemas.microsoft.com/office/powerpoint/2010/main" val="638252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DDFF-55EA-1DEA-FA08-37648A4D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 Copy of Packet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6C327-CA89-A7CE-7BDB-EAF713916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043" y="1676400"/>
            <a:ext cx="8455914" cy="4525963"/>
          </a:xfrm>
        </p:spPr>
      </p:pic>
    </p:spTree>
    <p:extLst>
      <p:ext uri="{BB962C8B-B14F-4D97-AF65-F5344CB8AC3E}">
        <p14:creationId xmlns:p14="http://schemas.microsoft.com/office/powerpoint/2010/main" val="3566326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C68B-BE61-F637-1B11-3E5F88EF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Setup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F3F78C8E-3DF6-E603-D39A-7C5CAFE8D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7577"/>
            <a:ext cx="6985284" cy="3562846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B747835-8EA4-D6C3-9D95-59FEECFF8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647577"/>
            <a:ext cx="380153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58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6FAA-0A85-8E18-065B-E4251326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Sniffing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23E5-82BA-98DE-BFC7-F6ED1F3E9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Tcpdump</a:t>
            </a:r>
          </a:p>
          <a:p>
            <a:pPr lvl="1"/>
            <a:r>
              <a:rPr lang="en-US" dirty="0"/>
              <a:t>Command line</a:t>
            </a:r>
          </a:p>
          <a:p>
            <a:pPr lvl="1"/>
            <a:r>
              <a:rPr lang="en-US" dirty="0"/>
              <a:t>Good choice for containers (in the lab setup)</a:t>
            </a:r>
          </a:p>
          <a:p>
            <a:r>
              <a:rPr lang="en-US" dirty="0"/>
              <a:t>Wireshark</a:t>
            </a:r>
          </a:p>
          <a:p>
            <a:pPr lvl="1"/>
            <a:r>
              <a:rPr lang="en-US" dirty="0"/>
              <a:t>GUI </a:t>
            </a:r>
          </a:p>
          <a:p>
            <a:pPr lvl="1"/>
            <a:r>
              <a:rPr lang="en-US" dirty="0"/>
              <a:t>Good choices for the environment supporting GUI (not containers)</a:t>
            </a:r>
          </a:p>
          <a:p>
            <a:r>
              <a:rPr lang="en-US" dirty="0"/>
              <a:t>Scapy</a:t>
            </a:r>
          </a:p>
          <a:p>
            <a:pPr lvl="1"/>
            <a:r>
              <a:rPr lang="en-US" dirty="0"/>
              <a:t>Implement your own sniffing tools</a:t>
            </a:r>
          </a:p>
        </p:txBody>
      </p:sp>
    </p:spTree>
    <p:extLst>
      <p:ext uri="{BB962C8B-B14F-4D97-AF65-F5344CB8AC3E}">
        <p14:creationId xmlns:p14="http://schemas.microsoft.com/office/powerpoint/2010/main" val="398412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0B72-A4CF-90E6-FA31-F597E54C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</a:t>
            </a:r>
            <a:r>
              <a:rPr lang="en-US" dirty="0"/>
              <a:t> address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056BC-B101-046E-2D72-6B48C1A59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90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DB56-58F0-3E45-7906-093DA7EF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Tcpdump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24A22-3E80-25BF-C234-3B02176D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tcpdump -n -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eth0</a:t>
            </a:r>
          </a:p>
          <a:p>
            <a:pPr lvl="1"/>
            <a:r>
              <a:rPr lang="en-US" b="1" dirty="0"/>
              <a:t>-n</a:t>
            </a:r>
            <a:r>
              <a:rPr lang="en-US" dirty="0"/>
              <a:t>: do not resolve the IP address to host name</a:t>
            </a:r>
          </a:p>
          <a:p>
            <a:pPr lvl="1"/>
            <a:r>
              <a:rPr lang="en-US" b="1" dirty="0"/>
              <a:t>-</a:t>
            </a:r>
            <a:r>
              <a:rPr lang="en-US" b="1" dirty="0" err="1"/>
              <a:t>i</a:t>
            </a:r>
            <a:r>
              <a:rPr lang="en-US" dirty="0"/>
              <a:t>: sniffing on this interface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tcpdump -n -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eth0 -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vvv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“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tcp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port 179”</a:t>
            </a:r>
          </a:p>
          <a:p>
            <a:pPr lvl="1"/>
            <a:r>
              <a:rPr lang="en-US" b="1" dirty="0"/>
              <a:t>-</a:t>
            </a:r>
            <a:r>
              <a:rPr lang="en-US" b="1" dirty="0" err="1"/>
              <a:t>vvv</a:t>
            </a:r>
            <a:r>
              <a:rPr lang="en-US" dirty="0"/>
              <a:t>: asks the program to produce more verbose output.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tcpdump -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eth0 -w /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packets.pcap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saves the captured packets to a PCAP file</a:t>
            </a:r>
          </a:p>
          <a:p>
            <a:pPr lvl="1"/>
            <a:r>
              <a:rPr lang="en-US" dirty="0"/>
              <a:t>use Wireshark to display them</a:t>
            </a:r>
          </a:p>
        </p:txBody>
      </p:sp>
    </p:spTree>
    <p:extLst>
      <p:ext uri="{BB962C8B-B14F-4D97-AF65-F5344CB8AC3E}">
        <p14:creationId xmlns:p14="http://schemas.microsoft.com/office/powerpoint/2010/main" val="640024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2A25-2318-7FC7-7697-58B2C8C9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and Containers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B4398E-33D7-5842-009C-9551A07CA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5840"/>
            <a:ext cx="3515216" cy="2286319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543E7D3-7B5A-6D61-E79D-9839DF8DC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811" y="2285840"/>
            <a:ext cx="7053459" cy="2562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65597A-C2C3-FCBF-7FCE-E41B9A98604B}"/>
              </a:ext>
            </a:extLst>
          </p:cNvPr>
          <p:cNvSpPr txBox="1"/>
          <p:nvPr/>
        </p:nvSpPr>
        <p:spPr>
          <a:xfrm>
            <a:off x="609600" y="1524000"/>
            <a:ext cx="3867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correct interface</a:t>
            </a:r>
          </a:p>
        </p:txBody>
      </p:sp>
    </p:spTree>
    <p:extLst>
      <p:ext uri="{BB962C8B-B14F-4D97-AF65-F5344CB8AC3E}">
        <p14:creationId xmlns:p14="http://schemas.microsoft.com/office/powerpoint/2010/main" val="2751872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80C4-45A8-757E-67EB-E5BB880B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Scapy 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2CB6E-EE46-8F8E-C1FB-F637887C0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86000"/>
            <a:ext cx="4791744" cy="2476846"/>
          </a:xfr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D03E8D-F912-128B-0972-63B5ED60D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286000"/>
            <a:ext cx="4991988" cy="1277889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A9D2115-8191-F27F-612F-4C4875F79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19" y="4191000"/>
            <a:ext cx="5154927" cy="7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54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C86B-EC02-73D5-909E-24357D13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Scapy Example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A5780-1883-01CD-4DB8-2358E4286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81200"/>
            <a:ext cx="7163800" cy="3200847"/>
          </a:xfrm>
        </p:spPr>
      </p:pic>
    </p:spTree>
    <p:extLst>
      <p:ext uri="{BB962C8B-B14F-4D97-AF65-F5344CB8AC3E}">
        <p14:creationId xmlns:p14="http://schemas.microsoft.com/office/powerpoint/2010/main" val="4202804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1677-EA1D-029F-ECA6-32DC42A3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Examples for Scapy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81C2-73B8-46F4-6176-150448995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Berkeley Packet Filter (BPF) syntax</a:t>
            </a:r>
          </a:p>
          <a:p>
            <a:r>
              <a:rPr lang="en-US" dirty="0"/>
              <a:t>Same as tcpdump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DD48674-739B-47BE-CCBC-99A26EB31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16300"/>
            <a:ext cx="918338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8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5CCD-443B-F47A-6A85-0B14CCE7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Scapy: Display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1B9A-4C7B-152C-AD23-C34F3E13D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3810000" cy="45259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hexdump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27222C-A0E0-D672-1513-3A7D6192559B}"/>
              </a:ext>
            </a:extLst>
          </p:cNvPr>
          <p:cNvSpPr txBox="1">
            <a:spLocks/>
          </p:cNvSpPr>
          <p:nvPr/>
        </p:nvSpPr>
        <p:spPr>
          <a:xfrm>
            <a:off x="5105400" y="1600201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</a:t>
            </a:r>
            <a:r>
              <a:rPr lang="en-US" dirty="0" err="1"/>
              <a:t>pkt.show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3BEBE-4139-EAC5-E5F0-7BF9081BD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776"/>
          <a:stretch/>
        </p:blipFill>
        <p:spPr>
          <a:xfrm>
            <a:off x="5410200" y="2286000"/>
            <a:ext cx="5996354" cy="3908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0F9E45-3C03-A3CD-6B7A-D88DA37E1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83"/>
          <a:stretch/>
        </p:blipFill>
        <p:spPr>
          <a:xfrm>
            <a:off x="914400" y="2438400"/>
            <a:ext cx="350520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58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5D21-C9D2-608F-1244-45E37F84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Scapy: Iterate Through Layers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885EFC-1FA0-6AD5-73B4-CA132E0C8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200"/>
            <a:ext cx="8145012" cy="302937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E00423-0816-8237-A92F-65420DA14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9450119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25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A8D3-5A35-EADB-058C-54D7D7EC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Layers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9E0E0304-2936-2AB4-1950-BC22CB39B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6038"/>
            <a:ext cx="4172532" cy="2524477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50972FD4-9EE5-DB09-E3E8-587AAB599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456038"/>
            <a:ext cx="3172268" cy="1676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C1D6A-2878-4645-9BD2-A958EBEEB7FD}"/>
              </a:ext>
            </a:extLst>
          </p:cNvPr>
          <p:cNvSpPr txBox="1"/>
          <p:nvPr/>
        </p:nvSpPr>
        <p:spPr>
          <a:xfrm>
            <a:off x="6477000" y="1779207"/>
            <a:ext cx="284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Check layer existence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5C7DD-A5DF-1F2F-DDFB-B45AA894D480}"/>
              </a:ext>
            </a:extLst>
          </p:cNvPr>
          <p:cNvSpPr txBox="1"/>
          <p:nvPr/>
        </p:nvSpPr>
        <p:spPr>
          <a:xfrm>
            <a:off x="6248400" y="541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6E18E-70A1-2203-CF2D-23DEF40BA0C5}"/>
              </a:ext>
            </a:extLst>
          </p:cNvPr>
          <p:cNvSpPr txBox="1"/>
          <p:nvPr/>
        </p:nvSpPr>
        <p:spPr>
          <a:xfrm>
            <a:off x="1676400" y="1770537"/>
            <a:ext cx="215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inner layers</a:t>
            </a:r>
          </a:p>
        </p:txBody>
      </p:sp>
    </p:spTree>
    <p:extLst>
      <p:ext uri="{BB962C8B-B14F-4D97-AF65-F5344CB8AC3E}">
        <p14:creationId xmlns:p14="http://schemas.microsoft.com/office/powerpoint/2010/main" val="4047256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748B-3654-3DA4-B2B4-F51737ED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Sniffer 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46CA41-B95E-142F-1A52-8F63E1C88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469"/>
          <a:stretch/>
        </p:blipFill>
        <p:spPr>
          <a:xfrm>
            <a:off x="762000" y="1486682"/>
            <a:ext cx="7391400" cy="4831544"/>
          </a:xfrm>
        </p:spPr>
      </p:pic>
    </p:spTree>
    <p:extLst>
      <p:ext uri="{BB962C8B-B14F-4D97-AF65-F5344CB8AC3E}">
        <p14:creationId xmlns:p14="http://schemas.microsoft.com/office/powerpoint/2010/main" val="2980452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C555-8306-DC57-13CF-F7DAAC86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spoofing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1277-4848-F0EE-1EBF-81FDC76B4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5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A634-ACFA-1722-465A-A53306F4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Address: the Original Scheme</a:t>
            </a:r>
          </a:p>
        </p:txBody>
      </p:sp>
      <p:pic>
        <p:nvPicPr>
          <p:cNvPr id="5" name="Content Placeholder 4" descr="Table, calendar&#10;&#10;Description automatically generated with medium confidence">
            <a:extLst>
              <a:ext uri="{FF2B5EF4-FFF2-40B4-BE49-F238E27FC236}">
                <a16:creationId xmlns:a16="http://schemas.microsoft.com/office/drawing/2014/main" id="{5FF16216-60D4-A4AF-89CC-992D81DE8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6130102" cy="4525963"/>
          </a:xfrm>
        </p:spPr>
      </p:pic>
    </p:spTree>
    <p:extLst>
      <p:ext uri="{BB962C8B-B14F-4D97-AF65-F5344CB8AC3E}">
        <p14:creationId xmlns:p14="http://schemas.microsoft.com/office/powerpoint/2010/main" val="25249114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FAEF-C133-08CC-D1A7-A1B027C4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42C-107E-F213-2F59-A88BFD69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normal packet construction</a:t>
            </a:r>
          </a:p>
          <a:p>
            <a:pPr lvl="1"/>
            <a:r>
              <a:rPr lang="en-US" dirty="0"/>
              <a:t>Only some selected header fields can be set by users</a:t>
            </a:r>
          </a:p>
          <a:p>
            <a:pPr lvl="1"/>
            <a:r>
              <a:rPr lang="en-US" dirty="0"/>
              <a:t>OS set the other fields</a:t>
            </a:r>
          </a:p>
          <a:p>
            <a:r>
              <a:rPr lang="en-US" dirty="0"/>
              <a:t>Packet spoofing</a:t>
            </a:r>
          </a:p>
          <a:p>
            <a:pPr lvl="1"/>
            <a:r>
              <a:rPr lang="en-US" dirty="0"/>
              <a:t>Set arbitrary header fields</a:t>
            </a:r>
          </a:p>
          <a:p>
            <a:pPr lvl="1"/>
            <a:r>
              <a:rPr lang="en-US" dirty="0"/>
              <a:t>Using tools</a:t>
            </a:r>
          </a:p>
          <a:p>
            <a:pPr lvl="1"/>
            <a:r>
              <a:rPr lang="en-US" dirty="0"/>
              <a:t>Using Scapy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F0EC-1E33-A286-EBD8-2882AE3E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Spoof Packets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DDB9BD5-833C-C52D-06AC-1D5AF790C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0" y="1676400"/>
            <a:ext cx="5529360" cy="4525963"/>
          </a:xfrm>
        </p:spPr>
      </p:pic>
    </p:spTree>
    <p:extLst>
      <p:ext uri="{BB962C8B-B14F-4D97-AF65-F5344CB8AC3E}">
        <p14:creationId xmlns:p14="http://schemas.microsoft.com/office/powerpoint/2010/main" val="3066608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72DC-0E37-CD0A-FC1C-4DCD8AD8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Spoofing ICMP Packets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B3F63-B17A-7C28-9DA6-7B582A800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33445"/>
            <a:ext cx="6878010" cy="2391109"/>
          </a:xfrm>
        </p:spPr>
      </p:pic>
    </p:spTree>
    <p:extLst>
      <p:ext uri="{BB962C8B-B14F-4D97-AF65-F5344CB8AC3E}">
        <p14:creationId xmlns:p14="http://schemas.microsoft.com/office/powerpoint/2010/main" val="2830167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591F-2C78-B2F5-7B36-994FC022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Spoofing UDP Packets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18FB3-5765-28DC-815F-C2D932CD2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209800"/>
            <a:ext cx="6906589" cy="2753109"/>
          </a:xfrm>
        </p:spPr>
      </p:pic>
    </p:spTree>
    <p:extLst>
      <p:ext uri="{BB962C8B-B14F-4D97-AF65-F5344CB8AC3E}">
        <p14:creationId xmlns:p14="http://schemas.microsoft.com/office/powerpoint/2010/main" val="1217715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6C56-629F-2E69-A5F7-B8970EC1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Sniff Request and Spoof Reply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8BA9-459B-E7C8-DECB-554FE85A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77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22A9-73EC-C5F1-1ECD-A704F9A1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Sniff Request and Spoof Reply: Code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EBBFE51-596A-EE0A-D13F-FD594859B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6244496" cy="4525963"/>
          </a:xfrm>
        </p:spPr>
      </p:pic>
    </p:spTree>
    <p:extLst>
      <p:ext uri="{BB962C8B-B14F-4D97-AF65-F5344CB8AC3E}">
        <p14:creationId xmlns:p14="http://schemas.microsoft.com/office/powerpoint/2010/main" val="21310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BDD3-4F6B-49B8-704E-CC777315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Uses of </a:t>
            </a:r>
            <a:r>
              <a:rPr lang="en-US" dirty="0" err="1"/>
              <a:t>Scapy</a:t>
            </a:r>
            <a:r>
              <a:rPr lang="en-US" dirty="0"/>
              <a:t>: Send and Receive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7E2C01-3521-878D-03D4-0567B4890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863" y="1828800"/>
            <a:ext cx="9955014" cy="2876951"/>
          </a:xfrm>
        </p:spPr>
      </p:pic>
    </p:spTree>
    <p:extLst>
      <p:ext uri="{BB962C8B-B14F-4D97-AF65-F5344CB8AC3E}">
        <p14:creationId xmlns:p14="http://schemas.microsoft.com/office/powerpoint/2010/main" val="1697524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70A9-421B-7171-7D2D-BA5338FD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implement ping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DB1624-D487-8FA6-87F9-D4495F3C6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090550"/>
            <a:ext cx="5677692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37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A1CB-1E00-A71F-57C3-DF080821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implement 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7B06-C6C9-261C-382E-17A218C8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95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29A8-CCDA-F5EF-FB55-37CBD459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CE243-B0A2-63AA-DBEE-B99C7B27D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200"/>
            <a:ext cx="8219017" cy="3352800"/>
          </a:xfrm>
        </p:spPr>
      </p:pic>
    </p:spTree>
    <p:extLst>
      <p:ext uri="{BB962C8B-B14F-4D97-AF65-F5344CB8AC3E}">
        <p14:creationId xmlns:p14="http://schemas.microsoft.com/office/powerpoint/2010/main" val="365153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FFF4-7D2B-9873-B2F8-40AE7D8C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CIDR Scheme (Classless Inter-Domain Routing)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66FB4-D1D6-7A57-E966-D1FE73E5B3A9}"/>
              </a:ext>
            </a:extLst>
          </p:cNvPr>
          <p:cNvSpPr txBox="1"/>
          <p:nvPr/>
        </p:nvSpPr>
        <p:spPr>
          <a:xfrm>
            <a:off x="5219700" y="3419257"/>
            <a:ext cx="274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Indicate the first 24 bits are network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2BDC2-BB2E-5A60-DDE6-5ED707775F80}"/>
              </a:ext>
            </a:extLst>
          </p:cNvPr>
          <p:cNvSpPr txBox="1"/>
          <p:nvPr/>
        </p:nvSpPr>
        <p:spPr>
          <a:xfrm>
            <a:off x="3200400" y="1828800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192.168.60</a:t>
            </a:r>
            <a:r>
              <a:rPr lang="en-US" sz="3600" dirty="0"/>
              <a:t>.5/</a:t>
            </a:r>
            <a:r>
              <a:rPr lang="en-US" sz="3600" b="1" dirty="0">
                <a:solidFill>
                  <a:srgbClr val="0070C0"/>
                </a:solidFill>
              </a:rPr>
              <a:t>24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67AECF-8C92-C3DA-6CD7-ED9B9CC2A7F1}"/>
              </a:ext>
            </a:extLst>
          </p:cNvPr>
          <p:cNvCxnSpPr>
            <a:cxnSpLocks/>
          </p:cNvCxnSpPr>
          <p:nvPr/>
        </p:nvCxnSpPr>
        <p:spPr>
          <a:xfrm flipV="1">
            <a:off x="6172200" y="2475131"/>
            <a:ext cx="0" cy="80190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02652D-13D0-D25E-0D85-0F9C688030A4}"/>
              </a:ext>
            </a:extLst>
          </p:cNvPr>
          <p:cNvSpPr txBox="1"/>
          <p:nvPr/>
        </p:nvSpPr>
        <p:spPr>
          <a:xfrm>
            <a:off x="973508" y="5334000"/>
            <a:ext cx="916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Question: What is the address range of the network </a:t>
            </a:r>
            <a:r>
              <a:rPr lang="en-US" sz="2400" b="1" dirty="0"/>
              <a:t>192.168.192.0/19 ?</a:t>
            </a:r>
          </a:p>
        </p:txBody>
      </p:sp>
    </p:spTree>
    <p:extLst>
      <p:ext uri="{BB962C8B-B14F-4D97-AF65-F5344CB8AC3E}">
        <p14:creationId xmlns:p14="http://schemas.microsoft.com/office/powerpoint/2010/main" val="5960824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7FF2-2AE4-BBD8-3D39-0FF54AC0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Sniffing/Spoofing Using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1017-FA1E-9DA3-E64B-B683FDBE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much faster</a:t>
            </a:r>
          </a:p>
          <a:p>
            <a:pPr lvl="1"/>
            <a:r>
              <a:rPr lang="en-US" dirty="0"/>
              <a:t>My experiment: 40 times faster</a:t>
            </a:r>
          </a:p>
          <a:p>
            <a:r>
              <a:rPr lang="en-US" dirty="0"/>
              <a:t>Speed is important for some attacks</a:t>
            </a:r>
          </a:p>
          <a:p>
            <a:pPr lvl="1"/>
            <a:r>
              <a:rPr lang="en-US" dirty="0"/>
              <a:t>SYN flooding</a:t>
            </a:r>
          </a:p>
          <a:p>
            <a:pPr lvl="1"/>
            <a:r>
              <a:rPr lang="en-US" dirty="0"/>
              <a:t>DNS remote attack</a:t>
            </a:r>
          </a:p>
          <a:p>
            <a:r>
              <a:rPr lang="en-US" dirty="0"/>
              <a:t>Covered in another chapter</a:t>
            </a:r>
          </a:p>
        </p:txBody>
      </p:sp>
    </p:spTree>
    <p:extLst>
      <p:ext uri="{BB962C8B-B14F-4D97-AF65-F5344CB8AC3E}">
        <p14:creationId xmlns:p14="http://schemas.microsoft.com/office/powerpoint/2010/main" val="19959015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D2A0-9662-8993-6487-10DD9F42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environment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DEF27-AAC3-D676-73F0-7A0AF7D76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66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8FA7-E8AE-07BF-4567-281503A7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Setup and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1079A-FCFE-3450-20CE-0D45399C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labs in Internet Security use containers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082174-B22A-484F-003C-BE8CEF97A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21729"/>
            <a:ext cx="6248400" cy="318699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A55BD5B-24EA-6159-A3C0-0F7420F85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91376"/>
            <a:ext cx="397247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502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D6F7-ABE0-F058-F81C-FCB0018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ACBA-17BE-BB25-D019-9D07F9BDA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file: </a:t>
            </a:r>
            <a:r>
              <a:rPr lang="en-US" dirty="0">
                <a:solidFill>
                  <a:srgbClr val="7030A0"/>
                </a:solidFill>
              </a:rPr>
              <a:t>docker-</a:t>
            </a:r>
            <a:r>
              <a:rPr lang="en-US" dirty="0" err="1">
                <a:solidFill>
                  <a:srgbClr val="7030A0"/>
                </a:solidFill>
              </a:rPr>
              <a:t>compose.yml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258E11B-B3B6-820C-8D49-31EE31BE2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38400"/>
            <a:ext cx="3181794" cy="3591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3A8890-320E-0EC9-428D-231AA89D6174}"/>
              </a:ext>
            </a:extLst>
          </p:cNvPr>
          <p:cNvSpPr txBox="1"/>
          <p:nvPr/>
        </p:nvSpPr>
        <p:spPr>
          <a:xfrm>
            <a:off x="4707630" y="5076199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Docker Manual: </a:t>
            </a:r>
          </a:p>
          <a:p>
            <a:r>
              <a:rPr lang="en-US" dirty="0"/>
              <a:t>https://github.com/seed-labs/seed-labs/blob/master/manuals/docker/SEEDManual-Container.md</a:t>
            </a:r>
          </a:p>
        </p:txBody>
      </p:sp>
    </p:spTree>
    <p:extLst>
      <p:ext uri="{BB962C8B-B14F-4D97-AF65-F5344CB8AC3E}">
        <p14:creationId xmlns:p14="http://schemas.microsoft.com/office/powerpoint/2010/main" val="38923023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2863-51A3-02B7-E8A8-6C88185E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Networks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3A94375-10B9-38C3-3650-22D8892F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7" y="2057400"/>
            <a:ext cx="5630061" cy="3296110"/>
          </a:xfr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3FD3B34A-1DA4-E8FB-CE57-3F7B5ECD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37" y="2496242"/>
            <a:ext cx="3839111" cy="914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A5906E-816B-44B5-765D-26C09A78A24D}"/>
              </a:ext>
            </a:extLst>
          </p:cNvPr>
          <p:cNvSpPr txBox="1"/>
          <p:nvPr/>
        </p:nvSpPr>
        <p:spPr>
          <a:xfrm>
            <a:off x="7463009" y="2011434"/>
            <a:ext cx="2725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Find out interface name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789EC83-24D4-8C51-A8D6-CDB9EFDD4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37" y="3803197"/>
            <a:ext cx="478221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211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1B8E-2792-77AD-F33E-9B6D893D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Hosts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65DFC16-360F-A698-5176-1D91CE178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8573696" cy="4296375"/>
          </a:xfrm>
        </p:spPr>
      </p:pic>
    </p:spTree>
    <p:extLst>
      <p:ext uri="{BB962C8B-B14F-4D97-AF65-F5344CB8AC3E}">
        <p14:creationId xmlns:p14="http://schemas.microsoft.com/office/powerpoint/2010/main" val="10635042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0514-F8B4-CA80-FA81-32ABF95B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Sniffing Inside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D68A-F402-9D80-DC31-EAEAAC92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  <a:p>
            <a:pPr lvl="1"/>
            <a:r>
              <a:rPr lang="en-US" dirty="0"/>
              <a:t>Can only sniff its own traffic</a:t>
            </a:r>
          </a:p>
          <a:p>
            <a:pPr lvl="1"/>
            <a:r>
              <a:rPr lang="en-US" dirty="0"/>
              <a:t>Due to how the virtual network is implemented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TL-SG1024DE | TP-Link Ethernet Switch, RJ45 Ports 24, 1Gbps, Layer 2  Managed | Distrelec Export Shop">
            <a:extLst>
              <a:ext uri="{FF2B5EF4-FFF2-40B4-BE49-F238E27FC236}">
                <a16:creationId xmlns:a16="http://schemas.microsoft.com/office/drawing/2014/main" id="{C672EB06-9E51-F10B-49CE-9CE54BF62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2" b="22360"/>
          <a:stretch/>
        </p:blipFill>
        <p:spPr bwMode="auto">
          <a:xfrm>
            <a:off x="3581400" y="4038599"/>
            <a:ext cx="4095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3322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0514-F8B4-CA80-FA81-32ABF95B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Sniffing Inside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D68A-F402-9D80-DC31-EAEAAC92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Overcome the limitation</a:t>
            </a:r>
          </a:p>
          <a:p>
            <a:pPr lvl="1"/>
            <a:r>
              <a:rPr lang="en-US" dirty="0"/>
              <a:t>Use the “host” mode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network_mode: host</a:t>
            </a:r>
          </a:p>
        </p:txBody>
      </p:sp>
    </p:spTree>
    <p:extLst>
      <p:ext uri="{BB962C8B-B14F-4D97-AF65-F5344CB8AC3E}">
        <p14:creationId xmlns:p14="http://schemas.microsoft.com/office/powerpoint/2010/main" val="2924667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166B-3672-8AEF-BD14-E27A6A54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Start/Stop Containers</a:t>
            </a:r>
          </a:p>
        </p:txBody>
      </p:sp>
      <p:pic>
        <p:nvPicPr>
          <p:cNvPr id="11" name="Content Placeholder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5CA465D-F379-CACC-782A-40B347AB1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71800"/>
            <a:ext cx="3991532" cy="1476581"/>
          </a:xfrm>
        </p:spPr>
      </p:pic>
      <p:pic>
        <p:nvPicPr>
          <p:cNvPr id="13" name="Picture 1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F69CBCB-50FB-EDF8-D474-363966671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971800"/>
            <a:ext cx="2600688" cy="14956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F70B84-6E73-B221-52D5-A74FFF58B72F}"/>
              </a:ext>
            </a:extLst>
          </p:cNvPr>
          <p:cNvSpPr txBox="1"/>
          <p:nvPr/>
        </p:nvSpPr>
        <p:spPr>
          <a:xfrm>
            <a:off x="5791200" y="2286000"/>
            <a:ext cx="38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Alias created in the SEED VM</a:t>
            </a:r>
          </a:p>
        </p:txBody>
      </p:sp>
    </p:spTree>
    <p:extLst>
      <p:ext uri="{BB962C8B-B14F-4D97-AF65-F5344CB8AC3E}">
        <p14:creationId xmlns:p14="http://schemas.microsoft.com/office/powerpoint/2010/main" val="22201368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B1EB-5E25-B4E1-393E-BCEF921E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Into A Container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A141EEE-C2E6-DADE-BC2E-CA377420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7" y="2180422"/>
            <a:ext cx="5315692" cy="3277057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95A6DC9-2BBE-B5E8-074D-1B62A6D0B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180422"/>
            <a:ext cx="4286848" cy="2886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0C4A3B-090E-8BA1-33CC-C547FC857D74}"/>
              </a:ext>
            </a:extLst>
          </p:cNvPr>
          <p:cNvSpPr txBox="1"/>
          <p:nvPr/>
        </p:nvSpPr>
        <p:spPr>
          <a:xfrm>
            <a:off x="6957640" y="1568197"/>
            <a:ext cx="38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Alias created in the SEED VM</a:t>
            </a:r>
          </a:p>
        </p:txBody>
      </p:sp>
    </p:spTree>
    <p:extLst>
      <p:ext uri="{BB962C8B-B14F-4D97-AF65-F5344CB8AC3E}">
        <p14:creationId xmlns:p14="http://schemas.microsoft.com/office/powerpoint/2010/main" val="176424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2C3B-6C6F-88E5-35E3-047F51D6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F7FC3-2A17-7CB0-964A-CF76E6A8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Private IP Addresses</a:t>
            </a:r>
          </a:p>
          <a:p>
            <a:pPr lvl="1"/>
            <a:r>
              <a:rPr lang="en-US" dirty="0"/>
              <a:t>10.0.0.0/8</a:t>
            </a:r>
          </a:p>
          <a:p>
            <a:pPr lvl="1"/>
            <a:r>
              <a:rPr lang="en-US" dirty="0"/>
              <a:t>172.16.0.0/12</a:t>
            </a:r>
          </a:p>
          <a:p>
            <a:pPr lvl="1"/>
            <a:r>
              <a:rPr lang="en-US" dirty="0"/>
              <a:t>192.168.0.0/16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Loopback Address</a:t>
            </a:r>
          </a:p>
          <a:p>
            <a:pPr lvl="1"/>
            <a:r>
              <a:rPr lang="en-US" dirty="0"/>
              <a:t>127.0.0.0/8</a:t>
            </a:r>
          </a:p>
          <a:p>
            <a:pPr lvl="1"/>
            <a:r>
              <a:rPr lang="en-US" dirty="0"/>
              <a:t>Commonly used:  127.0.0.1</a:t>
            </a:r>
          </a:p>
        </p:txBody>
      </p:sp>
    </p:spTree>
    <p:extLst>
      <p:ext uri="{BB962C8B-B14F-4D97-AF65-F5344CB8AC3E}">
        <p14:creationId xmlns:p14="http://schemas.microsoft.com/office/powerpoint/2010/main" val="1917928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F0E1-476A-2D22-ADCF-39213012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Files Between Host and Container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7AC18A23-07DC-E131-4849-CB8358C5A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3" y="2476500"/>
            <a:ext cx="4576647" cy="1905000"/>
          </a:xfr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DE13E0EE-BE6E-38A8-59CE-D885E8672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480172"/>
            <a:ext cx="5889355" cy="304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774FE0-C630-BC99-1120-771417783C19}"/>
              </a:ext>
            </a:extLst>
          </p:cNvPr>
          <p:cNvSpPr txBox="1"/>
          <p:nvPr/>
        </p:nvSpPr>
        <p:spPr>
          <a:xfrm>
            <a:off x="1949234" y="2014835"/>
            <a:ext cx="227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Get container ID</a:t>
            </a:r>
          </a:p>
        </p:txBody>
      </p:sp>
    </p:spTree>
    <p:extLst>
      <p:ext uri="{BB962C8B-B14F-4D97-AF65-F5344CB8AC3E}">
        <p14:creationId xmlns:p14="http://schemas.microsoft.com/office/powerpoint/2010/main" val="1472946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1E2-24C2-64F7-3F0D-5A94C345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Discussion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F8A38-A841-BF09-D6DC-4F3ED9C17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02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37A-A1B1-C21F-5414-4E321441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Sets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674A7-ED8B-E214-2A58-0D44A396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1: Using Python</a:t>
            </a:r>
          </a:p>
          <a:p>
            <a:endParaRPr lang="en-US" dirty="0"/>
          </a:p>
          <a:p>
            <a:r>
              <a:rPr lang="en-US" dirty="0"/>
              <a:t>Set 2: Using C</a:t>
            </a:r>
          </a:p>
        </p:txBody>
      </p:sp>
    </p:spTree>
    <p:extLst>
      <p:ext uri="{BB962C8B-B14F-4D97-AF65-F5344CB8AC3E}">
        <p14:creationId xmlns:p14="http://schemas.microsoft.com/office/powerpoint/2010/main" val="234088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8B21-7691-E050-C071-D6D7C1ED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IP Address on Network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D353D-6292-6320-CB4D-F4CE81A28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9631119" cy="1076475"/>
          </a:xfrm>
        </p:spPr>
      </p:pic>
    </p:spTree>
    <p:extLst>
      <p:ext uri="{BB962C8B-B14F-4D97-AF65-F5344CB8AC3E}">
        <p14:creationId xmlns:p14="http://schemas.microsoft.com/office/powerpoint/2010/main" val="396016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9E4F-5B33-071D-7F11-15A6AEC3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Manually Assign IP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737F0-66AF-56AF-C8A4-CA144EA0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8464982" cy="40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7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9397-020E-B486-516C-21F633E2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Automatically Assign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2C8F-79AF-9F76-59FE-B762A46A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DHCP: Dynamic Host Configuration Protocol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7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783</Words>
  <Application>Microsoft Office PowerPoint</Application>
  <PresentationFormat>Widescreen</PresentationFormat>
  <Paragraphs>170</Paragraphs>
  <Slides>62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Consolas</vt:lpstr>
      <vt:lpstr>Office Theme</vt:lpstr>
      <vt:lpstr>Network Security Basics</vt:lpstr>
      <vt:lpstr>Outline</vt:lpstr>
      <vt:lpstr>ip address</vt:lpstr>
      <vt:lpstr>IP Address: the Original Scheme</vt:lpstr>
      <vt:lpstr>CIDR Scheme (Classless Inter-Domain Routing) </vt:lpstr>
      <vt:lpstr>Special IP Addresses</vt:lpstr>
      <vt:lpstr>List IP Address on Network Interface</vt:lpstr>
      <vt:lpstr>Manually Assign IP Address</vt:lpstr>
      <vt:lpstr>Automatically Assign IP Address</vt:lpstr>
      <vt:lpstr>Get IP Addresses for Host Names: DNS</vt:lpstr>
      <vt:lpstr>network Stack</vt:lpstr>
      <vt:lpstr> Packet Journey at High Level</vt:lpstr>
      <vt:lpstr> How Packets Are Constructed</vt:lpstr>
      <vt:lpstr>Layer 4: Transport Layer</vt:lpstr>
      <vt:lpstr>Layer 3: Network Layer</vt:lpstr>
      <vt:lpstr>Layer 2: Data Link Layer (MAC Layer)</vt:lpstr>
      <vt:lpstr>Sending Packet in Python (1)</vt:lpstr>
      <vt:lpstr>Sending Packet in Python (1)</vt:lpstr>
      <vt:lpstr>Receiving Packets in Python</vt:lpstr>
      <vt:lpstr>UDP Server</vt:lpstr>
      <vt:lpstr>How Packets Are Received</vt:lpstr>
      <vt:lpstr>Routing</vt:lpstr>
      <vt:lpstr>The “ip route” Command</vt:lpstr>
      <vt:lpstr>Packet Sending Tools</vt:lpstr>
      <vt:lpstr>packet sniffing</vt:lpstr>
      <vt:lpstr>How Packets Are Received</vt:lpstr>
      <vt:lpstr>How To Get A Copy of Packet</vt:lpstr>
      <vt:lpstr>Lab Setup</vt:lpstr>
      <vt:lpstr>Packet Sniffing Tools</vt:lpstr>
      <vt:lpstr>Tcpdump Examples</vt:lpstr>
      <vt:lpstr>Wireshark and Containers</vt:lpstr>
      <vt:lpstr>Scapy Example 1</vt:lpstr>
      <vt:lpstr>Scapy Example 2</vt:lpstr>
      <vt:lpstr>Filter Examples for Scapy</vt:lpstr>
      <vt:lpstr>Scapy: Display Packets</vt:lpstr>
      <vt:lpstr>Scapy: Iterate Through Layers</vt:lpstr>
      <vt:lpstr>Accessing Layers</vt:lpstr>
      <vt:lpstr>A Sniffer Example</vt:lpstr>
      <vt:lpstr>packet spoofing</vt:lpstr>
      <vt:lpstr>Packet Spoofing</vt:lpstr>
      <vt:lpstr>How To Spoof Packets</vt:lpstr>
      <vt:lpstr>Spoofing ICMP Packets</vt:lpstr>
      <vt:lpstr>Spoofing UDP Packets</vt:lpstr>
      <vt:lpstr>Sniff Request and Spoof Reply</vt:lpstr>
      <vt:lpstr>Sniff Request and Spoof Reply: Code</vt:lpstr>
      <vt:lpstr>Other Uses of Scapy: Send and Receive</vt:lpstr>
      <vt:lpstr>Example: implement ping</vt:lpstr>
      <vt:lpstr>Example: implement traceroute</vt:lpstr>
      <vt:lpstr>Traceroute Code</vt:lpstr>
      <vt:lpstr>Sniffing/Spoofing Using C</vt:lpstr>
      <vt:lpstr>Lab environment setup</vt:lpstr>
      <vt:lpstr>Lab Setup and Containers</vt:lpstr>
      <vt:lpstr>Docker Compose</vt:lpstr>
      <vt:lpstr>Set Up Networks</vt:lpstr>
      <vt:lpstr>Set Up Hosts</vt:lpstr>
      <vt:lpstr>Sniffing Inside Containers</vt:lpstr>
      <vt:lpstr>Sniffing Inside Containers</vt:lpstr>
      <vt:lpstr>Start/Stop Containers</vt:lpstr>
      <vt:lpstr>Get Into A Container</vt:lpstr>
      <vt:lpstr>Copy Files Between Host and Container</vt:lpstr>
      <vt:lpstr>LAB Discussion</vt:lpstr>
      <vt:lpstr>Two Sets of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Heartbleed Bug and Attack</dc:title>
  <dc:creator>3shna</dc:creator>
  <cp:lastModifiedBy>Wenliang Du</cp:lastModifiedBy>
  <cp:revision>67</cp:revision>
  <dcterms:created xsi:type="dcterms:W3CDTF">2017-11-22T15:54:43Z</dcterms:created>
  <dcterms:modified xsi:type="dcterms:W3CDTF">2022-06-29T15:22:12Z</dcterms:modified>
</cp:coreProperties>
</file>