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65" r:id="rId3"/>
    <p:sldId id="297" r:id="rId4"/>
    <p:sldId id="266" r:id="rId5"/>
    <p:sldId id="269" r:id="rId6"/>
    <p:sldId id="293" r:id="rId7"/>
    <p:sldId id="294" r:id="rId8"/>
    <p:sldId id="268" r:id="rId9"/>
    <p:sldId id="271" r:id="rId10"/>
    <p:sldId id="267" r:id="rId11"/>
    <p:sldId id="270" r:id="rId12"/>
    <p:sldId id="272" r:id="rId13"/>
    <p:sldId id="296" r:id="rId14"/>
    <p:sldId id="273" r:id="rId15"/>
    <p:sldId id="274" r:id="rId16"/>
    <p:sldId id="290" r:id="rId17"/>
    <p:sldId id="277" r:id="rId18"/>
    <p:sldId id="275" r:id="rId19"/>
    <p:sldId id="276" r:id="rId20"/>
    <p:sldId id="279" r:id="rId21"/>
    <p:sldId id="291" r:id="rId22"/>
    <p:sldId id="298" r:id="rId23"/>
    <p:sldId id="280" r:id="rId24"/>
    <p:sldId id="282" r:id="rId25"/>
    <p:sldId id="283" r:id="rId26"/>
    <p:sldId id="292" r:id="rId27"/>
    <p:sldId id="300" r:id="rId28"/>
    <p:sldId id="299" r:id="rId29"/>
    <p:sldId id="295" r:id="rId30"/>
    <p:sldId id="284" r:id="rId31"/>
    <p:sldId id="288" r:id="rId32"/>
    <p:sldId id="287" r:id="rId33"/>
    <p:sldId id="302" r:id="rId34"/>
    <p:sldId id="289" r:id="rId35"/>
    <p:sldId id="303" r:id="rId36"/>
    <p:sldId id="304" r:id="rId37"/>
    <p:sldId id="305" r:id="rId38"/>
    <p:sldId id="28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657" autoAdjust="0"/>
  </p:normalViewPr>
  <p:slideViewPr>
    <p:cSldViewPr>
      <p:cViewPr varScale="1">
        <p:scale>
          <a:sx n="88" d="100"/>
          <a:sy n="88" d="100"/>
        </p:scale>
        <p:origin x="143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810E91-F366-4DC1-B7B7-7C1E8DAC99BF}" type="datetimeFigureOut">
              <a:rPr lang="en-US" smtClean="0"/>
              <a:t>8/9/2022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1CCEEA-212A-445A-B5B9-3AEB50B92E92}" type="slidenum">
              <a:rPr lang="en-US" smtClean="0"/>
              <a:t>‹#›</a:t>
            </a:fld>
            <a:endParaRPr lang="en-US" dirty="0"/>
          </a:p>
        </p:txBody>
      </p:sp>
    </p:spTree>
    <p:extLst>
      <p:ext uri="{BB962C8B-B14F-4D97-AF65-F5344CB8AC3E}">
        <p14:creationId xmlns:p14="http://schemas.microsoft.com/office/powerpoint/2010/main" val="3739387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1CCEEA-212A-445A-B5B9-3AEB50B92E92}" type="slidenum">
              <a:rPr lang="en-US" smtClean="0"/>
              <a:t>2</a:t>
            </a:fld>
            <a:endParaRPr lang="en-US"/>
          </a:p>
        </p:txBody>
      </p:sp>
    </p:spTree>
    <p:extLst>
      <p:ext uri="{BB962C8B-B14F-4D97-AF65-F5344CB8AC3E}">
        <p14:creationId xmlns:p14="http://schemas.microsoft.com/office/powerpoint/2010/main" val="1922486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One end of a NIC is the OS kernel (protocol stack). The other end can vary, especially for virtual NIC, which is implemented using software.</a:t>
            </a:r>
          </a:p>
          <a:p>
            <a:endParaRPr lang="en-US" dirty="0"/>
          </a:p>
        </p:txBody>
      </p:sp>
      <p:sp>
        <p:nvSpPr>
          <p:cNvPr id="4" name="Slide Number Placeholder 3"/>
          <p:cNvSpPr>
            <a:spLocks noGrp="1"/>
          </p:cNvSpPr>
          <p:nvPr>
            <p:ph type="sldNum" sz="quarter" idx="5"/>
          </p:nvPr>
        </p:nvSpPr>
        <p:spPr/>
        <p:txBody>
          <a:bodyPr/>
          <a:lstStyle/>
          <a:p>
            <a:fld id="{3E1CCEEA-212A-445A-B5B9-3AEB50B92E92}" type="slidenum">
              <a:rPr lang="en-US" smtClean="0"/>
              <a:t>6</a:t>
            </a:fld>
            <a:endParaRPr lang="en-US" dirty="0"/>
          </a:p>
        </p:txBody>
      </p:sp>
    </p:spTree>
    <p:extLst>
      <p:ext uri="{BB962C8B-B14F-4D97-AF65-F5344CB8AC3E}">
        <p14:creationId xmlns:p14="http://schemas.microsoft.com/office/powerpoint/2010/main" val="2454180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This is part of the lab. Students can figure out the answers from the lab.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Hint: before the ping packet (ICMP) is sent out, an ARP request will be sent out first. </a:t>
            </a:r>
          </a:p>
          <a:p>
            <a:endParaRPr lang="en-US" dirty="0"/>
          </a:p>
        </p:txBody>
      </p:sp>
      <p:sp>
        <p:nvSpPr>
          <p:cNvPr id="4" name="Slide Number Placeholder 3"/>
          <p:cNvSpPr>
            <a:spLocks noGrp="1"/>
          </p:cNvSpPr>
          <p:nvPr>
            <p:ph type="sldNum" sz="quarter" idx="5"/>
          </p:nvPr>
        </p:nvSpPr>
        <p:spPr/>
        <p:txBody>
          <a:bodyPr/>
          <a:lstStyle/>
          <a:p>
            <a:fld id="{3E1CCEEA-212A-445A-B5B9-3AEB50B92E92}" type="slidenum">
              <a:rPr lang="en-US" smtClean="0"/>
              <a:t>20</a:t>
            </a:fld>
            <a:endParaRPr lang="en-US" dirty="0"/>
          </a:p>
        </p:txBody>
      </p:sp>
    </p:spTree>
    <p:extLst>
      <p:ext uri="{BB962C8B-B14F-4D97-AF65-F5344CB8AC3E}">
        <p14:creationId xmlns:p14="http://schemas.microsoft.com/office/powerpoint/2010/main" val="803488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part of the lab, so I intentionally leave out some of the important data. I typically ask students to help me fill in the missing information during the lecture. We will fill in the data on the diagram first as it is more intuitive, and then we complete the program. </a:t>
            </a:r>
          </a:p>
        </p:txBody>
      </p:sp>
      <p:sp>
        <p:nvSpPr>
          <p:cNvPr id="4" name="Slide Number Placeholder 3"/>
          <p:cNvSpPr>
            <a:spLocks noGrp="1"/>
          </p:cNvSpPr>
          <p:nvPr>
            <p:ph type="sldNum" sz="quarter" idx="5"/>
          </p:nvPr>
        </p:nvSpPr>
        <p:spPr/>
        <p:txBody>
          <a:bodyPr/>
          <a:lstStyle/>
          <a:p>
            <a:fld id="{3E1CCEEA-212A-445A-B5B9-3AEB50B92E92}" type="slidenum">
              <a:rPr lang="en-US" smtClean="0"/>
              <a:t>25</a:t>
            </a:fld>
            <a:endParaRPr lang="en-US" dirty="0"/>
          </a:p>
        </p:txBody>
      </p:sp>
    </p:spTree>
    <p:extLst>
      <p:ext uri="{BB962C8B-B14F-4D97-AF65-F5344CB8AC3E}">
        <p14:creationId xmlns:p14="http://schemas.microsoft.com/office/powerpoint/2010/main" val="3704912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sniffing</a:t>
            </a:r>
          </a:p>
        </p:txBody>
      </p:sp>
      <p:sp>
        <p:nvSpPr>
          <p:cNvPr id="4" name="Slide Number Placeholder 3"/>
          <p:cNvSpPr>
            <a:spLocks noGrp="1"/>
          </p:cNvSpPr>
          <p:nvPr>
            <p:ph type="sldNum" sz="quarter" idx="5"/>
          </p:nvPr>
        </p:nvSpPr>
        <p:spPr/>
        <p:txBody>
          <a:bodyPr/>
          <a:lstStyle/>
          <a:p>
            <a:fld id="{3E1CCEEA-212A-445A-B5B9-3AEB50B92E92}" type="slidenum">
              <a:rPr lang="en-US" smtClean="0"/>
              <a:t>34</a:t>
            </a:fld>
            <a:endParaRPr lang="en-US" dirty="0"/>
          </a:p>
        </p:txBody>
      </p:sp>
    </p:spTree>
    <p:extLst>
      <p:ext uri="{BB962C8B-B14F-4D97-AF65-F5344CB8AC3E}">
        <p14:creationId xmlns:p14="http://schemas.microsoft.com/office/powerpoint/2010/main" val="2846497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the discussion in the Book </a:t>
            </a:r>
          </a:p>
        </p:txBody>
      </p:sp>
      <p:sp>
        <p:nvSpPr>
          <p:cNvPr id="4" name="Slide Number Placeholder 3"/>
          <p:cNvSpPr>
            <a:spLocks noGrp="1"/>
          </p:cNvSpPr>
          <p:nvPr>
            <p:ph type="sldNum" sz="quarter" idx="5"/>
          </p:nvPr>
        </p:nvSpPr>
        <p:spPr/>
        <p:txBody>
          <a:bodyPr/>
          <a:lstStyle/>
          <a:p>
            <a:fld id="{3E1CCEEA-212A-445A-B5B9-3AEB50B92E92}" type="slidenum">
              <a:rPr lang="en-US" smtClean="0"/>
              <a:t>35</a:t>
            </a:fld>
            <a:endParaRPr lang="en-US" dirty="0"/>
          </a:p>
        </p:txBody>
      </p:sp>
    </p:spTree>
    <p:extLst>
      <p:ext uri="{BB962C8B-B14F-4D97-AF65-F5344CB8AC3E}">
        <p14:creationId xmlns:p14="http://schemas.microsoft.com/office/powerpoint/2010/main" val="2798051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meant to be a joke, so don’t take it very seriously.</a:t>
            </a:r>
          </a:p>
          <a:p>
            <a:endParaRPr lang="en-US" dirty="0"/>
          </a:p>
          <a:p>
            <a:r>
              <a:rPr lang="en-US" dirty="0"/>
              <a:t>Answer that is politically correct: whether you applaud or not depends on whether you are a democratic or republican.</a:t>
            </a:r>
          </a:p>
          <a:p>
            <a:r>
              <a:rPr lang="en-US" dirty="0"/>
              <a:t>Answer that is technically correct: I will not applaud, because the statement is not true: ARP cache-poisoning attack cannot be launched from a remote computer.</a:t>
            </a:r>
          </a:p>
        </p:txBody>
      </p:sp>
      <p:sp>
        <p:nvSpPr>
          <p:cNvPr id="4" name="Slide Number Placeholder 3"/>
          <p:cNvSpPr>
            <a:spLocks noGrp="1"/>
          </p:cNvSpPr>
          <p:nvPr>
            <p:ph type="sldNum" sz="quarter" idx="5"/>
          </p:nvPr>
        </p:nvSpPr>
        <p:spPr/>
        <p:txBody>
          <a:bodyPr/>
          <a:lstStyle/>
          <a:p>
            <a:fld id="{3E1CCEEA-212A-445A-B5B9-3AEB50B92E92}" type="slidenum">
              <a:rPr lang="en-US" smtClean="0"/>
              <a:t>38</a:t>
            </a:fld>
            <a:endParaRPr lang="en-US" dirty="0"/>
          </a:p>
        </p:txBody>
      </p:sp>
    </p:spTree>
    <p:extLst>
      <p:ext uri="{BB962C8B-B14F-4D97-AF65-F5344CB8AC3E}">
        <p14:creationId xmlns:p14="http://schemas.microsoft.com/office/powerpoint/2010/main" val="69359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40F1021-B266-43B3-BDEC-DFA811CAEF20}" type="datetimeFigureOut">
              <a:rPr lang="en-US" smtClean="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1099632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0F1021-B266-43B3-BDEC-DFA811CAEF20}" type="datetimeFigureOut">
              <a:rPr lang="en-US" smtClean="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1969114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0F1021-B266-43B3-BDEC-DFA811CAEF20}" type="datetimeFigureOut">
              <a:rPr lang="en-US" smtClean="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1599603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0F1021-B266-43B3-BDEC-DFA811CAEF20}" type="datetimeFigureOut">
              <a:rPr lang="en-US" smtClean="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57470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0F1021-B266-43B3-BDEC-DFA811CAEF20}" type="datetimeFigureOut">
              <a:rPr lang="en-US" smtClean="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748322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0F1021-B266-43B3-BDEC-DFA811CAEF20}" type="datetimeFigureOut">
              <a:rPr lang="en-US" smtClean="0"/>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1257329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0F1021-B266-43B3-BDEC-DFA811CAEF20}" type="datetimeFigureOut">
              <a:rPr lang="en-US" smtClean="0"/>
              <a:t>8/9/2022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33089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Date Placeholder 2"/>
          <p:cNvSpPr>
            <a:spLocks noGrp="1"/>
          </p:cNvSpPr>
          <p:nvPr>
            <p:ph type="dt" sz="half" idx="10"/>
          </p:nvPr>
        </p:nvSpPr>
        <p:spPr/>
        <p:txBody>
          <a:bodyPr/>
          <a:lstStyle/>
          <a:p>
            <a:fld id="{940F1021-B266-43B3-BDEC-DFA811CAEF20}" type="datetimeFigureOut">
              <a:rPr lang="en-US" smtClean="0"/>
              <a:t>8/9/2022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059584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F1021-B266-43B3-BDEC-DFA811CAEF20}" type="datetimeFigureOut">
              <a:rPr lang="en-US" smtClean="0"/>
              <a:t>8/9/2022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4126743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0F1021-B266-43B3-BDEC-DFA811CAEF20}" type="datetimeFigureOut">
              <a:rPr lang="en-US" smtClean="0"/>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2511639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0F1021-B266-43B3-BDEC-DFA811CAEF20}" type="datetimeFigureOut">
              <a:rPr lang="en-US" smtClean="0"/>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021185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0F1021-B266-43B3-BDEC-DFA811CAEF20}" type="datetimeFigureOut">
              <a:rPr lang="en-US" smtClean="0"/>
              <a:t>8/9/2022</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903F50-6C8B-4DF5-9707-78408FB2F531}" type="slidenum">
              <a:rPr lang="en-US" smtClean="0"/>
              <a:t>‹#›</a:t>
            </a:fld>
            <a:endParaRPr lang="en-US" dirty="0"/>
          </a:p>
        </p:txBody>
      </p:sp>
    </p:spTree>
    <p:extLst>
      <p:ext uri="{BB962C8B-B14F-4D97-AF65-F5344CB8AC3E}">
        <p14:creationId xmlns:p14="http://schemas.microsoft.com/office/powerpoint/2010/main" val="4085947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743200"/>
            <a:ext cx="8915400" cy="1470025"/>
          </a:xfrm>
        </p:spPr>
        <p:txBody>
          <a:bodyPr>
            <a:noAutofit/>
          </a:bodyPr>
          <a:lstStyle/>
          <a:p>
            <a:r>
              <a:rPr lang="en-US" sz="5400" dirty="0"/>
              <a:t>ARP Protocol and Attacks</a:t>
            </a:r>
          </a:p>
        </p:txBody>
      </p:sp>
    </p:spTree>
    <p:extLst>
      <p:ext uri="{BB962C8B-B14F-4D97-AF65-F5344CB8AC3E}">
        <p14:creationId xmlns:p14="http://schemas.microsoft.com/office/powerpoint/2010/main" val="52881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A8F62-F8AC-BB9E-105C-7FF5CD0D48A9}"/>
              </a:ext>
            </a:extLst>
          </p:cNvPr>
          <p:cNvSpPr>
            <a:spLocks noGrp="1"/>
          </p:cNvSpPr>
          <p:nvPr>
            <p:ph type="title"/>
          </p:nvPr>
        </p:nvSpPr>
        <p:spPr/>
        <p:txBody>
          <a:bodyPr/>
          <a:lstStyle/>
          <a:p>
            <a:r>
              <a:rPr lang="en-US" dirty="0" err="1"/>
              <a:t>Scapy</a:t>
            </a:r>
            <a:r>
              <a:rPr lang="en-US" dirty="0"/>
              <a:t> Program</a:t>
            </a:r>
          </a:p>
        </p:txBody>
      </p:sp>
      <p:pic>
        <p:nvPicPr>
          <p:cNvPr id="5" name="Content Placeholder 4" descr="Text&#10;&#10;Description automatically generated with medium confidence">
            <a:extLst>
              <a:ext uri="{FF2B5EF4-FFF2-40B4-BE49-F238E27FC236}">
                <a16:creationId xmlns:a16="http://schemas.microsoft.com/office/drawing/2014/main" id="{12194E5C-CF83-F95B-DBE9-281AEF3BAD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2514600"/>
            <a:ext cx="10345594" cy="2257740"/>
          </a:xfrm>
        </p:spPr>
      </p:pic>
    </p:spTree>
    <p:extLst>
      <p:ext uri="{BB962C8B-B14F-4D97-AF65-F5344CB8AC3E}">
        <p14:creationId xmlns:p14="http://schemas.microsoft.com/office/powerpoint/2010/main" val="2777716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C0D6-724E-D52F-AA16-A664CE53CE56}"/>
              </a:ext>
            </a:extLst>
          </p:cNvPr>
          <p:cNvSpPr>
            <a:spLocks noGrp="1"/>
          </p:cNvSpPr>
          <p:nvPr>
            <p:ph type="title"/>
          </p:nvPr>
        </p:nvSpPr>
        <p:spPr/>
        <p:txBody>
          <a:bodyPr/>
          <a:lstStyle/>
          <a:p>
            <a:r>
              <a:rPr lang="en-US" dirty="0"/>
              <a:t>Promiscuous Mode</a:t>
            </a:r>
          </a:p>
        </p:txBody>
      </p:sp>
      <p:sp>
        <p:nvSpPr>
          <p:cNvPr id="3" name="Content Placeholder 2">
            <a:extLst>
              <a:ext uri="{FF2B5EF4-FFF2-40B4-BE49-F238E27FC236}">
                <a16:creationId xmlns:a16="http://schemas.microsoft.com/office/drawing/2014/main" id="{F627B518-2FC3-0650-D2F4-D0B86E642E57}"/>
              </a:ext>
            </a:extLst>
          </p:cNvPr>
          <p:cNvSpPr>
            <a:spLocks noGrp="1"/>
          </p:cNvSpPr>
          <p:nvPr>
            <p:ph idx="1"/>
          </p:nvPr>
        </p:nvSpPr>
        <p:spPr/>
        <p:txBody>
          <a:bodyPr/>
          <a:lstStyle/>
          <a:p>
            <a:r>
              <a:rPr lang="en-US" dirty="0"/>
              <a:t>Ethernet is a broadcast medium</a:t>
            </a:r>
          </a:p>
          <a:p>
            <a:r>
              <a:rPr lang="en-US" dirty="0"/>
              <a:t>NIC check destination MAC address</a:t>
            </a:r>
          </a:p>
          <a:p>
            <a:pPr lvl="1"/>
            <a:r>
              <a:rPr lang="en-US" dirty="0"/>
              <a:t>mine: accept the frame</a:t>
            </a:r>
          </a:p>
          <a:p>
            <a:pPr lvl="1"/>
            <a:r>
              <a:rPr lang="en-US" dirty="0"/>
              <a:t>not mine: discard it</a:t>
            </a:r>
          </a:p>
          <a:p>
            <a:r>
              <a:rPr lang="en-US" dirty="0"/>
              <a:t>Enable promiscuous mode </a:t>
            </a:r>
          </a:p>
          <a:p>
            <a:pPr lvl="1"/>
            <a:r>
              <a:rPr lang="en-US" dirty="0"/>
              <a:t>Will not check destination MAC</a:t>
            </a:r>
          </a:p>
          <a:p>
            <a:pPr lvl="1"/>
            <a:r>
              <a:rPr lang="en-US" dirty="0"/>
              <a:t>Take in all the packets on the local network</a:t>
            </a:r>
          </a:p>
          <a:p>
            <a:r>
              <a:rPr lang="en-US" dirty="0"/>
              <a:t>Useful for packet sniffing</a:t>
            </a:r>
          </a:p>
        </p:txBody>
      </p:sp>
    </p:spTree>
    <p:extLst>
      <p:ext uri="{BB962C8B-B14F-4D97-AF65-F5344CB8AC3E}">
        <p14:creationId xmlns:p14="http://schemas.microsoft.com/office/powerpoint/2010/main" val="92823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97A9-51B9-BC64-C669-193AD42A694A}"/>
              </a:ext>
            </a:extLst>
          </p:cNvPr>
          <p:cNvSpPr>
            <a:spLocks noGrp="1"/>
          </p:cNvSpPr>
          <p:nvPr>
            <p:ph type="title"/>
          </p:nvPr>
        </p:nvSpPr>
        <p:spPr/>
        <p:txBody>
          <a:bodyPr>
            <a:normAutofit/>
          </a:bodyPr>
          <a:lstStyle/>
          <a:p>
            <a:r>
              <a:rPr lang="en-US" dirty="0"/>
              <a:t>MAC Address Randomization and Privacy</a:t>
            </a:r>
          </a:p>
        </p:txBody>
      </p:sp>
      <p:pic>
        <p:nvPicPr>
          <p:cNvPr id="5" name="Content Placeholder 4">
            <a:extLst>
              <a:ext uri="{FF2B5EF4-FFF2-40B4-BE49-F238E27FC236}">
                <a16:creationId xmlns:a16="http://schemas.microsoft.com/office/drawing/2014/main" id="{A0D75F37-3DE7-BEFF-FDDA-2FD519EB8240}"/>
              </a:ext>
            </a:extLst>
          </p:cNvPr>
          <p:cNvPicPr>
            <a:picLocks noGrp="1" noChangeAspect="1"/>
          </p:cNvPicPr>
          <p:nvPr>
            <p:ph idx="1"/>
          </p:nvPr>
        </p:nvPicPr>
        <p:blipFill>
          <a:blip r:embed="rId2"/>
          <a:stretch>
            <a:fillRect/>
          </a:stretch>
        </p:blipFill>
        <p:spPr>
          <a:xfrm>
            <a:off x="1371600" y="1752600"/>
            <a:ext cx="8763000" cy="4321027"/>
          </a:xfrm>
        </p:spPr>
      </p:pic>
    </p:spTree>
    <p:extLst>
      <p:ext uri="{BB962C8B-B14F-4D97-AF65-F5344CB8AC3E}">
        <p14:creationId xmlns:p14="http://schemas.microsoft.com/office/powerpoint/2010/main" val="3039554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883-CB48-4001-B053-0592F0186C8F}"/>
              </a:ext>
            </a:extLst>
          </p:cNvPr>
          <p:cNvSpPr>
            <a:spLocks noGrp="1"/>
          </p:cNvSpPr>
          <p:nvPr>
            <p:ph type="title"/>
          </p:nvPr>
        </p:nvSpPr>
        <p:spPr/>
        <p:txBody>
          <a:bodyPr/>
          <a:lstStyle/>
          <a:p>
            <a:r>
              <a:rPr lang="en-US" dirty="0"/>
              <a:t>The ARP Protocol</a:t>
            </a:r>
          </a:p>
        </p:txBody>
      </p:sp>
      <p:sp>
        <p:nvSpPr>
          <p:cNvPr id="3" name="Text Placeholder 2">
            <a:extLst>
              <a:ext uri="{FF2B5EF4-FFF2-40B4-BE49-F238E27FC236}">
                <a16:creationId xmlns:a16="http://schemas.microsoft.com/office/drawing/2014/main" id="{176B2F14-9CD3-B7AA-2F51-FE40672C56B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99133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5F568-ED52-D25F-57A9-E350B5FC045E}"/>
              </a:ext>
            </a:extLst>
          </p:cNvPr>
          <p:cNvSpPr>
            <a:spLocks noGrp="1"/>
          </p:cNvSpPr>
          <p:nvPr>
            <p:ph type="title"/>
          </p:nvPr>
        </p:nvSpPr>
        <p:spPr/>
        <p:txBody>
          <a:bodyPr/>
          <a:lstStyle/>
          <a:p>
            <a:r>
              <a:rPr lang="en-US" dirty="0"/>
              <a:t>The ARP Protocol</a:t>
            </a:r>
          </a:p>
        </p:txBody>
      </p:sp>
      <p:sp>
        <p:nvSpPr>
          <p:cNvPr id="3" name="Content Placeholder 2">
            <a:extLst>
              <a:ext uri="{FF2B5EF4-FFF2-40B4-BE49-F238E27FC236}">
                <a16:creationId xmlns:a16="http://schemas.microsoft.com/office/drawing/2014/main" id="{254877BD-F5A5-AEFB-D1CC-F92DE0BD2A43}"/>
              </a:ext>
            </a:extLst>
          </p:cNvPr>
          <p:cNvSpPr>
            <a:spLocks noGrp="1"/>
          </p:cNvSpPr>
          <p:nvPr>
            <p:ph idx="1"/>
          </p:nvPr>
        </p:nvSpPr>
        <p:spPr/>
        <p:txBody>
          <a:bodyPr/>
          <a:lstStyle/>
          <a:p>
            <a:r>
              <a:rPr lang="en-US" dirty="0"/>
              <a:t>Communication on LAN</a:t>
            </a:r>
          </a:p>
          <a:p>
            <a:pPr lvl="1"/>
            <a:r>
              <a:rPr lang="en-US" dirty="0"/>
              <a:t>Need to use MAC address</a:t>
            </a:r>
          </a:p>
          <a:p>
            <a:pPr lvl="1"/>
            <a:r>
              <a:rPr lang="en-US" dirty="0"/>
              <a:t>But we only know the IP address</a:t>
            </a:r>
          </a:p>
          <a:p>
            <a:r>
              <a:rPr lang="en-US" dirty="0"/>
              <a:t>ARP: Address Resolution Protocol</a:t>
            </a:r>
          </a:p>
          <a:p>
            <a:pPr lvl="1"/>
            <a:r>
              <a:rPr lang="en-US" dirty="0"/>
              <a:t>Find MAC from IP</a:t>
            </a:r>
          </a:p>
        </p:txBody>
      </p:sp>
    </p:spTree>
    <p:extLst>
      <p:ext uri="{BB962C8B-B14F-4D97-AF65-F5344CB8AC3E}">
        <p14:creationId xmlns:p14="http://schemas.microsoft.com/office/powerpoint/2010/main" val="2864993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DDAB-C0A0-0A0E-D8D5-E51CA716A772}"/>
              </a:ext>
            </a:extLst>
          </p:cNvPr>
          <p:cNvSpPr>
            <a:spLocks noGrp="1"/>
          </p:cNvSpPr>
          <p:nvPr>
            <p:ph type="title"/>
          </p:nvPr>
        </p:nvSpPr>
        <p:spPr/>
        <p:txBody>
          <a:bodyPr/>
          <a:lstStyle/>
          <a:p>
            <a:r>
              <a:rPr lang="en-US" dirty="0"/>
              <a:t>ARP Request/Reply</a:t>
            </a:r>
          </a:p>
        </p:txBody>
      </p:sp>
      <p:pic>
        <p:nvPicPr>
          <p:cNvPr id="5" name="Content Placeholder 4" descr="Diagram&#10;&#10;Description automatically generated">
            <a:extLst>
              <a:ext uri="{FF2B5EF4-FFF2-40B4-BE49-F238E27FC236}">
                <a16:creationId xmlns:a16="http://schemas.microsoft.com/office/drawing/2014/main" id="{1AB4D6AB-859E-5564-481C-8BBA1B238B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52392"/>
            <a:ext cx="10021699" cy="3153215"/>
          </a:xfrm>
        </p:spPr>
      </p:pic>
    </p:spTree>
    <p:extLst>
      <p:ext uri="{BB962C8B-B14F-4D97-AF65-F5344CB8AC3E}">
        <p14:creationId xmlns:p14="http://schemas.microsoft.com/office/powerpoint/2010/main" val="1832751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2C954-C020-7C0D-DFF2-AE49F26FEB9B}"/>
              </a:ext>
            </a:extLst>
          </p:cNvPr>
          <p:cNvSpPr>
            <a:spLocks noGrp="1"/>
          </p:cNvSpPr>
          <p:nvPr>
            <p:ph type="title"/>
          </p:nvPr>
        </p:nvSpPr>
        <p:spPr/>
        <p:txBody>
          <a:bodyPr/>
          <a:lstStyle/>
          <a:p>
            <a:r>
              <a:rPr lang="en-US" dirty="0"/>
              <a:t>Send ARP Request: Example 1 </a:t>
            </a:r>
          </a:p>
        </p:txBody>
      </p:sp>
      <p:pic>
        <p:nvPicPr>
          <p:cNvPr id="5" name="Content Placeholder 4" descr="A picture containing text&#10;&#10;Description automatically generated">
            <a:extLst>
              <a:ext uri="{FF2B5EF4-FFF2-40B4-BE49-F238E27FC236}">
                <a16:creationId xmlns:a16="http://schemas.microsoft.com/office/drawing/2014/main" id="{9F0CC904-5E22-E8BE-539E-9741C6C4F6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2667000"/>
            <a:ext cx="9783540" cy="1857634"/>
          </a:xfrm>
        </p:spPr>
      </p:pic>
      <p:sp>
        <p:nvSpPr>
          <p:cNvPr id="6" name="TextBox 5">
            <a:extLst>
              <a:ext uri="{FF2B5EF4-FFF2-40B4-BE49-F238E27FC236}">
                <a16:creationId xmlns:a16="http://schemas.microsoft.com/office/drawing/2014/main" id="{41CE3B25-7741-3764-498E-9DBE721CF453}"/>
              </a:ext>
            </a:extLst>
          </p:cNvPr>
          <p:cNvSpPr txBox="1"/>
          <p:nvPr/>
        </p:nvSpPr>
        <p:spPr>
          <a:xfrm>
            <a:off x="914400" y="1780709"/>
            <a:ext cx="5508239" cy="523220"/>
          </a:xfrm>
          <a:prstGeom prst="rect">
            <a:avLst/>
          </a:prstGeom>
          <a:noFill/>
        </p:spPr>
        <p:txBody>
          <a:bodyPr wrap="none" rtlCol="0">
            <a:spAutoFit/>
          </a:bodyPr>
          <a:lstStyle/>
          <a:p>
            <a:r>
              <a:rPr lang="en-US" sz="2800" dirty="0">
                <a:solidFill>
                  <a:srgbClr val="7030A0"/>
                </a:solidFill>
                <a:latin typeface="Consolas" panose="020B0609020204030204" pitchFamily="49" charset="0"/>
              </a:rPr>
              <a:t>ping 10.9.0.6 from 10.9.0.5</a:t>
            </a:r>
          </a:p>
        </p:txBody>
      </p:sp>
    </p:spTree>
    <p:extLst>
      <p:ext uri="{BB962C8B-B14F-4D97-AF65-F5344CB8AC3E}">
        <p14:creationId xmlns:p14="http://schemas.microsoft.com/office/powerpoint/2010/main" val="230664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3C6BE-764F-56E7-39A0-E93BC2343EE3}"/>
              </a:ext>
            </a:extLst>
          </p:cNvPr>
          <p:cNvSpPr>
            <a:spLocks noGrp="1"/>
          </p:cNvSpPr>
          <p:nvPr>
            <p:ph type="title"/>
          </p:nvPr>
        </p:nvSpPr>
        <p:spPr/>
        <p:txBody>
          <a:bodyPr/>
          <a:lstStyle/>
          <a:p>
            <a:r>
              <a:rPr lang="en-US" dirty="0"/>
              <a:t>Send ARP Request: Example 2</a:t>
            </a:r>
          </a:p>
        </p:txBody>
      </p:sp>
      <p:pic>
        <p:nvPicPr>
          <p:cNvPr id="5" name="Content Placeholder 4">
            <a:extLst>
              <a:ext uri="{FF2B5EF4-FFF2-40B4-BE49-F238E27FC236}">
                <a16:creationId xmlns:a16="http://schemas.microsoft.com/office/drawing/2014/main" id="{C8D42169-3AD5-2AF4-4C25-806B563F5B36}"/>
              </a:ext>
            </a:extLst>
          </p:cNvPr>
          <p:cNvPicPr>
            <a:picLocks noGrp="1" noChangeAspect="1"/>
          </p:cNvPicPr>
          <p:nvPr>
            <p:ph idx="1"/>
          </p:nvPr>
        </p:nvPicPr>
        <p:blipFill>
          <a:blip r:embed="rId2"/>
          <a:stretch>
            <a:fillRect/>
          </a:stretch>
        </p:blipFill>
        <p:spPr>
          <a:xfrm>
            <a:off x="1219200" y="1981200"/>
            <a:ext cx="8477034" cy="4408336"/>
          </a:xfrm>
        </p:spPr>
      </p:pic>
      <p:sp>
        <p:nvSpPr>
          <p:cNvPr id="6" name="TextBox 5">
            <a:extLst>
              <a:ext uri="{FF2B5EF4-FFF2-40B4-BE49-F238E27FC236}">
                <a16:creationId xmlns:a16="http://schemas.microsoft.com/office/drawing/2014/main" id="{E78E6311-A32A-A1A5-FF39-CBC6BEE1245E}"/>
              </a:ext>
            </a:extLst>
          </p:cNvPr>
          <p:cNvSpPr txBox="1"/>
          <p:nvPr/>
        </p:nvSpPr>
        <p:spPr>
          <a:xfrm>
            <a:off x="609600" y="1417638"/>
            <a:ext cx="4942379" cy="461665"/>
          </a:xfrm>
          <a:prstGeom prst="rect">
            <a:avLst/>
          </a:prstGeom>
          <a:noFill/>
        </p:spPr>
        <p:txBody>
          <a:bodyPr wrap="none" rtlCol="0">
            <a:spAutoFit/>
          </a:bodyPr>
          <a:lstStyle/>
          <a:p>
            <a:r>
              <a:rPr lang="en-US" sz="2400" b="1" dirty="0">
                <a:solidFill>
                  <a:srgbClr val="7030A0"/>
                </a:solidFill>
                <a:effectLst/>
                <a:latin typeface="Consolas" panose="020B0609020204030204" pitchFamily="49" charset="0"/>
              </a:rPr>
              <a:t>ping 10.0.2.15 from 10.0.2.4</a:t>
            </a:r>
            <a:endParaRPr lang="en-US" sz="24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817948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921B-37FA-41A2-B942-A39F62A45D85}"/>
              </a:ext>
            </a:extLst>
          </p:cNvPr>
          <p:cNvSpPr>
            <a:spLocks noGrp="1"/>
          </p:cNvSpPr>
          <p:nvPr>
            <p:ph type="title"/>
          </p:nvPr>
        </p:nvSpPr>
        <p:spPr/>
        <p:txBody>
          <a:bodyPr/>
          <a:lstStyle/>
          <a:p>
            <a:r>
              <a:rPr lang="en-US" dirty="0"/>
              <a:t>ARP Message Format</a:t>
            </a:r>
          </a:p>
        </p:txBody>
      </p:sp>
      <p:pic>
        <p:nvPicPr>
          <p:cNvPr id="5" name="Content Placeholder 4">
            <a:extLst>
              <a:ext uri="{FF2B5EF4-FFF2-40B4-BE49-F238E27FC236}">
                <a16:creationId xmlns:a16="http://schemas.microsoft.com/office/drawing/2014/main" id="{F4DE3D2A-1102-4704-D153-9AC84ECA1C09}"/>
              </a:ext>
            </a:extLst>
          </p:cNvPr>
          <p:cNvPicPr>
            <a:picLocks noGrp="1" noChangeAspect="1"/>
          </p:cNvPicPr>
          <p:nvPr>
            <p:ph idx="1"/>
          </p:nvPr>
        </p:nvPicPr>
        <p:blipFill>
          <a:blip r:embed="rId2"/>
          <a:stretch>
            <a:fillRect/>
          </a:stretch>
        </p:blipFill>
        <p:spPr>
          <a:xfrm>
            <a:off x="838200" y="1600200"/>
            <a:ext cx="9618814" cy="4525963"/>
          </a:xfrm>
        </p:spPr>
      </p:pic>
    </p:spTree>
    <p:extLst>
      <p:ext uri="{BB962C8B-B14F-4D97-AF65-F5344CB8AC3E}">
        <p14:creationId xmlns:p14="http://schemas.microsoft.com/office/powerpoint/2010/main" val="436873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606E1-CD41-72BC-5B13-FAB1431AB4C9}"/>
              </a:ext>
            </a:extLst>
          </p:cNvPr>
          <p:cNvSpPr>
            <a:spLocks noGrp="1"/>
          </p:cNvSpPr>
          <p:nvPr>
            <p:ph type="title"/>
          </p:nvPr>
        </p:nvSpPr>
        <p:spPr/>
        <p:txBody>
          <a:bodyPr/>
          <a:lstStyle/>
          <a:p>
            <a:r>
              <a:rPr lang="en-US" dirty="0"/>
              <a:t>ARP Class in </a:t>
            </a:r>
            <a:r>
              <a:rPr lang="en-US" dirty="0" err="1"/>
              <a:t>Scapy</a:t>
            </a:r>
            <a:endParaRPr lang="en-US" dirty="0"/>
          </a:p>
        </p:txBody>
      </p:sp>
      <p:pic>
        <p:nvPicPr>
          <p:cNvPr id="5" name="Content Placeholder 4">
            <a:extLst>
              <a:ext uri="{FF2B5EF4-FFF2-40B4-BE49-F238E27FC236}">
                <a16:creationId xmlns:a16="http://schemas.microsoft.com/office/drawing/2014/main" id="{8B3C168C-10B0-8A7E-5590-1CB46FC9245C}"/>
              </a:ext>
            </a:extLst>
          </p:cNvPr>
          <p:cNvPicPr>
            <a:picLocks noGrp="1" noChangeAspect="1"/>
          </p:cNvPicPr>
          <p:nvPr>
            <p:ph idx="1"/>
          </p:nvPr>
        </p:nvPicPr>
        <p:blipFill>
          <a:blip r:embed="rId2"/>
          <a:stretch>
            <a:fillRect/>
          </a:stretch>
        </p:blipFill>
        <p:spPr>
          <a:xfrm>
            <a:off x="1295400" y="1905000"/>
            <a:ext cx="7773485" cy="3715268"/>
          </a:xfrm>
        </p:spPr>
      </p:pic>
    </p:spTree>
    <p:extLst>
      <p:ext uri="{BB962C8B-B14F-4D97-AF65-F5344CB8AC3E}">
        <p14:creationId xmlns:p14="http://schemas.microsoft.com/office/powerpoint/2010/main" val="277911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754" y="304800"/>
            <a:ext cx="9549245" cy="914400"/>
          </a:xfrm>
        </p:spPr>
        <p:txBody>
          <a:bodyPr>
            <a:noAutofit/>
          </a:bodyPr>
          <a:lstStyle/>
          <a:p>
            <a:pPr algn="l"/>
            <a:r>
              <a:rPr lang="en-US" dirty="0"/>
              <a:t>Outline</a:t>
            </a:r>
          </a:p>
        </p:txBody>
      </p:sp>
      <p:sp>
        <p:nvSpPr>
          <p:cNvPr id="3" name="Content Placeholder 2"/>
          <p:cNvSpPr>
            <a:spLocks noGrp="1"/>
          </p:cNvSpPr>
          <p:nvPr>
            <p:ph idx="1"/>
          </p:nvPr>
        </p:nvSpPr>
        <p:spPr>
          <a:xfrm>
            <a:off x="685800" y="1524000"/>
            <a:ext cx="10972800" cy="4038600"/>
          </a:xfrm>
        </p:spPr>
        <p:txBody>
          <a:bodyPr>
            <a:normAutofit/>
          </a:bodyPr>
          <a:lstStyle/>
          <a:p>
            <a:r>
              <a:rPr lang="en-US" dirty="0"/>
              <a:t>Network Interface</a:t>
            </a:r>
          </a:p>
          <a:p>
            <a:r>
              <a:rPr lang="en-US" dirty="0"/>
              <a:t>Ethernet frame and MAC header</a:t>
            </a:r>
          </a:p>
          <a:p>
            <a:r>
              <a:rPr lang="en-US" dirty="0"/>
              <a:t>ARP protocol</a:t>
            </a:r>
          </a:p>
          <a:p>
            <a:r>
              <a:rPr lang="en-US" dirty="0"/>
              <a:t>ARP cache poisoning attack</a:t>
            </a:r>
          </a:p>
        </p:txBody>
      </p:sp>
    </p:spTree>
    <p:extLst>
      <p:ext uri="{BB962C8B-B14F-4D97-AF65-F5344CB8AC3E}">
        <p14:creationId xmlns:p14="http://schemas.microsoft.com/office/powerpoint/2010/main" val="850159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16F1-2B30-8055-1266-79502A4D9973}"/>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38289A14-F3DC-9EDB-EFF3-6435286910D0}"/>
              </a:ext>
            </a:extLst>
          </p:cNvPr>
          <p:cNvSpPr>
            <a:spLocks noGrp="1"/>
          </p:cNvSpPr>
          <p:nvPr>
            <p:ph idx="1"/>
          </p:nvPr>
        </p:nvSpPr>
        <p:spPr/>
        <p:txBody>
          <a:bodyPr/>
          <a:lstStyle/>
          <a:p>
            <a:pPr marL="0" marR="0" indent="0">
              <a:spcBef>
                <a:spcPts val="0"/>
              </a:spcBef>
              <a:spcAft>
                <a:spcPts val="0"/>
              </a:spcAft>
              <a:buNone/>
            </a:pPr>
            <a:r>
              <a:rPr lang="en-US" dirty="0">
                <a:effectLst/>
                <a:latin typeface="Calibri" panose="020F0502020204030204" pitchFamily="34" charset="0"/>
              </a:rPr>
              <a:t>Different behaviors of the following commands</a:t>
            </a:r>
          </a:p>
          <a:p>
            <a:pPr marL="0" marR="0" indent="0">
              <a:spcBef>
                <a:spcPts val="0"/>
              </a:spcBef>
              <a:spcAft>
                <a:spcPts val="0"/>
              </a:spcAft>
              <a:buNone/>
            </a:pPr>
            <a:endParaRPr lang="en-US" dirty="0">
              <a:effectLst/>
              <a:latin typeface="Calibri" panose="020F0502020204030204" pitchFamily="34" charset="0"/>
            </a:endParaRPr>
          </a:p>
          <a:p>
            <a:pPr marL="914400" lvl="1" indent="-457200" fontAlgn="ctr">
              <a:spcBef>
                <a:spcPts val="0"/>
              </a:spcBef>
              <a:buFont typeface="+mj-lt"/>
              <a:buAutoNum type="arabicPeriod"/>
            </a:pPr>
            <a:r>
              <a:rPr lang="en-US" dirty="0">
                <a:effectLst/>
                <a:latin typeface="Calibri" panose="020F0502020204030204" pitchFamily="34" charset="0"/>
              </a:rPr>
              <a:t>ping 10.9.0.6      (existing, on LAN)</a:t>
            </a:r>
          </a:p>
          <a:p>
            <a:pPr marL="914400" lvl="1" indent="-457200" fontAlgn="ctr">
              <a:spcBef>
                <a:spcPts val="0"/>
              </a:spcBef>
              <a:buFont typeface="+mj-lt"/>
              <a:buAutoNum type="arabicPeriod"/>
            </a:pPr>
            <a:r>
              <a:rPr lang="en-US" dirty="0">
                <a:effectLst/>
                <a:latin typeface="Calibri" panose="020F0502020204030204" pitchFamily="34" charset="0"/>
              </a:rPr>
              <a:t>ping 10.9.0.99    (non-existing, on LAN)</a:t>
            </a:r>
          </a:p>
          <a:p>
            <a:pPr marL="914400" lvl="1" indent="-457200" fontAlgn="ctr">
              <a:spcBef>
                <a:spcPts val="0"/>
              </a:spcBef>
              <a:buFont typeface="+mj-lt"/>
              <a:buAutoNum type="arabicPeriod"/>
            </a:pPr>
            <a:r>
              <a:rPr lang="en-US" dirty="0">
                <a:effectLst/>
                <a:latin typeface="Calibri" panose="020F0502020204030204" pitchFamily="34" charset="0"/>
              </a:rPr>
              <a:t>ping 1.2.3.4        (non-existing, not on LAN)</a:t>
            </a:r>
          </a:p>
          <a:p>
            <a:pPr marL="914400" lvl="1" indent="-457200" fontAlgn="ctr">
              <a:spcBef>
                <a:spcPts val="0"/>
              </a:spcBef>
              <a:buFont typeface="+mj-lt"/>
              <a:buAutoNum type="arabicPeriod"/>
            </a:pPr>
            <a:r>
              <a:rPr lang="en-US" dirty="0">
                <a:effectLst/>
                <a:latin typeface="Calibri" panose="020F0502020204030204" pitchFamily="34" charset="0"/>
              </a:rPr>
              <a:t>ping 8.8.8.8        (existing, on the Internet)</a:t>
            </a:r>
          </a:p>
          <a:p>
            <a:pPr marL="457200" lvl="1" indent="0" fontAlgn="ctr">
              <a:spcBef>
                <a:spcPts val="0"/>
              </a:spcBef>
              <a:buNone/>
            </a:pPr>
            <a:endParaRPr lang="en-US" sz="2400" dirty="0">
              <a:latin typeface="Calibri" panose="020F0502020204030204" pitchFamily="34" charset="0"/>
            </a:endParaRPr>
          </a:p>
        </p:txBody>
      </p:sp>
    </p:spTree>
    <p:extLst>
      <p:ext uri="{BB962C8B-B14F-4D97-AF65-F5344CB8AC3E}">
        <p14:creationId xmlns:p14="http://schemas.microsoft.com/office/powerpoint/2010/main" val="2573554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0282D-004E-97E1-7F3D-5E504FD1F07D}"/>
              </a:ext>
            </a:extLst>
          </p:cNvPr>
          <p:cNvSpPr>
            <a:spLocks noGrp="1"/>
          </p:cNvSpPr>
          <p:nvPr>
            <p:ph type="title"/>
          </p:nvPr>
        </p:nvSpPr>
        <p:spPr/>
        <p:txBody>
          <a:bodyPr/>
          <a:lstStyle/>
          <a:p>
            <a:r>
              <a:rPr lang="en-US" dirty="0"/>
              <a:t>ARP Cache</a:t>
            </a:r>
          </a:p>
        </p:txBody>
      </p:sp>
      <p:sp>
        <p:nvSpPr>
          <p:cNvPr id="3" name="Content Placeholder 2">
            <a:extLst>
              <a:ext uri="{FF2B5EF4-FFF2-40B4-BE49-F238E27FC236}">
                <a16:creationId xmlns:a16="http://schemas.microsoft.com/office/drawing/2014/main" id="{B7B03AC3-86C6-7628-9186-D535F88F9AB9}"/>
              </a:ext>
            </a:extLst>
          </p:cNvPr>
          <p:cNvSpPr>
            <a:spLocks noGrp="1"/>
          </p:cNvSpPr>
          <p:nvPr>
            <p:ph idx="1"/>
          </p:nvPr>
        </p:nvSpPr>
        <p:spPr/>
        <p:txBody>
          <a:bodyPr/>
          <a:lstStyle/>
          <a:p>
            <a:r>
              <a:rPr lang="en-US" dirty="0"/>
              <a:t>Avoid sending too many ARP requests</a:t>
            </a:r>
          </a:p>
          <a:p>
            <a:r>
              <a:rPr lang="en-US" dirty="0"/>
              <a:t>ARP caches received information</a:t>
            </a:r>
          </a:p>
          <a:p>
            <a:endParaRPr lang="en-US" dirty="0"/>
          </a:p>
        </p:txBody>
      </p:sp>
      <p:pic>
        <p:nvPicPr>
          <p:cNvPr id="5" name="Picture 4" descr="Text, letter&#10;&#10;Description automatically generated">
            <a:extLst>
              <a:ext uri="{FF2B5EF4-FFF2-40B4-BE49-F238E27FC236}">
                <a16:creationId xmlns:a16="http://schemas.microsoft.com/office/drawing/2014/main" id="{ABCFBC23-C7CD-093F-7D6D-B09A641E1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048000"/>
            <a:ext cx="8497486" cy="2743583"/>
          </a:xfrm>
          <a:prstGeom prst="rect">
            <a:avLst/>
          </a:prstGeom>
        </p:spPr>
      </p:pic>
      <p:sp>
        <p:nvSpPr>
          <p:cNvPr id="6" name="TextBox 5">
            <a:extLst>
              <a:ext uri="{FF2B5EF4-FFF2-40B4-BE49-F238E27FC236}">
                <a16:creationId xmlns:a16="http://schemas.microsoft.com/office/drawing/2014/main" id="{06508755-C4E5-3CEB-A80E-B36029497965}"/>
              </a:ext>
            </a:extLst>
          </p:cNvPr>
          <p:cNvSpPr txBox="1"/>
          <p:nvPr/>
        </p:nvSpPr>
        <p:spPr>
          <a:xfrm>
            <a:off x="3124200" y="3016190"/>
            <a:ext cx="1535100" cy="400110"/>
          </a:xfrm>
          <a:prstGeom prst="rect">
            <a:avLst/>
          </a:prstGeom>
          <a:noFill/>
        </p:spPr>
        <p:txBody>
          <a:bodyPr wrap="none" rtlCol="0">
            <a:spAutoFit/>
          </a:bodyPr>
          <a:lstStyle/>
          <a:p>
            <a:r>
              <a:rPr lang="en-US" sz="2000" b="1" dirty="0">
                <a:solidFill>
                  <a:srgbClr val="C00000"/>
                </a:solidFill>
              </a:rPr>
              <a:t>empty cache</a:t>
            </a:r>
          </a:p>
        </p:txBody>
      </p:sp>
    </p:spTree>
    <p:extLst>
      <p:ext uri="{BB962C8B-B14F-4D97-AF65-F5344CB8AC3E}">
        <p14:creationId xmlns:p14="http://schemas.microsoft.com/office/powerpoint/2010/main" val="2309554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582A-965F-85A3-101D-0B100751BCCB}"/>
              </a:ext>
            </a:extLst>
          </p:cNvPr>
          <p:cNvSpPr>
            <a:spLocks noGrp="1"/>
          </p:cNvSpPr>
          <p:nvPr>
            <p:ph type="title"/>
          </p:nvPr>
        </p:nvSpPr>
        <p:spPr/>
        <p:txBody>
          <a:bodyPr/>
          <a:lstStyle/>
          <a:p>
            <a:r>
              <a:rPr lang="en-US" dirty="0"/>
              <a:t>ARP Cache Poisoning Attack</a:t>
            </a:r>
          </a:p>
        </p:txBody>
      </p:sp>
    </p:spTree>
    <p:extLst>
      <p:ext uri="{BB962C8B-B14F-4D97-AF65-F5344CB8AC3E}">
        <p14:creationId xmlns:p14="http://schemas.microsoft.com/office/powerpoint/2010/main" val="4262064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42FAC-326A-AEBC-6EE1-0CB21ED3DB23}"/>
              </a:ext>
            </a:extLst>
          </p:cNvPr>
          <p:cNvSpPr>
            <a:spLocks noGrp="1"/>
          </p:cNvSpPr>
          <p:nvPr>
            <p:ph type="title"/>
          </p:nvPr>
        </p:nvSpPr>
        <p:spPr/>
        <p:txBody>
          <a:bodyPr/>
          <a:lstStyle/>
          <a:p>
            <a:r>
              <a:rPr lang="en-US" dirty="0"/>
              <a:t>ARP Cache Poisoning</a:t>
            </a:r>
          </a:p>
        </p:txBody>
      </p:sp>
      <p:sp>
        <p:nvSpPr>
          <p:cNvPr id="3" name="Content Placeholder 2">
            <a:extLst>
              <a:ext uri="{FF2B5EF4-FFF2-40B4-BE49-F238E27FC236}">
                <a16:creationId xmlns:a16="http://schemas.microsoft.com/office/drawing/2014/main" id="{E278DA81-54D0-D461-4ACE-F900CF4E298F}"/>
              </a:ext>
            </a:extLst>
          </p:cNvPr>
          <p:cNvSpPr>
            <a:spLocks noGrp="1"/>
          </p:cNvSpPr>
          <p:nvPr>
            <p:ph idx="1"/>
          </p:nvPr>
        </p:nvSpPr>
        <p:spPr/>
        <p:txBody>
          <a:bodyPr/>
          <a:lstStyle/>
          <a:p>
            <a:r>
              <a:rPr lang="en-US" dirty="0"/>
              <a:t>Spoof ARP Messages</a:t>
            </a:r>
          </a:p>
          <a:p>
            <a:pPr lvl="1"/>
            <a:r>
              <a:rPr lang="en-US" dirty="0"/>
              <a:t>Request</a:t>
            </a:r>
          </a:p>
          <a:p>
            <a:pPr lvl="1"/>
            <a:r>
              <a:rPr lang="en-US" dirty="0"/>
              <a:t>Reply</a:t>
            </a:r>
          </a:p>
          <a:p>
            <a:pPr lvl="1"/>
            <a:r>
              <a:rPr lang="en-US" dirty="0"/>
              <a:t>Gratuitous message</a:t>
            </a:r>
          </a:p>
          <a:p>
            <a:r>
              <a:rPr lang="en-US" dirty="0"/>
              <a:t>Spoofed message might be cached by the victim</a:t>
            </a:r>
          </a:p>
          <a:p>
            <a:pPr lvl="1"/>
            <a:r>
              <a:rPr lang="en-US" dirty="0"/>
              <a:t>Which type of message will be cached depends on OS implementation</a:t>
            </a:r>
          </a:p>
        </p:txBody>
      </p:sp>
    </p:spTree>
    <p:extLst>
      <p:ext uri="{BB962C8B-B14F-4D97-AF65-F5344CB8AC3E}">
        <p14:creationId xmlns:p14="http://schemas.microsoft.com/office/powerpoint/2010/main" val="4137919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1928-AC31-00E6-407C-E46998CC9B32}"/>
              </a:ext>
            </a:extLst>
          </p:cNvPr>
          <p:cNvSpPr>
            <a:spLocks noGrp="1"/>
          </p:cNvSpPr>
          <p:nvPr>
            <p:ph type="title"/>
          </p:nvPr>
        </p:nvSpPr>
        <p:spPr/>
        <p:txBody>
          <a:bodyPr/>
          <a:lstStyle/>
          <a:p>
            <a:pPr algn="l"/>
            <a:r>
              <a:rPr lang="en-US" dirty="0"/>
              <a:t>Constructing ARP Message</a:t>
            </a:r>
          </a:p>
        </p:txBody>
      </p:sp>
      <p:sp>
        <p:nvSpPr>
          <p:cNvPr id="3" name="Text Placeholder 2">
            <a:extLst>
              <a:ext uri="{FF2B5EF4-FFF2-40B4-BE49-F238E27FC236}">
                <a16:creationId xmlns:a16="http://schemas.microsoft.com/office/drawing/2014/main" id="{7D35514D-B999-EB6C-5819-5D172074BC33}"/>
              </a:ext>
            </a:extLst>
          </p:cNvPr>
          <p:cNvSpPr>
            <a:spLocks noGrp="1"/>
          </p:cNvSpPr>
          <p:nvPr>
            <p:ph type="body" idx="1"/>
          </p:nvPr>
        </p:nvSpPr>
        <p:spPr>
          <a:xfrm>
            <a:off x="609600" y="1780868"/>
            <a:ext cx="3677121" cy="639762"/>
          </a:xfrm>
        </p:spPr>
        <p:txBody>
          <a:bodyPr/>
          <a:lstStyle/>
          <a:p>
            <a:r>
              <a:rPr lang="en-US" dirty="0"/>
              <a:t>Construct ARP packet</a:t>
            </a:r>
          </a:p>
        </p:txBody>
      </p:sp>
      <p:pic>
        <p:nvPicPr>
          <p:cNvPr id="8" name="Content Placeholder 7">
            <a:extLst>
              <a:ext uri="{FF2B5EF4-FFF2-40B4-BE49-F238E27FC236}">
                <a16:creationId xmlns:a16="http://schemas.microsoft.com/office/drawing/2014/main" id="{55A91E92-047E-45B9-2172-57B5E7026EFA}"/>
              </a:ext>
            </a:extLst>
          </p:cNvPr>
          <p:cNvPicPr>
            <a:picLocks noGrp="1" noChangeAspect="1"/>
          </p:cNvPicPr>
          <p:nvPr>
            <p:ph sz="half" idx="2"/>
          </p:nvPr>
        </p:nvPicPr>
        <p:blipFill>
          <a:blip r:embed="rId2"/>
          <a:stretch>
            <a:fillRect/>
          </a:stretch>
        </p:blipFill>
        <p:spPr>
          <a:xfrm>
            <a:off x="914400" y="2760304"/>
            <a:ext cx="3372321" cy="2562583"/>
          </a:xfrm>
        </p:spPr>
      </p:pic>
      <p:sp>
        <p:nvSpPr>
          <p:cNvPr id="5" name="Text Placeholder 4">
            <a:extLst>
              <a:ext uri="{FF2B5EF4-FFF2-40B4-BE49-F238E27FC236}">
                <a16:creationId xmlns:a16="http://schemas.microsoft.com/office/drawing/2014/main" id="{4446C0E8-34AD-9421-9250-614BC9617EF6}"/>
              </a:ext>
            </a:extLst>
          </p:cNvPr>
          <p:cNvSpPr>
            <a:spLocks noGrp="1"/>
          </p:cNvSpPr>
          <p:nvPr>
            <p:ph type="body" sz="quarter" idx="3"/>
          </p:nvPr>
        </p:nvSpPr>
        <p:spPr>
          <a:xfrm>
            <a:off x="5105400" y="1827828"/>
            <a:ext cx="5389033" cy="639762"/>
          </a:xfrm>
        </p:spPr>
        <p:txBody>
          <a:bodyPr/>
          <a:lstStyle/>
          <a:p>
            <a:r>
              <a:rPr lang="en-US" dirty="0"/>
              <a:t>Fields of ARP and Ether Class</a:t>
            </a:r>
          </a:p>
        </p:txBody>
      </p:sp>
      <p:pic>
        <p:nvPicPr>
          <p:cNvPr id="10" name="Content Placeholder 9">
            <a:extLst>
              <a:ext uri="{FF2B5EF4-FFF2-40B4-BE49-F238E27FC236}">
                <a16:creationId xmlns:a16="http://schemas.microsoft.com/office/drawing/2014/main" id="{3C67AFFB-DECC-3A9C-76B1-9B6697D867BD}"/>
              </a:ext>
            </a:extLst>
          </p:cNvPr>
          <p:cNvPicPr>
            <a:picLocks noGrp="1" noChangeAspect="1"/>
          </p:cNvPicPr>
          <p:nvPr>
            <p:ph sz="quarter" idx="4"/>
          </p:nvPr>
        </p:nvPicPr>
        <p:blipFill>
          <a:blip r:embed="rId3"/>
          <a:stretch>
            <a:fillRect/>
          </a:stretch>
        </p:blipFill>
        <p:spPr>
          <a:xfrm>
            <a:off x="5219112" y="2760304"/>
            <a:ext cx="6058488" cy="2895600"/>
          </a:xfrm>
        </p:spPr>
      </p:pic>
    </p:spTree>
    <p:extLst>
      <p:ext uri="{BB962C8B-B14F-4D97-AF65-F5344CB8AC3E}">
        <p14:creationId xmlns:p14="http://schemas.microsoft.com/office/powerpoint/2010/main" val="2990964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7A42-BEDE-AC77-A75A-BF18BC004E9A}"/>
              </a:ext>
            </a:extLst>
          </p:cNvPr>
          <p:cNvSpPr>
            <a:spLocks noGrp="1"/>
          </p:cNvSpPr>
          <p:nvPr>
            <p:ph type="title"/>
          </p:nvPr>
        </p:nvSpPr>
        <p:spPr/>
        <p:txBody>
          <a:bodyPr>
            <a:normAutofit/>
          </a:bodyPr>
          <a:lstStyle/>
          <a:p>
            <a:r>
              <a:rPr lang="en-US" dirty="0"/>
              <a:t>Spoof ARP Request/Reply: Code Skeleton</a:t>
            </a:r>
          </a:p>
        </p:txBody>
      </p:sp>
      <p:pic>
        <p:nvPicPr>
          <p:cNvPr id="6" name="Content Placeholder 5">
            <a:extLst>
              <a:ext uri="{FF2B5EF4-FFF2-40B4-BE49-F238E27FC236}">
                <a16:creationId xmlns:a16="http://schemas.microsoft.com/office/drawing/2014/main" id="{91347752-CCDB-E8B9-A6C4-36ABFCBAFE4E}"/>
              </a:ext>
            </a:extLst>
          </p:cNvPr>
          <p:cNvPicPr>
            <a:picLocks noGrp="1" noChangeAspect="1"/>
          </p:cNvPicPr>
          <p:nvPr>
            <p:ph idx="1"/>
          </p:nvPr>
        </p:nvPicPr>
        <p:blipFill>
          <a:blip r:embed="rId3"/>
          <a:stretch>
            <a:fillRect/>
          </a:stretch>
        </p:blipFill>
        <p:spPr>
          <a:xfrm>
            <a:off x="914400" y="1752600"/>
            <a:ext cx="3567011" cy="4525963"/>
          </a:xfrm>
          <a:prstGeom prst="rect">
            <a:avLst/>
          </a:prstGeom>
        </p:spPr>
      </p:pic>
      <p:pic>
        <p:nvPicPr>
          <p:cNvPr id="8" name="Picture 7">
            <a:extLst>
              <a:ext uri="{FF2B5EF4-FFF2-40B4-BE49-F238E27FC236}">
                <a16:creationId xmlns:a16="http://schemas.microsoft.com/office/drawing/2014/main" id="{525241C9-A17C-B92F-2011-CBE695D62320}"/>
              </a:ext>
            </a:extLst>
          </p:cNvPr>
          <p:cNvPicPr>
            <a:picLocks noChangeAspect="1"/>
          </p:cNvPicPr>
          <p:nvPr/>
        </p:nvPicPr>
        <p:blipFill>
          <a:blip r:embed="rId4"/>
          <a:stretch>
            <a:fillRect/>
          </a:stretch>
        </p:blipFill>
        <p:spPr>
          <a:xfrm>
            <a:off x="4562937" y="2895600"/>
            <a:ext cx="6727363" cy="3165441"/>
          </a:xfrm>
          <a:prstGeom prst="rect">
            <a:avLst/>
          </a:prstGeom>
        </p:spPr>
      </p:pic>
      <p:sp>
        <p:nvSpPr>
          <p:cNvPr id="9" name="TextBox 8">
            <a:extLst>
              <a:ext uri="{FF2B5EF4-FFF2-40B4-BE49-F238E27FC236}">
                <a16:creationId xmlns:a16="http://schemas.microsoft.com/office/drawing/2014/main" id="{2F419172-73E2-CA48-820D-4DAB7983B526}"/>
              </a:ext>
            </a:extLst>
          </p:cNvPr>
          <p:cNvSpPr txBox="1"/>
          <p:nvPr/>
        </p:nvSpPr>
        <p:spPr>
          <a:xfrm>
            <a:off x="5544132" y="1676400"/>
            <a:ext cx="4383508" cy="707886"/>
          </a:xfrm>
          <a:prstGeom prst="rect">
            <a:avLst/>
          </a:prstGeom>
          <a:noFill/>
        </p:spPr>
        <p:txBody>
          <a:bodyPr wrap="none" rtlCol="0">
            <a:spAutoFit/>
          </a:bodyPr>
          <a:lstStyle/>
          <a:p>
            <a:r>
              <a:rPr lang="en-US" sz="2000" dirty="0"/>
              <a:t>victim: </a:t>
            </a:r>
            <a:r>
              <a:rPr lang="en-US" sz="2000" b="1" dirty="0"/>
              <a:t>10.9.0.5</a:t>
            </a:r>
          </a:p>
          <a:p>
            <a:r>
              <a:rPr lang="en-US" sz="2000" dirty="0"/>
              <a:t>goal: map </a:t>
            </a:r>
            <a:r>
              <a:rPr lang="en-US" sz="2000" b="1" dirty="0">
                <a:solidFill>
                  <a:srgbClr val="C00000"/>
                </a:solidFill>
              </a:rPr>
              <a:t>10.9.0.99</a:t>
            </a:r>
            <a:r>
              <a:rPr lang="en-US" sz="2000" dirty="0"/>
              <a:t> to </a:t>
            </a:r>
            <a:r>
              <a:rPr lang="en-US" sz="2000" b="1" dirty="0" err="1">
                <a:solidFill>
                  <a:srgbClr val="C00000"/>
                </a:solidFill>
              </a:rPr>
              <a:t>aa:bb:cc:dd:ee:ff</a:t>
            </a:r>
            <a:endParaRPr lang="en-US" sz="2000" b="1" dirty="0">
              <a:solidFill>
                <a:srgbClr val="C00000"/>
              </a:solidFill>
            </a:endParaRPr>
          </a:p>
        </p:txBody>
      </p:sp>
    </p:spTree>
    <p:extLst>
      <p:ext uri="{BB962C8B-B14F-4D97-AF65-F5344CB8AC3E}">
        <p14:creationId xmlns:p14="http://schemas.microsoft.com/office/powerpoint/2010/main" val="3057111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CAF96-1D91-3375-8F06-26A1E956035C}"/>
              </a:ext>
            </a:extLst>
          </p:cNvPr>
          <p:cNvSpPr>
            <a:spLocks noGrp="1"/>
          </p:cNvSpPr>
          <p:nvPr>
            <p:ph type="title"/>
          </p:nvPr>
        </p:nvSpPr>
        <p:spPr/>
        <p:txBody>
          <a:bodyPr/>
          <a:lstStyle/>
          <a:p>
            <a:r>
              <a:rPr lang="en-US" dirty="0"/>
              <a:t>Spoofing Gratuitous Message</a:t>
            </a:r>
          </a:p>
        </p:txBody>
      </p:sp>
      <p:sp>
        <p:nvSpPr>
          <p:cNvPr id="3" name="Content Placeholder 2">
            <a:extLst>
              <a:ext uri="{FF2B5EF4-FFF2-40B4-BE49-F238E27FC236}">
                <a16:creationId xmlns:a16="http://schemas.microsoft.com/office/drawing/2014/main" id="{A15FEF17-E648-CDB8-67F0-BDF58B648BCC}"/>
              </a:ext>
            </a:extLst>
          </p:cNvPr>
          <p:cNvSpPr>
            <a:spLocks noGrp="1"/>
          </p:cNvSpPr>
          <p:nvPr>
            <p:ph idx="1"/>
          </p:nvPr>
        </p:nvSpPr>
        <p:spPr/>
        <p:txBody>
          <a:bodyPr/>
          <a:lstStyle/>
          <a:p>
            <a:r>
              <a:rPr lang="en-US" dirty="0"/>
              <a:t>Special type of ARP message</a:t>
            </a:r>
          </a:p>
          <a:p>
            <a:r>
              <a:rPr lang="en-US" dirty="0"/>
              <a:t>Source IP = Destination IP</a:t>
            </a:r>
          </a:p>
          <a:p>
            <a:r>
              <a:rPr lang="en-US" dirty="0"/>
              <a:t>Destination MAC = broadcast address (</a:t>
            </a:r>
            <a:r>
              <a:rPr lang="en-US" sz="2800" dirty="0" err="1">
                <a:latin typeface="Consolas" panose="020B0609020204030204" pitchFamily="49" charset="0"/>
              </a:rPr>
              <a:t>ff:ff:ff:ff:ff:ff</a:t>
            </a:r>
            <a:r>
              <a:rPr lang="en-US" dirty="0"/>
              <a:t>)</a:t>
            </a:r>
          </a:p>
        </p:txBody>
      </p:sp>
      <p:pic>
        <p:nvPicPr>
          <p:cNvPr id="5" name="Picture 4" descr="A picture containing text&#10;&#10;Description automatically generated">
            <a:extLst>
              <a:ext uri="{FF2B5EF4-FFF2-40B4-BE49-F238E27FC236}">
                <a16:creationId xmlns:a16="http://schemas.microsoft.com/office/drawing/2014/main" id="{28E2DD4B-3D11-8A01-971D-DCD6864F5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724060"/>
            <a:ext cx="9421540" cy="1533739"/>
          </a:xfrm>
          <a:prstGeom prst="rect">
            <a:avLst/>
          </a:prstGeom>
        </p:spPr>
      </p:pic>
    </p:spTree>
    <p:extLst>
      <p:ext uri="{BB962C8B-B14F-4D97-AF65-F5344CB8AC3E}">
        <p14:creationId xmlns:p14="http://schemas.microsoft.com/office/powerpoint/2010/main" val="1002860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0D946-C2A2-201A-3D44-AFA3765D2C37}"/>
              </a:ext>
            </a:extLst>
          </p:cNvPr>
          <p:cNvSpPr>
            <a:spLocks noGrp="1"/>
          </p:cNvSpPr>
          <p:nvPr>
            <p:ph type="title"/>
          </p:nvPr>
        </p:nvSpPr>
        <p:spPr/>
        <p:txBody>
          <a:bodyPr/>
          <a:lstStyle/>
          <a:p>
            <a:r>
              <a:rPr lang="en-US" dirty="0"/>
              <a:t>Note: ARP Becomes “Stateful”</a:t>
            </a:r>
          </a:p>
        </p:txBody>
      </p:sp>
      <p:pic>
        <p:nvPicPr>
          <p:cNvPr id="5" name="Content Placeholder 4" descr="Text&#10;&#10;Description automatically generated">
            <a:extLst>
              <a:ext uri="{FF2B5EF4-FFF2-40B4-BE49-F238E27FC236}">
                <a16:creationId xmlns:a16="http://schemas.microsoft.com/office/drawing/2014/main" id="{1E11FC7B-1C5D-B3F9-A26D-791FC8E7CC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933366"/>
            <a:ext cx="6811326" cy="2991267"/>
          </a:xfrm>
        </p:spPr>
      </p:pic>
    </p:spTree>
    <p:extLst>
      <p:ext uri="{BB962C8B-B14F-4D97-AF65-F5344CB8AC3E}">
        <p14:creationId xmlns:p14="http://schemas.microsoft.com/office/powerpoint/2010/main" val="1776376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422DF-9A15-35FC-54F8-FECBE78EC482}"/>
              </a:ext>
            </a:extLst>
          </p:cNvPr>
          <p:cNvSpPr>
            <a:spLocks noGrp="1"/>
          </p:cNvSpPr>
          <p:nvPr>
            <p:ph type="title"/>
          </p:nvPr>
        </p:nvSpPr>
        <p:spPr/>
        <p:txBody>
          <a:bodyPr/>
          <a:lstStyle/>
          <a:p>
            <a:r>
              <a:rPr lang="en-US" dirty="0"/>
              <a:t>man-in-the-middle Attack</a:t>
            </a:r>
          </a:p>
        </p:txBody>
      </p:sp>
      <p:sp>
        <p:nvSpPr>
          <p:cNvPr id="3" name="Text Placeholder 2">
            <a:extLst>
              <a:ext uri="{FF2B5EF4-FFF2-40B4-BE49-F238E27FC236}">
                <a16:creationId xmlns:a16="http://schemas.microsoft.com/office/drawing/2014/main" id="{F5387E4B-83BE-BA61-1D4F-C5949199B21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24232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9351D-1E25-398C-28F5-516DFE0C25D6}"/>
              </a:ext>
            </a:extLst>
          </p:cNvPr>
          <p:cNvSpPr>
            <a:spLocks noGrp="1"/>
          </p:cNvSpPr>
          <p:nvPr>
            <p:ph type="title"/>
          </p:nvPr>
        </p:nvSpPr>
        <p:spPr/>
        <p:txBody>
          <a:bodyPr/>
          <a:lstStyle/>
          <a:p>
            <a:r>
              <a:rPr lang="en-US" dirty="0"/>
              <a:t>MITM: Man-In-The-Middle Attack</a:t>
            </a:r>
          </a:p>
        </p:txBody>
      </p:sp>
      <p:sp>
        <p:nvSpPr>
          <p:cNvPr id="3" name="Content Placeholder 2">
            <a:extLst>
              <a:ext uri="{FF2B5EF4-FFF2-40B4-BE49-F238E27FC236}">
                <a16:creationId xmlns:a16="http://schemas.microsoft.com/office/drawing/2014/main" id="{FF34E8A9-0FD0-AD49-4419-63E8C050D36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50812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6B108-E2F2-CA54-36D7-BE467FFFE29C}"/>
              </a:ext>
            </a:extLst>
          </p:cNvPr>
          <p:cNvSpPr>
            <a:spLocks noGrp="1"/>
          </p:cNvSpPr>
          <p:nvPr>
            <p:ph type="title"/>
          </p:nvPr>
        </p:nvSpPr>
        <p:spPr/>
        <p:txBody>
          <a:bodyPr/>
          <a:lstStyle/>
          <a:p>
            <a:r>
              <a:rPr lang="en-US" dirty="0"/>
              <a:t>Network Interface and Ethernet</a:t>
            </a:r>
          </a:p>
        </p:txBody>
      </p:sp>
      <p:sp>
        <p:nvSpPr>
          <p:cNvPr id="3" name="Text Placeholder 2">
            <a:extLst>
              <a:ext uri="{FF2B5EF4-FFF2-40B4-BE49-F238E27FC236}">
                <a16:creationId xmlns:a16="http://schemas.microsoft.com/office/drawing/2014/main" id="{297DD619-C501-F250-98B6-371D5E1A67E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9734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2BE2-820A-3DAD-92C8-059894F7D832}"/>
              </a:ext>
            </a:extLst>
          </p:cNvPr>
          <p:cNvSpPr>
            <a:spLocks noGrp="1"/>
          </p:cNvSpPr>
          <p:nvPr>
            <p:ph type="title"/>
          </p:nvPr>
        </p:nvSpPr>
        <p:spPr/>
        <p:txBody>
          <a:bodyPr/>
          <a:lstStyle/>
          <a:p>
            <a:r>
              <a:rPr lang="en-US" dirty="0"/>
              <a:t>Man-In-The-Middle Attack</a:t>
            </a:r>
          </a:p>
        </p:txBody>
      </p:sp>
      <p:pic>
        <p:nvPicPr>
          <p:cNvPr id="5" name="Content Placeholder 4" descr="Diagram, schematic&#10;&#10;Description automatically generated">
            <a:extLst>
              <a:ext uri="{FF2B5EF4-FFF2-40B4-BE49-F238E27FC236}">
                <a16:creationId xmlns:a16="http://schemas.microsoft.com/office/drawing/2014/main" id="{ED570F62-ECE8-6CA4-E0EE-7400A91F1C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600200"/>
            <a:ext cx="8335315" cy="4525963"/>
          </a:xfrm>
        </p:spPr>
      </p:pic>
    </p:spTree>
    <p:extLst>
      <p:ext uri="{BB962C8B-B14F-4D97-AF65-F5344CB8AC3E}">
        <p14:creationId xmlns:p14="http://schemas.microsoft.com/office/powerpoint/2010/main" val="3413281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2F4E3-998A-6BD2-DAC9-99D7EE73934C}"/>
              </a:ext>
            </a:extLst>
          </p:cNvPr>
          <p:cNvSpPr>
            <a:spLocks noGrp="1"/>
          </p:cNvSpPr>
          <p:nvPr>
            <p:ph type="title"/>
          </p:nvPr>
        </p:nvSpPr>
        <p:spPr/>
        <p:txBody>
          <a:bodyPr/>
          <a:lstStyle/>
          <a:p>
            <a:r>
              <a:rPr lang="en-US" dirty="0"/>
              <a:t>Use ARP Cache Poisoning to Redirect Packets</a:t>
            </a:r>
          </a:p>
        </p:txBody>
      </p:sp>
      <p:sp>
        <p:nvSpPr>
          <p:cNvPr id="3" name="Content Placeholder 2">
            <a:extLst>
              <a:ext uri="{FF2B5EF4-FFF2-40B4-BE49-F238E27FC236}">
                <a16:creationId xmlns:a16="http://schemas.microsoft.com/office/drawing/2014/main" id="{40B00837-F022-4AED-42F8-AF3998D293B0}"/>
              </a:ext>
            </a:extLst>
          </p:cNvPr>
          <p:cNvSpPr>
            <a:spLocks noGrp="1"/>
          </p:cNvSpPr>
          <p:nvPr>
            <p:ph idx="1"/>
          </p:nvPr>
        </p:nvSpPr>
        <p:spPr/>
        <p:txBody>
          <a:bodyPr/>
          <a:lstStyle/>
          <a:p>
            <a:r>
              <a:rPr lang="en-US" dirty="0"/>
              <a:t>Poison A’s ARP cache, so B’s IP is mapped to M’s MAC.</a:t>
            </a:r>
          </a:p>
          <a:p>
            <a:r>
              <a:rPr lang="en-US" dirty="0"/>
              <a:t>Poison B’s ARP cache, so A’s IP is mapped to M’s MAC.</a:t>
            </a:r>
          </a:p>
        </p:txBody>
      </p:sp>
      <p:grpSp>
        <p:nvGrpSpPr>
          <p:cNvPr id="8" name="Group 7">
            <a:extLst>
              <a:ext uri="{FF2B5EF4-FFF2-40B4-BE49-F238E27FC236}">
                <a16:creationId xmlns:a16="http://schemas.microsoft.com/office/drawing/2014/main" id="{8531C944-6C2B-F626-69F1-39D386A08192}"/>
              </a:ext>
            </a:extLst>
          </p:cNvPr>
          <p:cNvGrpSpPr/>
          <p:nvPr/>
        </p:nvGrpSpPr>
        <p:grpSpPr>
          <a:xfrm>
            <a:off x="990600" y="2846328"/>
            <a:ext cx="7883491" cy="3462399"/>
            <a:chOff x="990600" y="2846328"/>
            <a:chExt cx="7883491" cy="3462399"/>
          </a:xfrm>
        </p:grpSpPr>
        <p:pic>
          <p:nvPicPr>
            <p:cNvPr id="5" name="Picture 4" descr="Text, letter&#10;&#10;Description automatically generated">
              <a:extLst>
                <a:ext uri="{FF2B5EF4-FFF2-40B4-BE49-F238E27FC236}">
                  <a16:creationId xmlns:a16="http://schemas.microsoft.com/office/drawing/2014/main" id="{FA89C00D-9AEB-A45B-B6FE-40935BB14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895600"/>
              <a:ext cx="7883491" cy="3413127"/>
            </a:xfrm>
            <a:prstGeom prst="rect">
              <a:avLst/>
            </a:prstGeom>
          </p:spPr>
        </p:pic>
        <p:sp>
          <p:nvSpPr>
            <p:cNvPr id="6" name="TextBox 5">
              <a:extLst>
                <a:ext uri="{FF2B5EF4-FFF2-40B4-BE49-F238E27FC236}">
                  <a16:creationId xmlns:a16="http://schemas.microsoft.com/office/drawing/2014/main" id="{A1F3835C-8AC5-DF08-CAF9-162FEB94E329}"/>
                </a:ext>
              </a:extLst>
            </p:cNvPr>
            <p:cNvSpPr txBox="1"/>
            <p:nvPr/>
          </p:nvSpPr>
          <p:spPr>
            <a:xfrm>
              <a:off x="3124200" y="2846328"/>
              <a:ext cx="1324402" cy="400110"/>
            </a:xfrm>
            <a:prstGeom prst="rect">
              <a:avLst/>
            </a:prstGeom>
            <a:noFill/>
          </p:spPr>
          <p:txBody>
            <a:bodyPr wrap="none" rtlCol="0">
              <a:spAutoFit/>
            </a:bodyPr>
            <a:lstStyle/>
            <a:p>
              <a:r>
                <a:rPr lang="en-US" sz="2000" b="1" dirty="0">
                  <a:solidFill>
                    <a:srgbClr val="C00000"/>
                  </a:solidFill>
                </a:rPr>
                <a:t>Machine A</a:t>
              </a:r>
            </a:p>
          </p:txBody>
        </p:sp>
        <p:sp>
          <p:nvSpPr>
            <p:cNvPr id="7" name="TextBox 6">
              <a:extLst>
                <a:ext uri="{FF2B5EF4-FFF2-40B4-BE49-F238E27FC236}">
                  <a16:creationId xmlns:a16="http://schemas.microsoft.com/office/drawing/2014/main" id="{0328FD2C-0816-8984-D164-952F955B9630}"/>
                </a:ext>
              </a:extLst>
            </p:cNvPr>
            <p:cNvSpPr txBox="1"/>
            <p:nvPr/>
          </p:nvSpPr>
          <p:spPr>
            <a:xfrm>
              <a:off x="3087888" y="4724400"/>
              <a:ext cx="1313180" cy="400110"/>
            </a:xfrm>
            <a:prstGeom prst="rect">
              <a:avLst/>
            </a:prstGeom>
            <a:noFill/>
          </p:spPr>
          <p:txBody>
            <a:bodyPr wrap="none" rtlCol="0">
              <a:spAutoFit/>
            </a:bodyPr>
            <a:lstStyle/>
            <a:p>
              <a:r>
                <a:rPr lang="en-US" sz="2000" b="1" dirty="0">
                  <a:solidFill>
                    <a:srgbClr val="C00000"/>
                  </a:solidFill>
                </a:rPr>
                <a:t>Machine B</a:t>
              </a:r>
            </a:p>
          </p:txBody>
        </p:sp>
      </p:grpSp>
    </p:spTree>
    <p:extLst>
      <p:ext uri="{BB962C8B-B14F-4D97-AF65-F5344CB8AC3E}">
        <p14:creationId xmlns:p14="http://schemas.microsoft.com/office/powerpoint/2010/main" val="2407719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AA0F1-5F67-5EF6-74A6-B8404EAB4F3B}"/>
              </a:ext>
            </a:extLst>
          </p:cNvPr>
          <p:cNvSpPr>
            <a:spLocks noGrp="1"/>
          </p:cNvSpPr>
          <p:nvPr>
            <p:ph type="title"/>
          </p:nvPr>
        </p:nvSpPr>
        <p:spPr/>
        <p:txBody>
          <a:bodyPr/>
          <a:lstStyle/>
          <a:p>
            <a:r>
              <a:rPr lang="en-US" dirty="0"/>
              <a:t>Forward Packets without Modification</a:t>
            </a:r>
          </a:p>
        </p:txBody>
      </p:sp>
      <p:sp>
        <p:nvSpPr>
          <p:cNvPr id="3" name="Content Placeholder 2">
            <a:extLst>
              <a:ext uri="{FF2B5EF4-FFF2-40B4-BE49-F238E27FC236}">
                <a16:creationId xmlns:a16="http://schemas.microsoft.com/office/drawing/2014/main" id="{C9A9A3FC-70D7-4880-6ABD-1D60A54CEAF6}"/>
              </a:ext>
            </a:extLst>
          </p:cNvPr>
          <p:cNvSpPr>
            <a:spLocks noGrp="1"/>
          </p:cNvSpPr>
          <p:nvPr>
            <p:ph idx="1"/>
          </p:nvPr>
        </p:nvSpPr>
        <p:spPr/>
        <p:txBody>
          <a:bodyPr/>
          <a:lstStyle/>
          <a:p>
            <a:r>
              <a:rPr lang="en-US" dirty="0"/>
              <a:t>Enable/Disable IP Forwarding</a:t>
            </a:r>
            <a:endParaRPr lang="en-US" sz="2400" dirty="0"/>
          </a:p>
          <a:p>
            <a:pPr marL="0" indent="0">
              <a:buNone/>
            </a:pPr>
            <a:r>
              <a:rPr lang="en-US" sz="2400" dirty="0">
                <a:solidFill>
                  <a:srgbClr val="7030A0"/>
                </a:solidFill>
                <a:latin typeface="Consolas" panose="020B0609020204030204" pitchFamily="49" charset="0"/>
              </a:rPr>
              <a:t>  </a:t>
            </a:r>
          </a:p>
          <a:p>
            <a:pPr marL="0" indent="0">
              <a:buNone/>
            </a:pPr>
            <a:r>
              <a:rPr lang="en-US" sz="2800" dirty="0">
                <a:solidFill>
                  <a:srgbClr val="7030A0"/>
                </a:solidFill>
                <a:latin typeface="Consolas" panose="020B0609020204030204" pitchFamily="49" charset="0"/>
              </a:rPr>
              <a:t>  </a:t>
            </a:r>
            <a:r>
              <a:rPr lang="en-US" sz="2800" dirty="0" err="1">
                <a:solidFill>
                  <a:srgbClr val="7030A0"/>
                </a:solidFill>
                <a:latin typeface="Consolas" panose="020B0609020204030204" pitchFamily="49" charset="0"/>
              </a:rPr>
              <a:t>sysctl</a:t>
            </a:r>
            <a:r>
              <a:rPr lang="en-US" sz="2800" dirty="0">
                <a:solidFill>
                  <a:srgbClr val="7030A0"/>
                </a:solidFill>
                <a:latin typeface="Consolas" panose="020B0609020204030204" pitchFamily="49" charset="0"/>
              </a:rPr>
              <a:t> net.ipv4.ip_forward=1</a:t>
            </a:r>
          </a:p>
          <a:p>
            <a:pPr marL="0" indent="0">
              <a:buNone/>
            </a:pPr>
            <a:r>
              <a:rPr lang="en-US" sz="2800" dirty="0">
                <a:solidFill>
                  <a:srgbClr val="7030A0"/>
                </a:solidFill>
                <a:latin typeface="Consolas" panose="020B0609020204030204" pitchFamily="49" charset="0"/>
              </a:rPr>
              <a:t>  </a:t>
            </a:r>
            <a:r>
              <a:rPr lang="en-US" sz="2800" dirty="0" err="1">
                <a:solidFill>
                  <a:srgbClr val="7030A0"/>
                </a:solidFill>
                <a:latin typeface="Consolas" panose="020B0609020204030204" pitchFamily="49" charset="0"/>
              </a:rPr>
              <a:t>sysctl</a:t>
            </a:r>
            <a:r>
              <a:rPr lang="en-US" sz="2800" dirty="0">
                <a:solidFill>
                  <a:srgbClr val="7030A0"/>
                </a:solidFill>
                <a:latin typeface="Consolas" panose="020B0609020204030204" pitchFamily="49" charset="0"/>
              </a:rPr>
              <a:t> net.ipv4.ip_forward=0</a:t>
            </a:r>
            <a:endParaRPr lang="en-US" sz="28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83769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156FC-94E2-AF83-AB10-7DB801FFFBDE}"/>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39DE31DD-DB78-F409-0FE9-FBD519760F63}"/>
              </a:ext>
            </a:extLst>
          </p:cNvPr>
          <p:cNvSpPr>
            <a:spLocks noGrp="1"/>
          </p:cNvSpPr>
          <p:nvPr>
            <p:ph idx="1"/>
          </p:nvPr>
        </p:nvSpPr>
        <p:spPr/>
        <p:txBody>
          <a:bodyPr/>
          <a:lstStyle/>
          <a:p>
            <a:r>
              <a:rPr lang="en-US" dirty="0"/>
              <a:t>With IP forwarding on</a:t>
            </a:r>
          </a:p>
          <a:p>
            <a:endParaRPr lang="en-US" dirty="0"/>
          </a:p>
        </p:txBody>
      </p:sp>
      <p:pic>
        <p:nvPicPr>
          <p:cNvPr id="4" name="Content Placeholder 3" descr="Text&#10;&#10;Description automatically generated">
            <a:extLst>
              <a:ext uri="{FF2B5EF4-FFF2-40B4-BE49-F238E27FC236}">
                <a16:creationId xmlns:a16="http://schemas.microsoft.com/office/drawing/2014/main" id="{85B2DD3A-B01F-2281-2F6F-29D00EEC2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476367"/>
            <a:ext cx="8583223" cy="1905266"/>
          </a:xfrm>
          <a:prstGeom prst="rect">
            <a:avLst/>
          </a:prstGeom>
        </p:spPr>
      </p:pic>
    </p:spTree>
    <p:extLst>
      <p:ext uri="{BB962C8B-B14F-4D97-AF65-F5344CB8AC3E}">
        <p14:creationId xmlns:p14="http://schemas.microsoft.com/office/powerpoint/2010/main" val="32931423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E9F35-3F21-258A-E0E3-AD6A4611551B}"/>
              </a:ext>
            </a:extLst>
          </p:cNvPr>
          <p:cNvSpPr>
            <a:spLocks noGrp="1"/>
          </p:cNvSpPr>
          <p:nvPr>
            <p:ph type="title"/>
          </p:nvPr>
        </p:nvSpPr>
        <p:spPr/>
        <p:txBody>
          <a:bodyPr/>
          <a:lstStyle/>
          <a:p>
            <a:r>
              <a:rPr lang="en-US" dirty="0"/>
              <a:t>MITM Step 1: Intercept Packets</a:t>
            </a:r>
          </a:p>
        </p:txBody>
      </p:sp>
      <p:sp>
        <p:nvSpPr>
          <p:cNvPr id="3" name="Content Placeholder 2">
            <a:extLst>
              <a:ext uri="{FF2B5EF4-FFF2-40B4-BE49-F238E27FC236}">
                <a16:creationId xmlns:a16="http://schemas.microsoft.com/office/drawing/2014/main" id="{453D5C7B-301E-CA64-AED5-5D08023D42F9}"/>
              </a:ext>
            </a:extLst>
          </p:cNvPr>
          <p:cNvSpPr>
            <a:spLocks noGrp="1"/>
          </p:cNvSpPr>
          <p:nvPr>
            <p:ph idx="1"/>
          </p:nvPr>
        </p:nvSpPr>
        <p:spPr/>
        <p:txBody>
          <a:bodyPr/>
          <a:lstStyle/>
          <a:p>
            <a:r>
              <a:rPr lang="en-US" dirty="0"/>
              <a:t>Disable IP Forwarding</a:t>
            </a:r>
          </a:p>
          <a:p>
            <a:pPr lvl="1"/>
            <a:r>
              <a:rPr lang="en-US" sz="2400" dirty="0" err="1">
                <a:solidFill>
                  <a:srgbClr val="7030A0"/>
                </a:solidFill>
                <a:latin typeface="Consolas" panose="020B0609020204030204" pitchFamily="49" charset="0"/>
              </a:rPr>
              <a:t>sysctl</a:t>
            </a:r>
            <a:r>
              <a:rPr lang="en-US" sz="2400" dirty="0">
                <a:solidFill>
                  <a:srgbClr val="7030A0"/>
                </a:solidFill>
                <a:latin typeface="Consolas" panose="020B0609020204030204" pitchFamily="49" charset="0"/>
              </a:rPr>
              <a:t> net.ipv4.ip_forward=0</a:t>
            </a:r>
          </a:p>
          <a:p>
            <a:endParaRPr lang="en-US" dirty="0"/>
          </a:p>
          <a:p>
            <a:r>
              <a:rPr lang="en-US" dirty="0"/>
              <a:t>How to Get the packet on M?</a:t>
            </a:r>
          </a:p>
        </p:txBody>
      </p:sp>
    </p:spTree>
    <p:extLst>
      <p:ext uri="{BB962C8B-B14F-4D97-AF65-F5344CB8AC3E}">
        <p14:creationId xmlns:p14="http://schemas.microsoft.com/office/powerpoint/2010/main" val="2783509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E9F35-3F21-258A-E0E3-AD6A4611551B}"/>
              </a:ext>
            </a:extLst>
          </p:cNvPr>
          <p:cNvSpPr>
            <a:spLocks noGrp="1"/>
          </p:cNvSpPr>
          <p:nvPr>
            <p:ph type="title"/>
          </p:nvPr>
        </p:nvSpPr>
        <p:spPr/>
        <p:txBody>
          <a:bodyPr/>
          <a:lstStyle/>
          <a:p>
            <a:r>
              <a:rPr lang="en-US" dirty="0"/>
              <a:t>MITM Step 2: Get the Intercepted Packets</a:t>
            </a:r>
          </a:p>
        </p:txBody>
      </p:sp>
      <p:sp>
        <p:nvSpPr>
          <p:cNvPr id="3" name="Content Placeholder 2">
            <a:extLst>
              <a:ext uri="{FF2B5EF4-FFF2-40B4-BE49-F238E27FC236}">
                <a16:creationId xmlns:a16="http://schemas.microsoft.com/office/drawing/2014/main" id="{453D5C7B-301E-CA64-AED5-5D08023D42F9}"/>
              </a:ext>
            </a:extLst>
          </p:cNvPr>
          <p:cNvSpPr>
            <a:spLocks noGrp="1"/>
          </p:cNvSpPr>
          <p:nvPr>
            <p:ph idx="1"/>
          </p:nvPr>
        </p:nvSpPr>
        <p:spPr/>
        <p:txBody>
          <a:bodyPr/>
          <a:lstStyle/>
          <a:p>
            <a:r>
              <a:rPr lang="en-US" dirty="0"/>
              <a:t>Question: which filter should we use, f1 or f2?</a:t>
            </a:r>
          </a:p>
          <a:p>
            <a:endParaRPr lang="en-US" dirty="0"/>
          </a:p>
        </p:txBody>
      </p:sp>
      <p:pic>
        <p:nvPicPr>
          <p:cNvPr id="6" name="Picture 5" descr="Text&#10;&#10;Description automatically generated with medium confidence">
            <a:extLst>
              <a:ext uri="{FF2B5EF4-FFF2-40B4-BE49-F238E27FC236}">
                <a16:creationId xmlns:a16="http://schemas.microsoft.com/office/drawing/2014/main" id="{F473B569-04FC-4794-22A8-AF9910F27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362200"/>
            <a:ext cx="6916115" cy="3667637"/>
          </a:xfrm>
          <a:prstGeom prst="rect">
            <a:avLst/>
          </a:prstGeom>
        </p:spPr>
      </p:pic>
    </p:spTree>
    <p:extLst>
      <p:ext uri="{BB962C8B-B14F-4D97-AF65-F5344CB8AC3E}">
        <p14:creationId xmlns:p14="http://schemas.microsoft.com/office/powerpoint/2010/main" val="3286450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E9F35-3F21-258A-E0E3-AD6A4611551B}"/>
              </a:ext>
            </a:extLst>
          </p:cNvPr>
          <p:cNvSpPr>
            <a:spLocks noGrp="1"/>
          </p:cNvSpPr>
          <p:nvPr>
            <p:ph type="title"/>
          </p:nvPr>
        </p:nvSpPr>
        <p:spPr/>
        <p:txBody>
          <a:bodyPr/>
          <a:lstStyle/>
          <a:p>
            <a:r>
              <a:rPr lang="en-US" dirty="0"/>
              <a:t>MITM Step 3: Modify Packets</a:t>
            </a:r>
          </a:p>
        </p:txBody>
      </p:sp>
      <p:pic>
        <p:nvPicPr>
          <p:cNvPr id="5" name="Content Placeholder 4" descr="Text&#10;&#10;Description automatically generated">
            <a:extLst>
              <a:ext uri="{FF2B5EF4-FFF2-40B4-BE49-F238E27FC236}">
                <a16:creationId xmlns:a16="http://schemas.microsoft.com/office/drawing/2014/main" id="{B7899B40-EB15-4C9A-496E-4CE485A92B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00200"/>
            <a:ext cx="7663743" cy="4525963"/>
          </a:xfrm>
        </p:spPr>
      </p:pic>
    </p:spTree>
    <p:extLst>
      <p:ext uri="{BB962C8B-B14F-4D97-AF65-F5344CB8AC3E}">
        <p14:creationId xmlns:p14="http://schemas.microsoft.com/office/powerpoint/2010/main" val="1626068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E9F35-3F21-258A-E0E3-AD6A4611551B}"/>
              </a:ext>
            </a:extLst>
          </p:cNvPr>
          <p:cNvSpPr>
            <a:spLocks noGrp="1"/>
          </p:cNvSpPr>
          <p:nvPr>
            <p:ph type="title"/>
          </p:nvPr>
        </p:nvSpPr>
        <p:spPr/>
        <p:txBody>
          <a:bodyPr/>
          <a:lstStyle/>
          <a:p>
            <a:r>
              <a:rPr lang="en-US" dirty="0"/>
              <a:t>MITM Step 4: Demo</a:t>
            </a:r>
          </a:p>
        </p:txBody>
      </p:sp>
      <p:sp>
        <p:nvSpPr>
          <p:cNvPr id="3" name="Content Placeholder 2">
            <a:extLst>
              <a:ext uri="{FF2B5EF4-FFF2-40B4-BE49-F238E27FC236}">
                <a16:creationId xmlns:a16="http://schemas.microsoft.com/office/drawing/2014/main" id="{453D5C7B-301E-CA64-AED5-5D08023D42F9}"/>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9299900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232AB-5029-AF2F-C020-642BE9ED6020}"/>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697EF021-CFEA-27DB-62A9-EBAEE8AE6C46}"/>
              </a:ext>
            </a:extLst>
          </p:cNvPr>
          <p:cNvSpPr>
            <a:spLocks noGrp="1"/>
          </p:cNvSpPr>
          <p:nvPr>
            <p:ph idx="1"/>
          </p:nvPr>
        </p:nvSpPr>
        <p:spPr/>
        <p:txBody>
          <a:bodyPr/>
          <a:lstStyle/>
          <a:p>
            <a:pPr marL="0" marR="0" indent="0">
              <a:spcBef>
                <a:spcPts val="0"/>
              </a:spcBef>
              <a:spcAft>
                <a:spcPts val="0"/>
              </a:spcAft>
              <a:buNone/>
            </a:pPr>
            <a:r>
              <a:rPr lang="en-US" sz="2000" dirty="0">
                <a:effectLst/>
                <a:latin typeface="Calibri" panose="020F0502020204030204" pitchFamily="34" charset="0"/>
              </a:rPr>
              <a:t>Disclaimer: this is a fiction!</a:t>
            </a:r>
          </a:p>
          <a:p>
            <a:pPr marL="0" marR="0" indent="0">
              <a:spcBef>
                <a:spcPts val="0"/>
              </a:spcBef>
              <a:spcAft>
                <a:spcPts val="0"/>
              </a:spcAft>
              <a:buNone/>
            </a:pPr>
            <a:endParaRPr lang="en-US" sz="2000" dirty="0">
              <a:effectLst/>
              <a:latin typeface="Calibri" panose="020F0502020204030204" pitchFamily="34" charset="0"/>
            </a:endParaRPr>
          </a:p>
          <a:p>
            <a:pPr marL="0" marR="0" indent="0">
              <a:spcBef>
                <a:spcPts val="0"/>
              </a:spcBef>
              <a:spcAft>
                <a:spcPts val="0"/>
              </a:spcAft>
              <a:buNone/>
            </a:pPr>
            <a:r>
              <a:rPr lang="en-US" sz="2000" dirty="0">
                <a:effectLst/>
                <a:latin typeface="Calibri" panose="020F0502020204030204" pitchFamily="34" charset="0"/>
              </a:rPr>
              <a:t>In the 2020 State of Union address, President Trump said the following: "</a:t>
            </a:r>
            <a:r>
              <a:rPr lang="en-US" sz="2000" b="1" dirty="0">
                <a:effectLst/>
                <a:latin typeface="Calibri" panose="020F0502020204030204" pitchFamily="34" charset="0"/>
              </a:rPr>
              <a:t>In 2019,  Russian hackers launched many ARP cache-poisoning attacks from Russia against the computer networks inside the White House, but, as I can proudly tell you, under my leadership, my staff has successfully defeated all of these attacks .</a:t>
            </a:r>
            <a:r>
              <a:rPr lang="en-US" sz="2000" dirty="0">
                <a:effectLst/>
                <a:latin typeface="Calibri" panose="020F0502020204030204" pitchFamily="34" charset="0"/>
              </a:rPr>
              <a:t>" Then he paused, looking at the audience, waiting for applause.</a:t>
            </a:r>
          </a:p>
          <a:p>
            <a:pPr marL="0" marR="0" indent="0">
              <a:spcBef>
                <a:spcPts val="0"/>
              </a:spcBef>
              <a:spcAft>
                <a:spcPts val="0"/>
              </a:spcAft>
              <a:buNone/>
            </a:pPr>
            <a:endParaRPr lang="en-US" sz="2000" dirty="0">
              <a:effectLst/>
              <a:latin typeface="Calibri" panose="020F0502020204030204" pitchFamily="34" charset="0"/>
            </a:endParaRPr>
          </a:p>
          <a:p>
            <a:pPr marL="0" marR="0" indent="0">
              <a:spcBef>
                <a:spcPts val="0"/>
              </a:spcBef>
              <a:spcAft>
                <a:spcPts val="0"/>
              </a:spcAft>
              <a:buNone/>
            </a:pPr>
            <a:r>
              <a:rPr lang="en-US" sz="2000" b="1" dirty="0">
                <a:effectLst/>
                <a:latin typeface="Calibri" panose="020F0502020204030204" pitchFamily="34" charset="0"/>
              </a:rPr>
              <a:t>Do you applaud or not? </a:t>
            </a:r>
            <a:endParaRPr lang="en-US" sz="2000" dirty="0">
              <a:effectLst/>
              <a:latin typeface="Calibri" panose="020F0502020204030204" pitchFamily="34" charset="0"/>
            </a:endParaRPr>
          </a:p>
          <a:p>
            <a:endParaRPr lang="en-US" dirty="0"/>
          </a:p>
        </p:txBody>
      </p:sp>
    </p:spTree>
    <p:extLst>
      <p:ext uri="{BB962C8B-B14F-4D97-AF65-F5344CB8AC3E}">
        <p14:creationId xmlns:p14="http://schemas.microsoft.com/office/powerpoint/2010/main" val="869142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Network Interface Card (NIC)</a:t>
            </a:r>
          </a:p>
        </p:txBody>
      </p:sp>
      <p:sp>
        <p:nvSpPr>
          <p:cNvPr id="6" name="Content Placeholder 5">
            <a:extLst>
              <a:ext uri="{FF2B5EF4-FFF2-40B4-BE49-F238E27FC236}">
                <a16:creationId xmlns:a16="http://schemas.microsoft.com/office/drawing/2014/main" id="{F33502BB-2C7B-B925-7E4B-D2DF1FEB32C3}"/>
              </a:ext>
            </a:extLst>
          </p:cNvPr>
          <p:cNvSpPr>
            <a:spLocks noGrp="1"/>
          </p:cNvSpPr>
          <p:nvPr>
            <p:ph idx="1"/>
          </p:nvPr>
        </p:nvSpPr>
        <p:spPr/>
        <p:txBody>
          <a:bodyPr/>
          <a:lstStyle/>
          <a:p>
            <a:r>
              <a:rPr lang="en-US" dirty="0"/>
              <a:t>Physical or logical link between computer and network</a:t>
            </a:r>
          </a:p>
          <a:p>
            <a:r>
              <a:rPr lang="en-US" dirty="0"/>
              <a:t>Each NIC has a hardware address: MAC address</a:t>
            </a:r>
          </a:p>
          <a:p>
            <a:endParaRPr lang="en-US" dirty="0"/>
          </a:p>
        </p:txBody>
      </p:sp>
      <p:pic>
        <p:nvPicPr>
          <p:cNvPr id="7" name="Picture 6">
            <a:extLst>
              <a:ext uri="{FF2B5EF4-FFF2-40B4-BE49-F238E27FC236}">
                <a16:creationId xmlns:a16="http://schemas.microsoft.com/office/drawing/2014/main" id="{63AB010D-A9D8-EFC0-3EF5-0DBE2247D545}"/>
              </a:ext>
            </a:extLst>
          </p:cNvPr>
          <p:cNvPicPr>
            <a:picLocks noChangeAspect="1"/>
          </p:cNvPicPr>
          <p:nvPr/>
        </p:nvPicPr>
        <p:blipFill rotWithShape="1">
          <a:blip r:embed="rId2"/>
          <a:srcRect b="48850"/>
          <a:stretch/>
        </p:blipFill>
        <p:spPr>
          <a:xfrm>
            <a:off x="914400" y="3276600"/>
            <a:ext cx="9628909" cy="2438400"/>
          </a:xfrm>
          <a:prstGeom prst="rect">
            <a:avLst/>
          </a:prstGeom>
        </p:spPr>
      </p:pic>
      <p:sp>
        <p:nvSpPr>
          <p:cNvPr id="8" name="Rectangle 7">
            <a:extLst>
              <a:ext uri="{FF2B5EF4-FFF2-40B4-BE49-F238E27FC236}">
                <a16:creationId xmlns:a16="http://schemas.microsoft.com/office/drawing/2014/main" id="{7A609784-F475-5CCD-C5C6-3EF509FC15B2}"/>
              </a:ext>
            </a:extLst>
          </p:cNvPr>
          <p:cNvSpPr/>
          <p:nvPr/>
        </p:nvSpPr>
        <p:spPr>
          <a:xfrm>
            <a:off x="4876800" y="3429000"/>
            <a:ext cx="3429000"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2233670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4A318-9180-5AF7-88BC-F2859218C3E6}"/>
              </a:ext>
            </a:extLst>
          </p:cNvPr>
          <p:cNvSpPr>
            <a:spLocks noGrp="1"/>
          </p:cNvSpPr>
          <p:nvPr>
            <p:ph type="title"/>
          </p:nvPr>
        </p:nvSpPr>
        <p:spPr/>
        <p:txBody>
          <a:bodyPr/>
          <a:lstStyle/>
          <a:p>
            <a:r>
              <a:rPr lang="en-US" dirty="0"/>
              <a:t>Packet Flow</a:t>
            </a:r>
          </a:p>
        </p:txBody>
      </p:sp>
      <p:pic>
        <p:nvPicPr>
          <p:cNvPr id="9" name="Content Placeholder 8" descr="Diagram&#10;&#10;Description automatically generated">
            <a:extLst>
              <a:ext uri="{FF2B5EF4-FFF2-40B4-BE49-F238E27FC236}">
                <a16:creationId xmlns:a16="http://schemas.microsoft.com/office/drawing/2014/main" id="{D6B010A1-ED56-1370-E9BC-BCDBCAA4CC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266205"/>
            <a:ext cx="7792537" cy="4115374"/>
          </a:xfrm>
        </p:spPr>
      </p:pic>
      <p:grpSp>
        <p:nvGrpSpPr>
          <p:cNvPr id="13" name="Group 12">
            <a:extLst>
              <a:ext uri="{FF2B5EF4-FFF2-40B4-BE49-F238E27FC236}">
                <a16:creationId xmlns:a16="http://schemas.microsoft.com/office/drawing/2014/main" id="{2100C514-C9C5-600B-CC03-D60607E6F7D0}"/>
              </a:ext>
            </a:extLst>
          </p:cNvPr>
          <p:cNvGrpSpPr/>
          <p:nvPr/>
        </p:nvGrpSpPr>
        <p:grpSpPr>
          <a:xfrm>
            <a:off x="3981450" y="4778829"/>
            <a:ext cx="1543048" cy="979406"/>
            <a:chOff x="3981450" y="4778829"/>
            <a:chExt cx="1543048" cy="979406"/>
          </a:xfrm>
        </p:grpSpPr>
        <p:sp>
          <p:nvSpPr>
            <p:cNvPr id="10" name="Rectangle 9">
              <a:extLst>
                <a:ext uri="{FF2B5EF4-FFF2-40B4-BE49-F238E27FC236}">
                  <a16:creationId xmlns:a16="http://schemas.microsoft.com/office/drawing/2014/main" id="{F3A1983A-5380-FCD2-139D-AEC2DF94C342}"/>
                </a:ext>
              </a:extLst>
            </p:cNvPr>
            <p:cNvSpPr/>
            <p:nvPr/>
          </p:nvSpPr>
          <p:spPr>
            <a:xfrm>
              <a:off x="3981450" y="4778829"/>
              <a:ext cx="304800" cy="63194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87E75EC-EA84-48C0-222C-2FF86B490AC8}"/>
                </a:ext>
              </a:extLst>
            </p:cNvPr>
            <p:cNvSpPr txBox="1"/>
            <p:nvPr/>
          </p:nvSpPr>
          <p:spPr>
            <a:xfrm>
              <a:off x="4286250" y="4834905"/>
              <a:ext cx="1238248" cy="923330"/>
            </a:xfrm>
            <a:prstGeom prst="rect">
              <a:avLst/>
            </a:prstGeom>
            <a:noFill/>
          </p:spPr>
          <p:txBody>
            <a:bodyPr wrap="square" rtlCol="0">
              <a:spAutoFit/>
            </a:bodyPr>
            <a:lstStyle/>
            <a:p>
              <a:r>
                <a:rPr lang="en-US" dirty="0"/>
                <a:t>Network Interface Card</a:t>
              </a:r>
            </a:p>
          </p:txBody>
        </p:sp>
      </p:grpSp>
    </p:spTree>
    <p:extLst>
      <p:ext uri="{BB962C8B-B14F-4D97-AF65-F5344CB8AC3E}">
        <p14:creationId xmlns:p14="http://schemas.microsoft.com/office/powerpoint/2010/main" val="668016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67AA3-A110-0132-FD0B-0FECABCF7FE3}"/>
              </a:ext>
            </a:extLst>
          </p:cNvPr>
          <p:cNvSpPr>
            <a:spLocks noGrp="1"/>
          </p:cNvSpPr>
          <p:nvPr>
            <p:ph type="title"/>
          </p:nvPr>
        </p:nvSpPr>
        <p:spPr/>
        <p:txBody>
          <a:bodyPr/>
          <a:lstStyle/>
          <a:p>
            <a:r>
              <a:rPr lang="en-US" dirty="0"/>
              <a:t>Physical and Virtual NIC</a:t>
            </a:r>
          </a:p>
        </p:txBody>
      </p:sp>
      <p:pic>
        <p:nvPicPr>
          <p:cNvPr id="5" name="Content Placeholder 4" descr="Diagram, engineering drawing&#10;&#10;Description automatically generated">
            <a:extLst>
              <a:ext uri="{FF2B5EF4-FFF2-40B4-BE49-F238E27FC236}">
                <a16:creationId xmlns:a16="http://schemas.microsoft.com/office/drawing/2014/main" id="{44F0E36E-6737-AACB-5953-E0789F4EA54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19200" y="2057400"/>
            <a:ext cx="9069066" cy="3934374"/>
          </a:xfrm>
        </p:spPr>
      </p:pic>
    </p:spTree>
    <p:extLst>
      <p:ext uri="{BB962C8B-B14F-4D97-AF65-F5344CB8AC3E}">
        <p14:creationId xmlns:p14="http://schemas.microsoft.com/office/powerpoint/2010/main" val="54781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059C3-F2D2-7AC1-A5BD-2033F522947C}"/>
              </a:ext>
            </a:extLst>
          </p:cNvPr>
          <p:cNvSpPr>
            <a:spLocks noGrp="1"/>
          </p:cNvSpPr>
          <p:nvPr>
            <p:ph type="title"/>
          </p:nvPr>
        </p:nvSpPr>
        <p:spPr/>
        <p:txBody>
          <a:bodyPr/>
          <a:lstStyle/>
          <a:p>
            <a:r>
              <a:rPr lang="en-US" dirty="0"/>
              <a:t>Examples of Virtual NIC</a:t>
            </a:r>
          </a:p>
        </p:txBody>
      </p:sp>
      <p:sp>
        <p:nvSpPr>
          <p:cNvPr id="3" name="Content Placeholder 2">
            <a:extLst>
              <a:ext uri="{FF2B5EF4-FFF2-40B4-BE49-F238E27FC236}">
                <a16:creationId xmlns:a16="http://schemas.microsoft.com/office/drawing/2014/main" id="{0B02BA5F-40B0-3AB2-2913-33739E670E07}"/>
              </a:ext>
            </a:extLst>
          </p:cNvPr>
          <p:cNvSpPr>
            <a:spLocks noGrp="1"/>
          </p:cNvSpPr>
          <p:nvPr>
            <p:ph idx="1"/>
          </p:nvPr>
        </p:nvSpPr>
        <p:spPr>
          <a:xfrm>
            <a:off x="609600" y="1600201"/>
            <a:ext cx="10972800" cy="4708526"/>
          </a:xfrm>
        </p:spPr>
        <p:txBody>
          <a:bodyPr/>
          <a:lstStyle/>
          <a:p>
            <a:r>
              <a:rPr lang="en-US" dirty="0"/>
              <a:t>Loopback Interface</a:t>
            </a:r>
          </a:p>
          <a:p>
            <a:endParaRPr lang="en-US" dirty="0"/>
          </a:p>
          <a:p>
            <a:pPr marL="0" indent="0">
              <a:buNone/>
            </a:pPr>
            <a:endParaRPr lang="en-US" dirty="0"/>
          </a:p>
          <a:p>
            <a:pPr marL="0" indent="0">
              <a:buNone/>
            </a:pPr>
            <a:endParaRPr lang="en-US" dirty="0"/>
          </a:p>
          <a:p>
            <a:r>
              <a:rPr lang="en-US" dirty="0"/>
              <a:t>Dummy Interface (similar to loopback, but with its own IP)</a:t>
            </a:r>
          </a:p>
          <a:p>
            <a:endParaRPr lang="en-US" dirty="0"/>
          </a:p>
        </p:txBody>
      </p:sp>
      <p:pic>
        <p:nvPicPr>
          <p:cNvPr id="5" name="Picture 4" descr="Text&#10;&#10;Description automatically generated">
            <a:extLst>
              <a:ext uri="{FF2B5EF4-FFF2-40B4-BE49-F238E27FC236}">
                <a16:creationId xmlns:a16="http://schemas.microsoft.com/office/drawing/2014/main" id="{088CB606-FD14-C967-C315-C7785C8B5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234180"/>
            <a:ext cx="6324600" cy="1461495"/>
          </a:xfrm>
          <a:prstGeom prst="rect">
            <a:avLst/>
          </a:prstGeom>
        </p:spPr>
      </p:pic>
      <p:pic>
        <p:nvPicPr>
          <p:cNvPr id="7" name="Picture 6" descr="Table&#10;&#10;Description automatically generated">
            <a:extLst>
              <a:ext uri="{FF2B5EF4-FFF2-40B4-BE49-F238E27FC236}">
                <a16:creationId xmlns:a16="http://schemas.microsoft.com/office/drawing/2014/main" id="{D0E92390-CA82-927C-89FA-A4E2BF3BB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4528913"/>
            <a:ext cx="7315200" cy="1779814"/>
          </a:xfrm>
          <a:prstGeom prst="rect">
            <a:avLst/>
          </a:prstGeom>
        </p:spPr>
      </p:pic>
    </p:spTree>
    <p:extLst>
      <p:ext uri="{BB962C8B-B14F-4D97-AF65-F5344CB8AC3E}">
        <p14:creationId xmlns:p14="http://schemas.microsoft.com/office/powerpoint/2010/main" val="2662251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F1737-8528-DD81-A243-F201C096D504}"/>
              </a:ext>
            </a:extLst>
          </p:cNvPr>
          <p:cNvSpPr>
            <a:spLocks noGrp="1"/>
          </p:cNvSpPr>
          <p:nvPr>
            <p:ph type="title"/>
          </p:nvPr>
        </p:nvSpPr>
        <p:spPr/>
        <p:txBody>
          <a:bodyPr/>
          <a:lstStyle/>
          <a:p>
            <a:r>
              <a:rPr lang="en-US" dirty="0"/>
              <a:t>Ethernet Frame &amp; MAC Header</a:t>
            </a:r>
          </a:p>
        </p:txBody>
      </p:sp>
      <p:pic>
        <p:nvPicPr>
          <p:cNvPr id="9" name="Content Placeholder 8" descr="Diagram&#10;&#10;Description automatically generated">
            <a:extLst>
              <a:ext uri="{FF2B5EF4-FFF2-40B4-BE49-F238E27FC236}">
                <a16:creationId xmlns:a16="http://schemas.microsoft.com/office/drawing/2014/main" id="{BECC91AA-A381-3013-1993-0017895221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2438400"/>
            <a:ext cx="9983593" cy="2410161"/>
          </a:xfrm>
        </p:spPr>
      </p:pic>
    </p:spTree>
    <p:extLst>
      <p:ext uri="{BB962C8B-B14F-4D97-AF65-F5344CB8AC3E}">
        <p14:creationId xmlns:p14="http://schemas.microsoft.com/office/powerpoint/2010/main" val="1307472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7BEF6-F691-7E0B-A613-673649D5A338}"/>
              </a:ext>
            </a:extLst>
          </p:cNvPr>
          <p:cNvSpPr>
            <a:spLocks noGrp="1"/>
          </p:cNvSpPr>
          <p:nvPr>
            <p:ph type="title"/>
          </p:nvPr>
        </p:nvSpPr>
        <p:spPr/>
        <p:txBody>
          <a:bodyPr/>
          <a:lstStyle/>
          <a:p>
            <a:r>
              <a:rPr lang="en-US" dirty="0"/>
              <a:t>Ethernet Frame Example</a:t>
            </a:r>
          </a:p>
        </p:txBody>
      </p:sp>
      <p:pic>
        <p:nvPicPr>
          <p:cNvPr id="5" name="Content Placeholder 4">
            <a:extLst>
              <a:ext uri="{FF2B5EF4-FFF2-40B4-BE49-F238E27FC236}">
                <a16:creationId xmlns:a16="http://schemas.microsoft.com/office/drawing/2014/main" id="{0A140B08-6B66-06A2-0684-40031F8B7633}"/>
              </a:ext>
            </a:extLst>
          </p:cNvPr>
          <p:cNvPicPr>
            <a:picLocks noGrp="1" noChangeAspect="1"/>
          </p:cNvPicPr>
          <p:nvPr>
            <p:ph idx="1"/>
          </p:nvPr>
        </p:nvPicPr>
        <p:blipFill>
          <a:blip r:embed="rId2"/>
          <a:stretch>
            <a:fillRect/>
          </a:stretch>
        </p:blipFill>
        <p:spPr>
          <a:xfrm>
            <a:off x="1447800" y="2362200"/>
            <a:ext cx="8249801" cy="2314898"/>
          </a:xfrm>
        </p:spPr>
      </p:pic>
    </p:spTree>
    <p:extLst>
      <p:ext uri="{BB962C8B-B14F-4D97-AF65-F5344CB8AC3E}">
        <p14:creationId xmlns:p14="http://schemas.microsoft.com/office/powerpoint/2010/main" val="3769904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922</TotalTime>
  <Words>791</Words>
  <Application>Microsoft Office PowerPoint</Application>
  <PresentationFormat>Widescreen</PresentationFormat>
  <Paragraphs>124</Paragraphs>
  <Slides>38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Consolas</vt:lpstr>
      <vt:lpstr>Office Theme</vt:lpstr>
      <vt:lpstr>ARP Protocol and Attacks</vt:lpstr>
      <vt:lpstr>Outline</vt:lpstr>
      <vt:lpstr>Network Interface and Ethernet</vt:lpstr>
      <vt:lpstr>Network Interface Card (NIC)</vt:lpstr>
      <vt:lpstr>Packet Flow</vt:lpstr>
      <vt:lpstr>Physical and Virtual NIC</vt:lpstr>
      <vt:lpstr>Examples of Virtual NIC</vt:lpstr>
      <vt:lpstr>Ethernet Frame &amp; MAC Header</vt:lpstr>
      <vt:lpstr>Ethernet Frame Example</vt:lpstr>
      <vt:lpstr>Scapy Program</vt:lpstr>
      <vt:lpstr>Promiscuous Mode</vt:lpstr>
      <vt:lpstr>MAC Address Randomization and Privacy</vt:lpstr>
      <vt:lpstr>The ARP Protocol</vt:lpstr>
      <vt:lpstr>The ARP Protocol</vt:lpstr>
      <vt:lpstr>ARP Request/Reply</vt:lpstr>
      <vt:lpstr>Send ARP Request: Example 1 </vt:lpstr>
      <vt:lpstr>Send ARP Request: Example 2</vt:lpstr>
      <vt:lpstr>ARP Message Format</vt:lpstr>
      <vt:lpstr>ARP Class in Scapy</vt:lpstr>
      <vt:lpstr>Questions</vt:lpstr>
      <vt:lpstr>ARP Cache</vt:lpstr>
      <vt:lpstr>ARP Cache Poisoning Attack</vt:lpstr>
      <vt:lpstr>ARP Cache Poisoning</vt:lpstr>
      <vt:lpstr>Constructing ARP Message</vt:lpstr>
      <vt:lpstr>Spoof ARP Request/Reply: Code Skeleton</vt:lpstr>
      <vt:lpstr>Spoofing Gratuitous Message</vt:lpstr>
      <vt:lpstr>Note: ARP Becomes “Stateful”</vt:lpstr>
      <vt:lpstr>man-in-the-middle Attack</vt:lpstr>
      <vt:lpstr>MITM: Man-In-The-Middle Attack</vt:lpstr>
      <vt:lpstr>Man-In-The-Middle Attack</vt:lpstr>
      <vt:lpstr>Use ARP Cache Poisoning to Redirect Packets</vt:lpstr>
      <vt:lpstr>Forward Packets without Modification</vt:lpstr>
      <vt:lpstr>Demo</vt:lpstr>
      <vt:lpstr>MITM Step 1: Intercept Packets</vt:lpstr>
      <vt:lpstr>MITM Step 2: Get the Intercepted Packets</vt:lpstr>
      <vt:lpstr>MITM Step 3: Modify Packets</vt:lpstr>
      <vt:lpstr>MITM Step 4: Demo</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Heartbleed Bug and Attack</dc:title>
  <dc:creator>3shna</dc:creator>
  <cp:lastModifiedBy>Wenliang Du</cp:lastModifiedBy>
  <cp:revision>52</cp:revision>
  <dcterms:created xsi:type="dcterms:W3CDTF">2017-11-22T15:54:43Z</dcterms:created>
  <dcterms:modified xsi:type="dcterms:W3CDTF">2022-08-09T21:42:09Z</dcterms:modified>
</cp:coreProperties>
</file>