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5" r:id="rId3"/>
    <p:sldId id="295" r:id="rId4"/>
    <p:sldId id="266" r:id="rId5"/>
    <p:sldId id="267" r:id="rId6"/>
    <p:sldId id="268" r:id="rId7"/>
    <p:sldId id="296" r:id="rId8"/>
    <p:sldId id="269" r:id="rId9"/>
    <p:sldId id="271" r:id="rId10"/>
    <p:sldId id="297" r:id="rId11"/>
    <p:sldId id="298" r:id="rId12"/>
    <p:sldId id="299" r:id="rId13"/>
    <p:sldId id="300" r:id="rId14"/>
    <p:sldId id="272" r:id="rId15"/>
    <p:sldId id="273" r:id="rId16"/>
    <p:sldId id="274" r:id="rId17"/>
    <p:sldId id="275" r:id="rId18"/>
    <p:sldId id="276" r:id="rId19"/>
    <p:sldId id="277" r:id="rId20"/>
    <p:sldId id="270" r:id="rId21"/>
    <p:sldId id="279" r:id="rId22"/>
    <p:sldId id="278" r:id="rId23"/>
    <p:sldId id="280" r:id="rId24"/>
    <p:sldId id="282" r:id="rId25"/>
    <p:sldId id="285" r:id="rId26"/>
    <p:sldId id="302" r:id="rId27"/>
    <p:sldId id="283" r:id="rId28"/>
    <p:sldId id="286" r:id="rId29"/>
    <p:sldId id="307" r:id="rId30"/>
    <p:sldId id="287" r:id="rId31"/>
    <p:sldId id="303" r:id="rId32"/>
    <p:sldId id="304" r:id="rId33"/>
    <p:sldId id="305" r:id="rId34"/>
    <p:sldId id="288" r:id="rId35"/>
    <p:sldId id="306" r:id="rId36"/>
    <p:sldId id="289" r:id="rId37"/>
    <p:sldId id="28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82" autoAdjust="0"/>
  </p:normalViewPr>
  <p:slideViewPr>
    <p:cSldViewPr>
      <p:cViewPr varScale="1">
        <p:scale>
          <a:sx n="80" d="100"/>
          <a:sy n="80" d="100"/>
        </p:scale>
        <p:origin x="17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each field of the IP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</a:t>
            </a:r>
            <a:r>
              <a:rPr lang="en-US" dirty="0" err="1"/>
              <a:t>traveroute</a:t>
            </a:r>
            <a:r>
              <a:rPr lang="en-US" dirty="0"/>
              <a:t>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book for the explanation of why the offset is divided by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when this type of ICMP message is 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0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2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the ICMP protocol, ICMP redirect message should contain a data section</a:t>
            </a:r>
          </a:p>
          <a:p>
            <a:r>
              <a:rPr lang="en-US" dirty="0"/>
              <a:t>that includes a copy of the entire IP header, plus at least the first eight bytes of data from the</a:t>
            </a:r>
          </a:p>
          <a:p>
            <a:r>
              <a:rPr lang="en-US" dirty="0"/>
              <a:t>IP packet that caused the redirect message. The data section is used by the host to see which</a:t>
            </a:r>
          </a:p>
          <a:p>
            <a:r>
              <a:rPr lang="en-US" dirty="0"/>
              <a:t>packet has caused the error message, so the recipient can know which route should be updated.</a:t>
            </a:r>
          </a:p>
          <a:p>
            <a:r>
              <a:rPr lang="en-US" dirty="0"/>
              <a:t>Moreover, on Ubuntu 20.04, the recipient of the ICMP redirect message will verify whether the</a:t>
            </a:r>
          </a:p>
          <a:p>
            <a:r>
              <a:rPr lang="en-US" dirty="0"/>
              <a:t>packet information enclosed in the data part is consistent with the packets that were sent out. If</a:t>
            </a:r>
          </a:p>
          <a:p>
            <a:r>
              <a:rPr lang="en-US" dirty="0"/>
              <a:t>not, the message will be dropped.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5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diagram to explain how the NAT works. There are several level of private networks in this diagram, each one has a NAT server.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IP Protocol and Attacks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9CAD-C2CE-8F15-ECC3-E452B1EE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IP Fragmentation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F3D3-1FFF-7ADF-DEA7-AD247E7F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301905"/>
          </a:xfrm>
        </p:spPr>
        <p:txBody>
          <a:bodyPr/>
          <a:lstStyle/>
          <a:p>
            <a:r>
              <a:rPr lang="en-US" dirty="0"/>
              <a:t>Flags</a:t>
            </a:r>
          </a:p>
          <a:p>
            <a:pPr lvl="1"/>
            <a:r>
              <a:rPr lang="en-US" dirty="0"/>
              <a:t>bit 0: reserved, must be zero</a:t>
            </a:r>
          </a:p>
          <a:p>
            <a:pPr lvl="1"/>
            <a:r>
              <a:rPr lang="en-US" dirty="0"/>
              <a:t>bit 1: Do not Fragment (DF)</a:t>
            </a:r>
          </a:p>
          <a:p>
            <a:pPr lvl="1"/>
            <a:r>
              <a:rPr lang="en-US" dirty="0"/>
              <a:t>bit 2: More Fragment (MF). MF=0 for last fragment, 1 for others</a:t>
            </a:r>
          </a:p>
          <a:p>
            <a:r>
              <a:rPr lang="en-US" dirty="0"/>
              <a:t>Offset</a:t>
            </a:r>
          </a:p>
          <a:p>
            <a:pPr lvl="1"/>
            <a:r>
              <a:rPr lang="en-US" dirty="0"/>
              <a:t>The actual offset divided by 8 (think about why?)</a:t>
            </a:r>
          </a:p>
        </p:txBody>
      </p:sp>
      <p:pic>
        <p:nvPicPr>
          <p:cNvPr id="4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9D36D73-1EB3-E139-F32E-E2EDD7C40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38201"/>
            <a:ext cx="7772400" cy="12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D599-969A-F9DB-AED1-76A2CDC1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5F1C-B3F7-9EC6-E812-E9ED0010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</a:t>
            </a:r>
          </a:p>
          <a:p>
            <a:pPr lvl="1"/>
            <a:r>
              <a:rPr lang="en-US" dirty="0"/>
              <a:t>ID field: 1000</a:t>
            </a:r>
          </a:p>
          <a:p>
            <a:pPr lvl="1"/>
            <a:r>
              <a:rPr lang="en-US" dirty="0"/>
              <a:t>Payload size: 100 bytes</a:t>
            </a:r>
          </a:p>
          <a:p>
            <a:pPr lvl="1"/>
            <a:r>
              <a:rPr lang="en-US" dirty="0"/>
              <a:t>Break into 3 fragments, each with at most 40 bytes of payload</a:t>
            </a:r>
          </a:p>
          <a:p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5456928-ECD9-83AE-5B69-DC172D64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38600"/>
            <a:ext cx="926911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5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4060-E0FD-393D-62D2-C536F0DB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Fragments Manually (1)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8D96598-8134-DF71-9EF0-84A6B8BFC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11356"/>
            <a:ext cx="7706801" cy="1676634"/>
          </a:xfrm>
          <a:prstGeom prst="rect">
            <a:avLst/>
          </a:prstGeom>
        </p:spPr>
      </p:pic>
      <p:pic>
        <p:nvPicPr>
          <p:cNvPr id="15" name="Content Placeholder 14" descr="Text, letter&#10;&#10;Description automatically generated">
            <a:extLst>
              <a:ext uri="{FF2B5EF4-FFF2-40B4-BE49-F238E27FC236}">
                <a16:creationId xmlns:a16="http://schemas.microsoft.com/office/drawing/2014/main" id="{5122E3CD-9DF8-CE09-82DC-77937178F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638"/>
            <a:ext cx="7706801" cy="296268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468B3-475B-BCEC-89F4-3F895FEFE0DC}"/>
              </a:ext>
            </a:extLst>
          </p:cNvPr>
          <p:cNvSpPr txBox="1"/>
          <p:nvPr/>
        </p:nvSpPr>
        <p:spPr>
          <a:xfrm>
            <a:off x="8832342" y="2698824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Fragment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7CE97-A0D4-132A-7B1F-D1DC71C4DCD7}"/>
              </a:ext>
            </a:extLst>
          </p:cNvPr>
          <p:cNvSpPr txBox="1"/>
          <p:nvPr/>
        </p:nvSpPr>
        <p:spPr>
          <a:xfrm>
            <a:off x="8832342" y="5257800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Fragment</a:t>
            </a:r>
            <a:r>
              <a:rPr lang="en-US" sz="2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3922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4060-E0FD-393D-62D2-C536F0DB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Fragments Manually (2)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7CB00F-32C1-1D02-37A8-F7609C4E9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1" y="1449722"/>
            <a:ext cx="7916779" cy="31767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71FD92-9315-1098-F040-DDEE5C096585}"/>
              </a:ext>
            </a:extLst>
          </p:cNvPr>
          <p:cNvSpPr txBox="1"/>
          <p:nvPr/>
        </p:nvSpPr>
        <p:spPr>
          <a:xfrm>
            <a:off x="8839200" y="2674105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Fragment 3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A33590B-CAE4-A110-7CE1-7EDFC97C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5097096"/>
            <a:ext cx="6354062" cy="1314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508F71-567E-01B9-72D1-7E04AB76D2F8}"/>
              </a:ext>
            </a:extLst>
          </p:cNvPr>
          <p:cNvSpPr txBox="1"/>
          <p:nvPr/>
        </p:nvSpPr>
        <p:spPr>
          <a:xfrm>
            <a:off x="7315200" y="5408278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Result</a:t>
            </a:r>
          </a:p>
        </p:txBody>
      </p:sp>
    </p:spTree>
    <p:extLst>
      <p:ext uri="{BB962C8B-B14F-4D97-AF65-F5344CB8AC3E}">
        <p14:creationId xmlns:p14="http://schemas.microsoft.com/office/powerpoint/2010/main" val="334501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AC88-6EFE-8B18-8973-B2B77130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Attacks on IP Fragmentation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812F6-9118-2679-1DE9-99E56F5B6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69342"/>
            <a:ext cx="8991600" cy="2259507"/>
          </a:xfrm>
        </p:spPr>
      </p:pic>
    </p:spTree>
    <p:extLst>
      <p:ext uri="{BB962C8B-B14F-4D97-AF65-F5344CB8AC3E}">
        <p14:creationId xmlns:p14="http://schemas.microsoft.com/office/powerpoint/2010/main" val="348429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447D-43EC-11F1-4D9B-0128918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1:  Tie Up Target's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9B11-2004-4F80-4103-69A8BF1D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</a:t>
            </a:r>
            <a:r>
              <a:rPr lang="en-US" dirty="0"/>
              <a:t>: Can you use a small amount of bandwidth to tie up a target machine's significant amount of resource? </a:t>
            </a:r>
          </a:p>
          <a:p>
            <a:pPr marL="0" indent="0">
              <a:buNone/>
            </a:pPr>
            <a:r>
              <a:rPr lang="en-US" b="1" dirty="0"/>
              <a:t>Hint</a:t>
            </a:r>
            <a:r>
              <a:rPr lang="en-US" dirty="0"/>
              <a:t>: use 2 small packets to cause server to allocate </a:t>
            </a:r>
            <a:r>
              <a:rPr lang="en-US" dirty="0">
                <a:solidFill>
                  <a:srgbClr val="FF0000"/>
                </a:solidFill>
              </a:rPr>
              <a:t>60KB</a:t>
            </a:r>
            <a:r>
              <a:rPr lang="en-US" dirty="0"/>
              <a:t> of 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BA4B6-59C5-8941-B6E8-3B9A9BF1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56647"/>
            <a:ext cx="8154102" cy="14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2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2028-E364-93D9-5B11-714D1C8C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2:  Create a Super-Large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F620-3C2A-118F-D21F-D363275C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</a:t>
            </a:r>
            <a:r>
              <a:rPr lang="en-US" dirty="0"/>
              <a:t>: Can you create an IP packet that is larger than 65,536 bytes?  (The Ping-of-Death Attack)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FFACB-75D8-0CA8-0254-D93FDA3F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5" y="2701132"/>
            <a:ext cx="6705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6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0E3E-4AAC-BA95-5764-CE95D728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Recent Ping of Death Vulnerability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2522C-E11E-9BAC-781D-38CD2A19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9601200" cy="3446923"/>
          </a:xfrm>
        </p:spPr>
      </p:pic>
    </p:spTree>
    <p:extLst>
      <p:ext uri="{BB962C8B-B14F-4D97-AF65-F5344CB8AC3E}">
        <p14:creationId xmlns:p14="http://schemas.microsoft.com/office/powerpoint/2010/main" val="8724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F5BD-CD5A-FC21-7144-593F17F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3:  Create Abnormal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9D89-AD8A-9A95-2192-B0CF9EC5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</a:t>
            </a:r>
            <a:r>
              <a:rPr lang="en-US" dirty="0"/>
              <a:t>: Can you create some abnormal conditions using "offset" and "payload size"? (</a:t>
            </a:r>
            <a:r>
              <a:rPr lang="en-US" dirty="0">
                <a:solidFill>
                  <a:srgbClr val="FF0000"/>
                </a:solidFill>
              </a:rPr>
              <a:t>Teardrop</a:t>
            </a:r>
            <a:r>
              <a:rPr lang="en-US" dirty="0"/>
              <a:t> Attacks)</a:t>
            </a:r>
          </a:p>
        </p:txBody>
      </p:sp>
    </p:spTree>
    <p:extLst>
      <p:ext uri="{BB962C8B-B14F-4D97-AF65-F5344CB8AC3E}">
        <p14:creationId xmlns:p14="http://schemas.microsoft.com/office/powerpoint/2010/main" val="264063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D46D-D982-BA0F-342B-3DE6C816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D9D94-6377-307B-A319-97E305B61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1646"/>
            <a:ext cx="7249344" cy="4525963"/>
          </a:xfrm>
        </p:spPr>
      </p:pic>
    </p:spTree>
    <p:extLst>
      <p:ext uri="{BB962C8B-B14F-4D97-AF65-F5344CB8AC3E}">
        <p14:creationId xmlns:p14="http://schemas.microsoft.com/office/powerpoint/2010/main" val="5804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The Role of the IP layer</a:t>
            </a:r>
          </a:p>
          <a:p>
            <a:r>
              <a:rPr lang="en-US" dirty="0"/>
              <a:t>IP Header</a:t>
            </a:r>
          </a:p>
          <a:p>
            <a:r>
              <a:rPr lang="en-US" dirty="0"/>
              <a:t>IP Fragmentation and Attacks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ICMP and Attacks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9FF2-2113-9D67-576B-5146F569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FFAD6-45A5-6143-4BB1-1D43D4A4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69" y="1417638"/>
            <a:ext cx="6819342" cy="4257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AF1BA-FF14-7B41-0E1B-5D8A6D683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94" y="1207899"/>
            <a:ext cx="5077534" cy="1352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88085D-A6CF-A1BC-E58C-D01B7B9733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3846"/>
          <a:stretch/>
        </p:blipFill>
        <p:spPr>
          <a:xfrm>
            <a:off x="304800" y="4240044"/>
            <a:ext cx="3657600" cy="80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2692A-399E-B061-3E58-E8579127F7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1756" b="-1681"/>
          <a:stretch/>
        </p:blipFill>
        <p:spPr>
          <a:xfrm>
            <a:off x="7282841" y="4640150"/>
            <a:ext cx="4299559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54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63C-44B8-F38A-A313-2DFD3481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E71C-9509-1AD9-E589-B5BFFB02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285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What interface will be used to route packets to </a:t>
            </a:r>
          </a:p>
          <a:p>
            <a:pPr marL="400050" lvl="1" indent="0">
              <a:buNone/>
            </a:pPr>
            <a:r>
              <a:rPr lang="en-US" dirty="0"/>
              <a:t>(1) 192.200.60.5?</a:t>
            </a:r>
          </a:p>
          <a:p>
            <a:pPr marL="400050" lvl="1" indent="0">
              <a:buNone/>
            </a:pPr>
            <a:r>
              <a:rPr lang="en-US" dirty="0"/>
              <a:t>(2) 192.168.30.5?</a:t>
            </a:r>
          </a:p>
          <a:p>
            <a:pPr marL="400050" lvl="1" indent="0">
              <a:buNone/>
            </a:pPr>
            <a:r>
              <a:rPr lang="en-US" dirty="0"/>
              <a:t>(3) 192.168.60.5?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AE8642-6D46-7139-E62F-04E08A44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20243"/>
              </p:ext>
            </p:extLst>
          </p:nvPr>
        </p:nvGraphicFramePr>
        <p:xfrm>
          <a:off x="1066800" y="4068763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225">
                  <a:extLst>
                    <a:ext uri="{9D8B030D-6E8A-4147-A177-3AD203B41FA5}">
                      <a16:colId xmlns:a16="http://schemas.microsoft.com/office/drawing/2014/main" val="3629877654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39937686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62960003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75773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Routing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Packet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A: 0.0.0.0/0                 dev interface-a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2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B: 192.168.0.0/16      dev interface-b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C: 192.168.60.0/24    dev interface-c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2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D: 192.168.60.5/32    dev interface-d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78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3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3510-B04F-EFCF-F3AA-AA784BFC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611C-72EA-9ADE-BA65-10FB59A7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$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ip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route add 192.168.60.0/24 dev enp0s3 via 10.0.2.7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$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ip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route del 192.168.60.0/24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$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ip</a:t>
            </a:r>
            <a:r>
              <a:rPr lang="en-US" sz="2000" dirty="0">
                <a:effectLst/>
                <a:latin typeface="Consolas" panose="020B0609020204030204" pitchFamily="49" charset="0"/>
              </a:rPr>
              <a:t> route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854E-D82B-9AAF-F3BE-BFD32BE1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Are Routing Tables Configured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E679-36F7-07B5-ED79-75F15576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routers</a:t>
            </a:r>
          </a:p>
          <a:p>
            <a:pPr lvl="1"/>
            <a:r>
              <a:rPr lang="en-US" dirty="0"/>
              <a:t>Routing protocols, OSPF, BGP, etc.</a:t>
            </a:r>
          </a:p>
          <a:p>
            <a:r>
              <a:rPr lang="en-US" dirty="0"/>
              <a:t>For hosts</a:t>
            </a:r>
          </a:p>
          <a:p>
            <a:pPr lvl="1"/>
            <a:r>
              <a:rPr lang="en-US" dirty="0"/>
              <a:t>DHCP</a:t>
            </a:r>
          </a:p>
          <a:p>
            <a:pPr lvl="1"/>
            <a:r>
              <a:rPr lang="en-US" dirty="0"/>
              <a:t>Using default routers</a:t>
            </a:r>
          </a:p>
          <a:p>
            <a:pPr lvl="1"/>
            <a:r>
              <a:rPr lang="en-US" dirty="0"/>
              <a:t>Manual configuration</a:t>
            </a:r>
          </a:p>
          <a:p>
            <a:pPr lvl="1"/>
            <a:r>
              <a:rPr lang="en-US" dirty="0"/>
              <a:t>ICMP redirect messages</a:t>
            </a:r>
          </a:p>
        </p:txBody>
      </p:sp>
    </p:spTree>
    <p:extLst>
      <p:ext uri="{BB962C8B-B14F-4D97-AF65-F5344CB8AC3E}">
        <p14:creationId xmlns:p14="http://schemas.microsoft.com/office/powerpoint/2010/main" val="378801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019E-A339-353B-B5ED-9463EFAD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ICMP: 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BE01-D45F-B393-2149-6ABD85A4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Error messages</a:t>
            </a:r>
          </a:p>
          <a:p>
            <a:r>
              <a:rPr lang="en-US" dirty="0"/>
              <a:t>Send Operational information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3A40E00-EA3F-16E1-89CE-5E22A39D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73526"/>
            <a:ext cx="5943600" cy="32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0751-1467-99BB-3354-63A79548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ICMP Echo Request/Reply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6E79-6587-5B30-BD64-3F2AF711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ping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8: request</a:t>
            </a:r>
          </a:p>
          <a:p>
            <a:pPr lvl="1"/>
            <a:r>
              <a:rPr lang="en-US" dirty="0"/>
              <a:t>0: reply</a:t>
            </a:r>
          </a:p>
        </p:txBody>
      </p:sp>
    </p:spTree>
    <p:extLst>
      <p:ext uri="{BB962C8B-B14F-4D97-AF65-F5344CB8AC3E}">
        <p14:creationId xmlns:p14="http://schemas.microsoft.com/office/powerpoint/2010/main" val="308466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F4C6-FF23-D674-1EE9-3BE5C2CD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Smurf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50C4-2C65-0EF5-2166-A2A907CE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broadcast address</a:t>
            </a:r>
          </a:p>
          <a:p>
            <a:pPr lvl="1"/>
            <a:r>
              <a:rPr lang="en-US" dirty="0"/>
              <a:t>Example: 192.168.60.</a:t>
            </a:r>
            <a:r>
              <a:rPr lang="en-US" b="1" dirty="0">
                <a:solidFill>
                  <a:srgbClr val="FF0000"/>
                </a:solidFill>
              </a:rPr>
              <a:t>255</a:t>
            </a:r>
            <a:r>
              <a:rPr lang="en-US" dirty="0"/>
              <a:t> for network 192.168.60.0/24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328B76A-267E-F51A-E9C6-F5615226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80889"/>
            <a:ext cx="6840043" cy="32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8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982D-78DE-356D-7C21-B5AF5431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ICMP Time Exceeded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6C7B0-1B56-394F-BD9D-F4FD4AC4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Type: 11</a:t>
            </a:r>
          </a:p>
          <a:p>
            <a:r>
              <a:rPr lang="en-US" dirty="0"/>
              <a:t>Code:</a:t>
            </a:r>
          </a:p>
          <a:p>
            <a:pPr lvl="1"/>
            <a:r>
              <a:rPr lang="en-US" dirty="0"/>
              <a:t> 	0: Time-to-live exceeded in transit</a:t>
            </a:r>
          </a:p>
          <a:p>
            <a:pPr lvl="1"/>
            <a:r>
              <a:rPr lang="en-US" dirty="0"/>
              <a:t>	1: Fragment reassembly time exceeded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5E99A-EAF5-FEFB-9CB9-E129C84E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1429"/>
            <a:ext cx="7116168" cy="135273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BF7A8D-3936-B4E4-D923-20E9A74B344F}"/>
              </a:ext>
            </a:extLst>
          </p:cNvPr>
          <p:cNvCxnSpPr/>
          <p:nvPr/>
        </p:nvCxnSpPr>
        <p:spPr>
          <a:xfrm flipH="1">
            <a:off x="4281984" y="4256576"/>
            <a:ext cx="228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641D83-D85A-D7A1-CE16-24808FE3FA64}"/>
              </a:ext>
            </a:extLst>
          </p:cNvPr>
          <p:cNvSpPr txBox="1"/>
          <p:nvPr/>
        </p:nvSpPr>
        <p:spPr>
          <a:xfrm>
            <a:off x="4510584" y="4024782"/>
            <a:ext cx="938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TTL=10</a:t>
            </a:r>
          </a:p>
        </p:txBody>
      </p:sp>
    </p:spTree>
    <p:extLst>
      <p:ext uri="{BB962C8B-B14F-4D97-AF65-F5344CB8AC3E}">
        <p14:creationId xmlns:p14="http://schemas.microsoft.com/office/powerpoint/2010/main" val="3803788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1505-671B-D7E8-01B5-7222F280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ICMP Destination Unreachable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83BE-43B4-1CA0-C09E-61A7682D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Type:</a:t>
            </a:r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0: Destination network unreachable</a:t>
            </a:r>
          </a:p>
          <a:p>
            <a:pPr lvl="1"/>
            <a:r>
              <a:rPr lang="en-US" dirty="0"/>
              <a:t>1: Destination host unreachable</a:t>
            </a:r>
          </a:p>
          <a:p>
            <a:pPr lvl="1"/>
            <a:r>
              <a:rPr lang="en-US" dirty="0"/>
              <a:t>3: Destination port unreachable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D0666-8BE0-6F04-FAAC-7A2679D3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76640"/>
            <a:ext cx="717332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45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5F9-FACD-8ACF-25E8-0E4E72A5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Redirect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98CE664-8958-1E06-50D7-B93780BAC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5791200" cy="3852444"/>
          </a:xfrm>
        </p:spPr>
      </p:pic>
    </p:spTree>
    <p:extLst>
      <p:ext uri="{BB962C8B-B14F-4D97-AF65-F5344CB8AC3E}">
        <p14:creationId xmlns:p14="http://schemas.microsoft.com/office/powerpoint/2010/main" val="41745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0D95-3A50-D8C7-F739-0F589F43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Properties of IP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EAC7-3746-DB64-9148-C6A5C7EA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Passing packets to the transport layer</a:t>
            </a:r>
          </a:p>
          <a:p>
            <a:pPr lvl="1"/>
            <a:r>
              <a:rPr lang="en-US" dirty="0"/>
              <a:t>Provide error detection and diagnostic capability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Best effort delivery</a:t>
            </a:r>
          </a:p>
          <a:p>
            <a:pPr lvl="1"/>
            <a:r>
              <a:rPr lang="en-US" dirty="0"/>
              <a:t>Not responsible for reliable transmission</a:t>
            </a:r>
          </a:p>
        </p:txBody>
      </p:sp>
    </p:spTree>
    <p:extLst>
      <p:ext uri="{BB962C8B-B14F-4D97-AF65-F5344CB8AC3E}">
        <p14:creationId xmlns:p14="http://schemas.microsoft.com/office/powerpoint/2010/main" val="2375142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9F0-84CF-158A-4CEB-4820499D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ICMP Redirect and Attacks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241D6E-EBCA-815A-71AF-109297BBE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09886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20D8-58F0-6E46-4E21-35B9977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Redirect Experiment: Setup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D47332-3E41-3012-F47A-CBE9599B1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8164064" cy="4029637"/>
          </a:xfrm>
        </p:spPr>
      </p:pic>
    </p:spTree>
    <p:extLst>
      <p:ext uri="{BB962C8B-B14F-4D97-AF65-F5344CB8AC3E}">
        <p14:creationId xmlns:p14="http://schemas.microsoft.com/office/powerpoint/2010/main" val="4047838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5A00-72C9-BBA0-7E8C-112B200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Redirect Experiment: Setup</a:t>
            </a:r>
          </a:p>
        </p:txBody>
      </p:sp>
      <p:pic>
        <p:nvPicPr>
          <p:cNvPr id="5" name="Content Placeholder 4" descr="Text, application, Word&#10;&#10;Description automatically generated">
            <a:extLst>
              <a:ext uri="{FF2B5EF4-FFF2-40B4-BE49-F238E27FC236}">
                <a16:creationId xmlns:a16="http://schemas.microsoft.com/office/drawing/2014/main" id="{3401F1CD-5735-7ECC-5475-F424035BE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05" y="2192635"/>
            <a:ext cx="8764223" cy="1771897"/>
          </a:xfrm>
        </p:spPr>
      </p:pic>
      <p:pic>
        <p:nvPicPr>
          <p:cNvPr id="7" name="Picture 6" descr="Text, Word&#10;&#10;Description automatically generated">
            <a:extLst>
              <a:ext uri="{FF2B5EF4-FFF2-40B4-BE49-F238E27FC236}">
                <a16:creationId xmlns:a16="http://schemas.microsoft.com/office/drawing/2014/main" id="{BEA4FC30-3144-4F8C-2026-16BF00F78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711455"/>
            <a:ext cx="9745435" cy="152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FCD96-BFF5-56A0-EFA8-66B1A7E8243D}"/>
              </a:ext>
            </a:extLst>
          </p:cNvPr>
          <p:cNvSpPr txBox="1"/>
          <p:nvPr/>
        </p:nvSpPr>
        <p:spPr>
          <a:xfrm>
            <a:off x="609600" y="1528601"/>
            <a:ext cx="4843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Make 10.9.0.11 the default router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D8B91-C64E-D02B-77C2-667A42C2404D}"/>
              </a:ext>
            </a:extLst>
          </p:cNvPr>
          <p:cNvSpPr txBox="1"/>
          <p:nvPr/>
        </p:nvSpPr>
        <p:spPr>
          <a:xfrm>
            <a:off x="609600" y="4164002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10.9.0.11’s default router is 10.9.0.1</a:t>
            </a:r>
          </a:p>
        </p:txBody>
      </p:sp>
    </p:spTree>
    <p:extLst>
      <p:ext uri="{BB962C8B-B14F-4D97-AF65-F5344CB8AC3E}">
        <p14:creationId xmlns:p14="http://schemas.microsoft.com/office/powerpoint/2010/main" val="419191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21AF-0E87-1623-748B-BCD5482E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ICMP Redirect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4C2B-F4D4-0EDB-B838-3B7078BA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10.9.0.5 can directly send to 10.9.0.1: trigger ICMP redirect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redirection (check 10.9.0.5)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CD6AB-E794-722F-3D90-C98F0F8803BE}"/>
              </a:ext>
            </a:extLst>
          </p:cNvPr>
          <p:cNvGrpSpPr/>
          <p:nvPr/>
        </p:nvGrpSpPr>
        <p:grpSpPr>
          <a:xfrm>
            <a:off x="1002631" y="2283250"/>
            <a:ext cx="9554908" cy="1543265"/>
            <a:chOff x="1318546" y="2966973"/>
            <a:chExt cx="9554908" cy="15432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3DED75-9CCE-4203-2726-9D423F2BC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546" y="2966973"/>
              <a:ext cx="9554908" cy="9240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1A61A5-005F-4B61-B9BD-5B8095C0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546" y="3891027"/>
              <a:ext cx="9554908" cy="619211"/>
            </a:xfrm>
            <a:prstGeom prst="rect">
              <a:avLst/>
            </a:prstGeom>
          </p:spPr>
        </p:pic>
      </p:grpSp>
      <p:pic>
        <p:nvPicPr>
          <p:cNvPr id="11" name="Picture 10" descr="A picture containing text, orange, close&#10;&#10;Description automatically generated">
            <a:extLst>
              <a:ext uri="{FF2B5EF4-FFF2-40B4-BE49-F238E27FC236}">
                <a16:creationId xmlns:a16="http://schemas.microsoft.com/office/drawing/2014/main" id="{C6B1A074-EB51-C1F2-F07D-A098BACD0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1" y="4695540"/>
            <a:ext cx="546811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6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6FEA-E879-1EC7-DDA5-E1B8E451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Spoofing ICMP Redirect Message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4ABF02B-FD2C-29B7-1BF6-F9ADABE64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770359"/>
            <a:ext cx="6249272" cy="1752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57867-7A4B-D30A-1D35-4A684D2E6250}"/>
              </a:ext>
            </a:extLst>
          </p:cNvPr>
          <p:cNvSpPr txBox="1"/>
          <p:nvPr/>
        </p:nvSpPr>
        <p:spPr>
          <a:xfrm>
            <a:off x="7467600" y="5462115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Attack result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0A3567FD-86E2-09FD-EDF0-F1175FB5F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5982535" cy="2772162"/>
          </a:xfrm>
        </p:spPr>
      </p:pic>
    </p:spTree>
    <p:extLst>
      <p:ext uri="{BB962C8B-B14F-4D97-AF65-F5344CB8AC3E}">
        <p14:creationId xmlns:p14="http://schemas.microsoft.com/office/powerpoint/2010/main" val="1134629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293E-4F62-9630-5720-4F866671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MITM Attack By Spoofing ICMP Redirect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6A5A-6A48-F53A-99C1-FCC67BAB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Redirect traffic to attacker’s machines</a:t>
            </a:r>
          </a:p>
          <a:p>
            <a:r>
              <a:rPr lang="en-US" dirty="0"/>
              <a:t>Make changes before sending the packets out</a:t>
            </a:r>
          </a:p>
          <a:p>
            <a:r>
              <a:rPr lang="en-US" dirty="0"/>
              <a:t>Similar to the MITM attacking using the ARP cache poisoning attack</a:t>
            </a:r>
          </a:p>
        </p:txBody>
      </p:sp>
    </p:spTree>
    <p:extLst>
      <p:ext uri="{BB962C8B-B14F-4D97-AF65-F5344CB8AC3E}">
        <p14:creationId xmlns:p14="http://schemas.microsoft.com/office/powerpoint/2010/main" val="2864791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4C0F-D785-898E-B133-6846EADD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ICMP Redirect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1B03-4057-B25F-05CE-53DB83E3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Can you launch ICMP redirect from a remote computer?</a:t>
            </a:r>
          </a:p>
          <a:p>
            <a:endParaRPr lang="en-US" dirty="0"/>
          </a:p>
          <a:p>
            <a:r>
              <a:rPr lang="en-US" dirty="0"/>
              <a:t>Question 2: Can you use ICMP redirect attacks to redirect to a remote computer?</a:t>
            </a:r>
          </a:p>
        </p:txBody>
      </p:sp>
    </p:spTree>
    <p:extLst>
      <p:ext uri="{BB962C8B-B14F-4D97-AF65-F5344CB8AC3E}">
        <p14:creationId xmlns:p14="http://schemas.microsoft.com/office/powerpoint/2010/main" val="294775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F03A-8226-7D98-7420-432A2D9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NAT: Network Address Translation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E5FE1-6256-1C02-7A76-F7D0A8DE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252"/>
            <a:ext cx="10273550" cy="47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6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C679-74BF-85BA-33D9-8C5C145D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6650-A001-28F5-02DC-61B41FE1A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the IP layer</a:t>
            </a:r>
          </a:p>
          <a:p>
            <a:r>
              <a:rPr lang="en-US" dirty="0"/>
              <a:t>IP Header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ICMP </a:t>
            </a:r>
          </a:p>
        </p:txBody>
      </p:sp>
    </p:spTree>
    <p:extLst>
      <p:ext uri="{BB962C8B-B14F-4D97-AF65-F5344CB8AC3E}">
        <p14:creationId xmlns:p14="http://schemas.microsoft.com/office/powerpoint/2010/main" val="108869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0366-199C-CB3E-F615-6BC2811C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Traversal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52B09-2A43-936D-9F27-1FAA3F2E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600200"/>
            <a:ext cx="6844866" cy="4525963"/>
          </a:xfrm>
        </p:spPr>
      </p:pic>
    </p:spTree>
    <p:extLst>
      <p:ext uri="{BB962C8B-B14F-4D97-AF65-F5344CB8AC3E}">
        <p14:creationId xmlns:p14="http://schemas.microsoft.com/office/powerpoint/2010/main" val="292367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34CB-A464-93AE-E4C8-0506E239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DE56B-0683-8BBA-8F5A-42F12607F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1600200"/>
            <a:ext cx="6528319" cy="4525963"/>
          </a:xfrm>
        </p:spPr>
      </p:pic>
    </p:spTree>
    <p:extLst>
      <p:ext uri="{BB962C8B-B14F-4D97-AF65-F5344CB8AC3E}">
        <p14:creationId xmlns:p14="http://schemas.microsoft.com/office/powerpoint/2010/main" val="371737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636D-BA88-EAA8-09AD-016B8A2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TTL and How Traceroute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50DF-595E-3FCE-EDF6-866B27C3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TTL = 1, 2, 3, …</a:t>
            </a:r>
          </a:p>
          <a:p>
            <a:r>
              <a:rPr lang="en-US" dirty="0"/>
              <a:t>At each router: TTL --</a:t>
            </a:r>
          </a:p>
          <a:p>
            <a:r>
              <a:rPr lang="en-US" dirty="0"/>
              <a:t>Packet discarded and trigger ICMP when TTL=0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4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C652-7493-1CC5-7AF7-A9281A9C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traceroute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5966D63-BD66-3ACB-F184-C0A98F1C5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6535980" cy="2810055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F89E5F-2CD2-6A27-43A0-B0DAA526B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453745"/>
            <a:ext cx="3886200" cy="28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4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548-C9B9-18A9-8AF4-9C7111F5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Fragmentation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33726-6DEF-95A8-B99A-00A6AE307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179738"/>
            <a:ext cx="10972800" cy="1366886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2BB2D2-EABD-1B88-E352-74B3D34C2A83}"/>
              </a:ext>
            </a:extLst>
          </p:cNvPr>
          <p:cNvCxnSpPr>
            <a:cxnSpLocks/>
          </p:cNvCxnSpPr>
          <p:nvPr/>
        </p:nvCxnSpPr>
        <p:spPr>
          <a:xfrm flipH="1" flipV="1">
            <a:off x="8458200" y="4343400"/>
            <a:ext cx="76200" cy="533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9A5BA-179C-D65A-C023-708F0C014881}"/>
              </a:ext>
            </a:extLst>
          </p:cNvPr>
          <p:cNvSpPr txBox="1"/>
          <p:nvPr/>
        </p:nvSpPr>
        <p:spPr>
          <a:xfrm>
            <a:off x="7848600" y="4876800"/>
            <a:ext cx="196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 of packet size</a:t>
            </a:r>
          </a:p>
        </p:txBody>
      </p:sp>
    </p:spTree>
    <p:extLst>
      <p:ext uri="{BB962C8B-B14F-4D97-AF65-F5344CB8AC3E}">
        <p14:creationId xmlns:p14="http://schemas.microsoft.com/office/powerpoint/2010/main" val="51332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592F-7416-E91B-D0BE-B300C9FC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Header Fields for Fragmentation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72B74228-2D37-E794-CDF4-AB4278C1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9288171" cy="1533739"/>
          </a:xfrm>
        </p:spPr>
      </p:pic>
    </p:spTree>
    <p:extLst>
      <p:ext uri="{BB962C8B-B14F-4D97-AF65-F5344CB8AC3E}">
        <p14:creationId xmlns:p14="http://schemas.microsoft.com/office/powerpoint/2010/main" val="14910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811</Words>
  <Application>Microsoft Office PowerPoint</Application>
  <PresentationFormat>Widescreen</PresentationFormat>
  <Paragraphs>151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Office Theme</vt:lpstr>
      <vt:lpstr>IP Protocol and Attacks</vt:lpstr>
      <vt:lpstr>Outline</vt:lpstr>
      <vt:lpstr>Functions and Properties of IP Layer</vt:lpstr>
      <vt:lpstr>Packet Traversal</vt:lpstr>
      <vt:lpstr>IP Header</vt:lpstr>
      <vt:lpstr>TTL and How Traceroute Works</vt:lpstr>
      <vt:lpstr>Implement traceroute</vt:lpstr>
      <vt:lpstr>The Need for Fragmentation</vt:lpstr>
      <vt:lpstr>IP Header Fields for Fragmentation</vt:lpstr>
      <vt:lpstr>How IP Fragmentation Works</vt:lpstr>
      <vt:lpstr>Example</vt:lpstr>
      <vt:lpstr>Build Fragments Manually (1)</vt:lpstr>
      <vt:lpstr>Build Fragments Manually (2)</vt:lpstr>
      <vt:lpstr>Attacks on IP Fragmentation</vt:lpstr>
      <vt:lpstr>Attack 1:  Tie Up Target's Resources</vt:lpstr>
      <vt:lpstr>Attack 2:  Create a Super-Large Packet</vt:lpstr>
      <vt:lpstr>A Recent Ping of Death Vulnerability</vt:lpstr>
      <vt:lpstr>Attack 3:  Create Abnormal Situation</vt:lpstr>
      <vt:lpstr>Routing</vt:lpstr>
      <vt:lpstr>Routing Table</vt:lpstr>
      <vt:lpstr>Routing Rules</vt:lpstr>
      <vt:lpstr>Changing Routing Table</vt:lpstr>
      <vt:lpstr>How Are Routing Tables Configured</vt:lpstr>
      <vt:lpstr>ICMP: Internet Control Message Protocol</vt:lpstr>
      <vt:lpstr>ICMP Echo Request/Reply</vt:lpstr>
      <vt:lpstr>Smurf Attack</vt:lpstr>
      <vt:lpstr>ICMP Time Exceeded</vt:lpstr>
      <vt:lpstr>ICMP Destination Unreachable </vt:lpstr>
      <vt:lpstr>ICMP Redirect</vt:lpstr>
      <vt:lpstr>ICMP Redirect and Attacks</vt:lpstr>
      <vt:lpstr>ICMP Redirect Experiment: Setup</vt:lpstr>
      <vt:lpstr>ICMP Redirect Experiment: Setup</vt:lpstr>
      <vt:lpstr>ICMP Redirect Experiment</vt:lpstr>
      <vt:lpstr>Spoofing ICMP Redirect Message</vt:lpstr>
      <vt:lpstr>MITM Attack By Spoofing ICMP Redirect</vt:lpstr>
      <vt:lpstr>Question: ICMP Redirect</vt:lpstr>
      <vt:lpstr>NAT: Network Address Translation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52</cp:revision>
  <dcterms:created xsi:type="dcterms:W3CDTF">2017-11-22T15:54:43Z</dcterms:created>
  <dcterms:modified xsi:type="dcterms:W3CDTF">2022-07-06T19:53:52Z</dcterms:modified>
</cp:coreProperties>
</file>