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71" r:id="rId4"/>
    <p:sldId id="266" r:id="rId5"/>
    <p:sldId id="267" r:id="rId6"/>
    <p:sldId id="269" r:id="rId7"/>
    <p:sldId id="270" r:id="rId8"/>
    <p:sldId id="284" r:id="rId9"/>
    <p:sldId id="272" r:id="rId10"/>
    <p:sldId id="273" r:id="rId11"/>
    <p:sldId id="274" r:id="rId12"/>
    <p:sldId id="275" r:id="rId13"/>
    <p:sldId id="276" r:id="rId14"/>
    <p:sldId id="279" r:id="rId15"/>
    <p:sldId id="278" r:id="rId16"/>
    <p:sldId id="281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41" autoAdjust="0"/>
  </p:normalViewPr>
  <p:slideViewPr>
    <p:cSldViewPr>
      <p:cViewPr varScale="1">
        <p:scale>
          <a:sx n="89" d="100"/>
          <a:sy n="89" d="100"/>
        </p:scale>
        <p:origin x="13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5T12:00:5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65 8141 0 0,'0'0'7496'0'0,"11"-2"-7496"0"0,-20-5-340 0 0,0-2-152 0 0,-4-2-204 0 0,1 2-272 0 0,-1 1-760 0 0,0-4-1140 0 0,1 6-2949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6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5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checksum is optional for IPv4. Set this field to zero if we want the receive not to check the checksum.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4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Yes. The application needs to handle the order and packet loss by itself, instead of relying on the protocol to handle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8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If we convert this into real Ping Pong on a real Ping Pong table, this ball is </a:t>
            </a:r>
          </a:p>
          <a:p>
            <a:r>
              <a:rPr lang="en-US" dirty="0"/>
              <a:t>traveling at a speed of 5200 meters per second, about Mach 10.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0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Transport Layer and UDP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BA4491-7C3A-0177-3DC2-E357464FADD6}"/>
                  </a:ext>
                </a:extLst>
              </p14:cNvPr>
              <p14:cNvContentPartPr/>
              <p14:nvPr/>
            </p14:nvContentPartPr>
            <p14:xfrm>
              <a:off x="9832073" y="4230242"/>
              <a:ext cx="29520" cy="2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BA4491-7C3A-0177-3DC2-E357464FAD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3073" y="4221602"/>
                <a:ext cx="4716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EA49-301F-418D-DEE7-50BAA48D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8677-D62F-4F6B-BD92-8166BB28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  <a:p>
            <a:pPr lvl="1"/>
            <a:r>
              <a:rPr lang="en-US" dirty="0"/>
              <a:t>Port number: 53</a:t>
            </a:r>
          </a:p>
          <a:p>
            <a:r>
              <a:rPr lang="en-US" dirty="0"/>
              <a:t>Video/Audio Streaming, Skype, Zoom</a:t>
            </a:r>
          </a:p>
          <a:p>
            <a:pPr lvl="1"/>
            <a:r>
              <a:rPr lang="en-US" dirty="0"/>
              <a:t>Netflix and YouTube use TCP (no need for real time)</a:t>
            </a:r>
          </a:p>
          <a:p>
            <a:r>
              <a:rPr lang="en-US" dirty="0"/>
              <a:t>Real-Time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56606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0713-C7F4-0351-A570-EAC8398B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2C99F-6115-40B0-69CB-B5037924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</a:rPr>
              <a:t>UDP does not preserve order and does not handle packet loss. If an application does care about packet loss and order, can it still use UDP?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070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706F-1981-E4D4-BDAA-732E7753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3D02-1ECC-E948-9AAB-9C43BF99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used for Denial-Of-Service  (DOS) Attacks</a:t>
            </a:r>
          </a:p>
          <a:p>
            <a:r>
              <a:rPr lang="en-US" dirty="0"/>
              <a:t>Strategies: magnify attacking power</a:t>
            </a:r>
          </a:p>
          <a:p>
            <a:endParaRPr lang="en-US" dirty="0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3724C88-4971-ADD4-9D7F-553AC2AA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9067800" cy="284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1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D4EB-DF68-6FDD-BFF9-4EE39BAA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Turn One Grenade into 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41DF-D8E5-D1E1-8062-260E4DCE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83164"/>
            <a:ext cx="10972800" cy="1143000"/>
          </a:xfrm>
        </p:spPr>
        <p:txBody>
          <a:bodyPr/>
          <a:lstStyle/>
          <a:p>
            <a:r>
              <a:rPr lang="en-US" dirty="0"/>
              <a:t>Example: Smurf Attack (ICMP), Fraggle Attack (UDP)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310B840-4BEE-9C70-4BFE-C2A63116B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42477"/>
            <a:ext cx="373432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D4EB-DF68-6FDD-BFF9-4EE39BAA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Strategies: Create Regenerable Grenade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41DF-D8E5-D1E1-8062-260E4DCE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83164"/>
            <a:ext cx="10972800" cy="1143000"/>
          </a:xfrm>
        </p:spPr>
        <p:txBody>
          <a:bodyPr/>
          <a:lstStyle/>
          <a:p>
            <a:r>
              <a:rPr lang="en-US" dirty="0"/>
              <a:t>Example: UDP Ping Pong Attack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182E963-F6A3-E5A2-A953-C3AADFD4F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3743847" cy="2667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1BE6F-4032-846E-3851-55628581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4401931"/>
            <a:ext cx="3157433" cy="17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F670-65FF-B47C-6CD5-7604F4BE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Ping Pong Attack: Vulnerable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413E6-DCD2-E8EB-349C-E5AA0B732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269828" cy="4525963"/>
          </a:xfrm>
        </p:spPr>
      </p:pic>
    </p:spTree>
    <p:extLst>
      <p:ext uri="{BB962C8B-B14F-4D97-AF65-F5344CB8AC3E}">
        <p14:creationId xmlns:p14="http://schemas.microsoft.com/office/powerpoint/2010/main" val="109353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A7AC-FABA-94D6-695A-3EA59CF3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Ping Pong Attack: Attack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6C50ABE-EA32-1807-BEBB-E208793F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658640" cy="2019582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0EA4EDE-9F32-2949-F659-7042417C6DC5}"/>
              </a:ext>
            </a:extLst>
          </p:cNvPr>
          <p:cNvGrpSpPr/>
          <p:nvPr/>
        </p:nvGrpSpPr>
        <p:grpSpPr>
          <a:xfrm>
            <a:off x="762000" y="4495800"/>
            <a:ext cx="8707066" cy="1743318"/>
            <a:chOff x="741122" y="4343400"/>
            <a:chExt cx="8707066" cy="174331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FE340AF-3865-799E-4657-EC32FA28A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23" y="4343400"/>
              <a:ext cx="8707065" cy="562053"/>
            </a:xfrm>
            <a:prstGeom prst="rect">
              <a:avLst/>
            </a:prstGeom>
          </p:spPr>
        </p:pic>
        <p:pic>
          <p:nvPicPr>
            <p:cNvPr id="17" name="Picture 16" descr="Text&#10;&#10;Description automatically generated">
              <a:extLst>
                <a:ext uri="{FF2B5EF4-FFF2-40B4-BE49-F238E27FC236}">
                  <a16:creationId xmlns:a16="http://schemas.microsoft.com/office/drawing/2014/main" id="{AFA1E41E-1CDD-B77F-C8BD-CD204A0BD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122" y="4905453"/>
              <a:ext cx="8707065" cy="118126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C2107CF-FFE9-9A28-5171-0C2811368047}"/>
              </a:ext>
            </a:extLst>
          </p:cNvPr>
          <p:cNvSpPr txBox="1"/>
          <p:nvPr/>
        </p:nvSpPr>
        <p:spPr>
          <a:xfrm>
            <a:off x="625258" y="4078113"/>
            <a:ext cx="818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Attack results (look at the timestamp to see how fast the Ping Pong ball is): </a:t>
            </a:r>
          </a:p>
        </p:txBody>
      </p:sp>
    </p:spTree>
    <p:extLst>
      <p:ext uri="{BB962C8B-B14F-4D97-AF65-F5344CB8AC3E}">
        <p14:creationId xmlns:p14="http://schemas.microsoft.com/office/powerpoint/2010/main" val="103299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D4EB-DF68-6FDD-BFF9-4EE39BAA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Turn Grenade to Missile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41DF-D8E5-D1E1-8062-260E4DCE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983164"/>
            <a:ext cx="10972800" cy="1143000"/>
          </a:xfrm>
        </p:spPr>
        <p:txBody>
          <a:bodyPr/>
          <a:lstStyle/>
          <a:p>
            <a:r>
              <a:rPr lang="en-US" dirty="0"/>
              <a:t>Example: UDP Amplification Attack 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0159AADA-6AD5-A8F4-32C4-7B50BB7C9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33504"/>
            <a:ext cx="378195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ABE-91B1-54D4-E262-DE4436B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Amplification Factor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18EF3-017D-1F0B-DC14-535282233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4827266" cy="45259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BD4541-E482-DF65-DECC-391CFFFBEF3E}"/>
              </a:ext>
            </a:extLst>
          </p:cNvPr>
          <p:cNvSpPr txBox="1"/>
          <p:nvPr/>
        </p:nvSpPr>
        <p:spPr>
          <a:xfrm>
            <a:off x="685800" y="6126163"/>
            <a:ext cx="274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Source: Christian </a:t>
            </a:r>
            <a:r>
              <a:rPr lang="en-US" sz="1400" dirty="0" err="1">
                <a:effectLst/>
                <a:latin typeface="Calibri" panose="020F0502020204030204" pitchFamily="34" charset="0"/>
              </a:rPr>
              <a:t>Rossow</a:t>
            </a:r>
            <a:endParaRPr lang="en-US" sz="1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0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Transport layer protocol</a:t>
            </a:r>
          </a:p>
          <a:p>
            <a:r>
              <a:rPr lang="en-US" dirty="0"/>
              <a:t>Port number</a:t>
            </a:r>
          </a:p>
          <a:p>
            <a:r>
              <a:rPr lang="en-US" dirty="0"/>
              <a:t>UDP protocol</a:t>
            </a:r>
          </a:p>
          <a:p>
            <a:r>
              <a:rPr lang="en-US" dirty="0"/>
              <a:t>Attacks using UDP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CE1A-AC23-707A-B266-A76EA211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Protocols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C94F63-CD26-7566-AE76-7E4947FC7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10771"/>
              </p:ext>
            </p:extLst>
          </p:nvPr>
        </p:nvGraphicFramePr>
        <p:xfrm>
          <a:off x="838200" y="2131060"/>
          <a:ext cx="9448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556748227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13975809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3244960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9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Packet boundary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00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0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5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988A-81D1-ACEE-9BF0-566EB350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Number: Why Need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2EC9-E280-2DF6-DE6C-5D415365F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657599"/>
          </a:xfrm>
        </p:spPr>
        <p:txBody>
          <a:bodyPr/>
          <a:lstStyle/>
          <a:p>
            <a:r>
              <a:rPr lang="en-US" dirty="0"/>
              <a:t>Analogy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IP Address: address of machines</a:t>
            </a:r>
          </a:p>
          <a:p>
            <a:r>
              <a:rPr lang="en-US" dirty="0"/>
              <a:t>Port number: address of applications (within a machine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00F4AD-5D4F-8C28-2EDA-32464F7A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34970"/>
              </p:ext>
            </p:extLst>
          </p:nvPr>
        </p:nvGraphicFramePr>
        <p:xfrm>
          <a:off x="1066800" y="2438400"/>
          <a:ext cx="8382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09371343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46084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Mailing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93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Apartment building’s street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03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Port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Apartment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2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99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E68A-877F-A6BC-C551-A8E3265F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F6AB-7E49-97A4-24E7-0850FD3E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Well-known ports:  </a:t>
            </a:r>
            <a:r>
              <a:rPr lang="en-US" b="1" dirty="0">
                <a:solidFill>
                  <a:srgbClr val="7030A0"/>
                </a:solidFill>
              </a:rPr>
              <a:t>0 – 1023</a:t>
            </a:r>
          </a:p>
          <a:p>
            <a:pPr lvl="1"/>
            <a:r>
              <a:rPr lang="en-US" dirty="0"/>
              <a:t>ftp (20, 21), </a:t>
            </a:r>
            <a:r>
              <a:rPr lang="en-US" dirty="0" err="1"/>
              <a:t>ssh</a:t>
            </a:r>
            <a:r>
              <a:rPr lang="en-US" dirty="0"/>
              <a:t> (22), telnet (23), smtp (25), DNS (53), http (80), https (443)</a:t>
            </a:r>
          </a:p>
          <a:p>
            <a:pPr lvl="1"/>
            <a:r>
              <a:rPr lang="en-US" dirty="0"/>
              <a:t>Super-user privilege needed, why?</a:t>
            </a:r>
          </a:p>
          <a:p>
            <a:r>
              <a:rPr lang="en-US" dirty="0"/>
              <a:t>Less well-known ports: </a:t>
            </a:r>
            <a:r>
              <a:rPr lang="en-US" b="1" dirty="0">
                <a:solidFill>
                  <a:srgbClr val="7030A0"/>
                </a:solidFill>
              </a:rPr>
              <a:t>1024 – 49151</a:t>
            </a:r>
          </a:p>
          <a:p>
            <a:pPr lvl="1"/>
            <a:r>
              <a:rPr lang="en-US" dirty="0"/>
              <a:t>OpenVPN (1194), Microsoft SQL server (1433), Docker (2375-2377)</a:t>
            </a:r>
          </a:p>
          <a:p>
            <a:r>
              <a:rPr lang="en-US" dirty="0"/>
              <a:t>Private ports:  </a:t>
            </a:r>
            <a:r>
              <a:rPr lang="en-US" b="1" dirty="0">
                <a:solidFill>
                  <a:srgbClr val="7030A0"/>
                </a:solidFill>
              </a:rPr>
              <a:t>49152 – 65535</a:t>
            </a:r>
          </a:p>
          <a:p>
            <a:pPr lvl="1"/>
            <a:r>
              <a:rPr lang="en-US" dirty="0"/>
              <a:t>Source port number</a:t>
            </a:r>
          </a:p>
        </p:txBody>
      </p:sp>
    </p:spTree>
    <p:extLst>
      <p:ext uri="{BB962C8B-B14F-4D97-AF65-F5344CB8AC3E}">
        <p14:creationId xmlns:p14="http://schemas.microsoft.com/office/powerpoint/2010/main" val="64032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C742-3A5E-8AE1-17B4-3AA0EA7B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Header and Protocol</a:t>
            </a:r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2875357-E38E-6B27-EE21-AEF1A4395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42824"/>
            <a:ext cx="702090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2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D638-EB31-4910-25EB-2DE865DB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UDP Client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76E18-4EE0-1B93-C4E1-91F83BD2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000"/>
            <a:ext cx="7344800" cy="2686425"/>
          </a:xfrm>
        </p:spPr>
      </p:pic>
    </p:spTree>
    <p:extLst>
      <p:ext uri="{BB962C8B-B14F-4D97-AF65-F5344CB8AC3E}">
        <p14:creationId xmlns:p14="http://schemas.microsoft.com/office/powerpoint/2010/main" val="10527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890C-53B8-E0DA-8C03-41E9E3FF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Port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C6F63-EC27-457B-2360-29FDDB00A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does not specify one</a:t>
            </a:r>
          </a:p>
          <a:p>
            <a:pPr lvl="1"/>
            <a:r>
              <a:rPr lang="en-US" dirty="0"/>
              <a:t>OS will assign a random source IP</a:t>
            </a:r>
          </a:p>
          <a:p>
            <a:pPr lvl="1"/>
            <a:r>
              <a:rPr lang="en-US" dirty="0"/>
              <a:t>Common for most client programs</a:t>
            </a:r>
          </a:p>
          <a:p>
            <a:r>
              <a:rPr lang="en-US" dirty="0"/>
              <a:t>Application specifies one</a:t>
            </a:r>
          </a:p>
          <a:p>
            <a:pPr lvl="1"/>
            <a:r>
              <a:rPr lang="en-US" dirty="0"/>
              <a:t>not common for client </a:t>
            </a:r>
          </a:p>
          <a:p>
            <a:pPr lvl="1"/>
            <a:r>
              <a:rPr lang="en-US" dirty="0"/>
              <a:t>needed for server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CDA3C-A91A-E85C-E20E-A6BC1183D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105400"/>
            <a:ext cx="717332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30-5D56-D5A8-D5DD-693C52CC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Server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1A6C9-C451-D320-A0F5-0D22F17D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3527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4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429</Words>
  <Application>Microsoft Office PowerPoint</Application>
  <PresentationFormat>Widescreen</PresentationFormat>
  <Paragraphs>86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Transport Layer and UDP</vt:lpstr>
      <vt:lpstr>Outline</vt:lpstr>
      <vt:lpstr>Transport Layer Protocols</vt:lpstr>
      <vt:lpstr>Port Number: Why Need It</vt:lpstr>
      <vt:lpstr>Port Number</vt:lpstr>
      <vt:lpstr>UDP Header and Protocol</vt:lpstr>
      <vt:lpstr>UDP Client Program</vt:lpstr>
      <vt:lpstr>Source Port Number</vt:lpstr>
      <vt:lpstr>UDP Server Program</vt:lpstr>
      <vt:lpstr>UDP Applications</vt:lpstr>
      <vt:lpstr>Question</vt:lpstr>
      <vt:lpstr>UDP Attack</vt:lpstr>
      <vt:lpstr>Strategy 1: Turn One Grenade into Many</vt:lpstr>
      <vt:lpstr>Strategies: Create Regenerable Grenade</vt:lpstr>
      <vt:lpstr>UDP Ping Pong Attack: Vulnerable Server</vt:lpstr>
      <vt:lpstr>UDP Ping Pong Attack: Attack</vt:lpstr>
      <vt:lpstr>Strategy 2: Turn Grenade to Missile</vt:lpstr>
      <vt:lpstr>Bandwidth Amplification 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52</cp:revision>
  <dcterms:created xsi:type="dcterms:W3CDTF">2017-11-22T15:54:43Z</dcterms:created>
  <dcterms:modified xsi:type="dcterms:W3CDTF">2022-08-09T21:44:43Z</dcterms:modified>
</cp:coreProperties>
</file>