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66" r:id="rId2"/>
    <p:sldId id="422" r:id="rId3"/>
    <p:sldId id="297" r:id="rId4"/>
    <p:sldId id="302" r:id="rId5"/>
    <p:sldId id="351" r:id="rId6"/>
    <p:sldId id="384" r:id="rId7"/>
    <p:sldId id="348" r:id="rId8"/>
    <p:sldId id="352" r:id="rId9"/>
    <p:sldId id="349" r:id="rId10"/>
    <p:sldId id="397" r:id="rId11"/>
    <p:sldId id="385" r:id="rId12"/>
    <p:sldId id="293" r:id="rId13"/>
    <p:sldId id="350" r:id="rId14"/>
    <p:sldId id="347" r:id="rId15"/>
    <p:sldId id="386" r:id="rId16"/>
    <p:sldId id="387" r:id="rId17"/>
    <p:sldId id="390" r:id="rId18"/>
    <p:sldId id="388" r:id="rId19"/>
    <p:sldId id="389" r:id="rId20"/>
    <p:sldId id="395" r:id="rId21"/>
    <p:sldId id="391" r:id="rId22"/>
    <p:sldId id="396" r:id="rId23"/>
    <p:sldId id="392" r:id="rId24"/>
    <p:sldId id="393" r:id="rId25"/>
    <p:sldId id="398" r:id="rId26"/>
    <p:sldId id="423" r:id="rId27"/>
    <p:sldId id="399" r:id="rId28"/>
    <p:sldId id="400" r:id="rId29"/>
    <p:sldId id="401" r:id="rId30"/>
    <p:sldId id="402" r:id="rId31"/>
    <p:sldId id="403" r:id="rId32"/>
    <p:sldId id="407" r:id="rId33"/>
    <p:sldId id="405" r:id="rId34"/>
    <p:sldId id="404" r:id="rId35"/>
    <p:sldId id="358" r:id="rId36"/>
    <p:sldId id="406" r:id="rId37"/>
    <p:sldId id="408" r:id="rId38"/>
    <p:sldId id="409" r:id="rId39"/>
    <p:sldId id="410" r:id="rId40"/>
    <p:sldId id="411" r:id="rId41"/>
    <p:sldId id="417" r:id="rId42"/>
    <p:sldId id="412" r:id="rId43"/>
    <p:sldId id="416" r:id="rId44"/>
    <p:sldId id="413" r:id="rId45"/>
    <p:sldId id="414" r:id="rId46"/>
    <p:sldId id="418" r:id="rId47"/>
    <p:sldId id="415" r:id="rId48"/>
    <p:sldId id="419" r:id="rId49"/>
    <p:sldId id="42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75" autoAdjust="0"/>
  </p:normalViewPr>
  <p:slideViewPr>
    <p:cSldViewPr>
      <p:cViewPr varScale="1">
        <p:scale>
          <a:sx n="77" d="100"/>
          <a:sy n="77" d="100"/>
        </p:scale>
        <p:origin x="18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10E91-F366-4DC1-B7B7-7C1E8DAC99BF}" type="datetimeFigureOut">
              <a:rPr lang="en-US" smtClean="0"/>
              <a:t>8/9/2022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CCEEA-212A-445A-B5B9-3AEB50B92E92}" type="slidenum">
              <a:rPr lang="en-US" smtClean="0"/>
              <a:t>‹#›</a:t>
            </a:fld>
            <a:endParaRPr lang="en-US" dirty="0"/>
          </a:p>
        </p:txBody>
      </p:sp>
    </p:spTree>
    <p:extLst>
      <p:ext uri="{BB962C8B-B14F-4D97-AF65-F5344CB8AC3E}">
        <p14:creationId xmlns:p14="http://schemas.microsoft.com/office/powerpoint/2010/main" val="373938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a:t>
            </a:fld>
            <a:endParaRPr lang="en-US"/>
          </a:p>
        </p:txBody>
      </p:sp>
    </p:spTree>
    <p:extLst>
      <p:ext uri="{BB962C8B-B14F-4D97-AF65-F5344CB8AC3E}">
        <p14:creationId xmlns:p14="http://schemas.microsoft.com/office/powerpoint/2010/main" val="1784192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the goal of bridging is to connect two segments of the same network, i.e., both segments have the same network prefix. However, in Docker, we cannot directly create two network segments with the same network prefix. We use a trick to achieve that. We first create two different networks: 10.0.32.0/25 and 10.0.32.128/25 (see the figure). Once all the containers have started, on Hosts A, B, C, and D, we delete the original addresses on their eth0 interfaces, and replace them with another address, which is the same address, but with a different netmask (24 bits, instead of 25 bits). Now all these hosts are on the “same” network, 10.0.32.0/24. The changes are made in the Compose file. See the command entry for Host A: </a:t>
            </a:r>
          </a:p>
        </p:txBody>
      </p:sp>
      <p:sp>
        <p:nvSpPr>
          <p:cNvPr id="4" name="Slide Number Placeholder 3"/>
          <p:cNvSpPr>
            <a:spLocks noGrp="1"/>
          </p:cNvSpPr>
          <p:nvPr>
            <p:ph type="sldNum" sz="quarter" idx="5"/>
          </p:nvPr>
        </p:nvSpPr>
        <p:spPr/>
        <p:txBody>
          <a:bodyPr/>
          <a:lstStyle/>
          <a:p>
            <a:fld id="{3E1CCEEA-212A-445A-B5B9-3AEB50B92E92}" type="slidenum">
              <a:rPr lang="en-US" smtClean="0"/>
              <a:t>45</a:t>
            </a:fld>
            <a:endParaRPr lang="en-US" dirty="0"/>
          </a:p>
        </p:txBody>
      </p:sp>
    </p:spTree>
    <p:extLst>
      <p:ext uri="{BB962C8B-B14F-4D97-AF65-F5344CB8AC3E}">
        <p14:creationId xmlns:p14="http://schemas.microsoft.com/office/powerpoint/2010/main" val="3212425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10.0.32.5 (Host A), we ping a non-existing host within the same network, such as 10.0.32.100. Because Host A does not know the MAC address of the destination, it sends out ARP request messages. These broadcast messages reach the eth1 interface on the VPN client. This interface is connected to the bridge br0, which forwards the ARP message to the tap0 interface. That is why our TAP program gets the message. See the following:</a:t>
            </a:r>
          </a:p>
        </p:txBody>
      </p:sp>
      <p:sp>
        <p:nvSpPr>
          <p:cNvPr id="4" name="Slide Number Placeholder 3"/>
          <p:cNvSpPr>
            <a:spLocks noGrp="1"/>
          </p:cNvSpPr>
          <p:nvPr>
            <p:ph type="sldNum" sz="quarter" idx="5"/>
          </p:nvPr>
        </p:nvSpPr>
        <p:spPr/>
        <p:txBody>
          <a:bodyPr/>
          <a:lstStyle/>
          <a:p>
            <a:fld id="{3E1CCEEA-212A-445A-B5B9-3AEB50B92E92}" type="slidenum">
              <a:rPr lang="en-US" smtClean="0"/>
              <a:t>47</a:t>
            </a:fld>
            <a:endParaRPr lang="en-US" dirty="0"/>
          </a:p>
        </p:txBody>
      </p:sp>
    </p:spTree>
    <p:extLst>
      <p:ext uri="{BB962C8B-B14F-4D97-AF65-F5344CB8AC3E}">
        <p14:creationId xmlns:p14="http://schemas.microsoft.com/office/powerpoint/2010/main" val="245261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56905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11</a:t>
            </a:fld>
            <a:endParaRPr lang="en-US" dirty="0"/>
          </a:p>
        </p:txBody>
      </p:sp>
    </p:spTree>
    <p:extLst>
      <p:ext uri="{BB962C8B-B14F-4D97-AF65-F5344CB8AC3E}">
        <p14:creationId xmlns:p14="http://schemas.microsoft.com/office/powerpoint/2010/main" val="402605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TUN/TAP interfaces can be seen as a point-to-point network device, which connects two computers</a:t>
            </a:r>
          </a:p>
        </p:txBody>
      </p:sp>
      <p:sp>
        <p:nvSpPr>
          <p:cNvPr id="4" name="Slide Number Placeholder 3"/>
          <p:cNvSpPr>
            <a:spLocks noGrp="1"/>
          </p:cNvSpPr>
          <p:nvPr>
            <p:ph type="sldNum" sz="quarter" idx="10"/>
          </p:nvPr>
        </p:nvSpPr>
        <p:spPr/>
        <p:txBody>
          <a:bodyPr/>
          <a:lstStyle/>
          <a:p>
            <a:fld id="{813B53B7-307D-4EBF-AD19-37FF267B60C8}" type="slidenum">
              <a:rPr lang="en-US" smtClean="0"/>
              <a:t>14</a:t>
            </a:fld>
            <a:endParaRPr lang="en-US"/>
          </a:p>
        </p:txBody>
      </p:sp>
    </p:spTree>
    <p:extLst>
      <p:ext uri="{BB962C8B-B14F-4D97-AF65-F5344CB8AC3E}">
        <p14:creationId xmlns:p14="http://schemas.microsoft.com/office/powerpoint/2010/main" val="341666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the diagram in the class to show students how packets traverse through the TUN interface. A sample drawing is placed on the slides.</a:t>
            </a:r>
          </a:p>
        </p:txBody>
      </p:sp>
      <p:sp>
        <p:nvSpPr>
          <p:cNvPr id="4" name="Slide Number Placeholder 3"/>
          <p:cNvSpPr>
            <a:spLocks noGrp="1"/>
          </p:cNvSpPr>
          <p:nvPr>
            <p:ph type="sldNum" sz="quarter" idx="5"/>
          </p:nvPr>
        </p:nvSpPr>
        <p:spPr/>
        <p:txBody>
          <a:bodyPr/>
          <a:lstStyle/>
          <a:p>
            <a:fld id="{3E1CCEEA-212A-445A-B5B9-3AEB50B92E92}" type="slidenum">
              <a:rPr lang="en-US" smtClean="0"/>
              <a:t>24</a:t>
            </a:fld>
            <a:endParaRPr lang="en-US" dirty="0"/>
          </a:p>
        </p:txBody>
      </p:sp>
    </p:spTree>
    <p:extLst>
      <p:ext uri="{BB962C8B-B14F-4D97-AF65-F5344CB8AC3E}">
        <p14:creationId xmlns:p14="http://schemas.microsoft.com/office/powerpoint/2010/main" val="2180412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26</a:t>
            </a:fld>
            <a:endParaRPr lang="en-US" dirty="0"/>
          </a:p>
        </p:txBody>
      </p:sp>
    </p:spTree>
    <p:extLst>
      <p:ext uri="{BB962C8B-B14F-4D97-AF65-F5344CB8AC3E}">
        <p14:creationId xmlns:p14="http://schemas.microsoft.com/office/powerpoint/2010/main" val="131963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29</a:t>
            </a:fld>
            <a:endParaRPr lang="en-US" dirty="0"/>
          </a:p>
        </p:txBody>
      </p:sp>
    </p:spTree>
    <p:extLst>
      <p:ext uri="{BB962C8B-B14F-4D97-AF65-F5344CB8AC3E}">
        <p14:creationId xmlns:p14="http://schemas.microsoft.com/office/powerpoint/2010/main" val="151591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35</a:t>
            </a:fld>
            <a:endParaRPr lang="en-US"/>
          </a:p>
        </p:txBody>
      </p:sp>
    </p:spTree>
    <p:extLst>
      <p:ext uri="{BB962C8B-B14F-4D97-AF65-F5344CB8AC3E}">
        <p14:creationId xmlns:p14="http://schemas.microsoft.com/office/powerpoint/2010/main" val="246444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do a review here. </a:t>
            </a:r>
          </a:p>
          <a:p>
            <a:r>
              <a:rPr lang="en-US" dirty="0"/>
              <a:t>Use this diagram to illustrate the entire flow</a:t>
            </a:r>
          </a:p>
        </p:txBody>
      </p:sp>
      <p:sp>
        <p:nvSpPr>
          <p:cNvPr id="4" name="Slide Number Placeholder 3"/>
          <p:cNvSpPr>
            <a:spLocks noGrp="1"/>
          </p:cNvSpPr>
          <p:nvPr>
            <p:ph type="sldNum" sz="quarter" idx="5"/>
          </p:nvPr>
        </p:nvSpPr>
        <p:spPr/>
        <p:txBody>
          <a:bodyPr/>
          <a:lstStyle/>
          <a:p>
            <a:fld id="{3E1CCEEA-212A-445A-B5B9-3AEB50B92E92}" type="slidenum">
              <a:rPr lang="en-US" smtClean="0"/>
              <a:t>39</a:t>
            </a:fld>
            <a:endParaRPr lang="en-US" dirty="0"/>
          </a:p>
        </p:txBody>
      </p:sp>
    </p:spTree>
    <p:extLst>
      <p:ext uri="{BB962C8B-B14F-4D97-AF65-F5344CB8AC3E}">
        <p14:creationId xmlns:p14="http://schemas.microsoft.com/office/powerpoint/2010/main" val="68254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0996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96911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59960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5747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74832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25732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33089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595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412674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251163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2118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F1021-B266-43B3-BDEC-DFA811CAEF20}" type="datetimeFigureOut">
              <a:rPr lang="en-US" smtClean="0"/>
              <a:t>8/9/2022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3F50-6C8B-4DF5-9707-78408FB2F531}" type="slidenum">
              <a:rPr lang="en-US" smtClean="0"/>
              <a:t>‹#›</a:t>
            </a:fld>
            <a:endParaRPr lang="en-US" dirty="0"/>
          </a:p>
        </p:txBody>
      </p:sp>
    </p:spTree>
    <p:extLst>
      <p:ext uri="{BB962C8B-B14F-4D97-AF65-F5344CB8AC3E}">
        <p14:creationId xmlns:p14="http://schemas.microsoft.com/office/powerpoint/2010/main" val="408594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9.tmp"/></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600" y="2413001"/>
            <a:ext cx="9956800" cy="1470025"/>
          </a:xfrm>
        </p:spPr>
        <p:txBody>
          <a:bodyPr>
            <a:noAutofit/>
          </a:bodyPr>
          <a:lstStyle/>
          <a:p>
            <a:r>
              <a:rPr lang="en-US" sz="6400" dirty="0"/>
              <a:t>Virtual Private Network</a:t>
            </a:r>
          </a:p>
        </p:txBody>
      </p:sp>
    </p:spTree>
    <p:extLst>
      <p:ext uri="{BB962C8B-B14F-4D97-AF65-F5344CB8AC3E}">
        <p14:creationId xmlns:p14="http://schemas.microsoft.com/office/powerpoint/2010/main" val="344085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F86E-A6A5-8E79-0836-A76807D0F7CC}"/>
              </a:ext>
            </a:extLst>
          </p:cNvPr>
          <p:cNvSpPr>
            <a:spLocks noGrp="1"/>
          </p:cNvSpPr>
          <p:nvPr>
            <p:ph type="title"/>
          </p:nvPr>
        </p:nvSpPr>
        <p:spPr/>
        <p:txBody>
          <a:bodyPr/>
          <a:lstStyle/>
          <a:p>
            <a:r>
              <a:rPr lang="en-US" dirty="0"/>
              <a:t>TUN/TAP Virtual Interface</a:t>
            </a:r>
          </a:p>
        </p:txBody>
      </p:sp>
      <p:sp>
        <p:nvSpPr>
          <p:cNvPr id="3" name="Text Placeholder 2">
            <a:extLst>
              <a:ext uri="{FF2B5EF4-FFF2-40B4-BE49-F238E27FC236}">
                <a16:creationId xmlns:a16="http://schemas.microsoft.com/office/drawing/2014/main" id="{B73A3FAA-ED81-3C62-9CEF-93014EA16E2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227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BBB1-D765-766C-B7E7-F147C5A4D8EC}"/>
              </a:ext>
            </a:extLst>
          </p:cNvPr>
          <p:cNvSpPr>
            <a:spLocks noGrp="1"/>
          </p:cNvSpPr>
          <p:nvPr>
            <p:ph type="title"/>
          </p:nvPr>
        </p:nvSpPr>
        <p:spPr/>
        <p:txBody>
          <a:bodyPr/>
          <a:lstStyle/>
          <a:p>
            <a:r>
              <a:rPr lang="en-US" dirty="0"/>
              <a:t>Question/Discussion</a:t>
            </a:r>
          </a:p>
        </p:txBody>
      </p:sp>
      <p:sp>
        <p:nvSpPr>
          <p:cNvPr id="3" name="Content Placeholder 2">
            <a:extLst>
              <a:ext uri="{FF2B5EF4-FFF2-40B4-BE49-F238E27FC236}">
                <a16:creationId xmlns:a16="http://schemas.microsoft.com/office/drawing/2014/main" id="{940B4833-C015-7CF0-C1AF-B5CF8CD52B12}"/>
              </a:ext>
            </a:extLst>
          </p:cNvPr>
          <p:cNvSpPr>
            <a:spLocks noGrp="1"/>
          </p:cNvSpPr>
          <p:nvPr>
            <p:ph idx="1"/>
          </p:nvPr>
        </p:nvSpPr>
        <p:spPr/>
        <p:txBody>
          <a:bodyPr/>
          <a:lstStyle/>
          <a:p>
            <a:r>
              <a:rPr lang="en-US" dirty="0"/>
              <a:t>How can applications get packets, including headers?</a:t>
            </a:r>
          </a:p>
        </p:txBody>
      </p:sp>
    </p:spTree>
    <p:extLst>
      <p:ext uri="{BB962C8B-B14F-4D97-AF65-F5344CB8AC3E}">
        <p14:creationId xmlns:p14="http://schemas.microsoft.com/office/powerpoint/2010/main" val="212233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7AA3-A110-0132-FD0B-0FECABCF7FE3}"/>
              </a:ext>
            </a:extLst>
          </p:cNvPr>
          <p:cNvSpPr>
            <a:spLocks noGrp="1"/>
          </p:cNvSpPr>
          <p:nvPr>
            <p:ph type="title"/>
          </p:nvPr>
        </p:nvSpPr>
        <p:spPr/>
        <p:txBody>
          <a:bodyPr/>
          <a:lstStyle/>
          <a:p>
            <a:r>
              <a:rPr lang="en-US" dirty="0"/>
              <a:t>Physical and Virtual NIC</a:t>
            </a:r>
          </a:p>
        </p:txBody>
      </p:sp>
      <p:pic>
        <p:nvPicPr>
          <p:cNvPr id="5" name="Content Placeholder 4" descr="Diagram, engineering drawing&#10;&#10;Description automatically generated">
            <a:extLst>
              <a:ext uri="{FF2B5EF4-FFF2-40B4-BE49-F238E27FC236}">
                <a16:creationId xmlns:a16="http://schemas.microsoft.com/office/drawing/2014/main" id="{44F0E36E-6737-AACB-5953-E0789F4EA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438400"/>
            <a:ext cx="9069066" cy="3934374"/>
          </a:xfrm>
        </p:spPr>
      </p:pic>
      <p:sp>
        <p:nvSpPr>
          <p:cNvPr id="6" name="TextBox 5">
            <a:extLst>
              <a:ext uri="{FF2B5EF4-FFF2-40B4-BE49-F238E27FC236}">
                <a16:creationId xmlns:a16="http://schemas.microsoft.com/office/drawing/2014/main" id="{3B35FA08-1000-1322-733A-5F2174F2428F}"/>
              </a:ext>
            </a:extLst>
          </p:cNvPr>
          <p:cNvSpPr txBox="1"/>
          <p:nvPr/>
        </p:nvSpPr>
        <p:spPr>
          <a:xfrm>
            <a:off x="622300" y="1463972"/>
            <a:ext cx="10198100" cy="830997"/>
          </a:xfrm>
          <a:prstGeom prst="rect">
            <a:avLst/>
          </a:prstGeom>
          <a:noFill/>
        </p:spPr>
        <p:txBody>
          <a:bodyPr wrap="square" rtlCol="0">
            <a:spAutoFit/>
          </a:bodyPr>
          <a:lstStyle/>
          <a:p>
            <a:r>
              <a:rPr lang="en-US" sz="2400" dirty="0"/>
              <a:t>One end of a NIC is the OS kernel (protocol stack). The other end can vary, especially for virtual NIC, which is implemented using software.</a:t>
            </a:r>
          </a:p>
        </p:txBody>
      </p:sp>
    </p:spTree>
    <p:extLst>
      <p:ext uri="{BB962C8B-B14F-4D97-AF65-F5344CB8AC3E}">
        <p14:creationId xmlns:p14="http://schemas.microsoft.com/office/powerpoint/2010/main" val="54781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B350-61DA-B93D-2656-FC99067696BC}"/>
              </a:ext>
            </a:extLst>
          </p:cNvPr>
          <p:cNvSpPr>
            <a:spLocks noGrp="1"/>
          </p:cNvSpPr>
          <p:nvPr>
            <p:ph type="title"/>
          </p:nvPr>
        </p:nvSpPr>
        <p:spPr/>
        <p:txBody>
          <a:bodyPr>
            <a:normAutofit/>
          </a:bodyPr>
          <a:lstStyle/>
          <a:p>
            <a:r>
              <a:rPr lang="en-US" dirty="0"/>
              <a:t>The TUN/TAP Interface</a:t>
            </a:r>
          </a:p>
        </p:txBody>
      </p:sp>
      <p:pic>
        <p:nvPicPr>
          <p:cNvPr id="5" name="Content Placeholder 4" descr="Diagram&#10;&#10;Description automatically generated">
            <a:extLst>
              <a:ext uri="{FF2B5EF4-FFF2-40B4-BE49-F238E27FC236}">
                <a16:creationId xmlns:a16="http://schemas.microsoft.com/office/drawing/2014/main" id="{83E474FF-5695-E57F-3AD5-04D990ACB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6062451" cy="4525963"/>
          </a:xfrm>
        </p:spPr>
      </p:pic>
    </p:spTree>
    <p:extLst>
      <p:ext uri="{BB962C8B-B14F-4D97-AF65-F5344CB8AC3E}">
        <p14:creationId xmlns:p14="http://schemas.microsoft.com/office/powerpoint/2010/main" val="495440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7800"/>
            <a:ext cx="8229600" cy="1143000"/>
          </a:xfrm>
        </p:spPr>
        <p:txBody>
          <a:bodyPr>
            <a:normAutofit/>
          </a:bodyPr>
          <a:lstStyle/>
          <a:p>
            <a:pPr algn="l"/>
            <a:r>
              <a:rPr lang="en-US" sz="4267" dirty="0"/>
              <a:t>TUN/TAP Interface</a:t>
            </a:r>
          </a:p>
        </p:txBody>
      </p:sp>
      <p:sp>
        <p:nvSpPr>
          <p:cNvPr id="3" name="Content Placeholder 2"/>
          <p:cNvSpPr>
            <a:spLocks noGrp="1"/>
          </p:cNvSpPr>
          <p:nvPr>
            <p:ph idx="1"/>
          </p:nvPr>
        </p:nvSpPr>
        <p:spPr>
          <a:xfrm>
            <a:off x="711200" y="1397000"/>
            <a:ext cx="10360488" cy="5054600"/>
          </a:xfrm>
        </p:spPr>
        <p:txBody>
          <a:bodyPr>
            <a:normAutofit/>
          </a:bodyPr>
          <a:lstStyle/>
          <a:p>
            <a:r>
              <a:rPr lang="en-US" sz="3467" dirty="0"/>
              <a:t>TUN Virtual Interface</a:t>
            </a:r>
          </a:p>
          <a:p>
            <a:pPr lvl="1"/>
            <a:r>
              <a:rPr lang="en-US" sz="2533" dirty="0"/>
              <a:t>Work at OSI layer 3 or IP level</a:t>
            </a:r>
          </a:p>
          <a:p>
            <a:pPr lvl="1"/>
            <a:r>
              <a:rPr lang="en-US" sz="2533" dirty="0"/>
              <a:t>For Layer-3 VPN</a:t>
            </a:r>
          </a:p>
          <a:p>
            <a:pPr marL="0" indent="0">
              <a:buNone/>
            </a:pPr>
            <a:endParaRPr lang="en-US" sz="2200" i="1" dirty="0"/>
          </a:p>
          <a:p>
            <a:r>
              <a:rPr lang="en-US" sz="3467" dirty="0"/>
              <a:t>TAP Virtual Interfaces</a:t>
            </a:r>
          </a:p>
          <a:p>
            <a:pPr lvl="1"/>
            <a:r>
              <a:rPr lang="en-US" sz="2533" dirty="0"/>
              <a:t>Work at OSI layer 2 or Ethernet level</a:t>
            </a:r>
          </a:p>
          <a:p>
            <a:pPr lvl="1"/>
            <a:r>
              <a:rPr lang="en-US" sz="2533" dirty="0"/>
              <a:t>For Layer-2 VPN</a:t>
            </a:r>
            <a:endParaRPr lang="en-US" sz="2000" dirty="0"/>
          </a:p>
        </p:txBody>
      </p:sp>
    </p:spTree>
    <p:extLst>
      <p:ext uri="{BB962C8B-B14F-4D97-AF65-F5344CB8AC3E}">
        <p14:creationId xmlns:p14="http://schemas.microsoft.com/office/powerpoint/2010/main" val="360660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0BCE-7828-5242-1992-3B3659B66FCD}"/>
              </a:ext>
            </a:extLst>
          </p:cNvPr>
          <p:cNvSpPr>
            <a:spLocks noGrp="1"/>
          </p:cNvSpPr>
          <p:nvPr>
            <p:ph type="title"/>
          </p:nvPr>
        </p:nvSpPr>
        <p:spPr/>
        <p:txBody>
          <a:bodyPr>
            <a:normAutofit/>
          </a:bodyPr>
          <a:lstStyle/>
          <a:p>
            <a:r>
              <a:rPr lang="en-US" dirty="0"/>
              <a:t>Creating TUN Interface in Python</a:t>
            </a:r>
          </a:p>
        </p:txBody>
      </p:sp>
      <p:pic>
        <p:nvPicPr>
          <p:cNvPr id="5" name="Content Placeholder 4">
            <a:extLst>
              <a:ext uri="{FF2B5EF4-FFF2-40B4-BE49-F238E27FC236}">
                <a16:creationId xmlns:a16="http://schemas.microsoft.com/office/drawing/2014/main" id="{721AA34E-14CB-B4BD-8896-6EA6E90060CA}"/>
              </a:ext>
            </a:extLst>
          </p:cNvPr>
          <p:cNvPicPr>
            <a:picLocks noGrp="1" noChangeAspect="1"/>
          </p:cNvPicPr>
          <p:nvPr>
            <p:ph idx="1"/>
          </p:nvPr>
        </p:nvPicPr>
        <p:blipFill rotWithShape="1">
          <a:blip r:embed="rId2"/>
          <a:srcRect t="23571"/>
          <a:stretch/>
        </p:blipFill>
        <p:spPr>
          <a:xfrm>
            <a:off x="762000" y="1524000"/>
            <a:ext cx="7363181" cy="4525962"/>
          </a:xfrm>
        </p:spPr>
      </p:pic>
    </p:spTree>
    <p:extLst>
      <p:ext uri="{BB962C8B-B14F-4D97-AF65-F5344CB8AC3E}">
        <p14:creationId xmlns:p14="http://schemas.microsoft.com/office/powerpoint/2010/main" val="2470245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9BE5-70CF-D2D9-D151-D26DF4148196}"/>
              </a:ext>
            </a:extLst>
          </p:cNvPr>
          <p:cNvSpPr>
            <a:spLocks noGrp="1"/>
          </p:cNvSpPr>
          <p:nvPr>
            <p:ph type="title"/>
          </p:nvPr>
        </p:nvSpPr>
        <p:spPr/>
        <p:txBody>
          <a:bodyPr>
            <a:normAutofit/>
          </a:bodyPr>
          <a:lstStyle/>
          <a:p>
            <a:r>
              <a:rPr lang="en-US" dirty="0"/>
              <a:t>Configure TUN Interface (1)</a:t>
            </a:r>
          </a:p>
        </p:txBody>
      </p:sp>
      <p:sp>
        <p:nvSpPr>
          <p:cNvPr id="3" name="Content Placeholder 2">
            <a:extLst>
              <a:ext uri="{FF2B5EF4-FFF2-40B4-BE49-F238E27FC236}">
                <a16:creationId xmlns:a16="http://schemas.microsoft.com/office/drawing/2014/main" id="{60644467-7090-A4AB-4E51-E89D77B1372B}"/>
              </a:ext>
            </a:extLst>
          </p:cNvPr>
          <p:cNvSpPr>
            <a:spLocks noGrp="1"/>
          </p:cNvSpPr>
          <p:nvPr>
            <p:ph idx="1"/>
          </p:nvPr>
        </p:nvSpPr>
        <p:spPr/>
        <p:txBody>
          <a:bodyPr/>
          <a:lstStyle/>
          <a:p>
            <a:r>
              <a:rPr lang="en-US" dirty="0">
                <a:solidFill>
                  <a:schemeClr val="accent1"/>
                </a:solidFill>
              </a:rPr>
              <a:t>Show the TUN Interface</a:t>
            </a:r>
          </a:p>
          <a:p>
            <a:endParaRPr lang="en-US" dirty="0"/>
          </a:p>
          <a:p>
            <a:pPr marL="0" indent="0">
              <a:buNone/>
            </a:pPr>
            <a:endParaRPr lang="en-US" dirty="0"/>
          </a:p>
          <a:p>
            <a:pPr marL="0" indent="0">
              <a:buNone/>
            </a:pPr>
            <a:endParaRPr lang="en-US" dirty="0"/>
          </a:p>
          <a:p>
            <a:r>
              <a:rPr lang="en-US" dirty="0">
                <a:solidFill>
                  <a:schemeClr val="accent1"/>
                </a:solidFill>
              </a:rPr>
              <a:t>Set the IP Address for the TUN Interface</a:t>
            </a:r>
          </a:p>
          <a:p>
            <a:pPr marL="0" indent="0">
              <a:buNone/>
            </a:pPr>
            <a:endParaRPr lang="en-US" dirty="0"/>
          </a:p>
        </p:txBody>
      </p:sp>
      <p:pic>
        <p:nvPicPr>
          <p:cNvPr id="5" name="Picture 4">
            <a:extLst>
              <a:ext uri="{FF2B5EF4-FFF2-40B4-BE49-F238E27FC236}">
                <a16:creationId xmlns:a16="http://schemas.microsoft.com/office/drawing/2014/main" id="{12C0E4DB-4A1B-5E55-C2F8-40506A76BAD2}"/>
              </a:ext>
            </a:extLst>
          </p:cNvPr>
          <p:cNvPicPr>
            <a:picLocks noChangeAspect="1"/>
          </p:cNvPicPr>
          <p:nvPr/>
        </p:nvPicPr>
        <p:blipFill>
          <a:blip r:embed="rId2"/>
          <a:stretch>
            <a:fillRect/>
          </a:stretch>
        </p:blipFill>
        <p:spPr>
          <a:xfrm>
            <a:off x="1066800" y="2514600"/>
            <a:ext cx="5868219" cy="1076475"/>
          </a:xfrm>
          <a:prstGeom prst="rect">
            <a:avLst/>
          </a:prstGeom>
        </p:spPr>
      </p:pic>
      <p:pic>
        <p:nvPicPr>
          <p:cNvPr id="7" name="Picture 6">
            <a:extLst>
              <a:ext uri="{FF2B5EF4-FFF2-40B4-BE49-F238E27FC236}">
                <a16:creationId xmlns:a16="http://schemas.microsoft.com/office/drawing/2014/main" id="{FE7996A7-3257-33C2-CA0F-F8B0C777CD73}"/>
              </a:ext>
            </a:extLst>
          </p:cNvPr>
          <p:cNvPicPr>
            <a:picLocks noChangeAspect="1"/>
          </p:cNvPicPr>
          <p:nvPr/>
        </p:nvPicPr>
        <p:blipFill>
          <a:blip r:embed="rId3"/>
          <a:stretch>
            <a:fillRect/>
          </a:stretch>
        </p:blipFill>
        <p:spPr>
          <a:xfrm>
            <a:off x="1066800" y="4782952"/>
            <a:ext cx="6077798" cy="1343212"/>
          </a:xfrm>
          <a:prstGeom prst="rect">
            <a:avLst/>
          </a:prstGeom>
        </p:spPr>
      </p:pic>
    </p:spTree>
    <p:extLst>
      <p:ext uri="{BB962C8B-B14F-4D97-AF65-F5344CB8AC3E}">
        <p14:creationId xmlns:p14="http://schemas.microsoft.com/office/powerpoint/2010/main" val="2249219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9BE5-70CF-D2D9-D151-D26DF4148196}"/>
              </a:ext>
            </a:extLst>
          </p:cNvPr>
          <p:cNvSpPr>
            <a:spLocks noGrp="1"/>
          </p:cNvSpPr>
          <p:nvPr>
            <p:ph type="title"/>
          </p:nvPr>
        </p:nvSpPr>
        <p:spPr/>
        <p:txBody>
          <a:bodyPr>
            <a:normAutofit/>
          </a:bodyPr>
          <a:lstStyle/>
          <a:p>
            <a:r>
              <a:rPr lang="en-US" dirty="0"/>
              <a:t>Configure TUN Interface (2)</a:t>
            </a:r>
          </a:p>
        </p:txBody>
      </p:sp>
      <p:sp>
        <p:nvSpPr>
          <p:cNvPr id="3" name="Content Placeholder 2">
            <a:extLst>
              <a:ext uri="{FF2B5EF4-FFF2-40B4-BE49-F238E27FC236}">
                <a16:creationId xmlns:a16="http://schemas.microsoft.com/office/drawing/2014/main" id="{60644467-7090-A4AB-4E51-E89D77B1372B}"/>
              </a:ext>
            </a:extLst>
          </p:cNvPr>
          <p:cNvSpPr>
            <a:spLocks noGrp="1"/>
          </p:cNvSpPr>
          <p:nvPr>
            <p:ph idx="1"/>
          </p:nvPr>
        </p:nvSpPr>
        <p:spPr/>
        <p:txBody>
          <a:bodyPr/>
          <a:lstStyle/>
          <a:p>
            <a:r>
              <a:rPr lang="en-US" dirty="0">
                <a:solidFill>
                  <a:schemeClr val="accent1"/>
                </a:solidFill>
              </a:rPr>
              <a:t>Bring Up the TUN Interface</a:t>
            </a:r>
            <a:endParaRPr lang="en-US" dirty="0"/>
          </a:p>
          <a:p>
            <a:pPr marL="0" indent="0">
              <a:buNone/>
            </a:pPr>
            <a:endParaRPr lang="en-US" dirty="0"/>
          </a:p>
        </p:txBody>
      </p:sp>
      <p:pic>
        <p:nvPicPr>
          <p:cNvPr id="1026" name="Picture 2">
            <a:extLst>
              <a:ext uri="{FF2B5EF4-FFF2-40B4-BE49-F238E27FC236}">
                <a16:creationId xmlns:a16="http://schemas.microsoft.com/office/drawing/2014/main" id="{9E6344DD-6A9C-2B73-D481-52FD52604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9175"/>
            <a:ext cx="6286500" cy="136207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7DB0B-2D32-E119-F1CD-7B68782D0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021142"/>
            <a:ext cx="9068398" cy="210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84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D1E0-4FFC-CEBD-0B07-1CDBABB709E2}"/>
              </a:ext>
            </a:extLst>
          </p:cNvPr>
          <p:cNvSpPr>
            <a:spLocks noGrp="1"/>
          </p:cNvSpPr>
          <p:nvPr>
            <p:ph type="title"/>
          </p:nvPr>
        </p:nvSpPr>
        <p:spPr/>
        <p:txBody>
          <a:bodyPr>
            <a:normAutofit/>
          </a:bodyPr>
          <a:lstStyle/>
          <a:p>
            <a:r>
              <a:rPr lang="en-US" dirty="0"/>
              <a:t>Add the Configuration to Python Code</a:t>
            </a:r>
          </a:p>
        </p:txBody>
      </p:sp>
      <p:pic>
        <p:nvPicPr>
          <p:cNvPr id="5" name="Content Placeholder 4">
            <a:extLst>
              <a:ext uri="{FF2B5EF4-FFF2-40B4-BE49-F238E27FC236}">
                <a16:creationId xmlns:a16="http://schemas.microsoft.com/office/drawing/2014/main" id="{6D0C4F62-D490-8F55-D731-7CC8894CE62A}"/>
              </a:ext>
            </a:extLst>
          </p:cNvPr>
          <p:cNvPicPr>
            <a:picLocks noGrp="1" noChangeAspect="1"/>
          </p:cNvPicPr>
          <p:nvPr>
            <p:ph idx="1"/>
          </p:nvPr>
        </p:nvPicPr>
        <p:blipFill>
          <a:blip r:embed="rId2"/>
          <a:stretch>
            <a:fillRect/>
          </a:stretch>
        </p:blipFill>
        <p:spPr>
          <a:xfrm>
            <a:off x="635000" y="1905000"/>
            <a:ext cx="8592749" cy="2724530"/>
          </a:xfrm>
        </p:spPr>
      </p:pic>
    </p:spTree>
    <p:extLst>
      <p:ext uri="{BB962C8B-B14F-4D97-AF65-F5344CB8AC3E}">
        <p14:creationId xmlns:p14="http://schemas.microsoft.com/office/powerpoint/2010/main" val="194590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563F-5476-3FA4-846F-9ACFDBFB882A}"/>
              </a:ext>
            </a:extLst>
          </p:cNvPr>
          <p:cNvSpPr>
            <a:spLocks noGrp="1"/>
          </p:cNvSpPr>
          <p:nvPr>
            <p:ph type="title"/>
          </p:nvPr>
        </p:nvSpPr>
        <p:spPr/>
        <p:txBody>
          <a:bodyPr>
            <a:normAutofit/>
          </a:bodyPr>
          <a:lstStyle/>
          <a:p>
            <a:r>
              <a:rPr lang="en-US" dirty="0"/>
              <a:t>Reading From the TUN Interface</a:t>
            </a:r>
          </a:p>
        </p:txBody>
      </p:sp>
      <p:sp>
        <p:nvSpPr>
          <p:cNvPr id="3" name="Content Placeholder 2">
            <a:extLst>
              <a:ext uri="{FF2B5EF4-FFF2-40B4-BE49-F238E27FC236}">
                <a16:creationId xmlns:a16="http://schemas.microsoft.com/office/drawing/2014/main" id="{8565C313-EB41-9EDA-CCCC-F12E0D19689A}"/>
              </a:ext>
            </a:extLst>
          </p:cNvPr>
          <p:cNvSpPr>
            <a:spLocks noGrp="1"/>
          </p:cNvSpPr>
          <p:nvPr>
            <p:ph idx="1"/>
          </p:nvPr>
        </p:nvSpPr>
        <p:spPr>
          <a:xfrm>
            <a:off x="596900" y="1752600"/>
            <a:ext cx="4953000" cy="4190999"/>
          </a:xfrm>
          <a:ln>
            <a:solidFill>
              <a:schemeClr val="tx1"/>
            </a:solidFill>
          </a:ln>
        </p:spPr>
        <p:txBody>
          <a:bodyPr/>
          <a:lstStyle/>
          <a:p>
            <a:r>
              <a:rPr lang="en-US" dirty="0"/>
              <a:t>The Code</a:t>
            </a:r>
          </a:p>
          <a:p>
            <a:pPr marL="0" indent="0">
              <a:buNone/>
            </a:pPr>
            <a:endParaRPr lang="en-US" dirty="0"/>
          </a:p>
        </p:txBody>
      </p:sp>
      <p:pic>
        <p:nvPicPr>
          <p:cNvPr id="5" name="Picture 4">
            <a:extLst>
              <a:ext uri="{FF2B5EF4-FFF2-40B4-BE49-F238E27FC236}">
                <a16:creationId xmlns:a16="http://schemas.microsoft.com/office/drawing/2014/main" id="{657550B0-61F2-EC27-CC4D-64D351193E7C}"/>
              </a:ext>
            </a:extLst>
          </p:cNvPr>
          <p:cNvPicPr>
            <a:picLocks noChangeAspect="1"/>
          </p:cNvPicPr>
          <p:nvPr/>
        </p:nvPicPr>
        <p:blipFill>
          <a:blip r:embed="rId2"/>
          <a:stretch>
            <a:fillRect/>
          </a:stretch>
        </p:blipFill>
        <p:spPr>
          <a:xfrm>
            <a:off x="749300" y="2620962"/>
            <a:ext cx="4800600" cy="1459318"/>
          </a:xfrm>
          <a:prstGeom prst="rect">
            <a:avLst/>
          </a:prstGeom>
        </p:spPr>
      </p:pic>
      <p:pic>
        <p:nvPicPr>
          <p:cNvPr id="7" name="Picture 6">
            <a:extLst>
              <a:ext uri="{FF2B5EF4-FFF2-40B4-BE49-F238E27FC236}">
                <a16:creationId xmlns:a16="http://schemas.microsoft.com/office/drawing/2014/main" id="{38067BFA-A62B-92FC-FD3A-39FD68489940}"/>
              </a:ext>
            </a:extLst>
          </p:cNvPr>
          <p:cNvPicPr>
            <a:picLocks noChangeAspect="1"/>
          </p:cNvPicPr>
          <p:nvPr/>
        </p:nvPicPr>
        <p:blipFill>
          <a:blip r:embed="rId3"/>
          <a:stretch>
            <a:fillRect/>
          </a:stretch>
        </p:blipFill>
        <p:spPr>
          <a:xfrm>
            <a:off x="5936245" y="2529680"/>
            <a:ext cx="5593772" cy="1295400"/>
          </a:xfrm>
          <a:prstGeom prst="rect">
            <a:avLst/>
          </a:prstGeom>
        </p:spPr>
      </p:pic>
      <p:pic>
        <p:nvPicPr>
          <p:cNvPr id="9" name="Picture 8">
            <a:extLst>
              <a:ext uri="{FF2B5EF4-FFF2-40B4-BE49-F238E27FC236}">
                <a16:creationId xmlns:a16="http://schemas.microsoft.com/office/drawing/2014/main" id="{558CF9F8-5B59-6CFD-1391-2CD4DCF9EACA}"/>
              </a:ext>
            </a:extLst>
          </p:cNvPr>
          <p:cNvPicPr>
            <a:picLocks noChangeAspect="1"/>
          </p:cNvPicPr>
          <p:nvPr/>
        </p:nvPicPr>
        <p:blipFill rotWithShape="1">
          <a:blip r:embed="rId4"/>
          <a:srcRect r="25412"/>
          <a:stretch/>
        </p:blipFill>
        <p:spPr>
          <a:xfrm>
            <a:off x="5948945" y="4419599"/>
            <a:ext cx="5771143" cy="1240734"/>
          </a:xfrm>
          <a:prstGeom prst="rect">
            <a:avLst/>
          </a:prstGeom>
        </p:spPr>
      </p:pic>
      <p:sp>
        <p:nvSpPr>
          <p:cNvPr id="10" name="Content Placeholder 2">
            <a:extLst>
              <a:ext uri="{FF2B5EF4-FFF2-40B4-BE49-F238E27FC236}">
                <a16:creationId xmlns:a16="http://schemas.microsoft.com/office/drawing/2014/main" id="{E6C43702-8634-05FC-0573-913C984C7ED6}"/>
              </a:ext>
            </a:extLst>
          </p:cNvPr>
          <p:cNvSpPr txBox="1">
            <a:spLocks/>
          </p:cNvSpPr>
          <p:nvPr/>
        </p:nvSpPr>
        <p:spPr>
          <a:xfrm>
            <a:off x="5664200" y="1752600"/>
            <a:ext cx="6286500" cy="4190999"/>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Testing</a:t>
            </a:r>
          </a:p>
          <a:p>
            <a:pPr marL="0" indent="0">
              <a:buFont typeface="Arial" pitchFamily="34" charset="0"/>
              <a:buNone/>
            </a:pPr>
            <a:endParaRPr lang="en-US" dirty="0"/>
          </a:p>
        </p:txBody>
      </p:sp>
    </p:spTree>
    <p:extLst>
      <p:ext uri="{BB962C8B-B14F-4D97-AF65-F5344CB8AC3E}">
        <p14:creationId xmlns:p14="http://schemas.microsoft.com/office/powerpoint/2010/main" val="414669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43EA-28A3-2D19-C670-2AEC498A1EF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7FD99FB-4107-C68E-51EC-19FE46E762E1}"/>
              </a:ext>
            </a:extLst>
          </p:cNvPr>
          <p:cNvSpPr>
            <a:spLocks noGrp="1"/>
          </p:cNvSpPr>
          <p:nvPr>
            <p:ph idx="1"/>
          </p:nvPr>
        </p:nvSpPr>
        <p:spPr/>
        <p:txBody>
          <a:bodyPr/>
          <a:lstStyle/>
          <a:p>
            <a:r>
              <a:rPr lang="en-US" dirty="0"/>
              <a:t>Why VPN is needed</a:t>
            </a:r>
          </a:p>
          <a:p>
            <a:r>
              <a:rPr lang="en-US" dirty="0"/>
              <a:t>IP Tunneling</a:t>
            </a:r>
          </a:p>
          <a:p>
            <a:r>
              <a:rPr lang="en-US" dirty="0"/>
              <a:t>How VPN works</a:t>
            </a:r>
          </a:p>
          <a:p>
            <a:pPr lvl="1"/>
            <a:r>
              <a:rPr lang="en-US" dirty="0"/>
              <a:t>TUN/TAP interface</a:t>
            </a:r>
          </a:p>
          <a:p>
            <a:pPr lvl="1"/>
            <a:r>
              <a:rPr lang="en-US" dirty="0"/>
              <a:t>Layer-2 and Layer-3 VPNs</a:t>
            </a:r>
          </a:p>
        </p:txBody>
      </p:sp>
    </p:spTree>
    <p:extLst>
      <p:ext uri="{BB962C8B-B14F-4D97-AF65-F5344CB8AC3E}">
        <p14:creationId xmlns:p14="http://schemas.microsoft.com/office/powerpoint/2010/main" val="1523667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563F-5476-3FA4-846F-9ACFDBFB882A}"/>
              </a:ext>
            </a:extLst>
          </p:cNvPr>
          <p:cNvSpPr>
            <a:spLocks noGrp="1"/>
          </p:cNvSpPr>
          <p:nvPr>
            <p:ph type="title"/>
          </p:nvPr>
        </p:nvSpPr>
        <p:spPr/>
        <p:txBody>
          <a:bodyPr>
            <a:normAutofit/>
          </a:bodyPr>
          <a:lstStyle/>
          <a:p>
            <a:r>
              <a:rPr lang="en-US" dirty="0"/>
              <a:t>Writing to the TUN Interface (1)</a:t>
            </a:r>
          </a:p>
        </p:txBody>
      </p:sp>
      <p:pic>
        <p:nvPicPr>
          <p:cNvPr id="13" name="Content Placeholder 12">
            <a:extLst>
              <a:ext uri="{FF2B5EF4-FFF2-40B4-BE49-F238E27FC236}">
                <a16:creationId xmlns:a16="http://schemas.microsoft.com/office/drawing/2014/main" id="{9C2A89B6-1E87-DF13-9F98-56A28379635F}"/>
              </a:ext>
            </a:extLst>
          </p:cNvPr>
          <p:cNvPicPr>
            <a:picLocks noGrp="1" noChangeAspect="1"/>
          </p:cNvPicPr>
          <p:nvPr>
            <p:ph idx="1"/>
          </p:nvPr>
        </p:nvPicPr>
        <p:blipFill>
          <a:blip r:embed="rId2"/>
          <a:stretch>
            <a:fillRect/>
          </a:stretch>
        </p:blipFill>
        <p:spPr>
          <a:xfrm>
            <a:off x="838200" y="1676400"/>
            <a:ext cx="8103864" cy="4525963"/>
          </a:xfrm>
        </p:spPr>
      </p:pic>
    </p:spTree>
    <p:extLst>
      <p:ext uri="{BB962C8B-B14F-4D97-AF65-F5344CB8AC3E}">
        <p14:creationId xmlns:p14="http://schemas.microsoft.com/office/powerpoint/2010/main" val="189849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0D6A-BD38-F576-4C36-3CECD80061A1}"/>
              </a:ext>
            </a:extLst>
          </p:cNvPr>
          <p:cNvSpPr>
            <a:spLocks noGrp="1"/>
          </p:cNvSpPr>
          <p:nvPr>
            <p:ph type="title"/>
          </p:nvPr>
        </p:nvSpPr>
        <p:spPr/>
        <p:txBody>
          <a:bodyPr/>
          <a:lstStyle/>
          <a:p>
            <a:r>
              <a:rPr lang="en-US" dirty="0"/>
              <a:t>Writing to the TUN Interface (2)</a:t>
            </a:r>
          </a:p>
        </p:txBody>
      </p:sp>
      <p:sp>
        <p:nvSpPr>
          <p:cNvPr id="3" name="Content Placeholder 2">
            <a:extLst>
              <a:ext uri="{FF2B5EF4-FFF2-40B4-BE49-F238E27FC236}">
                <a16:creationId xmlns:a16="http://schemas.microsoft.com/office/drawing/2014/main" id="{7DDC6235-B0C6-FD7A-8F23-4A4E1A532FF8}"/>
              </a:ext>
            </a:extLst>
          </p:cNvPr>
          <p:cNvSpPr>
            <a:spLocks noGrp="1"/>
          </p:cNvSpPr>
          <p:nvPr>
            <p:ph idx="1"/>
          </p:nvPr>
        </p:nvSpPr>
        <p:spPr/>
        <p:txBody>
          <a:bodyPr/>
          <a:lstStyle/>
          <a:p>
            <a:r>
              <a:rPr lang="en-US" dirty="0"/>
              <a:t>Testing</a:t>
            </a:r>
          </a:p>
          <a:p>
            <a:pPr marL="0" indent="0">
              <a:buNone/>
            </a:pPr>
            <a:endParaRPr lang="en-US" dirty="0"/>
          </a:p>
        </p:txBody>
      </p:sp>
      <p:pic>
        <p:nvPicPr>
          <p:cNvPr id="2050" name="Picture 2">
            <a:extLst>
              <a:ext uri="{FF2B5EF4-FFF2-40B4-BE49-F238E27FC236}">
                <a16:creationId xmlns:a16="http://schemas.microsoft.com/office/drawing/2014/main" id="{C15659D6-CCE8-A3C6-5F33-46DA42B14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66976"/>
            <a:ext cx="72294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D7B7C05B-92C9-3AB0-EFB3-1B16DFAD9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95802"/>
            <a:ext cx="740092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77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FBC8-BD90-F39A-77A5-34384EFE66DF}"/>
              </a:ext>
            </a:extLst>
          </p:cNvPr>
          <p:cNvSpPr>
            <a:spLocks noGrp="1"/>
          </p:cNvSpPr>
          <p:nvPr>
            <p:ph type="title"/>
          </p:nvPr>
        </p:nvSpPr>
        <p:spPr/>
        <p:txBody>
          <a:bodyPr/>
          <a:lstStyle/>
          <a:p>
            <a:r>
              <a:rPr lang="en-US" dirty="0"/>
              <a:t>Creating IP Tunnel</a:t>
            </a:r>
          </a:p>
        </p:txBody>
      </p:sp>
      <p:sp>
        <p:nvSpPr>
          <p:cNvPr id="3" name="Text Placeholder 2">
            <a:extLst>
              <a:ext uri="{FF2B5EF4-FFF2-40B4-BE49-F238E27FC236}">
                <a16:creationId xmlns:a16="http://schemas.microsoft.com/office/drawing/2014/main" id="{E822617C-7066-CE9C-BB5B-7D300994DE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370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3B57-4D75-D6AE-A956-5B03022C363A}"/>
              </a:ext>
            </a:extLst>
          </p:cNvPr>
          <p:cNvSpPr>
            <a:spLocks noGrp="1"/>
          </p:cNvSpPr>
          <p:nvPr>
            <p:ph type="title"/>
          </p:nvPr>
        </p:nvSpPr>
        <p:spPr/>
        <p:txBody>
          <a:bodyPr>
            <a:normAutofit/>
          </a:bodyPr>
          <a:lstStyle/>
          <a:p>
            <a:r>
              <a:rPr lang="en-US" dirty="0"/>
              <a:t>Network Configuration</a:t>
            </a:r>
          </a:p>
        </p:txBody>
      </p:sp>
      <p:pic>
        <p:nvPicPr>
          <p:cNvPr id="5" name="Content Placeholder 4">
            <a:extLst>
              <a:ext uri="{FF2B5EF4-FFF2-40B4-BE49-F238E27FC236}">
                <a16:creationId xmlns:a16="http://schemas.microsoft.com/office/drawing/2014/main" id="{D118E857-DA45-5742-7F3E-99186D14629F}"/>
              </a:ext>
            </a:extLst>
          </p:cNvPr>
          <p:cNvPicPr>
            <a:picLocks noGrp="1" noChangeAspect="1"/>
          </p:cNvPicPr>
          <p:nvPr>
            <p:ph idx="1"/>
          </p:nvPr>
        </p:nvPicPr>
        <p:blipFill>
          <a:blip r:embed="rId2"/>
          <a:stretch>
            <a:fillRect/>
          </a:stretch>
        </p:blipFill>
        <p:spPr>
          <a:xfrm>
            <a:off x="609600" y="1905000"/>
            <a:ext cx="7602011" cy="3867690"/>
          </a:xfrm>
        </p:spPr>
      </p:pic>
    </p:spTree>
    <p:extLst>
      <p:ext uri="{BB962C8B-B14F-4D97-AF65-F5344CB8AC3E}">
        <p14:creationId xmlns:p14="http://schemas.microsoft.com/office/powerpoint/2010/main" val="154234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D0C1-B641-0CD1-8F06-750CD2742F29}"/>
              </a:ext>
            </a:extLst>
          </p:cNvPr>
          <p:cNvSpPr>
            <a:spLocks noGrp="1"/>
          </p:cNvSpPr>
          <p:nvPr>
            <p:ph type="title"/>
          </p:nvPr>
        </p:nvSpPr>
        <p:spPr/>
        <p:txBody>
          <a:bodyPr>
            <a:normAutofit/>
          </a:bodyPr>
          <a:lstStyle/>
          <a:p>
            <a:r>
              <a:rPr lang="en-US" dirty="0"/>
              <a:t>Client: Put IP Packet Inside Tunnel</a:t>
            </a:r>
          </a:p>
        </p:txBody>
      </p:sp>
      <p:pic>
        <p:nvPicPr>
          <p:cNvPr id="5" name="Content Placeholder 4">
            <a:extLst>
              <a:ext uri="{FF2B5EF4-FFF2-40B4-BE49-F238E27FC236}">
                <a16:creationId xmlns:a16="http://schemas.microsoft.com/office/drawing/2014/main" id="{1A94CBE0-1A5C-243E-4E7E-D4562455E7DC}"/>
              </a:ext>
            </a:extLst>
          </p:cNvPr>
          <p:cNvPicPr>
            <a:picLocks noGrp="1" noChangeAspect="1"/>
          </p:cNvPicPr>
          <p:nvPr>
            <p:ph idx="1"/>
          </p:nvPr>
        </p:nvPicPr>
        <p:blipFill>
          <a:blip r:embed="rId3"/>
          <a:stretch>
            <a:fillRect/>
          </a:stretch>
        </p:blipFill>
        <p:spPr>
          <a:xfrm>
            <a:off x="1643353" y="1600200"/>
            <a:ext cx="4465347" cy="4525963"/>
          </a:xfrm>
        </p:spPr>
      </p:pic>
      <p:pic>
        <p:nvPicPr>
          <p:cNvPr id="8" name="Picture 7" descr="Diagram&#10;&#10;Description automatically generated">
            <a:extLst>
              <a:ext uri="{FF2B5EF4-FFF2-40B4-BE49-F238E27FC236}">
                <a16:creationId xmlns:a16="http://schemas.microsoft.com/office/drawing/2014/main" id="{66463AC6-229C-2925-326B-7BD2E5E773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3100" y="4304071"/>
            <a:ext cx="3289300" cy="1822092"/>
          </a:xfrm>
          <a:prstGeom prst="rect">
            <a:avLst/>
          </a:prstGeom>
        </p:spPr>
      </p:pic>
      <p:sp>
        <p:nvSpPr>
          <p:cNvPr id="9" name="TextBox 8">
            <a:extLst>
              <a:ext uri="{FF2B5EF4-FFF2-40B4-BE49-F238E27FC236}">
                <a16:creationId xmlns:a16="http://schemas.microsoft.com/office/drawing/2014/main" id="{D3D19EBD-C302-6959-5191-DB3706D00929}"/>
              </a:ext>
            </a:extLst>
          </p:cNvPr>
          <p:cNvSpPr txBox="1"/>
          <p:nvPr/>
        </p:nvSpPr>
        <p:spPr>
          <a:xfrm>
            <a:off x="8280400" y="3903662"/>
            <a:ext cx="3235373" cy="369332"/>
          </a:xfrm>
          <a:prstGeom prst="rect">
            <a:avLst/>
          </a:prstGeom>
          <a:noFill/>
        </p:spPr>
        <p:txBody>
          <a:bodyPr wrap="none" rtlCol="0">
            <a:spAutoFit/>
          </a:bodyPr>
          <a:lstStyle/>
          <a:p>
            <a:r>
              <a:rPr lang="en-US" dirty="0"/>
              <a:t>sample drawing (please remove)</a:t>
            </a:r>
          </a:p>
        </p:txBody>
      </p:sp>
    </p:spTree>
    <p:extLst>
      <p:ext uri="{BB962C8B-B14F-4D97-AF65-F5344CB8AC3E}">
        <p14:creationId xmlns:p14="http://schemas.microsoft.com/office/powerpoint/2010/main" val="1938516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FB81-F010-5A39-AD4E-8DF4F39BD51E}"/>
              </a:ext>
            </a:extLst>
          </p:cNvPr>
          <p:cNvSpPr>
            <a:spLocks noGrp="1"/>
          </p:cNvSpPr>
          <p:nvPr>
            <p:ph type="title"/>
          </p:nvPr>
        </p:nvSpPr>
        <p:spPr/>
        <p:txBody>
          <a:bodyPr>
            <a:normAutofit/>
          </a:bodyPr>
          <a:lstStyle/>
          <a:p>
            <a:r>
              <a:rPr lang="en-US" dirty="0"/>
              <a:t>Route to TUN Interface</a:t>
            </a:r>
          </a:p>
        </p:txBody>
      </p:sp>
      <p:sp>
        <p:nvSpPr>
          <p:cNvPr id="3" name="Content Placeholder 2">
            <a:extLst>
              <a:ext uri="{FF2B5EF4-FFF2-40B4-BE49-F238E27FC236}">
                <a16:creationId xmlns:a16="http://schemas.microsoft.com/office/drawing/2014/main" id="{1F316DE6-56DD-CAC9-5D3D-A931E0ACE6F0}"/>
              </a:ext>
            </a:extLst>
          </p:cNvPr>
          <p:cNvSpPr>
            <a:spLocks noGrp="1"/>
          </p:cNvSpPr>
          <p:nvPr>
            <p:ph idx="1"/>
          </p:nvPr>
        </p:nvSpPr>
        <p:spPr/>
        <p:txBody>
          <a:bodyPr/>
          <a:lstStyle/>
          <a:p>
            <a:r>
              <a:rPr lang="en-US" dirty="0"/>
              <a:t>Routing Table</a:t>
            </a:r>
          </a:p>
          <a:p>
            <a:pPr marL="0" indent="0">
              <a:buNone/>
            </a:pPr>
            <a:endParaRPr lang="en-US" dirty="0"/>
          </a:p>
          <a:p>
            <a:endParaRPr lang="en-US" dirty="0"/>
          </a:p>
          <a:p>
            <a:r>
              <a:rPr lang="en-US" dirty="0"/>
              <a:t>Route Traffic to the TUN Interface</a:t>
            </a:r>
          </a:p>
          <a:p>
            <a:pPr marL="0" indent="0">
              <a:buNone/>
            </a:pPr>
            <a:r>
              <a:rPr lang="en-US" sz="2400" b="1" dirty="0">
                <a:solidFill>
                  <a:srgbClr val="7030A0"/>
                </a:solidFill>
                <a:latin typeface="Consolas" panose="020B0609020204030204" pitchFamily="49" charset="0"/>
              </a:rPr>
              <a:t>  </a:t>
            </a:r>
            <a:r>
              <a:rPr lang="en-US" sz="2400" b="1" dirty="0">
                <a:solidFill>
                  <a:srgbClr val="7030A0"/>
                </a:solidFill>
                <a:effectLst/>
                <a:latin typeface="Consolas" panose="020B0609020204030204" pitchFamily="49" charset="0"/>
              </a:rPr>
              <a:t># ip route add 10.0.8.0/24 dev tun0</a:t>
            </a:r>
          </a:p>
          <a:p>
            <a:pPr marL="0" indent="0">
              <a:buNone/>
            </a:pPr>
            <a:endParaRPr lang="en-US" sz="1800" dirty="0">
              <a:effectLst/>
              <a:latin typeface="Consolas" panose="020B0609020204030204" pitchFamily="49" charset="0"/>
            </a:endParaRPr>
          </a:p>
        </p:txBody>
      </p:sp>
      <p:pic>
        <p:nvPicPr>
          <p:cNvPr id="5" name="Picture 4">
            <a:extLst>
              <a:ext uri="{FF2B5EF4-FFF2-40B4-BE49-F238E27FC236}">
                <a16:creationId xmlns:a16="http://schemas.microsoft.com/office/drawing/2014/main" id="{E16895B3-5844-C3F9-90AA-5DF1758DFDDB}"/>
              </a:ext>
            </a:extLst>
          </p:cNvPr>
          <p:cNvPicPr>
            <a:picLocks noChangeAspect="1"/>
          </p:cNvPicPr>
          <p:nvPr/>
        </p:nvPicPr>
        <p:blipFill>
          <a:blip r:embed="rId2"/>
          <a:stretch>
            <a:fillRect/>
          </a:stretch>
        </p:blipFill>
        <p:spPr>
          <a:xfrm>
            <a:off x="1066801" y="2161040"/>
            <a:ext cx="7471082" cy="1000275"/>
          </a:xfrm>
          <a:prstGeom prst="rect">
            <a:avLst/>
          </a:prstGeom>
        </p:spPr>
      </p:pic>
      <p:pic>
        <p:nvPicPr>
          <p:cNvPr id="7" name="Picture 6">
            <a:extLst>
              <a:ext uri="{FF2B5EF4-FFF2-40B4-BE49-F238E27FC236}">
                <a16:creationId xmlns:a16="http://schemas.microsoft.com/office/drawing/2014/main" id="{0C712839-EBEF-4EA9-F166-C28173B9F71B}"/>
              </a:ext>
            </a:extLst>
          </p:cNvPr>
          <p:cNvPicPr>
            <a:picLocks noChangeAspect="1"/>
          </p:cNvPicPr>
          <p:nvPr/>
        </p:nvPicPr>
        <p:blipFill>
          <a:blip r:embed="rId3"/>
          <a:stretch>
            <a:fillRect/>
          </a:stretch>
        </p:blipFill>
        <p:spPr>
          <a:xfrm>
            <a:off x="1092201" y="4724400"/>
            <a:ext cx="7391400" cy="1204460"/>
          </a:xfrm>
          <a:prstGeom prst="rect">
            <a:avLst/>
          </a:prstGeom>
        </p:spPr>
      </p:pic>
      <p:sp>
        <p:nvSpPr>
          <p:cNvPr id="8" name="Arrow: Right 7">
            <a:extLst>
              <a:ext uri="{FF2B5EF4-FFF2-40B4-BE49-F238E27FC236}">
                <a16:creationId xmlns:a16="http://schemas.microsoft.com/office/drawing/2014/main" id="{B29176E4-02D1-620C-AC21-510BD44B57CC}"/>
              </a:ext>
            </a:extLst>
          </p:cNvPr>
          <p:cNvSpPr/>
          <p:nvPr/>
        </p:nvSpPr>
        <p:spPr>
          <a:xfrm>
            <a:off x="584201" y="5448300"/>
            <a:ext cx="3810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818693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267" dirty="0"/>
              <a:t>Send/Receive Packets via Tunnel</a:t>
            </a:r>
          </a:p>
        </p:txBody>
      </p:sp>
      <p:grpSp>
        <p:nvGrpSpPr>
          <p:cNvPr id="11" name="Group 10"/>
          <p:cNvGrpSpPr/>
          <p:nvPr/>
        </p:nvGrpSpPr>
        <p:grpSpPr>
          <a:xfrm>
            <a:off x="805895" y="1417639"/>
            <a:ext cx="4500607" cy="2316163"/>
            <a:chOff x="604421" y="1063229"/>
            <a:chExt cx="3375455" cy="1737122"/>
          </a:xfrm>
        </p:grpSpPr>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21" y="1082279"/>
              <a:ext cx="3375455" cy="1676400"/>
            </a:xfrm>
            <a:prstGeom prst="rect">
              <a:avLst/>
            </a:prstGeom>
          </p:spPr>
        </p:pic>
        <p:sp>
          <p:nvSpPr>
            <p:cNvPr id="8" name="Rectangle 7"/>
            <p:cNvSpPr/>
            <p:nvPr/>
          </p:nvSpPr>
          <p:spPr>
            <a:xfrm>
              <a:off x="609600" y="1063229"/>
              <a:ext cx="3370276" cy="173712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p:cNvGrpSpPr/>
          <p:nvPr/>
        </p:nvGrpSpPr>
        <p:grpSpPr>
          <a:xfrm>
            <a:off x="910947" y="4140201"/>
            <a:ext cx="4493701" cy="2417761"/>
            <a:chOff x="683210" y="3105150"/>
            <a:chExt cx="3370276" cy="1813321"/>
          </a:xfrm>
        </p:grpSpPr>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21" y="3181350"/>
              <a:ext cx="3223055" cy="1664228"/>
            </a:xfrm>
            <a:prstGeom prst="rect">
              <a:avLst/>
            </a:prstGeom>
          </p:spPr>
        </p:pic>
        <p:sp>
          <p:nvSpPr>
            <p:cNvPr id="10" name="Rectangle 9"/>
            <p:cNvSpPr/>
            <p:nvPr/>
          </p:nvSpPr>
          <p:spPr>
            <a:xfrm>
              <a:off x="683210" y="3105150"/>
              <a:ext cx="3370276" cy="181332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3" name="TextBox 12"/>
          <p:cNvSpPr txBox="1"/>
          <p:nvPr/>
        </p:nvSpPr>
        <p:spPr>
          <a:xfrm>
            <a:off x="5791201" y="1417639"/>
            <a:ext cx="5994400" cy="1980094"/>
          </a:xfrm>
          <a:prstGeom prst="rect">
            <a:avLst/>
          </a:prstGeom>
          <a:noFill/>
        </p:spPr>
        <p:txBody>
          <a:bodyPr wrap="square" rtlCol="0">
            <a:spAutoFit/>
          </a:bodyPr>
          <a:lstStyle/>
          <a:p>
            <a:r>
              <a:rPr lang="en-US" sz="2667" b="1" dirty="0"/>
              <a:t>Sending a packet via the tunnel</a:t>
            </a:r>
          </a:p>
          <a:p>
            <a:pPr marL="380990" indent="-380990">
              <a:buFont typeface="Arial" panose="020B0604020202020204" pitchFamily="34" charset="0"/>
              <a:buChar char="•"/>
            </a:pPr>
            <a:r>
              <a:rPr lang="en-US" sz="2400" dirty="0"/>
              <a:t>Get an IP packet from the TUN interface</a:t>
            </a:r>
          </a:p>
          <a:p>
            <a:pPr marL="380990" indent="-380990">
              <a:buFont typeface="Arial" panose="020B0604020202020204" pitchFamily="34" charset="0"/>
              <a:buChar char="•"/>
            </a:pPr>
            <a:r>
              <a:rPr lang="en-US" sz="2400" dirty="0"/>
              <a:t>Encrypt it (also add MAC)</a:t>
            </a:r>
          </a:p>
          <a:p>
            <a:pPr marL="380990" indent="-380990">
              <a:buFont typeface="Arial" panose="020B0604020202020204" pitchFamily="34" charset="0"/>
              <a:buChar char="•"/>
            </a:pPr>
            <a:r>
              <a:rPr lang="en-US" sz="2400" dirty="0"/>
              <a:t>Send it as a payload to the other end of the tunnel</a:t>
            </a:r>
          </a:p>
        </p:txBody>
      </p:sp>
      <p:sp>
        <p:nvSpPr>
          <p:cNvPr id="14" name="TextBox 13"/>
          <p:cNvSpPr txBox="1"/>
          <p:nvPr/>
        </p:nvSpPr>
        <p:spPr>
          <a:xfrm>
            <a:off x="5791201" y="4241800"/>
            <a:ext cx="5257401" cy="1980094"/>
          </a:xfrm>
          <a:prstGeom prst="rect">
            <a:avLst/>
          </a:prstGeom>
          <a:noFill/>
        </p:spPr>
        <p:txBody>
          <a:bodyPr wrap="none" rtlCol="0">
            <a:spAutoFit/>
          </a:bodyPr>
          <a:lstStyle/>
          <a:p>
            <a:r>
              <a:rPr lang="en-US" sz="2667" b="1" dirty="0"/>
              <a:t>Receiving a packet from the tunnel</a:t>
            </a:r>
          </a:p>
          <a:p>
            <a:pPr marL="380990" indent="-380990">
              <a:buFont typeface="Arial" panose="020B0604020202020204" pitchFamily="34" charset="0"/>
              <a:buChar char="•"/>
            </a:pPr>
            <a:r>
              <a:rPr lang="en-US" sz="2400" dirty="0"/>
              <a:t>Get a payload from the tunnel</a:t>
            </a:r>
          </a:p>
          <a:p>
            <a:pPr marL="380990" indent="-380990">
              <a:buFont typeface="Arial" panose="020B0604020202020204" pitchFamily="34" charset="0"/>
              <a:buChar char="•"/>
            </a:pPr>
            <a:r>
              <a:rPr lang="en-US" sz="2400" dirty="0"/>
              <a:t>Decrypt it and verify its integrity</a:t>
            </a:r>
          </a:p>
          <a:p>
            <a:pPr marL="380990" indent="-380990">
              <a:buFont typeface="Arial" panose="020B0604020202020204" pitchFamily="34" charset="0"/>
              <a:buChar char="•"/>
            </a:pPr>
            <a:r>
              <a:rPr lang="en-US" sz="2400" dirty="0"/>
              <a:t>We get the actual packet</a:t>
            </a:r>
          </a:p>
          <a:p>
            <a:pPr marL="380990" indent="-380990">
              <a:buFont typeface="Arial" panose="020B0604020202020204" pitchFamily="34" charset="0"/>
              <a:buChar char="•"/>
            </a:pPr>
            <a:r>
              <a:rPr lang="en-US" sz="2400" dirty="0"/>
              <a:t>Write the packet to the TUN interface</a:t>
            </a:r>
          </a:p>
        </p:txBody>
      </p:sp>
    </p:spTree>
    <p:extLst>
      <p:ext uri="{BB962C8B-B14F-4D97-AF65-F5344CB8AC3E}">
        <p14:creationId xmlns:p14="http://schemas.microsoft.com/office/powerpoint/2010/main" val="336863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1AE9-03B3-CFBD-1391-1C6D7974F70D}"/>
              </a:ext>
            </a:extLst>
          </p:cNvPr>
          <p:cNvSpPr>
            <a:spLocks noGrp="1"/>
          </p:cNvSpPr>
          <p:nvPr>
            <p:ph type="title"/>
          </p:nvPr>
        </p:nvSpPr>
        <p:spPr/>
        <p:txBody>
          <a:bodyPr/>
          <a:lstStyle/>
          <a:p>
            <a:r>
              <a:rPr lang="en-US" dirty="0"/>
              <a:t>Client Code</a:t>
            </a:r>
          </a:p>
        </p:txBody>
      </p:sp>
      <p:sp>
        <p:nvSpPr>
          <p:cNvPr id="3" name="Content Placeholder 2">
            <a:extLst>
              <a:ext uri="{FF2B5EF4-FFF2-40B4-BE49-F238E27FC236}">
                <a16:creationId xmlns:a16="http://schemas.microsoft.com/office/drawing/2014/main" id="{EFD918E5-9114-BCDC-59E8-9C5BF2EBEFBE}"/>
              </a:ext>
            </a:extLst>
          </p:cNvPr>
          <p:cNvSpPr>
            <a:spLocks noGrp="1"/>
          </p:cNvSpPr>
          <p:nvPr>
            <p:ph idx="1"/>
          </p:nvPr>
        </p:nvSpPr>
        <p:spPr/>
        <p:txBody>
          <a:bodyPr/>
          <a:lstStyle/>
          <a:p>
            <a:pPr marL="0" indent="0">
              <a:buNone/>
            </a:pPr>
            <a:r>
              <a:rPr lang="en-US" dirty="0"/>
              <a:t>   … set up and configure the TUN interface …</a:t>
            </a:r>
          </a:p>
          <a:p>
            <a:pPr marL="0" indent="0">
              <a:buNone/>
            </a:pPr>
            <a:endParaRPr lang="en-US" dirty="0"/>
          </a:p>
        </p:txBody>
      </p:sp>
      <p:pic>
        <p:nvPicPr>
          <p:cNvPr id="3074" name="Picture 2">
            <a:extLst>
              <a:ext uri="{FF2B5EF4-FFF2-40B4-BE49-F238E27FC236}">
                <a16:creationId xmlns:a16="http://schemas.microsoft.com/office/drawing/2014/main" id="{918E0FF5-6D3D-164B-77EB-9D8C9D534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741045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869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9611-51C5-8357-8EB9-763405055B3F}"/>
              </a:ext>
            </a:extLst>
          </p:cNvPr>
          <p:cNvSpPr>
            <a:spLocks noGrp="1"/>
          </p:cNvSpPr>
          <p:nvPr>
            <p:ph type="title"/>
          </p:nvPr>
        </p:nvSpPr>
        <p:spPr/>
        <p:txBody>
          <a:bodyPr/>
          <a:lstStyle/>
          <a:p>
            <a:r>
              <a:rPr lang="en-US" dirty="0"/>
              <a:t>Server Code</a:t>
            </a:r>
          </a:p>
        </p:txBody>
      </p:sp>
      <p:pic>
        <p:nvPicPr>
          <p:cNvPr id="5" name="Content Placeholder 4">
            <a:extLst>
              <a:ext uri="{FF2B5EF4-FFF2-40B4-BE49-F238E27FC236}">
                <a16:creationId xmlns:a16="http://schemas.microsoft.com/office/drawing/2014/main" id="{9AA031AA-5D5B-9C09-EE8F-C1E8360DAB81}"/>
              </a:ext>
            </a:extLst>
          </p:cNvPr>
          <p:cNvPicPr>
            <a:picLocks noGrp="1" noChangeAspect="1"/>
          </p:cNvPicPr>
          <p:nvPr>
            <p:ph idx="1"/>
          </p:nvPr>
        </p:nvPicPr>
        <p:blipFill>
          <a:blip r:embed="rId2"/>
          <a:stretch>
            <a:fillRect/>
          </a:stretch>
        </p:blipFill>
        <p:spPr>
          <a:xfrm>
            <a:off x="838200" y="1861919"/>
            <a:ext cx="7821116" cy="3134162"/>
          </a:xfrm>
        </p:spPr>
      </p:pic>
    </p:spTree>
    <p:extLst>
      <p:ext uri="{BB962C8B-B14F-4D97-AF65-F5344CB8AC3E}">
        <p14:creationId xmlns:p14="http://schemas.microsoft.com/office/powerpoint/2010/main" val="2349612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4B0C-9D09-DCD5-FD96-81EC4114AF2A}"/>
              </a:ext>
            </a:extLst>
          </p:cNvPr>
          <p:cNvSpPr>
            <a:spLocks noGrp="1"/>
          </p:cNvSpPr>
          <p:nvPr>
            <p:ph type="title"/>
          </p:nvPr>
        </p:nvSpPr>
        <p:spPr/>
        <p:txBody>
          <a:bodyPr>
            <a:normAutofit/>
          </a:bodyPr>
          <a:lstStyle/>
          <a:p>
            <a:r>
              <a:rPr lang="en-US" dirty="0"/>
              <a:t>Server: Forward IP Packet</a:t>
            </a:r>
          </a:p>
        </p:txBody>
      </p:sp>
      <p:pic>
        <p:nvPicPr>
          <p:cNvPr id="5" name="Content Placeholder 4">
            <a:extLst>
              <a:ext uri="{FF2B5EF4-FFF2-40B4-BE49-F238E27FC236}">
                <a16:creationId xmlns:a16="http://schemas.microsoft.com/office/drawing/2014/main" id="{07B675E9-0628-4A3E-6125-A33308291E5C}"/>
              </a:ext>
            </a:extLst>
          </p:cNvPr>
          <p:cNvPicPr>
            <a:picLocks noGrp="1" noChangeAspect="1"/>
          </p:cNvPicPr>
          <p:nvPr>
            <p:ph idx="1"/>
          </p:nvPr>
        </p:nvPicPr>
        <p:blipFill>
          <a:blip r:embed="rId3"/>
          <a:stretch>
            <a:fillRect/>
          </a:stretch>
        </p:blipFill>
        <p:spPr>
          <a:xfrm>
            <a:off x="2819400" y="1676400"/>
            <a:ext cx="4338496" cy="4525963"/>
          </a:xfrm>
        </p:spPr>
      </p:pic>
      <p:pic>
        <p:nvPicPr>
          <p:cNvPr id="7" name="Picture 6" descr="Diagram&#10;&#10;Description automatically generated">
            <a:extLst>
              <a:ext uri="{FF2B5EF4-FFF2-40B4-BE49-F238E27FC236}">
                <a16:creationId xmlns:a16="http://schemas.microsoft.com/office/drawing/2014/main" id="{C12EA823-A8EA-15EB-8373-D7806BB253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600" y="4002881"/>
            <a:ext cx="3175323" cy="2667000"/>
          </a:xfrm>
          <a:prstGeom prst="rect">
            <a:avLst/>
          </a:prstGeom>
        </p:spPr>
      </p:pic>
      <p:sp>
        <p:nvSpPr>
          <p:cNvPr id="8" name="TextBox 7">
            <a:extLst>
              <a:ext uri="{FF2B5EF4-FFF2-40B4-BE49-F238E27FC236}">
                <a16:creationId xmlns:a16="http://schemas.microsoft.com/office/drawing/2014/main" id="{E5CE46B5-1019-9F0F-EDBC-90206C4D7E83}"/>
              </a:ext>
            </a:extLst>
          </p:cNvPr>
          <p:cNvSpPr txBox="1"/>
          <p:nvPr/>
        </p:nvSpPr>
        <p:spPr>
          <a:xfrm>
            <a:off x="8550550" y="3633549"/>
            <a:ext cx="3235373" cy="369332"/>
          </a:xfrm>
          <a:prstGeom prst="rect">
            <a:avLst/>
          </a:prstGeom>
          <a:noFill/>
        </p:spPr>
        <p:txBody>
          <a:bodyPr wrap="none" rtlCol="0">
            <a:spAutoFit/>
          </a:bodyPr>
          <a:lstStyle/>
          <a:p>
            <a:r>
              <a:rPr lang="en-US" dirty="0"/>
              <a:t>sample drawing (please remove)</a:t>
            </a:r>
          </a:p>
        </p:txBody>
      </p:sp>
    </p:spTree>
    <p:extLst>
      <p:ext uri="{BB962C8B-B14F-4D97-AF65-F5344CB8AC3E}">
        <p14:creationId xmlns:p14="http://schemas.microsoft.com/office/powerpoint/2010/main" val="354416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839" y="177800"/>
            <a:ext cx="8229600" cy="1143000"/>
          </a:xfrm>
        </p:spPr>
        <p:txBody>
          <a:bodyPr>
            <a:normAutofit/>
          </a:bodyPr>
          <a:lstStyle/>
          <a:p>
            <a:pPr algn="l"/>
            <a:r>
              <a:rPr lang="en-US" sz="4267" dirty="0"/>
              <a:t>Introduction</a:t>
            </a:r>
            <a:endParaRPr lang="en-US" sz="4800" dirty="0"/>
          </a:p>
        </p:txBody>
      </p:sp>
      <p:sp>
        <p:nvSpPr>
          <p:cNvPr id="3" name="Content Placeholder 2"/>
          <p:cNvSpPr>
            <a:spLocks noGrp="1"/>
          </p:cNvSpPr>
          <p:nvPr>
            <p:ph idx="1"/>
          </p:nvPr>
        </p:nvSpPr>
        <p:spPr>
          <a:xfrm>
            <a:off x="763917" y="1600200"/>
            <a:ext cx="9700883" cy="4141637"/>
          </a:xfrm>
        </p:spPr>
        <p:txBody>
          <a:bodyPr>
            <a:normAutofit/>
          </a:bodyPr>
          <a:lstStyle/>
          <a:p>
            <a:pPr marL="342891" lvl="1" indent="-342891">
              <a:spcBef>
                <a:spcPts val="0"/>
              </a:spcBef>
              <a:spcAft>
                <a:spcPts val="3200"/>
              </a:spcAft>
              <a:buFont typeface="Arial" pitchFamily="34" charset="0"/>
              <a:buChar char="•"/>
            </a:pPr>
            <a:r>
              <a:rPr lang="en-US" sz="2933" dirty="0"/>
              <a:t>Networks primarily intended for internal use are called private network.</a:t>
            </a:r>
          </a:p>
          <a:p>
            <a:pPr marL="342891" lvl="1" indent="-342891">
              <a:spcBef>
                <a:spcPts val="0"/>
              </a:spcBef>
              <a:spcAft>
                <a:spcPts val="3200"/>
              </a:spcAft>
              <a:buFont typeface="Arial" pitchFamily="34" charset="0"/>
              <a:buChar char="•"/>
            </a:pPr>
            <a:r>
              <a:rPr lang="en-US" sz="2933" dirty="0"/>
              <a:t>If we grant access from outside to the private network, the attack surface will significantly broaden.</a:t>
            </a:r>
          </a:p>
          <a:p>
            <a:pPr marL="342891" lvl="1" indent="-342891">
              <a:spcBef>
                <a:spcPts val="0"/>
              </a:spcBef>
              <a:spcAft>
                <a:spcPts val="3200"/>
              </a:spcAft>
              <a:buFont typeface="Arial" pitchFamily="34" charset="0"/>
              <a:buChar char="•"/>
            </a:pPr>
            <a:r>
              <a:rPr lang="en-US" sz="2933" dirty="0"/>
              <a:t>If the internal resources still use IP address as the basis for authorization, it is not difficult for attackers to access the protected resources</a:t>
            </a:r>
          </a:p>
        </p:txBody>
      </p:sp>
    </p:spTree>
    <p:extLst>
      <p:ext uri="{BB962C8B-B14F-4D97-AF65-F5344CB8AC3E}">
        <p14:creationId xmlns:p14="http://schemas.microsoft.com/office/powerpoint/2010/main" val="1991849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A81E-2B56-720F-5D59-95E6E82C6AEA}"/>
              </a:ext>
            </a:extLst>
          </p:cNvPr>
          <p:cNvSpPr>
            <a:spLocks noGrp="1"/>
          </p:cNvSpPr>
          <p:nvPr>
            <p:ph type="title"/>
          </p:nvPr>
        </p:nvSpPr>
        <p:spPr/>
        <p:txBody>
          <a:bodyPr/>
          <a:lstStyle/>
          <a:p>
            <a:r>
              <a:rPr lang="en-US" dirty="0"/>
              <a:t>Server Code</a:t>
            </a:r>
          </a:p>
        </p:txBody>
      </p:sp>
      <p:sp>
        <p:nvSpPr>
          <p:cNvPr id="3" name="Content Placeholder 2">
            <a:extLst>
              <a:ext uri="{FF2B5EF4-FFF2-40B4-BE49-F238E27FC236}">
                <a16:creationId xmlns:a16="http://schemas.microsoft.com/office/drawing/2014/main" id="{0FA45B57-B836-C039-1AD2-822D1AAF76FA}"/>
              </a:ext>
            </a:extLst>
          </p:cNvPr>
          <p:cNvSpPr>
            <a:spLocks noGrp="1"/>
          </p:cNvSpPr>
          <p:nvPr>
            <p:ph idx="1"/>
          </p:nvPr>
        </p:nvSpPr>
        <p:spPr/>
        <p:txBody>
          <a:bodyPr/>
          <a:lstStyle/>
          <a:p>
            <a:pPr marL="0" indent="0">
              <a:buNone/>
            </a:pPr>
            <a:r>
              <a:rPr lang="en-US" sz="2800" dirty="0"/>
              <a:t>… Create and TUN interface …</a:t>
            </a:r>
          </a:p>
          <a:p>
            <a:pPr marL="0" indent="0">
              <a:buNone/>
            </a:pPr>
            <a:endParaRPr lang="en-US" dirty="0"/>
          </a:p>
        </p:txBody>
      </p:sp>
      <p:pic>
        <p:nvPicPr>
          <p:cNvPr id="5" name="Picture 4">
            <a:extLst>
              <a:ext uri="{FF2B5EF4-FFF2-40B4-BE49-F238E27FC236}">
                <a16:creationId xmlns:a16="http://schemas.microsoft.com/office/drawing/2014/main" id="{45775E53-B51A-EC89-A922-2D1FB06BB0D2}"/>
              </a:ext>
            </a:extLst>
          </p:cNvPr>
          <p:cNvPicPr>
            <a:picLocks noChangeAspect="1"/>
          </p:cNvPicPr>
          <p:nvPr/>
        </p:nvPicPr>
        <p:blipFill>
          <a:blip r:embed="rId2"/>
          <a:stretch>
            <a:fillRect/>
          </a:stretch>
        </p:blipFill>
        <p:spPr>
          <a:xfrm>
            <a:off x="762000" y="2438400"/>
            <a:ext cx="7868748" cy="3572374"/>
          </a:xfrm>
          <a:prstGeom prst="rect">
            <a:avLst/>
          </a:prstGeom>
        </p:spPr>
      </p:pic>
    </p:spTree>
    <p:extLst>
      <p:ext uri="{BB962C8B-B14F-4D97-AF65-F5344CB8AC3E}">
        <p14:creationId xmlns:p14="http://schemas.microsoft.com/office/powerpoint/2010/main" val="455058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46CF-A5AC-1E3D-40AF-361341B48E41}"/>
              </a:ext>
            </a:extLst>
          </p:cNvPr>
          <p:cNvSpPr>
            <a:spLocks noGrp="1"/>
          </p:cNvSpPr>
          <p:nvPr>
            <p:ph type="title"/>
          </p:nvPr>
        </p:nvSpPr>
        <p:spPr/>
        <p:txBody>
          <a:bodyPr/>
          <a:lstStyle/>
          <a:p>
            <a:r>
              <a:rPr lang="en-US" dirty="0"/>
              <a:t>Testing </a:t>
            </a:r>
          </a:p>
        </p:txBody>
      </p:sp>
      <p:sp>
        <p:nvSpPr>
          <p:cNvPr id="3" name="Content Placeholder 2">
            <a:extLst>
              <a:ext uri="{FF2B5EF4-FFF2-40B4-BE49-F238E27FC236}">
                <a16:creationId xmlns:a16="http://schemas.microsoft.com/office/drawing/2014/main" id="{9EB8DEA9-3651-AB5E-C23D-DEB7623315B0}"/>
              </a:ext>
            </a:extLst>
          </p:cNvPr>
          <p:cNvSpPr>
            <a:spLocks noGrp="1"/>
          </p:cNvSpPr>
          <p:nvPr>
            <p:ph idx="1"/>
          </p:nvPr>
        </p:nvSpPr>
        <p:spPr/>
        <p:txBody>
          <a:bodyPr/>
          <a:lstStyle/>
          <a:p>
            <a:pPr marL="0" indent="0">
              <a:buNone/>
            </a:pPr>
            <a:r>
              <a:rPr lang="en-US" sz="2800" dirty="0"/>
              <a:t>// From VPN Client</a:t>
            </a:r>
          </a:p>
          <a:p>
            <a:pPr marL="0" indent="0">
              <a:buNone/>
            </a:pPr>
            <a:r>
              <a:rPr lang="en-US" sz="2800" dirty="0">
                <a:solidFill>
                  <a:srgbClr val="7030A0"/>
                </a:solidFill>
                <a:latin typeface="Consolas" panose="020B0609020204030204" pitchFamily="49" charset="0"/>
              </a:rPr>
              <a:t># ping 10.0.8.5</a:t>
            </a:r>
          </a:p>
          <a:p>
            <a:pPr marL="0" indent="0">
              <a:buNone/>
            </a:pPr>
            <a:r>
              <a:rPr lang="en-US" sz="2800" dirty="0"/>
              <a:t>	</a:t>
            </a:r>
          </a:p>
          <a:p>
            <a:pPr marL="0" indent="0">
              <a:buNone/>
            </a:pPr>
            <a:r>
              <a:rPr lang="en-US" sz="2800" dirty="0"/>
              <a:t>// Observe from 10.0.8.5</a:t>
            </a:r>
          </a:p>
          <a:p>
            <a:pPr marL="0" indent="0">
              <a:buNone/>
            </a:pPr>
            <a:r>
              <a:rPr lang="en-US" sz="2800" dirty="0">
                <a:solidFill>
                  <a:srgbClr val="7030A0"/>
                </a:solidFill>
                <a:latin typeface="Consolas" panose="020B0609020204030204" pitchFamily="49" charset="0"/>
              </a:rPr>
              <a:t># </a:t>
            </a:r>
            <a:r>
              <a:rPr lang="en-US" sz="2800" dirty="0" err="1">
                <a:solidFill>
                  <a:srgbClr val="7030A0"/>
                </a:solidFill>
                <a:latin typeface="Consolas" panose="020B0609020204030204" pitchFamily="49" charset="0"/>
              </a:rPr>
              <a:t>tcpdump</a:t>
            </a:r>
            <a:r>
              <a:rPr lang="en-US" sz="2800" dirty="0">
                <a:solidFill>
                  <a:srgbClr val="7030A0"/>
                </a:solidFill>
                <a:latin typeface="Consolas" panose="020B0609020204030204" pitchFamily="49" charset="0"/>
              </a:rPr>
              <a:t> -n -</a:t>
            </a:r>
            <a:r>
              <a:rPr lang="en-US" sz="2800" dirty="0" err="1">
                <a:solidFill>
                  <a:srgbClr val="7030A0"/>
                </a:solidFill>
                <a:latin typeface="Consolas" panose="020B0609020204030204" pitchFamily="49" charset="0"/>
              </a:rPr>
              <a:t>i</a:t>
            </a:r>
            <a:r>
              <a:rPr lang="en-US" sz="2800" dirty="0">
                <a:solidFill>
                  <a:srgbClr val="7030A0"/>
                </a:solidFill>
                <a:latin typeface="Consolas" panose="020B0609020204030204" pitchFamily="49" charset="0"/>
              </a:rPr>
              <a:t> eth0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61DDDC-FE93-954B-DB2E-01DEB574A349}"/>
              </a:ext>
            </a:extLst>
          </p:cNvPr>
          <p:cNvPicPr>
            <a:picLocks noChangeAspect="1"/>
          </p:cNvPicPr>
          <p:nvPr/>
        </p:nvPicPr>
        <p:blipFill>
          <a:blip r:embed="rId2"/>
          <a:stretch>
            <a:fillRect/>
          </a:stretch>
        </p:blipFill>
        <p:spPr>
          <a:xfrm>
            <a:off x="635000" y="4343400"/>
            <a:ext cx="10649766" cy="990676"/>
          </a:xfrm>
          <a:prstGeom prst="rect">
            <a:avLst/>
          </a:prstGeom>
        </p:spPr>
      </p:pic>
    </p:spTree>
    <p:extLst>
      <p:ext uri="{BB962C8B-B14F-4D97-AF65-F5344CB8AC3E}">
        <p14:creationId xmlns:p14="http://schemas.microsoft.com/office/powerpoint/2010/main" val="111882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CB0C-3872-6F23-F188-29585F73EE33}"/>
              </a:ext>
            </a:extLst>
          </p:cNvPr>
          <p:cNvSpPr>
            <a:spLocks noGrp="1"/>
          </p:cNvSpPr>
          <p:nvPr>
            <p:ph type="title"/>
          </p:nvPr>
        </p:nvSpPr>
        <p:spPr/>
        <p:txBody>
          <a:bodyPr/>
          <a:lstStyle/>
          <a:p>
            <a:r>
              <a:rPr lang="en-US" dirty="0"/>
              <a:t>Returning From Private Network</a:t>
            </a:r>
          </a:p>
        </p:txBody>
      </p:sp>
      <p:sp>
        <p:nvSpPr>
          <p:cNvPr id="3" name="Text Placeholder 2">
            <a:extLst>
              <a:ext uri="{FF2B5EF4-FFF2-40B4-BE49-F238E27FC236}">
                <a16:creationId xmlns:a16="http://schemas.microsoft.com/office/drawing/2014/main" id="{12691B16-53CB-28FA-76E3-68F32CFD99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2012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55B6-C3FD-791A-8076-351161E698C7}"/>
              </a:ext>
            </a:extLst>
          </p:cNvPr>
          <p:cNvSpPr>
            <a:spLocks noGrp="1"/>
          </p:cNvSpPr>
          <p:nvPr>
            <p:ph type="title"/>
          </p:nvPr>
        </p:nvSpPr>
        <p:spPr/>
        <p:txBody>
          <a:bodyPr>
            <a:normAutofit/>
          </a:bodyPr>
          <a:lstStyle/>
          <a:p>
            <a:r>
              <a:rPr lang="en-US" dirty="0"/>
              <a:t>Routing Back to VPN Server</a:t>
            </a:r>
          </a:p>
        </p:txBody>
      </p:sp>
      <p:pic>
        <p:nvPicPr>
          <p:cNvPr id="7" name="Content Placeholder 6">
            <a:extLst>
              <a:ext uri="{FF2B5EF4-FFF2-40B4-BE49-F238E27FC236}">
                <a16:creationId xmlns:a16="http://schemas.microsoft.com/office/drawing/2014/main" id="{A8A417B1-8AE7-F3D3-6C48-9484488F99AD}"/>
              </a:ext>
            </a:extLst>
          </p:cNvPr>
          <p:cNvPicPr>
            <a:picLocks noGrp="1" noChangeAspect="1"/>
          </p:cNvPicPr>
          <p:nvPr>
            <p:ph idx="1"/>
          </p:nvPr>
        </p:nvPicPr>
        <p:blipFill>
          <a:blip r:embed="rId2"/>
          <a:stretch>
            <a:fillRect/>
          </a:stretch>
        </p:blipFill>
        <p:spPr>
          <a:xfrm>
            <a:off x="2667000" y="1524000"/>
            <a:ext cx="4338496" cy="4525963"/>
          </a:xfrm>
        </p:spPr>
      </p:pic>
    </p:spTree>
    <p:extLst>
      <p:ext uri="{BB962C8B-B14F-4D97-AF65-F5344CB8AC3E}">
        <p14:creationId xmlns:p14="http://schemas.microsoft.com/office/powerpoint/2010/main" val="1536854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D9D1-9742-BDE2-9B36-BDEF77E700A3}"/>
              </a:ext>
            </a:extLst>
          </p:cNvPr>
          <p:cNvSpPr>
            <a:spLocks noGrp="1"/>
          </p:cNvSpPr>
          <p:nvPr>
            <p:ph type="title"/>
          </p:nvPr>
        </p:nvSpPr>
        <p:spPr/>
        <p:txBody>
          <a:bodyPr>
            <a:normAutofit/>
          </a:bodyPr>
          <a:lstStyle/>
          <a:p>
            <a:r>
              <a:rPr lang="en-US" dirty="0"/>
              <a:t>Tunneling Packet To Client</a:t>
            </a:r>
          </a:p>
        </p:txBody>
      </p:sp>
      <p:pic>
        <p:nvPicPr>
          <p:cNvPr id="5" name="Picture 4">
            <a:extLst>
              <a:ext uri="{FF2B5EF4-FFF2-40B4-BE49-F238E27FC236}">
                <a16:creationId xmlns:a16="http://schemas.microsoft.com/office/drawing/2014/main" id="{747A8B23-D718-0B1D-45DA-7A872C3D4ABB}"/>
              </a:ext>
            </a:extLst>
          </p:cNvPr>
          <p:cNvPicPr>
            <a:picLocks noChangeAspect="1"/>
          </p:cNvPicPr>
          <p:nvPr/>
        </p:nvPicPr>
        <p:blipFill>
          <a:blip r:embed="rId2"/>
          <a:stretch>
            <a:fillRect/>
          </a:stretch>
        </p:blipFill>
        <p:spPr>
          <a:xfrm>
            <a:off x="914400" y="1752600"/>
            <a:ext cx="9030396" cy="4342862"/>
          </a:xfrm>
          <a:prstGeom prst="rect">
            <a:avLst/>
          </a:prstGeom>
        </p:spPr>
      </p:pic>
    </p:spTree>
    <p:extLst>
      <p:ext uri="{BB962C8B-B14F-4D97-AF65-F5344CB8AC3E}">
        <p14:creationId xmlns:p14="http://schemas.microsoft.com/office/powerpoint/2010/main" val="645510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584200"/>
            <a:ext cx="4229405" cy="5765800"/>
          </a:xfrm>
          <a:prstGeom prst="rect">
            <a:avLst/>
          </a:prstGeom>
        </p:spPr>
      </p:pic>
      <p:sp>
        <p:nvSpPr>
          <p:cNvPr id="2" name="Title 1"/>
          <p:cNvSpPr>
            <a:spLocks noGrp="1"/>
          </p:cNvSpPr>
          <p:nvPr>
            <p:ph type="title"/>
          </p:nvPr>
        </p:nvSpPr>
        <p:spPr>
          <a:xfrm>
            <a:off x="711200" y="177800"/>
            <a:ext cx="8229600" cy="1143000"/>
          </a:xfrm>
        </p:spPr>
        <p:txBody>
          <a:bodyPr>
            <a:normAutofit/>
          </a:bodyPr>
          <a:lstStyle/>
          <a:p>
            <a:pPr algn="l"/>
            <a:r>
              <a:rPr lang="en-US" sz="4800" dirty="0"/>
              <a:t>Monitoring Both Interfaces</a:t>
            </a:r>
          </a:p>
        </p:txBody>
      </p:sp>
      <p:sp>
        <p:nvSpPr>
          <p:cNvPr id="6" name="TextBox 5"/>
          <p:cNvSpPr txBox="1"/>
          <p:nvPr/>
        </p:nvSpPr>
        <p:spPr>
          <a:xfrm>
            <a:off x="1079131" y="2006601"/>
            <a:ext cx="5468644" cy="2554225"/>
          </a:xfrm>
          <a:prstGeom prst="rect">
            <a:avLst/>
          </a:prstGeom>
          <a:noFill/>
        </p:spPr>
        <p:txBody>
          <a:bodyPr wrap="square" rtlCol="0">
            <a:spAutoFit/>
          </a:bodyPr>
          <a:lstStyle/>
          <a:p>
            <a:pPr marL="457189" indent="-457189">
              <a:spcAft>
                <a:spcPts val="800"/>
              </a:spcAft>
              <a:buFont typeface="Arial" panose="020B0604020202020204" pitchFamily="34" charset="0"/>
              <a:buChar char="•"/>
            </a:pPr>
            <a:r>
              <a:rPr lang="en-US" sz="2933" dirty="0"/>
              <a:t>Each tunnel application has two interfaces: socket and TUN</a:t>
            </a:r>
          </a:p>
          <a:p>
            <a:pPr marL="457189" indent="-457189">
              <a:spcAft>
                <a:spcPts val="800"/>
              </a:spcAft>
              <a:buFont typeface="Arial" panose="020B0604020202020204" pitchFamily="34" charset="0"/>
              <a:buChar char="•"/>
            </a:pPr>
            <a:r>
              <a:rPr lang="en-US" sz="2933" dirty="0"/>
              <a:t>Need to monitor both</a:t>
            </a:r>
          </a:p>
          <a:p>
            <a:pPr marL="457189" indent="-457189">
              <a:spcAft>
                <a:spcPts val="800"/>
              </a:spcAft>
              <a:buFont typeface="Arial" panose="020B0604020202020204" pitchFamily="34" charset="0"/>
              <a:buChar char="•"/>
            </a:pPr>
            <a:r>
              <a:rPr lang="en-US" sz="2933" dirty="0"/>
              <a:t>Forward packets between these two interfaces</a:t>
            </a:r>
          </a:p>
        </p:txBody>
      </p:sp>
    </p:spTree>
    <p:extLst>
      <p:ext uri="{BB962C8B-B14F-4D97-AF65-F5344CB8AC3E}">
        <p14:creationId xmlns:p14="http://schemas.microsoft.com/office/powerpoint/2010/main" val="3432385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BEB6-BCD5-7DB5-413B-5CA47333D150}"/>
              </a:ext>
            </a:extLst>
          </p:cNvPr>
          <p:cNvSpPr>
            <a:spLocks noGrp="1"/>
          </p:cNvSpPr>
          <p:nvPr>
            <p:ph type="title"/>
          </p:nvPr>
        </p:nvSpPr>
        <p:spPr/>
        <p:txBody>
          <a:bodyPr>
            <a:normAutofit/>
          </a:bodyPr>
          <a:lstStyle/>
          <a:p>
            <a:r>
              <a:rPr lang="en-US" dirty="0"/>
              <a:t>Monitoring Multiple Interfaces</a:t>
            </a:r>
          </a:p>
        </p:txBody>
      </p:sp>
      <p:pic>
        <p:nvPicPr>
          <p:cNvPr id="5" name="Content Placeholder 4">
            <a:extLst>
              <a:ext uri="{FF2B5EF4-FFF2-40B4-BE49-F238E27FC236}">
                <a16:creationId xmlns:a16="http://schemas.microsoft.com/office/drawing/2014/main" id="{57D53634-A4C5-9C6A-B630-AA0088DEDBDB}"/>
              </a:ext>
            </a:extLst>
          </p:cNvPr>
          <p:cNvPicPr>
            <a:picLocks noGrp="1" noChangeAspect="1"/>
          </p:cNvPicPr>
          <p:nvPr>
            <p:ph idx="1"/>
          </p:nvPr>
        </p:nvPicPr>
        <p:blipFill>
          <a:blip r:embed="rId2"/>
          <a:stretch>
            <a:fillRect/>
          </a:stretch>
        </p:blipFill>
        <p:spPr>
          <a:xfrm>
            <a:off x="647700" y="2362200"/>
            <a:ext cx="3515216" cy="1971950"/>
          </a:xfrm>
        </p:spPr>
      </p:pic>
      <p:pic>
        <p:nvPicPr>
          <p:cNvPr id="7" name="Picture 6">
            <a:extLst>
              <a:ext uri="{FF2B5EF4-FFF2-40B4-BE49-F238E27FC236}">
                <a16:creationId xmlns:a16="http://schemas.microsoft.com/office/drawing/2014/main" id="{BB47D533-D828-A6DD-D50F-1E0B591BA4DD}"/>
              </a:ext>
            </a:extLst>
          </p:cNvPr>
          <p:cNvPicPr>
            <a:picLocks noChangeAspect="1"/>
          </p:cNvPicPr>
          <p:nvPr/>
        </p:nvPicPr>
        <p:blipFill>
          <a:blip r:embed="rId3"/>
          <a:stretch>
            <a:fillRect/>
          </a:stretch>
        </p:blipFill>
        <p:spPr>
          <a:xfrm>
            <a:off x="4847292" y="1828800"/>
            <a:ext cx="6363588" cy="4134427"/>
          </a:xfrm>
          <a:prstGeom prst="rect">
            <a:avLst/>
          </a:prstGeom>
        </p:spPr>
      </p:pic>
    </p:spTree>
    <p:extLst>
      <p:ext uri="{BB962C8B-B14F-4D97-AF65-F5344CB8AC3E}">
        <p14:creationId xmlns:p14="http://schemas.microsoft.com/office/powerpoint/2010/main" val="2340096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481B-2651-11E7-BCAE-C9D57013E49F}"/>
              </a:ext>
            </a:extLst>
          </p:cNvPr>
          <p:cNvSpPr>
            <a:spLocks noGrp="1"/>
          </p:cNvSpPr>
          <p:nvPr>
            <p:ph type="title"/>
          </p:nvPr>
        </p:nvSpPr>
        <p:spPr/>
        <p:txBody>
          <a:bodyPr>
            <a:normAutofit/>
          </a:bodyPr>
          <a:lstStyle/>
          <a:p>
            <a:r>
              <a:rPr lang="en-US" dirty="0"/>
              <a:t>Complete the Tunnel</a:t>
            </a:r>
          </a:p>
        </p:txBody>
      </p:sp>
      <p:sp>
        <p:nvSpPr>
          <p:cNvPr id="3" name="Content Placeholder 2">
            <a:extLst>
              <a:ext uri="{FF2B5EF4-FFF2-40B4-BE49-F238E27FC236}">
                <a16:creationId xmlns:a16="http://schemas.microsoft.com/office/drawing/2014/main" id="{E08EB248-B051-44ED-E506-F547254A057F}"/>
              </a:ext>
            </a:extLst>
          </p:cNvPr>
          <p:cNvSpPr>
            <a:spLocks noGrp="1"/>
          </p:cNvSpPr>
          <p:nvPr>
            <p:ph idx="1"/>
          </p:nvPr>
        </p:nvSpPr>
        <p:spPr>
          <a:xfrm>
            <a:off x="609600" y="1600201"/>
            <a:ext cx="5486400" cy="4525963"/>
          </a:xfrm>
          <a:ln>
            <a:solidFill>
              <a:schemeClr val="tx1"/>
            </a:solidFill>
          </a:ln>
        </p:spPr>
        <p:txBody>
          <a:bodyPr/>
          <a:lstStyle/>
          <a:p>
            <a:r>
              <a:rPr lang="en-US" dirty="0">
                <a:solidFill>
                  <a:schemeClr val="accent1"/>
                </a:solidFill>
              </a:rPr>
              <a:t>VPN Client</a:t>
            </a:r>
          </a:p>
          <a:p>
            <a:pPr marL="0" indent="0">
              <a:buNone/>
            </a:pPr>
            <a:r>
              <a:rPr lang="en-US" sz="2800" dirty="0"/>
              <a:t>Run "ping 10.0.8.6“</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8EE9660-54F6-0295-757C-B6F79E599466}"/>
              </a:ext>
            </a:extLst>
          </p:cNvPr>
          <p:cNvPicPr>
            <a:picLocks noChangeAspect="1"/>
          </p:cNvPicPr>
          <p:nvPr/>
        </p:nvPicPr>
        <p:blipFill>
          <a:blip r:embed="rId2"/>
          <a:stretch>
            <a:fillRect/>
          </a:stretch>
        </p:blipFill>
        <p:spPr>
          <a:xfrm>
            <a:off x="660574" y="2986882"/>
            <a:ext cx="5206826" cy="1752600"/>
          </a:xfrm>
          <a:prstGeom prst="rect">
            <a:avLst/>
          </a:prstGeom>
        </p:spPr>
      </p:pic>
      <p:sp>
        <p:nvSpPr>
          <p:cNvPr id="6" name="Content Placeholder 2">
            <a:extLst>
              <a:ext uri="{FF2B5EF4-FFF2-40B4-BE49-F238E27FC236}">
                <a16:creationId xmlns:a16="http://schemas.microsoft.com/office/drawing/2014/main" id="{5BC1B52B-F82B-BB51-C3C7-D3BD4A07380E}"/>
              </a:ext>
            </a:extLst>
          </p:cNvPr>
          <p:cNvSpPr txBox="1">
            <a:spLocks/>
          </p:cNvSpPr>
          <p:nvPr/>
        </p:nvSpPr>
        <p:spPr>
          <a:xfrm>
            <a:off x="6248574" y="1600201"/>
            <a:ext cx="5638626" cy="4525963"/>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VPN Server</a:t>
            </a:r>
          </a:p>
          <a:p>
            <a:pPr marL="0" indent="0">
              <a:buFont typeface="Arial" pitchFamily="34" charset="0"/>
              <a:buNone/>
            </a:pPr>
            <a:endParaRPr lang="en-US" dirty="0"/>
          </a:p>
          <a:p>
            <a:pPr marL="0" indent="0">
              <a:buFont typeface="Arial" pitchFamily="34" charset="0"/>
              <a:buNone/>
            </a:pPr>
            <a:endParaRPr lang="en-US" dirty="0"/>
          </a:p>
        </p:txBody>
      </p:sp>
      <p:pic>
        <p:nvPicPr>
          <p:cNvPr id="8" name="Picture 7">
            <a:extLst>
              <a:ext uri="{FF2B5EF4-FFF2-40B4-BE49-F238E27FC236}">
                <a16:creationId xmlns:a16="http://schemas.microsoft.com/office/drawing/2014/main" id="{53609205-9998-EB7B-A510-39F8CECD9A81}"/>
              </a:ext>
            </a:extLst>
          </p:cNvPr>
          <p:cNvPicPr>
            <a:picLocks noChangeAspect="1"/>
          </p:cNvPicPr>
          <p:nvPr/>
        </p:nvPicPr>
        <p:blipFill>
          <a:blip r:embed="rId3"/>
          <a:stretch>
            <a:fillRect/>
          </a:stretch>
        </p:blipFill>
        <p:spPr>
          <a:xfrm>
            <a:off x="6445337" y="2961482"/>
            <a:ext cx="5245100" cy="1752600"/>
          </a:xfrm>
          <a:prstGeom prst="rect">
            <a:avLst/>
          </a:prstGeom>
        </p:spPr>
      </p:pic>
    </p:spTree>
    <p:extLst>
      <p:ext uri="{BB962C8B-B14F-4D97-AF65-F5344CB8AC3E}">
        <p14:creationId xmlns:p14="http://schemas.microsoft.com/office/powerpoint/2010/main" val="2125164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8549-063D-19AE-363A-E768CF709E43}"/>
              </a:ext>
            </a:extLst>
          </p:cNvPr>
          <p:cNvSpPr>
            <a:spLocks noGrp="1"/>
          </p:cNvSpPr>
          <p:nvPr>
            <p:ph type="title"/>
          </p:nvPr>
        </p:nvSpPr>
        <p:spPr/>
        <p:txBody>
          <a:bodyPr>
            <a:normAutofit/>
          </a:bodyPr>
          <a:lstStyle/>
          <a:p>
            <a:r>
              <a:rPr lang="en-US" dirty="0"/>
              <a:t>Network Traffic: From VPN Client</a:t>
            </a:r>
          </a:p>
        </p:txBody>
      </p:sp>
      <p:pic>
        <p:nvPicPr>
          <p:cNvPr id="5" name="Content Placeholder 4">
            <a:extLst>
              <a:ext uri="{FF2B5EF4-FFF2-40B4-BE49-F238E27FC236}">
                <a16:creationId xmlns:a16="http://schemas.microsoft.com/office/drawing/2014/main" id="{6FED706A-61CE-4FA9-B765-4E5D64B436C5}"/>
              </a:ext>
            </a:extLst>
          </p:cNvPr>
          <p:cNvPicPr>
            <a:picLocks noGrp="1" noChangeAspect="1"/>
          </p:cNvPicPr>
          <p:nvPr>
            <p:ph idx="1"/>
          </p:nvPr>
        </p:nvPicPr>
        <p:blipFill>
          <a:blip r:embed="rId2"/>
          <a:stretch>
            <a:fillRect/>
          </a:stretch>
        </p:blipFill>
        <p:spPr>
          <a:xfrm>
            <a:off x="609600" y="2442114"/>
            <a:ext cx="10972800" cy="2842134"/>
          </a:xfrm>
        </p:spPr>
      </p:pic>
    </p:spTree>
    <p:extLst>
      <p:ext uri="{BB962C8B-B14F-4D97-AF65-F5344CB8AC3E}">
        <p14:creationId xmlns:p14="http://schemas.microsoft.com/office/powerpoint/2010/main" val="4110089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95B8-77DC-A71D-A2D1-80D1939AF97A}"/>
              </a:ext>
            </a:extLst>
          </p:cNvPr>
          <p:cNvSpPr>
            <a:spLocks noGrp="1"/>
          </p:cNvSpPr>
          <p:nvPr>
            <p:ph type="title"/>
          </p:nvPr>
        </p:nvSpPr>
        <p:spPr/>
        <p:txBody>
          <a:bodyPr>
            <a:normAutofit/>
          </a:bodyPr>
          <a:lstStyle/>
          <a:p>
            <a:r>
              <a:rPr lang="en-US" dirty="0"/>
              <a:t>Review: The Whole Picture</a:t>
            </a:r>
          </a:p>
        </p:txBody>
      </p:sp>
      <p:pic>
        <p:nvPicPr>
          <p:cNvPr id="5" name="Content Placeholder 4">
            <a:extLst>
              <a:ext uri="{FF2B5EF4-FFF2-40B4-BE49-F238E27FC236}">
                <a16:creationId xmlns:a16="http://schemas.microsoft.com/office/drawing/2014/main" id="{B4FB2131-9B89-74BC-E2D3-366971A29EB0}"/>
              </a:ext>
            </a:extLst>
          </p:cNvPr>
          <p:cNvPicPr>
            <a:picLocks noGrp="1" noChangeAspect="1"/>
          </p:cNvPicPr>
          <p:nvPr>
            <p:ph idx="1"/>
          </p:nvPr>
        </p:nvPicPr>
        <p:blipFill>
          <a:blip r:embed="rId3"/>
          <a:stretch>
            <a:fillRect/>
          </a:stretch>
        </p:blipFill>
        <p:spPr>
          <a:xfrm>
            <a:off x="990600" y="1600200"/>
            <a:ext cx="9411129" cy="4525963"/>
          </a:xfrm>
        </p:spPr>
      </p:pic>
    </p:spTree>
    <p:extLst>
      <p:ext uri="{BB962C8B-B14F-4D97-AF65-F5344CB8AC3E}">
        <p14:creationId xmlns:p14="http://schemas.microsoft.com/office/powerpoint/2010/main" val="286621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691" y="324449"/>
            <a:ext cx="8229600" cy="1143000"/>
          </a:xfrm>
        </p:spPr>
        <p:txBody>
          <a:bodyPr>
            <a:normAutofit/>
          </a:bodyPr>
          <a:lstStyle/>
          <a:p>
            <a:pPr algn="l"/>
            <a:r>
              <a:rPr lang="en-US" sz="4267" dirty="0"/>
              <a:t>Virtual Private Network</a:t>
            </a:r>
            <a:endParaRPr lang="en-US" sz="4267" dirty="0">
              <a:solidFill>
                <a:srgbClr val="FF0000"/>
              </a:solidFill>
            </a:endParaRPr>
          </a:p>
        </p:txBody>
      </p:sp>
      <p:sp>
        <p:nvSpPr>
          <p:cNvPr id="3" name="Content Placeholder 2"/>
          <p:cNvSpPr>
            <a:spLocks noGrp="1"/>
          </p:cNvSpPr>
          <p:nvPr>
            <p:ph idx="1"/>
          </p:nvPr>
        </p:nvSpPr>
        <p:spPr>
          <a:xfrm>
            <a:off x="614235" y="1701800"/>
            <a:ext cx="10668000" cy="3759200"/>
          </a:xfrm>
        </p:spPr>
        <p:txBody>
          <a:bodyPr>
            <a:normAutofit/>
          </a:bodyPr>
          <a:lstStyle/>
          <a:p>
            <a:pPr marL="0" indent="0">
              <a:spcBef>
                <a:spcPts val="0"/>
              </a:spcBef>
              <a:spcAft>
                <a:spcPts val="1600"/>
              </a:spcAft>
              <a:buNone/>
            </a:pPr>
            <a:r>
              <a:rPr lang="en-US" sz="2933" dirty="0"/>
              <a:t>VPN allows users to create a secure, private network over a public network such as the Internet. This is achieved by:</a:t>
            </a:r>
          </a:p>
          <a:p>
            <a:pPr lvl="1">
              <a:spcBef>
                <a:spcPts val="0"/>
              </a:spcBef>
              <a:spcAft>
                <a:spcPts val="1333"/>
              </a:spcAft>
              <a:buFont typeface="Arial" panose="020B0604020202020204" pitchFamily="34" charset="0"/>
              <a:buChar char="•"/>
            </a:pPr>
            <a:r>
              <a:rPr lang="en-US" sz="2400" dirty="0"/>
              <a:t>Having a designated host (VPN server) on the network</a:t>
            </a:r>
          </a:p>
          <a:p>
            <a:pPr lvl="1">
              <a:spcBef>
                <a:spcPts val="0"/>
              </a:spcBef>
              <a:spcAft>
                <a:spcPts val="1333"/>
              </a:spcAft>
              <a:buFont typeface="Arial" panose="020B0604020202020204" pitchFamily="34" charset="0"/>
              <a:buChar char="•"/>
            </a:pPr>
            <a:r>
              <a:rPr lang="en-US" sz="2400" dirty="0"/>
              <a:t>Outside computers have to go through the VPN server to reach the hosts inside a private network via authentication.</a:t>
            </a:r>
          </a:p>
          <a:p>
            <a:pPr lvl="1">
              <a:spcBef>
                <a:spcPts val="0"/>
              </a:spcBef>
              <a:spcAft>
                <a:spcPts val="1333"/>
              </a:spcAft>
              <a:buFont typeface="Arial" panose="020B0604020202020204" pitchFamily="34" charset="0"/>
              <a:buChar char="•"/>
            </a:pPr>
            <a:r>
              <a:rPr lang="en-US" sz="2400" dirty="0"/>
              <a:t>VPN server is exposed to the outside and the internal computers are still protected, via firewalls or reserved IP addresses.</a:t>
            </a:r>
          </a:p>
        </p:txBody>
      </p:sp>
    </p:spTree>
    <p:extLst>
      <p:ext uri="{BB962C8B-B14F-4D97-AF65-F5344CB8AC3E}">
        <p14:creationId xmlns:p14="http://schemas.microsoft.com/office/powerpoint/2010/main" val="548138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43CE-947A-472A-05D6-754307DF66C2}"/>
              </a:ext>
            </a:extLst>
          </p:cNvPr>
          <p:cNvSpPr>
            <a:spLocks noGrp="1"/>
          </p:cNvSpPr>
          <p:nvPr>
            <p:ph type="title"/>
          </p:nvPr>
        </p:nvSpPr>
        <p:spPr/>
        <p:txBody>
          <a:bodyPr>
            <a:normAutofit/>
          </a:bodyPr>
          <a:lstStyle/>
          <a:p>
            <a:r>
              <a:rPr lang="en-US" dirty="0"/>
              <a:t>Network To Network</a:t>
            </a:r>
          </a:p>
        </p:txBody>
      </p:sp>
      <p:pic>
        <p:nvPicPr>
          <p:cNvPr id="5" name="Content Placeholder 4">
            <a:extLst>
              <a:ext uri="{FF2B5EF4-FFF2-40B4-BE49-F238E27FC236}">
                <a16:creationId xmlns:a16="http://schemas.microsoft.com/office/drawing/2014/main" id="{2CC52B59-9BC7-A24F-5DA0-FF3DC3F3C658}"/>
              </a:ext>
            </a:extLst>
          </p:cNvPr>
          <p:cNvPicPr>
            <a:picLocks noGrp="1" noChangeAspect="1"/>
          </p:cNvPicPr>
          <p:nvPr>
            <p:ph idx="1"/>
          </p:nvPr>
        </p:nvPicPr>
        <p:blipFill>
          <a:blip r:embed="rId2"/>
          <a:stretch>
            <a:fillRect/>
          </a:stretch>
        </p:blipFill>
        <p:spPr>
          <a:xfrm>
            <a:off x="609600" y="1752600"/>
            <a:ext cx="8830247" cy="4525963"/>
          </a:xfrm>
        </p:spPr>
      </p:pic>
    </p:spTree>
    <p:extLst>
      <p:ext uri="{BB962C8B-B14F-4D97-AF65-F5344CB8AC3E}">
        <p14:creationId xmlns:p14="http://schemas.microsoft.com/office/powerpoint/2010/main" val="2755622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1023-4EF7-9F90-5AD4-6701D5EB80E6}"/>
              </a:ext>
            </a:extLst>
          </p:cNvPr>
          <p:cNvSpPr>
            <a:spLocks noGrp="1"/>
          </p:cNvSpPr>
          <p:nvPr>
            <p:ph type="title"/>
          </p:nvPr>
        </p:nvSpPr>
        <p:spPr/>
        <p:txBody>
          <a:bodyPr/>
          <a:lstStyle/>
          <a:p>
            <a:r>
              <a:rPr lang="en-US" dirty="0"/>
              <a:t>Layer-2 VPN</a:t>
            </a:r>
          </a:p>
        </p:txBody>
      </p:sp>
      <p:sp>
        <p:nvSpPr>
          <p:cNvPr id="3" name="Text Placeholder 2">
            <a:extLst>
              <a:ext uri="{FF2B5EF4-FFF2-40B4-BE49-F238E27FC236}">
                <a16:creationId xmlns:a16="http://schemas.microsoft.com/office/drawing/2014/main" id="{EA178157-E0EE-8B2E-B71E-0649EBB8B5F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90774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37C6-29D7-3945-F134-2CB4DB4F0616}"/>
              </a:ext>
            </a:extLst>
          </p:cNvPr>
          <p:cNvSpPr>
            <a:spLocks noGrp="1"/>
          </p:cNvSpPr>
          <p:nvPr>
            <p:ph type="title"/>
          </p:nvPr>
        </p:nvSpPr>
        <p:spPr/>
        <p:txBody>
          <a:bodyPr>
            <a:normAutofit/>
          </a:bodyPr>
          <a:lstStyle/>
          <a:p>
            <a:r>
              <a:rPr lang="en-US" dirty="0"/>
              <a:t>Layer-2 versus Layer 3 VPN</a:t>
            </a:r>
          </a:p>
        </p:txBody>
      </p:sp>
      <p:pic>
        <p:nvPicPr>
          <p:cNvPr id="5" name="Content Placeholder 4">
            <a:extLst>
              <a:ext uri="{FF2B5EF4-FFF2-40B4-BE49-F238E27FC236}">
                <a16:creationId xmlns:a16="http://schemas.microsoft.com/office/drawing/2014/main" id="{107D7AF4-AAE4-CC68-DFF6-373ECA36A461}"/>
              </a:ext>
            </a:extLst>
          </p:cNvPr>
          <p:cNvPicPr>
            <a:picLocks noGrp="1" noChangeAspect="1"/>
          </p:cNvPicPr>
          <p:nvPr>
            <p:ph idx="1"/>
          </p:nvPr>
        </p:nvPicPr>
        <p:blipFill>
          <a:blip r:embed="rId2"/>
          <a:stretch>
            <a:fillRect/>
          </a:stretch>
        </p:blipFill>
        <p:spPr>
          <a:xfrm>
            <a:off x="457200" y="1676400"/>
            <a:ext cx="9632615" cy="4525963"/>
          </a:xfrm>
        </p:spPr>
      </p:pic>
    </p:spTree>
    <p:extLst>
      <p:ext uri="{BB962C8B-B14F-4D97-AF65-F5344CB8AC3E}">
        <p14:creationId xmlns:p14="http://schemas.microsoft.com/office/powerpoint/2010/main" val="862891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0372-197D-12BC-0C71-AC3EDFDF2526}"/>
              </a:ext>
            </a:extLst>
          </p:cNvPr>
          <p:cNvSpPr>
            <a:spLocks noGrp="1"/>
          </p:cNvSpPr>
          <p:nvPr>
            <p:ph type="title"/>
          </p:nvPr>
        </p:nvSpPr>
        <p:spPr/>
        <p:txBody>
          <a:bodyPr>
            <a:normAutofit/>
          </a:bodyPr>
          <a:lstStyle/>
          <a:p>
            <a:r>
              <a:rPr lang="en-US" dirty="0"/>
              <a:t>Bridging TAP and Ether Interfaces</a:t>
            </a:r>
          </a:p>
        </p:txBody>
      </p:sp>
      <p:pic>
        <p:nvPicPr>
          <p:cNvPr id="5" name="Picture 4">
            <a:extLst>
              <a:ext uri="{FF2B5EF4-FFF2-40B4-BE49-F238E27FC236}">
                <a16:creationId xmlns:a16="http://schemas.microsoft.com/office/drawing/2014/main" id="{02D2E238-FA41-8D7C-EF52-C10BD933423C}"/>
              </a:ext>
            </a:extLst>
          </p:cNvPr>
          <p:cNvPicPr>
            <a:picLocks noChangeAspect="1"/>
          </p:cNvPicPr>
          <p:nvPr/>
        </p:nvPicPr>
        <p:blipFill>
          <a:blip r:embed="rId2"/>
          <a:stretch>
            <a:fillRect/>
          </a:stretch>
        </p:blipFill>
        <p:spPr>
          <a:xfrm>
            <a:off x="914400" y="1733313"/>
            <a:ext cx="4448796" cy="1695687"/>
          </a:xfrm>
          <a:prstGeom prst="rect">
            <a:avLst/>
          </a:prstGeom>
        </p:spPr>
      </p:pic>
      <p:pic>
        <p:nvPicPr>
          <p:cNvPr id="7" name="Picture 6">
            <a:extLst>
              <a:ext uri="{FF2B5EF4-FFF2-40B4-BE49-F238E27FC236}">
                <a16:creationId xmlns:a16="http://schemas.microsoft.com/office/drawing/2014/main" id="{4FEEE204-2FCF-D7E0-B036-FA45566773BA}"/>
              </a:ext>
            </a:extLst>
          </p:cNvPr>
          <p:cNvPicPr>
            <a:picLocks noChangeAspect="1"/>
          </p:cNvPicPr>
          <p:nvPr/>
        </p:nvPicPr>
        <p:blipFill>
          <a:blip r:embed="rId3"/>
          <a:stretch>
            <a:fillRect/>
          </a:stretch>
        </p:blipFill>
        <p:spPr>
          <a:xfrm>
            <a:off x="927100" y="3886200"/>
            <a:ext cx="7611537" cy="2553056"/>
          </a:xfrm>
          <a:prstGeom prst="rect">
            <a:avLst/>
          </a:prstGeom>
        </p:spPr>
      </p:pic>
      <p:sp>
        <p:nvSpPr>
          <p:cNvPr id="8" name="TextBox 7">
            <a:extLst>
              <a:ext uri="{FF2B5EF4-FFF2-40B4-BE49-F238E27FC236}">
                <a16:creationId xmlns:a16="http://schemas.microsoft.com/office/drawing/2014/main" id="{F5D31B3B-E4BB-5234-53D1-6797FC8C2FCE}"/>
              </a:ext>
            </a:extLst>
          </p:cNvPr>
          <p:cNvSpPr txBox="1"/>
          <p:nvPr/>
        </p:nvSpPr>
        <p:spPr>
          <a:xfrm>
            <a:off x="7010401" y="2495857"/>
            <a:ext cx="1676399" cy="830997"/>
          </a:xfrm>
          <a:prstGeom prst="rect">
            <a:avLst/>
          </a:prstGeom>
          <a:noFill/>
        </p:spPr>
        <p:txBody>
          <a:bodyPr wrap="square" rtlCol="0">
            <a:spAutoFit/>
          </a:bodyPr>
          <a:lstStyle/>
          <a:p>
            <a:r>
              <a:rPr lang="en-US" sz="2400" dirty="0"/>
              <a:t>Using commands</a:t>
            </a:r>
          </a:p>
        </p:txBody>
      </p:sp>
      <p:sp>
        <p:nvSpPr>
          <p:cNvPr id="9" name="Arrow: Right 8">
            <a:extLst>
              <a:ext uri="{FF2B5EF4-FFF2-40B4-BE49-F238E27FC236}">
                <a16:creationId xmlns:a16="http://schemas.microsoft.com/office/drawing/2014/main" id="{1AF9AAE8-9D7B-245A-BB50-4DFCCEDC4F3F}"/>
              </a:ext>
            </a:extLst>
          </p:cNvPr>
          <p:cNvSpPr/>
          <p:nvPr/>
        </p:nvSpPr>
        <p:spPr>
          <a:xfrm flipH="1">
            <a:off x="5800106" y="2695456"/>
            <a:ext cx="990600" cy="304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50D36C1-6BA3-28E9-5A28-85B148FEAAC1}"/>
              </a:ext>
            </a:extLst>
          </p:cNvPr>
          <p:cNvSpPr/>
          <p:nvPr/>
        </p:nvSpPr>
        <p:spPr>
          <a:xfrm flipH="1">
            <a:off x="8686800" y="4419600"/>
            <a:ext cx="762000" cy="304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4ECCD4-046B-500D-696B-08D433745BDC}"/>
              </a:ext>
            </a:extLst>
          </p:cNvPr>
          <p:cNvSpPr txBox="1"/>
          <p:nvPr/>
        </p:nvSpPr>
        <p:spPr>
          <a:xfrm>
            <a:off x="9584263" y="4156501"/>
            <a:ext cx="1451068" cy="830997"/>
          </a:xfrm>
          <a:prstGeom prst="rect">
            <a:avLst/>
          </a:prstGeom>
          <a:noFill/>
        </p:spPr>
        <p:txBody>
          <a:bodyPr wrap="square" rtlCol="0">
            <a:spAutoFit/>
          </a:bodyPr>
          <a:lstStyle/>
          <a:p>
            <a:r>
              <a:rPr lang="en-US" sz="2400" dirty="0"/>
              <a:t>In Python program</a:t>
            </a:r>
          </a:p>
        </p:txBody>
      </p:sp>
    </p:spTree>
    <p:extLst>
      <p:ext uri="{BB962C8B-B14F-4D97-AF65-F5344CB8AC3E}">
        <p14:creationId xmlns:p14="http://schemas.microsoft.com/office/powerpoint/2010/main" val="1333838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0E9-015C-1AB6-0F9D-960182410602}"/>
              </a:ext>
            </a:extLst>
          </p:cNvPr>
          <p:cNvSpPr>
            <a:spLocks noGrp="1"/>
          </p:cNvSpPr>
          <p:nvPr>
            <p:ph type="title"/>
          </p:nvPr>
        </p:nvSpPr>
        <p:spPr/>
        <p:txBody>
          <a:bodyPr/>
          <a:lstStyle/>
          <a:p>
            <a:r>
              <a:rPr lang="en-US" dirty="0"/>
              <a:t>List the Bridge and Interfaces</a:t>
            </a:r>
          </a:p>
        </p:txBody>
      </p:sp>
      <p:pic>
        <p:nvPicPr>
          <p:cNvPr id="5" name="Picture 4">
            <a:extLst>
              <a:ext uri="{FF2B5EF4-FFF2-40B4-BE49-F238E27FC236}">
                <a16:creationId xmlns:a16="http://schemas.microsoft.com/office/drawing/2014/main" id="{0602CCA9-8152-E5FE-66DA-4B413CCEBE67}"/>
              </a:ext>
            </a:extLst>
          </p:cNvPr>
          <p:cNvPicPr>
            <a:picLocks noChangeAspect="1"/>
          </p:cNvPicPr>
          <p:nvPr/>
        </p:nvPicPr>
        <p:blipFill>
          <a:blip r:embed="rId2"/>
          <a:stretch>
            <a:fillRect/>
          </a:stretch>
        </p:blipFill>
        <p:spPr>
          <a:xfrm>
            <a:off x="4953000" y="1652448"/>
            <a:ext cx="6516009" cy="1571844"/>
          </a:xfrm>
          <a:prstGeom prst="rect">
            <a:avLst/>
          </a:prstGeom>
        </p:spPr>
      </p:pic>
      <p:pic>
        <p:nvPicPr>
          <p:cNvPr id="7" name="Picture 6">
            <a:extLst>
              <a:ext uri="{FF2B5EF4-FFF2-40B4-BE49-F238E27FC236}">
                <a16:creationId xmlns:a16="http://schemas.microsoft.com/office/drawing/2014/main" id="{DA9DD9B5-90B8-52C1-000B-72E21C15C985}"/>
              </a:ext>
            </a:extLst>
          </p:cNvPr>
          <p:cNvPicPr>
            <a:picLocks noChangeAspect="1"/>
          </p:cNvPicPr>
          <p:nvPr/>
        </p:nvPicPr>
        <p:blipFill>
          <a:blip r:embed="rId3"/>
          <a:stretch>
            <a:fillRect/>
          </a:stretch>
        </p:blipFill>
        <p:spPr>
          <a:xfrm>
            <a:off x="3689177" y="3718470"/>
            <a:ext cx="7754432" cy="2438740"/>
          </a:xfrm>
          <a:prstGeom prst="rect">
            <a:avLst/>
          </a:prstGeom>
        </p:spPr>
      </p:pic>
      <p:sp>
        <p:nvSpPr>
          <p:cNvPr id="8" name="TextBox 7">
            <a:extLst>
              <a:ext uri="{FF2B5EF4-FFF2-40B4-BE49-F238E27FC236}">
                <a16:creationId xmlns:a16="http://schemas.microsoft.com/office/drawing/2014/main" id="{4EB37A27-E17A-95B9-3C28-B11B43F04C28}"/>
              </a:ext>
            </a:extLst>
          </p:cNvPr>
          <p:cNvSpPr txBox="1"/>
          <p:nvPr/>
        </p:nvSpPr>
        <p:spPr>
          <a:xfrm>
            <a:off x="1782336" y="2308577"/>
            <a:ext cx="2078198" cy="461665"/>
          </a:xfrm>
          <a:prstGeom prst="rect">
            <a:avLst/>
          </a:prstGeom>
          <a:noFill/>
        </p:spPr>
        <p:txBody>
          <a:bodyPr wrap="none" rtlCol="0">
            <a:spAutoFit/>
          </a:bodyPr>
          <a:lstStyle/>
          <a:p>
            <a:r>
              <a:rPr lang="en-US" sz="2400" dirty="0"/>
              <a:t>List the bridges</a:t>
            </a:r>
          </a:p>
        </p:txBody>
      </p:sp>
      <p:sp>
        <p:nvSpPr>
          <p:cNvPr id="13" name="TextBox 12">
            <a:extLst>
              <a:ext uri="{FF2B5EF4-FFF2-40B4-BE49-F238E27FC236}">
                <a16:creationId xmlns:a16="http://schemas.microsoft.com/office/drawing/2014/main" id="{7AD94A5D-179E-1C26-D156-9235FE08238E}"/>
              </a:ext>
            </a:extLst>
          </p:cNvPr>
          <p:cNvSpPr txBox="1"/>
          <p:nvPr/>
        </p:nvSpPr>
        <p:spPr>
          <a:xfrm>
            <a:off x="708112" y="4165600"/>
            <a:ext cx="1792872" cy="830997"/>
          </a:xfrm>
          <a:prstGeom prst="rect">
            <a:avLst/>
          </a:prstGeom>
          <a:noFill/>
        </p:spPr>
        <p:txBody>
          <a:bodyPr wrap="square" rtlCol="0">
            <a:spAutoFit/>
          </a:bodyPr>
          <a:lstStyle/>
          <a:p>
            <a:r>
              <a:rPr lang="en-US" sz="2400" dirty="0"/>
              <a:t>List the interfaces</a:t>
            </a:r>
          </a:p>
        </p:txBody>
      </p:sp>
      <p:sp>
        <p:nvSpPr>
          <p:cNvPr id="14" name="Arrow: Right 13">
            <a:extLst>
              <a:ext uri="{FF2B5EF4-FFF2-40B4-BE49-F238E27FC236}">
                <a16:creationId xmlns:a16="http://schemas.microsoft.com/office/drawing/2014/main" id="{B0D23417-B12C-44F6-2F25-ECD917271FDB}"/>
              </a:ext>
            </a:extLst>
          </p:cNvPr>
          <p:cNvSpPr/>
          <p:nvPr/>
        </p:nvSpPr>
        <p:spPr>
          <a:xfrm>
            <a:off x="2297152" y="4461460"/>
            <a:ext cx="797928" cy="239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610E7A84-422C-5359-1268-00952A90DC6E}"/>
              </a:ext>
            </a:extLst>
          </p:cNvPr>
          <p:cNvSpPr/>
          <p:nvPr/>
        </p:nvSpPr>
        <p:spPr>
          <a:xfrm>
            <a:off x="4114800" y="2438370"/>
            <a:ext cx="655265" cy="27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100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D99E-4DEE-7A91-5158-FAB3FEF185F1}"/>
              </a:ext>
            </a:extLst>
          </p:cNvPr>
          <p:cNvSpPr>
            <a:spLocks noGrp="1"/>
          </p:cNvSpPr>
          <p:nvPr>
            <p:ph type="title"/>
          </p:nvPr>
        </p:nvSpPr>
        <p:spPr/>
        <p:txBody>
          <a:bodyPr>
            <a:normAutofit/>
          </a:bodyPr>
          <a:lstStyle/>
          <a:p>
            <a:r>
              <a:rPr lang="en-US" dirty="0"/>
              <a:t>Bridging Two Networks: Setup</a:t>
            </a:r>
          </a:p>
        </p:txBody>
      </p:sp>
      <p:pic>
        <p:nvPicPr>
          <p:cNvPr id="5" name="Content Placeholder 4">
            <a:extLst>
              <a:ext uri="{FF2B5EF4-FFF2-40B4-BE49-F238E27FC236}">
                <a16:creationId xmlns:a16="http://schemas.microsoft.com/office/drawing/2014/main" id="{45FDBE62-5DC0-8E7C-9E82-9F139727EE7C}"/>
              </a:ext>
            </a:extLst>
          </p:cNvPr>
          <p:cNvPicPr>
            <a:picLocks noGrp="1" noChangeAspect="1"/>
          </p:cNvPicPr>
          <p:nvPr>
            <p:ph idx="1"/>
          </p:nvPr>
        </p:nvPicPr>
        <p:blipFill>
          <a:blip r:embed="rId3"/>
          <a:stretch>
            <a:fillRect/>
          </a:stretch>
        </p:blipFill>
        <p:spPr>
          <a:xfrm>
            <a:off x="533400" y="1600200"/>
            <a:ext cx="7573004" cy="3657600"/>
          </a:xfrm>
        </p:spPr>
      </p:pic>
      <p:pic>
        <p:nvPicPr>
          <p:cNvPr id="7" name="Picture 6">
            <a:extLst>
              <a:ext uri="{FF2B5EF4-FFF2-40B4-BE49-F238E27FC236}">
                <a16:creationId xmlns:a16="http://schemas.microsoft.com/office/drawing/2014/main" id="{B33831E8-5EA1-5428-631C-860F2AFC1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5638800"/>
            <a:ext cx="6011114" cy="628738"/>
          </a:xfrm>
          <a:prstGeom prst="rect">
            <a:avLst/>
          </a:prstGeom>
        </p:spPr>
      </p:pic>
      <p:sp>
        <p:nvSpPr>
          <p:cNvPr id="8" name="TextBox 7">
            <a:extLst>
              <a:ext uri="{FF2B5EF4-FFF2-40B4-BE49-F238E27FC236}">
                <a16:creationId xmlns:a16="http://schemas.microsoft.com/office/drawing/2014/main" id="{2063C81D-315B-FEA6-E9DD-C7CC61C83695}"/>
              </a:ext>
            </a:extLst>
          </p:cNvPr>
          <p:cNvSpPr txBox="1"/>
          <p:nvPr/>
        </p:nvSpPr>
        <p:spPr>
          <a:xfrm>
            <a:off x="7010400" y="5768503"/>
            <a:ext cx="1374800" cy="369332"/>
          </a:xfrm>
          <a:prstGeom prst="rect">
            <a:avLst/>
          </a:prstGeom>
          <a:noFill/>
        </p:spPr>
        <p:txBody>
          <a:bodyPr wrap="none" rtlCol="0">
            <a:spAutoFit/>
          </a:bodyPr>
          <a:lstStyle/>
          <a:p>
            <a:r>
              <a:rPr lang="en-US" dirty="0"/>
              <a:t>See the note</a:t>
            </a:r>
          </a:p>
        </p:txBody>
      </p:sp>
    </p:spTree>
    <p:extLst>
      <p:ext uri="{BB962C8B-B14F-4D97-AF65-F5344CB8AC3E}">
        <p14:creationId xmlns:p14="http://schemas.microsoft.com/office/powerpoint/2010/main" val="3407485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5C11-754D-33A7-396E-EDC2FFDBEDAA}"/>
              </a:ext>
            </a:extLst>
          </p:cNvPr>
          <p:cNvSpPr>
            <a:spLocks noGrp="1"/>
          </p:cNvSpPr>
          <p:nvPr>
            <p:ph type="title"/>
          </p:nvPr>
        </p:nvSpPr>
        <p:spPr/>
        <p:txBody>
          <a:bodyPr/>
          <a:lstStyle/>
          <a:p>
            <a:r>
              <a:rPr lang="en-US" dirty="0"/>
              <a:t>Create TAP Interface</a:t>
            </a:r>
          </a:p>
        </p:txBody>
      </p:sp>
      <p:pic>
        <p:nvPicPr>
          <p:cNvPr id="5" name="Content Placeholder 4">
            <a:extLst>
              <a:ext uri="{FF2B5EF4-FFF2-40B4-BE49-F238E27FC236}">
                <a16:creationId xmlns:a16="http://schemas.microsoft.com/office/drawing/2014/main" id="{2CCCE0A8-C82C-DFA6-17B4-BA3B03F28505}"/>
              </a:ext>
            </a:extLst>
          </p:cNvPr>
          <p:cNvPicPr>
            <a:picLocks noGrp="1" noChangeAspect="1"/>
          </p:cNvPicPr>
          <p:nvPr>
            <p:ph idx="1"/>
          </p:nvPr>
        </p:nvPicPr>
        <p:blipFill>
          <a:blip r:embed="rId2"/>
          <a:stretch>
            <a:fillRect/>
          </a:stretch>
        </p:blipFill>
        <p:spPr>
          <a:xfrm>
            <a:off x="838200" y="1971471"/>
            <a:ext cx="7716327" cy="2915057"/>
          </a:xfrm>
        </p:spPr>
      </p:pic>
      <p:sp>
        <p:nvSpPr>
          <p:cNvPr id="6" name="Arrow: Right 5">
            <a:extLst>
              <a:ext uri="{FF2B5EF4-FFF2-40B4-BE49-F238E27FC236}">
                <a16:creationId xmlns:a16="http://schemas.microsoft.com/office/drawing/2014/main" id="{45B87CFF-1AB0-BAAA-3405-8353A3135EFD}"/>
              </a:ext>
            </a:extLst>
          </p:cNvPr>
          <p:cNvSpPr/>
          <p:nvPr/>
        </p:nvSpPr>
        <p:spPr>
          <a:xfrm flipH="1">
            <a:off x="3429000" y="2527300"/>
            <a:ext cx="990600" cy="304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397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E774-0AD8-59BD-B23C-B67B8C299A10}"/>
              </a:ext>
            </a:extLst>
          </p:cNvPr>
          <p:cNvSpPr>
            <a:spLocks noGrp="1"/>
          </p:cNvSpPr>
          <p:nvPr>
            <p:ph type="title"/>
          </p:nvPr>
        </p:nvSpPr>
        <p:spPr/>
        <p:txBody>
          <a:bodyPr/>
          <a:lstStyle/>
          <a:p>
            <a:r>
              <a:rPr lang="en-US" dirty="0"/>
              <a:t>Test the TAP Interface</a:t>
            </a:r>
          </a:p>
        </p:txBody>
      </p:sp>
      <p:pic>
        <p:nvPicPr>
          <p:cNvPr id="5" name="Content Placeholder 4" descr="Text&#10;&#10;Description automatically generated">
            <a:extLst>
              <a:ext uri="{FF2B5EF4-FFF2-40B4-BE49-F238E27FC236}">
                <a16:creationId xmlns:a16="http://schemas.microsoft.com/office/drawing/2014/main" id="{FC4A1A3D-A480-8667-0F5A-0A1EA54228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5500" y="4134180"/>
            <a:ext cx="8534400" cy="1796716"/>
          </a:xfrm>
        </p:spPr>
      </p:pic>
      <p:sp>
        <p:nvSpPr>
          <p:cNvPr id="7" name="TextBox 6">
            <a:extLst>
              <a:ext uri="{FF2B5EF4-FFF2-40B4-BE49-F238E27FC236}">
                <a16:creationId xmlns:a16="http://schemas.microsoft.com/office/drawing/2014/main" id="{23D26169-EA77-101F-7A44-9538CAC69E39}"/>
              </a:ext>
            </a:extLst>
          </p:cNvPr>
          <p:cNvSpPr txBox="1"/>
          <p:nvPr/>
        </p:nvSpPr>
        <p:spPr>
          <a:xfrm>
            <a:off x="685800" y="3610960"/>
            <a:ext cx="6096000" cy="523220"/>
          </a:xfrm>
          <a:prstGeom prst="rect">
            <a:avLst/>
          </a:prstGeom>
          <a:noFill/>
        </p:spPr>
        <p:txBody>
          <a:bodyPr wrap="square">
            <a:spAutoFit/>
          </a:bodyPr>
          <a:lstStyle/>
          <a:p>
            <a:r>
              <a:rPr lang="en-US" sz="2800" dirty="0">
                <a:solidFill>
                  <a:srgbClr val="7030A0"/>
                </a:solidFill>
              </a:rPr>
              <a:t>Ping 10.0.32.100 from 10.0.32.5</a:t>
            </a:r>
          </a:p>
        </p:txBody>
      </p:sp>
      <p:pic>
        <p:nvPicPr>
          <p:cNvPr id="9" name="Picture 8">
            <a:extLst>
              <a:ext uri="{FF2B5EF4-FFF2-40B4-BE49-F238E27FC236}">
                <a16:creationId xmlns:a16="http://schemas.microsoft.com/office/drawing/2014/main" id="{02F4E59B-C537-73F7-BD99-F0429C057625}"/>
              </a:ext>
            </a:extLst>
          </p:cNvPr>
          <p:cNvPicPr>
            <a:picLocks noChangeAspect="1"/>
          </p:cNvPicPr>
          <p:nvPr/>
        </p:nvPicPr>
        <p:blipFill>
          <a:blip r:embed="rId4"/>
          <a:stretch>
            <a:fillRect/>
          </a:stretch>
        </p:blipFill>
        <p:spPr>
          <a:xfrm>
            <a:off x="825500" y="1800593"/>
            <a:ext cx="4858428" cy="1381318"/>
          </a:xfrm>
          <a:prstGeom prst="rect">
            <a:avLst/>
          </a:prstGeom>
        </p:spPr>
      </p:pic>
    </p:spTree>
    <p:extLst>
      <p:ext uri="{BB962C8B-B14F-4D97-AF65-F5344CB8AC3E}">
        <p14:creationId xmlns:p14="http://schemas.microsoft.com/office/powerpoint/2010/main" val="3874685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EE69-C6F4-B6F5-889F-1185878FF4EA}"/>
              </a:ext>
            </a:extLst>
          </p:cNvPr>
          <p:cNvSpPr>
            <a:spLocks noGrp="1"/>
          </p:cNvSpPr>
          <p:nvPr>
            <p:ph type="title"/>
          </p:nvPr>
        </p:nvSpPr>
        <p:spPr/>
        <p:txBody>
          <a:bodyPr/>
          <a:lstStyle/>
          <a:p>
            <a:r>
              <a:rPr lang="en-US" dirty="0"/>
              <a:t>TAP Client/Server Program</a:t>
            </a:r>
          </a:p>
        </p:txBody>
      </p:sp>
      <p:pic>
        <p:nvPicPr>
          <p:cNvPr id="5" name="Content Placeholder 4">
            <a:extLst>
              <a:ext uri="{FF2B5EF4-FFF2-40B4-BE49-F238E27FC236}">
                <a16:creationId xmlns:a16="http://schemas.microsoft.com/office/drawing/2014/main" id="{F03D7417-E173-73A8-1F38-4E5BAA4CEF67}"/>
              </a:ext>
            </a:extLst>
          </p:cNvPr>
          <p:cNvPicPr>
            <a:picLocks noGrp="1" noChangeAspect="1"/>
          </p:cNvPicPr>
          <p:nvPr>
            <p:ph idx="1"/>
          </p:nvPr>
        </p:nvPicPr>
        <p:blipFill>
          <a:blip r:embed="rId2"/>
          <a:stretch>
            <a:fillRect/>
          </a:stretch>
        </p:blipFill>
        <p:spPr>
          <a:xfrm>
            <a:off x="838200" y="1752600"/>
            <a:ext cx="7297168" cy="4239217"/>
          </a:xfrm>
        </p:spPr>
      </p:pic>
      <p:grpSp>
        <p:nvGrpSpPr>
          <p:cNvPr id="10" name="Group 9">
            <a:extLst>
              <a:ext uri="{FF2B5EF4-FFF2-40B4-BE49-F238E27FC236}">
                <a16:creationId xmlns:a16="http://schemas.microsoft.com/office/drawing/2014/main" id="{791321C3-F035-D726-A184-1384A4B034A6}"/>
              </a:ext>
            </a:extLst>
          </p:cNvPr>
          <p:cNvGrpSpPr/>
          <p:nvPr/>
        </p:nvGrpSpPr>
        <p:grpSpPr>
          <a:xfrm>
            <a:off x="6879273" y="4343400"/>
            <a:ext cx="3240207" cy="1671234"/>
            <a:chOff x="6879273" y="4343400"/>
            <a:chExt cx="3240207" cy="1671234"/>
          </a:xfrm>
        </p:grpSpPr>
        <p:sp>
          <p:nvSpPr>
            <p:cNvPr id="6" name="TextBox 5">
              <a:extLst>
                <a:ext uri="{FF2B5EF4-FFF2-40B4-BE49-F238E27FC236}">
                  <a16:creationId xmlns:a16="http://schemas.microsoft.com/office/drawing/2014/main" id="{C647D19A-7355-C255-4C19-197609D0C2DA}"/>
                </a:ext>
              </a:extLst>
            </p:cNvPr>
            <p:cNvSpPr txBox="1"/>
            <p:nvPr/>
          </p:nvSpPr>
          <p:spPr>
            <a:xfrm>
              <a:off x="7522527" y="5614524"/>
              <a:ext cx="1944250" cy="400110"/>
            </a:xfrm>
            <a:prstGeom prst="rect">
              <a:avLst/>
            </a:prstGeom>
            <a:noFill/>
          </p:spPr>
          <p:txBody>
            <a:bodyPr wrap="none" rtlCol="0">
              <a:spAutoFit/>
            </a:bodyPr>
            <a:lstStyle/>
            <a:p>
              <a:r>
                <a:rPr lang="en-US" sz="2000" b="1" dirty="0">
                  <a:solidFill>
                    <a:srgbClr val="C00000"/>
                  </a:solidFill>
                </a:rPr>
                <a:t>Write the tunnel</a:t>
              </a:r>
            </a:p>
          </p:txBody>
        </p:sp>
        <p:sp>
          <p:nvSpPr>
            <p:cNvPr id="7" name="Arrow: Right 6">
              <a:extLst>
                <a:ext uri="{FF2B5EF4-FFF2-40B4-BE49-F238E27FC236}">
                  <a16:creationId xmlns:a16="http://schemas.microsoft.com/office/drawing/2014/main" id="{EB73F456-B8AC-30FC-5C73-81C1233B7F46}"/>
                </a:ext>
              </a:extLst>
            </p:cNvPr>
            <p:cNvSpPr/>
            <p:nvPr/>
          </p:nvSpPr>
          <p:spPr>
            <a:xfrm flipH="1">
              <a:off x="6934200" y="5715563"/>
              <a:ext cx="5334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8A97EB8-F899-232A-2DCE-CE20194503A9}"/>
                </a:ext>
              </a:extLst>
            </p:cNvPr>
            <p:cNvSpPr txBox="1"/>
            <p:nvPr/>
          </p:nvSpPr>
          <p:spPr>
            <a:xfrm>
              <a:off x="7467600" y="4343400"/>
              <a:ext cx="2651880" cy="400110"/>
            </a:xfrm>
            <a:prstGeom prst="rect">
              <a:avLst/>
            </a:prstGeom>
            <a:noFill/>
          </p:spPr>
          <p:txBody>
            <a:bodyPr wrap="none" rtlCol="0">
              <a:spAutoFit/>
            </a:bodyPr>
            <a:lstStyle/>
            <a:p>
              <a:r>
                <a:rPr lang="en-US" sz="2000" b="1" dirty="0">
                  <a:solidFill>
                    <a:srgbClr val="C00000"/>
                  </a:solidFill>
                </a:rPr>
                <a:t>Write the TAP interface</a:t>
              </a:r>
            </a:p>
          </p:txBody>
        </p:sp>
        <p:sp>
          <p:nvSpPr>
            <p:cNvPr id="9" name="Arrow: Right 8">
              <a:extLst>
                <a:ext uri="{FF2B5EF4-FFF2-40B4-BE49-F238E27FC236}">
                  <a16:creationId xmlns:a16="http://schemas.microsoft.com/office/drawing/2014/main" id="{4EA3AA0C-4604-6546-CDFE-A81DADF9729E}"/>
                </a:ext>
              </a:extLst>
            </p:cNvPr>
            <p:cNvSpPr/>
            <p:nvPr/>
          </p:nvSpPr>
          <p:spPr>
            <a:xfrm flipH="1">
              <a:off x="6879273" y="4444439"/>
              <a:ext cx="5334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8333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82EB-0FFB-E108-9A3F-77C792DA5F26}"/>
              </a:ext>
            </a:extLst>
          </p:cNvPr>
          <p:cNvSpPr>
            <a:spLocks noGrp="1"/>
          </p:cNvSpPr>
          <p:nvPr>
            <p:ph type="title"/>
          </p:nvPr>
        </p:nvSpPr>
        <p:spPr/>
        <p:txBody>
          <a:bodyPr/>
          <a:lstStyle/>
          <a:p>
            <a:r>
              <a:rPr lang="en-US" dirty="0"/>
              <a:t>Testing the Layer-2 Tunnel</a:t>
            </a:r>
          </a:p>
        </p:txBody>
      </p:sp>
      <p:pic>
        <p:nvPicPr>
          <p:cNvPr id="5" name="Content Placeholder 4" descr="Text&#10;&#10;Description automatically generated">
            <a:extLst>
              <a:ext uri="{FF2B5EF4-FFF2-40B4-BE49-F238E27FC236}">
                <a16:creationId xmlns:a16="http://schemas.microsoft.com/office/drawing/2014/main" id="{87EA73EC-4394-DADE-490A-5B593A3CD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60678"/>
            <a:ext cx="7582958" cy="2372056"/>
          </a:xfrm>
        </p:spPr>
      </p:pic>
      <p:pic>
        <p:nvPicPr>
          <p:cNvPr id="7" name="Picture 6" descr="Text&#10;&#10;Description automatically generated">
            <a:extLst>
              <a:ext uri="{FF2B5EF4-FFF2-40B4-BE49-F238E27FC236}">
                <a16:creationId xmlns:a16="http://schemas.microsoft.com/office/drawing/2014/main" id="{C20C26D7-D620-1EF8-D472-096C48DE1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75774"/>
            <a:ext cx="7582958" cy="2229161"/>
          </a:xfrm>
          <a:prstGeom prst="rect">
            <a:avLst/>
          </a:prstGeom>
        </p:spPr>
      </p:pic>
    </p:spTree>
    <p:extLst>
      <p:ext uri="{BB962C8B-B14F-4D97-AF65-F5344CB8AC3E}">
        <p14:creationId xmlns:p14="http://schemas.microsoft.com/office/powerpoint/2010/main" val="1680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1EC1-C940-6EA6-D6D4-A3B3353A6F64}"/>
              </a:ext>
            </a:extLst>
          </p:cNvPr>
          <p:cNvSpPr>
            <a:spLocks noGrp="1"/>
          </p:cNvSpPr>
          <p:nvPr>
            <p:ph type="title"/>
          </p:nvPr>
        </p:nvSpPr>
        <p:spPr/>
        <p:txBody>
          <a:bodyPr/>
          <a:lstStyle/>
          <a:p>
            <a:r>
              <a:rPr lang="en-US" dirty="0"/>
              <a:t>A Typical Setup</a:t>
            </a:r>
          </a:p>
        </p:txBody>
      </p:sp>
      <p:pic>
        <p:nvPicPr>
          <p:cNvPr id="5" name="Content Placeholder 4" descr="Diagram&#10;&#10;Description automatically generated">
            <a:extLst>
              <a:ext uri="{FF2B5EF4-FFF2-40B4-BE49-F238E27FC236}">
                <a16:creationId xmlns:a16="http://schemas.microsoft.com/office/drawing/2014/main" id="{43876B51-217D-6C1F-3837-54B19A8E4F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752600"/>
            <a:ext cx="8164064" cy="4124901"/>
          </a:xfrm>
        </p:spPr>
      </p:pic>
    </p:spTree>
    <p:extLst>
      <p:ext uri="{BB962C8B-B14F-4D97-AF65-F5344CB8AC3E}">
        <p14:creationId xmlns:p14="http://schemas.microsoft.com/office/powerpoint/2010/main" val="126201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267" dirty="0"/>
              <a:t>IP Tunneling</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1004" y="2251992"/>
            <a:ext cx="2006600" cy="20066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799" y="2340284"/>
            <a:ext cx="2006600" cy="2006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793744"/>
            <a:ext cx="7010400" cy="8384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4600" y="1905008"/>
            <a:ext cx="3848773" cy="2700569"/>
          </a:xfrm>
          <a:prstGeom prst="rect">
            <a:avLst/>
          </a:prstGeom>
        </p:spPr>
      </p:pic>
      <p:sp>
        <p:nvSpPr>
          <p:cNvPr id="9" name="Rectangle 8"/>
          <p:cNvSpPr/>
          <p:nvPr/>
        </p:nvSpPr>
        <p:spPr>
          <a:xfrm>
            <a:off x="3725783" y="4853950"/>
            <a:ext cx="1625600" cy="85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3624117" y="3101935"/>
            <a:ext cx="584883" cy="2714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378719" y="3101935"/>
            <a:ext cx="584883" cy="2714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a:xfrm>
            <a:off x="8977789" y="3101935"/>
            <a:ext cx="584883" cy="2714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p:cNvSpPr txBox="1"/>
          <p:nvPr/>
        </p:nvSpPr>
        <p:spPr>
          <a:xfrm>
            <a:off x="3754392" y="1417639"/>
            <a:ext cx="1833609" cy="1077026"/>
          </a:xfrm>
          <a:prstGeom prst="rect">
            <a:avLst/>
          </a:prstGeom>
          <a:noFill/>
        </p:spPr>
        <p:txBody>
          <a:bodyPr wrap="square" rtlCol="0">
            <a:spAutoFit/>
          </a:bodyPr>
          <a:lstStyle/>
          <a:p>
            <a:r>
              <a:rPr lang="en-US" sz="2133" dirty="0"/>
              <a:t>Traffics inside the tunnel  are protected</a:t>
            </a:r>
          </a:p>
        </p:txBody>
      </p:sp>
      <p:cxnSp>
        <p:nvCxnSpPr>
          <p:cNvPr id="15" name="Straight Arrow Connector 14"/>
          <p:cNvCxnSpPr>
            <a:stCxn id="13" idx="2"/>
          </p:cNvCxnSpPr>
          <p:nvPr/>
        </p:nvCxnSpPr>
        <p:spPr>
          <a:xfrm flipH="1">
            <a:off x="4630431" y="2494665"/>
            <a:ext cx="40766" cy="3588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09000" y="5339875"/>
            <a:ext cx="584883" cy="2714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Rectangle 19"/>
          <p:cNvSpPr/>
          <p:nvPr/>
        </p:nvSpPr>
        <p:spPr>
          <a:xfrm>
            <a:off x="1016001" y="4800343"/>
            <a:ext cx="2399417" cy="1077026"/>
          </a:xfrm>
          <a:prstGeom prst="rect">
            <a:avLst/>
          </a:prstGeom>
        </p:spPr>
        <p:txBody>
          <a:bodyPr wrap="square">
            <a:spAutoFit/>
          </a:bodyPr>
          <a:lstStyle/>
          <a:p>
            <a:pPr algn="r"/>
            <a:r>
              <a:rPr lang="en-US" sz="2133" dirty="0"/>
              <a:t>The actual packet between the two ends of the tunnel</a:t>
            </a:r>
          </a:p>
        </p:txBody>
      </p:sp>
      <p:cxnSp>
        <p:nvCxnSpPr>
          <p:cNvPr id="22" name="Straight Arrow Connector 21"/>
          <p:cNvCxnSpPr/>
          <p:nvPr/>
        </p:nvCxnSpPr>
        <p:spPr>
          <a:xfrm flipH="1">
            <a:off x="4831024" y="5470756"/>
            <a:ext cx="104071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871741" y="4800343"/>
            <a:ext cx="3983459" cy="1405256"/>
          </a:xfrm>
          <a:prstGeom prst="rect">
            <a:avLst/>
          </a:prstGeom>
          <a:noFill/>
        </p:spPr>
        <p:txBody>
          <a:bodyPr wrap="square" rtlCol="0">
            <a:spAutoFit/>
          </a:bodyPr>
          <a:lstStyle/>
          <a:p>
            <a:r>
              <a:rPr lang="en-US" sz="2133" dirty="0"/>
              <a:t>The payload carries another IP packet, which is the packet that needs to be protected, such as packets to/from a private network</a:t>
            </a:r>
          </a:p>
        </p:txBody>
      </p:sp>
      <p:sp>
        <p:nvSpPr>
          <p:cNvPr id="25" name="Left Brace 24"/>
          <p:cNvSpPr/>
          <p:nvPr/>
        </p:nvSpPr>
        <p:spPr>
          <a:xfrm>
            <a:off x="3419130" y="4853950"/>
            <a:ext cx="204988" cy="859623"/>
          </a:xfrm>
          <a:prstGeom prst="leftBrace">
            <a:avLst>
              <a:gd name="adj1" fmla="val 3155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7" name="Right Arrow 26"/>
          <p:cNvSpPr/>
          <p:nvPr/>
        </p:nvSpPr>
        <p:spPr>
          <a:xfrm rot="16200000">
            <a:off x="4041468" y="4044340"/>
            <a:ext cx="1047043" cy="321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TextBox 27"/>
          <p:cNvSpPr txBox="1"/>
          <p:nvPr/>
        </p:nvSpPr>
        <p:spPr>
          <a:xfrm>
            <a:off x="9686149" y="1751272"/>
            <a:ext cx="1805431" cy="461665"/>
          </a:xfrm>
          <a:prstGeom prst="rect">
            <a:avLst/>
          </a:prstGeom>
          <a:noFill/>
        </p:spPr>
        <p:txBody>
          <a:bodyPr wrap="none" rtlCol="0">
            <a:spAutoFit/>
          </a:bodyPr>
          <a:lstStyle/>
          <a:p>
            <a:r>
              <a:rPr lang="en-US" sz="2400" dirty="0"/>
              <a:t>Tunnel End B</a:t>
            </a:r>
          </a:p>
        </p:txBody>
      </p:sp>
      <p:sp>
        <p:nvSpPr>
          <p:cNvPr id="29" name="TextBox 28"/>
          <p:cNvSpPr txBox="1"/>
          <p:nvPr/>
        </p:nvSpPr>
        <p:spPr>
          <a:xfrm>
            <a:off x="1166545" y="1782293"/>
            <a:ext cx="1816651" cy="461665"/>
          </a:xfrm>
          <a:prstGeom prst="rect">
            <a:avLst/>
          </a:prstGeom>
          <a:noFill/>
        </p:spPr>
        <p:txBody>
          <a:bodyPr wrap="none" rtlCol="0">
            <a:spAutoFit/>
          </a:bodyPr>
          <a:lstStyle/>
          <a:p>
            <a:r>
              <a:rPr lang="en-US" sz="2400" dirty="0"/>
              <a:t>Tunnel End A</a:t>
            </a:r>
          </a:p>
        </p:txBody>
      </p:sp>
      <p:sp>
        <p:nvSpPr>
          <p:cNvPr id="30" name="TextBox 29"/>
          <p:cNvSpPr txBox="1"/>
          <p:nvPr/>
        </p:nvSpPr>
        <p:spPr>
          <a:xfrm>
            <a:off x="5809202" y="2494826"/>
            <a:ext cx="2389933" cy="1405256"/>
          </a:xfrm>
          <a:prstGeom prst="rect">
            <a:avLst/>
          </a:prstGeom>
          <a:noFill/>
        </p:spPr>
        <p:txBody>
          <a:bodyPr wrap="square" rtlCol="0">
            <a:spAutoFit/>
          </a:bodyPr>
          <a:lstStyle/>
          <a:p>
            <a:r>
              <a:rPr lang="en-US" sz="2133" dirty="0"/>
              <a:t>The tunnel goes through a public network, such as the Internet.</a:t>
            </a:r>
          </a:p>
        </p:txBody>
      </p:sp>
    </p:spTree>
    <p:extLst>
      <p:ext uri="{BB962C8B-B14F-4D97-AF65-F5344CB8AC3E}">
        <p14:creationId xmlns:p14="http://schemas.microsoft.com/office/powerpoint/2010/main" val="322731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2DDB-5D0E-8F3B-D171-231520F63945}"/>
              </a:ext>
            </a:extLst>
          </p:cNvPr>
          <p:cNvSpPr>
            <a:spLocks noGrp="1"/>
          </p:cNvSpPr>
          <p:nvPr>
            <p:ph type="title"/>
          </p:nvPr>
        </p:nvSpPr>
        <p:spPr/>
        <p:txBody>
          <a:bodyPr>
            <a:normAutofit/>
          </a:bodyPr>
          <a:lstStyle/>
          <a:p>
            <a:r>
              <a:rPr lang="en-US" dirty="0"/>
              <a:t>IP Tunneling: </a:t>
            </a:r>
            <a:r>
              <a:rPr lang="en-US" dirty="0" err="1"/>
              <a:t>IPSec</a:t>
            </a:r>
            <a:r>
              <a:rPr lang="en-US" dirty="0"/>
              <a:t> Approach</a:t>
            </a:r>
          </a:p>
        </p:txBody>
      </p:sp>
      <p:pic>
        <p:nvPicPr>
          <p:cNvPr id="5" name="Content Placeholder 4" descr="Graphical user interface, text&#10;&#10;Description automatically generated">
            <a:extLst>
              <a:ext uri="{FF2B5EF4-FFF2-40B4-BE49-F238E27FC236}">
                <a16:creationId xmlns:a16="http://schemas.microsoft.com/office/drawing/2014/main" id="{654D86A4-F0FD-03A8-B245-5F97CC593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133600"/>
            <a:ext cx="9173855" cy="2829320"/>
          </a:xfrm>
        </p:spPr>
      </p:pic>
    </p:spTree>
    <p:extLst>
      <p:ext uri="{BB962C8B-B14F-4D97-AF65-F5344CB8AC3E}">
        <p14:creationId xmlns:p14="http://schemas.microsoft.com/office/powerpoint/2010/main" val="141419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04DD-C6B7-0D10-1DB4-F6495983D027}"/>
              </a:ext>
            </a:extLst>
          </p:cNvPr>
          <p:cNvSpPr>
            <a:spLocks noGrp="1"/>
          </p:cNvSpPr>
          <p:nvPr>
            <p:ph type="title"/>
          </p:nvPr>
        </p:nvSpPr>
        <p:spPr/>
        <p:txBody>
          <a:bodyPr>
            <a:normAutofit/>
          </a:bodyPr>
          <a:lstStyle/>
          <a:p>
            <a:r>
              <a:rPr lang="en-US" dirty="0"/>
              <a:t>IP Tunneling: SSL/TLS Approach</a:t>
            </a:r>
          </a:p>
        </p:txBody>
      </p:sp>
      <p:pic>
        <p:nvPicPr>
          <p:cNvPr id="5" name="Content Placeholder 4" descr="Text&#10;&#10;Description automatically generated">
            <a:extLst>
              <a:ext uri="{FF2B5EF4-FFF2-40B4-BE49-F238E27FC236}">
                <a16:creationId xmlns:a16="http://schemas.microsoft.com/office/drawing/2014/main" id="{92F972E7-5D26-40A4-321E-F58E6258A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783" y="2496153"/>
            <a:ext cx="9202434" cy="2734057"/>
          </a:xfrm>
        </p:spPr>
      </p:pic>
    </p:spTree>
    <p:extLst>
      <p:ext uri="{BB962C8B-B14F-4D97-AF65-F5344CB8AC3E}">
        <p14:creationId xmlns:p14="http://schemas.microsoft.com/office/powerpoint/2010/main" val="212708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686E-2521-6242-92B4-79C0558646B1}"/>
              </a:ext>
            </a:extLst>
          </p:cNvPr>
          <p:cNvSpPr>
            <a:spLocks noGrp="1"/>
          </p:cNvSpPr>
          <p:nvPr>
            <p:ph type="title"/>
          </p:nvPr>
        </p:nvSpPr>
        <p:spPr/>
        <p:txBody>
          <a:bodyPr/>
          <a:lstStyle/>
          <a:p>
            <a:r>
              <a:rPr lang="en-US" dirty="0"/>
              <a:t>An Overview of How TLS/SSL VPN Works</a:t>
            </a:r>
          </a:p>
        </p:txBody>
      </p:sp>
      <p:pic>
        <p:nvPicPr>
          <p:cNvPr id="5" name="Content Placeholder 4" descr="Graphical user interface, diagram&#10;&#10;Description automatically generated">
            <a:extLst>
              <a:ext uri="{FF2B5EF4-FFF2-40B4-BE49-F238E27FC236}">
                <a16:creationId xmlns:a16="http://schemas.microsoft.com/office/drawing/2014/main" id="{4384EB14-E059-8EDE-67E4-C2B67338F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072" y="1938863"/>
            <a:ext cx="9535856" cy="3848637"/>
          </a:xfrm>
        </p:spPr>
      </p:pic>
    </p:spTree>
    <p:extLst>
      <p:ext uri="{BB962C8B-B14F-4D97-AF65-F5344CB8AC3E}">
        <p14:creationId xmlns:p14="http://schemas.microsoft.com/office/powerpoint/2010/main" val="4043262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995</Words>
  <Application>Microsoft Office PowerPoint</Application>
  <PresentationFormat>Widescreen</PresentationFormat>
  <Paragraphs>139</Paragraphs>
  <Slides>49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Consolas</vt:lpstr>
      <vt:lpstr>Office Theme</vt:lpstr>
      <vt:lpstr>Virtual Private Network</vt:lpstr>
      <vt:lpstr>Outline</vt:lpstr>
      <vt:lpstr>Introduction</vt:lpstr>
      <vt:lpstr>Virtual Private Network</vt:lpstr>
      <vt:lpstr>A Typical Setup</vt:lpstr>
      <vt:lpstr>IP Tunneling</vt:lpstr>
      <vt:lpstr>IP Tunneling: IPSec Approach</vt:lpstr>
      <vt:lpstr>IP Tunneling: SSL/TLS Approach</vt:lpstr>
      <vt:lpstr>An Overview of How TLS/SSL VPN Works</vt:lpstr>
      <vt:lpstr>TUN/TAP Virtual Interface</vt:lpstr>
      <vt:lpstr>Question/Discussion</vt:lpstr>
      <vt:lpstr>Physical and Virtual NIC</vt:lpstr>
      <vt:lpstr>The TUN/TAP Interface</vt:lpstr>
      <vt:lpstr>TUN/TAP Interface</vt:lpstr>
      <vt:lpstr>Creating TUN Interface in Python</vt:lpstr>
      <vt:lpstr>Configure TUN Interface (1)</vt:lpstr>
      <vt:lpstr>Configure TUN Interface (2)</vt:lpstr>
      <vt:lpstr>Add the Configuration to Python Code</vt:lpstr>
      <vt:lpstr>Reading From the TUN Interface</vt:lpstr>
      <vt:lpstr>Writing to the TUN Interface (1)</vt:lpstr>
      <vt:lpstr>Writing to the TUN Interface (2)</vt:lpstr>
      <vt:lpstr>Creating IP Tunnel</vt:lpstr>
      <vt:lpstr>Network Configuration</vt:lpstr>
      <vt:lpstr>Client: Put IP Packet Inside Tunnel</vt:lpstr>
      <vt:lpstr>Route to TUN Interface</vt:lpstr>
      <vt:lpstr>Send/Receive Packets via Tunnel</vt:lpstr>
      <vt:lpstr>Client Code</vt:lpstr>
      <vt:lpstr>Server Code</vt:lpstr>
      <vt:lpstr>Server: Forward IP Packet</vt:lpstr>
      <vt:lpstr>Server Code</vt:lpstr>
      <vt:lpstr>Testing </vt:lpstr>
      <vt:lpstr>Returning From Private Network</vt:lpstr>
      <vt:lpstr>Routing Back to VPN Server</vt:lpstr>
      <vt:lpstr>Tunneling Packet To Client</vt:lpstr>
      <vt:lpstr>Monitoring Both Interfaces</vt:lpstr>
      <vt:lpstr>Monitoring Multiple Interfaces</vt:lpstr>
      <vt:lpstr>Complete the Tunnel</vt:lpstr>
      <vt:lpstr>Network Traffic: From VPN Client</vt:lpstr>
      <vt:lpstr>Review: The Whole Picture</vt:lpstr>
      <vt:lpstr>Network To Network</vt:lpstr>
      <vt:lpstr>Layer-2 VPN</vt:lpstr>
      <vt:lpstr>Layer-2 versus Layer 3 VPN</vt:lpstr>
      <vt:lpstr>Bridging TAP and Ether Interfaces</vt:lpstr>
      <vt:lpstr>List the Bridge and Interfaces</vt:lpstr>
      <vt:lpstr>Bridging Two Networks: Setup</vt:lpstr>
      <vt:lpstr>Create TAP Interface</vt:lpstr>
      <vt:lpstr>Test the TAP Interface</vt:lpstr>
      <vt:lpstr>TAP Client/Server Program</vt:lpstr>
      <vt:lpstr>Testing the Layer-2 Tunnel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Heartbleed Bug and Attack</dc:title>
  <dc:creator>3shna</dc:creator>
  <cp:lastModifiedBy>Wenliang Du</cp:lastModifiedBy>
  <cp:revision>53</cp:revision>
  <dcterms:created xsi:type="dcterms:W3CDTF">2017-11-22T15:54:43Z</dcterms:created>
  <dcterms:modified xsi:type="dcterms:W3CDTF">2022-08-09T22:01:23Z</dcterms:modified>
</cp:coreProperties>
</file>