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65" r:id="rId3"/>
    <p:sldId id="280" r:id="rId4"/>
    <p:sldId id="258" r:id="rId5"/>
    <p:sldId id="270" r:id="rId6"/>
    <p:sldId id="267" r:id="rId7"/>
    <p:sldId id="271" r:id="rId8"/>
    <p:sldId id="275" r:id="rId9"/>
    <p:sldId id="272" r:id="rId10"/>
    <p:sldId id="321" r:id="rId11"/>
    <p:sldId id="281" r:id="rId12"/>
    <p:sldId id="273" r:id="rId13"/>
    <p:sldId id="264" r:id="rId14"/>
    <p:sldId id="278" r:id="rId15"/>
    <p:sldId id="274" r:id="rId16"/>
    <p:sldId id="276" r:id="rId17"/>
    <p:sldId id="277" r:id="rId18"/>
    <p:sldId id="344" r:id="rId19"/>
    <p:sldId id="345" r:id="rId20"/>
    <p:sldId id="346" r:id="rId21"/>
    <p:sldId id="347" r:id="rId22"/>
    <p:sldId id="348" r:id="rId23"/>
    <p:sldId id="349" r:id="rId24"/>
    <p:sldId id="350" r:id="rId25"/>
    <p:sldId id="279" r:id="rId26"/>
    <p:sldId id="282" r:id="rId27"/>
    <p:sldId id="283" r:id="rId28"/>
    <p:sldId id="340" r:id="rId29"/>
    <p:sldId id="339" r:id="rId30"/>
    <p:sldId id="284" r:id="rId31"/>
    <p:sldId id="308" r:id="rId32"/>
    <p:sldId id="309" r:id="rId33"/>
    <p:sldId id="314" r:id="rId34"/>
    <p:sldId id="310" r:id="rId35"/>
    <p:sldId id="311" r:id="rId36"/>
    <p:sldId id="312" r:id="rId37"/>
    <p:sldId id="313" r:id="rId38"/>
    <p:sldId id="291" r:id="rId39"/>
    <p:sldId id="292" r:id="rId40"/>
    <p:sldId id="294" r:id="rId41"/>
    <p:sldId id="293" r:id="rId42"/>
    <p:sldId id="323" r:id="rId43"/>
    <p:sldId id="322" r:id="rId44"/>
    <p:sldId id="315" r:id="rId45"/>
    <p:sldId id="316" r:id="rId46"/>
    <p:sldId id="317" r:id="rId47"/>
    <p:sldId id="318" r:id="rId48"/>
    <p:sldId id="319" r:id="rId49"/>
    <p:sldId id="320" r:id="rId50"/>
    <p:sldId id="296" r:id="rId51"/>
    <p:sldId id="324" r:id="rId52"/>
    <p:sldId id="297" r:id="rId53"/>
    <p:sldId id="325" r:id="rId54"/>
    <p:sldId id="328" r:id="rId55"/>
    <p:sldId id="329" r:id="rId56"/>
    <p:sldId id="326" r:id="rId57"/>
    <p:sldId id="327" r:id="rId58"/>
    <p:sldId id="330" r:id="rId59"/>
    <p:sldId id="331" r:id="rId60"/>
    <p:sldId id="332" r:id="rId61"/>
    <p:sldId id="298" r:id="rId62"/>
    <p:sldId id="299" r:id="rId63"/>
    <p:sldId id="333" r:id="rId64"/>
    <p:sldId id="300" r:id="rId65"/>
    <p:sldId id="301" r:id="rId66"/>
    <p:sldId id="334" r:id="rId67"/>
    <p:sldId id="335" r:id="rId68"/>
    <p:sldId id="338" r:id="rId69"/>
    <p:sldId id="336" r:id="rId70"/>
    <p:sldId id="337" r:id="rId71"/>
    <p:sldId id="306" r:id="rId72"/>
    <p:sldId id="305" r:id="rId73"/>
    <p:sldId id="307"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775" autoAdjust="0"/>
  </p:normalViewPr>
  <p:slideViewPr>
    <p:cSldViewPr>
      <p:cViewPr varScale="1">
        <p:scale>
          <a:sx n="77" d="100"/>
          <a:sy n="77" d="100"/>
        </p:scale>
        <p:origin x="1878"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810E91-F366-4DC1-B7B7-7C1E8DAC99BF}" type="datetimeFigureOut">
              <a:rPr lang="en-US" smtClean="0"/>
              <a:t>8/9/2022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1CCEEA-212A-445A-B5B9-3AEB50B92E92}" type="slidenum">
              <a:rPr lang="en-US" smtClean="0"/>
              <a:t>‹#›</a:t>
            </a:fld>
            <a:endParaRPr lang="en-US" dirty="0"/>
          </a:p>
        </p:txBody>
      </p:sp>
    </p:spTree>
    <p:extLst>
      <p:ext uri="{BB962C8B-B14F-4D97-AF65-F5344CB8AC3E}">
        <p14:creationId xmlns:p14="http://schemas.microsoft.com/office/powerpoint/2010/main" val="3739387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CCEEA-212A-445A-B5B9-3AEB50B92E92}" type="slidenum">
              <a:rPr lang="en-US" smtClean="0"/>
              <a:t>2</a:t>
            </a:fld>
            <a:endParaRPr lang="en-US" dirty="0"/>
          </a:p>
        </p:txBody>
      </p:sp>
    </p:spTree>
    <p:extLst>
      <p:ext uri="{BB962C8B-B14F-4D97-AF65-F5344CB8AC3E}">
        <p14:creationId xmlns:p14="http://schemas.microsoft.com/office/powerpoint/2010/main" val="1922486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7899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74435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1CCEEA-212A-445A-B5B9-3AEB50B92E92}" type="slidenum">
              <a:rPr lang="en-US" smtClean="0"/>
              <a:t>46</a:t>
            </a:fld>
            <a:endParaRPr lang="en-US" dirty="0"/>
          </a:p>
        </p:txBody>
      </p:sp>
    </p:spTree>
    <p:extLst>
      <p:ext uri="{BB962C8B-B14F-4D97-AF65-F5344CB8AC3E}">
        <p14:creationId xmlns:p14="http://schemas.microsoft.com/office/powerpoint/2010/main" val="2552219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Discussion: guide students to come up with their ideas</a:t>
            </a:r>
          </a:p>
        </p:txBody>
      </p:sp>
      <p:sp>
        <p:nvSpPr>
          <p:cNvPr id="4" name="Slide Number Placeholder 3"/>
          <p:cNvSpPr>
            <a:spLocks noGrp="1"/>
          </p:cNvSpPr>
          <p:nvPr>
            <p:ph type="sldNum" sz="quarter" idx="5"/>
          </p:nvPr>
        </p:nvSpPr>
        <p:spPr/>
        <p:txBody>
          <a:bodyPr/>
          <a:lstStyle/>
          <a:p>
            <a:fld id="{3E1CCEEA-212A-445A-B5B9-3AEB50B92E92}" type="slidenum">
              <a:rPr lang="en-US" smtClean="0"/>
              <a:t>47</a:t>
            </a:fld>
            <a:endParaRPr lang="en-US" dirty="0"/>
          </a:p>
        </p:txBody>
      </p:sp>
    </p:spTree>
    <p:extLst>
      <p:ext uri="{BB962C8B-B14F-4D97-AF65-F5344CB8AC3E}">
        <p14:creationId xmlns:p14="http://schemas.microsoft.com/office/powerpoint/2010/main" val="371092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empty slide to draw step-by-step how the Kaminsky attack works. </a:t>
            </a:r>
          </a:p>
        </p:txBody>
      </p:sp>
      <p:sp>
        <p:nvSpPr>
          <p:cNvPr id="4" name="Slide Number Placeholder 3"/>
          <p:cNvSpPr>
            <a:spLocks noGrp="1"/>
          </p:cNvSpPr>
          <p:nvPr>
            <p:ph type="sldNum" sz="quarter" idx="5"/>
          </p:nvPr>
        </p:nvSpPr>
        <p:spPr/>
        <p:txBody>
          <a:bodyPr/>
          <a:lstStyle/>
          <a:p>
            <a:fld id="{3E1CCEEA-212A-445A-B5B9-3AEB50B92E92}" type="slidenum">
              <a:rPr lang="en-US" smtClean="0"/>
              <a:t>53</a:t>
            </a:fld>
            <a:endParaRPr lang="en-US" dirty="0"/>
          </a:p>
        </p:txBody>
      </p:sp>
    </p:spTree>
    <p:extLst>
      <p:ext uri="{BB962C8B-B14F-4D97-AF65-F5344CB8AC3E}">
        <p14:creationId xmlns:p14="http://schemas.microsoft.com/office/powerpoint/2010/main" val="2354348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scenarios</a:t>
            </a:r>
          </a:p>
          <a:p>
            <a:pPr marL="171450" indent="-171450">
              <a:buFont typeface="Arial" panose="020B0604020202020204" pitchFamily="34" charset="0"/>
              <a:buChar char="•"/>
            </a:pPr>
            <a:r>
              <a:rPr lang="en-US" dirty="0"/>
              <a:t>Lying about the authority section</a:t>
            </a:r>
          </a:p>
          <a:p>
            <a:pPr marL="171450" indent="-171450">
              <a:buFont typeface="Arial" panose="020B0604020202020204" pitchFamily="34" charset="0"/>
              <a:buChar char="•"/>
            </a:pPr>
            <a:r>
              <a:rPr lang="en-US" dirty="0"/>
              <a:t>Lying about the additional section</a:t>
            </a:r>
          </a:p>
          <a:p>
            <a:pPr marL="171450" indent="-171450">
              <a:buFont typeface="Arial" panose="020B0604020202020204" pitchFamily="34" charset="0"/>
              <a:buChar char="•"/>
            </a:pPr>
            <a:r>
              <a:rPr lang="en-US" dirty="0"/>
              <a:t>Lying about the answer section</a:t>
            </a:r>
          </a:p>
        </p:txBody>
      </p:sp>
      <p:sp>
        <p:nvSpPr>
          <p:cNvPr id="4" name="Slide Number Placeholder 3"/>
          <p:cNvSpPr>
            <a:spLocks noGrp="1"/>
          </p:cNvSpPr>
          <p:nvPr>
            <p:ph type="sldNum" sz="quarter" idx="5"/>
          </p:nvPr>
        </p:nvSpPr>
        <p:spPr/>
        <p:txBody>
          <a:bodyPr/>
          <a:lstStyle/>
          <a:p>
            <a:fld id="{3E1CCEEA-212A-445A-B5B9-3AEB50B92E92}" type="slidenum">
              <a:rPr lang="en-US" smtClean="0"/>
              <a:t>63</a:t>
            </a:fld>
            <a:endParaRPr lang="en-US" dirty="0"/>
          </a:p>
        </p:txBody>
      </p:sp>
    </p:spTree>
    <p:extLst>
      <p:ext uri="{BB962C8B-B14F-4D97-AF65-F5344CB8AC3E}">
        <p14:creationId xmlns:p14="http://schemas.microsoft.com/office/powerpoint/2010/main" val="3300473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1CCEEA-212A-445A-B5B9-3AEB50B92E92}" type="slidenum">
              <a:rPr lang="en-US" smtClean="0"/>
              <a:t>67</a:t>
            </a:fld>
            <a:endParaRPr lang="en-US" dirty="0"/>
          </a:p>
        </p:txBody>
      </p:sp>
    </p:spTree>
    <p:extLst>
      <p:ext uri="{BB962C8B-B14F-4D97-AF65-F5344CB8AC3E}">
        <p14:creationId xmlns:p14="http://schemas.microsoft.com/office/powerpoint/2010/main" val="2761110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09963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96911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599603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wrap="square" lIns="91425" tIns="91425" rIns="91425" bIns="91425" anchor="ctr" anchorCtr="0">
            <a:noAutofit/>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577008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5747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748322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257329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33089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05958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412674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2511639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0F1021-B266-43B3-BDEC-DFA811CAEF20}" type="datetimeFigureOut">
              <a:rPr lang="en-US" smtClean="0"/>
              <a:t>8/9/2022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02118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F1021-B266-43B3-BDEC-DFA811CAEF20}" type="datetimeFigureOut">
              <a:rPr lang="en-US" smtClean="0"/>
              <a:t>8/9/2022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03F50-6C8B-4DF5-9707-78408FB2F531}" type="slidenum">
              <a:rPr lang="en-US" smtClean="0"/>
              <a:t>‹#›</a:t>
            </a:fld>
            <a:endParaRPr lang="en-US" dirty="0"/>
          </a:p>
        </p:txBody>
      </p:sp>
    </p:spTree>
    <p:extLst>
      <p:ext uri="{BB962C8B-B14F-4D97-AF65-F5344CB8AC3E}">
        <p14:creationId xmlns:p14="http://schemas.microsoft.com/office/powerpoint/2010/main" val="4085947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www.example.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image" Target="../media/image46.tmp"/><Relationship Id="rId1" Type="http://schemas.openxmlformats.org/officeDocument/2006/relationships/slideLayout" Target="../slideLayouts/slideLayout2.xml"/><Relationship Id="rId4" Type="http://schemas.openxmlformats.org/officeDocument/2006/relationships/image" Target="../media/image48.tmp"/></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tmp"/><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image" Target="../media/image53.tmp"/><Relationship Id="rId1" Type="http://schemas.openxmlformats.org/officeDocument/2006/relationships/slideLayout" Target="../slideLayouts/slideLayout2.xml"/><Relationship Id="rId4" Type="http://schemas.openxmlformats.org/officeDocument/2006/relationships/image" Target="../media/image55.tmp"/></Relationships>
</file>

<file path=ppt/slides/_rels/slide67.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5.tmp"/><Relationship Id="rId5" Type="http://schemas.openxmlformats.org/officeDocument/2006/relationships/image" Target="../media/image56.tmp"/><Relationship Id="rId4" Type="http://schemas.openxmlformats.org/officeDocument/2006/relationships/image" Target="../media/image54.tmp"/></Relationships>
</file>

<file path=ppt/slides/_rels/slide68.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image" Target="../media/image53.tmp"/><Relationship Id="rId1" Type="http://schemas.openxmlformats.org/officeDocument/2006/relationships/slideLayout" Target="../slideLayouts/slideLayout2.xml"/><Relationship Id="rId4" Type="http://schemas.openxmlformats.org/officeDocument/2006/relationships/image" Target="../media/image56.tmp"/></Relationships>
</file>

<file path=ppt/slides/_rels/slide69.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8.tmp"/><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nternic.net/domain/root.zon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743200"/>
            <a:ext cx="8915400" cy="1470025"/>
          </a:xfrm>
        </p:spPr>
        <p:txBody>
          <a:bodyPr>
            <a:noAutofit/>
          </a:bodyPr>
          <a:lstStyle/>
          <a:p>
            <a:r>
              <a:rPr lang="en-US" sz="5400" dirty="0"/>
              <a:t>DNS and Attacks</a:t>
            </a:r>
          </a:p>
        </p:txBody>
      </p:sp>
    </p:spTree>
    <p:extLst>
      <p:ext uri="{BB962C8B-B14F-4D97-AF65-F5344CB8AC3E}">
        <p14:creationId xmlns:p14="http://schemas.microsoft.com/office/powerpoint/2010/main" val="528817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Top Level Domain (TLD)</a:t>
            </a:r>
          </a:p>
        </p:txBody>
      </p:sp>
      <p:sp>
        <p:nvSpPr>
          <p:cNvPr id="3" name="Text Placeholder 2"/>
          <p:cNvSpPr>
            <a:spLocks noGrp="1"/>
          </p:cNvSpPr>
          <p:nvPr>
            <p:ph type="body" idx="1"/>
          </p:nvPr>
        </p:nvSpPr>
        <p:spPr/>
        <p:txBody>
          <a:bodyPr/>
          <a:lstStyle/>
          <a:p>
            <a:pPr marL="383108" indent="-383108"/>
            <a:r>
              <a:rPr lang="en-US" dirty="0">
                <a:solidFill>
                  <a:schemeClr val="tx1"/>
                </a:solidFill>
              </a:rPr>
              <a:t>Infrastructure TLD:  .</a:t>
            </a:r>
            <a:r>
              <a:rPr lang="en-US" dirty="0" err="1">
                <a:solidFill>
                  <a:schemeClr val="tx1"/>
                </a:solidFill>
              </a:rPr>
              <a:t>arpa</a:t>
            </a:r>
            <a:endParaRPr lang="en-US" dirty="0">
              <a:solidFill>
                <a:schemeClr val="tx1"/>
              </a:solidFill>
            </a:endParaRPr>
          </a:p>
          <a:p>
            <a:pPr marL="383108" indent="-383108"/>
            <a:r>
              <a:rPr lang="en-US" dirty="0">
                <a:solidFill>
                  <a:schemeClr val="tx1"/>
                </a:solidFill>
              </a:rPr>
              <a:t>Generic TLD (</a:t>
            </a:r>
            <a:r>
              <a:rPr lang="en-US" dirty="0" err="1">
                <a:solidFill>
                  <a:schemeClr val="tx1"/>
                </a:solidFill>
              </a:rPr>
              <a:t>gTLD</a:t>
            </a:r>
            <a:r>
              <a:rPr lang="en-US" dirty="0">
                <a:solidFill>
                  <a:schemeClr val="tx1"/>
                </a:solidFill>
              </a:rPr>
              <a:t>): .com, </a:t>
            </a:r>
            <a:r>
              <a:rPr lang="en-US" dirty="0" err="1">
                <a:solidFill>
                  <a:schemeClr val="tx1"/>
                </a:solidFill>
              </a:rPr>
              <a:t>.net</a:t>
            </a:r>
            <a:r>
              <a:rPr lang="en-US" dirty="0">
                <a:solidFill>
                  <a:schemeClr val="tx1"/>
                </a:solidFill>
              </a:rPr>
              <a:t>, </a:t>
            </a:r>
          </a:p>
          <a:p>
            <a:pPr marL="383108" indent="-383108"/>
            <a:r>
              <a:rPr lang="en-US" dirty="0">
                <a:solidFill>
                  <a:schemeClr val="tx1"/>
                </a:solidFill>
              </a:rPr>
              <a:t>Sponsored TLD (</a:t>
            </a:r>
            <a:r>
              <a:rPr lang="en-US" dirty="0" err="1">
                <a:solidFill>
                  <a:schemeClr val="tx1"/>
                </a:solidFill>
              </a:rPr>
              <a:t>sTLD</a:t>
            </a:r>
            <a:r>
              <a:rPr lang="en-US" dirty="0">
                <a:solidFill>
                  <a:schemeClr val="tx1"/>
                </a:solidFill>
              </a:rPr>
              <a:t>): These domains are proposed and sponsored by private agencies or organizations that establish and enforce rules restricting the eligibility to use the TLD:  .</a:t>
            </a:r>
            <a:r>
              <a:rPr lang="en-US" dirty="0" err="1">
                <a:solidFill>
                  <a:schemeClr val="tx1"/>
                </a:solidFill>
              </a:rPr>
              <a:t>edu</a:t>
            </a:r>
            <a:r>
              <a:rPr lang="en-US" dirty="0">
                <a:solidFill>
                  <a:schemeClr val="tx1"/>
                </a:solidFill>
              </a:rPr>
              <a:t>, .</a:t>
            </a:r>
            <a:r>
              <a:rPr lang="en-US" dirty="0" err="1">
                <a:solidFill>
                  <a:schemeClr val="tx1"/>
                </a:solidFill>
              </a:rPr>
              <a:t>gov</a:t>
            </a:r>
            <a:r>
              <a:rPr lang="en-US" dirty="0">
                <a:solidFill>
                  <a:schemeClr val="tx1"/>
                </a:solidFill>
              </a:rPr>
              <a:t>, .mil, .travel, .jobs</a:t>
            </a:r>
          </a:p>
          <a:p>
            <a:pPr marL="383108" indent="-383108"/>
            <a:r>
              <a:rPr lang="en-US" dirty="0">
                <a:solidFill>
                  <a:schemeClr val="tx1"/>
                </a:solidFill>
              </a:rPr>
              <a:t>Country Code TLD (</a:t>
            </a:r>
            <a:r>
              <a:rPr lang="en-US" dirty="0" err="1">
                <a:solidFill>
                  <a:schemeClr val="tx1"/>
                </a:solidFill>
              </a:rPr>
              <a:t>ccTLD</a:t>
            </a:r>
            <a:r>
              <a:rPr lang="en-US" dirty="0">
                <a:solidFill>
                  <a:schemeClr val="tx1"/>
                </a:solidFill>
              </a:rPr>
              <a:t>): .au (Australia), .</a:t>
            </a:r>
            <a:r>
              <a:rPr lang="en-US" dirty="0" err="1">
                <a:solidFill>
                  <a:schemeClr val="tx1"/>
                </a:solidFill>
              </a:rPr>
              <a:t>cn</a:t>
            </a:r>
            <a:r>
              <a:rPr lang="en-US" dirty="0">
                <a:solidFill>
                  <a:schemeClr val="tx1"/>
                </a:solidFill>
              </a:rPr>
              <a:t> (China), .</a:t>
            </a:r>
            <a:r>
              <a:rPr lang="en-US" dirty="0" err="1">
                <a:solidFill>
                  <a:schemeClr val="tx1"/>
                </a:solidFill>
              </a:rPr>
              <a:t>fr</a:t>
            </a:r>
            <a:r>
              <a:rPr lang="en-US" dirty="0">
                <a:solidFill>
                  <a:schemeClr val="tx1"/>
                </a:solidFill>
              </a:rPr>
              <a:t> (France)</a:t>
            </a:r>
          </a:p>
          <a:p>
            <a:pPr marL="383108" indent="-383108"/>
            <a:r>
              <a:rPr lang="en-US" dirty="0">
                <a:solidFill>
                  <a:schemeClr val="tx1"/>
                </a:solidFill>
              </a:rPr>
              <a:t>Reserved TLD: .example, .test, .</a:t>
            </a:r>
            <a:r>
              <a:rPr lang="en-US" dirty="0" err="1">
                <a:solidFill>
                  <a:schemeClr val="tx1"/>
                </a:solidFill>
              </a:rPr>
              <a:t>localhost</a:t>
            </a:r>
            <a:r>
              <a:rPr lang="en-US" dirty="0">
                <a:solidFill>
                  <a:schemeClr val="tx1"/>
                </a:solidFill>
              </a:rPr>
              <a:t>, .invalid</a:t>
            </a:r>
          </a:p>
        </p:txBody>
      </p:sp>
    </p:spTree>
    <p:extLst>
      <p:ext uri="{BB962C8B-B14F-4D97-AF65-F5344CB8AC3E}">
        <p14:creationId xmlns:p14="http://schemas.microsoft.com/office/powerpoint/2010/main" val="53314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934CF-0526-8067-773C-E3A1DC91E5AE}"/>
              </a:ext>
            </a:extLst>
          </p:cNvPr>
          <p:cNvSpPr>
            <a:spLocks noGrp="1"/>
          </p:cNvSpPr>
          <p:nvPr>
            <p:ph type="title"/>
          </p:nvPr>
        </p:nvSpPr>
        <p:spPr/>
        <p:txBody>
          <a:bodyPr/>
          <a:lstStyle/>
          <a:p>
            <a:r>
              <a:rPr lang="en-US" dirty="0"/>
              <a:t>dns query process</a:t>
            </a:r>
          </a:p>
        </p:txBody>
      </p:sp>
      <p:sp>
        <p:nvSpPr>
          <p:cNvPr id="3" name="Text Placeholder 2">
            <a:extLst>
              <a:ext uri="{FF2B5EF4-FFF2-40B4-BE49-F238E27FC236}">
                <a16:creationId xmlns:a16="http://schemas.microsoft.com/office/drawing/2014/main" id="{BC7A61CB-0ED8-575A-460F-708614754DF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2056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8F2E0-8125-8E39-42DD-2B6C28078797}"/>
              </a:ext>
            </a:extLst>
          </p:cNvPr>
          <p:cNvSpPr>
            <a:spLocks noGrp="1"/>
          </p:cNvSpPr>
          <p:nvPr>
            <p:ph type="title"/>
          </p:nvPr>
        </p:nvSpPr>
        <p:spPr/>
        <p:txBody>
          <a:bodyPr/>
          <a:lstStyle/>
          <a:p>
            <a:r>
              <a:rPr lang="en-US" dirty="0"/>
              <a:t>DNS Query Process and Cache</a:t>
            </a:r>
          </a:p>
        </p:txBody>
      </p:sp>
      <p:pic>
        <p:nvPicPr>
          <p:cNvPr id="5" name="Picture 4">
            <a:extLst>
              <a:ext uri="{FF2B5EF4-FFF2-40B4-BE49-F238E27FC236}">
                <a16:creationId xmlns:a16="http://schemas.microsoft.com/office/drawing/2014/main" id="{493A84A8-093A-7586-03B3-9C8E1D1D081B}"/>
              </a:ext>
            </a:extLst>
          </p:cNvPr>
          <p:cNvPicPr>
            <a:picLocks noChangeAspect="1"/>
          </p:cNvPicPr>
          <p:nvPr/>
        </p:nvPicPr>
        <p:blipFill>
          <a:blip r:embed="rId2"/>
          <a:stretch>
            <a:fillRect/>
          </a:stretch>
        </p:blipFill>
        <p:spPr>
          <a:xfrm>
            <a:off x="838200" y="1983782"/>
            <a:ext cx="9116697" cy="4105848"/>
          </a:xfrm>
          <a:prstGeom prst="rect">
            <a:avLst/>
          </a:prstGeom>
        </p:spPr>
      </p:pic>
    </p:spTree>
    <p:extLst>
      <p:ext uri="{BB962C8B-B14F-4D97-AF65-F5344CB8AC3E}">
        <p14:creationId xmlns:p14="http://schemas.microsoft.com/office/powerpoint/2010/main" val="1876819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15600" y="593367"/>
            <a:ext cx="11360800" cy="763600"/>
          </a:xfrm>
          <a:prstGeom prst="rect">
            <a:avLst/>
          </a:prstGeom>
        </p:spPr>
        <p:txBody>
          <a:bodyPr vert="horz" wrap="square" lIns="121900" tIns="121900" rIns="121900" bIns="121900" rtlCol="0" anchor="t" anchorCtr="0">
            <a:noAutofit/>
          </a:bodyPr>
          <a:lstStyle/>
          <a:p>
            <a:pPr algn="l"/>
            <a:r>
              <a:rPr lang="en-GB" dirty="0"/>
              <a:t>Local DNS Files</a:t>
            </a:r>
          </a:p>
        </p:txBody>
      </p:sp>
      <p:sp>
        <p:nvSpPr>
          <p:cNvPr id="106" name="Shape 106"/>
          <p:cNvSpPr txBox="1">
            <a:spLocks noGrp="1"/>
          </p:cNvSpPr>
          <p:nvPr>
            <p:ph type="body" idx="1"/>
          </p:nvPr>
        </p:nvSpPr>
        <p:spPr>
          <a:xfrm>
            <a:off x="415600" y="1832798"/>
            <a:ext cx="11504133" cy="4447233"/>
          </a:xfrm>
          <a:prstGeom prst="rect">
            <a:avLst/>
          </a:prstGeom>
        </p:spPr>
        <p:txBody>
          <a:bodyPr vert="horz" wrap="square" lIns="121900" tIns="121900" rIns="121900" bIns="121900" rtlCol="0" anchor="t" anchorCtr="0">
            <a:noAutofit/>
          </a:bodyPr>
          <a:lstStyle/>
          <a:p>
            <a:pPr marL="533387" indent="-380990">
              <a:buClr>
                <a:srgbClr val="000000"/>
              </a:buClr>
            </a:pPr>
            <a:r>
              <a:rPr lang="en-GB" b="1" dirty="0">
                <a:solidFill>
                  <a:srgbClr val="0070C0"/>
                </a:solidFill>
                <a:latin typeface="Courier New" panose="02070309020205020404" pitchFamily="49" charset="0"/>
                <a:cs typeface="Courier New" panose="02070309020205020404" pitchFamily="49" charset="0"/>
              </a:rPr>
              <a:t>/etc/host</a:t>
            </a:r>
            <a:r>
              <a:rPr lang="en-GB" dirty="0">
                <a:solidFill>
                  <a:srgbClr val="000000"/>
                </a:solidFill>
              </a:rPr>
              <a:t>: stores IP addresses for some hostnames. Before machine contacts the local DNS servers, it first looks into this file for the IP address.</a:t>
            </a:r>
            <a:endParaRPr lang="en-GB" dirty="0">
              <a:solidFill>
                <a:srgbClr val="000000"/>
              </a:solidFill>
              <a:latin typeface="Courier New" panose="02070309020205020404" pitchFamily="49" charset="0"/>
              <a:cs typeface="Courier New" panose="02070309020205020404" pitchFamily="49" charset="0"/>
            </a:endParaRPr>
          </a:p>
          <a:p>
            <a:pPr marL="533387" indent="-380990">
              <a:buClr>
                <a:srgbClr val="000000"/>
              </a:buClr>
            </a:pPr>
            <a:endParaRPr lang="en-GB" dirty="0">
              <a:latin typeface="Courier New" panose="02070309020205020404" pitchFamily="49" charset="0"/>
              <a:cs typeface="Courier New" panose="02070309020205020404" pitchFamily="49" charset="0"/>
            </a:endParaRPr>
          </a:p>
          <a:p>
            <a:pPr marL="533387" indent="-380990">
              <a:buClr>
                <a:srgbClr val="000000"/>
              </a:buClr>
            </a:pPr>
            <a:r>
              <a:rPr lang="en-GB" b="1" dirty="0">
                <a:solidFill>
                  <a:srgbClr val="0070C0"/>
                </a:solidFill>
                <a:latin typeface="Courier New" panose="02070309020205020404" pitchFamily="49" charset="0"/>
                <a:cs typeface="Courier New" panose="02070309020205020404" pitchFamily="49" charset="0"/>
              </a:rPr>
              <a:t>/etc/</a:t>
            </a:r>
            <a:r>
              <a:rPr lang="en-GB" b="1" dirty="0" err="1">
                <a:solidFill>
                  <a:srgbClr val="0070C0"/>
                </a:solidFill>
                <a:latin typeface="Courier New" panose="02070309020205020404" pitchFamily="49" charset="0"/>
                <a:cs typeface="Courier New" panose="02070309020205020404" pitchFamily="49" charset="0"/>
              </a:rPr>
              <a:t>resolv.conf</a:t>
            </a:r>
            <a:r>
              <a:rPr lang="en-GB" dirty="0"/>
              <a:t>: provide information to the machine’s DNS resolver about the IP address of the local DNS server. The IP address of the local DNS server provided by DHCP is also stored here.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849F-9624-F66F-5696-8CD160B48919}"/>
              </a:ext>
            </a:extLst>
          </p:cNvPr>
          <p:cNvSpPr>
            <a:spLocks noGrp="1"/>
          </p:cNvSpPr>
          <p:nvPr>
            <p:ph type="title"/>
          </p:nvPr>
        </p:nvSpPr>
        <p:spPr/>
        <p:txBody>
          <a:bodyPr>
            <a:normAutofit/>
          </a:bodyPr>
          <a:lstStyle/>
          <a:p>
            <a:r>
              <a:rPr lang="en-US" dirty="0"/>
              <a:t>How Local DNS Server Get Root Server's IP </a:t>
            </a:r>
          </a:p>
        </p:txBody>
      </p:sp>
      <p:pic>
        <p:nvPicPr>
          <p:cNvPr id="5" name="Content Placeholder 4">
            <a:extLst>
              <a:ext uri="{FF2B5EF4-FFF2-40B4-BE49-F238E27FC236}">
                <a16:creationId xmlns:a16="http://schemas.microsoft.com/office/drawing/2014/main" id="{A8BF288A-1D91-AEB1-E4DB-B6EF9E9C980C}"/>
              </a:ext>
            </a:extLst>
          </p:cNvPr>
          <p:cNvPicPr>
            <a:picLocks noGrp="1" noChangeAspect="1"/>
          </p:cNvPicPr>
          <p:nvPr>
            <p:ph idx="1"/>
          </p:nvPr>
        </p:nvPicPr>
        <p:blipFill>
          <a:blip r:embed="rId2"/>
          <a:stretch>
            <a:fillRect/>
          </a:stretch>
        </p:blipFill>
        <p:spPr>
          <a:xfrm>
            <a:off x="609600" y="1600200"/>
            <a:ext cx="7649643" cy="1619476"/>
          </a:xfrm>
        </p:spPr>
      </p:pic>
      <p:pic>
        <p:nvPicPr>
          <p:cNvPr id="7" name="Picture 6">
            <a:extLst>
              <a:ext uri="{FF2B5EF4-FFF2-40B4-BE49-F238E27FC236}">
                <a16:creationId xmlns:a16="http://schemas.microsoft.com/office/drawing/2014/main" id="{F1541810-F149-4EF1-B33D-E0AA721D9048}"/>
              </a:ext>
            </a:extLst>
          </p:cNvPr>
          <p:cNvPicPr>
            <a:picLocks noChangeAspect="1"/>
          </p:cNvPicPr>
          <p:nvPr/>
        </p:nvPicPr>
        <p:blipFill>
          <a:blip r:embed="rId3"/>
          <a:stretch>
            <a:fillRect/>
          </a:stretch>
        </p:blipFill>
        <p:spPr>
          <a:xfrm>
            <a:off x="609600" y="3314001"/>
            <a:ext cx="6553200" cy="3108756"/>
          </a:xfrm>
          <a:prstGeom prst="rect">
            <a:avLst/>
          </a:prstGeom>
        </p:spPr>
      </p:pic>
    </p:spTree>
    <p:extLst>
      <p:ext uri="{BB962C8B-B14F-4D97-AF65-F5344CB8AC3E}">
        <p14:creationId xmlns:p14="http://schemas.microsoft.com/office/powerpoint/2010/main" val="3423230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C3A3-8063-7166-9021-0EFB9AAF826D}"/>
              </a:ext>
            </a:extLst>
          </p:cNvPr>
          <p:cNvSpPr>
            <a:spLocks noGrp="1"/>
          </p:cNvSpPr>
          <p:nvPr>
            <p:ph type="title"/>
          </p:nvPr>
        </p:nvSpPr>
        <p:spPr/>
        <p:txBody>
          <a:bodyPr>
            <a:normAutofit/>
          </a:bodyPr>
          <a:lstStyle/>
          <a:p>
            <a:r>
              <a:rPr lang="en-US" dirty="0"/>
              <a:t>DNS Query Process: Query the Root Server</a:t>
            </a:r>
          </a:p>
        </p:txBody>
      </p:sp>
      <p:pic>
        <p:nvPicPr>
          <p:cNvPr id="7" name="Picture 6" descr="Table&#10;&#10;Description automatically generated">
            <a:extLst>
              <a:ext uri="{FF2B5EF4-FFF2-40B4-BE49-F238E27FC236}">
                <a16:creationId xmlns:a16="http://schemas.microsoft.com/office/drawing/2014/main" id="{B7EABB65-FDDB-3A73-2D8C-6F9AB58C5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524000"/>
            <a:ext cx="9030960" cy="4963218"/>
          </a:xfrm>
          <a:prstGeom prst="rect">
            <a:avLst/>
          </a:prstGeom>
        </p:spPr>
      </p:pic>
    </p:spTree>
    <p:extLst>
      <p:ext uri="{BB962C8B-B14F-4D97-AF65-F5344CB8AC3E}">
        <p14:creationId xmlns:p14="http://schemas.microsoft.com/office/powerpoint/2010/main" val="1205559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C3A3-8063-7166-9021-0EFB9AAF826D}"/>
              </a:ext>
            </a:extLst>
          </p:cNvPr>
          <p:cNvSpPr>
            <a:spLocks noGrp="1"/>
          </p:cNvSpPr>
          <p:nvPr>
            <p:ph type="title"/>
          </p:nvPr>
        </p:nvSpPr>
        <p:spPr/>
        <p:txBody>
          <a:bodyPr>
            <a:normAutofit/>
          </a:bodyPr>
          <a:lstStyle/>
          <a:p>
            <a:r>
              <a:rPr lang="en-US" dirty="0"/>
              <a:t>DNS Query Process: Query the net Server</a:t>
            </a:r>
          </a:p>
        </p:txBody>
      </p:sp>
      <p:pic>
        <p:nvPicPr>
          <p:cNvPr id="7" name="Picture 6" descr="Table&#10;&#10;Description automatically generated">
            <a:extLst>
              <a:ext uri="{FF2B5EF4-FFF2-40B4-BE49-F238E27FC236}">
                <a16:creationId xmlns:a16="http://schemas.microsoft.com/office/drawing/2014/main" id="{788017EF-DC31-F889-C021-96F86ED9F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752600"/>
            <a:ext cx="9116697" cy="3839111"/>
          </a:xfrm>
          <a:prstGeom prst="rect">
            <a:avLst/>
          </a:prstGeom>
        </p:spPr>
      </p:pic>
    </p:spTree>
    <p:extLst>
      <p:ext uri="{BB962C8B-B14F-4D97-AF65-F5344CB8AC3E}">
        <p14:creationId xmlns:p14="http://schemas.microsoft.com/office/powerpoint/2010/main" val="1467389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C3A3-8063-7166-9021-0EFB9AAF826D}"/>
              </a:ext>
            </a:extLst>
          </p:cNvPr>
          <p:cNvSpPr>
            <a:spLocks noGrp="1"/>
          </p:cNvSpPr>
          <p:nvPr>
            <p:ph type="title"/>
          </p:nvPr>
        </p:nvSpPr>
        <p:spPr>
          <a:xfrm>
            <a:off x="609600" y="274638"/>
            <a:ext cx="11430000" cy="1143000"/>
          </a:xfrm>
        </p:spPr>
        <p:txBody>
          <a:bodyPr>
            <a:normAutofit fontScale="90000"/>
          </a:bodyPr>
          <a:lstStyle/>
          <a:p>
            <a:r>
              <a:rPr lang="en-US" dirty="0"/>
              <a:t>DNS Query Process: Query </a:t>
            </a:r>
            <a:r>
              <a:rPr lang="en-US" dirty="0" err="1"/>
              <a:t>example.net’s</a:t>
            </a:r>
            <a:r>
              <a:rPr lang="en-US" dirty="0"/>
              <a:t> nameserver</a:t>
            </a:r>
          </a:p>
        </p:txBody>
      </p:sp>
      <p:pic>
        <p:nvPicPr>
          <p:cNvPr id="4" name="Picture 3" descr="Table&#10;&#10;Description automatically generated">
            <a:extLst>
              <a:ext uri="{FF2B5EF4-FFF2-40B4-BE49-F238E27FC236}">
                <a16:creationId xmlns:a16="http://schemas.microsoft.com/office/drawing/2014/main" id="{E249DFBD-44E2-1FC9-A984-0477B4530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81200"/>
            <a:ext cx="9297698" cy="3153215"/>
          </a:xfrm>
          <a:prstGeom prst="rect">
            <a:avLst/>
          </a:prstGeom>
        </p:spPr>
      </p:pic>
    </p:spTree>
    <p:extLst>
      <p:ext uri="{BB962C8B-B14F-4D97-AF65-F5344CB8AC3E}">
        <p14:creationId xmlns:p14="http://schemas.microsoft.com/office/powerpoint/2010/main" val="3855814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EED3-CD64-810C-446A-DF6860F34AF1}"/>
              </a:ext>
            </a:extLst>
          </p:cNvPr>
          <p:cNvSpPr>
            <a:spLocks noGrp="1"/>
          </p:cNvSpPr>
          <p:nvPr>
            <p:ph type="title"/>
          </p:nvPr>
        </p:nvSpPr>
        <p:spPr/>
        <p:txBody>
          <a:bodyPr/>
          <a:lstStyle/>
          <a:p>
            <a:r>
              <a:rPr lang="en-US" dirty="0"/>
              <a:t>Lab Setup for DNS Infrastructure Lab</a:t>
            </a:r>
          </a:p>
        </p:txBody>
      </p:sp>
      <p:sp>
        <p:nvSpPr>
          <p:cNvPr id="3" name="Text Placeholder 2">
            <a:extLst>
              <a:ext uri="{FF2B5EF4-FFF2-40B4-BE49-F238E27FC236}">
                <a16:creationId xmlns:a16="http://schemas.microsoft.com/office/drawing/2014/main" id="{D1C993C7-38C2-CCAF-F6FA-4E65AA187A6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96561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432CC-0B7E-E0BE-34A7-CE6063F40E1C}"/>
              </a:ext>
            </a:extLst>
          </p:cNvPr>
          <p:cNvSpPr>
            <a:spLocks noGrp="1"/>
          </p:cNvSpPr>
          <p:nvPr>
            <p:ph type="title"/>
          </p:nvPr>
        </p:nvSpPr>
        <p:spPr/>
        <p:txBody>
          <a:bodyPr/>
          <a:lstStyle/>
          <a:p>
            <a:r>
              <a:rPr lang="en-US" dirty="0"/>
              <a:t>A Simplified DNS Infrastructure</a:t>
            </a:r>
          </a:p>
        </p:txBody>
      </p:sp>
      <p:pic>
        <p:nvPicPr>
          <p:cNvPr id="5" name="Content Placeholder 4" descr="Diagram&#10;&#10;Description automatically generated">
            <a:extLst>
              <a:ext uri="{FF2B5EF4-FFF2-40B4-BE49-F238E27FC236}">
                <a16:creationId xmlns:a16="http://schemas.microsoft.com/office/drawing/2014/main" id="{E0D98CE1-E98C-FFE7-C405-F37F1D0C2D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1276" y="1600200"/>
            <a:ext cx="10169448" cy="4525963"/>
          </a:xfrm>
        </p:spPr>
      </p:pic>
    </p:spTree>
    <p:extLst>
      <p:ext uri="{BB962C8B-B14F-4D97-AF65-F5344CB8AC3E}">
        <p14:creationId xmlns:p14="http://schemas.microsoft.com/office/powerpoint/2010/main" val="250701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754" y="304800"/>
            <a:ext cx="9549245" cy="914400"/>
          </a:xfrm>
        </p:spPr>
        <p:txBody>
          <a:bodyPr>
            <a:noAutofit/>
          </a:bodyPr>
          <a:lstStyle/>
          <a:p>
            <a:pPr algn="l"/>
            <a:r>
              <a:rPr lang="en-US" dirty="0"/>
              <a:t>Outline</a:t>
            </a:r>
          </a:p>
        </p:txBody>
      </p:sp>
      <p:sp>
        <p:nvSpPr>
          <p:cNvPr id="3" name="Content Placeholder 2"/>
          <p:cNvSpPr>
            <a:spLocks noGrp="1"/>
          </p:cNvSpPr>
          <p:nvPr>
            <p:ph idx="1"/>
          </p:nvPr>
        </p:nvSpPr>
        <p:spPr>
          <a:xfrm>
            <a:off x="685800" y="1524000"/>
            <a:ext cx="10972800" cy="4038600"/>
          </a:xfrm>
        </p:spPr>
        <p:txBody>
          <a:bodyPr>
            <a:normAutofit/>
          </a:bodyPr>
          <a:lstStyle/>
          <a:p>
            <a:r>
              <a:rPr lang="en-US" dirty="0"/>
              <a:t>How DNS works</a:t>
            </a:r>
          </a:p>
          <a:p>
            <a:r>
              <a:rPr lang="en-US" dirty="0"/>
              <a:t>Constructing DNS packets</a:t>
            </a:r>
          </a:p>
          <a:p>
            <a:r>
              <a:rPr lang="en-US" dirty="0"/>
              <a:t>DNS cache poisoning attacks</a:t>
            </a:r>
          </a:p>
          <a:p>
            <a:pPr lvl="1"/>
            <a:r>
              <a:rPr lang="en-US" dirty="0"/>
              <a:t>Local</a:t>
            </a:r>
          </a:p>
          <a:p>
            <a:pPr lvl="1"/>
            <a:r>
              <a:rPr lang="en-US" dirty="0"/>
              <a:t>Remote</a:t>
            </a:r>
          </a:p>
          <a:p>
            <a:r>
              <a:rPr lang="en-US" dirty="0"/>
              <a:t>DNS Rebinding attack</a:t>
            </a:r>
          </a:p>
          <a:p>
            <a:r>
              <a:rPr lang="en-US" dirty="0"/>
              <a:t>DNSSEC</a:t>
            </a:r>
          </a:p>
          <a:p>
            <a:pPr marL="0" lvl="1" indent="0">
              <a:buNone/>
            </a:pPr>
            <a:endParaRPr lang="en-US" sz="2000" dirty="0"/>
          </a:p>
        </p:txBody>
      </p:sp>
    </p:spTree>
    <p:extLst>
      <p:ext uri="{BB962C8B-B14F-4D97-AF65-F5344CB8AC3E}">
        <p14:creationId xmlns:p14="http://schemas.microsoft.com/office/powerpoint/2010/main" val="850159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6CA55-4D0B-D210-220B-4515469CC9A1}"/>
              </a:ext>
            </a:extLst>
          </p:cNvPr>
          <p:cNvSpPr>
            <a:spLocks noGrp="1"/>
          </p:cNvSpPr>
          <p:nvPr>
            <p:ph type="title"/>
          </p:nvPr>
        </p:nvSpPr>
        <p:spPr/>
        <p:txBody>
          <a:bodyPr/>
          <a:lstStyle/>
          <a:p>
            <a:r>
              <a:rPr lang="en-US" dirty="0"/>
              <a:t>Internet Emulator</a:t>
            </a:r>
          </a:p>
        </p:txBody>
      </p:sp>
      <p:pic>
        <p:nvPicPr>
          <p:cNvPr id="5" name="Content Placeholder 4" descr="Chart&#10;&#10;Description automatically generated">
            <a:extLst>
              <a:ext uri="{FF2B5EF4-FFF2-40B4-BE49-F238E27FC236}">
                <a16:creationId xmlns:a16="http://schemas.microsoft.com/office/drawing/2014/main" id="{F5F73ADA-1D91-E5A9-6F50-CA125E8E12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433" y="1600200"/>
            <a:ext cx="7857389" cy="4525963"/>
          </a:xfrm>
        </p:spPr>
      </p:pic>
    </p:spTree>
    <p:extLst>
      <p:ext uri="{BB962C8B-B14F-4D97-AF65-F5344CB8AC3E}">
        <p14:creationId xmlns:p14="http://schemas.microsoft.com/office/powerpoint/2010/main" val="1684653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DC50-1CD8-254A-83B0-08061D6AF20C}"/>
              </a:ext>
            </a:extLst>
          </p:cNvPr>
          <p:cNvSpPr>
            <a:spLocks noGrp="1"/>
          </p:cNvSpPr>
          <p:nvPr>
            <p:ph type="title"/>
          </p:nvPr>
        </p:nvSpPr>
        <p:spPr/>
        <p:txBody>
          <a:bodyPr/>
          <a:lstStyle/>
          <a:p>
            <a:r>
              <a:rPr lang="en-US" dirty="0"/>
              <a:t>DNS Nameservers</a:t>
            </a:r>
          </a:p>
        </p:txBody>
      </p:sp>
      <p:pic>
        <p:nvPicPr>
          <p:cNvPr id="5" name="Content Placeholder 4" descr="Text&#10;&#10;Description automatically generated">
            <a:extLst>
              <a:ext uri="{FF2B5EF4-FFF2-40B4-BE49-F238E27FC236}">
                <a16:creationId xmlns:a16="http://schemas.microsoft.com/office/drawing/2014/main" id="{B385B5B8-ED64-B53B-72B2-7C3FEC0DCA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521" y="1600200"/>
            <a:ext cx="7039957" cy="4286848"/>
          </a:xfrm>
        </p:spPr>
      </p:pic>
    </p:spTree>
    <p:extLst>
      <p:ext uri="{BB962C8B-B14F-4D97-AF65-F5344CB8AC3E}">
        <p14:creationId xmlns:p14="http://schemas.microsoft.com/office/powerpoint/2010/main" val="1351914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2AC1-8DC1-0826-CB7C-7BC4BE5BD547}"/>
              </a:ext>
            </a:extLst>
          </p:cNvPr>
          <p:cNvSpPr>
            <a:spLocks noGrp="1"/>
          </p:cNvSpPr>
          <p:nvPr>
            <p:ph type="title"/>
          </p:nvPr>
        </p:nvSpPr>
        <p:spPr/>
        <p:txBody>
          <a:bodyPr/>
          <a:lstStyle/>
          <a:p>
            <a:r>
              <a:rPr lang="en-US" dirty="0"/>
              <a:t>Root’s Zone File</a:t>
            </a:r>
          </a:p>
        </p:txBody>
      </p:sp>
      <p:pic>
        <p:nvPicPr>
          <p:cNvPr id="9" name="Content Placeholder 8" descr="Text&#10;&#10;Description automatically generated">
            <a:extLst>
              <a:ext uri="{FF2B5EF4-FFF2-40B4-BE49-F238E27FC236}">
                <a16:creationId xmlns:a16="http://schemas.microsoft.com/office/drawing/2014/main" id="{4B51E91A-8856-6AFB-5DBF-A16F240B9F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863" y="1752600"/>
            <a:ext cx="4242499" cy="4525963"/>
          </a:xfrm>
        </p:spPr>
      </p:pic>
    </p:spTree>
    <p:extLst>
      <p:ext uri="{BB962C8B-B14F-4D97-AF65-F5344CB8AC3E}">
        <p14:creationId xmlns:p14="http://schemas.microsoft.com/office/powerpoint/2010/main" val="2756753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25E5-D665-AC1A-FCDE-9FC2BFC95634}"/>
              </a:ext>
            </a:extLst>
          </p:cNvPr>
          <p:cNvSpPr>
            <a:spLocks noGrp="1"/>
          </p:cNvSpPr>
          <p:nvPr>
            <p:ph type="title"/>
          </p:nvPr>
        </p:nvSpPr>
        <p:spPr/>
        <p:txBody>
          <a:bodyPr/>
          <a:lstStyle/>
          <a:p>
            <a:r>
              <a:rPr lang="en-US" dirty="0"/>
              <a:t>COM’s Zone File</a:t>
            </a:r>
          </a:p>
        </p:txBody>
      </p:sp>
      <p:pic>
        <p:nvPicPr>
          <p:cNvPr id="5" name="Content Placeholder 4" descr="Text&#10;&#10;Description automatically generated">
            <a:extLst>
              <a:ext uri="{FF2B5EF4-FFF2-40B4-BE49-F238E27FC236}">
                <a16:creationId xmlns:a16="http://schemas.microsoft.com/office/drawing/2014/main" id="{D4EE9A82-14FD-2D2B-E5A5-420D280936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133600"/>
            <a:ext cx="5849166" cy="3038899"/>
          </a:xfrm>
        </p:spPr>
      </p:pic>
    </p:spTree>
    <p:extLst>
      <p:ext uri="{BB962C8B-B14F-4D97-AF65-F5344CB8AC3E}">
        <p14:creationId xmlns:p14="http://schemas.microsoft.com/office/powerpoint/2010/main" val="51679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45B0-DDA2-1DDC-EFA0-F59AC7665EBF}"/>
              </a:ext>
            </a:extLst>
          </p:cNvPr>
          <p:cNvSpPr>
            <a:spLocks noGrp="1"/>
          </p:cNvSpPr>
          <p:nvPr>
            <p:ph type="title"/>
          </p:nvPr>
        </p:nvSpPr>
        <p:spPr/>
        <p:txBody>
          <a:bodyPr/>
          <a:lstStyle/>
          <a:p>
            <a:r>
              <a:rPr lang="en-US" dirty="0" err="1"/>
              <a:t>Example.com’s</a:t>
            </a:r>
            <a:r>
              <a:rPr lang="en-US" dirty="0"/>
              <a:t> Zone File</a:t>
            </a:r>
          </a:p>
        </p:txBody>
      </p:sp>
      <p:pic>
        <p:nvPicPr>
          <p:cNvPr id="11" name="Picture 10" descr="Text&#10;&#10;Description automatically generated with low confidence">
            <a:extLst>
              <a:ext uri="{FF2B5EF4-FFF2-40B4-BE49-F238E27FC236}">
                <a16:creationId xmlns:a16="http://schemas.microsoft.com/office/drawing/2014/main" id="{4F2BB344-E5DB-0734-9E23-FF127712A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743200"/>
            <a:ext cx="6211167" cy="2152950"/>
          </a:xfrm>
          <a:prstGeom prst="rect">
            <a:avLst/>
          </a:prstGeom>
        </p:spPr>
      </p:pic>
    </p:spTree>
    <p:extLst>
      <p:ext uri="{BB962C8B-B14F-4D97-AF65-F5344CB8AC3E}">
        <p14:creationId xmlns:p14="http://schemas.microsoft.com/office/powerpoint/2010/main" val="2203019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0040-4CA2-14DA-84CD-B186AF43A68A}"/>
              </a:ext>
            </a:extLst>
          </p:cNvPr>
          <p:cNvSpPr>
            <a:spLocks noGrp="1"/>
          </p:cNvSpPr>
          <p:nvPr>
            <p:ph type="title"/>
          </p:nvPr>
        </p:nvSpPr>
        <p:spPr/>
        <p:txBody>
          <a:bodyPr/>
          <a:lstStyle/>
          <a:p>
            <a:r>
              <a:rPr lang="en-US" dirty="0"/>
              <a:t>Lab setup for DNS Attack Labs</a:t>
            </a:r>
          </a:p>
        </p:txBody>
      </p:sp>
      <p:sp>
        <p:nvSpPr>
          <p:cNvPr id="3" name="Text Placeholder 2">
            <a:extLst>
              <a:ext uri="{FF2B5EF4-FFF2-40B4-BE49-F238E27FC236}">
                <a16:creationId xmlns:a16="http://schemas.microsoft.com/office/drawing/2014/main" id="{DFE71442-93DD-FE7D-2A08-63A5662D128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27800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045D-1610-976B-EEEA-3F3AEED7BF3E}"/>
              </a:ext>
            </a:extLst>
          </p:cNvPr>
          <p:cNvSpPr>
            <a:spLocks noGrp="1"/>
          </p:cNvSpPr>
          <p:nvPr>
            <p:ph type="title"/>
          </p:nvPr>
        </p:nvSpPr>
        <p:spPr/>
        <p:txBody>
          <a:bodyPr/>
          <a:lstStyle/>
          <a:p>
            <a:r>
              <a:rPr lang="en-US" dirty="0"/>
              <a:t>Lab Setup for DNS Attack Labs</a:t>
            </a:r>
          </a:p>
        </p:txBody>
      </p:sp>
      <p:pic>
        <p:nvPicPr>
          <p:cNvPr id="5" name="Content Placeholder 4">
            <a:extLst>
              <a:ext uri="{FF2B5EF4-FFF2-40B4-BE49-F238E27FC236}">
                <a16:creationId xmlns:a16="http://schemas.microsoft.com/office/drawing/2014/main" id="{03FEA981-0EF0-98B9-A90F-3715A7587AE2}"/>
              </a:ext>
            </a:extLst>
          </p:cNvPr>
          <p:cNvPicPr>
            <a:picLocks noGrp="1" noChangeAspect="1"/>
          </p:cNvPicPr>
          <p:nvPr>
            <p:ph idx="1"/>
          </p:nvPr>
        </p:nvPicPr>
        <p:blipFill>
          <a:blip r:embed="rId2"/>
          <a:stretch>
            <a:fillRect/>
          </a:stretch>
        </p:blipFill>
        <p:spPr>
          <a:xfrm>
            <a:off x="609600" y="1981200"/>
            <a:ext cx="6982799" cy="3934374"/>
          </a:xfrm>
        </p:spPr>
      </p:pic>
      <p:pic>
        <p:nvPicPr>
          <p:cNvPr id="4" name="Picture 3" descr="Text&#10;&#10;Description automatically generated">
            <a:extLst>
              <a:ext uri="{FF2B5EF4-FFF2-40B4-BE49-F238E27FC236}">
                <a16:creationId xmlns:a16="http://schemas.microsoft.com/office/drawing/2014/main" id="{E2F4851E-6580-C2FA-8D3D-D6D6BE8885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3581400"/>
            <a:ext cx="3801005" cy="1886213"/>
          </a:xfrm>
          <a:prstGeom prst="rect">
            <a:avLst/>
          </a:prstGeom>
        </p:spPr>
      </p:pic>
      <p:sp>
        <p:nvSpPr>
          <p:cNvPr id="6" name="TextBox 5">
            <a:extLst>
              <a:ext uri="{FF2B5EF4-FFF2-40B4-BE49-F238E27FC236}">
                <a16:creationId xmlns:a16="http://schemas.microsoft.com/office/drawing/2014/main" id="{25E35BB5-75E8-0990-836A-D6DEB026B6F3}"/>
              </a:ext>
            </a:extLst>
          </p:cNvPr>
          <p:cNvSpPr txBox="1"/>
          <p:nvPr/>
        </p:nvSpPr>
        <p:spPr>
          <a:xfrm>
            <a:off x="7772400" y="2362200"/>
            <a:ext cx="3198312" cy="523220"/>
          </a:xfrm>
          <a:prstGeom prst="rect">
            <a:avLst/>
          </a:prstGeom>
          <a:noFill/>
        </p:spPr>
        <p:txBody>
          <a:bodyPr wrap="square">
            <a:spAutoFit/>
          </a:bodyPr>
          <a:lstStyle/>
          <a:p>
            <a:r>
              <a:rPr lang="en-US" sz="2800" dirty="0"/>
              <a:t>On Local DNS Server</a:t>
            </a:r>
          </a:p>
        </p:txBody>
      </p:sp>
      <p:sp>
        <p:nvSpPr>
          <p:cNvPr id="8" name="TextBox 7">
            <a:extLst>
              <a:ext uri="{FF2B5EF4-FFF2-40B4-BE49-F238E27FC236}">
                <a16:creationId xmlns:a16="http://schemas.microsoft.com/office/drawing/2014/main" id="{69A0C4EA-464C-29CD-466E-1E35C47021F3}"/>
              </a:ext>
            </a:extLst>
          </p:cNvPr>
          <p:cNvSpPr txBox="1"/>
          <p:nvPr/>
        </p:nvSpPr>
        <p:spPr>
          <a:xfrm>
            <a:off x="7772400" y="2864078"/>
            <a:ext cx="3048000" cy="461665"/>
          </a:xfrm>
          <a:prstGeom prst="rect">
            <a:avLst/>
          </a:prstGeom>
          <a:noFill/>
        </p:spPr>
        <p:txBody>
          <a:bodyPr wrap="square">
            <a:spAutoFit/>
          </a:bodyPr>
          <a:lstStyle/>
          <a:p>
            <a:r>
              <a:rPr lang="en-US" sz="2400" dirty="0"/>
              <a:t>/</a:t>
            </a:r>
            <a:r>
              <a:rPr lang="en-US" sz="2400" dirty="0" err="1"/>
              <a:t>etc</a:t>
            </a:r>
            <a:r>
              <a:rPr lang="en-US" sz="2400" dirty="0"/>
              <a:t>/bind/</a:t>
            </a:r>
            <a:r>
              <a:rPr lang="en-US" sz="2400" dirty="0" err="1"/>
              <a:t>named.conf</a:t>
            </a:r>
            <a:endParaRPr lang="en-US" sz="2400" dirty="0"/>
          </a:p>
        </p:txBody>
      </p:sp>
    </p:spTree>
    <p:extLst>
      <p:ext uri="{BB962C8B-B14F-4D97-AF65-F5344CB8AC3E}">
        <p14:creationId xmlns:p14="http://schemas.microsoft.com/office/powerpoint/2010/main" val="3655057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9B1C6-0A89-1FCC-336E-13B559744DAB}"/>
              </a:ext>
            </a:extLst>
          </p:cNvPr>
          <p:cNvSpPr>
            <a:spLocks noGrp="1"/>
          </p:cNvSpPr>
          <p:nvPr>
            <p:ph type="title"/>
          </p:nvPr>
        </p:nvSpPr>
        <p:spPr/>
        <p:txBody>
          <a:bodyPr>
            <a:normAutofit/>
          </a:bodyPr>
          <a:lstStyle/>
          <a:p>
            <a:r>
              <a:rPr lang="en-US" dirty="0"/>
              <a:t>Set Up Two Zones on Attacker Machine</a:t>
            </a:r>
          </a:p>
        </p:txBody>
      </p:sp>
      <p:sp>
        <p:nvSpPr>
          <p:cNvPr id="7" name="TextBox 6">
            <a:extLst>
              <a:ext uri="{FF2B5EF4-FFF2-40B4-BE49-F238E27FC236}">
                <a16:creationId xmlns:a16="http://schemas.microsoft.com/office/drawing/2014/main" id="{B1883E51-CBF4-765A-053D-58A7F88E3363}"/>
              </a:ext>
            </a:extLst>
          </p:cNvPr>
          <p:cNvSpPr txBox="1"/>
          <p:nvPr/>
        </p:nvSpPr>
        <p:spPr>
          <a:xfrm>
            <a:off x="762000" y="1819553"/>
            <a:ext cx="8153400" cy="584775"/>
          </a:xfrm>
          <a:prstGeom prst="rect">
            <a:avLst/>
          </a:prstGeom>
          <a:noFill/>
        </p:spPr>
        <p:txBody>
          <a:bodyPr wrap="square">
            <a:spAutoFit/>
          </a:bodyPr>
          <a:lstStyle/>
          <a:p>
            <a:r>
              <a:rPr lang="en-US" sz="3200" b="1" dirty="0">
                <a:latin typeface="Consolas" panose="020B0609020204030204" pitchFamily="49" charset="0"/>
              </a:rPr>
              <a:t>/</a:t>
            </a:r>
            <a:r>
              <a:rPr lang="en-US" sz="3200" b="1" dirty="0" err="1">
                <a:latin typeface="Consolas" panose="020B0609020204030204" pitchFamily="49" charset="0"/>
              </a:rPr>
              <a:t>etc</a:t>
            </a:r>
            <a:r>
              <a:rPr lang="en-US" sz="3200" b="1" dirty="0">
                <a:latin typeface="Consolas" panose="020B0609020204030204" pitchFamily="49" charset="0"/>
              </a:rPr>
              <a:t>/bind/</a:t>
            </a:r>
            <a:r>
              <a:rPr lang="en-US" sz="3200" b="1" dirty="0" err="1">
                <a:latin typeface="Consolas" panose="020B0609020204030204" pitchFamily="49" charset="0"/>
              </a:rPr>
              <a:t>named.conf</a:t>
            </a:r>
            <a:endParaRPr lang="en-US" sz="3600" b="1" dirty="0">
              <a:latin typeface="Consolas" panose="020B0609020204030204" pitchFamily="49" charset="0"/>
            </a:endParaRPr>
          </a:p>
        </p:txBody>
      </p:sp>
      <p:pic>
        <p:nvPicPr>
          <p:cNvPr id="11" name="Picture 10" descr="Graphical user interface, text, application&#10;&#10;Description automatically generated">
            <a:extLst>
              <a:ext uri="{FF2B5EF4-FFF2-40B4-BE49-F238E27FC236}">
                <a16:creationId xmlns:a16="http://schemas.microsoft.com/office/drawing/2014/main" id="{DF215704-B519-406A-2CC2-DDD2CE28A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808331"/>
            <a:ext cx="7163800" cy="2848373"/>
          </a:xfrm>
          <a:prstGeom prst="rect">
            <a:avLst/>
          </a:prstGeom>
        </p:spPr>
      </p:pic>
    </p:spTree>
    <p:extLst>
      <p:ext uri="{BB962C8B-B14F-4D97-AF65-F5344CB8AC3E}">
        <p14:creationId xmlns:p14="http://schemas.microsoft.com/office/powerpoint/2010/main" val="929669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2D95-8D0D-926A-95D2-3C6E42773B4A}"/>
              </a:ext>
            </a:extLst>
          </p:cNvPr>
          <p:cNvSpPr>
            <a:spLocks noGrp="1"/>
          </p:cNvSpPr>
          <p:nvPr>
            <p:ph type="title"/>
          </p:nvPr>
        </p:nvSpPr>
        <p:spPr/>
        <p:txBody>
          <a:bodyPr/>
          <a:lstStyle/>
          <a:p>
            <a:r>
              <a:rPr lang="en-US" dirty="0"/>
              <a:t>For Attacker32.com Domain</a:t>
            </a:r>
          </a:p>
        </p:txBody>
      </p:sp>
      <p:pic>
        <p:nvPicPr>
          <p:cNvPr id="5" name="Content Placeholder 4" descr="Text&#10;&#10;Description automatically generated">
            <a:extLst>
              <a:ext uri="{FF2B5EF4-FFF2-40B4-BE49-F238E27FC236}">
                <a16:creationId xmlns:a16="http://schemas.microsoft.com/office/drawing/2014/main" id="{1C7043C0-BFA4-9089-D583-4CBFB01C53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00200"/>
            <a:ext cx="8895557" cy="4525963"/>
          </a:xfrm>
        </p:spPr>
      </p:pic>
    </p:spTree>
    <p:extLst>
      <p:ext uri="{BB962C8B-B14F-4D97-AF65-F5344CB8AC3E}">
        <p14:creationId xmlns:p14="http://schemas.microsoft.com/office/powerpoint/2010/main" val="3679377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2F72-F93B-8A0F-FF7B-33EDB929A62E}"/>
              </a:ext>
            </a:extLst>
          </p:cNvPr>
          <p:cNvSpPr>
            <a:spLocks noGrp="1"/>
          </p:cNvSpPr>
          <p:nvPr>
            <p:ph type="title"/>
          </p:nvPr>
        </p:nvSpPr>
        <p:spPr/>
        <p:txBody>
          <a:bodyPr/>
          <a:lstStyle/>
          <a:p>
            <a:r>
              <a:rPr lang="en-US" dirty="0"/>
              <a:t>For Example.com Domain</a:t>
            </a:r>
          </a:p>
        </p:txBody>
      </p:sp>
      <p:pic>
        <p:nvPicPr>
          <p:cNvPr id="5" name="Content Placeholder 4" descr="Text&#10;&#10;Description automatically generated">
            <a:extLst>
              <a:ext uri="{FF2B5EF4-FFF2-40B4-BE49-F238E27FC236}">
                <a16:creationId xmlns:a16="http://schemas.microsoft.com/office/drawing/2014/main" id="{41943160-2EBC-37E4-27BC-F8A5A97B0E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05000"/>
            <a:ext cx="9211961" cy="4334480"/>
          </a:xfrm>
        </p:spPr>
      </p:pic>
    </p:spTree>
    <p:extLst>
      <p:ext uri="{BB962C8B-B14F-4D97-AF65-F5344CB8AC3E}">
        <p14:creationId xmlns:p14="http://schemas.microsoft.com/office/powerpoint/2010/main" val="322052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CFE5-0B2B-9A49-08C8-79063665C37F}"/>
              </a:ext>
            </a:extLst>
          </p:cNvPr>
          <p:cNvSpPr>
            <a:spLocks noGrp="1"/>
          </p:cNvSpPr>
          <p:nvPr>
            <p:ph type="title"/>
          </p:nvPr>
        </p:nvSpPr>
        <p:spPr/>
        <p:txBody>
          <a:bodyPr/>
          <a:lstStyle/>
          <a:p>
            <a:r>
              <a:rPr lang="en-US" dirty="0"/>
              <a:t>dns infrastructure</a:t>
            </a:r>
          </a:p>
        </p:txBody>
      </p:sp>
      <p:sp>
        <p:nvSpPr>
          <p:cNvPr id="3" name="Text Placeholder 2">
            <a:extLst>
              <a:ext uri="{FF2B5EF4-FFF2-40B4-BE49-F238E27FC236}">
                <a16:creationId xmlns:a16="http://schemas.microsoft.com/office/drawing/2014/main" id="{18A02291-77B9-DBFF-22FA-C8B5036F6E3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0824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5C46-4E89-1BCC-DE14-42896C14B18D}"/>
              </a:ext>
            </a:extLst>
          </p:cNvPr>
          <p:cNvSpPr>
            <a:spLocks noGrp="1"/>
          </p:cNvSpPr>
          <p:nvPr>
            <p:ph type="title"/>
          </p:nvPr>
        </p:nvSpPr>
        <p:spPr/>
        <p:txBody>
          <a:bodyPr/>
          <a:lstStyle/>
          <a:p>
            <a:r>
              <a:rPr lang="en-US" dirty="0"/>
              <a:t>construct dns packets</a:t>
            </a:r>
          </a:p>
        </p:txBody>
      </p:sp>
      <p:sp>
        <p:nvSpPr>
          <p:cNvPr id="3" name="Text Placeholder 2">
            <a:extLst>
              <a:ext uri="{FF2B5EF4-FFF2-40B4-BE49-F238E27FC236}">
                <a16:creationId xmlns:a16="http://schemas.microsoft.com/office/drawing/2014/main" id="{ABAA5FEE-C1C7-4270-9359-28A15712B1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18435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969D-B09E-4492-44E0-B2450A0214DE}"/>
              </a:ext>
            </a:extLst>
          </p:cNvPr>
          <p:cNvSpPr>
            <a:spLocks noGrp="1"/>
          </p:cNvSpPr>
          <p:nvPr>
            <p:ph type="title"/>
          </p:nvPr>
        </p:nvSpPr>
        <p:spPr/>
        <p:txBody>
          <a:bodyPr/>
          <a:lstStyle/>
          <a:p>
            <a:r>
              <a:rPr lang="en-US" dirty="0"/>
              <a:t>Header of DNS Packet</a:t>
            </a:r>
          </a:p>
        </p:txBody>
      </p:sp>
      <p:pic>
        <p:nvPicPr>
          <p:cNvPr id="5" name="Content Placeholder 4">
            <a:extLst>
              <a:ext uri="{FF2B5EF4-FFF2-40B4-BE49-F238E27FC236}">
                <a16:creationId xmlns:a16="http://schemas.microsoft.com/office/drawing/2014/main" id="{2E7ACE58-7ACD-F675-CE6E-B81B3572879D}"/>
              </a:ext>
            </a:extLst>
          </p:cNvPr>
          <p:cNvPicPr>
            <a:picLocks noGrp="1" noChangeAspect="1"/>
          </p:cNvPicPr>
          <p:nvPr>
            <p:ph idx="1"/>
          </p:nvPr>
        </p:nvPicPr>
        <p:blipFill>
          <a:blip r:embed="rId2"/>
          <a:stretch>
            <a:fillRect/>
          </a:stretch>
        </p:blipFill>
        <p:spPr>
          <a:xfrm>
            <a:off x="609600" y="1524000"/>
            <a:ext cx="8680945" cy="4525963"/>
          </a:xfrm>
        </p:spPr>
      </p:pic>
    </p:spTree>
    <p:extLst>
      <p:ext uri="{BB962C8B-B14F-4D97-AF65-F5344CB8AC3E}">
        <p14:creationId xmlns:p14="http://schemas.microsoft.com/office/powerpoint/2010/main" val="893038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0B0A2-6114-1D8D-6D9B-2686875795D1}"/>
              </a:ext>
            </a:extLst>
          </p:cNvPr>
          <p:cNvSpPr>
            <a:spLocks noGrp="1"/>
          </p:cNvSpPr>
          <p:nvPr>
            <p:ph type="title"/>
          </p:nvPr>
        </p:nvSpPr>
        <p:spPr/>
        <p:txBody>
          <a:bodyPr>
            <a:normAutofit/>
          </a:bodyPr>
          <a:lstStyle/>
          <a:p>
            <a:r>
              <a:rPr lang="en-US" dirty="0"/>
              <a:t>Constructing DNS Header Using </a:t>
            </a:r>
            <a:r>
              <a:rPr lang="en-US" dirty="0" err="1"/>
              <a:t>Scapy</a:t>
            </a:r>
            <a:endParaRPr lang="en-US" dirty="0"/>
          </a:p>
        </p:txBody>
      </p:sp>
      <p:pic>
        <p:nvPicPr>
          <p:cNvPr id="7" name="Content Placeholder 6" descr="Text&#10;&#10;Description automatically generated">
            <a:extLst>
              <a:ext uri="{FF2B5EF4-FFF2-40B4-BE49-F238E27FC236}">
                <a16:creationId xmlns:a16="http://schemas.microsoft.com/office/drawing/2014/main" id="{2145336F-23C9-27C0-030E-262EC7D5EF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752600"/>
            <a:ext cx="7668695" cy="3896269"/>
          </a:xfrm>
        </p:spPr>
      </p:pic>
    </p:spTree>
    <p:extLst>
      <p:ext uri="{BB962C8B-B14F-4D97-AF65-F5344CB8AC3E}">
        <p14:creationId xmlns:p14="http://schemas.microsoft.com/office/powerpoint/2010/main" val="1259123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47CE-3E1D-A509-2BF7-ECF772CB640B}"/>
              </a:ext>
            </a:extLst>
          </p:cNvPr>
          <p:cNvSpPr>
            <a:spLocks noGrp="1"/>
          </p:cNvSpPr>
          <p:nvPr>
            <p:ph type="title"/>
          </p:nvPr>
        </p:nvSpPr>
        <p:spPr/>
        <p:txBody>
          <a:bodyPr/>
          <a:lstStyle/>
          <a:p>
            <a:r>
              <a:rPr lang="en-US" dirty="0"/>
              <a:t>DNS Record Types</a:t>
            </a:r>
          </a:p>
        </p:txBody>
      </p:sp>
      <p:pic>
        <p:nvPicPr>
          <p:cNvPr id="5" name="Content Placeholder 4" descr="Table&#10;&#10;Description automatically generated">
            <a:extLst>
              <a:ext uri="{FF2B5EF4-FFF2-40B4-BE49-F238E27FC236}">
                <a16:creationId xmlns:a16="http://schemas.microsoft.com/office/drawing/2014/main" id="{FC5514C7-9C5D-1D89-A826-478F1273B0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00200"/>
            <a:ext cx="9315501" cy="4525963"/>
          </a:xfrm>
        </p:spPr>
      </p:pic>
    </p:spTree>
    <p:extLst>
      <p:ext uri="{BB962C8B-B14F-4D97-AF65-F5344CB8AC3E}">
        <p14:creationId xmlns:p14="http://schemas.microsoft.com/office/powerpoint/2010/main" val="76609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17D1F-91F6-988C-9638-7EE159E7C80D}"/>
              </a:ext>
            </a:extLst>
          </p:cNvPr>
          <p:cNvSpPr>
            <a:spLocks noGrp="1"/>
          </p:cNvSpPr>
          <p:nvPr>
            <p:ph type="title"/>
          </p:nvPr>
        </p:nvSpPr>
        <p:spPr/>
        <p:txBody>
          <a:bodyPr>
            <a:normAutofit/>
          </a:bodyPr>
          <a:lstStyle/>
          <a:p>
            <a:r>
              <a:rPr lang="en-US" dirty="0"/>
              <a:t>Constructing DNS Records Using </a:t>
            </a:r>
            <a:r>
              <a:rPr lang="en-US" dirty="0" err="1"/>
              <a:t>Scapy</a:t>
            </a:r>
            <a:endParaRPr lang="en-US" dirty="0"/>
          </a:p>
        </p:txBody>
      </p:sp>
      <p:sp>
        <p:nvSpPr>
          <p:cNvPr id="3" name="Content Placeholder 2">
            <a:extLst>
              <a:ext uri="{FF2B5EF4-FFF2-40B4-BE49-F238E27FC236}">
                <a16:creationId xmlns:a16="http://schemas.microsoft.com/office/drawing/2014/main" id="{CA744A67-C82D-A662-6408-E46EAB085420}"/>
              </a:ext>
            </a:extLst>
          </p:cNvPr>
          <p:cNvSpPr>
            <a:spLocks noGrp="1"/>
          </p:cNvSpPr>
          <p:nvPr>
            <p:ph idx="1"/>
          </p:nvPr>
        </p:nvSpPr>
        <p:spPr>
          <a:xfrm>
            <a:off x="609600" y="1600201"/>
            <a:ext cx="10972800" cy="555029"/>
          </a:xfrm>
        </p:spPr>
        <p:txBody>
          <a:bodyPr>
            <a:normAutofit lnSpcReduction="10000"/>
          </a:bodyPr>
          <a:lstStyle/>
          <a:p>
            <a:r>
              <a:rPr lang="en-US" dirty="0"/>
              <a:t>DNSQR Class</a:t>
            </a:r>
          </a:p>
        </p:txBody>
      </p:sp>
      <p:pic>
        <p:nvPicPr>
          <p:cNvPr id="1026" name="Picture 2">
            <a:extLst>
              <a:ext uri="{FF2B5EF4-FFF2-40B4-BE49-F238E27FC236}">
                <a16:creationId xmlns:a16="http://schemas.microsoft.com/office/drawing/2014/main" id="{3AF8558E-0BF9-F775-F617-2BF31AB82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342759"/>
            <a:ext cx="946785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E1D45E3C-A24F-A4DA-0EE6-1A0AB5B179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572000"/>
            <a:ext cx="7829550" cy="18383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C943EAAA-B3DB-939E-1119-1C2A824BE296}"/>
              </a:ext>
            </a:extLst>
          </p:cNvPr>
          <p:cNvSpPr txBox="1">
            <a:spLocks/>
          </p:cNvSpPr>
          <p:nvPr/>
        </p:nvSpPr>
        <p:spPr>
          <a:xfrm>
            <a:off x="609600" y="3805303"/>
            <a:ext cx="10972800" cy="55502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DNSRR Class</a:t>
            </a:r>
          </a:p>
        </p:txBody>
      </p:sp>
    </p:spTree>
    <p:extLst>
      <p:ext uri="{BB962C8B-B14F-4D97-AF65-F5344CB8AC3E}">
        <p14:creationId xmlns:p14="http://schemas.microsoft.com/office/powerpoint/2010/main" val="2578485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4136-29BA-8432-51CC-C85039C9B3A3}"/>
              </a:ext>
            </a:extLst>
          </p:cNvPr>
          <p:cNvSpPr>
            <a:spLocks noGrp="1"/>
          </p:cNvSpPr>
          <p:nvPr>
            <p:ph type="title"/>
          </p:nvPr>
        </p:nvSpPr>
        <p:spPr/>
        <p:txBody>
          <a:bodyPr>
            <a:normAutofit/>
          </a:bodyPr>
          <a:lstStyle/>
          <a:p>
            <a:r>
              <a:rPr lang="en-US" dirty="0"/>
              <a:t>Example: Send a DNS Query</a:t>
            </a:r>
          </a:p>
        </p:txBody>
      </p:sp>
      <p:pic>
        <p:nvPicPr>
          <p:cNvPr id="5" name="Content Placeholder 4">
            <a:extLst>
              <a:ext uri="{FF2B5EF4-FFF2-40B4-BE49-F238E27FC236}">
                <a16:creationId xmlns:a16="http://schemas.microsoft.com/office/drawing/2014/main" id="{6CF08422-F684-CDB1-F4ED-32F0686F081B}"/>
              </a:ext>
            </a:extLst>
          </p:cNvPr>
          <p:cNvPicPr>
            <a:picLocks noGrp="1" noChangeAspect="1"/>
          </p:cNvPicPr>
          <p:nvPr>
            <p:ph idx="1"/>
          </p:nvPr>
        </p:nvPicPr>
        <p:blipFill>
          <a:blip r:embed="rId2"/>
          <a:stretch>
            <a:fillRect/>
          </a:stretch>
        </p:blipFill>
        <p:spPr>
          <a:xfrm>
            <a:off x="838200" y="1905000"/>
            <a:ext cx="6849431" cy="3381847"/>
          </a:xfrm>
        </p:spPr>
      </p:pic>
    </p:spTree>
    <p:extLst>
      <p:ext uri="{BB962C8B-B14F-4D97-AF65-F5344CB8AC3E}">
        <p14:creationId xmlns:p14="http://schemas.microsoft.com/office/powerpoint/2010/main" val="3219394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0009-D72A-7D56-5254-27291A1BC815}"/>
              </a:ext>
            </a:extLst>
          </p:cNvPr>
          <p:cNvSpPr>
            <a:spLocks noGrp="1"/>
          </p:cNvSpPr>
          <p:nvPr>
            <p:ph type="title"/>
          </p:nvPr>
        </p:nvSpPr>
        <p:spPr/>
        <p:txBody>
          <a:bodyPr/>
          <a:lstStyle/>
          <a:p>
            <a:r>
              <a:rPr lang="en-US" dirty="0"/>
              <a:t>Implement</a:t>
            </a:r>
            <a:r>
              <a:rPr lang="fr-FR" dirty="0"/>
              <a:t> a Simple DNS Server (1)</a:t>
            </a:r>
            <a:endParaRPr lang="en-US" dirty="0"/>
          </a:p>
        </p:txBody>
      </p:sp>
      <p:pic>
        <p:nvPicPr>
          <p:cNvPr id="5" name="Content Placeholder 4">
            <a:extLst>
              <a:ext uri="{FF2B5EF4-FFF2-40B4-BE49-F238E27FC236}">
                <a16:creationId xmlns:a16="http://schemas.microsoft.com/office/drawing/2014/main" id="{43C61319-3577-1B00-C4FA-222032B9EA3E}"/>
              </a:ext>
            </a:extLst>
          </p:cNvPr>
          <p:cNvPicPr>
            <a:picLocks noGrp="1" noChangeAspect="1"/>
          </p:cNvPicPr>
          <p:nvPr>
            <p:ph idx="1"/>
          </p:nvPr>
        </p:nvPicPr>
        <p:blipFill>
          <a:blip r:embed="rId2"/>
          <a:stretch>
            <a:fillRect/>
          </a:stretch>
        </p:blipFill>
        <p:spPr>
          <a:xfrm>
            <a:off x="762000" y="1905000"/>
            <a:ext cx="7897327" cy="3486637"/>
          </a:xfrm>
        </p:spPr>
      </p:pic>
    </p:spTree>
    <p:extLst>
      <p:ext uri="{BB962C8B-B14F-4D97-AF65-F5344CB8AC3E}">
        <p14:creationId xmlns:p14="http://schemas.microsoft.com/office/powerpoint/2010/main" val="2723757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8B3B-4B32-9345-4153-241A31B25299}"/>
              </a:ext>
            </a:extLst>
          </p:cNvPr>
          <p:cNvSpPr>
            <a:spLocks noGrp="1"/>
          </p:cNvSpPr>
          <p:nvPr>
            <p:ph type="title"/>
          </p:nvPr>
        </p:nvSpPr>
        <p:spPr/>
        <p:txBody>
          <a:bodyPr/>
          <a:lstStyle/>
          <a:p>
            <a:r>
              <a:rPr lang="en-US" dirty="0"/>
              <a:t>Implement</a:t>
            </a:r>
            <a:r>
              <a:rPr lang="fr-FR" dirty="0"/>
              <a:t> a Simple DNS Server (2)</a:t>
            </a:r>
            <a:endParaRPr lang="en-US" dirty="0"/>
          </a:p>
        </p:txBody>
      </p:sp>
      <p:pic>
        <p:nvPicPr>
          <p:cNvPr id="5" name="Content Placeholder 4">
            <a:extLst>
              <a:ext uri="{FF2B5EF4-FFF2-40B4-BE49-F238E27FC236}">
                <a16:creationId xmlns:a16="http://schemas.microsoft.com/office/drawing/2014/main" id="{CFFE833E-E974-4A99-1084-9B714C9E5B8E}"/>
              </a:ext>
            </a:extLst>
          </p:cNvPr>
          <p:cNvPicPr>
            <a:picLocks noGrp="1" noChangeAspect="1"/>
          </p:cNvPicPr>
          <p:nvPr>
            <p:ph idx="1"/>
          </p:nvPr>
        </p:nvPicPr>
        <p:blipFill>
          <a:blip r:embed="rId2"/>
          <a:stretch>
            <a:fillRect/>
          </a:stretch>
        </p:blipFill>
        <p:spPr>
          <a:xfrm>
            <a:off x="587679" y="1828800"/>
            <a:ext cx="7944959" cy="4477375"/>
          </a:xfrm>
        </p:spPr>
      </p:pic>
    </p:spTree>
    <p:extLst>
      <p:ext uri="{BB962C8B-B14F-4D97-AF65-F5344CB8AC3E}">
        <p14:creationId xmlns:p14="http://schemas.microsoft.com/office/powerpoint/2010/main" val="3963397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DD50-7492-C224-CB4A-B3651186BF6E}"/>
              </a:ext>
            </a:extLst>
          </p:cNvPr>
          <p:cNvSpPr>
            <a:spLocks noGrp="1"/>
          </p:cNvSpPr>
          <p:nvPr>
            <p:ph type="title"/>
          </p:nvPr>
        </p:nvSpPr>
        <p:spPr/>
        <p:txBody>
          <a:bodyPr/>
          <a:lstStyle/>
          <a:p>
            <a:r>
              <a:rPr lang="en-US" dirty="0"/>
              <a:t>Attack surface</a:t>
            </a:r>
          </a:p>
        </p:txBody>
      </p:sp>
      <p:sp>
        <p:nvSpPr>
          <p:cNvPr id="3" name="Text Placeholder 2">
            <a:extLst>
              <a:ext uri="{FF2B5EF4-FFF2-40B4-BE49-F238E27FC236}">
                <a16:creationId xmlns:a16="http://schemas.microsoft.com/office/drawing/2014/main" id="{55CA6B72-6677-42D3-CD81-EF359581D4A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1601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A0E7-3672-F1DC-EF38-7533C0477EF8}"/>
              </a:ext>
            </a:extLst>
          </p:cNvPr>
          <p:cNvSpPr>
            <a:spLocks noGrp="1"/>
          </p:cNvSpPr>
          <p:nvPr>
            <p:ph type="title"/>
          </p:nvPr>
        </p:nvSpPr>
        <p:spPr/>
        <p:txBody>
          <a:bodyPr/>
          <a:lstStyle/>
          <a:p>
            <a:r>
              <a:rPr lang="en-US" dirty="0"/>
              <a:t>Attack Surface Overview</a:t>
            </a:r>
          </a:p>
        </p:txBody>
      </p:sp>
      <p:pic>
        <p:nvPicPr>
          <p:cNvPr id="5" name="Content Placeholder 4">
            <a:extLst>
              <a:ext uri="{FF2B5EF4-FFF2-40B4-BE49-F238E27FC236}">
                <a16:creationId xmlns:a16="http://schemas.microsoft.com/office/drawing/2014/main" id="{9E0E7426-C061-9168-61AC-82A65E7A2100}"/>
              </a:ext>
            </a:extLst>
          </p:cNvPr>
          <p:cNvPicPr>
            <a:picLocks noGrp="1" noChangeAspect="1"/>
          </p:cNvPicPr>
          <p:nvPr>
            <p:ph idx="1"/>
          </p:nvPr>
        </p:nvPicPr>
        <p:blipFill>
          <a:blip r:embed="rId2"/>
          <a:stretch>
            <a:fillRect/>
          </a:stretch>
        </p:blipFill>
        <p:spPr>
          <a:xfrm>
            <a:off x="644047" y="1752600"/>
            <a:ext cx="9669224" cy="4401164"/>
          </a:xfrm>
        </p:spPr>
      </p:pic>
    </p:spTree>
    <p:extLst>
      <p:ext uri="{BB962C8B-B14F-4D97-AF65-F5344CB8AC3E}">
        <p14:creationId xmlns:p14="http://schemas.microsoft.com/office/powerpoint/2010/main" val="3433507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15600" y="593367"/>
            <a:ext cx="11360800" cy="763600"/>
          </a:xfrm>
          <a:prstGeom prst="rect">
            <a:avLst/>
          </a:prstGeom>
        </p:spPr>
        <p:txBody>
          <a:bodyPr vert="horz" wrap="square" lIns="121900" tIns="121900" rIns="121900" bIns="121900" rtlCol="0" anchor="t" anchorCtr="0">
            <a:noAutofit/>
          </a:bodyPr>
          <a:lstStyle/>
          <a:p>
            <a:pPr algn="l"/>
            <a:r>
              <a:rPr lang="en-GB" dirty="0"/>
              <a:t>DNS Domain Hierarchy</a:t>
            </a:r>
          </a:p>
        </p:txBody>
      </p:sp>
      <p:sp>
        <p:nvSpPr>
          <p:cNvPr id="66" name="Shape 66"/>
          <p:cNvSpPr txBox="1">
            <a:spLocks noGrp="1"/>
          </p:cNvSpPr>
          <p:nvPr>
            <p:ph type="body" idx="1"/>
          </p:nvPr>
        </p:nvSpPr>
        <p:spPr>
          <a:xfrm>
            <a:off x="7614000" y="1588333"/>
            <a:ext cx="4162400" cy="4157200"/>
          </a:xfrm>
          <a:prstGeom prst="rect">
            <a:avLst/>
          </a:prstGeom>
        </p:spPr>
        <p:txBody>
          <a:bodyPr vert="horz" wrap="square" lIns="121900" tIns="121900" rIns="121900" bIns="121900" rtlCol="0" anchor="t" anchorCtr="0">
            <a:noAutofit/>
          </a:bodyPr>
          <a:lstStyle/>
          <a:p>
            <a:pPr marL="609585" indent="-457189">
              <a:buClr>
                <a:srgbClr val="000000"/>
              </a:buClr>
            </a:pPr>
            <a:r>
              <a:rPr lang="en-GB" dirty="0">
                <a:solidFill>
                  <a:srgbClr val="000000"/>
                </a:solidFill>
              </a:rPr>
              <a:t>Domain namespace is organized in a hierarchical tree-like structure.</a:t>
            </a:r>
          </a:p>
          <a:p>
            <a:pPr marL="609585" indent="-457189">
              <a:buClr>
                <a:srgbClr val="000000"/>
              </a:buClr>
            </a:pPr>
            <a:r>
              <a:rPr lang="en-GB" dirty="0">
                <a:solidFill>
                  <a:srgbClr val="000000"/>
                </a:solidFill>
              </a:rPr>
              <a:t>Each node is called a domain, or subdomain.</a:t>
            </a:r>
          </a:p>
          <a:p>
            <a:pPr marL="609585" indent="-457189">
              <a:buClr>
                <a:srgbClr val="000000"/>
              </a:buClr>
            </a:pPr>
            <a:r>
              <a:rPr lang="en-GB" dirty="0">
                <a:solidFill>
                  <a:srgbClr val="000000"/>
                </a:solidFill>
              </a:rPr>
              <a:t>The root of the domain is called ROOT, denoted as ‘ . ‘.</a:t>
            </a:r>
          </a:p>
          <a:p>
            <a:pPr marL="0" indent="0">
              <a:buNone/>
            </a:pPr>
            <a:endParaRPr dirty="0"/>
          </a:p>
          <a:p>
            <a:pPr marL="0" indent="0">
              <a:buNone/>
            </a:pPr>
            <a:endParaRPr dirty="0"/>
          </a:p>
        </p:txBody>
      </p:sp>
      <p:pic>
        <p:nvPicPr>
          <p:cNvPr id="67" name="Shape 67"/>
          <p:cNvPicPr preferRelativeResize="0"/>
          <p:nvPr/>
        </p:nvPicPr>
        <p:blipFill>
          <a:blip r:embed="rId3">
            <a:alphaModFix/>
          </a:blip>
          <a:stretch>
            <a:fillRect/>
          </a:stretch>
        </p:blipFill>
        <p:spPr>
          <a:xfrm>
            <a:off x="415601" y="1588333"/>
            <a:ext cx="6940167" cy="2266600"/>
          </a:xfrm>
          <a:prstGeom prst="rect">
            <a:avLst/>
          </a:prstGeom>
          <a:noFill/>
          <a:ln>
            <a:noFill/>
          </a:ln>
        </p:spPr>
      </p:pic>
      <p:sp>
        <p:nvSpPr>
          <p:cNvPr id="68" name="Shape 68"/>
          <p:cNvSpPr txBox="1"/>
          <p:nvPr/>
        </p:nvSpPr>
        <p:spPr>
          <a:xfrm>
            <a:off x="350267" y="4012800"/>
            <a:ext cx="7448000" cy="2654800"/>
          </a:xfrm>
          <a:prstGeom prst="rect">
            <a:avLst/>
          </a:prstGeom>
          <a:noFill/>
          <a:ln>
            <a:noFill/>
          </a:ln>
        </p:spPr>
        <p:txBody>
          <a:bodyPr wrap="square" lIns="121900" tIns="121900" rIns="121900" bIns="121900" anchor="t" anchorCtr="0">
            <a:noAutofit/>
          </a:bodyPr>
          <a:lstStyle/>
          <a:p>
            <a:pPr marL="609585" indent="-457189">
              <a:buSzPts val="1800"/>
              <a:buChar char="●"/>
            </a:pPr>
            <a:r>
              <a:rPr lang="en-GB" sz="2400" dirty="0"/>
              <a:t>Below ROOT, we have Top-Level Domain (TLD). Ex: In </a:t>
            </a:r>
            <a:r>
              <a:rPr lang="en-GB" sz="2400" u="sng" dirty="0">
                <a:solidFill>
                  <a:schemeClr val="hlink"/>
                </a:solidFill>
                <a:hlinkClick r:id="rId4"/>
              </a:rPr>
              <a:t>www.example.com</a:t>
            </a:r>
            <a:r>
              <a:rPr lang="en-GB" sz="2400" dirty="0"/>
              <a:t>, the TLD is .com.</a:t>
            </a:r>
          </a:p>
          <a:p>
            <a:endParaRPr sz="2400" dirty="0"/>
          </a:p>
          <a:p>
            <a:pPr marL="609585" indent="-457189">
              <a:buSzPts val="1800"/>
              <a:buChar char="●"/>
            </a:pPr>
            <a:r>
              <a:rPr lang="en-GB" sz="2400" dirty="0"/>
              <a:t>The next level of domain hierarchy is second-level domain which are usually assigned to specific entities such as companies, schools etc</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686F-0992-568B-4DDF-F532B1D2C952}"/>
              </a:ext>
            </a:extLst>
          </p:cNvPr>
          <p:cNvSpPr>
            <a:spLocks noGrp="1"/>
          </p:cNvSpPr>
          <p:nvPr>
            <p:ph type="title"/>
          </p:nvPr>
        </p:nvSpPr>
        <p:spPr/>
        <p:txBody>
          <a:bodyPr/>
          <a:lstStyle/>
          <a:p>
            <a:r>
              <a:rPr lang="en-US" dirty="0"/>
              <a:t>Local DNS Cache Poisoning Attack</a:t>
            </a:r>
          </a:p>
        </p:txBody>
      </p:sp>
      <p:sp>
        <p:nvSpPr>
          <p:cNvPr id="3" name="Text Placeholder 2">
            <a:extLst>
              <a:ext uri="{FF2B5EF4-FFF2-40B4-BE49-F238E27FC236}">
                <a16:creationId xmlns:a16="http://schemas.microsoft.com/office/drawing/2014/main" id="{1B6FAD46-D4C1-1467-D379-5D110A4D6E7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25588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C38C-274C-9415-0DF9-E17B75C50FC9}"/>
              </a:ext>
            </a:extLst>
          </p:cNvPr>
          <p:cNvSpPr>
            <a:spLocks noGrp="1"/>
          </p:cNvSpPr>
          <p:nvPr>
            <p:ph type="title"/>
          </p:nvPr>
        </p:nvSpPr>
        <p:spPr/>
        <p:txBody>
          <a:bodyPr>
            <a:normAutofit/>
          </a:bodyPr>
          <a:lstStyle/>
          <a:p>
            <a:r>
              <a:rPr lang="en-US" dirty="0"/>
              <a:t>Local DNS Cache Poisoning Attack</a:t>
            </a:r>
          </a:p>
        </p:txBody>
      </p:sp>
      <p:pic>
        <p:nvPicPr>
          <p:cNvPr id="5" name="Content Placeholder 4">
            <a:extLst>
              <a:ext uri="{FF2B5EF4-FFF2-40B4-BE49-F238E27FC236}">
                <a16:creationId xmlns:a16="http://schemas.microsoft.com/office/drawing/2014/main" id="{028DAA36-6CBB-E39D-609C-C6D6BF16BDE6}"/>
              </a:ext>
            </a:extLst>
          </p:cNvPr>
          <p:cNvPicPr>
            <a:picLocks noGrp="1" noChangeAspect="1"/>
          </p:cNvPicPr>
          <p:nvPr>
            <p:ph idx="1"/>
          </p:nvPr>
        </p:nvPicPr>
        <p:blipFill>
          <a:blip r:embed="rId2"/>
          <a:stretch>
            <a:fillRect/>
          </a:stretch>
        </p:blipFill>
        <p:spPr>
          <a:xfrm>
            <a:off x="685800" y="1752600"/>
            <a:ext cx="9116697" cy="4020111"/>
          </a:xfrm>
        </p:spPr>
      </p:pic>
    </p:spTree>
    <p:extLst>
      <p:ext uri="{BB962C8B-B14F-4D97-AF65-F5344CB8AC3E}">
        <p14:creationId xmlns:p14="http://schemas.microsoft.com/office/powerpoint/2010/main" val="3205638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82803-58EE-779A-C1EF-FDE5DDDE15F8}"/>
              </a:ext>
            </a:extLst>
          </p:cNvPr>
          <p:cNvSpPr>
            <a:spLocks noGrp="1"/>
          </p:cNvSpPr>
          <p:nvPr>
            <p:ph type="title"/>
          </p:nvPr>
        </p:nvSpPr>
        <p:spPr/>
        <p:txBody>
          <a:bodyPr/>
          <a:lstStyle/>
          <a:p>
            <a:r>
              <a:rPr lang="en-US" dirty="0"/>
              <a:t>Challenges in Reply Spoofing </a:t>
            </a:r>
          </a:p>
        </p:txBody>
      </p:sp>
      <p:pic>
        <p:nvPicPr>
          <p:cNvPr id="8" name="Picture 7">
            <a:extLst>
              <a:ext uri="{FF2B5EF4-FFF2-40B4-BE49-F238E27FC236}">
                <a16:creationId xmlns:a16="http://schemas.microsoft.com/office/drawing/2014/main" id="{77FEA24E-D212-8E92-6753-2AB76B2CCF45}"/>
              </a:ext>
            </a:extLst>
          </p:cNvPr>
          <p:cNvPicPr>
            <a:picLocks noChangeAspect="1"/>
          </p:cNvPicPr>
          <p:nvPr/>
        </p:nvPicPr>
        <p:blipFill>
          <a:blip r:embed="rId2"/>
          <a:stretch>
            <a:fillRect/>
          </a:stretch>
        </p:blipFill>
        <p:spPr>
          <a:xfrm>
            <a:off x="457200" y="1219200"/>
            <a:ext cx="8153400" cy="5106881"/>
          </a:xfrm>
          <a:prstGeom prst="rect">
            <a:avLst/>
          </a:prstGeom>
        </p:spPr>
      </p:pic>
    </p:spTree>
    <p:extLst>
      <p:ext uri="{BB962C8B-B14F-4D97-AF65-F5344CB8AC3E}">
        <p14:creationId xmlns:p14="http://schemas.microsoft.com/office/powerpoint/2010/main" val="4247473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045D-1610-976B-EEEA-3F3AEED7BF3E}"/>
              </a:ext>
            </a:extLst>
          </p:cNvPr>
          <p:cNvSpPr>
            <a:spLocks noGrp="1"/>
          </p:cNvSpPr>
          <p:nvPr>
            <p:ph type="title"/>
          </p:nvPr>
        </p:nvSpPr>
        <p:spPr/>
        <p:txBody>
          <a:bodyPr/>
          <a:lstStyle/>
          <a:p>
            <a:r>
              <a:rPr lang="en-US" dirty="0"/>
              <a:t>Lab Setup</a:t>
            </a:r>
          </a:p>
        </p:txBody>
      </p:sp>
      <p:pic>
        <p:nvPicPr>
          <p:cNvPr id="5" name="Content Placeholder 4">
            <a:extLst>
              <a:ext uri="{FF2B5EF4-FFF2-40B4-BE49-F238E27FC236}">
                <a16:creationId xmlns:a16="http://schemas.microsoft.com/office/drawing/2014/main" id="{03FEA981-0EF0-98B9-A90F-3715A7587AE2}"/>
              </a:ext>
            </a:extLst>
          </p:cNvPr>
          <p:cNvPicPr>
            <a:picLocks noGrp="1" noChangeAspect="1"/>
          </p:cNvPicPr>
          <p:nvPr>
            <p:ph idx="1"/>
          </p:nvPr>
        </p:nvPicPr>
        <p:blipFill>
          <a:blip r:embed="rId2"/>
          <a:stretch>
            <a:fillRect/>
          </a:stretch>
        </p:blipFill>
        <p:spPr>
          <a:xfrm>
            <a:off x="609600" y="1981200"/>
            <a:ext cx="6982799" cy="3934374"/>
          </a:xfrm>
        </p:spPr>
      </p:pic>
    </p:spTree>
    <p:extLst>
      <p:ext uri="{BB962C8B-B14F-4D97-AF65-F5344CB8AC3E}">
        <p14:creationId xmlns:p14="http://schemas.microsoft.com/office/powerpoint/2010/main" val="2190045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0FEA-7517-9BC6-4C75-D649DDB74FEE}"/>
              </a:ext>
            </a:extLst>
          </p:cNvPr>
          <p:cNvSpPr>
            <a:spLocks noGrp="1"/>
          </p:cNvSpPr>
          <p:nvPr>
            <p:ph type="title"/>
          </p:nvPr>
        </p:nvSpPr>
        <p:spPr/>
        <p:txBody>
          <a:bodyPr>
            <a:normAutofit/>
          </a:bodyPr>
          <a:lstStyle/>
          <a:p>
            <a:r>
              <a:rPr lang="en-US" dirty="0"/>
              <a:t>Local DNS Cache Poisoning Attack</a:t>
            </a:r>
          </a:p>
        </p:txBody>
      </p:sp>
      <p:pic>
        <p:nvPicPr>
          <p:cNvPr id="9" name="Content Placeholder 8" descr="Text&#10;&#10;Description automatically generated">
            <a:extLst>
              <a:ext uri="{FF2B5EF4-FFF2-40B4-BE49-F238E27FC236}">
                <a16:creationId xmlns:a16="http://schemas.microsoft.com/office/drawing/2014/main" id="{D1EF34A8-24B1-E09B-FAA4-E4ADF9F068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00200"/>
            <a:ext cx="7598466" cy="4525963"/>
          </a:xfrm>
        </p:spPr>
      </p:pic>
    </p:spTree>
    <p:extLst>
      <p:ext uri="{BB962C8B-B14F-4D97-AF65-F5344CB8AC3E}">
        <p14:creationId xmlns:p14="http://schemas.microsoft.com/office/powerpoint/2010/main" val="1619488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ADBF2-7D9E-6751-0279-812417F3F5A8}"/>
              </a:ext>
            </a:extLst>
          </p:cNvPr>
          <p:cNvSpPr>
            <a:spLocks noGrp="1"/>
          </p:cNvSpPr>
          <p:nvPr>
            <p:ph type="title"/>
          </p:nvPr>
        </p:nvSpPr>
        <p:spPr/>
        <p:txBody>
          <a:bodyPr/>
          <a:lstStyle/>
          <a:p>
            <a:r>
              <a:rPr lang="en-US" dirty="0"/>
              <a:t>Attack Result</a:t>
            </a:r>
          </a:p>
        </p:txBody>
      </p:sp>
      <p:pic>
        <p:nvPicPr>
          <p:cNvPr id="9" name="Content Placeholder 8" descr="Text&#10;&#10;Description automatically generated with medium confidence">
            <a:extLst>
              <a:ext uri="{FF2B5EF4-FFF2-40B4-BE49-F238E27FC236}">
                <a16:creationId xmlns:a16="http://schemas.microsoft.com/office/drawing/2014/main" id="{06CC4CC1-F8D6-4B91-BC6E-458D7DC8B8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209800"/>
            <a:ext cx="7640116" cy="2753109"/>
          </a:xfrm>
        </p:spPr>
      </p:pic>
    </p:spTree>
    <p:extLst>
      <p:ext uri="{BB962C8B-B14F-4D97-AF65-F5344CB8AC3E}">
        <p14:creationId xmlns:p14="http://schemas.microsoft.com/office/powerpoint/2010/main" val="25704284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E2A4-916A-59F6-13F0-3A4B93C2FB7F}"/>
              </a:ext>
            </a:extLst>
          </p:cNvPr>
          <p:cNvSpPr>
            <a:spLocks noGrp="1"/>
          </p:cNvSpPr>
          <p:nvPr>
            <p:ph type="title"/>
          </p:nvPr>
        </p:nvSpPr>
        <p:spPr/>
        <p:txBody>
          <a:bodyPr/>
          <a:lstStyle/>
          <a:p>
            <a:r>
              <a:rPr lang="en-US" dirty="0"/>
              <a:t>Poisoned DNS Cache</a:t>
            </a:r>
          </a:p>
        </p:txBody>
      </p:sp>
      <p:pic>
        <p:nvPicPr>
          <p:cNvPr id="9" name="Content Placeholder 8" descr="Text&#10;&#10;Description automatically generated">
            <a:extLst>
              <a:ext uri="{FF2B5EF4-FFF2-40B4-BE49-F238E27FC236}">
                <a16:creationId xmlns:a16="http://schemas.microsoft.com/office/drawing/2014/main" id="{FEEFD0AD-AA12-5D07-F421-7F21335C33A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0" y="1752600"/>
            <a:ext cx="9382882" cy="2036530"/>
          </a:xfrm>
        </p:spPr>
      </p:pic>
      <p:sp>
        <p:nvSpPr>
          <p:cNvPr id="11" name="TextBox 10">
            <a:extLst>
              <a:ext uri="{FF2B5EF4-FFF2-40B4-BE49-F238E27FC236}">
                <a16:creationId xmlns:a16="http://schemas.microsoft.com/office/drawing/2014/main" id="{C1A51CCF-4567-A0D1-6981-92D0DCF7FD6E}"/>
              </a:ext>
            </a:extLst>
          </p:cNvPr>
          <p:cNvSpPr txBox="1"/>
          <p:nvPr/>
        </p:nvSpPr>
        <p:spPr>
          <a:xfrm>
            <a:off x="645090" y="4800600"/>
            <a:ext cx="6093912" cy="461665"/>
          </a:xfrm>
          <a:prstGeom prst="rect">
            <a:avLst/>
          </a:prstGeom>
          <a:noFill/>
        </p:spPr>
        <p:txBody>
          <a:bodyPr wrap="square">
            <a:spAutoFit/>
          </a:bodyPr>
          <a:lstStyle/>
          <a:p>
            <a:r>
              <a:rPr lang="en-US" sz="2400" b="1" dirty="0"/>
              <a:t>Clean the cache:  </a:t>
            </a:r>
            <a:r>
              <a:rPr lang="en-US" sz="2400" b="1" dirty="0">
                <a:solidFill>
                  <a:schemeClr val="accent4"/>
                </a:solidFill>
                <a:latin typeface="Consolas" panose="020B0609020204030204" pitchFamily="49" charset="0"/>
              </a:rPr>
              <a:t>rndc flush</a:t>
            </a:r>
          </a:p>
        </p:txBody>
      </p:sp>
    </p:spTree>
    <p:extLst>
      <p:ext uri="{BB962C8B-B14F-4D97-AF65-F5344CB8AC3E}">
        <p14:creationId xmlns:p14="http://schemas.microsoft.com/office/powerpoint/2010/main" val="3795877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91B8-51BA-0730-F7AA-AE849AD95B04}"/>
              </a:ext>
            </a:extLst>
          </p:cNvPr>
          <p:cNvSpPr>
            <a:spLocks noGrp="1"/>
          </p:cNvSpPr>
          <p:nvPr>
            <p:ph type="title"/>
          </p:nvPr>
        </p:nvSpPr>
        <p:spPr/>
        <p:txBody>
          <a:bodyPr>
            <a:normAutofit/>
          </a:bodyPr>
          <a:lstStyle/>
          <a:p>
            <a:r>
              <a:rPr lang="en-US" dirty="0"/>
              <a:t>How to Hijack the Entire Domain?</a:t>
            </a:r>
          </a:p>
        </p:txBody>
      </p:sp>
      <p:sp>
        <p:nvSpPr>
          <p:cNvPr id="3" name="Content Placeholder 2">
            <a:extLst>
              <a:ext uri="{FF2B5EF4-FFF2-40B4-BE49-F238E27FC236}">
                <a16:creationId xmlns:a16="http://schemas.microsoft.com/office/drawing/2014/main" id="{6B832C82-0017-197D-B5B2-B7F53DE399A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618387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ACF3-1C60-93AD-8DE6-F6ABD32A0B0F}"/>
              </a:ext>
            </a:extLst>
          </p:cNvPr>
          <p:cNvSpPr>
            <a:spLocks noGrp="1"/>
          </p:cNvSpPr>
          <p:nvPr>
            <p:ph type="title"/>
          </p:nvPr>
        </p:nvSpPr>
        <p:spPr/>
        <p:txBody>
          <a:bodyPr>
            <a:normAutofit/>
          </a:bodyPr>
          <a:lstStyle/>
          <a:p>
            <a:r>
              <a:rPr lang="en-US" dirty="0"/>
              <a:t>Targeting the Authority Section</a:t>
            </a:r>
          </a:p>
        </p:txBody>
      </p:sp>
      <p:pic>
        <p:nvPicPr>
          <p:cNvPr id="4" name="Content Placeholder 8" descr="Text&#10;&#10;Description automatically generated">
            <a:extLst>
              <a:ext uri="{FF2B5EF4-FFF2-40B4-BE49-F238E27FC236}">
                <a16:creationId xmlns:a16="http://schemas.microsoft.com/office/drawing/2014/main" id="{01E3C3F9-1868-2221-774C-37704D9EF6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00200"/>
            <a:ext cx="7598466" cy="4525963"/>
          </a:xfrm>
        </p:spPr>
      </p:pic>
    </p:spTree>
    <p:extLst>
      <p:ext uri="{BB962C8B-B14F-4D97-AF65-F5344CB8AC3E}">
        <p14:creationId xmlns:p14="http://schemas.microsoft.com/office/powerpoint/2010/main" val="36226822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771C-9A8E-9297-0D3D-BDEDB0869B37}"/>
              </a:ext>
            </a:extLst>
          </p:cNvPr>
          <p:cNvSpPr>
            <a:spLocks noGrp="1"/>
          </p:cNvSpPr>
          <p:nvPr>
            <p:ph type="title"/>
          </p:nvPr>
        </p:nvSpPr>
        <p:spPr/>
        <p:txBody>
          <a:bodyPr/>
          <a:lstStyle/>
          <a:p>
            <a:r>
              <a:rPr lang="en-US" dirty="0"/>
              <a:t>Attack Results</a:t>
            </a:r>
          </a:p>
        </p:txBody>
      </p:sp>
      <p:pic>
        <p:nvPicPr>
          <p:cNvPr id="5" name="Content Placeholder 4" descr="Table&#10;&#10;Description automatically generated">
            <a:extLst>
              <a:ext uri="{FF2B5EF4-FFF2-40B4-BE49-F238E27FC236}">
                <a16:creationId xmlns:a16="http://schemas.microsoft.com/office/drawing/2014/main" id="{86861509-031B-FE90-9D6D-A36973EAA7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775" y="1442690"/>
            <a:ext cx="10288436" cy="3105583"/>
          </a:xfrm>
        </p:spPr>
      </p:pic>
      <p:pic>
        <p:nvPicPr>
          <p:cNvPr id="7" name="Picture 6" descr="A picture containing logo&#10;&#10;Description automatically generated">
            <a:extLst>
              <a:ext uri="{FF2B5EF4-FFF2-40B4-BE49-F238E27FC236}">
                <a16:creationId xmlns:a16="http://schemas.microsoft.com/office/drawing/2014/main" id="{227E914F-1021-6535-ACF5-F20DF1DAE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32" y="5029200"/>
            <a:ext cx="8630854" cy="1267002"/>
          </a:xfrm>
          <a:prstGeom prst="rect">
            <a:avLst/>
          </a:prstGeom>
        </p:spPr>
      </p:pic>
    </p:spTree>
    <p:extLst>
      <p:ext uri="{BB962C8B-B14F-4D97-AF65-F5344CB8AC3E}">
        <p14:creationId xmlns:p14="http://schemas.microsoft.com/office/powerpoint/2010/main" val="3927142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F1DE-B247-9FF1-E5F5-678571615C4D}"/>
              </a:ext>
            </a:extLst>
          </p:cNvPr>
          <p:cNvSpPr>
            <a:spLocks noGrp="1"/>
          </p:cNvSpPr>
          <p:nvPr>
            <p:ph type="title"/>
          </p:nvPr>
        </p:nvSpPr>
        <p:spPr/>
        <p:txBody>
          <a:bodyPr/>
          <a:lstStyle/>
          <a:p>
            <a:r>
              <a:rPr lang="en-US" dirty="0"/>
              <a:t>DNS Zones</a:t>
            </a:r>
          </a:p>
        </p:txBody>
      </p:sp>
      <p:pic>
        <p:nvPicPr>
          <p:cNvPr id="5" name="Content Placeholder 4" descr="Diagram&#10;&#10;Description automatically generated">
            <a:extLst>
              <a:ext uri="{FF2B5EF4-FFF2-40B4-BE49-F238E27FC236}">
                <a16:creationId xmlns:a16="http://schemas.microsoft.com/office/drawing/2014/main" id="{F36336F2-4AAD-3EDA-E07E-9BCEAD3A0B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919" y="1600200"/>
            <a:ext cx="10822162" cy="4525963"/>
          </a:xfrm>
        </p:spPr>
      </p:pic>
    </p:spTree>
    <p:extLst>
      <p:ext uri="{BB962C8B-B14F-4D97-AF65-F5344CB8AC3E}">
        <p14:creationId xmlns:p14="http://schemas.microsoft.com/office/powerpoint/2010/main" val="1846173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0222A-B22B-175C-6057-7BE93F004ABB}"/>
              </a:ext>
            </a:extLst>
          </p:cNvPr>
          <p:cNvSpPr>
            <a:spLocks noGrp="1"/>
          </p:cNvSpPr>
          <p:nvPr>
            <p:ph type="title"/>
          </p:nvPr>
        </p:nvSpPr>
        <p:spPr/>
        <p:txBody>
          <a:bodyPr/>
          <a:lstStyle/>
          <a:p>
            <a:r>
              <a:rPr lang="en-US" dirty="0"/>
              <a:t>The Kaminsky Attack</a:t>
            </a:r>
          </a:p>
        </p:txBody>
      </p:sp>
      <p:sp>
        <p:nvSpPr>
          <p:cNvPr id="3" name="Text Placeholder 2">
            <a:extLst>
              <a:ext uri="{FF2B5EF4-FFF2-40B4-BE49-F238E27FC236}">
                <a16:creationId xmlns:a16="http://schemas.microsoft.com/office/drawing/2014/main" id="{06E98BA3-714A-FC96-F4C4-A5081147BB8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59208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82803-58EE-779A-C1EF-FDE5DDDE15F8}"/>
              </a:ext>
            </a:extLst>
          </p:cNvPr>
          <p:cNvSpPr>
            <a:spLocks noGrp="1"/>
          </p:cNvSpPr>
          <p:nvPr>
            <p:ph type="title"/>
          </p:nvPr>
        </p:nvSpPr>
        <p:spPr/>
        <p:txBody>
          <a:bodyPr/>
          <a:lstStyle/>
          <a:p>
            <a:r>
              <a:rPr lang="en-US" dirty="0"/>
              <a:t>Challenges in Reply Spoofing </a:t>
            </a:r>
          </a:p>
        </p:txBody>
      </p:sp>
      <p:pic>
        <p:nvPicPr>
          <p:cNvPr id="8" name="Picture 7">
            <a:extLst>
              <a:ext uri="{FF2B5EF4-FFF2-40B4-BE49-F238E27FC236}">
                <a16:creationId xmlns:a16="http://schemas.microsoft.com/office/drawing/2014/main" id="{77FEA24E-D212-8E92-6753-2AB76B2CCF45}"/>
              </a:ext>
            </a:extLst>
          </p:cNvPr>
          <p:cNvPicPr>
            <a:picLocks noChangeAspect="1"/>
          </p:cNvPicPr>
          <p:nvPr/>
        </p:nvPicPr>
        <p:blipFill>
          <a:blip r:embed="rId2"/>
          <a:stretch>
            <a:fillRect/>
          </a:stretch>
        </p:blipFill>
        <p:spPr>
          <a:xfrm>
            <a:off x="457200" y="1219200"/>
            <a:ext cx="8153400" cy="5106881"/>
          </a:xfrm>
          <a:prstGeom prst="rect">
            <a:avLst/>
          </a:prstGeom>
        </p:spPr>
      </p:pic>
    </p:spTree>
    <p:extLst>
      <p:ext uri="{BB962C8B-B14F-4D97-AF65-F5344CB8AC3E}">
        <p14:creationId xmlns:p14="http://schemas.microsoft.com/office/powerpoint/2010/main" val="3603734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29F22-3F56-54C4-07F8-A6ECD390EB66}"/>
              </a:ext>
            </a:extLst>
          </p:cNvPr>
          <p:cNvSpPr>
            <a:spLocks noGrp="1"/>
          </p:cNvSpPr>
          <p:nvPr>
            <p:ph type="title"/>
          </p:nvPr>
        </p:nvSpPr>
        <p:spPr/>
        <p:txBody>
          <a:bodyPr/>
          <a:lstStyle/>
          <a:p>
            <a:r>
              <a:rPr lang="en-US" dirty="0"/>
              <a:t>The Problem Caused by the Cache</a:t>
            </a:r>
          </a:p>
        </p:txBody>
      </p:sp>
      <p:pic>
        <p:nvPicPr>
          <p:cNvPr id="4" name="Content Placeholder 3">
            <a:extLst>
              <a:ext uri="{FF2B5EF4-FFF2-40B4-BE49-F238E27FC236}">
                <a16:creationId xmlns:a16="http://schemas.microsoft.com/office/drawing/2014/main" id="{3D630CD3-044A-98A7-6BDA-F373D1EBD932}"/>
              </a:ext>
            </a:extLst>
          </p:cNvPr>
          <p:cNvPicPr>
            <a:picLocks noGrp="1" noChangeAspect="1"/>
          </p:cNvPicPr>
          <p:nvPr>
            <p:ph idx="1"/>
          </p:nvPr>
        </p:nvPicPr>
        <p:blipFill>
          <a:blip r:embed="rId2"/>
          <a:stretch>
            <a:fillRect/>
          </a:stretch>
        </p:blipFill>
        <p:spPr>
          <a:xfrm>
            <a:off x="2552700" y="1676400"/>
            <a:ext cx="7086600" cy="3191562"/>
          </a:xfrm>
          <a:prstGeom prst="rect">
            <a:avLst/>
          </a:prstGeom>
        </p:spPr>
      </p:pic>
    </p:spTree>
    <p:extLst>
      <p:ext uri="{BB962C8B-B14F-4D97-AF65-F5344CB8AC3E}">
        <p14:creationId xmlns:p14="http://schemas.microsoft.com/office/powerpoint/2010/main" val="4239799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9E29-0122-3AFB-4844-A3C568E1DEB8}"/>
              </a:ext>
            </a:extLst>
          </p:cNvPr>
          <p:cNvSpPr>
            <a:spLocks noGrp="1"/>
          </p:cNvSpPr>
          <p:nvPr>
            <p:ph type="title"/>
          </p:nvPr>
        </p:nvSpPr>
        <p:spPr/>
        <p:txBody>
          <a:bodyPr>
            <a:normAutofit/>
          </a:bodyPr>
          <a:lstStyle/>
          <a:p>
            <a:r>
              <a:rPr lang="en-US" dirty="0"/>
              <a:t>The Kaminsky Attack</a:t>
            </a:r>
          </a:p>
        </p:txBody>
      </p:sp>
      <p:sp>
        <p:nvSpPr>
          <p:cNvPr id="3" name="Content Placeholder 2">
            <a:extLst>
              <a:ext uri="{FF2B5EF4-FFF2-40B4-BE49-F238E27FC236}">
                <a16:creationId xmlns:a16="http://schemas.microsoft.com/office/drawing/2014/main" id="{DC39664F-D9BE-B337-D333-1F9C38411F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154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2A8C-9B97-5C49-E1C1-DF56628EDB2C}"/>
              </a:ext>
            </a:extLst>
          </p:cNvPr>
          <p:cNvSpPr>
            <a:spLocks noGrp="1"/>
          </p:cNvSpPr>
          <p:nvPr>
            <p:ph type="title"/>
          </p:nvPr>
        </p:nvSpPr>
        <p:spPr/>
        <p:txBody>
          <a:bodyPr/>
          <a:lstStyle/>
          <a:p>
            <a:r>
              <a:rPr lang="en-US" dirty="0"/>
              <a:t>The Kaminsky Attack</a:t>
            </a:r>
          </a:p>
        </p:txBody>
      </p:sp>
      <p:pic>
        <p:nvPicPr>
          <p:cNvPr id="5" name="Content Placeholder 4" descr="Diagram&#10;&#10;Description automatically generated">
            <a:extLst>
              <a:ext uri="{FF2B5EF4-FFF2-40B4-BE49-F238E27FC236}">
                <a16:creationId xmlns:a16="http://schemas.microsoft.com/office/drawing/2014/main" id="{F5D93B8F-CF57-61EC-9FDF-D6BC0EB49E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524000"/>
            <a:ext cx="8532971" cy="4525963"/>
          </a:xfrm>
        </p:spPr>
      </p:pic>
    </p:spTree>
    <p:extLst>
      <p:ext uri="{BB962C8B-B14F-4D97-AF65-F5344CB8AC3E}">
        <p14:creationId xmlns:p14="http://schemas.microsoft.com/office/powerpoint/2010/main" val="23852236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874D-A0C5-371C-0F7F-081FE048D18C}"/>
              </a:ext>
            </a:extLst>
          </p:cNvPr>
          <p:cNvSpPr>
            <a:spLocks noGrp="1"/>
          </p:cNvSpPr>
          <p:nvPr>
            <p:ph type="title"/>
          </p:nvPr>
        </p:nvSpPr>
        <p:spPr/>
        <p:txBody>
          <a:bodyPr/>
          <a:lstStyle/>
          <a:p>
            <a:r>
              <a:rPr lang="en-US" dirty="0"/>
              <a:t>Performance Issue: Python + </a:t>
            </a:r>
            <a:r>
              <a:rPr lang="en-US" dirty="0" err="1"/>
              <a:t>Scapy</a:t>
            </a:r>
            <a:r>
              <a:rPr lang="en-US" dirty="0"/>
              <a:t> vs. C</a:t>
            </a:r>
          </a:p>
        </p:txBody>
      </p:sp>
      <p:graphicFrame>
        <p:nvGraphicFramePr>
          <p:cNvPr id="6" name="Table 6">
            <a:extLst>
              <a:ext uri="{FF2B5EF4-FFF2-40B4-BE49-F238E27FC236}">
                <a16:creationId xmlns:a16="http://schemas.microsoft.com/office/drawing/2014/main" id="{9ACB6C4D-7547-7A0F-4061-A4857C5638BB}"/>
              </a:ext>
            </a:extLst>
          </p:cNvPr>
          <p:cNvGraphicFramePr>
            <a:graphicFrameLocks noGrp="1"/>
          </p:cNvGraphicFramePr>
          <p:nvPr>
            <p:extLst>
              <p:ext uri="{D42A27DB-BD31-4B8C-83A1-F6EECF244321}">
                <p14:modId xmlns:p14="http://schemas.microsoft.com/office/powerpoint/2010/main" val="2002754941"/>
              </p:ext>
            </p:extLst>
          </p:nvPr>
        </p:nvGraphicFramePr>
        <p:xfrm>
          <a:off x="762000" y="1905000"/>
          <a:ext cx="9220200" cy="3810001"/>
        </p:xfrm>
        <a:graphic>
          <a:graphicData uri="http://schemas.openxmlformats.org/drawingml/2006/table">
            <a:tbl>
              <a:tblPr firstRow="1" bandRow="1">
                <a:tableStyleId>{5C22544A-7EE6-4342-B048-85BDC9FD1C3A}</a:tableStyleId>
              </a:tblPr>
              <a:tblGrid>
                <a:gridCol w="3327400">
                  <a:extLst>
                    <a:ext uri="{9D8B030D-6E8A-4147-A177-3AD203B41FA5}">
                      <a16:colId xmlns:a16="http://schemas.microsoft.com/office/drawing/2014/main" val="1586778321"/>
                    </a:ext>
                  </a:extLst>
                </a:gridCol>
                <a:gridCol w="2946400">
                  <a:extLst>
                    <a:ext uri="{9D8B030D-6E8A-4147-A177-3AD203B41FA5}">
                      <a16:colId xmlns:a16="http://schemas.microsoft.com/office/drawing/2014/main" val="2703094784"/>
                    </a:ext>
                  </a:extLst>
                </a:gridCol>
                <a:gridCol w="2946400">
                  <a:extLst>
                    <a:ext uri="{9D8B030D-6E8A-4147-A177-3AD203B41FA5}">
                      <a16:colId xmlns:a16="http://schemas.microsoft.com/office/drawing/2014/main" val="2955524018"/>
                    </a:ext>
                  </a:extLst>
                </a:gridCol>
              </a:tblGrid>
              <a:tr h="1163903">
                <a:tc>
                  <a:txBody>
                    <a:bodyPr/>
                    <a:lstStyle/>
                    <a:p>
                      <a:pPr algn="ctr"/>
                      <a:endParaRPr lang="en-US" sz="3200" dirty="0"/>
                    </a:p>
                  </a:txBody>
                  <a:tcPr anchor="ctr"/>
                </a:tc>
                <a:tc>
                  <a:txBody>
                    <a:bodyPr/>
                    <a:lstStyle/>
                    <a:p>
                      <a:pPr algn="ctr"/>
                      <a:r>
                        <a:rPr lang="en-US" sz="3200" dirty="0"/>
                        <a:t>Python + </a:t>
                      </a:r>
                      <a:r>
                        <a:rPr lang="en-US" sz="3200" dirty="0" err="1"/>
                        <a:t>Scapy</a:t>
                      </a:r>
                      <a:endParaRPr lang="en-US" sz="3200" dirty="0"/>
                    </a:p>
                  </a:txBody>
                  <a:tcPr anchor="ctr"/>
                </a:tc>
                <a:tc>
                  <a:txBody>
                    <a:bodyPr/>
                    <a:lstStyle/>
                    <a:p>
                      <a:pPr algn="ctr"/>
                      <a:r>
                        <a:rPr lang="en-US" sz="3200" dirty="0"/>
                        <a:t>C</a:t>
                      </a:r>
                    </a:p>
                  </a:txBody>
                  <a:tcPr anchor="ctr"/>
                </a:tc>
                <a:extLst>
                  <a:ext uri="{0D108BD9-81ED-4DB2-BD59-A6C34878D82A}">
                    <a16:rowId xmlns:a16="http://schemas.microsoft.com/office/drawing/2014/main" val="400448313"/>
                  </a:ext>
                </a:extLst>
              </a:tr>
              <a:tr h="1482195">
                <a:tc>
                  <a:txBody>
                    <a:bodyPr/>
                    <a:lstStyle/>
                    <a:p>
                      <a:pPr algn="ctr"/>
                      <a:r>
                        <a:rPr lang="en-US" sz="3600" dirty="0"/>
                        <a:t>Difficulty in coding</a:t>
                      </a:r>
                    </a:p>
                  </a:txBody>
                  <a:tcPr anchor="ctr"/>
                </a:tc>
                <a:tc>
                  <a:txBody>
                    <a:bodyPr/>
                    <a:lstStyle/>
                    <a:p>
                      <a:pPr algn="ctr"/>
                      <a:endParaRPr lang="en-US" sz="3600" dirty="0"/>
                    </a:p>
                  </a:txBody>
                  <a:tcPr anchor="ctr"/>
                </a:tc>
                <a:tc>
                  <a:txBody>
                    <a:bodyPr/>
                    <a:lstStyle/>
                    <a:p>
                      <a:pPr algn="ctr"/>
                      <a:endParaRPr lang="en-US" sz="3600" dirty="0"/>
                    </a:p>
                  </a:txBody>
                  <a:tcPr anchor="ctr"/>
                </a:tc>
                <a:extLst>
                  <a:ext uri="{0D108BD9-81ED-4DB2-BD59-A6C34878D82A}">
                    <a16:rowId xmlns:a16="http://schemas.microsoft.com/office/drawing/2014/main" val="625917352"/>
                  </a:ext>
                </a:extLst>
              </a:tr>
              <a:tr h="1163903">
                <a:tc>
                  <a:txBody>
                    <a:bodyPr/>
                    <a:lstStyle/>
                    <a:p>
                      <a:pPr algn="ctr"/>
                      <a:r>
                        <a:rPr lang="en-US" sz="3600" dirty="0"/>
                        <a:t>Speed</a:t>
                      </a:r>
                    </a:p>
                  </a:txBody>
                  <a:tcPr anchor="ctr"/>
                </a:tc>
                <a:tc>
                  <a:txBody>
                    <a:bodyPr/>
                    <a:lstStyle/>
                    <a:p>
                      <a:pPr algn="ctr"/>
                      <a:endParaRPr lang="en-US" sz="3600" dirty="0"/>
                    </a:p>
                  </a:txBody>
                  <a:tcPr anchor="ctr"/>
                </a:tc>
                <a:tc>
                  <a:txBody>
                    <a:bodyPr/>
                    <a:lstStyle/>
                    <a:p>
                      <a:pPr algn="ctr"/>
                      <a:endParaRPr lang="en-US" sz="3600" dirty="0"/>
                    </a:p>
                  </a:txBody>
                  <a:tcPr anchor="ctr"/>
                </a:tc>
                <a:extLst>
                  <a:ext uri="{0D108BD9-81ED-4DB2-BD59-A6C34878D82A}">
                    <a16:rowId xmlns:a16="http://schemas.microsoft.com/office/drawing/2014/main" val="2085631125"/>
                  </a:ext>
                </a:extLst>
              </a:tr>
            </a:tbl>
          </a:graphicData>
        </a:graphic>
      </p:graphicFrame>
    </p:spTree>
    <p:extLst>
      <p:ext uri="{BB962C8B-B14F-4D97-AF65-F5344CB8AC3E}">
        <p14:creationId xmlns:p14="http://schemas.microsoft.com/office/powerpoint/2010/main" val="7200125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7FA17-CBDB-4989-ECFF-11B4BB4785AA}"/>
              </a:ext>
            </a:extLst>
          </p:cNvPr>
          <p:cNvSpPr>
            <a:spLocks noGrp="1"/>
          </p:cNvSpPr>
          <p:nvPr>
            <p:ph type="title"/>
          </p:nvPr>
        </p:nvSpPr>
        <p:spPr/>
        <p:txBody>
          <a:bodyPr>
            <a:normAutofit/>
          </a:bodyPr>
          <a:lstStyle/>
          <a:p>
            <a:r>
              <a:rPr lang="en-US" dirty="0"/>
              <a:t>Create a Spoofed Response (Template)</a:t>
            </a:r>
          </a:p>
        </p:txBody>
      </p:sp>
      <p:pic>
        <p:nvPicPr>
          <p:cNvPr id="9" name="Content Placeholder 8" descr="Text&#10;&#10;Description automatically generated">
            <a:extLst>
              <a:ext uri="{FF2B5EF4-FFF2-40B4-BE49-F238E27FC236}">
                <a16:creationId xmlns:a16="http://schemas.microsoft.com/office/drawing/2014/main" id="{EB1F11AB-74EB-D318-C690-584C7515A1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00200"/>
            <a:ext cx="6873417" cy="4525963"/>
          </a:xfrm>
        </p:spPr>
      </p:pic>
    </p:spTree>
    <p:extLst>
      <p:ext uri="{BB962C8B-B14F-4D97-AF65-F5344CB8AC3E}">
        <p14:creationId xmlns:p14="http://schemas.microsoft.com/office/powerpoint/2010/main" val="9445900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6794-63C9-34A1-EC25-4987D7CDDA72}"/>
              </a:ext>
            </a:extLst>
          </p:cNvPr>
          <p:cNvSpPr>
            <a:spLocks noGrp="1"/>
          </p:cNvSpPr>
          <p:nvPr>
            <p:ph type="title"/>
          </p:nvPr>
        </p:nvSpPr>
        <p:spPr/>
        <p:txBody>
          <a:bodyPr/>
          <a:lstStyle/>
          <a:p>
            <a:r>
              <a:rPr lang="en-US" dirty="0"/>
              <a:t>Find Offsets</a:t>
            </a:r>
          </a:p>
        </p:txBody>
      </p:sp>
      <p:pic>
        <p:nvPicPr>
          <p:cNvPr id="5" name="Content Placeholder 4" descr="Text&#10;&#10;Description automatically generated">
            <a:extLst>
              <a:ext uri="{FF2B5EF4-FFF2-40B4-BE49-F238E27FC236}">
                <a16:creationId xmlns:a16="http://schemas.microsoft.com/office/drawing/2014/main" id="{CEDC63EF-8D80-A21E-DF79-D982191F74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752600"/>
            <a:ext cx="10440857" cy="3057952"/>
          </a:xfrm>
        </p:spPr>
      </p:pic>
    </p:spTree>
    <p:extLst>
      <p:ext uri="{BB962C8B-B14F-4D97-AF65-F5344CB8AC3E}">
        <p14:creationId xmlns:p14="http://schemas.microsoft.com/office/powerpoint/2010/main" val="14004252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9885-5D11-4727-2DEA-FE347E3393C9}"/>
              </a:ext>
            </a:extLst>
          </p:cNvPr>
          <p:cNvSpPr>
            <a:spLocks noGrp="1"/>
          </p:cNvSpPr>
          <p:nvPr>
            <p:ph type="title"/>
          </p:nvPr>
        </p:nvSpPr>
        <p:spPr/>
        <p:txBody>
          <a:bodyPr/>
          <a:lstStyle/>
          <a:p>
            <a:r>
              <a:rPr lang="en-US" dirty="0"/>
              <a:t>Modify the Pre-Built Packet in C</a:t>
            </a:r>
          </a:p>
        </p:txBody>
      </p:sp>
      <p:pic>
        <p:nvPicPr>
          <p:cNvPr id="7" name="Picture 6">
            <a:extLst>
              <a:ext uri="{FF2B5EF4-FFF2-40B4-BE49-F238E27FC236}">
                <a16:creationId xmlns:a16="http://schemas.microsoft.com/office/drawing/2014/main" id="{50D12EFB-24D0-79C3-8A5C-BE9927021E70}"/>
              </a:ext>
            </a:extLst>
          </p:cNvPr>
          <p:cNvPicPr>
            <a:picLocks noChangeAspect="1"/>
          </p:cNvPicPr>
          <p:nvPr/>
        </p:nvPicPr>
        <p:blipFill>
          <a:blip r:embed="rId2"/>
          <a:stretch>
            <a:fillRect/>
          </a:stretch>
        </p:blipFill>
        <p:spPr>
          <a:xfrm>
            <a:off x="762000" y="1981200"/>
            <a:ext cx="7201905" cy="3400900"/>
          </a:xfrm>
          <a:prstGeom prst="rect">
            <a:avLst/>
          </a:prstGeom>
        </p:spPr>
      </p:pic>
    </p:spTree>
    <p:extLst>
      <p:ext uri="{BB962C8B-B14F-4D97-AF65-F5344CB8AC3E}">
        <p14:creationId xmlns:p14="http://schemas.microsoft.com/office/powerpoint/2010/main" val="8574014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E86CE-C394-AD87-1F85-19B228E1D360}"/>
              </a:ext>
            </a:extLst>
          </p:cNvPr>
          <p:cNvSpPr>
            <a:spLocks noGrp="1"/>
          </p:cNvSpPr>
          <p:nvPr>
            <p:ph type="title"/>
          </p:nvPr>
        </p:nvSpPr>
        <p:spPr/>
        <p:txBody>
          <a:bodyPr/>
          <a:lstStyle/>
          <a:p>
            <a:r>
              <a:rPr lang="en-US" dirty="0"/>
              <a:t>Demo (1)</a:t>
            </a:r>
          </a:p>
        </p:txBody>
      </p:sp>
      <p:pic>
        <p:nvPicPr>
          <p:cNvPr id="5" name="Content Placeholder 4" descr="Chart, scatter chart&#10;&#10;Description automatically generated">
            <a:extLst>
              <a:ext uri="{FF2B5EF4-FFF2-40B4-BE49-F238E27FC236}">
                <a16:creationId xmlns:a16="http://schemas.microsoft.com/office/drawing/2014/main" id="{4929D0C9-7D58-8521-8C16-37CEEDA6A00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441"/>
          <a:stretch/>
        </p:blipFill>
        <p:spPr>
          <a:xfrm>
            <a:off x="777871" y="1684233"/>
            <a:ext cx="10278909" cy="2438740"/>
          </a:xfrm>
        </p:spPr>
      </p:pic>
      <p:pic>
        <p:nvPicPr>
          <p:cNvPr id="7" name="Picture 6" descr="Text&#10;&#10;Description automatically generated">
            <a:extLst>
              <a:ext uri="{FF2B5EF4-FFF2-40B4-BE49-F238E27FC236}">
                <a16:creationId xmlns:a16="http://schemas.microsoft.com/office/drawing/2014/main" id="{17829F85-C2A4-DF31-7D2C-48F1B0EF7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871" y="4389568"/>
            <a:ext cx="10278909" cy="2162477"/>
          </a:xfrm>
          <a:prstGeom prst="rect">
            <a:avLst/>
          </a:prstGeom>
        </p:spPr>
      </p:pic>
    </p:spTree>
    <p:extLst>
      <p:ext uri="{BB962C8B-B14F-4D97-AF65-F5344CB8AC3E}">
        <p14:creationId xmlns:p14="http://schemas.microsoft.com/office/powerpoint/2010/main" val="327552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56CE8-2EBE-4A90-EA75-580880F940A1}"/>
              </a:ext>
            </a:extLst>
          </p:cNvPr>
          <p:cNvSpPr>
            <a:spLocks noGrp="1"/>
          </p:cNvSpPr>
          <p:nvPr>
            <p:ph type="title"/>
          </p:nvPr>
        </p:nvSpPr>
        <p:spPr/>
        <p:txBody>
          <a:bodyPr>
            <a:normAutofit/>
          </a:bodyPr>
          <a:lstStyle/>
          <a:p>
            <a:r>
              <a:rPr lang="en-US" dirty="0"/>
              <a:t>DNS Root Servers </a:t>
            </a:r>
          </a:p>
        </p:txBody>
      </p:sp>
      <p:pic>
        <p:nvPicPr>
          <p:cNvPr id="5" name="Content Placeholder 4">
            <a:extLst>
              <a:ext uri="{FF2B5EF4-FFF2-40B4-BE49-F238E27FC236}">
                <a16:creationId xmlns:a16="http://schemas.microsoft.com/office/drawing/2014/main" id="{4CFE2793-B77A-B390-9A10-F3A3D7E40E36}"/>
              </a:ext>
            </a:extLst>
          </p:cNvPr>
          <p:cNvPicPr>
            <a:picLocks noGrp="1" noChangeAspect="1"/>
          </p:cNvPicPr>
          <p:nvPr>
            <p:ph idx="1"/>
          </p:nvPr>
        </p:nvPicPr>
        <p:blipFill>
          <a:blip r:embed="rId2"/>
          <a:stretch>
            <a:fillRect/>
          </a:stretch>
        </p:blipFill>
        <p:spPr>
          <a:xfrm>
            <a:off x="622126" y="1417638"/>
            <a:ext cx="8006807" cy="4525963"/>
          </a:xfrm>
        </p:spPr>
      </p:pic>
    </p:spTree>
    <p:extLst>
      <p:ext uri="{BB962C8B-B14F-4D97-AF65-F5344CB8AC3E}">
        <p14:creationId xmlns:p14="http://schemas.microsoft.com/office/powerpoint/2010/main" val="5620189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F530-4248-C12F-F3E7-0E25AB31FA14}"/>
              </a:ext>
            </a:extLst>
          </p:cNvPr>
          <p:cNvSpPr>
            <a:spLocks noGrp="1"/>
          </p:cNvSpPr>
          <p:nvPr>
            <p:ph type="title"/>
          </p:nvPr>
        </p:nvSpPr>
        <p:spPr/>
        <p:txBody>
          <a:bodyPr/>
          <a:lstStyle/>
          <a:p>
            <a:r>
              <a:rPr lang="en-US" dirty="0"/>
              <a:t>Demo (2) </a:t>
            </a:r>
          </a:p>
        </p:txBody>
      </p:sp>
      <p:pic>
        <p:nvPicPr>
          <p:cNvPr id="5" name="Content Placeholder 4" descr="Text, letter&#10;&#10;Description automatically generated">
            <a:extLst>
              <a:ext uri="{FF2B5EF4-FFF2-40B4-BE49-F238E27FC236}">
                <a16:creationId xmlns:a16="http://schemas.microsoft.com/office/drawing/2014/main" id="{48D675B8-1C4E-61BE-6F0B-385AAC8E2B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436042"/>
            <a:ext cx="10383699" cy="1819529"/>
          </a:xfrm>
        </p:spPr>
      </p:pic>
      <p:pic>
        <p:nvPicPr>
          <p:cNvPr id="7" name="Picture 6" descr="Chart&#10;&#10;Description automatically generated with medium confidence">
            <a:extLst>
              <a:ext uri="{FF2B5EF4-FFF2-40B4-BE49-F238E27FC236}">
                <a16:creationId xmlns:a16="http://schemas.microsoft.com/office/drawing/2014/main" id="{D0D7DA00-CC67-8670-70D5-D9FEBC3EC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26" y="3605439"/>
            <a:ext cx="10383699" cy="1848108"/>
          </a:xfrm>
          <a:prstGeom prst="rect">
            <a:avLst/>
          </a:prstGeom>
        </p:spPr>
      </p:pic>
      <p:pic>
        <p:nvPicPr>
          <p:cNvPr id="9" name="Picture 8">
            <a:extLst>
              <a:ext uri="{FF2B5EF4-FFF2-40B4-BE49-F238E27FC236}">
                <a16:creationId xmlns:a16="http://schemas.microsoft.com/office/drawing/2014/main" id="{657A38AC-71D8-F5C7-DBB6-409085A54E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5610784"/>
            <a:ext cx="10374173" cy="962159"/>
          </a:xfrm>
          <a:prstGeom prst="rect">
            <a:avLst/>
          </a:prstGeom>
        </p:spPr>
      </p:pic>
    </p:spTree>
    <p:extLst>
      <p:ext uri="{BB962C8B-B14F-4D97-AF65-F5344CB8AC3E}">
        <p14:creationId xmlns:p14="http://schemas.microsoft.com/office/powerpoint/2010/main" val="28473260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980C-3BDC-DC78-4D76-39DB68DFF6AB}"/>
              </a:ext>
            </a:extLst>
          </p:cNvPr>
          <p:cNvSpPr>
            <a:spLocks noGrp="1"/>
          </p:cNvSpPr>
          <p:nvPr>
            <p:ph type="title"/>
          </p:nvPr>
        </p:nvSpPr>
        <p:spPr/>
        <p:txBody>
          <a:bodyPr/>
          <a:lstStyle/>
          <a:p>
            <a:r>
              <a:rPr lang="en-US" dirty="0"/>
              <a:t>Fake Records in Legitimate Response</a:t>
            </a:r>
          </a:p>
        </p:txBody>
      </p:sp>
      <p:sp>
        <p:nvSpPr>
          <p:cNvPr id="3" name="Text Placeholder 2">
            <a:extLst>
              <a:ext uri="{FF2B5EF4-FFF2-40B4-BE49-F238E27FC236}">
                <a16:creationId xmlns:a16="http://schemas.microsoft.com/office/drawing/2014/main" id="{E98AC65B-9309-9D5C-7102-21E14781D51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26812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876D6-7265-B9A5-62C2-E6CEA19DB6C4}"/>
              </a:ext>
            </a:extLst>
          </p:cNvPr>
          <p:cNvSpPr>
            <a:spLocks noGrp="1"/>
          </p:cNvSpPr>
          <p:nvPr>
            <p:ph type="title"/>
          </p:nvPr>
        </p:nvSpPr>
        <p:spPr/>
        <p:txBody>
          <a:bodyPr>
            <a:normAutofit/>
          </a:bodyPr>
          <a:lstStyle/>
          <a:p>
            <a:r>
              <a:rPr lang="en-US" dirty="0"/>
              <a:t>Fake Response Attack</a:t>
            </a:r>
          </a:p>
        </p:txBody>
      </p:sp>
      <p:pic>
        <p:nvPicPr>
          <p:cNvPr id="5" name="Picture 4">
            <a:extLst>
              <a:ext uri="{FF2B5EF4-FFF2-40B4-BE49-F238E27FC236}">
                <a16:creationId xmlns:a16="http://schemas.microsoft.com/office/drawing/2014/main" id="{905DAFC5-0F5E-19CB-3873-E1A3DABA0A76}"/>
              </a:ext>
            </a:extLst>
          </p:cNvPr>
          <p:cNvPicPr>
            <a:picLocks noChangeAspect="1"/>
          </p:cNvPicPr>
          <p:nvPr/>
        </p:nvPicPr>
        <p:blipFill>
          <a:blip r:embed="rId2"/>
          <a:stretch>
            <a:fillRect/>
          </a:stretch>
        </p:blipFill>
        <p:spPr>
          <a:xfrm>
            <a:off x="615863" y="1752600"/>
            <a:ext cx="9669224" cy="4401164"/>
          </a:xfrm>
          <a:prstGeom prst="rect">
            <a:avLst/>
          </a:prstGeom>
        </p:spPr>
      </p:pic>
    </p:spTree>
    <p:extLst>
      <p:ext uri="{BB962C8B-B14F-4D97-AF65-F5344CB8AC3E}">
        <p14:creationId xmlns:p14="http://schemas.microsoft.com/office/powerpoint/2010/main" val="13865973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F0EA-2A11-AA95-7825-F0FE30830660}"/>
              </a:ext>
            </a:extLst>
          </p:cNvPr>
          <p:cNvSpPr>
            <a:spLocks noGrp="1"/>
          </p:cNvSpPr>
          <p:nvPr>
            <p:ph type="title"/>
          </p:nvPr>
        </p:nvSpPr>
        <p:spPr/>
        <p:txBody>
          <a:bodyPr>
            <a:normAutofit/>
          </a:bodyPr>
          <a:lstStyle/>
          <a:p>
            <a:r>
              <a:rPr lang="en-US" dirty="0"/>
              <a:t>An Example of Valid Response</a:t>
            </a:r>
          </a:p>
        </p:txBody>
      </p:sp>
      <p:pic>
        <p:nvPicPr>
          <p:cNvPr id="5" name="Content Placeholder 4">
            <a:extLst>
              <a:ext uri="{FF2B5EF4-FFF2-40B4-BE49-F238E27FC236}">
                <a16:creationId xmlns:a16="http://schemas.microsoft.com/office/drawing/2014/main" id="{915FEEB8-2D32-499D-0E06-0665F4E61811}"/>
              </a:ext>
            </a:extLst>
          </p:cNvPr>
          <p:cNvPicPr>
            <a:picLocks noGrp="1" noChangeAspect="1"/>
          </p:cNvPicPr>
          <p:nvPr>
            <p:ph idx="1"/>
          </p:nvPr>
        </p:nvPicPr>
        <p:blipFill>
          <a:blip r:embed="rId3"/>
          <a:stretch>
            <a:fillRect/>
          </a:stretch>
        </p:blipFill>
        <p:spPr>
          <a:xfrm>
            <a:off x="611688" y="1600200"/>
            <a:ext cx="8367251" cy="4525963"/>
          </a:xfrm>
        </p:spPr>
      </p:pic>
    </p:spTree>
    <p:extLst>
      <p:ext uri="{BB962C8B-B14F-4D97-AF65-F5344CB8AC3E}">
        <p14:creationId xmlns:p14="http://schemas.microsoft.com/office/powerpoint/2010/main" val="38194444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D67D-91A9-FF97-B94A-058DD1C2C1F0}"/>
              </a:ext>
            </a:extLst>
          </p:cNvPr>
          <p:cNvSpPr>
            <a:spLocks noGrp="1"/>
          </p:cNvSpPr>
          <p:nvPr>
            <p:ph type="title"/>
          </p:nvPr>
        </p:nvSpPr>
        <p:spPr/>
        <p:txBody>
          <a:bodyPr/>
          <a:lstStyle/>
          <a:p>
            <a:r>
              <a:rPr lang="en-US" dirty="0"/>
              <a:t>DNS Rebinding Attack</a:t>
            </a:r>
          </a:p>
        </p:txBody>
      </p:sp>
      <p:sp>
        <p:nvSpPr>
          <p:cNvPr id="3" name="Text Placeholder 2">
            <a:extLst>
              <a:ext uri="{FF2B5EF4-FFF2-40B4-BE49-F238E27FC236}">
                <a16:creationId xmlns:a16="http://schemas.microsoft.com/office/drawing/2014/main" id="{36063F1A-1BB1-AD1D-B2A2-BD827B11AF7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66383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2C37-BA91-1623-7EA2-CD0623C0697D}"/>
              </a:ext>
            </a:extLst>
          </p:cNvPr>
          <p:cNvSpPr>
            <a:spLocks noGrp="1"/>
          </p:cNvSpPr>
          <p:nvPr>
            <p:ph type="title"/>
          </p:nvPr>
        </p:nvSpPr>
        <p:spPr/>
        <p:txBody>
          <a:bodyPr/>
          <a:lstStyle/>
          <a:p>
            <a:r>
              <a:rPr lang="en-US" dirty="0"/>
              <a:t>Lab Setup</a:t>
            </a:r>
          </a:p>
        </p:txBody>
      </p:sp>
      <p:pic>
        <p:nvPicPr>
          <p:cNvPr id="9" name="Content Placeholder 8" descr="Timeline&#10;&#10;Description automatically generated with medium confidence">
            <a:extLst>
              <a:ext uri="{FF2B5EF4-FFF2-40B4-BE49-F238E27FC236}">
                <a16:creationId xmlns:a16="http://schemas.microsoft.com/office/drawing/2014/main" id="{8B91B87F-2EE6-C803-4698-BF184D8416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00200"/>
            <a:ext cx="10230562" cy="4525963"/>
          </a:xfrm>
        </p:spPr>
      </p:pic>
      <p:pic>
        <p:nvPicPr>
          <p:cNvPr id="11" name="Picture 10">
            <a:extLst>
              <a:ext uri="{FF2B5EF4-FFF2-40B4-BE49-F238E27FC236}">
                <a16:creationId xmlns:a16="http://schemas.microsoft.com/office/drawing/2014/main" id="{4D0AD049-D496-8573-76CA-024D525D6EA0}"/>
              </a:ext>
            </a:extLst>
          </p:cNvPr>
          <p:cNvPicPr>
            <a:picLocks noChangeAspect="1"/>
          </p:cNvPicPr>
          <p:nvPr/>
        </p:nvPicPr>
        <p:blipFill rotWithShape="1">
          <a:blip r:embed="rId3"/>
          <a:srcRect l="26992" t="-263" r="19024" b="14476"/>
          <a:stretch/>
        </p:blipFill>
        <p:spPr>
          <a:xfrm>
            <a:off x="762000" y="4267200"/>
            <a:ext cx="490036" cy="838200"/>
          </a:xfrm>
          <a:prstGeom prst="rect">
            <a:avLst/>
          </a:prstGeom>
        </p:spPr>
      </p:pic>
    </p:spTree>
    <p:extLst>
      <p:ext uri="{BB962C8B-B14F-4D97-AF65-F5344CB8AC3E}">
        <p14:creationId xmlns:p14="http://schemas.microsoft.com/office/powerpoint/2010/main" val="24674114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72CA1-ED8D-5BAF-B394-CDCB9BDA6EBF}"/>
              </a:ext>
            </a:extLst>
          </p:cNvPr>
          <p:cNvSpPr>
            <a:spLocks noGrp="1"/>
          </p:cNvSpPr>
          <p:nvPr>
            <p:ph type="title"/>
          </p:nvPr>
        </p:nvSpPr>
        <p:spPr/>
        <p:txBody>
          <a:bodyPr/>
          <a:lstStyle/>
          <a:p>
            <a:r>
              <a:rPr lang="en-US" dirty="0"/>
              <a:t>Password Protected IoT Device</a:t>
            </a:r>
          </a:p>
        </p:txBody>
      </p:sp>
      <p:pic>
        <p:nvPicPr>
          <p:cNvPr id="9" name="Picture 8" descr="Graphical user interface&#10;&#10;Description automatically generated">
            <a:extLst>
              <a:ext uri="{FF2B5EF4-FFF2-40B4-BE49-F238E27FC236}">
                <a16:creationId xmlns:a16="http://schemas.microsoft.com/office/drawing/2014/main" id="{EE4981F3-8A7E-834D-90B9-9014123DB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600200"/>
            <a:ext cx="1821256" cy="3153332"/>
          </a:xfrm>
          <a:prstGeom prst="rect">
            <a:avLst/>
          </a:prstGeom>
        </p:spPr>
      </p:pic>
      <p:pic>
        <p:nvPicPr>
          <p:cNvPr id="11" name="Picture 10" descr="Graphical user interface&#10;&#10;Description automatically generated with medium confidence">
            <a:extLst>
              <a:ext uri="{FF2B5EF4-FFF2-40B4-BE49-F238E27FC236}">
                <a16:creationId xmlns:a16="http://schemas.microsoft.com/office/drawing/2014/main" id="{2FF8D632-BF36-224C-A15A-67F1AB2A5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7180" y="2019917"/>
            <a:ext cx="1826477" cy="2181625"/>
          </a:xfrm>
          <a:prstGeom prst="rect">
            <a:avLst/>
          </a:prstGeom>
        </p:spPr>
      </p:pic>
      <p:sp>
        <p:nvSpPr>
          <p:cNvPr id="14" name="TextBox 13">
            <a:extLst>
              <a:ext uri="{FF2B5EF4-FFF2-40B4-BE49-F238E27FC236}">
                <a16:creationId xmlns:a16="http://schemas.microsoft.com/office/drawing/2014/main" id="{C209DCB9-C9D0-86A0-6127-076989B14E6F}"/>
              </a:ext>
            </a:extLst>
          </p:cNvPr>
          <p:cNvSpPr txBox="1"/>
          <p:nvPr/>
        </p:nvSpPr>
        <p:spPr>
          <a:xfrm>
            <a:off x="8697119" y="4374026"/>
            <a:ext cx="2086597" cy="584775"/>
          </a:xfrm>
          <a:prstGeom prst="rect">
            <a:avLst/>
          </a:prstGeom>
          <a:noFill/>
        </p:spPr>
        <p:txBody>
          <a:bodyPr wrap="none" rtlCol="0">
            <a:spAutoFit/>
          </a:bodyPr>
          <a:lstStyle/>
          <a:p>
            <a:r>
              <a:rPr lang="en-US" sz="3200" dirty="0"/>
              <a:t>Web server</a:t>
            </a:r>
          </a:p>
        </p:txBody>
      </p:sp>
      <p:pic>
        <p:nvPicPr>
          <p:cNvPr id="19" name="Picture 18">
            <a:extLst>
              <a:ext uri="{FF2B5EF4-FFF2-40B4-BE49-F238E27FC236}">
                <a16:creationId xmlns:a16="http://schemas.microsoft.com/office/drawing/2014/main" id="{33DA316F-047F-1562-BECA-FE34448461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5334000"/>
            <a:ext cx="9888330" cy="866896"/>
          </a:xfrm>
          <a:prstGeom prst="rect">
            <a:avLst/>
          </a:prstGeom>
        </p:spPr>
      </p:pic>
    </p:spTree>
    <p:extLst>
      <p:ext uri="{BB962C8B-B14F-4D97-AF65-F5344CB8AC3E}">
        <p14:creationId xmlns:p14="http://schemas.microsoft.com/office/powerpoint/2010/main" val="15850453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A9ADC-3080-04BB-CDBE-CFBB0C229B51}"/>
              </a:ext>
            </a:extLst>
          </p:cNvPr>
          <p:cNvSpPr>
            <a:spLocks noGrp="1"/>
          </p:cNvSpPr>
          <p:nvPr>
            <p:ph type="title"/>
          </p:nvPr>
        </p:nvSpPr>
        <p:spPr/>
        <p:txBody>
          <a:bodyPr/>
          <a:lstStyle/>
          <a:p>
            <a:r>
              <a:rPr lang="en-US" dirty="0"/>
              <a:t>Same Origin Policy</a:t>
            </a:r>
          </a:p>
        </p:txBody>
      </p:sp>
      <p:pic>
        <p:nvPicPr>
          <p:cNvPr id="4" name="Picture 3" descr="Graphical user interface&#10;&#10;Description automatically generated">
            <a:extLst>
              <a:ext uri="{FF2B5EF4-FFF2-40B4-BE49-F238E27FC236}">
                <a16:creationId xmlns:a16="http://schemas.microsoft.com/office/drawing/2014/main" id="{9EE295DC-A86E-69AF-856C-9BA7479ADF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2077" y="1524000"/>
            <a:ext cx="1181115" cy="2044988"/>
          </a:xfrm>
          <a:prstGeom prst="rect">
            <a:avLst/>
          </a:prstGeom>
        </p:spPr>
      </p:pic>
      <p:pic>
        <p:nvPicPr>
          <p:cNvPr id="5" name="Picture 4" descr="Graphical user interface&#10;&#10;Description automatically generated with medium confidence">
            <a:extLst>
              <a:ext uri="{FF2B5EF4-FFF2-40B4-BE49-F238E27FC236}">
                <a16:creationId xmlns:a16="http://schemas.microsoft.com/office/drawing/2014/main" id="{E0D0CDBB-6574-652F-B379-33C4464864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6118" y="4090787"/>
            <a:ext cx="1826477" cy="218162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9378386F-B999-0532-7E05-26870DEC61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5800" y="2202607"/>
            <a:ext cx="2509410" cy="2732761"/>
          </a:xfrm>
          <a:prstGeom prst="rect">
            <a:avLst/>
          </a:prstGeom>
        </p:spPr>
      </p:pic>
      <p:pic>
        <p:nvPicPr>
          <p:cNvPr id="9" name="Picture 8">
            <a:extLst>
              <a:ext uri="{FF2B5EF4-FFF2-40B4-BE49-F238E27FC236}">
                <a16:creationId xmlns:a16="http://schemas.microsoft.com/office/drawing/2014/main" id="{FC25C745-C7B9-8748-2E8C-02C55BD83B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76800" y="5776863"/>
            <a:ext cx="6383130" cy="559600"/>
          </a:xfrm>
          <a:prstGeom prst="rect">
            <a:avLst/>
          </a:prstGeom>
        </p:spPr>
      </p:pic>
    </p:spTree>
    <p:extLst>
      <p:ext uri="{BB962C8B-B14F-4D97-AF65-F5344CB8AC3E}">
        <p14:creationId xmlns:p14="http://schemas.microsoft.com/office/powerpoint/2010/main" val="39996864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A9ADC-3080-04BB-CDBE-CFBB0C229B51}"/>
              </a:ext>
            </a:extLst>
          </p:cNvPr>
          <p:cNvSpPr>
            <a:spLocks noGrp="1"/>
          </p:cNvSpPr>
          <p:nvPr>
            <p:ph type="title"/>
          </p:nvPr>
        </p:nvSpPr>
        <p:spPr/>
        <p:txBody>
          <a:bodyPr/>
          <a:lstStyle/>
          <a:p>
            <a:r>
              <a:rPr lang="en-US" dirty="0"/>
              <a:t>Defeating Same Origin Policy</a:t>
            </a:r>
          </a:p>
        </p:txBody>
      </p:sp>
      <p:pic>
        <p:nvPicPr>
          <p:cNvPr id="4" name="Picture 3" descr="Graphical user interface&#10;&#10;Description automatically generated">
            <a:extLst>
              <a:ext uri="{FF2B5EF4-FFF2-40B4-BE49-F238E27FC236}">
                <a16:creationId xmlns:a16="http://schemas.microsoft.com/office/drawing/2014/main" id="{9EE295DC-A86E-69AF-856C-9BA7479AD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077" y="1524000"/>
            <a:ext cx="1181115" cy="2044988"/>
          </a:xfrm>
          <a:prstGeom prst="rect">
            <a:avLst/>
          </a:prstGeom>
        </p:spPr>
      </p:pic>
      <p:pic>
        <p:nvPicPr>
          <p:cNvPr id="5" name="Picture 4" descr="Graphical user interface&#10;&#10;Description automatically generated with medium confidence">
            <a:extLst>
              <a:ext uri="{FF2B5EF4-FFF2-40B4-BE49-F238E27FC236}">
                <a16:creationId xmlns:a16="http://schemas.microsoft.com/office/drawing/2014/main" id="{E0D0CDBB-6574-652F-B379-33C446486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6118" y="4090787"/>
            <a:ext cx="1826477" cy="218162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9378386F-B999-0532-7E05-26870DEC61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0513" y="2370770"/>
            <a:ext cx="2509410" cy="2732761"/>
          </a:xfrm>
          <a:prstGeom prst="rect">
            <a:avLst/>
          </a:prstGeom>
        </p:spPr>
      </p:pic>
      <p:sp>
        <p:nvSpPr>
          <p:cNvPr id="3" name="TextBox 2">
            <a:extLst>
              <a:ext uri="{FF2B5EF4-FFF2-40B4-BE49-F238E27FC236}">
                <a16:creationId xmlns:a16="http://schemas.microsoft.com/office/drawing/2014/main" id="{A9840346-BE9A-9DA9-D081-CB5B0501FA89}"/>
              </a:ext>
            </a:extLst>
          </p:cNvPr>
          <p:cNvSpPr txBox="1"/>
          <p:nvPr/>
        </p:nvSpPr>
        <p:spPr>
          <a:xfrm>
            <a:off x="7375076" y="5334000"/>
            <a:ext cx="3380284" cy="523220"/>
          </a:xfrm>
          <a:prstGeom prst="rect">
            <a:avLst/>
          </a:prstGeom>
          <a:noFill/>
        </p:spPr>
        <p:txBody>
          <a:bodyPr wrap="none" rtlCol="0">
            <a:spAutoFit/>
          </a:bodyPr>
          <a:lstStyle/>
          <a:p>
            <a:r>
              <a:rPr lang="en-US" sz="2800" b="1" dirty="0">
                <a:solidFill>
                  <a:schemeClr val="accent4"/>
                </a:solidFill>
              </a:rPr>
              <a:t>www.attacker32.com</a:t>
            </a:r>
          </a:p>
        </p:txBody>
      </p:sp>
    </p:spTree>
    <p:extLst>
      <p:ext uri="{BB962C8B-B14F-4D97-AF65-F5344CB8AC3E}">
        <p14:creationId xmlns:p14="http://schemas.microsoft.com/office/powerpoint/2010/main" val="21285322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C937-4BAB-64E2-2897-EFC4756632F6}"/>
              </a:ext>
            </a:extLst>
          </p:cNvPr>
          <p:cNvSpPr>
            <a:spLocks noGrp="1"/>
          </p:cNvSpPr>
          <p:nvPr>
            <p:ph type="title"/>
          </p:nvPr>
        </p:nvSpPr>
        <p:spPr/>
        <p:txBody>
          <a:bodyPr>
            <a:normAutofit fontScale="90000"/>
          </a:bodyPr>
          <a:lstStyle/>
          <a:p>
            <a:r>
              <a:rPr lang="en-US" dirty="0"/>
              <a:t>DNS Rebinding: Initial Zone File (attacker32.com)</a:t>
            </a:r>
          </a:p>
        </p:txBody>
      </p:sp>
      <p:pic>
        <p:nvPicPr>
          <p:cNvPr id="5" name="Content Placeholder 4" descr="Text&#10;&#10;Description automatically generated">
            <a:extLst>
              <a:ext uri="{FF2B5EF4-FFF2-40B4-BE49-F238E27FC236}">
                <a16:creationId xmlns:a16="http://schemas.microsoft.com/office/drawing/2014/main" id="{7F4EF04E-BADC-A6B4-D088-4061454E46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905000"/>
            <a:ext cx="9850225" cy="4334480"/>
          </a:xfrm>
        </p:spPr>
      </p:pic>
    </p:spTree>
    <p:extLst>
      <p:ext uri="{BB962C8B-B14F-4D97-AF65-F5344CB8AC3E}">
        <p14:creationId xmlns:p14="http://schemas.microsoft.com/office/powerpoint/2010/main" val="218860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109F-5974-2399-2480-D3640A728346}"/>
              </a:ext>
            </a:extLst>
          </p:cNvPr>
          <p:cNvSpPr>
            <a:spLocks noGrp="1"/>
          </p:cNvSpPr>
          <p:nvPr>
            <p:ph type="title"/>
          </p:nvPr>
        </p:nvSpPr>
        <p:spPr/>
        <p:txBody>
          <a:bodyPr/>
          <a:lstStyle/>
          <a:p>
            <a:r>
              <a:rPr lang="en-US" dirty="0"/>
              <a:t>DNS Root Server</a:t>
            </a:r>
          </a:p>
        </p:txBody>
      </p:sp>
      <p:pic>
        <p:nvPicPr>
          <p:cNvPr id="5" name="Content Placeholder 4" descr="Map&#10;&#10;Description automatically generated">
            <a:extLst>
              <a:ext uri="{FF2B5EF4-FFF2-40B4-BE49-F238E27FC236}">
                <a16:creationId xmlns:a16="http://schemas.microsoft.com/office/drawing/2014/main" id="{1235C607-06E1-B319-DECE-2B6A315E8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00200"/>
            <a:ext cx="9741364" cy="4525963"/>
          </a:xfrm>
        </p:spPr>
      </p:pic>
      <p:sp>
        <p:nvSpPr>
          <p:cNvPr id="7" name="TextBox 6">
            <a:extLst>
              <a:ext uri="{FF2B5EF4-FFF2-40B4-BE49-F238E27FC236}">
                <a16:creationId xmlns:a16="http://schemas.microsoft.com/office/drawing/2014/main" id="{2AD5FADF-AEB3-B094-BBBA-01244361BD27}"/>
              </a:ext>
            </a:extLst>
          </p:cNvPr>
          <p:cNvSpPr txBox="1"/>
          <p:nvPr/>
        </p:nvSpPr>
        <p:spPr>
          <a:xfrm>
            <a:off x="609600" y="6158522"/>
            <a:ext cx="4800600" cy="369332"/>
          </a:xfrm>
          <a:prstGeom prst="rect">
            <a:avLst/>
          </a:prstGeom>
          <a:noFill/>
        </p:spPr>
        <p:txBody>
          <a:bodyPr wrap="square">
            <a:spAutoFit/>
          </a:bodyPr>
          <a:lstStyle/>
          <a:p>
            <a:r>
              <a:rPr lang="en-US" dirty="0"/>
              <a:t>source: https://root-servers.org/</a:t>
            </a:r>
          </a:p>
        </p:txBody>
      </p:sp>
    </p:spTree>
    <p:extLst>
      <p:ext uri="{BB962C8B-B14F-4D97-AF65-F5344CB8AC3E}">
        <p14:creationId xmlns:p14="http://schemas.microsoft.com/office/powerpoint/2010/main" val="20830533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9C20-C2E5-51A0-46C7-714A95BCC655}"/>
              </a:ext>
            </a:extLst>
          </p:cNvPr>
          <p:cNvSpPr>
            <a:spLocks noGrp="1"/>
          </p:cNvSpPr>
          <p:nvPr>
            <p:ph type="title"/>
          </p:nvPr>
        </p:nvSpPr>
        <p:spPr/>
        <p:txBody>
          <a:bodyPr/>
          <a:lstStyle/>
          <a:p>
            <a:r>
              <a:rPr lang="en-US" dirty="0"/>
              <a:t>DNS Rebinding: Modification</a:t>
            </a:r>
          </a:p>
        </p:txBody>
      </p:sp>
      <p:pic>
        <p:nvPicPr>
          <p:cNvPr id="9" name="Content Placeholder 8" descr="Diagram&#10;&#10;Description automatically generated with medium confidence">
            <a:extLst>
              <a:ext uri="{FF2B5EF4-FFF2-40B4-BE49-F238E27FC236}">
                <a16:creationId xmlns:a16="http://schemas.microsoft.com/office/drawing/2014/main" id="{BB41FF30-EC0A-9383-5AE8-4840CBEFF8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133600"/>
            <a:ext cx="6077798" cy="1981477"/>
          </a:xfrm>
        </p:spPr>
      </p:pic>
      <p:sp>
        <p:nvSpPr>
          <p:cNvPr id="5" name="TextBox 4">
            <a:extLst>
              <a:ext uri="{FF2B5EF4-FFF2-40B4-BE49-F238E27FC236}">
                <a16:creationId xmlns:a16="http://schemas.microsoft.com/office/drawing/2014/main" id="{2359A4DE-594F-1638-EC50-36BA29280410}"/>
              </a:ext>
            </a:extLst>
          </p:cNvPr>
          <p:cNvSpPr txBox="1"/>
          <p:nvPr/>
        </p:nvSpPr>
        <p:spPr>
          <a:xfrm>
            <a:off x="762000" y="4953000"/>
            <a:ext cx="6093912" cy="1077218"/>
          </a:xfrm>
          <a:prstGeom prst="rect">
            <a:avLst/>
          </a:prstGeom>
          <a:noFill/>
        </p:spPr>
        <p:txBody>
          <a:bodyPr wrap="square">
            <a:spAutoFit/>
          </a:bodyPr>
          <a:lstStyle/>
          <a:p>
            <a:r>
              <a:rPr lang="en-US" sz="3200" dirty="0"/>
              <a:t>Restart the nameserver</a:t>
            </a:r>
          </a:p>
          <a:p>
            <a:r>
              <a:rPr lang="en-US" sz="3200" dirty="0">
                <a:solidFill>
                  <a:schemeClr val="accent4"/>
                </a:solidFill>
              </a:rPr>
              <a:t># service named restart</a:t>
            </a:r>
          </a:p>
        </p:txBody>
      </p:sp>
    </p:spTree>
    <p:extLst>
      <p:ext uri="{BB962C8B-B14F-4D97-AF65-F5344CB8AC3E}">
        <p14:creationId xmlns:p14="http://schemas.microsoft.com/office/powerpoint/2010/main" val="26733611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C4F2B-9468-D0C1-9A37-88F04CB4F9E8}"/>
              </a:ext>
            </a:extLst>
          </p:cNvPr>
          <p:cNvSpPr>
            <a:spLocks noGrp="1"/>
          </p:cNvSpPr>
          <p:nvPr>
            <p:ph type="title"/>
          </p:nvPr>
        </p:nvSpPr>
        <p:spPr/>
        <p:txBody>
          <a:bodyPr/>
          <a:lstStyle/>
          <a:p>
            <a:r>
              <a:rPr lang="en-US" dirty="0"/>
              <a:t>Denial-of-service attacks on DNS</a:t>
            </a:r>
          </a:p>
        </p:txBody>
      </p:sp>
      <p:sp>
        <p:nvSpPr>
          <p:cNvPr id="3" name="Text Placeholder 2">
            <a:extLst>
              <a:ext uri="{FF2B5EF4-FFF2-40B4-BE49-F238E27FC236}">
                <a16:creationId xmlns:a16="http://schemas.microsoft.com/office/drawing/2014/main" id="{5E54572A-D7CF-11DF-54FD-35BABC8935F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22406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1A78-16DC-F99E-7B83-5F90A82DAA82}"/>
              </a:ext>
            </a:extLst>
          </p:cNvPr>
          <p:cNvSpPr>
            <a:spLocks noGrp="1"/>
          </p:cNvSpPr>
          <p:nvPr>
            <p:ph type="title"/>
          </p:nvPr>
        </p:nvSpPr>
        <p:spPr/>
        <p:txBody>
          <a:bodyPr/>
          <a:lstStyle/>
          <a:p>
            <a:r>
              <a:rPr lang="en-US" dirty="0"/>
              <a:t>Case Studies</a:t>
            </a:r>
          </a:p>
        </p:txBody>
      </p:sp>
      <p:sp>
        <p:nvSpPr>
          <p:cNvPr id="3" name="Content Placeholder 2">
            <a:extLst>
              <a:ext uri="{FF2B5EF4-FFF2-40B4-BE49-F238E27FC236}">
                <a16:creationId xmlns:a16="http://schemas.microsoft.com/office/drawing/2014/main" id="{06756E8A-120E-2585-F787-16AE72689815}"/>
              </a:ext>
            </a:extLst>
          </p:cNvPr>
          <p:cNvSpPr>
            <a:spLocks noGrp="1"/>
          </p:cNvSpPr>
          <p:nvPr>
            <p:ph idx="1"/>
          </p:nvPr>
        </p:nvSpPr>
        <p:spPr/>
        <p:txBody>
          <a:bodyPr>
            <a:normAutofit lnSpcReduction="10000"/>
          </a:bodyPr>
          <a:lstStyle/>
          <a:p>
            <a:r>
              <a:rPr lang="en-US" dirty="0"/>
              <a:t>DOS attacks on the </a:t>
            </a:r>
            <a:r>
              <a:rPr lang="en-US" b="1" dirty="0">
                <a:solidFill>
                  <a:srgbClr val="FF0000"/>
                </a:solidFill>
              </a:rPr>
              <a:t>root</a:t>
            </a:r>
            <a:r>
              <a:rPr lang="en-US" dirty="0"/>
              <a:t> servers</a:t>
            </a:r>
          </a:p>
          <a:p>
            <a:r>
              <a:rPr lang="en-US" dirty="0"/>
              <a:t>August 25, 2013: DOS attacks on</a:t>
            </a:r>
            <a:r>
              <a:rPr lang="en-US" b="1" dirty="0">
                <a:solidFill>
                  <a:srgbClr val="FF0000"/>
                </a:solidFill>
              </a:rPr>
              <a:t> .</a:t>
            </a:r>
            <a:r>
              <a:rPr lang="en-US" b="1" dirty="0" err="1">
                <a:solidFill>
                  <a:srgbClr val="FF0000"/>
                </a:solidFill>
              </a:rPr>
              <a:t>cn</a:t>
            </a:r>
            <a:r>
              <a:rPr lang="en-US" b="1" dirty="0">
                <a:solidFill>
                  <a:srgbClr val="FF0000"/>
                </a:solidFill>
              </a:rPr>
              <a:t> </a:t>
            </a:r>
            <a:r>
              <a:rPr lang="en-US" dirty="0"/>
              <a:t>nameservers</a:t>
            </a:r>
          </a:p>
          <a:p>
            <a:pPr lvl="1"/>
            <a:r>
              <a:rPr lang="en-US" dirty="0"/>
              <a:t>shutting down the servers for two to four hours</a:t>
            </a:r>
          </a:p>
          <a:p>
            <a:r>
              <a:rPr lang="en-US" dirty="0"/>
              <a:t>December 24, 2009: DOS attack on </a:t>
            </a:r>
            <a:r>
              <a:rPr lang="en-US" b="1" dirty="0" err="1">
                <a:solidFill>
                  <a:srgbClr val="FF0000"/>
                </a:solidFill>
              </a:rPr>
              <a:t>UltraDNS</a:t>
            </a:r>
            <a:endParaRPr lang="en-US" b="1" dirty="0">
              <a:solidFill>
                <a:srgbClr val="FF0000"/>
              </a:solidFill>
            </a:endParaRPr>
          </a:p>
          <a:p>
            <a:pPr lvl="1"/>
            <a:r>
              <a:rPr lang="en-US" dirty="0"/>
              <a:t>affects thousands of online shoppers	</a:t>
            </a:r>
          </a:p>
          <a:p>
            <a:r>
              <a:rPr lang="en-US" dirty="0"/>
              <a:t>October 21, 2016: DDOS attack on the </a:t>
            </a:r>
            <a:r>
              <a:rPr lang="en-US" b="1" dirty="0" err="1">
                <a:solidFill>
                  <a:srgbClr val="FF0000"/>
                </a:solidFill>
              </a:rPr>
              <a:t>Dyn</a:t>
            </a:r>
            <a:r>
              <a:rPr lang="en-US" dirty="0"/>
              <a:t> Network</a:t>
            </a:r>
          </a:p>
          <a:p>
            <a:pPr lvl="1"/>
            <a:r>
              <a:rPr lang="en-US" dirty="0"/>
              <a:t>DNS provider</a:t>
            </a:r>
          </a:p>
          <a:p>
            <a:pPr lvl="1"/>
            <a:r>
              <a:rPr lang="en-US" dirty="0"/>
              <a:t>affects many companies, including Amazon, Twitter, GitHub, CNN, Airbnb, etc.</a:t>
            </a:r>
          </a:p>
          <a:p>
            <a:endParaRPr lang="en-US" dirty="0"/>
          </a:p>
        </p:txBody>
      </p:sp>
    </p:spTree>
    <p:extLst>
      <p:ext uri="{BB962C8B-B14F-4D97-AF65-F5344CB8AC3E}">
        <p14:creationId xmlns:p14="http://schemas.microsoft.com/office/powerpoint/2010/main" val="3165027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528A7-3EEE-9AC0-9F81-01A999C1159B}"/>
              </a:ext>
            </a:extLst>
          </p:cNvPr>
          <p:cNvSpPr>
            <a:spLocks noGrp="1"/>
          </p:cNvSpPr>
          <p:nvPr>
            <p:ph type="title"/>
          </p:nvPr>
        </p:nvSpPr>
        <p:spPr/>
        <p:txBody>
          <a:bodyPr/>
          <a:lstStyle/>
          <a:p>
            <a:r>
              <a:rPr lang="en-US" dirty="0"/>
              <a:t>An Interesting Case</a:t>
            </a:r>
          </a:p>
        </p:txBody>
      </p:sp>
      <p:sp>
        <p:nvSpPr>
          <p:cNvPr id="3" name="Content Placeholder 2">
            <a:extLst>
              <a:ext uri="{FF2B5EF4-FFF2-40B4-BE49-F238E27FC236}">
                <a16:creationId xmlns:a16="http://schemas.microsoft.com/office/drawing/2014/main" id="{0D9C6C24-88EE-F735-4520-805B4351588F}"/>
              </a:ext>
            </a:extLst>
          </p:cNvPr>
          <p:cNvSpPr>
            <a:spLocks noGrp="1"/>
          </p:cNvSpPr>
          <p:nvPr>
            <p:ph idx="1"/>
          </p:nvPr>
        </p:nvSpPr>
        <p:spPr/>
        <p:txBody>
          <a:bodyPr/>
          <a:lstStyle/>
          <a:p>
            <a:r>
              <a:rPr lang="en-US" dirty="0"/>
              <a:t>May 18, 2009: DOS Attack on </a:t>
            </a:r>
            <a:r>
              <a:rPr lang="en-US" dirty="0" err="1"/>
              <a:t>DNSPod</a:t>
            </a:r>
            <a:r>
              <a:rPr lang="en-US" dirty="0"/>
              <a:t> in China </a:t>
            </a:r>
          </a:p>
          <a:p>
            <a:pPr lvl="1"/>
            <a:r>
              <a:rPr lang="en-US" dirty="0"/>
              <a:t>led to the worst Internet incident in China</a:t>
            </a:r>
          </a:p>
          <a:p>
            <a:pPr marL="0" indent="0">
              <a:buNone/>
            </a:pPr>
            <a:endParaRPr lang="en-US" dirty="0"/>
          </a:p>
        </p:txBody>
      </p:sp>
    </p:spTree>
    <p:extLst>
      <p:ext uri="{BB962C8B-B14F-4D97-AF65-F5344CB8AC3E}">
        <p14:creationId xmlns:p14="http://schemas.microsoft.com/office/powerpoint/2010/main" val="95558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C502-569C-F781-998C-D74A1B36C0BB}"/>
              </a:ext>
            </a:extLst>
          </p:cNvPr>
          <p:cNvSpPr>
            <a:spLocks noGrp="1"/>
          </p:cNvSpPr>
          <p:nvPr>
            <p:ph type="title"/>
          </p:nvPr>
        </p:nvSpPr>
        <p:spPr/>
        <p:txBody>
          <a:bodyPr/>
          <a:lstStyle/>
          <a:p>
            <a:r>
              <a:rPr lang="en-US" dirty="0"/>
              <a:t>DNS Root Server and Politics</a:t>
            </a:r>
          </a:p>
        </p:txBody>
      </p:sp>
      <p:pic>
        <p:nvPicPr>
          <p:cNvPr id="5" name="Content Placeholder 4">
            <a:extLst>
              <a:ext uri="{FF2B5EF4-FFF2-40B4-BE49-F238E27FC236}">
                <a16:creationId xmlns:a16="http://schemas.microsoft.com/office/drawing/2014/main" id="{39096D2C-18A1-B7C4-1A61-3E1619649355}"/>
              </a:ext>
            </a:extLst>
          </p:cNvPr>
          <p:cNvPicPr>
            <a:picLocks noGrp="1" noChangeAspect="1"/>
          </p:cNvPicPr>
          <p:nvPr>
            <p:ph idx="1"/>
          </p:nvPr>
        </p:nvPicPr>
        <p:blipFill>
          <a:blip r:embed="rId2"/>
          <a:stretch>
            <a:fillRect/>
          </a:stretch>
        </p:blipFill>
        <p:spPr>
          <a:xfrm>
            <a:off x="762000" y="1467688"/>
            <a:ext cx="7010400" cy="2277826"/>
          </a:xfrm>
        </p:spPr>
      </p:pic>
      <p:pic>
        <p:nvPicPr>
          <p:cNvPr id="7" name="Picture 6">
            <a:extLst>
              <a:ext uri="{FF2B5EF4-FFF2-40B4-BE49-F238E27FC236}">
                <a16:creationId xmlns:a16="http://schemas.microsoft.com/office/drawing/2014/main" id="{98B534A7-5451-C9E4-F3FA-B853A3B69181}"/>
              </a:ext>
            </a:extLst>
          </p:cNvPr>
          <p:cNvPicPr>
            <a:picLocks noChangeAspect="1"/>
          </p:cNvPicPr>
          <p:nvPr/>
        </p:nvPicPr>
        <p:blipFill>
          <a:blip r:embed="rId3"/>
          <a:stretch>
            <a:fillRect/>
          </a:stretch>
        </p:blipFill>
        <p:spPr>
          <a:xfrm>
            <a:off x="762000" y="3962400"/>
            <a:ext cx="7010400" cy="2287776"/>
          </a:xfrm>
          <a:prstGeom prst="rect">
            <a:avLst/>
          </a:prstGeom>
        </p:spPr>
      </p:pic>
    </p:spTree>
    <p:extLst>
      <p:ext uri="{BB962C8B-B14F-4D97-AF65-F5344CB8AC3E}">
        <p14:creationId xmlns:p14="http://schemas.microsoft.com/office/powerpoint/2010/main" val="99785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2665-8E5B-0242-33EA-D66692146DD3}"/>
              </a:ext>
            </a:extLst>
          </p:cNvPr>
          <p:cNvSpPr>
            <a:spLocks noGrp="1"/>
          </p:cNvSpPr>
          <p:nvPr>
            <p:ph type="title"/>
          </p:nvPr>
        </p:nvSpPr>
        <p:spPr/>
        <p:txBody>
          <a:bodyPr/>
          <a:lstStyle/>
          <a:p>
            <a:r>
              <a:rPr lang="en-US" dirty="0"/>
              <a:t>Root Zone File</a:t>
            </a:r>
          </a:p>
        </p:txBody>
      </p:sp>
      <p:sp>
        <p:nvSpPr>
          <p:cNvPr id="3" name="Content Placeholder 2">
            <a:extLst>
              <a:ext uri="{FF2B5EF4-FFF2-40B4-BE49-F238E27FC236}">
                <a16:creationId xmlns:a16="http://schemas.microsoft.com/office/drawing/2014/main" id="{8464B23B-4401-3A0C-CA64-4C76FE205AB2}"/>
              </a:ext>
            </a:extLst>
          </p:cNvPr>
          <p:cNvSpPr>
            <a:spLocks noGrp="1"/>
          </p:cNvSpPr>
          <p:nvPr>
            <p:ph idx="1"/>
          </p:nvPr>
        </p:nvSpPr>
        <p:spPr/>
        <p:txBody>
          <a:bodyPr/>
          <a:lstStyle/>
          <a:p>
            <a:r>
              <a:rPr lang="en-US" sz="3200" dirty="0">
                <a:effectLst/>
                <a:latin typeface="Calibri" panose="020F0502020204030204" pitchFamily="34" charset="0"/>
                <a:hlinkClick r:id="rId2"/>
              </a:rPr>
              <a:t>https://www.internic.net/domain/root.zone</a:t>
            </a:r>
            <a:endParaRPr lang="en-US" sz="4800" dirty="0"/>
          </a:p>
          <a:p>
            <a:endParaRPr lang="en-US" dirty="0"/>
          </a:p>
        </p:txBody>
      </p:sp>
    </p:spTree>
    <p:extLst>
      <p:ext uri="{BB962C8B-B14F-4D97-AF65-F5344CB8AC3E}">
        <p14:creationId xmlns:p14="http://schemas.microsoft.com/office/powerpoint/2010/main" val="3932356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1323</TotalTime>
  <Words>790</Words>
  <Application>Microsoft Office PowerPoint</Application>
  <PresentationFormat>Widescreen</PresentationFormat>
  <Paragraphs>132</Paragraphs>
  <Slides>73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Calibri</vt:lpstr>
      <vt:lpstr>Consolas</vt:lpstr>
      <vt:lpstr>Courier New</vt:lpstr>
      <vt:lpstr>Office Theme</vt:lpstr>
      <vt:lpstr>DNS and Attacks</vt:lpstr>
      <vt:lpstr>Outline</vt:lpstr>
      <vt:lpstr>dns infrastructure</vt:lpstr>
      <vt:lpstr>DNS Domain Hierarchy</vt:lpstr>
      <vt:lpstr>DNS Zones</vt:lpstr>
      <vt:lpstr>DNS Root Servers </vt:lpstr>
      <vt:lpstr>DNS Root Server</vt:lpstr>
      <vt:lpstr>DNS Root Server and Politics</vt:lpstr>
      <vt:lpstr>Root Zone File</vt:lpstr>
      <vt:lpstr>Top Level Domain (TLD)</vt:lpstr>
      <vt:lpstr>dns query process</vt:lpstr>
      <vt:lpstr>DNS Query Process and Cache</vt:lpstr>
      <vt:lpstr>Local DNS Files</vt:lpstr>
      <vt:lpstr>How Local DNS Server Get Root Server's IP </vt:lpstr>
      <vt:lpstr>DNS Query Process: Query the Root Server</vt:lpstr>
      <vt:lpstr>DNS Query Process: Query the net Server</vt:lpstr>
      <vt:lpstr>DNS Query Process: Query example.net’s nameserver</vt:lpstr>
      <vt:lpstr>Lab Setup for DNS Infrastructure Lab</vt:lpstr>
      <vt:lpstr>A Simplified DNS Infrastructure</vt:lpstr>
      <vt:lpstr>Internet Emulator</vt:lpstr>
      <vt:lpstr>DNS Nameservers</vt:lpstr>
      <vt:lpstr>Root’s Zone File</vt:lpstr>
      <vt:lpstr>COM’s Zone File</vt:lpstr>
      <vt:lpstr>Example.com’s Zone File</vt:lpstr>
      <vt:lpstr>Lab setup for DNS Attack Labs</vt:lpstr>
      <vt:lpstr>Lab Setup for DNS Attack Labs</vt:lpstr>
      <vt:lpstr>Set Up Two Zones on Attacker Machine</vt:lpstr>
      <vt:lpstr>For Attacker32.com Domain</vt:lpstr>
      <vt:lpstr>For Example.com Domain</vt:lpstr>
      <vt:lpstr>construct dns packets</vt:lpstr>
      <vt:lpstr>Header of DNS Packet</vt:lpstr>
      <vt:lpstr>Constructing DNS Header Using Scapy</vt:lpstr>
      <vt:lpstr>DNS Record Types</vt:lpstr>
      <vt:lpstr>Constructing DNS Records Using Scapy</vt:lpstr>
      <vt:lpstr>Example: Send a DNS Query</vt:lpstr>
      <vt:lpstr>Implement a Simple DNS Server (1)</vt:lpstr>
      <vt:lpstr>Implement a Simple DNS Server (2)</vt:lpstr>
      <vt:lpstr>Attack surface</vt:lpstr>
      <vt:lpstr>Attack Surface Overview</vt:lpstr>
      <vt:lpstr>Local DNS Cache Poisoning Attack</vt:lpstr>
      <vt:lpstr>Local DNS Cache Poisoning Attack</vt:lpstr>
      <vt:lpstr>Challenges in Reply Spoofing </vt:lpstr>
      <vt:lpstr>Lab Setup</vt:lpstr>
      <vt:lpstr>Local DNS Cache Poisoning Attack</vt:lpstr>
      <vt:lpstr>Attack Result</vt:lpstr>
      <vt:lpstr>Poisoned DNS Cache</vt:lpstr>
      <vt:lpstr>How to Hijack the Entire Domain?</vt:lpstr>
      <vt:lpstr>Targeting the Authority Section</vt:lpstr>
      <vt:lpstr>Attack Results</vt:lpstr>
      <vt:lpstr>The Kaminsky Attack</vt:lpstr>
      <vt:lpstr>Challenges in Reply Spoofing </vt:lpstr>
      <vt:lpstr>The Problem Caused by the Cache</vt:lpstr>
      <vt:lpstr>The Kaminsky Attack</vt:lpstr>
      <vt:lpstr>The Kaminsky Attack</vt:lpstr>
      <vt:lpstr>Performance Issue: Python + Scapy vs. C</vt:lpstr>
      <vt:lpstr>Create a Spoofed Response (Template)</vt:lpstr>
      <vt:lpstr>Find Offsets</vt:lpstr>
      <vt:lpstr>Modify the Pre-Built Packet in C</vt:lpstr>
      <vt:lpstr>Demo (1)</vt:lpstr>
      <vt:lpstr>Demo (2) </vt:lpstr>
      <vt:lpstr>Fake Records in Legitimate Response</vt:lpstr>
      <vt:lpstr>Fake Response Attack</vt:lpstr>
      <vt:lpstr>An Example of Valid Response</vt:lpstr>
      <vt:lpstr>DNS Rebinding Attack</vt:lpstr>
      <vt:lpstr>Lab Setup</vt:lpstr>
      <vt:lpstr>Password Protected IoT Device</vt:lpstr>
      <vt:lpstr>Same Origin Policy</vt:lpstr>
      <vt:lpstr>Defeating Same Origin Policy</vt:lpstr>
      <vt:lpstr>DNS Rebinding: Initial Zone File (attacker32.com)</vt:lpstr>
      <vt:lpstr>DNS Rebinding: Modification</vt:lpstr>
      <vt:lpstr>Denial-of-service attacks on DNS</vt:lpstr>
      <vt:lpstr>Case Studies</vt:lpstr>
      <vt:lpstr>An Interesting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Heartbleed Bug and Attack</dc:title>
  <dc:creator>3shna</dc:creator>
  <cp:lastModifiedBy>Wenliang Du</cp:lastModifiedBy>
  <cp:revision>56</cp:revision>
  <dcterms:created xsi:type="dcterms:W3CDTF">2017-11-22T15:54:43Z</dcterms:created>
  <dcterms:modified xsi:type="dcterms:W3CDTF">2022-08-09T22:03:46Z</dcterms:modified>
</cp:coreProperties>
</file>