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5" r:id="rId3"/>
    <p:sldId id="270" r:id="rId4"/>
    <p:sldId id="266" r:id="rId5"/>
    <p:sldId id="269" r:id="rId6"/>
    <p:sldId id="267" r:id="rId7"/>
    <p:sldId id="268" r:id="rId8"/>
    <p:sldId id="271" r:id="rId9"/>
    <p:sldId id="276" r:id="rId10"/>
    <p:sldId id="272" r:id="rId11"/>
    <p:sldId id="273" r:id="rId12"/>
    <p:sldId id="274" r:id="rId13"/>
    <p:sldId id="275" r:id="rId14"/>
    <p:sldId id="277" r:id="rId15"/>
    <p:sldId id="278" r:id="rId16"/>
    <p:sldId id="283" r:id="rId17"/>
    <p:sldId id="279" r:id="rId18"/>
    <p:sldId id="280" r:id="rId19"/>
    <p:sldId id="281" r:id="rId20"/>
    <p:sldId id="282" r:id="rId21"/>
    <p:sldId id="284" r:id="rId22"/>
    <p:sldId id="285" r:id="rId23"/>
    <p:sldId id="289" r:id="rId24"/>
    <p:sldId id="286" r:id="rId25"/>
    <p:sldId id="287" r:id="rId26"/>
    <p:sldId id="290" r:id="rId27"/>
    <p:sldId id="288" r:id="rId28"/>
    <p:sldId id="291" r:id="rId29"/>
    <p:sldId id="292" r:id="rId30"/>
    <p:sldId id="294" r:id="rId31"/>
    <p:sldId id="293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0" autoAdjust="0"/>
    <p:restoredTop sz="85904" autoAdjust="0"/>
  </p:normalViewPr>
  <p:slideViewPr>
    <p:cSldViewPr>
      <p:cViewPr varScale="1">
        <p:scale>
          <a:sx n="96" d="100"/>
          <a:sy n="96" d="100"/>
        </p:scale>
        <p:origin x="13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0E91-F366-4DC1-B7B7-7C1E8DAC99BF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CEEA-212A-445A-B5B9-3AEB50B9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8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root user’s special ID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5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diagram to show the octal representation of permissions, and how to change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2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operation is not XOR or AND (many students are confused because they think the operations is either XOR or AND.</a:t>
            </a:r>
          </a:p>
          <a:p>
            <a:r>
              <a:rPr lang="en-US" dirty="0"/>
              <a:t>The actual operation is Initial AND NOT(</a:t>
            </a:r>
            <a:r>
              <a:rPr lang="en-US" dirty="0" err="1"/>
              <a:t>umask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90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the lecture, use the </a:t>
            </a:r>
            <a:r>
              <a:rPr lang="en-US" dirty="0" err="1"/>
              <a:t>umask</a:t>
            </a:r>
            <a:r>
              <a:rPr lang="en-US" dirty="0"/>
              <a:t> values to derive the final permission, and compare them with the final results.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05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commands: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nologin</a:t>
            </a:r>
            <a:r>
              <a:rPr lang="en-US" dirty="0"/>
              <a:t>, /bin/false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24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need for the shadow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7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1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0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4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3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8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8915400" cy="1470025"/>
          </a:xfrm>
        </p:spPr>
        <p:txBody>
          <a:bodyPr>
            <a:noAutofit/>
          </a:bodyPr>
          <a:lstStyle/>
          <a:p>
            <a:r>
              <a:rPr lang="en-US" sz="5400" dirty="0"/>
              <a:t>Linux Security Basics</a:t>
            </a:r>
          </a:p>
        </p:txBody>
      </p:sp>
    </p:spTree>
    <p:extLst>
      <p:ext uri="{BB962C8B-B14F-4D97-AF65-F5344CB8AC3E}">
        <p14:creationId xmlns:p14="http://schemas.microsoft.com/office/powerpoint/2010/main" val="52881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68C4-930F-19FB-8EEE-513B1543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Permission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2178-D5A3-0544-C46D-786AFDD7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 of access on files</a:t>
            </a:r>
          </a:p>
          <a:p>
            <a:pPr lvl="1"/>
            <a:r>
              <a:rPr lang="en-US" b="1" dirty="0"/>
              <a:t>read (r)</a:t>
            </a:r>
            <a:r>
              <a:rPr lang="en-US" dirty="0"/>
              <a:t>: user can view the contents of the file</a:t>
            </a:r>
          </a:p>
          <a:p>
            <a:pPr lvl="1"/>
            <a:r>
              <a:rPr lang="en-US" b="1" dirty="0"/>
              <a:t>write (w)</a:t>
            </a:r>
            <a:r>
              <a:rPr lang="en-US" dirty="0"/>
              <a:t>: user can change the contents of the file</a:t>
            </a:r>
          </a:p>
          <a:p>
            <a:pPr lvl="1"/>
            <a:r>
              <a:rPr lang="en-US" b="1" dirty="0"/>
              <a:t>execute (x)</a:t>
            </a:r>
            <a:r>
              <a:rPr lang="en-US" dirty="0"/>
              <a:t>: user can execute or run the file if it is a program or script</a:t>
            </a:r>
          </a:p>
          <a:p>
            <a:r>
              <a:rPr lang="en-US" dirty="0"/>
              <a:t>Types of access on directories</a:t>
            </a:r>
          </a:p>
          <a:p>
            <a:pPr lvl="1"/>
            <a:r>
              <a:rPr lang="en-US" b="1" dirty="0"/>
              <a:t>read (r)</a:t>
            </a:r>
            <a:r>
              <a:rPr lang="en-US" dirty="0"/>
              <a:t>: user can list the contents of the directory (e.g., using ls)</a:t>
            </a:r>
          </a:p>
          <a:p>
            <a:pPr lvl="1"/>
            <a:r>
              <a:rPr lang="en-US" b="1" dirty="0"/>
              <a:t>write (w)</a:t>
            </a:r>
            <a:r>
              <a:rPr lang="en-US" dirty="0"/>
              <a:t>: user can create files and sub-directories inside the directory</a:t>
            </a:r>
          </a:p>
          <a:p>
            <a:pPr lvl="1"/>
            <a:r>
              <a:rPr lang="en-US" b="1" dirty="0"/>
              <a:t>execute (x)</a:t>
            </a:r>
            <a:r>
              <a:rPr lang="en-US" dirty="0"/>
              <a:t>: user can enter that directory (e.g., using cd)</a:t>
            </a:r>
          </a:p>
        </p:txBody>
      </p:sp>
    </p:spTree>
    <p:extLst>
      <p:ext uri="{BB962C8B-B14F-4D97-AF65-F5344CB8AC3E}">
        <p14:creationId xmlns:p14="http://schemas.microsoft.com/office/powerpoint/2010/main" val="312554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DB14-EFEE-519B-8232-ECDDF971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18486352-5769-ED6C-08B6-87CF30D5D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9669224" cy="2972215"/>
          </a:xfrm>
        </p:spPr>
      </p:pic>
    </p:spTree>
    <p:extLst>
      <p:ext uri="{BB962C8B-B14F-4D97-AF65-F5344CB8AC3E}">
        <p14:creationId xmlns:p14="http://schemas.microsoft.com/office/powerpoint/2010/main" val="105121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AD2A-FBF2-CBAB-F15C-F2A41A0B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1306-E970-F0F5-20D2-B17D1AA3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umask</a:t>
            </a:r>
            <a:r>
              <a:rPr lang="en-US" dirty="0"/>
              <a:t> value: decides the default permissions for new files</a:t>
            </a:r>
          </a:p>
          <a:p>
            <a:r>
              <a:rPr lang="en-US" dirty="0"/>
              <a:t>Example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4E37ACE-1AA1-0D50-4A72-4E7B2FE30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95600"/>
            <a:ext cx="5763429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2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F334-C217-1B5D-64E0-21485A2E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</a:t>
            </a:r>
            <a:r>
              <a:rPr lang="en-US" dirty="0" err="1"/>
              <a:t>umask</a:t>
            </a:r>
            <a:r>
              <a:rPr lang="en-US" dirty="0"/>
              <a:t>)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EFFCE17-DFF3-F098-2766-1EE215B09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91777"/>
            <a:ext cx="6925642" cy="2372056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7D76288F-B0E6-2017-8508-904DF981D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6458"/>
            <a:ext cx="692564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4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1FC9-8D4A-B60D-3109-5D693BD0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28F67-565E-89C8-02C1-9EBAD916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 grained ACL</a:t>
            </a:r>
          </a:p>
          <a:p>
            <a:r>
              <a:rPr lang="en-US" dirty="0"/>
              <a:t>Assign permissions to individual users/groups</a:t>
            </a:r>
          </a:p>
          <a:p>
            <a:r>
              <a:rPr lang="en-US" dirty="0"/>
              <a:t>Coexist with the traditional permission model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E7F0D29-FF5C-A875-ED02-1AA2B083E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581400"/>
            <a:ext cx="3515216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3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44A6-0ED1-967C-F8AF-548FBC5B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A2975-7C96-77D1-BD0F-4511047C4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47" y="1608317"/>
            <a:ext cx="9955014" cy="352474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0955842-EC74-6F67-C41A-B35650DF0846}"/>
              </a:ext>
            </a:extLst>
          </p:cNvPr>
          <p:cNvGrpSpPr/>
          <p:nvPr/>
        </p:nvGrpSpPr>
        <p:grpSpPr>
          <a:xfrm>
            <a:off x="702547" y="2151470"/>
            <a:ext cx="5105400" cy="3505200"/>
            <a:chOff x="685800" y="2438400"/>
            <a:chExt cx="5830114" cy="4020111"/>
          </a:xfrm>
        </p:grpSpPr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5ED0AEF1-256A-DB8B-3D0D-14D132ABF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438400"/>
              <a:ext cx="5830114" cy="335326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4728F50-6221-133A-A855-398EA819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5791668"/>
              <a:ext cx="5830114" cy="666843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F8440A8-02B8-BD18-9055-6335E225D3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" y="5840733"/>
            <a:ext cx="8821381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7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5B23-EAAA-DF0C-C124-61F5D2F4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command with privilege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2D1B3-D129-F13E-3168-22BFF15F9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0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19C4-4055-91D4-8716-67CD4F21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9E96-D2F6-3066-CBFE-AEAB0654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Three command mechanisms</a:t>
            </a:r>
          </a:p>
          <a:p>
            <a:pPr lvl="1"/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Set-</a:t>
            </a:r>
            <a:r>
              <a:rPr lang="en-US" dirty="0" err="1"/>
              <a:t>uid</a:t>
            </a:r>
            <a:r>
              <a:rPr lang="en-US" dirty="0"/>
              <a:t> programs (covered in a separate chapter)</a:t>
            </a:r>
          </a:p>
          <a:p>
            <a:pPr lvl="1"/>
            <a:r>
              <a:rPr lang="en-US" dirty="0"/>
              <a:t>POSIX capabilities</a:t>
            </a:r>
          </a:p>
        </p:txBody>
      </p:sp>
    </p:spTree>
    <p:extLst>
      <p:ext uri="{BB962C8B-B14F-4D97-AF65-F5344CB8AC3E}">
        <p14:creationId xmlns:p14="http://schemas.microsoft.com/office/powerpoint/2010/main" val="2960933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E2CF-0F68-9DD0-6CCA-D6CDD1D5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sudo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412F-06CE-4EA4-91FB-34B5AB395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: Super-user Do</a:t>
            </a:r>
          </a:p>
          <a:p>
            <a:r>
              <a:rPr lang="en-US" dirty="0"/>
              <a:t>Run commands as a superuser</a:t>
            </a:r>
          </a:p>
          <a:p>
            <a:r>
              <a:rPr lang="en-US" dirty="0"/>
              <a:t>A user must be authorized (/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r>
              <a:rPr lang="en-US" dirty="0"/>
              <a:t>)</a:t>
            </a:r>
          </a:p>
          <a:p>
            <a:r>
              <a:rPr lang="en-US" dirty="0"/>
              <a:t>Here is how the seed user is allowed to run </a:t>
            </a:r>
            <a:r>
              <a:rPr lang="en-US" dirty="0" err="1"/>
              <a:t>sudo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17244DC-10CC-9849-6033-4A96FC636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106582"/>
            <a:ext cx="6115904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08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A726-2846-27FD-84BD-7DE0AE98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Root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8C69-FEE7-2B51-980C-A443DC88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Ubuntu 20.04, the root user account is locked</a:t>
            </a:r>
          </a:p>
          <a:p>
            <a:r>
              <a:rPr lang="en-US" dirty="0"/>
              <a:t>Cannot log into the root account</a:t>
            </a:r>
          </a:p>
          <a:p>
            <a:r>
              <a:rPr lang="en-US" dirty="0"/>
              <a:t>There are many ways to get a root shell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–s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bash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It is not recommended to run commands using a root shell. Instead, use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to run individual commands.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7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54" y="304800"/>
            <a:ext cx="9549245" cy="9144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10972800" cy="4038600"/>
          </a:xfrm>
        </p:spPr>
        <p:txBody>
          <a:bodyPr>
            <a:normAutofit/>
          </a:bodyPr>
          <a:lstStyle/>
          <a:p>
            <a:r>
              <a:rPr lang="en-US" dirty="0"/>
              <a:t>Users and groups</a:t>
            </a:r>
          </a:p>
          <a:p>
            <a:r>
              <a:rPr lang="en-US" dirty="0"/>
              <a:t>Permissions and access control</a:t>
            </a:r>
          </a:p>
          <a:p>
            <a:r>
              <a:rPr lang="en-US" dirty="0"/>
              <a:t>Running commands with privilege</a:t>
            </a:r>
          </a:p>
          <a:p>
            <a:r>
              <a:rPr lang="en-US" dirty="0"/>
              <a:t>Authentication</a:t>
            </a:r>
          </a:p>
          <a:p>
            <a:pPr marL="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15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7794-050E-C16E-2838-BB52DC93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Command Using Another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A708-D17C-9CD7-D2DF-40FA05643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command using another user (instead of root, default)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B42E9-5FD5-601D-0691-B3E97961F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71800"/>
            <a:ext cx="9469171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2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6005-600A-048F-8427-8589D9DD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D5A3-63D8-0C79-D905-56355D39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root privilege into smaller privilege units</a:t>
            </a:r>
          </a:p>
          <a:p>
            <a:r>
              <a:rPr lang="en-US" dirty="0"/>
              <a:t>Known as capabilities </a:t>
            </a:r>
          </a:p>
          <a:p>
            <a:r>
              <a:rPr lang="en-US" dirty="0"/>
              <a:t>Use “man capabilities” to find all the capabilities</a:t>
            </a:r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31536-B63D-B64B-D489-0C830869D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9" y="4191000"/>
            <a:ext cx="10683603" cy="129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90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38DF-C63A-3114-D089-40E56F50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File Capabilities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12F8-FA7C-6840-F23D-42B7CD4F2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Setting the capabilities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840403-9A6B-FD84-ABE9-5023D4113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69027"/>
            <a:ext cx="11098174" cy="1371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6086E2-B261-4295-5A68-298BFC23D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200"/>
            <a:ext cx="1101243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54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38DF-C63A-3114-D089-40E56F50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File Capabilities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12F8-FA7C-6840-F23D-42B7CD4F2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27C988B-65DD-A8D8-F1E5-527EAE444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4" y="3164374"/>
            <a:ext cx="10439400" cy="30052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0085E9-63FD-3521-4EE7-982DD1D5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4" y="2316643"/>
            <a:ext cx="10439400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20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60D7-E8C5-1A03-6203-BB93EE0E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1: Wireshark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98D0-0F4D-CC79-1C92-D2DE40B0E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  <a:p>
            <a:pPr lvl="1"/>
            <a:r>
              <a:rPr lang="en-US" dirty="0"/>
              <a:t>Sniffing tool, needs privilege</a:t>
            </a:r>
          </a:p>
          <a:p>
            <a:pPr lvl="1"/>
            <a:r>
              <a:rPr lang="en-US" dirty="0"/>
              <a:t>The graphic part is not privileged</a:t>
            </a:r>
          </a:p>
          <a:p>
            <a:pPr lvl="1"/>
            <a:r>
              <a:rPr lang="en-US" dirty="0"/>
              <a:t>The sniffing part is done by </a:t>
            </a:r>
            <a:r>
              <a:rPr lang="en-US" dirty="0" err="1"/>
              <a:t>dumpcap</a:t>
            </a:r>
            <a:r>
              <a:rPr lang="en-US" dirty="0"/>
              <a:t>, privileged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B1B79-4835-3F0B-6B30-2E6C8BF54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38600"/>
            <a:ext cx="9250066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36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CBC4-A3C7-D8EE-928A-6BAE8E0C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2: 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6CD83-C692-E4A8-B01A-BBF12E10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ping program</a:t>
            </a:r>
          </a:p>
          <a:p>
            <a:pPr lvl="1"/>
            <a:r>
              <a:rPr lang="en-US" dirty="0"/>
              <a:t>Uses raw socket</a:t>
            </a:r>
          </a:p>
          <a:p>
            <a:pPr lvl="1"/>
            <a:r>
              <a:rPr lang="en-US" dirty="0"/>
              <a:t>Has the CAP_NET_RAW capability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4593B851-01B3-6D64-5259-CC766C161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733800"/>
            <a:ext cx="5420481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97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50C2-ADED-65AB-4933-19F374E4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FBB30-115A-3467-7C8E-93DFCDE6E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06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B3FF-7C46-C240-A246-CD5EA8DA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FF84-FF32-3636-0961-F91E807C9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to verify a user’s identity</a:t>
            </a:r>
          </a:p>
          <a:p>
            <a:r>
              <a:rPr lang="en-US" dirty="0"/>
              <a:t>Typical authentication methods</a:t>
            </a:r>
          </a:p>
          <a:p>
            <a:pPr lvl="1"/>
            <a:r>
              <a:rPr lang="en-US" dirty="0"/>
              <a:t>based on something the </a:t>
            </a:r>
            <a:r>
              <a:rPr lang="en-US" b="1" dirty="0"/>
              <a:t>user knows</a:t>
            </a:r>
            <a:r>
              <a:rPr lang="en-US" dirty="0"/>
              <a:t>: password</a:t>
            </a:r>
          </a:p>
          <a:p>
            <a:pPr lvl="1"/>
            <a:r>
              <a:rPr lang="en-US" dirty="0"/>
              <a:t>based on something the </a:t>
            </a:r>
            <a:r>
              <a:rPr lang="en-US" b="1" dirty="0"/>
              <a:t>user has</a:t>
            </a:r>
            <a:r>
              <a:rPr lang="en-US" dirty="0"/>
              <a:t>: ID card</a:t>
            </a:r>
          </a:p>
          <a:p>
            <a:pPr lvl="1"/>
            <a:r>
              <a:rPr lang="en-US" dirty="0"/>
              <a:t>based on something the </a:t>
            </a:r>
            <a:r>
              <a:rPr lang="en-US" b="1" dirty="0"/>
              <a:t>user is or does</a:t>
            </a:r>
            <a:r>
              <a:rPr lang="en-US" dirty="0"/>
              <a:t>: fingerprint</a:t>
            </a:r>
          </a:p>
          <a:p>
            <a:r>
              <a:rPr lang="en-US" dirty="0"/>
              <a:t>Multi-factor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688703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F0A7-BE40-32E1-CFD5-D164CC56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Password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165A7-E92F-7535-A009-92745B1F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entry contains a user account information</a:t>
            </a:r>
          </a:p>
          <a:p>
            <a:r>
              <a:rPr lang="en-US" dirty="0"/>
              <a:t>Password is not stored here (used to be)</a:t>
            </a:r>
          </a:p>
          <a:p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0BF5838-2C04-1168-6650-35D282B0C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8716591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15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FB5F-7DC7-DEE3-2421-9EE753FE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Command After Login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E9B1-2047-F29A-BC93-174A541C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field of each entry</a:t>
            </a:r>
          </a:p>
          <a:p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208B80A8-8B77-C148-95B7-4F9A058EB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6000"/>
            <a:ext cx="8592271" cy="2520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EE44E-A50C-358E-90BF-DF22AC9E7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410200"/>
            <a:ext cx="6390861" cy="5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0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9DC0-32E2-C7CA-D49A-26C340EB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and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E220D-EDE6-0EE6-3F8C-D9C692807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3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2DE1-316F-5F42-CA26-9C52D6CA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Shadow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4530-94DC-6AA5-DBC5-3AA24FB39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password, why not use /</a:t>
            </a:r>
            <a:r>
              <a:rPr lang="en-US" dirty="0" err="1"/>
              <a:t>etc</a:t>
            </a:r>
            <a:r>
              <a:rPr lang="en-US" dirty="0"/>
              <a:t>/password anymore? </a:t>
            </a:r>
          </a:p>
          <a:p>
            <a:r>
              <a:rPr lang="en-US" dirty="0"/>
              <a:t>Structure for each entry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BBA190-C4A6-C9FD-1E75-547C2B0A7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66" y="3124200"/>
            <a:ext cx="1051706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82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B860-E229-63FC-8004-0471FB47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Salt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F7BC9-C1B0-AE34-600D-8021CF2C5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Defeat brute-force attacks</a:t>
            </a:r>
          </a:p>
          <a:p>
            <a:pPr lvl="1"/>
            <a:r>
              <a:rPr lang="en-US" dirty="0"/>
              <a:t>dictionary attack, rainbow table attack</a:t>
            </a:r>
          </a:p>
          <a:p>
            <a:r>
              <a:rPr lang="en-US" dirty="0"/>
              <a:t>These 3 accounts have the same password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86E103-5D7B-7857-B1B7-F3B763ED6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98" y="3810000"/>
            <a:ext cx="10059804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30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B134-3847-3651-C6A5-2819C7B5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5C75D-13F3-B12E-E763-01EDBB58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Putting an invalid value in the password field</a:t>
            </a:r>
          </a:p>
          <a:p>
            <a:r>
              <a:rPr lang="en-US" dirty="0"/>
              <a:t>The root account is locked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19935-A1D0-2E05-2683-0F6D06E85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38420"/>
            <a:ext cx="468695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4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D327-FC1E-846A-D424-D17E5CE4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F33A-B16F-FAAE-0C34-90DD6CC23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Linux, each user is assigned a unique user ID</a:t>
            </a:r>
          </a:p>
          <a:p>
            <a:r>
              <a:rPr lang="en-US" dirty="0"/>
              <a:t>User ID is stored in /</a:t>
            </a:r>
            <a:r>
              <a:rPr lang="en-US" dirty="0" err="1"/>
              <a:t>etc</a:t>
            </a:r>
            <a:r>
              <a:rPr lang="en-US" dirty="0"/>
              <a:t>/password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user ID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1C3D3-A20F-BDFD-4492-53E96C3F8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90815"/>
            <a:ext cx="7744906" cy="67636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1026E5A-7806-AFD5-D3B9-417B5C7B6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573260"/>
            <a:ext cx="797353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1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8042-0F19-4C68-4275-80428216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Users &amp; Switch to Other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CF5E-4B50-920A-6487-0DD27D6C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users</a:t>
            </a:r>
          </a:p>
          <a:p>
            <a:pPr lvl="1"/>
            <a:r>
              <a:rPr lang="en-US" dirty="0"/>
              <a:t>Directly add to /</a:t>
            </a:r>
            <a:r>
              <a:rPr lang="en-US" dirty="0" err="1"/>
              <a:t>etc</a:t>
            </a:r>
            <a:r>
              <a:rPr lang="en-US" dirty="0"/>
              <a:t>/password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adduser</a:t>
            </a:r>
            <a:r>
              <a:rPr lang="en-US" dirty="0"/>
              <a:t>” command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Switch to another user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128BBC67-A2D4-B990-0E4E-5C94719F4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572000"/>
            <a:ext cx="318179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7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DEB6-0008-DC66-C955-497E70AD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A1FE-6E3B-8745-9912-2265C9DAD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a group of users</a:t>
            </a:r>
          </a:p>
          <a:p>
            <a:r>
              <a:rPr lang="en-US" dirty="0"/>
              <a:t>Assigning permissions based on group</a:t>
            </a:r>
          </a:p>
          <a:p>
            <a:r>
              <a:rPr lang="en-US" dirty="0"/>
              <a:t>A user can belong to multiple groups</a:t>
            </a:r>
          </a:p>
          <a:p>
            <a:r>
              <a:rPr lang="en-US" dirty="0"/>
              <a:t>A user’s primary group is in /</a:t>
            </a:r>
            <a:r>
              <a:rPr lang="en-US" dirty="0" err="1"/>
              <a:t>etc</a:t>
            </a:r>
            <a:r>
              <a:rPr lang="en-US" dirty="0"/>
              <a:t>/password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827AEBB-68B1-07BE-054E-A382BCAA8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343400"/>
            <a:ext cx="8183117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9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AA45-0CAF-903F-DB32-E0E1FED3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Group Does a User Belong To?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E3EDE-80E0-3E22-48E8-E8462689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293429"/>
            <a:ext cx="6858957" cy="828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DFF8E6-E319-1D0B-CC3D-0D6350F34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8" y="5228110"/>
            <a:ext cx="10707594" cy="1057423"/>
          </a:xfrm>
          <a:prstGeom prst="rect">
            <a:avLst/>
          </a:prstGeom>
        </p:spPr>
      </p:pic>
      <p:pic>
        <p:nvPicPr>
          <p:cNvPr id="17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C7101EED-76AF-C9F1-6164-18BA9A8A5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0" y="1510640"/>
            <a:ext cx="5239481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8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48D1-AA9B-3E92-A0FA-479A6F19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89A14-386B-C3E2-8FDE-8E88569B4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0"/>
            <a:ext cx="9497750" cy="10574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593C7A-EC5E-31A5-6469-02F745009C6C}"/>
              </a:ext>
            </a:extLst>
          </p:cNvPr>
          <p:cNvSpPr txBox="1"/>
          <p:nvPr/>
        </p:nvSpPr>
        <p:spPr>
          <a:xfrm>
            <a:off x="762000" y="2133600"/>
            <a:ext cx="3084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add users</a:t>
            </a:r>
          </a:p>
        </p:txBody>
      </p:sp>
    </p:spTree>
    <p:extLst>
      <p:ext uri="{BB962C8B-B14F-4D97-AF65-F5344CB8AC3E}">
        <p14:creationId xmlns:p14="http://schemas.microsoft.com/office/powerpoint/2010/main" val="340867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763D-FE01-0B89-D20D-18011E64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 and access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A07B8-7AB6-F751-357C-FAA7AE61D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704</Words>
  <Application>Microsoft Office PowerPoint</Application>
  <PresentationFormat>Widescreen</PresentationFormat>
  <Paragraphs>131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Linux Security Basics</vt:lpstr>
      <vt:lpstr>Outline</vt:lpstr>
      <vt:lpstr>user and group</vt:lpstr>
      <vt:lpstr>Users</vt:lpstr>
      <vt:lpstr>Add Users &amp; Switch to Other Users</vt:lpstr>
      <vt:lpstr>Group</vt:lpstr>
      <vt:lpstr>Which Group Does a User Belong To?</vt:lpstr>
      <vt:lpstr>Group Management</vt:lpstr>
      <vt:lpstr>permissions and access control</vt:lpstr>
      <vt:lpstr>Traditional Permission Model</vt:lpstr>
      <vt:lpstr>File Permissions</vt:lpstr>
      <vt:lpstr>Default File Permissions</vt:lpstr>
      <vt:lpstr>Examples (umask)</vt:lpstr>
      <vt:lpstr>Access Control List</vt:lpstr>
      <vt:lpstr>ACL Commands</vt:lpstr>
      <vt:lpstr>running command with privilege</vt:lpstr>
      <vt:lpstr>Why</vt:lpstr>
      <vt:lpstr>Using sudo</vt:lpstr>
      <vt:lpstr>Getting Root Shell</vt:lpstr>
      <vt:lpstr>Running Command Using Another User</vt:lpstr>
      <vt:lpstr>POSIX Capabilities</vt:lpstr>
      <vt:lpstr>Setting File Capabilities (1)</vt:lpstr>
      <vt:lpstr>Setting File Capabilities (2)</vt:lpstr>
      <vt:lpstr>Case Study 1: Wireshark</vt:lpstr>
      <vt:lpstr>Case Study 2: ping</vt:lpstr>
      <vt:lpstr>authentication</vt:lpstr>
      <vt:lpstr>Authentication Methods</vt:lpstr>
      <vt:lpstr>The Password File</vt:lpstr>
      <vt:lpstr>First Command After Login </vt:lpstr>
      <vt:lpstr>The Shadow File</vt:lpstr>
      <vt:lpstr>The Purpose of Salt</vt:lpstr>
      <vt:lpstr>Locking Account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Heartbleed Bug and Attack</dc:title>
  <dc:creator>3shna</dc:creator>
  <cp:lastModifiedBy>Wenliang Du</cp:lastModifiedBy>
  <cp:revision>50</cp:revision>
  <dcterms:created xsi:type="dcterms:W3CDTF">2017-11-22T15:54:43Z</dcterms:created>
  <dcterms:modified xsi:type="dcterms:W3CDTF">2022-06-07T14:52:28Z</dcterms:modified>
</cp:coreProperties>
</file>