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6" r:id="rId9"/>
    <p:sldId id="273" r:id="rId10"/>
    <p:sldId id="281" r:id="rId11"/>
    <p:sldId id="274" r:id="rId12"/>
    <p:sldId id="277" r:id="rId13"/>
    <p:sldId id="282" r:id="rId14"/>
    <p:sldId id="278" r:id="rId15"/>
    <p:sldId id="284" r:id="rId16"/>
    <p:sldId id="283" r:id="rId17"/>
    <p:sldId id="285" r:id="rId18"/>
    <p:sldId id="286" r:id="rId19"/>
    <p:sldId id="300" r:id="rId20"/>
    <p:sldId id="287" r:id="rId21"/>
    <p:sldId id="288" r:id="rId22"/>
    <p:sldId id="289" r:id="rId23"/>
    <p:sldId id="275" r:id="rId24"/>
    <p:sldId id="279" r:id="rId25"/>
    <p:sldId id="280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75" autoAdjust="0"/>
  </p:normalViewPr>
  <p:slideViewPr>
    <p:cSldViewPr>
      <p:cViewPr varScale="1">
        <p:scale>
          <a:sx n="77" d="100"/>
          <a:sy n="77" d="100"/>
        </p:scale>
        <p:origin x="18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nk99.com/" TargetMode="External"/><Relationship Id="rId2" Type="http://schemas.openxmlformats.org/officeDocument/2006/relationships/hyperlink" Target="http://www.bank32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bank99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Web Security Basics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81A6-2689-9851-CE2D-C5AB4455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Apache Server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040FA31F-8952-57BB-4B2A-C203F408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5896798" cy="30293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936B5-B93F-D6B1-2D7E-E94B1EA59C2F}"/>
              </a:ext>
            </a:extLst>
          </p:cNvPr>
          <p:cNvSpPr txBox="1"/>
          <p:nvPr/>
        </p:nvSpPr>
        <p:spPr>
          <a:xfrm>
            <a:off x="816279" y="1905000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Configuration: Virtual Hosting</a:t>
            </a:r>
          </a:p>
        </p:txBody>
      </p:sp>
    </p:spTree>
    <p:extLst>
      <p:ext uri="{BB962C8B-B14F-4D97-AF65-F5344CB8AC3E}">
        <p14:creationId xmlns:p14="http://schemas.microsoft.com/office/powerpoint/2010/main" val="287332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D7DA-3474-A99E-AE65-BC1A46F3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HTTP Server Interacts with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5FB4-4375-5E76-1C6D-6D2FFF50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CGI: The Common Gateway Interface</a:t>
            </a:r>
          </a:p>
          <a:p>
            <a:pPr lvl="1"/>
            <a:r>
              <a:rPr lang="en-US" dirty="0"/>
              <a:t>Starts the CGI program in a new process</a:t>
            </a:r>
          </a:p>
          <a:p>
            <a:r>
              <a:rPr lang="en-US" dirty="0" err="1"/>
              <a:t>FastCGI</a:t>
            </a:r>
            <a:r>
              <a:rPr lang="en-US" dirty="0"/>
              <a:t>: a variation of the CGI, faster</a:t>
            </a:r>
          </a:p>
          <a:p>
            <a:r>
              <a:rPr lang="en-US" dirty="0"/>
              <a:t>Modules: directly execute script-based programs </a:t>
            </a:r>
          </a:p>
        </p:txBody>
      </p:sp>
    </p:spTree>
    <p:extLst>
      <p:ext uri="{BB962C8B-B14F-4D97-AF65-F5344CB8AC3E}">
        <p14:creationId xmlns:p14="http://schemas.microsoft.com/office/powerpoint/2010/main" val="189680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2002-F7F5-DDC0-1EFC-1F89BA5A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Example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129A44D-4736-1E68-0557-248FD2EB9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5058966" cy="2667000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36B868E-85C9-0998-6455-05C9CAEA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49" y="2438400"/>
            <a:ext cx="5686898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81C50-C699-8779-B465-D69E48B75415}"/>
              </a:ext>
            </a:extLst>
          </p:cNvPr>
          <p:cNvSpPr txBox="1"/>
          <p:nvPr/>
        </p:nvSpPr>
        <p:spPr>
          <a:xfrm>
            <a:off x="762000" y="1695636"/>
            <a:ext cx="248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Inline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8F368-CD70-81C0-4F24-0464E8DD2E78}"/>
              </a:ext>
            </a:extLst>
          </p:cNvPr>
          <p:cNvSpPr txBox="1"/>
          <p:nvPr/>
        </p:nvSpPr>
        <p:spPr>
          <a:xfrm>
            <a:off x="6087649" y="1695636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Template Approach</a:t>
            </a:r>
          </a:p>
        </p:txBody>
      </p:sp>
    </p:spTree>
    <p:extLst>
      <p:ext uri="{BB962C8B-B14F-4D97-AF65-F5344CB8AC3E}">
        <p14:creationId xmlns:p14="http://schemas.microsoft.com/office/powerpoint/2010/main" val="222095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B206-0567-4D76-C727-E333F1B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B5C83-7F50-068D-09CD-5C43C1413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040-7517-5BB1-04B0-208EAF0F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Interacting with Server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5B6-0B60-FF78-557F-28435ED1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HTTP request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A1CBA-3B98-11EE-B222-74925A64FC5F}"/>
              </a:ext>
            </a:extLst>
          </p:cNvPr>
          <p:cNvGrpSpPr/>
          <p:nvPr/>
        </p:nvGrpSpPr>
        <p:grpSpPr>
          <a:xfrm>
            <a:off x="914400" y="2514600"/>
            <a:ext cx="9354856" cy="2162477"/>
            <a:chOff x="1409045" y="2624025"/>
            <a:chExt cx="9354856" cy="2162477"/>
          </a:xfrm>
        </p:grpSpPr>
        <p:pic>
          <p:nvPicPr>
            <p:cNvPr id="7" name="Picture 6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46C289E8-1954-7EEF-D8F1-9B9D7CFAF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098" y="2624025"/>
              <a:ext cx="9335803" cy="16099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CE98DF-8A23-3F00-CF15-0772C2BD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045" y="4233975"/>
              <a:ext cx="9354856" cy="552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438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040-7517-5BB1-04B0-208EAF0F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Interacting with Server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55B6-0B60-FF78-557F-28435ED1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HTTP response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9DAC65B-FE08-FF36-6C0C-DFE8861D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24759"/>
            <a:ext cx="6516009" cy="2476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DF76D-2146-1F5D-CAF9-597D65B4C8CA}"/>
              </a:ext>
            </a:extLst>
          </p:cNvPr>
          <p:cNvSpPr txBox="1"/>
          <p:nvPr/>
        </p:nvSpPr>
        <p:spPr>
          <a:xfrm>
            <a:off x="987468" y="5627949"/>
            <a:ext cx="9147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 404 (not found)</a:t>
            </a:r>
          </a:p>
          <a:p>
            <a:pPr algn="l"/>
            <a:r>
              <a:rPr lang="en-US" dirty="0"/>
              <a:t>A Joke: I had trouble finding my new classroom. Room 404, classroom not found</a:t>
            </a:r>
          </a:p>
        </p:txBody>
      </p:sp>
    </p:spTree>
    <p:extLst>
      <p:ext uri="{BB962C8B-B14F-4D97-AF65-F5344CB8AC3E}">
        <p14:creationId xmlns:p14="http://schemas.microsoft.com/office/powerpoint/2010/main" val="165467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E301-9102-0C06-00A3-F446B605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versus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0EF4-BDD6-CE7F-8854-D48481D3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difference</a:t>
            </a:r>
          </a:p>
          <a:p>
            <a:pPr lvl="1"/>
            <a:r>
              <a:rPr lang="en-US" dirty="0"/>
              <a:t>how they send data to the server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GET request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 request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DF5E82-D15E-81C6-2452-2644C461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325963"/>
            <a:ext cx="5839640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EF6069-CA8C-72C4-C97A-3D572B45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584935"/>
            <a:ext cx="416300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E676-75F5-7A33-973A-65E16AD3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1C67-2B91-F22F-BDCE-222DAA3B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 is stateless</a:t>
            </a:r>
          </a:p>
          <a:p>
            <a:pPr lvl="1"/>
            <a:r>
              <a:rPr lang="en-US" dirty="0"/>
              <a:t>does not maintain a long-term connection with the client</a:t>
            </a:r>
          </a:p>
          <a:p>
            <a:r>
              <a:rPr lang="en-US" dirty="0"/>
              <a:t>HTTP Cookies: used to save information on the client side</a:t>
            </a:r>
          </a:p>
          <a:p>
            <a:pPr lvl="1"/>
            <a:r>
              <a:rPr lang="en-US" dirty="0"/>
              <a:t>Browser save cookies</a:t>
            </a:r>
          </a:p>
          <a:p>
            <a:pPr lvl="1"/>
            <a:r>
              <a:rPr lang="en-US" dirty="0"/>
              <a:t>Attach cookies in every 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D48D-5BF7-6086-A92C-4067247D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C4C-75D4-5CE8-AF0E-5936DCAB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Server: setting cookies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411A4F-B2E7-5C60-8D10-598C83584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05" y="2367548"/>
            <a:ext cx="5953956" cy="1495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97FB6-44F3-6F32-657D-EE201F44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3" y="4630529"/>
            <a:ext cx="6705600" cy="18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5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D48D-5BF7-6086-A92C-4067247D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DC4C-75D4-5CE8-AF0E-5936DCAB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Browser: attach all the cookies belonging to the target server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9FC95-CD4B-1475-F9F7-06115305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539190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3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The web architecture</a:t>
            </a:r>
          </a:p>
          <a:p>
            <a:r>
              <a:rPr lang="en-US" dirty="0"/>
              <a:t>Web server</a:t>
            </a:r>
          </a:p>
          <a:p>
            <a:r>
              <a:rPr lang="en-US" dirty="0"/>
              <a:t>HTTP protocol, cookies</a:t>
            </a:r>
          </a:p>
          <a:p>
            <a:r>
              <a:rPr lang="en-US" dirty="0"/>
              <a:t>JavaScript and sandboxing</a:t>
            </a:r>
          </a:p>
          <a:p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FB5A-3F51-2F8A-D624-5D3012D0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Using Cookies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D22B53F-39D7-0FFF-3DAF-11E68B76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668695" cy="4096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BBC2A-7509-E308-DB29-041043163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937803"/>
            <a:ext cx="870706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B28C-3040-66F6-4688-B60D5E16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37AD-A68E-69EF-26D6-F8532F81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anonymous mode in browsing</a:t>
            </a:r>
          </a:p>
          <a:p>
            <a:r>
              <a:rPr lang="en-US" dirty="0"/>
              <a:t>Block third-party cookies</a:t>
            </a:r>
          </a:p>
          <a:p>
            <a:pPr lvl="1"/>
            <a:r>
              <a:rPr lang="en-US" dirty="0"/>
              <a:t>First-party cookies are essential for browsing</a:t>
            </a:r>
          </a:p>
          <a:p>
            <a:pPr lvl="1"/>
            <a:r>
              <a:rPr lang="en-US" dirty="0"/>
              <a:t>Third-part cookies are mainly used for advertisement, information collection, etc. </a:t>
            </a:r>
          </a:p>
        </p:txBody>
      </p:sp>
    </p:spTree>
    <p:extLst>
      <p:ext uri="{BB962C8B-B14F-4D97-AF65-F5344CB8AC3E}">
        <p14:creationId xmlns:p14="http://schemas.microsoft.com/office/powerpoint/2010/main" val="202081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9E9-F1FC-5012-4164-75F45463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00DD-22E2-A0E1-71E6-A4FBE6AD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cookie: store session ID</a:t>
            </a:r>
          </a:p>
          <a:p>
            <a:r>
              <a:rPr lang="en-US" dirty="0"/>
              <a:t>The session ID identifies a session</a:t>
            </a:r>
          </a:p>
          <a:p>
            <a:r>
              <a:rPr lang="en-US" dirty="0"/>
              <a:t>Session data are typically maintained on the server</a:t>
            </a:r>
          </a:p>
          <a:p>
            <a:r>
              <a:rPr lang="en-US" dirty="0"/>
              <a:t>Session is typically created after user login</a:t>
            </a:r>
          </a:p>
          <a:p>
            <a:pPr lvl="1"/>
            <a:r>
              <a:rPr lang="en-US" dirty="0"/>
              <a:t>Have the session ID = have the access</a:t>
            </a:r>
          </a:p>
          <a:p>
            <a:pPr lvl="1"/>
            <a:r>
              <a:rPr lang="en-US" dirty="0"/>
              <a:t>Security sensitive</a:t>
            </a:r>
          </a:p>
          <a:p>
            <a:pPr lvl="1"/>
            <a:r>
              <a:rPr lang="en-US" dirty="0"/>
              <a:t>ID: Random number</a:t>
            </a:r>
          </a:p>
        </p:txBody>
      </p:sp>
    </p:spTree>
    <p:extLst>
      <p:ext uri="{BB962C8B-B14F-4D97-AF65-F5344CB8AC3E}">
        <p14:creationId xmlns:p14="http://schemas.microsoft.com/office/powerpoint/2010/main" val="3230680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90E4-9AF0-15DC-B93B-A9A4D97F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sandbox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6109-7899-5D41-F598-EDCEB4573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718B-51B5-F75F-DBDA-FE5A0F7A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Needs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90CC27FD-0FF2-3488-E2BA-5B9EAA5D4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7544853" cy="4353533"/>
          </a:xfrm>
        </p:spPr>
      </p:pic>
    </p:spTree>
    <p:extLst>
      <p:ext uri="{BB962C8B-B14F-4D97-AF65-F5344CB8AC3E}">
        <p14:creationId xmlns:p14="http://schemas.microsoft.com/office/powerpoint/2010/main" val="672657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B097-3EC7-D1E5-96DE-33C87DD0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Access Page Data and DOM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48B0829-64F1-B4C2-7A74-9B8FBE912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600200"/>
            <a:ext cx="8229600" cy="386036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B3829-7268-B822-E390-6A963CC6F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791200"/>
            <a:ext cx="773538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8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3BEB-F113-2BD0-225A-56E2F8E8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EBD1-BF38-1896-2412-CD0F942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cannot directly access local file system</a:t>
            </a:r>
          </a:p>
          <a:p>
            <a:r>
              <a:rPr lang="en-US" dirty="0"/>
              <a:t>User needs to grant permission via file selection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0CAD6-71BB-B0DF-437B-D5B6052B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95181"/>
            <a:ext cx="5134692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95D60-0F5A-3D1D-2F2A-96E2E6C75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38600"/>
            <a:ext cx="7983064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36964-59C5-FA54-A40D-87C9DE4C08FB}"/>
              </a:ext>
            </a:extLst>
          </p:cNvPr>
          <p:cNvSpPr txBox="1"/>
          <p:nvPr/>
        </p:nvSpPr>
        <p:spPr>
          <a:xfrm>
            <a:off x="7329846" y="2936638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File selection: </a:t>
            </a:r>
            <a:r>
              <a:rPr lang="en-US" sz="2000" b="1" dirty="0">
                <a:solidFill>
                  <a:srgbClr val="FF0000"/>
                </a:solidFill>
              </a:rPr>
              <a:t>grant permissions by selection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D68913F-9189-16EF-980D-CAE9DFA5B5E8}"/>
              </a:ext>
            </a:extLst>
          </p:cNvPr>
          <p:cNvSpPr/>
          <p:nvPr/>
        </p:nvSpPr>
        <p:spPr>
          <a:xfrm rot="10800000">
            <a:off x="6507480" y="3250037"/>
            <a:ext cx="609600" cy="20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75FAF-DF92-36D1-7B13-9EFFF3D9C153}"/>
              </a:ext>
            </a:extLst>
          </p:cNvPr>
          <p:cNvSpPr txBox="1"/>
          <p:nvPr/>
        </p:nvSpPr>
        <p:spPr>
          <a:xfrm>
            <a:off x="2895339" y="4625112"/>
            <a:ext cx="229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Get the file handlers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BAE0CE-0375-288A-9C3E-111D94D248CA}"/>
              </a:ext>
            </a:extLst>
          </p:cNvPr>
          <p:cNvSpPr/>
          <p:nvPr/>
        </p:nvSpPr>
        <p:spPr>
          <a:xfrm rot="13083929">
            <a:off x="2286000" y="4506953"/>
            <a:ext cx="609600" cy="209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2D31-6F70-73AB-F31D-7A1F2D02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Network and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8A28-8B24-5996-FCC3-F02B6954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communication mechanisms</a:t>
            </a:r>
          </a:p>
          <a:p>
            <a:pPr lvl="1"/>
            <a:r>
              <a:rPr lang="en-US" dirty="0"/>
              <a:t>Normal HTTP</a:t>
            </a:r>
          </a:p>
          <a:p>
            <a:pPr lvl="1"/>
            <a:r>
              <a:rPr lang="en-US" dirty="0"/>
              <a:t>Ajax</a:t>
            </a:r>
          </a:p>
          <a:p>
            <a:pPr lvl="1"/>
            <a:r>
              <a:rPr lang="en-US" dirty="0"/>
              <a:t>WebSocket</a:t>
            </a:r>
          </a:p>
          <a:p>
            <a:r>
              <a:rPr lang="en-US" dirty="0"/>
              <a:t>Security policies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70308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92FA-81BD-7CCA-7038-58B4DD00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85BE-D1FC-1FE8-95F9-5C1EE223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 and XML (Ajax)</a:t>
            </a:r>
          </a:p>
          <a:p>
            <a:r>
              <a:rPr lang="en-US" dirty="0"/>
              <a:t>Slowly being superseded by the Fetch API</a:t>
            </a:r>
          </a:p>
          <a:p>
            <a:r>
              <a:rPr lang="en-US" dirty="0"/>
              <a:t>Ajax example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E80CC9-DE87-85D3-BEF2-14A168C0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43614"/>
            <a:ext cx="932627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8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989C-3635-14B2-53A7-56A2518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 on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0083-6FD4-02C1-0D3E-274F6822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from </a:t>
            </a:r>
            <a:r>
              <a:rPr lang="en-US" dirty="0">
                <a:hlinkClick r:id="rId2"/>
              </a:rPr>
              <a:t>www.bank32.com</a:t>
            </a:r>
            <a:r>
              <a:rPr lang="en-US" dirty="0"/>
              <a:t> trying to access </a:t>
            </a:r>
            <a:r>
              <a:rPr lang="en-US" dirty="0">
                <a:hlinkClick r:id="rId3"/>
              </a:rPr>
              <a:t>www.bank99.com</a:t>
            </a:r>
            <a:r>
              <a:rPr lang="en-US" dirty="0"/>
              <a:t> (using Ajax)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D698B-59A4-CD38-8FFE-78742857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94650"/>
            <a:ext cx="745911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BC0C-6D2A-575F-F927-7A40291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 Architecture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BF05656-C37A-6F14-C456-5D2F2C490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8773749" cy="3038899"/>
          </a:xfrm>
        </p:spPr>
      </p:pic>
    </p:spTree>
    <p:extLst>
      <p:ext uri="{BB962C8B-B14F-4D97-AF65-F5344CB8AC3E}">
        <p14:creationId xmlns:p14="http://schemas.microsoft.com/office/powerpoint/2010/main" val="4159583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74A-7474-77B8-33DF-AE20DD02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Blocked: Request or Response?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2545-A63E-4C9B-1930-9BA452FD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was sent out, response came back</a:t>
            </a:r>
          </a:p>
          <a:p>
            <a:r>
              <a:rPr lang="en-US" dirty="0"/>
              <a:t>Browser blocks Ajax code from accessing the response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E8E78D-6E27-2765-37BC-87E77EAB9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971800"/>
            <a:ext cx="706853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8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BFF9-80A8-BC19-6595-757D7369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Blocking the Response?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BE6F-A31B-C8DF-28EF-A0C457AF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Cross-Origin access compromise privacy</a:t>
            </a:r>
          </a:p>
          <a:p>
            <a:pPr lvl="1"/>
            <a:r>
              <a:rPr lang="en-US" dirty="0"/>
              <a:t>Same-origin policy is enforced</a:t>
            </a:r>
          </a:p>
          <a:p>
            <a:r>
              <a:rPr lang="en-US" dirty="0"/>
              <a:t>Example: Ajax code in Facebook page </a:t>
            </a:r>
          </a:p>
          <a:p>
            <a:pPr lvl="1"/>
            <a:r>
              <a:rPr lang="en-US" dirty="0"/>
              <a:t>allowed to access the user’s Facebook data</a:t>
            </a:r>
          </a:p>
          <a:p>
            <a:pPr lvl="1"/>
            <a:r>
              <a:rPr lang="en-US" dirty="0"/>
              <a:t>not allowed to access the user’s Google data</a:t>
            </a:r>
          </a:p>
        </p:txBody>
      </p:sp>
    </p:spTree>
    <p:extLst>
      <p:ext uri="{BB962C8B-B14F-4D97-AF65-F5344CB8AC3E}">
        <p14:creationId xmlns:p14="http://schemas.microsoft.com/office/powerpoint/2010/main" val="272479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9916-E433-4A63-DE9A-F040D771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the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EC50-50AD-8D45-5906-D4F48D69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same-origin policy is too restrictive</a:t>
            </a:r>
          </a:p>
          <a:p>
            <a:r>
              <a:rPr lang="en-US" dirty="0"/>
              <a:t>CORS (Cross-Origin Resource Sharing)</a:t>
            </a:r>
          </a:p>
          <a:p>
            <a:pPr lvl="1"/>
            <a:r>
              <a:rPr lang="en-US" dirty="0"/>
              <a:t>Whitelist provided by server: grant permissions</a:t>
            </a:r>
          </a:p>
          <a:p>
            <a:r>
              <a:rPr lang="en-US" dirty="0"/>
              <a:t>CORS policy on </a:t>
            </a:r>
            <a:r>
              <a:rPr lang="en-US" dirty="0">
                <a:hlinkClick r:id="rId2"/>
              </a:rPr>
              <a:t>www.bank99.com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CFA41-2C2F-CF5D-49AF-6D89471E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0"/>
            <a:ext cx="770680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28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51D1-31DA-C8B9-D229-240E106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AAF8-63A2-775C-EDEA-254C18B1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 HTTP: half-duplex</a:t>
            </a:r>
          </a:p>
          <a:p>
            <a:pPr lvl="1"/>
            <a:r>
              <a:rPr lang="en-US" dirty="0"/>
              <a:t>Browser sends request, server responds</a:t>
            </a:r>
          </a:p>
          <a:p>
            <a:pPr lvl="1"/>
            <a:r>
              <a:rPr lang="en-US" dirty="0"/>
              <a:t>No “push” mechanism (from server)</a:t>
            </a:r>
          </a:p>
          <a:p>
            <a:r>
              <a:rPr lang="en-US" dirty="0"/>
              <a:t>WebSocket is full-duplex</a:t>
            </a:r>
          </a:p>
          <a:p>
            <a:pPr lvl="1"/>
            <a:r>
              <a:rPr lang="en-US" dirty="0"/>
              <a:t>Both browser/server can send data (without request)</a:t>
            </a:r>
          </a:p>
        </p:txBody>
      </p:sp>
    </p:spTree>
    <p:extLst>
      <p:ext uri="{BB962C8B-B14F-4D97-AF65-F5344CB8AC3E}">
        <p14:creationId xmlns:p14="http://schemas.microsoft.com/office/powerpoint/2010/main" val="4140283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7862-BCFF-BA55-3D87-5AB92DEE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Policy on 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46EA-2664-D9C7-E8FC-93C28ED8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does not restrict data from WebSocket</a:t>
            </a:r>
          </a:p>
          <a:p>
            <a:pPr lvl="1"/>
            <a:r>
              <a:rPr lang="en-US" dirty="0"/>
              <a:t>Different from Ajax</a:t>
            </a:r>
          </a:p>
          <a:p>
            <a:pPr lvl="1"/>
            <a:r>
              <a:rPr lang="en-US" dirty="0"/>
              <a:t>Access control on client side</a:t>
            </a:r>
          </a:p>
          <a:p>
            <a:r>
              <a:rPr lang="en-US" dirty="0"/>
              <a:t>Access control is conducted on server side</a:t>
            </a:r>
          </a:p>
          <a:p>
            <a:pPr lvl="1"/>
            <a:r>
              <a:rPr lang="en-US" dirty="0"/>
              <a:t>Check the “Origin” of the request</a:t>
            </a:r>
          </a:p>
        </p:txBody>
      </p:sp>
    </p:spTree>
    <p:extLst>
      <p:ext uri="{BB962C8B-B14F-4D97-AF65-F5344CB8AC3E}">
        <p14:creationId xmlns:p14="http://schemas.microsoft.com/office/powerpoint/2010/main" val="2433581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0C5F-E202-81EB-D4DF-09B6873F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Haunt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CEA4-C737-690E-4975-701EDC7C6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Discovered: January 2020</a:t>
            </a:r>
          </a:p>
          <a:p>
            <a:r>
              <a:rPr lang="en-US" dirty="0"/>
              <a:t>Affected many Broadcom-based cable modems</a:t>
            </a:r>
          </a:p>
          <a:p>
            <a:r>
              <a:rPr lang="en-US" dirty="0"/>
              <a:t>These modems run a WebSocket-based server program</a:t>
            </a:r>
          </a:p>
          <a:p>
            <a:pPr lvl="1"/>
            <a:r>
              <a:rPr lang="en-US" dirty="0"/>
              <a:t>JavaScript code can interact with the server: a door is open</a:t>
            </a:r>
          </a:p>
          <a:p>
            <a:pPr lvl="1"/>
            <a:r>
              <a:rPr lang="en-US" dirty="0"/>
              <a:t>Attacker exploits a buffer overflow vulnerability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7977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0C98-6C8B-DEB6-EA82-C0B2569F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D063-CED8-9B11-9074-44AFC080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</a:p>
          <a:p>
            <a:r>
              <a:rPr lang="en-US" dirty="0"/>
              <a:t>For creating web pages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71F90A2-2E54-33CF-8F3C-498D11FB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45761"/>
            <a:ext cx="354379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01CF-FD7C-0347-6C19-C5D26391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EAB5-F8B4-658F-CAA7-7D596F20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presentation style</a:t>
            </a:r>
          </a:p>
          <a:p>
            <a:r>
              <a:rPr lang="en-US" dirty="0"/>
              <a:t>Separate content from the presentation style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D5AB1A36-BA58-4EC5-21EF-DE89FC5D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81400"/>
            <a:ext cx="738290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FA2B-F038-1CA0-82B0-7C4646CE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B09B-A9D9-70D6-13ED-EBA53AC5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Flash</a:t>
            </a:r>
          </a:p>
          <a:p>
            <a:r>
              <a:rPr lang="en-US" dirty="0"/>
              <a:t>Microsoft Silverlight</a:t>
            </a:r>
          </a:p>
          <a:p>
            <a:r>
              <a:rPr lang="en-US" dirty="0"/>
              <a:t>ActiveX</a:t>
            </a:r>
          </a:p>
          <a:p>
            <a:r>
              <a:rPr lang="en-US" dirty="0"/>
              <a:t>Java applets</a:t>
            </a:r>
          </a:p>
          <a:p>
            <a:r>
              <a:rPr lang="en-US" b="1" dirty="0"/>
              <a:t>JavaScript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8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17B-E077-6398-E510-43FE796F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F8A4-52CF-3B5F-E68E-664882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ECMAScript</a:t>
            </a:r>
          </a:p>
          <a:p>
            <a:r>
              <a:rPr lang="en-US" dirty="0"/>
              <a:t>Scripting language for web pages</a:t>
            </a:r>
          </a:p>
          <a:p>
            <a:r>
              <a:rPr lang="en-US" dirty="0"/>
              <a:t>Different ways to include JavaScript code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78F62DC-01A1-8C64-B5EE-DC385632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81400"/>
            <a:ext cx="833553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05F7-3DC0-0DC7-70B0-D40E722E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11B9-C169-E90C-1F47-FBF464E7F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0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9A79-35FC-2A2F-749D-FE42ED9D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 &amp; Web Application Server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5D1B32-A1EE-290D-D627-EFF580869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9297698" cy="3600953"/>
          </a:xfrm>
        </p:spPr>
      </p:pic>
    </p:spTree>
    <p:extLst>
      <p:ext uri="{BB962C8B-B14F-4D97-AF65-F5344CB8AC3E}">
        <p14:creationId xmlns:p14="http://schemas.microsoft.com/office/powerpoint/2010/main" val="66144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623</Words>
  <Application>Microsoft Office PowerPoint</Application>
  <PresentationFormat>Widescreen</PresentationFormat>
  <Paragraphs>135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Web Security Basics</vt:lpstr>
      <vt:lpstr>Outline</vt:lpstr>
      <vt:lpstr>The Web Architecture</vt:lpstr>
      <vt:lpstr>HTML </vt:lpstr>
      <vt:lpstr>CSS: Cascading Style Sheets</vt:lpstr>
      <vt:lpstr>Dynamic Content</vt:lpstr>
      <vt:lpstr>JavaScript</vt:lpstr>
      <vt:lpstr>Web Server</vt:lpstr>
      <vt:lpstr>HTTP Server &amp; Web Application Server</vt:lpstr>
      <vt:lpstr>Case Study: Apache Server</vt:lpstr>
      <vt:lpstr>How HTTP Server Interacts with Web Applications</vt:lpstr>
      <vt:lpstr>PHP Example</vt:lpstr>
      <vt:lpstr>HTTP Protocol</vt:lpstr>
      <vt:lpstr>HTTP: Interacting with Server (1)</vt:lpstr>
      <vt:lpstr>HTTP: Interacting with Server (2)</vt:lpstr>
      <vt:lpstr>GET versus POST Requests</vt:lpstr>
      <vt:lpstr>Cookies</vt:lpstr>
      <vt:lpstr>Setting Cookies</vt:lpstr>
      <vt:lpstr>Attaching Cookies</vt:lpstr>
      <vt:lpstr>Tracking Using Cookies</vt:lpstr>
      <vt:lpstr>Prevent Tracking</vt:lpstr>
      <vt:lpstr>Session Cookies</vt:lpstr>
      <vt:lpstr>JavaScript and sandbox</vt:lpstr>
      <vt:lpstr>Protection Needs</vt:lpstr>
      <vt:lpstr> Access Page Data and DOM</vt:lpstr>
      <vt:lpstr>Access File System</vt:lpstr>
      <vt:lpstr>Access Network and Ajax</vt:lpstr>
      <vt:lpstr>Ajax Example</vt:lpstr>
      <vt:lpstr>Same Origin Policy on Ajax</vt:lpstr>
      <vt:lpstr>What is Blocked: Request or Response?</vt:lpstr>
      <vt:lpstr>Why Blocking the Response?</vt:lpstr>
      <vt:lpstr>Relaxing the Restriction</vt:lpstr>
      <vt:lpstr>WebSocket</vt:lpstr>
      <vt:lpstr>Security Policy on WebSocket</vt:lpstr>
      <vt:lpstr>Cable Haunt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55</cp:revision>
  <dcterms:created xsi:type="dcterms:W3CDTF">2017-11-22T15:54:43Z</dcterms:created>
  <dcterms:modified xsi:type="dcterms:W3CDTF">2022-08-09T21:27:14Z</dcterms:modified>
</cp:coreProperties>
</file>