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20" r:id="rId1"/>
  </p:sldMasterIdLst>
  <p:notesMasterIdLst>
    <p:notesMasterId r:id="rId26"/>
  </p:notesMasterIdLst>
  <p:handoutMasterIdLst>
    <p:handoutMasterId r:id="rId27"/>
  </p:handoutMasterIdLst>
  <p:sldIdLst>
    <p:sldId id="259" r:id="rId2"/>
    <p:sldId id="478" r:id="rId3"/>
    <p:sldId id="484" r:id="rId4"/>
    <p:sldId id="485" r:id="rId5"/>
    <p:sldId id="486" r:id="rId6"/>
    <p:sldId id="487" r:id="rId7"/>
    <p:sldId id="488" r:id="rId8"/>
    <p:sldId id="481" r:id="rId9"/>
    <p:sldId id="482" r:id="rId10"/>
    <p:sldId id="511" r:id="rId11"/>
    <p:sldId id="513" r:id="rId12"/>
    <p:sldId id="524" r:id="rId13"/>
    <p:sldId id="525" r:id="rId14"/>
    <p:sldId id="526" r:id="rId15"/>
    <p:sldId id="489" r:id="rId16"/>
    <p:sldId id="490" r:id="rId17"/>
    <p:sldId id="495" r:id="rId18"/>
    <p:sldId id="500" r:id="rId19"/>
    <p:sldId id="494" r:id="rId20"/>
    <p:sldId id="506" r:id="rId21"/>
    <p:sldId id="533" r:id="rId22"/>
    <p:sldId id="531" r:id="rId23"/>
    <p:sldId id="534" r:id="rId24"/>
    <p:sldId id="535" r:id="rId25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66"/>
    <a:srgbClr val="FF0000"/>
    <a:srgbClr val="00CC00"/>
    <a:srgbClr val="FFFF00"/>
    <a:srgbClr val="FF99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8" autoAdjust="0"/>
    <p:restoredTop sz="82313" autoAdjust="0"/>
  </p:normalViewPr>
  <p:slideViewPr>
    <p:cSldViewPr>
      <p:cViewPr varScale="1">
        <p:scale>
          <a:sx n="100" d="100"/>
          <a:sy n="100" d="100"/>
        </p:scale>
        <p:origin x="624" y="1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16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24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fld id="{024E2192-3C1C-443D-8475-00F1DB276E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03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fld id="{16864233-08DA-4749-94AB-0DC61D26C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543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A2B5F-C402-48EA-BD69-3F52E9671172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2661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Examples: blinking your eye (not using your entire thinking capabilities),</a:t>
            </a:r>
            <a:r>
              <a:rPr lang="en-US" baseline="0" dirty="0"/>
              <a:t> vacuum cleaner moving towards nearest dirt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96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864233-08DA-4749-94AB-0DC61D26CBA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8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864233-08DA-4749-94AB-0DC61D26CBA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97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864233-08DA-4749-94AB-0DC61D26CBA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36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122363"/>
            <a:ext cx="10668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3602038"/>
            <a:ext cx="10668000" cy="2341562"/>
          </a:xfrm>
        </p:spPr>
        <p:txBody>
          <a:bodyPr/>
          <a:lstStyle>
            <a:lvl1pPr marL="0" indent="0" algn="ctr">
              <a:buNone/>
              <a:defRPr sz="2400" b="0" i="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6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vert="horz" lIns="54864" tIns="9144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4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295400"/>
            <a:ext cx="5384800" cy="5504688"/>
          </a:xfrm>
        </p:spPr>
        <p:txBody>
          <a:bodyPr lIns="91440"/>
          <a:lstStyle>
            <a:lvl1pPr marL="233363" indent="-222250" eaLnBrk="1" latinLnBrk="0" hangingPunct="1">
              <a:tabLst/>
              <a:defRPr sz="2800"/>
            </a:lvl1pPr>
            <a:lvl2pPr marL="458788" indent="-225425" eaLnBrk="1" latinLnBrk="0" hangingPunct="1">
              <a:tabLst/>
              <a:defRPr sz="2400"/>
            </a:lvl2pPr>
            <a:lvl3pPr marL="628650" indent="-169863" eaLnBrk="1" latinLnBrk="0" hangingPunct="1">
              <a:tabLst/>
              <a:defRPr sz="2000"/>
            </a:lvl3pPr>
            <a:lvl4pPr marL="1087438" indent="-292100" eaLnBrk="1" latinLnBrk="0" hangingPunct="1">
              <a:tabLst/>
              <a:defRPr sz="1800"/>
            </a:lvl4pPr>
            <a:lvl5pPr marL="1492250" indent="-203200" eaLnBrk="1" latinLnBrk="0" hangingPunct="1"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295400"/>
            <a:ext cx="5384800" cy="5504688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07B16-19AC-4166-8FCD-EDD8200E6E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1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023338"/>
            <a:ext cx="5386917" cy="4377462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295401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8" y="2023338"/>
            <a:ext cx="5389033" cy="4377462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50ED9-1937-4ADA-9681-6E8E943063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0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44C4B-B4E7-4DFE-BF6C-1A6581CAAB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6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F87F3C-E60F-486B-AEDC-D31DFE6A6E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6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53340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583680"/>
            <a:ext cx="978485" cy="274320"/>
          </a:xfrm>
          <a:prstGeom prst="rect">
            <a:avLst/>
          </a:prstGeom>
        </p:spPr>
        <p:txBody>
          <a:bodyPr vert="horz" bIns="0" rtlCol="0" anchor="ctr" anchorCtr="0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pPr>
              <a:defRPr/>
            </a:pPr>
            <a:fld id="{97207B16-19AC-4166-8FCD-EDD8200E6E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0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i="0" kern="1200">
          <a:solidFill>
            <a:schemeClr val="tx1"/>
          </a:solidFill>
          <a:effectLst/>
          <a:latin typeface="Candara" panose="020E0502030303020204" pitchFamily="34" charset="0"/>
          <a:ea typeface="+mj-ea"/>
          <a:cs typeface="Calibri" panose="020F0502020204030204" pitchFamily="34" charset="0"/>
        </a:defRPr>
      </a:lvl1pPr>
      <a:extLst/>
    </p:titleStyle>
    <p:bodyStyle>
      <a:lvl1pPr marL="350838" indent="-339725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32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1pPr>
      <a:lvl2pPr marL="628650" indent="-277813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28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2pPr>
      <a:lvl3pPr marL="863600" indent="-234950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Arial" panose="020B0604020202020204" pitchFamily="34" charset="0"/>
        <a:buChar char="•"/>
        <a:tabLst/>
        <a:defRPr kumimoji="0" sz="24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3pPr>
      <a:lvl4pPr marL="1087438" indent="-223838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Arial" panose="020B0604020202020204" pitchFamily="34" charset="0"/>
        <a:buChar char="•"/>
        <a:tabLst/>
        <a:defRPr kumimoji="0" sz="20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4pPr>
      <a:lvl5pPr marL="1604963" indent="-223838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Wingdings" pitchFamily="2" charset="2"/>
        <a:buChar char="§"/>
        <a:tabLst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Introduction</a:t>
            </a:r>
            <a:br>
              <a:rPr lang="en-US" sz="5400" dirty="0"/>
            </a:br>
            <a:r>
              <a:rPr lang="en-US" sz="5400" dirty="0"/>
              <a:t>(Chapters 1 &amp; 2)</a:t>
            </a: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Dr. Shengquan Wang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743200" y="4772819"/>
            <a:ext cx="7162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Most slides are adopted from 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Artificial Intelligence: A Modern Approach, 3rd ed. by Stuart Russell (UC Berkeley) and Peter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Norvig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(Google).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Peter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Norvig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and Sebastian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Thrun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for Intro to Artificial Intelligence at Udacity. 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Dan Klein and Pieter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Abbeel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for CS188 Intro to AI at UC Berkeley.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09927-CAB8-0145-A3DA-D2799079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35B8-0C49-6245-8057-A2431098F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Four basic types in order of increasing generality: </a:t>
            </a:r>
          </a:p>
          <a:p>
            <a:pPr lvl="1"/>
            <a:r>
              <a:rPr lang="en-US" dirty="0"/>
              <a:t>Simple reflex agents</a:t>
            </a:r>
          </a:p>
          <a:p>
            <a:pPr lvl="1"/>
            <a:r>
              <a:rPr lang="en-US" dirty="0"/>
              <a:t>Model-based reflex agents</a:t>
            </a:r>
          </a:p>
          <a:p>
            <a:pPr lvl="1"/>
            <a:r>
              <a:rPr lang="en-US" dirty="0"/>
              <a:t>Goal-based agents </a:t>
            </a:r>
          </a:p>
          <a:p>
            <a:pPr lvl="1"/>
            <a:r>
              <a:rPr lang="en-US" dirty="0"/>
              <a:t>Utility-based agents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E62F1-1CFE-A543-9A8A-166020F9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6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Reflex Agents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Reflex agents: Choose action based on </a:t>
            </a:r>
            <a:r>
              <a:rPr lang="en-US" dirty="0">
                <a:solidFill>
                  <a:srgbClr val="FF0000"/>
                </a:solidFill>
              </a:rPr>
              <a:t>current percept</a:t>
            </a:r>
            <a:r>
              <a:rPr lang="en-US" dirty="0"/>
              <a:t>, ignoring the rest of the percept history.</a:t>
            </a:r>
          </a:p>
          <a:p>
            <a:pPr lvl="1"/>
            <a:r>
              <a:rPr lang="en-US" dirty="0"/>
              <a:t>Taxi driver: If car-in-front-is-braking then initiate-braking</a:t>
            </a:r>
          </a:p>
          <a:p>
            <a:pPr lvl="1"/>
            <a:r>
              <a:rPr lang="en-US" dirty="0"/>
              <a:t>Human analogy: The eye blinks when something approaches it.</a:t>
            </a:r>
          </a:p>
          <a:p>
            <a:r>
              <a:rPr lang="en-US" dirty="0"/>
              <a:t>Pros: Simple</a:t>
            </a:r>
          </a:p>
          <a:p>
            <a:r>
              <a:rPr lang="en-US" dirty="0"/>
              <a:t>Cons: limited intelligence</a:t>
            </a:r>
          </a:p>
          <a:p>
            <a:pPr lvl="1"/>
            <a:r>
              <a:rPr lang="en-US" dirty="0"/>
              <a:t>It will work only if the environment is fully observable.</a:t>
            </a:r>
          </a:p>
          <a:p>
            <a:pPr lvl="1"/>
            <a:r>
              <a:rPr lang="en-US" dirty="0"/>
              <a:t>Even a little bit of unobservability can cause serious trouble. </a:t>
            </a:r>
          </a:p>
          <a:p>
            <a:pPr lvl="1"/>
            <a:r>
              <a:rPr lang="en-US" dirty="0"/>
              <a:t>E.g., it is not always possible to tell from a single image whether the car is braking.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87742C-B619-1642-BF4B-A152D513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009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2E3135-5719-904F-81A6-CE5BBA6A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Reflex Agents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59BA9D-2059-1748-A918-F14D5A6B5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agent should maintain some </a:t>
            </a:r>
            <a:r>
              <a:rPr lang="en-US" dirty="0">
                <a:solidFill>
                  <a:srgbClr val="FF0000"/>
                </a:solidFill>
              </a:rPr>
              <a:t>internal state </a:t>
            </a:r>
            <a:r>
              <a:rPr lang="en-US" dirty="0"/>
              <a:t>that depends on the percept history. </a:t>
            </a:r>
          </a:p>
          <a:p>
            <a:pPr lvl="1"/>
            <a:r>
              <a:rPr lang="en-US" dirty="0"/>
              <a:t>E.g., changing lanes: the agent needs to keep track of where the other cars are if it can’t see them all at once.</a:t>
            </a:r>
          </a:p>
          <a:p>
            <a:r>
              <a:rPr lang="en-US" dirty="0"/>
              <a:t>Two kinds of knowledge are required:</a:t>
            </a:r>
          </a:p>
          <a:p>
            <a:pPr lvl="1"/>
            <a:r>
              <a:rPr lang="en-US" dirty="0"/>
              <a:t>How does the world evolve?</a:t>
            </a:r>
          </a:p>
          <a:p>
            <a:pPr lvl="1"/>
            <a:r>
              <a:rPr lang="en-US" dirty="0"/>
              <a:t>How does the agent’s action affect the world?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B57339-9B4F-D24C-AB4F-EE564D48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2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4FAE-F7CB-E94E-A5CC-2E762DEA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Goal-based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F50B3-5480-FD48-909D-A4163E23A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Knowing something about the current state of the environment is not always enough to decide what to do. </a:t>
            </a:r>
          </a:p>
          <a:p>
            <a:r>
              <a:rPr lang="en-US" dirty="0"/>
              <a:t>The agent needs some sort of goal information that describes situations that are desirable </a:t>
            </a:r>
          </a:p>
          <a:p>
            <a:pPr lvl="1"/>
            <a:r>
              <a:rPr lang="en-US" dirty="0"/>
              <a:t>E.g., the passenger’s destination.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0DE64-DC3B-E54A-8DBA-8D3D2986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26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6E24-D15C-484B-A83A-A096AB06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Utility-based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B54A-62D7-B943-8246-B5B49CE3E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Goals alone are not enough to generate high-quality behavior in most environments. </a:t>
            </a:r>
          </a:p>
          <a:p>
            <a:pPr lvl="1"/>
            <a:r>
              <a:rPr lang="en-US" dirty="0"/>
              <a:t>Goals just provide a crude binary distinction between “happy” and “unhappy” states.</a:t>
            </a:r>
          </a:p>
          <a:p>
            <a:r>
              <a:rPr lang="en-US" dirty="0"/>
              <a:t>A fine-grained agent’s utility function is more desirable.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61D10-CA9E-7541-ADAD-7167C3CC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0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Intelligent Agent</a:t>
            </a:r>
          </a:p>
          <a:p>
            <a:r>
              <a:rPr lang="en-US" dirty="0"/>
              <a:t>Task Environment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73C799-7962-B542-A710-1E3203C4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7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3084C-055F-B746-A21D-165B61E3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Environment: PEAS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C6FED-4F9A-E746-9912-920B236EA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dirty="0"/>
              <a:t>erformance measure</a:t>
            </a:r>
          </a:p>
          <a:p>
            <a:r>
              <a:rPr lang="en-US" dirty="0">
                <a:solidFill>
                  <a:srgbClr val="C00000"/>
                </a:solidFill>
              </a:rPr>
              <a:t>E</a:t>
            </a:r>
            <a:r>
              <a:rPr lang="en-US" dirty="0"/>
              <a:t>nvironment</a:t>
            </a:r>
          </a:p>
          <a:p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ctuators</a:t>
            </a:r>
          </a:p>
          <a:p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dirty="0"/>
              <a:t>ensors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B5088-7D08-844D-872B-21B2A41D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0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A4D7-5F39-BE4B-A8D3-925BEA32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PEAS: Taxi Driver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1E5FB5-3FC0-D943-9685-E91EF0A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914C652-D5C4-3940-8053-A7DD1F8C8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862646"/>
              </p:ext>
            </p:extLst>
          </p:nvPr>
        </p:nvGraphicFramePr>
        <p:xfrm>
          <a:off x="2133600" y="1089152"/>
          <a:ext cx="6858000" cy="5120640"/>
        </p:xfrm>
        <a:graphic>
          <a:graphicData uri="http://schemas.openxmlformats.org/drawingml/2006/table">
            <a:tbl>
              <a:tblPr firstCol="1" bandCol="1">
                <a:tableStyleId>{93296810-A885-4BE3-A3E7-6D5BEEA58F35}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731096577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077289735"/>
                    </a:ext>
                  </a:extLst>
                </a:gridCol>
              </a:tblGrid>
              <a:tr h="2915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Performance Measure</a:t>
                      </a:r>
                      <a:endParaRPr lang="en-US" sz="2400" b="0" i="0" dirty="0"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safe, fast, legal, comfortable trip, maximize profits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36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roads, other traffic, pedestrians, customers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179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Actuators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steering, accelerator, brake, signal, horn, display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541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cameras, sonar, speedometer, GPS, odometer, accelerometer, engine sensors, </a:t>
                      </a:r>
                      <a:r>
                        <a:rPr lang="en-US" sz="2400" dirty="0">
                          <a:effectLst/>
                        </a:rPr>
                        <a:t>keyboard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87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898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A4D7-5F39-BE4B-A8D3-925BEA32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PEAS: Refinery Controller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5A5127-859B-DE4B-9F6C-D131DD08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44C4B-B4E7-4DFE-BF6C-1A6581CAAB8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CDC8BA-3AEC-F94A-85F7-01C607D4B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091847"/>
              </p:ext>
            </p:extLst>
          </p:nvPr>
        </p:nvGraphicFramePr>
        <p:xfrm>
          <a:off x="2133600" y="1447800"/>
          <a:ext cx="6858000" cy="3495540"/>
        </p:xfrm>
        <a:graphic>
          <a:graphicData uri="http://schemas.openxmlformats.org/drawingml/2006/table">
            <a:tbl>
              <a:tblPr firstCol="1" bandCol="1">
                <a:tableStyleId>{93296810-A885-4BE3-A3E7-6D5BEEA58F35}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731096577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077289735"/>
                    </a:ext>
                  </a:extLst>
                </a:gridCol>
              </a:tblGrid>
              <a:tr h="775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Performance Measure</a:t>
                      </a:r>
                      <a:endParaRPr lang="en-US" sz="2400" b="0" i="0" dirty="0"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purity, yield, safety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360784"/>
                  </a:ext>
                </a:extLst>
              </a:tr>
              <a:tr h="775380">
                <a:tc>
                  <a:txBody>
                    <a:bodyPr/>
                    <a:lstStyle/>
                    <a:p>
                      <a:r>
                        <a:rPr lang="en-US" sz="2400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refinery, operators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179502"/>
                  </a:ext>
                </a:extLst>
              </a:tr>
              <a:tr h="775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Actuators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valves, pumps, heaters, displays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541260"/>
                  </a:ext>
                </a:extLst>
              </a:tr>
              <a:tr h="1026660">
                <a:tc>
                  <a:txBody>
                    <a:bodyPr/>
                    <a:lstStyle/>
                    <a:p>
                      <a:r>
                        <a:rPr lang="en-US" sz="2400" dirty="0"/>
                        <a:t>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temperature, pressure, chemical sensors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87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158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227D-C9A1-1A4E-B94A-9DCDD30F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Task Environments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BA84C4-B4B0-C443-BB22-20018F748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056706"/>
              </p:ext>
            </p:extLst>
          </p:nvPr>
        </p:nvGraphicFramePr>
        <p:xfrm>
          <a:off x="1426895" y="1714500"/>
          <a:ext cx="9525000" cy="3429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45834">
                  <a:extLst>
                    <a:ext uri="{9D8B030D-6E8A-4147-A177-3AD203B41FA5}">
                      <a16:colId xmlns:a16="http://schemas.microsoft.com/office/drawing/2014/main" val="1406199529"/>
                    </a:ext>
                  </a:extLst>
                </a:gridCol>
                <a:gridCol w="899483">
                  <a:extLst>
                    <a:ext uri="{9D8B030D-6E8A-4147-A177-3AD203B41FA5}">
                      <a16:colId xmlns:a16="http://schemas.microsoft.com/office/drawing/2014/main" val="1279259157"/>
                    </a:ext>
                  </a:extLst>
                </a:gridCol>
                <a:gridCol w="1879915">
                  <a:extLst>
                    <a:ext uri="{9D8B030D-6E8A-4147-A177-3AD203B41FA5}">
                      <a16:colId xmlns:a16="http://schemas.microsoft.com/office/drawing/2014/main" val="1144593368"/>
                    </a:ext>
                  </a:extLst>
                </a:gridCol>
                <a:gridCol w="1775004">
                  <a:extLst>
                    <a:ext uri="{9D8B030D-6E8A-4147-A177-3AD203B41FA5}">
                      <a16:colId xmlns:a16="http://schemas.microsoft.com/office/drawing/2014/main" val="2422822765"/>
                    </a:ext>
                  </a:extLst>
                </a:gridCol>
                <a:gridCol w="1707311">
                  <a:extLst>
                    <a:ext uri="{9D8B030D-6E8A-4147-A177-3AD203B41FA5}">
                      <a16:colId xmlns:a16="http://schemas.microsoft.com/office/drawing/2014/main" val="2024211378"/>
                    </a:ext>
                  </a:extLst>
                </a:gridCol>
                <a:gridCol w="1617453">
                  <a:extLst>
                    <a:ext uri="{9D8B030D-6E8A-4147-A177-3AD203B41FA5}">
                      <a16:colId xmlns:a16="http://schemas.microsoft.com/office/drawing/2014/main" val="514676728"/>
                    </a:ext>
                  </a:extLst>
                </a:gridCol>
              </a:tblGrid>
              <a:tr h="10218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u="none" strike="noStrike" dirty="0">
                          <a:effectLst/>
                        </a:rPr>
                        <a:t>Observable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u="none" strike="noStrike" dirty="0">
                          <a:effectLst/>
                        </a:rPr>
                        <a:t>Agent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sz="2400" b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 state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sz="2400" b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 depend.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sz="2400" b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Changing environ.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sz="2400" b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 space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955157"/>
                  </a:ext>
                </a:extLst>
              </a:tr>
              <a:tr h="10218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Fully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Single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Deterministic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Episodic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Static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Discrete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037506"/>
                  </a:ext>
                </a:extLst>
              </a:tr>
              <a:tr h="13853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Partially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Multi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Stochastic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Sequential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Dynamic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Continuous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17296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41019-9A35-2D41-A523-5F813DBE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44C4B-B4E7-4DFE-BF6C-1A6581CAAB8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58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2904-DDB0-8A4B-A769-C13F32B24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535C-E0EA-D241-9454-B0EEB64E8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has successfully been used in </a:t>
            </a:r>
          </a:p>
          <a:p>
            <a:pPr lvl="1"/>
            <a:r>
              <a:rPr lang="en-US" dirty="0"/>
              <a:t>Finance</a:t>
            </a:r>
          </a:p>
          <a:p>
            <a:pPr lvl="1"/>
            <a:r>
              <a:rPr lang="en-US" dirty="0"/>
              <a:t>Robotics</a:t>
            </a:r>
          </a:p>
          <a:p>
            <a:pPr lvl="1"/>
            <a:r>
              <a:rPr lang="en-US" dirty="0"/>
              <a:t>Games</a:t>
            </a:r>
          </a:p>
          <a:p>
            <a:pPr lvl="1"/>
            <a:r>
              <a:rPr lang="en-US" dirty="0"/>
              <a:t>Medicine</a:t>
            </a:r>
          </a:p>
          <a:p>
            <a:pPr lvl="1"/>
            <a:r>
              <a:rPr lang="en-US" dirty="0"/>
              <a:t>The Web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86694-AA2B-8243-A70F-C342258C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9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442E-AE7C-A648-9002-4903860A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EEE510C-4083-4F4D-8F91-AF2BE47FD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367279"/>
              </p:ext>
            </p:extLst>
          </p:nvPr>
        </p:nvGraphicFramePr>
        <p:xfrm>
          <a:off x="762000" y="1752600"/>
          <a:ext cx="10744200" cy="674888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3767971630"/>
                    </a:ext>
                  </a:extLst>
                </a:gridCol>
                <a:gridCol w="1270297">
                  <a:extLst>
                    <a:ext uri="{9D8B030D-6E8A-4147-A177-3AD203B41FA5}">
                      <a16:colId xmlns:a16="http://schemas.microsoft.com/office/drawing/2014/main" val="3290199936"/>
                    </a:ext>
                  </a:extLst>
                </a:gridCol>
                <a:gridCol w="973887">
                  <a:extLst>
                    <a:ext uri="{9D8B030D-6E8A-4147-A177-3AD203B41FA5}">
                      <a16:colId xmlns:a16="http://schemas.microsoft.com/office/drawing/2014/main" val="22876997"/>
                    </a:ext>
                  </a:extLst>
                </a:gridCol>
                <a:gridCol w="1997171">
                  <a:extLst>
                    <a:ext uri="{9D8B030D-6E8A-4147-A177-3AD203B41FA5}">
                      <a16:colId xmlns:a16="http://schemas.microsoft.com/office/drawing/2014/main" val="706333699"/>
                    </a:ext>
                  </a:extLst>
                </a:gridCol>
                <a:gridCol w="1601972">
                  <a:extLst>
                    <a:ext uri="{9D8B030D-6E8A-4147-A177-3AD203B41FA5}">
                      <a16:colId xmlns:a16="http://schemas.microsoft.com/office/drawing/2014/main" val="1184045563"/>
                    </a:ext>
                  </a:extLst>
                </a:gridCol>
                <a:gridCol w="1219729">
                  <a:extLst>
                    <a:ext uri="{9D8B030D-6E8A-4147-A177-3AD203B41FA5}">
                      <a16:colId xmlns:a16="http://schemas.microsoft.com/office/drawing/2014/main" val="2512634198"/>
                    </a:ext>
                  </a:extLst>
                </a:gridCol>
                <a:gridCol w="1547544">
                  <a:extLst>
                    <a:ext uri="{9D8B030D-6E8A-4147-A177-3AD203B41FA5}">
                      <a16:colId xmlns:a16="http://schemas.microsoft.com/office/drawing/2014/main" val="2812750542"/>
                    </a:ext>
                  </a:extLst>
                </a:gridCol>
              </a:tblGrid>
              <a:tr h="67488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effectLst/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Taxi driving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effectLst/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Partially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effectLst/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Multi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effectLst/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Stochastic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effectLst/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Sequential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effectLst/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Dynamic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effectLst/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Continuous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646428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7B36C66-1758-A54F-8843-F840DBCD8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203941"/>
              </p:ext>
            </p:extLst>
          </p:nvPr>
        </p:nvGraphicFramePr>
        <p:xfrm>
          <a:off x="762000" y="2448707"/>
          <a:ext cx="2133600" cy="741045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439459127"/>
                    </a:ext>
                  </a:extLst>
                </a:gridCol>
              </a:tblGrid>
              <a:tr h="5614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effectLst/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Refinery controller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349107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720D903-205E-1148-ABFF-BB6B94557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954055"/>
              </p:ext>
            </p:extLst>
          </p:nvPr>
        </p:nvGraphicFramePr>
        <p:xfrm>
          <a:off x="2895600" y="2438400"/>
          <a:ext cx="8610600" cy="751351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260248">
                  <a:extLst>
                    <a:ext uri="{9D8B030D-6E8A-4147-A177-3AD203B41FA5}">
                      <a16:colId xmlns:a16="http://schemas.microsoft.com/office/drawing/2014/main" val="2228397126"/>
                    </a:ext>
                  </a:extLst>
                </a:gridCol>
                <a:gridCol w="975220">
                  <a:extLst>
                    <a:ext uri="{9D8B030D-6E8A-4147-A177-3AD203B41FA5}">
                      <a16:colId xmlns:a16="http://schemas.microsoft.com/office/drawing/2014/main" val="2993323888"/>
                    </a:ext>
                  </a:extLst>
                </a:gridCol>
                <a:gridCol w="1999907">
                  <a:extLst>
                    <a:ext uri="{9D8B030D-6E8A-4147-A177-3AD203B41FA5}">
                      <a16:colId xmlns:a16="http://schemas.microsoft.com/office/drawing/2014/main" val="3440987933"/>
                    </a:ext>
                  </a:extLst>
                </a:gridCol>
                <a:gridCol w="1604165">
                  <a:extLst>
                    <a:ext uri="{9D8B030D-6E8A-4147-A177-3AD203B41FA5}">
                      <a16:colId xmlns:a16="http://schemas.microsoft.com/office/drawing/2014/main" val="2265939427"/>
                    </a:ext>
                  </a:extLst>
                </a:gridCol>
                <a:gridCol w="1221398">
                  <a:extLst>
                    <a:ext uri="{9D8B030D-6E8A-4147-A177-3AD203B41FA5}">
                      <a16:colId xmlns:a16="http://schemas.microsoft.com/office/drawing/2014/main" val="3913779278"/>
                    </a:ext>
                  </a:extLst>
                </a:gridCol>
                <a:gridCol w="1549662">
                  <a:extLst>
                    <a:ext uri="{9D8B030D-6E8A-4147-A177-3AD203B41FA5}">
                      <a16:colId xmlns:a16="http://schemas.microsoft.com/office/drawing/2014/main" val="2405668241"/>
                    </a:ext>
                  </a:extLst>
                </a:gridCol>
              </a:tblGrid>
              <a:tr h="751351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Partially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Single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Stochastic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Sequential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Dynamic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Continuous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349107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DCF83A1-1EB5-8E4D-8FB6-4D10FDFAC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41070"/>
              </p:ext>
            </p:extLst>
          </p:nvPr>
        </p:nvGraphicFramePr>
        <p:xfrm>
          <a:off x="762001" y="3207455"/>
          <a:ext cx="2133600" cy="527687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3521385036"/>
                    </a:ext>
                  </a:extLst>
                </a:gridCol>
              </a:tblGrid>
              <a:tr h="52768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effectLst/>
                          <a:latin typeface="Candara" panose="020E0502030303020204" pitchFamily="34" charset="0"/>
                        </a:rPr>
                        <a:t>Poker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5696587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00D9972-5A53-6049-9689-70BB79F69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045311"/>
              </p:ext>
            </p:extLst>
          </p:nvPr>
        </p:nvGraphicFramePr>
        <p:xfrm>
          <a:off x="2895600" y="3200400"/>
          <a:ext cx="8610600" cy="527687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260248">
                  <a:extLst>
                    <a:ext uri="{9D8B030D-6E8A-4147-A177-3AD203B41FA5}">
                      <a16:colId xmlns:a16="http://schemas.microsoft.com/office/drawing/2014/main" val="62026645"/>
                    </a:ext>
                  </a:extLst>
                </a:gridCol>
                <a:gridCol w="975220">
                  <a:extLst>
                    <a:ext uri="{9D8B030D-6E8A-4147-A177-3AD203B41FA5}">
                      <a16:colId xmlns:a16="http://schemas.microsoft.com/office/drawing/2014/main" val="2053585597"/>
                    </a:ext>
                  </a:extLst>
                </a:gridCol>
                <a:gridCol w="1999907">
                  <a:extLst>
                    <a:ext uri="{9D8B030D-6E8A-4147-A177-3AD203B41FA5}">
                      <a16:colId xmlns:a16="http://schemas.microsoft.com/office/drawing/2014/main" val="2672391513"/>
                    </a:ext>
                  </a:extLst>
                </a:gridCol>
                <a:gridCol w="1604165">
                  <a:extLst>
                    <a:ext uri="{9D8B030D-6E8A-4147-A177-3AD203B41FA5}">
                      <a16:colId xmlns:a16="http://schemas.microsoft.com/office/drawing/2014/main" val="1342892086"/>
                    </a:ext>
                  </a:extLst>
                </a:gridCol>
                <a:gridCol w="1221398">
                  <a:extLst>
                    <a:ext uri="{9D8B030D-6E8A-4147-A177-3AD203B41FA5}">
                      <a16:colId xmlns:a16="http://schemas.microsoft.com/office/drawing/2014/main" val="2840725690"/>
                    </a:ext>
                  </a:extLst>
                </a:gridCol>
                <a:gridCol w="1549662">
                  <a:extLst>
                    <a:ext uri="{9D8B030D-6E8A-4147-A177-3AD203B41FA5}">
                      <a16:colId xmlns:a16="http://schemas.microsoft.com/office/drawing/2014/main" val="3647391252"/>
                    </a:ext>
                  </a:extLst>
                </a:gridCol>
              </a:tblGrid>
              <a:tr h="52768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effectLst/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Partially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effectLst/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Multi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effectLst/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Stochastic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Sequential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effectLst/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Static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Discrete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06903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2683BF-2F2D-F043-9A61-B0202395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7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ADD6-1BD5-4803-90EA-AA303A95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Environment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7CFAE-E612-418D-8C2E-49C52BFD5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various ways that the components can represent the environment:</a:t>
            </a:r>
          </a:p>
          <a:p>
            <a:pPr lvl="1"/>
            <a:r>
              <a:rPr lang="en-US" sz="2400" dirty="0"/>
              <a:t>Atomic</a:t>
            </a:r>
          </a:p>
          <a:p>
            <a:pPr lvl="1"/>
            <a:r>
              <a:rPr lang="en-US" sz="2400" dirty="0"/>
              <a:t>Factored</a:t>
            </a:r>
          </a:p>
          <a:p>
            <a:pPr lvl="1"/>
            <a:r>
              <a:rPr lang="en-US" sz="2400" dirty="0"/>
              <a:t>Structured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452F50-7974-8141-B912-3BABD29C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53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CCEB-94E7-CD48-818D-90D39C00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Driving Route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328DA-B5A5-DC46-8BA8-B3C6E1E45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Atomic: the state of world to just the name of the city we are in.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AA3D0-2979-3C4B-8195-E595347E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AF611-CE26-8941-8216-4CF67161D6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12500"/>
          <a:stretch/>
        </p:blipFill>
        <p:spPr>
          <a:xfrm>
            <a:off x="4648200" y="2514600"/>
            <a:ext cx="1600200" cy="200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23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CCEB-94E7-CD48-818D-90D39C00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Driving Route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328DA-B5A5-DC46-8BA8-B3C6E1E45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5715000" cy="5334001"/>
          </a:xfrm>
        </p:spPr>
        <p:txBody>
          <a:bodyPr>
            <a:normAutofit/>
          </a:bodyPr>
          <a:lstStyle/>
          <a:p>
            <a:r>
              <a:rPr lang="en-US" dirty="0"/>
              <a:t>Factored: </a:t>
            </a:r>
          </a:p>
          <a:p>
            <a:pPr lvl="1"/>
            <a:r>
              <a:rPr lang="en-US" dirty="0"/>
              <a:t>how much gas is in the tank?</a:t>
            </a:r>
          </a:p>
          <a:p>
            <a:pPr lvl="1"/>
            <a:r>
              <a:rPr lang="en-US" dirty="0"/>
              <a:t>current GPS coordinates</a:t>
            </a:r>
          </a:p>
          <a:p>
            <a:pPr lvl="1"/>
            <a:r>
              <a:rPr lang="en-US" dirty="0"/>
              <a:t>whether or not the oil warning light is working?</a:t>
            </a:r>
          </a:p>
          <a:p>
            <a:pPr lvl="1"/>
            <a:r>
              <a:rPr lang="en-US" dirty="0"/>
              <a:t>how much spare change we have for toll crossings?</a:t>
            </a:r>
          </a:p>
          <a:p>
            <a:pPr lvl="1"/>
            <a:r>
              <a:rPr lang="en-US" dirty="0"/>
              <a:t>what station is on the radio?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AA3D0-2979-3C4B-8195-E595347E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6EE78A-C4A1-D04C-BB4F-00476F10B9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9895" y="2278913"/>
            <a:ext cx="3276600" cy="230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45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CCEB-94E7-CD48-818D-90D39C00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Driving Route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328DA-B5A5-DC46-8BA8-B3C6E1E45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Structured: a large truck ahead of us is reversing into the driveway of a dairy farm but a cow has got loose and is blocking the truck’s path.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AA3D0-2979-3C4B-8195-E595347E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D8EBB-D06B-1D43-BBB5-13436A7BBF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62400" y="3429000"/>
            <a:ext cx="3505200" cy="224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6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EF7D-5860-C343-9B63-2D1B0B55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in Finance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C39F5E-6254-4646-B66E-8BFAF719A1AB}"/>
              </a:ext>
            </a:extLst>
          </p:cNvPr>
          <p:cNvSpPr/>
          <p:nvPr/>
        </p:nvSpPr>
        <p:spPr>
          <a:xfrm>
            <a:off x="6066971" y="1981200"/>
            <a:ext cx="2696029" cy="2895600"/>
          </a:xfrm>
          <a:prstGeom prst="ellips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Stock Market</a:t>
            </a:r>
          </a:p>
          <a:p>
            <a:pPr algn="ctr"/>
            <a:r>
              <a:rPr lang="en-US" sz="2400" dirty="0">
                <a:latin typeface="Candara" panose="020E0502030303020204" pitchFamily="34" charset="0"/>
              </a:rPr>
              <a:t>Bonds</a:t>
            </a:r>
          </a:p>
          <a:p>
            <a:pPr algn="ctr"/>
            <a:r>
              <a:rPr lang="en-US" sz="2400" dirty="0">
                <a:latin typeface="Candara" panose="020E0502030303020204" pitchFamily="34" charset="0"/>
              </a:rPr>
              <a:t>Commodities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C89D75-84D2-1047-81AB-2D3BABB3E5DA}"/>
              </a:ext>
            </a:extLst>
          </p:cNvPr>
          <p:cNvSpPr/>
          <p:nvPr/>
        </p:nvSpPr>
        <p:spPr>
          <a:xfrm>
            <a:off x="2895600" y="2171700"/>
            <a:ext cx="1828800" cy="2514600"/>
          </a:xfrm>
          <a:prstGeom prst="rect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Trading Agent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8E238B-A35B-4244-8E96-8D88508FF15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724400" y="2405252"/>
            <a:ext cx="1737394" cy="2451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B1A1A85-1231-C04C-80BE-7F2A435C4D87}"/>
              </a:ext>
            </a:extLst>
          </p:cNvPr>
          <p:cNvSpPr/>
          <p:nvPr/>
        </p:nvSpPr>
        <p:spPr>
          <a:xfrm rot="21144168">
            <a:off x="4954410" y="2113446"/>
            <a:ext cx="9188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Rates</a:t>
            </a:r>
          </a:p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News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FB5D96-F35F-6B44-8EF1-227686386932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4724402" y="3943077"/>
            <a:ext cx="1737393" cy="50967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99732B0-92A9-DC4B-BBC4-5D6AB687EC04}"/>
              </a:ext>
            </a:extLst>
          </p:cNvPr>
          <p:cNvSpPr/>
          <p:nvPr/>
        </p:nvSpPr>
        <p:spPr>
          <a:xfrm rot="865498">
            <a:off x="5051110" y="3758696"/>
            <a:ext cx="1046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Trades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74811E-D15A-824A-9D24-9E1ADBF7864D}"/>
              </a:ext>
            </a:extLst>
          </p:cNvPr>
          <p:cNvSpPr/>
          <p:nvPr/>
        </p:nvSpPr>
        <p:spPr>
          <a:xfrm>
            <a:off x="2849722" y="2971578"/>
            <a:ext cx="13830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Trading decisions</a:t>
            </a:r>
          </a:p>
        </p:txBody>
      </p:sp>
      <p:pic>
        <p:nvPicPr>
          <p:cNvPr id="29" name="Graphic 28" descr="Line Arrow: Counterclockwise curve">
            <a:extLst>
              <a:ext uri="{FF2B5EF4-FFF2-40B4-BE49-F238E27FC236}">
                <a16:creationId xmlns:a16="http://schemas.microsoft.com/office/drawing/2014/main" id="{37AAF824-A1A1-3A44-90C6-72A6B2A4D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79774" flipH="1" flipV="1">
            <a:off x="3897439" y="2721989"/>
            <a:ext cx="1121814" cy="112181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158230-4941-1142-81F9-4BBAD05F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0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462240-D28E-D34C-9E4F-73E8A92C1C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33693" y="1880414"/>
            <a:ext cx="2062758" cy="27432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3CEF7D-5860-C343-9B63-2D1B0B55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in Robotics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C39F5E-6254-4646-B66E-8BFAF719A1AB}"/>
              </a:ext>
            </a:extLst>
          </p:cNvPr>
          <p:cNvSpPr/>
          <p:nvPr/>
        </p:nvSpPr>
        <p:spPr>
          <a:xfrm>
            <a:off x="6143172" y="1981200"/>
            <a:ext cx="2696029" cy="2895600"/>
          </a:xfrm>
          <a:prstGeom prst="ellips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Environment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8E238B-A35B-4244-8E96-8D88508FF15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800601" y="2405252"/>
            <a:ext cx="1737394" cy="2451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B1A1A85-1231-C04C-80BE-7F2A435C4D87}"/>
              </a:ext>
            </a:extLst>
          </p:cNvPr>
          <p:cNvSpPr/>
          <p:nvPr/>
        </p:nvSpPr>
        <p:spPr>
          <a:xfrm rot="21144168">
            <a:off x="4844352" y="1716170"/>
            <a:ext cx="18982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Cameras</a:t>
            </a:r>
          </a:p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Microphones</a:t>
            </a:r>
          </a:p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Touch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FB5D96-F35F-6B44-8EF1-227686386932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4800603" y="3943077"/>
            <a:ext cx="1737393" cy="50967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99732B0-92A9-DC4B-BBC4-5D6AB687EC04}"/>
              </a:ext>
            </a:extLst>
          </p:cNvPr>
          <p:cNvSpPr/>
          <p:nvPr/>
        </p:nvSpPr>
        <p:spPr>
          <a:xfrm rot="865498">
            <a:off x="4932204" y="3710104"/>
            <a:ext cx="11384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Motors</a:t>
            </a:r>
          </a:p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Voice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4CE2B2-EC2F-2B47-A9F2-28A09ECE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2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EF7D-5860-C343-9B63-2D1B0B55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in Games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C39F5E-6254-4646-B66E-8BFAF719A1AB}"/>
              </a:ext>
            </a:extLst>
          </p:cNvPr>
          <p:cNvSpPr/>
          <p:nvPr/>
        </p:nvSpPr>
        <p:spPr>
          <a:xfrm>
            <a:off x="6066971" y="1981200"/>
            <a:ext cx="2696029" cy="2895600"/>
          </a:xfrm>
          <a:prstGeom prst="ellips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C89D75-84D2-1047-81AB-2D3BABB3E5DA}"/>
              </a:ext>
            </a:extLst>
          </p:cNvPr>
          <p:cNvSpPr/>
          <p:nvPr/>
        </p:nvSpPr>
        <p:spPr>
          <a:xfrm>
            <a:off x="2895600" y="2171700"/>
            <a:ext cx="1828800" cy="2514600"/>
          </a:xfrm>
          <a:prstGeom prst="rect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Game Agent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8E238B-A35B-4244-8E96-8D88508FF15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724400" y="2405252"/>
            <a:ext cx="1737394" cy="2451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B1A1A85-1231-C04C-80BE-7F2A435C4D87}"/>
              </a:ext>
            </a:extLst>
          </p:cNvPr>
          <p:cNvSpPr/>
          <p:nvPr/>
        </p:nvSpPr>
        <p:spPr>
          <a:xfrm rot="21144168">
            <a:off x="4808493" y="2125571"/>
            <a:ext cx="1588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Your move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FB5D96-F35F-6B44-8EF1-227686386932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4724402" y="3943077"/>
            <a:ext cx="1737393" cy="50967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99732B0-92A9-DC4B-BBC4-5D6AB687EC04}"/>
              </a:ext>
            </a:extLst>
          </p:cNvPr>
          <p:cNvSpPr/>
          <p:nvPr/>
        </p:nvSpPr>
        <p:spPr>
          <a:xfrm rot="865498">
            <a:off x="4834298" y="3746754"/>
            <a:ext cx="1305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Its move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74811E-D15A-824A-9D24-9E1ADBF7864D}"/>
              </a:ext>
            </a:extLst>
          </p:cNvPr>
          <p:cNvSpPr/>
          <p:nvPr/>
        </p:nvSpPr>
        <p:spPr>
          <a:xfrm>
            <a:off x="2849722" y="2971578"/>
            <a:ext cx="13830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decisions</a:t>
            </a:r>
          </a:p>
        </p:txBody>
      </p:sp>
      <p:pic>
        <p:nvPicPr>
          <p:cNvPr id="29" name="Graphic 28" descr="Line Arrow: Counterclockwise curve">
            <a:extLst>
              <a:ext uri="{FF2B5EF4-FFF2-40B4-BE49-F238E27FC236}">
                <a16:creationId xmlns:a16="http://schemas.microsoft.com/office/drawing/2014/main" id="{37AAF824-A1A1-3A44-90C6-72A6B2A4D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79774" flipH="1" flipV="1">
            <a:off x="3897439" y="2721989"/>
            <a:ext cx="1121814" cy="112181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C724A5-96DB-B34F-97A9-259488A9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6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EF7D-5860-C343-9B63-2D1B0B55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in Medicine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C89D75-84D2-1047-81AB-2D3BABB3E5DA}"/>
              </a:ext>
            </a:extLst>
          </p:cNvPr>
          <p:cNvSpPr/>
          <p:nvPr/>
        </p:nvSpPr>
        <p:spPr>
          <a:xfrm>
            <a:off x="2895600" y="2171700"/>
            <a:ext cx="1828800" cy="2514600"/>
          </a:xfrm>
          <a:prstGeom prst="rect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Diagnostic Agent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8E238B-A35B-4244-8E96-8D88508FF158}"/>
              </a:ext>
            </a:extLst>
          </p:cNvPr>
          <p:cNvCxnSpPr>
            <a:cxnSpLocks/>
          </p:cNvCxnSpPr>
          <p:nvPr/>
        </p:nvCxnSpPr>
        <p:spPr>
          <a:xfrm flipH="1">
            <a:off x="4724400" y="2405252"/>
            <a:ext cx="1737394" cy="2451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B1A1A85-1231-C04C-80BE-7F2A435C4D87}"/>
              </a:ext>
            </a:extLst>
          </p:cNvPr>
          <p:cNvSpPr/>
          <p:nvPr/>
        </p:nvSpPr>
        <p:spPr>
          <a:xfrm rot="21144168">
            <a:off x="4769218" y="2042910"/>
            <a:ext cx="1699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Vital signals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FB5D96-F35F-6B44-8EF1-227686386932}"/>
              </a:ext>
            </a:extLst>
          </p:cNvPr>
          <p:cNvCxnSpPr>
            <a:cxnSpLocks/>
          </p:cNvCxnSpPr>
          <p:nvPr/>
        </p:nvCxnSpPr>
        <p:spPr>
          <a:xfrm>
            <a:off x="4724402" y="3943078"/>
            <a:ext cx="1981199" cy="55272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99732B0-92A9-DC4B-BBC4-5D6AB687EC04}"/>
              </a:ext>
            </a:extLst>
          </p:cNvPr>
          <p:cNvSpPr/>
          <p:nvPr/>
        </p:nvSpPr>
        <p:spPr>
          <a:xfrm rot="865498">
            <a:off x="4805452" y="3746754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Diagnostics</a:t>
            </a:r>
          </a:p>
        </p:txBody>
      </p:sp>
      <p:pic>
        <p:nvPicPr>
          <p:cNvPr id="29" name="Graphic 28" descr="Line Arrow: Counterclockwise curve">
            <a:extLst>
              <a:ext uri="{FF2B5EF4-FFF2-40B4-BE49-F238E27FC236}">
                <a16:creationId xmlns:a16="http://schemas.microsoft.com/office/drawing/2014/main" id="{37AAF824-A1A1-3A44-90C6-72A6B2A4D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79774" flipH="1" flipV="1">
            <a:off x="3897439" y="2721989"/>
            <a:ext cx="1121814" cy="11218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214027-1827-AD42-8E31-E505D156EF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166"/>
          <a:stretch/>
        </p:blipFill>
        <p:spPr>
          <a:xfrm>
            <a:off x="6846137" y="3554758"/>
            <a:ext cx="1757061" cy="1626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A8BA17-3C4D-5542-8C3C-A6C799ADC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6136" y="1348435"/>
            <a:ext cx="1850612" cy="185061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B1002D-3DFD-7F4C-841A-4949F6FA2F5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7724667" y="2765911"/>
            <a:ext cx="0" cy="78884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A9BFA0-6CAA-084A-B746-1C76109F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63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EF7D-5860-C343-9B63-2D1B0B55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in The Web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C39F5E-6254-4646-B66E-8BFAF719A1AB}"/>
              </a:ext>
            </a:extLst>
          </p:cNvPr>
          <p:cNvSpPr/>
          <p:nvPr/>
        </p:nvSpPr>
        <p:spPr>
          <a:xfrm>
            <a:off x="6066971" y="1981200"/>
            <a:ext cx="2696029" cy="2895600"/>
          </a:xfrm>
          <a:prstGeom prst="ellips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WWW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C89D75-84D2-1047-81AB-2D3BABB3E5DA}"/>
              </a:ext>
            </a:extLst>
          </p:cNvPr>
          <p:cNvSpPr/>
          <p:nvPr/>
        </p:nvSpPr>
        <p:spPr>
          <a:xfrm>
            <a:off x="2895600" y="2171700"/>
            <a:ext cx="1828800" cy="2514600"/>
          </a:xfrm>
          <a:prstGeom prst="rect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Crawler Agent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8E238B-A35B-4244-8E96-8D88508FF15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724400" y="2405252"/>
            <a:ext cx="1737394" cy="2451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B1A1A85-1231-C04C-80BE-7F2A435C4D87}"/>
              </a:ext>
            </a:extLst>
          </p:cNvPr>
          <p:cNvSpPr/>
          <p:nvPr/>
        </p:nvSpPr>
        <p:spPr>
          <a:xfrm rot="21144168">
            <a:off x="4715927" y="2136836"/>
            <a:ext cx="16217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Web pages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9732B0-92A9-DC4B-BBC4-5D6AB687EC04}"/>
              </a:ext>
            </a:extLst>
          </p:cNvPr>
          <p:cNvSpPr/>
          <p:nvPr/>
        </p:nvSpPr>
        <p:spPr>
          <a:xfrm>
            <a:off x="2570435" y="4800601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Query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22DEE98A-14C8-654C-9F0B-6DE5F6DDEE83}"/>
              </a:ext>
            </a:extLst>
          </p:cNvPr>
          <p:cNvSpPr/>
          <p:nvPr/>
        </p:nvSpPr>
        <p:spPr>
          <a:xfrm>
            <a:off x="3467100" y="3118468"/>
            <a:ext cx="685800" cy="578914"/>
          </a:xfrm>
          <a:prstGeom prst="can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DB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E71C047-626C-B84B-BE7A-EBFDD1E9E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2800" y="5376565"/>
            <a:ext cx="914400" cy="914400"/>
          </a:xfrm>
          <a:prstGeom prst="rect">
            <a:avLst/>
          </a:prstGeom>
        </p:spPr>
      </p:pic>
      <p:pic>
        <p:nvPicPr>
          <p:cNvPr id="17" name="Graphic 16" descr="Line Arrow: Counterclockwise curve">
            <a:extLst>
              <a:ext uri="{FF2B5EF4-FFF2-40B4-BE49-F238E27FC236}">
                <a16:creationId xmlns:a16="http://schemas.microsoft.com/office/drawing/2014/main" id="{0B1857BF-53A1-BA4B-B00F-8029EF83C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091236" y="4261183"/>
            <a:ext cx="1121814" cy="1121814"/>
          </a:xfrm>
          <a:prstGeom prst="rect">
            <a:avLst/>
          </a:prstGeom>
        </p:spPr>
      </p:pic>
      <p:pic>
        <p:nvPicPr>
          <p:cNvPr id="18" name="Graphic 17" descr="Line Arrow: Counterclockwise curve">
            <a:extLst>
              <a:ext uri="{FF2B5EF4-FFF2-40B4-BE49-F238E27FC236}">
                <a16:creationId xmlns:a16="http://schemas.microsoft.com/office/drawing/2014/main" id="{6AD74E27-9FD7-024E-85EE-BF6472139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3632663" y="4315893"/>
            <a:ext cx="1121814" cy="112181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9225F90-8FE5-7842-AF5C-A6DA54FEB500}"/>
              </a:ext>
            </a:extLst>
          </p:cNvPr>
          <p:cNvSpPr/>
          <p:nvPr/>
        </p:nvSpPr>
        <p:spPr>
          <a:xfrm>
            <a:off x="4302668" y="4812595"/>
            <a:ext cx="10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Result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E6BB-7316-7D4B-9F2C-FB6456E7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6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3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Intelligent Agent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E9AC1D-D178-AE43-A7BC-5117521F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78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C8D1-DE30-5F4E-89A2-A68593F1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Intelligent Agent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1565E2-F39C-4BA8-BB65-1AA701525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1" y="2192998"/>
            <a:ext cx="6920975" cy="2988602"/>
          </a:xfrm>
          <a:prstGeom prst="rect">
            <a:avLst/>
          </a:prstGeom>
        </p:spPr>
      </p:pic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47BF639E-3C7B-8A4E-B548-534BF3B0F508}"/>
              </a:ext>
            </a:extLst>
          </p:cNvPr>
          <p:cNvCxnSpPr>
            <a:cxnSpLocks/>
          </p:cNvCxnSpPr>
          <p:nvPr/>
        </p:nvCxnSpPr>
        <p:spPr>
          <a:xfrm flipH="1">
            <a:off x="7924800" y="2430514"/>
            <a:ext cx="1066800" cy="846086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7725C5A-9489-5E42-A151-8254A129BC43}"/>
              </a:ext>
            </a:extLst>
          </p:cNvPr>
          <p:cNvSpPr/>
          <p:nvPr/>
        </p:nvSpPr>
        <p:spPr>
          <a:xfrm>
            <a:off x="7772400" y="1599518"/>
            <a:ext cx="2743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Program: control policy of the agent </a:t>
            </a:r>
            <a:endParaRPr lang="en-US" sz="2400" dirty="0">
              <a:solidFill>
                <a:srgbClr val="0000CC"/>
              </a:solidFill>
              <a:latin typeface="Candara" panose="020E0502030303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E20FC4-A869-024D-BF95-DCE3579A0B40}"/>
              </a:ext>
            </a:extLst>
          </p:cNvPr>
          <p:cNvSpPr/>
          <p:nvPr/>
        </p:nvSpPr>
        <p:spPr>
          <a:xfrm>
            <a:off x="3618533" y="1456060"/>
            <a:ext cx="28641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Through many percepts/actions cycles</a:t>
            </a:r>
            <a:endParaRPr lang="en-US" sz="2400" dirty="0">
              <a:latin typeface="Candara" panose="020E0502030303020204" pitchFamily="34" charset="0"/>
            </a:endParaRPr>
          </a:p>
        </p:txBody>
      </p:sp>
      <p:pic>
        <p:nvPicPr>
          <p:cNvPr id="26" name="Graphic 25" descr="Line Arrow: Counterclockwise curve">
            <a:extLst>
              <a:ext uri="{FF2B5EF4-FFF2-40B4-BE49-F238E27FC236}">
                <a16:creationId xmlns:a16="http://schemas.microsoft.com/office/drawing/2014/main" id="{E5F5B059-BCD5-7B48-93DE-D0F4A567F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 flipH="1">
            <a:off x="4755753" y="1879789"/>
            <a:ext cx="988504" cy="1954246"/>
          </a:xfrm>
          <a:prstGeom prst="rect">
            <a:avLst/>
          </a:prstGeom>
        </p:spPr>
      </p:pic>
      <p:pic>
        <p:nvPicPr>
          <p:cNvPr id="27" name="Graphic 26" descr="Line Arrow: Counterclockwise curve">
            <a:extLst>
              <a:ext uri="{FF2B5EF4-FFF2-40B4-BE49-F238E27FC236}">
                <a16:creationId xmlns:a16="http://schemas.microsoft.com/office/drawing/2014/main" id="{11CD3A00-73B2-1C4F-B7B4-E457CB867A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227957" flipV="1">
            <a:off x="4620860" y="3161463"/>
            <a:ext cx="980043" cy="207488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15695A-64B7-424E-8981-865A6332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4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/>
      <a:bodyPr vert="horz" lIns="91440" tIns="0" rIns="45720" bIns="0" rtlCol="0" anchor="t">
        <a:normAutofit/>
        <a:scene3d>
          <a:camera prst="orthographicFront"/>
          <a:lightRig rig="threePt" dir="t">
            <a:rot lat="0" lon="0" rev="4800000"/>
          </a:lightRig>
        </a:scene3d>
        <a:sp3d prstMaterial="matte">
          <a:bevelT w="50800" h="10160"/>
        </a:sp3d>
      </a:bodyPr>
      <a:lstStyle>
        <a:defPPr algn="ctr"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urse-2019-09" id="{B316ACE2-95DC-AC4D-9B1C-A91C775734BE}" vid="{64A54FAB-7894-1E4A-B404-E7ABACBA122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course-2019-09</Template>
  <TotalTime>5959</TotalTime>
  <Words>737</Words>
  <Application>Microsoft Macintosh PowerPoint</Application>
  <PresentationFormat>Widescreen</PresentationFormat>
  <Paragraphs>193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Candara</vt:lpstr>
      <vt:lpstr>Comic Sans MS</vt:lpstr>
      <vt:lpstr>Times New Roman</vt:lpstr>
      <vt:lpstr>Wingdings</vt:lpstr>
      <vt:lpstr>Wingdings 2</vt:lpstr>
      <vt:lpstr>Module</vt:lpstr>
      <vt:lpstr>Introduction (Chapters 1 &amp; 2)</vt:lpstr>
      <vt:lpstr>Quiz</vt:lpstr>
      <vt:lpstr>AI in Finance</vt:lpstr>
      <vt:lpstr>AI in Robotics</vt:lpstr>
      <vt:lpstr>AI in Games</vt:lpstr>
      <vt:lpstr>AI in Medicine</vt:lpstr>
      <vt:lpstr>AI in The Web</vt:lpstr>
      <vt:lpstr>Outline</vt:lpstr>
      <vt:lpstr>An Intelligent Agent</vt:lpstr>
      <vt:lpstr>Agent Types</vt:lpstr>
      <vt:lpstr>Simple Reflex Agents</vt:lpstr>
      <vt:lpstr>Model-based Reflex Agents</vt:lpstr>
      <vt:lpstr>Goal-based Agents</vt:lpstr>
      <vt:lpstr>Utility-based Agents</vt:lpstr>
      <vt:lpstr>Outline</vt:lpstr>
      <vt:lpstr>Task Environment: PEAS</vt:lpstr>
      <vt:lpstr>PEAS: Taxi Driver</vt:lpstr>
      <vt:lpstr>PEAS: Refinery Controller</vt:lpstr>
      <vt:lpstr>Properties of Task Environments</vt:lpstr>
      <vt:lpstr>Examples</vt:lpstr>
      <vt:lpstr>Environment Representation</vt:lpstr>
      <vt:lpstr>Example: Driving Route (1)</vt:lpstr>
      <vt:lpstr>Example: Driving Route (2)</vt:lpstr>
      <vt:lpstr>Example: Driving Route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Wang, Shengquan</cp:lastModifiedBy>
  <cp:revision>740</cp:revision>
  <cp:lastPrinted>2008-01-09T20:50:56Z</cp:lastPrinted>
  <dcterms:created xsi:type="dcterms:W3CDTF">2010-09-02T17:38:46Z</dcterms:created>
  <dcterms:modified xsi:type="dcterms:W3CDTF">2021-01-12T19:15:31Z</dcterms:modified>
</cp:coreProperties>
</file>