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0" r:id="rId1"/>
  </p:sldMasterIdLst>
  <p:notesMasterIdLst>
    <p:notesMasterId r:id="rId69"/>
  </p:notesMasterIdLst>
  <p:handoutMasterIdLst>
    <p:handoutMasterId r:id="rId70"/>
  </p:handoutMasterIdLst>
  <p:sldIdLst>
    <p:sldId id="259" r:id="rId2"/>
    <p:sldId id="699" r:id="rId3"/>
    <p:sldId id="700" r:id="rId4"/>
    <p:sldId id="692" r:id="rId5"/>
    <p:sldId id="295" r:id="rId6"/>
    <p:sldId id="690" r:id="rId7"/>
    <p:sldId id="694" r:id="rId8"/>
    <p:sldId id="691" r:id="rId9"/>
    <p:sldId id="693" r:id="rId10"/>
    <p:sldId id="440" r:id="rId11"/>
    <p:sldId id="788" r:id="rId12"/>
    <p:sldId id="789" r:id="rId13"/>
    <p:sldId id="698" r:id="rId14"/>
    <p:sldId id="695" r:id="rId15"/>
    <p:sldId id="422" r:id="rId16"/>
    <p:sldId id="697" r:id="rId17"/>
    <p:sldId id="426" r:id="rId18"/>
    <p:sldId id="427" r:id="rId19"/>
    <p:sldId id="437" r:id="rId20"/>
    <p:sldId id="438" r:id="rId21"/>
    <p:sldId id="436" r:id="rId22"/>
    <p:sldId id="483" r:id="rId23"/>
    <p:sldId id="485" r:id="rId24"/>
    <p:sldId id="486" r:id="rId25"/>
    <p:sldId id="443" r:id="rId26"/>
    <p:sldId id="790" r:id="rId27"/>
    <p:sldId id="792" r:id="rId28"/>
    <p:sldId id="702" r:id="rId29"/>
    <p:sldId id="439" r:id="rId30"/>
    <p:sldId id="429" r:id="rId31"/>
    <p:sldId id="431" r:id="rId32"/>
    <p:sldId id="433" r:id="rId33"/>
    <p:sldId id="432" r:id="rId34"/>
    <p:sldId id="434" r:id="rId35"/>
    <p:sldId id="511" r:id="rId36"/>
    <p:sldId id="512" r:id="rId37"/>
    <p:sldId id="704" r:id="rId38"/>
    <p:sldId id="435" r:id="rId39"/>
    <p:sldId id="463" r:id="rId40"/>
    <p:sldId id="493" r:id="rId41"/>
    <p:sldId id="492" r:id="rId42"/>
    <p:sldId id="496" r:id="rId43"/>
    <p:sldId id="448" r:id="rId44"/>
    <p:sldId id="450" r:id="rId45"/>
    <p:sldId id="449" r:id="rId46"/>
    <p:sldId id="451" r:id="rId47"/>
    <p:sldId id="452" r:id="rId48"/>
    <p:sldId id="453" r:id="rId49"/>
    <p:sldId id="454" r:id="rId50"/>
    <p:sldId id="456" r:id="rId51"/>
    <p:sldId id="455" r:id="rId52"/>
    <p:sldId id="458" r:id="rId53"/>
    <p:sldId id="459" r:id="rId54"/>
    <p:sldId id="460" r:id="rId55"/>
    <p:sldId id="462" r:id="rId56"/>
    <p:sldId id="464" r:id="rId57"/>
    <p:sldId id="465" r:id="rId58"/>
    <p:sldId id="466" r:id="rId59"/>
    <p:sldId id="467" r:id="rId60"/>
    <p:sldId id="470" r:id="rId61"/>
    <p:sldId id="471" r:id="rId62"/>
    <p:sldId id="469" r:id="rId63"/>
    <p:sldId id="473" r:id="rId64"/>
    <p:sldId id="793" r:id="rId65"/>
    <p:sldId id="794" r:id="rId66"/>
    <p:sldId id="795" r:id="rId67"/>
    <p:sldId id="796" r:id="rId6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0000CC"/>
    <a:srgbClr val="FF0000"/>
    <a:srgbClr val="DDDDDD"/>
    <a:srgbClr val="00CC00"/>
    <a:srgbClr val="000066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5102" autoAdjust="0"/>
  </p:normalViewPr>
  <p:slideViewPr>
    <p:cSldViewPr snapToGrid="0">
      <p:cViewPr varScale="1">
        <p:scale>
          <a:sx n="117" d="100"/>
          <a:sy n="117" d="100"/>
        </p:scale>
        <p:origin x="7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23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0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6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7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ndara" panose="020E0502030303020204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Deep Learning</a:t>
            </a:r>
            <a:br>
              <a:rPr lang="en-US" sz="5400" dirty="0"/>
            </a:br>
            <a:r>
              <a:rPr lang="en-US" sz="5400" dirty="0"/>
              <a:t>(Chapter 18)</a:t>
            </a:r>
            <a:endParaRPr lang="en-US" sz="5400" dirty="0">
              <a:ea typeface="ＭＳ Ｐゴシック" pitchFamily="34" charset="-128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6C414B-3FE9-2C42-8E8F-A5235CA0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785184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90513" indent="-290513">
              <a:buFont typeface="Arial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Neural Networks and Deep Learning, http://neuralnetworksanddeeplearning.com</a:t>
            </a:r>
          </a:p>
          <a:p>
            <a:pPr marL="290513" indent="-290513">
              <a:buFont typeface="Arial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Deep Learning Specialization, http://deeplearning.ai</a:t>
            </a:r>
          </a:p>
          <a:p>
            <a:pPr marL="290513" indent="-290513">
              <a:buFont typeface="Arial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CS231n: Convolutional Neural Networks for Visual Recognition, Stanford University, http://cs231n.github.io</a:t>
            </a:r>
          </a:p>
          <a:p>
            <a:pPr marL="290513" indent="-290513">
              <a:buFont typeface="Arial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http://karpathy.github.io/2015/05/21/rnn-effectiveness</a:t>
            </a:r>
          </a:p>
          <a:p>
            <a:pPr marL="290513" indent="-290513">
              <a:buFont typeface="Arial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73DD3-94BA-3A4F-9B91-E2B3E6D4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1226566"/>
            <a:ext cx="77597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0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FCF6-2DE1-BF4F-9EC4-A0AFF4D5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Minimax in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0063-095B-C849-9FEE-360BB65A3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cap="small" dirty="0">
                <a:solidFill>
                  <a:srgbClr val="FF0000"/>
                </a:solidFill>
              </a:rPr>
              <a:t>Cutoff-Test</a:t>
            </a:r>
            <a:r>
              <a:rPr lang="en-US" dirty="0"/>
              <a:t> instead of Terminal-Test</a:t>
            </a:r>
          </a:p>
          <a:p>
            <a:pPr lvl="1"/>
            <a:r>
              <a:rPr lang="en-US" dirty="0"/>
              <a:t>e.g., depth limit.</a:t>
            </a:r>
          </a:p>
          <a:p>
            <a:r>
              <a:rPr lang="en-US" dirty="0"/>
              <a:t>Use </a:t>
            </a:r>
            <a:r>
              <a:rPr lang="en-US" cap="small" dirty="0" err="1">
                <a:solidFill>
                  <a:srgbClr val="FF0000"/>
                </a:solidFill>
              </a:rPr>
              <a:t>Eval</a:t>
            </a:r>
            <a:r>
              <a:rPr lang="en-US" dirty="0"/>
              <a:t> instead of Utility</a:t>
            </a:r>
          </a:p>
          <a:p>
            <a:pPr lvl="1"/>
            <a:r>
              <a:rPr lang="en-US" dirty="0"/>
              <a:t>i.e., evaluation function that estimates desirability of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800C0-E414-D34D-882A-3908A48E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67D888-A50F-084E-8AF9-65F117F5112F}"/>
              </a:ext>
            </a:extLst>
          </p:cNvPr>
          <p:cNvSpPr/>
          <p:nvPr/>
        </p:nvSpPr>
        <p:spPr>
          <a:xfrm>
            <a:off x="9067800" y="1295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15D0A2-282E-EF42-A678-C2BA613E42A6}"/>
              </a:ext>
            </a:extLst>
          </p:cNvPr>
          <p:cNvCxnSpPr>
            <a:stCxn id="5" idx="4"/>
          </p:cNvCxnSpPr>
          <p:nvPr/>
        </p:nvCxnSpPr>
        <p:spPr>
          <a:xfrm flipH="1">
            <a:off x="87630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97D150-6478-4345-BF25-51DBFB360671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972550" y="1520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26F5F8-79BC-4D45-AFFE-AB740DC7C2BA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9182100" y="1520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5420BF-4041-3043-9B0F-3F24257E614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9182100" y="15209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B13636-8917-744C-9806-E069275F3D90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91821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644AD2-E4E5-C344-980A-03EC51189A37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91821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34AB92-39FE-3A45-885B-11ED87CCC55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5344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1780334-0DAD-BD49-BCFE-DA1BA2074C24}"/>
              </a:ext>
            </a:extLst>
          </p:cNvPr>
          <p:cNvSpPr/>
          <p:nvPr/>
        </p:nvSpPr>
        <p:spPr>
          <a:xfrm>
            <a:off x="9296400" y="1905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0DA0C-EADA-8546-AFB1-04CDE202A488}"/>
              </a:ext>
            </a:extLst>
          </p:cNvPr>
          <p:cNvCxnSpPr>
            <a:stCxn id="13" idx="4"/>
          </p:cNvCxnSpPr>
          <p:nvPr/>
        </p:nvCxnSpPr>
        <p:spPr>
          <a:xfrm flipH="1">
            <a:off x="89916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937848-962C-9447-BDFE-74C9378BB2DE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 flipH="1">
            <a:off x="9182100" y="21305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28D75-3552-394F-A908-3C8A416BF278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9410700" y="2130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0D33DD-2040-A44A-91AC-6F97E71DF7E5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9410700" y="2130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0439FA-3F23-0C42-B347-A801A92E82EC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94107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849B13-9408-3A49-A540-CBE39B6AB899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94107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44F476-8545-B04D-ACE3-E79FD7CCC0B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87630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1FE3A5B-8233-B748-8CCC-103A3FF36ECE}"/>
              </a:ext>
            </a:extLst>
          </p:cNvPr>
          <p:cNvSpPr/>
          <p:nvPr/>
        </p:nvSpPr>
        <p:spPr>
          <a:xfrm>
            <a:off x="9067800" y="2514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E20E3D-F86A-C241-8E59-1383F7C58990}"/>
              </a:ext>
            </a:extLst>
          </p:cNvPr>
          <p:cNvCxnSpPr>
            <a:stCxn id="21" idx="4"/>
          </p:cNvCxnSpPr>
          <p:nvPr/>
        </p:nvCxnSpPr>
        <p:spPr>
          <a:xfrm flipH="1">
            <a:off x="8763000" y="2740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05EB24-634B-8F47-9A27-86874F5631B7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8972550" y="2740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A194C7-C1C0-C74E-87EC-AB03D280B04A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9182100" y="2740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80C975-497F-D84B-859C-3B7CA4986E2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9182100" y="2740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61BECE-D01B-4B4F-9286-D098AD4B53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>
          <a:xfrm>
            <a:off x="9182100" y="27401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4543B1-2AC5-C044-9709-CCF108190D3C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91821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1B8224-07FD-CE4F-A6F0-20238CB653D5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85344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5252480-466D-2D40-BE7E-A1E045D5D11A}"/>
              </a:ext>
            </a:extLst>
          </p:cNvPr>
          <p:cNvSpPr/>
          <p:nvPr/>
        </p:nvSpPr>
        <p:spPr>
          <a:xfrm>
            <a:off x="9448800" y="31242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F2A9BE-BFC4-8140-8015-50F6B2F99D5D}"/>
              </a:ext>
            </a:extLst>
          </p:cNvPr>
          <p:cNvCxnSpPr>
            <a:stCxn id="29" idx="4"/>
          </p:cNvCxnSpPr>
          <p:nvPr/>
        </p:nvCxnSpPr>
        <p:spPr>
          <a:xfrm flipH="1">
            <a:off x="91440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75BB6D-F721-2A4D-BA55-63FE2D86111A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9353550" y="33497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5FF6F3-211A-4543-9A25-D136B825CD2D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563100" y="33497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B8B31C-9571-9C4D-B531-032E75D65E59}"/>
              </a:ext>
            </a:extLst>
          </p:cNvPr>
          <p:cNvCxnSpPr>
            <a:cxnSpLocks/>
            <a:stCxn id="29" idx="4"/>
            <a:endCxn id="37" idx="0"/>
          </p:cNvCxnSpPr>
          <p:nvPr/>
        </p:nvCxnSpPr>
        <p:spPr>
          <a:xfrm>
            <a:off x="9563100" y="3349752"/>
            <a:ext cx="1524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44D032-4EE7-3A42-8B16-07E73A49B82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5631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909EA1-3DE2-6C45-AB56-17DFF6930B96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5631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D90A3F-2E0B-E542-958D-3952831E0753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89154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5EFD235-879A-1B47-B0D1-91C229BC6C07}"/>
              </a:ext>
            </a:extLst>
          </p:cNvPr>
          <p:cNvSpPr/>
          <p:nvPr/>
        </p:nvSpPr>
        <p:spPr>
          <a:xfrm>
            <a:off x="9601200" y="37338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5CF6CE-F6A1-7045-B08A-89CEA5B60DCD}"/>
              </a:ext>
            </a:extLst>
          </p:cNvPr>
          <p:cNvCxnSpPr>
            <a:stCxn id="37" idx="4"/>
          </p:cNvCxnSpPr>
          <p:nvPr/>
        </p:nvCxnSpPr>
        <p:spPr>
          <a:xfrm flipH="1">
            <a:off x="92964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D9B82C-FB7D-714B-BE8F-368202138A83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9505950" y="39593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0E5F09-85F1-A548-B874-822C1267C0D4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9715500" y="39593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64CEF1-9083-5047-9B8C-B3FF52BEA48D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9715500" y="39593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6E9ECB-C07B-5240-B584-7FBDB9206249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97155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72F50A-52B6-2244-847B-4E0B68EF7FCD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9715500" y="39593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F9DBF1-D303-CF4E-A0E8-238F5E621318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 flipH="1">
            <a:off x="9105900" y="39593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19A4142-7957-4E49-A8D5-EFBBD289AEA6}"/>
              </a:ext>
            </a:extLst>
          </p:cNvPr>
          <p:cNvSpPr/>
          <p:nvPr/>
        </p:nvSpPr>
        <p:spPr>
          <a:xfrm>
            <a:off x="8991600" y="4343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905F74-270C-5D49-8011-C30EF6B0E760}"/>
              </a:ext>
            </a:extLst>
          </p:cNvPr>
          <p:cNvCxnSpPr>
            <a:stCxn id="45" idx="4"/>
          </p:cNvCxnSpPr>
          <p:nvPr/>
        </p:nvCxnSpPr>
        <p:spPr>
          <a:xfrm flipH="1">
            <a:off x="86868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B6483A-93B5-D34E-AAF1-FCD37FA84F0C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8896350" y="4568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C7D0F-4139-EA4F-A549-42BC098F0563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9105900" y="4568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E84CAA-912E-544C-9117-336791EF3097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9105900" y="45689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5EB717-5DD8-EE44-B249-5F394B8712E9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91059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B1A7D4-C5D8-E947-977D-AE3E87556C18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>
            <a:off x="9105900" y="45689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6D475A-04A6-0E47-9FBE-C95C13D4038B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8458200" y="4568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253FCD6-F354-CB47-80D0-14991D6D64FC}"/>
              </a:ext>
            </a:extLst>
          </p:cNvPr>
          <p:cNvSpPr/>
          <p:nvPr/>
        </p:nvSpPr>
        <p:spPr>
          <a:xfrm>
            <a:off x="9601200" y="4953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B5851F-B6D7-AA43-BD7E-5BDD29AD3316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9334500" y="51785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85D6FC-AE64-594F-B2B2-011C52FFBB79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9505950" y="51785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12F27E-2A15-D34D-9097-B8876E0A46E0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9715500" y="5178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A0AC5B-AF0F-1F40-BB43-0921963510D3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9715500" y="5178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42C7A4-7CBC-0343-9BC0-315FD9C003DD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9715500" y="5178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0D66DE-D941-BE49-A026-087AAC1E481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97155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655852F-3BF8-2443-80F6-D078D6AAAABF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90678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479F6F4-145C-7B45-8ECB-D94BEDFBB46E}"/>
              </a:ext>
            </a:extLst>
          </p:cNvPr>
          <p:cNvSpPr/>
          <p:nvPr/>
        </p:nvSpPr>
        <p:spPr>
          <a:xfrm>
            <a:off x="9220200" y="5562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C38A58-4347-2B48-9A47-8DBC332911DB}"/>
              </a:ext>
            </a:extLst>
          </p:cNvPr>
          <p:cNvCxnSpPr>
            <a:stCxn id="61" idx="4"/>
          </p:cNvCxnSpPr>
          <p:nvPr/>
        </p:nvCxnSpPr>
        <p:spPr>
          <a:xfrm flipH="1">
            <a:off x="89154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0A5772-7902-E140-A1F9-1EDB31D2BF1A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9124950" y="5788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084AB3-347F-C546-850A-7DDA34EC6800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9334500" y="5788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1BDB94-992A-924D-84A1-B11DDFFDD99E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9334500" y="5788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22F722-15F7-7D47-AFB8-00913C833297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93345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DF6B50-2E75-EC42-A78E-6F59A4B0761A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93345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07908A-980F-2F41-B40C-C1504FF42B23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86868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461DEA-BF04-0644-93E9-F648C4BCD484}"/>
              </a:ext>
            </a:extLst>
          </p:cNvPr>
          <p:cNvSpPr/>
          <p:nvPr/>
        </p:nvSpPr>
        <p:spPr>
          <a:xfrm>
            <a:off x="7162800" y="4568952"/>
            <a:ext cx="3333750" cy="2061972"/>
          </a:xfrm>
          <a:prstGeom prst="rect">
            <a:avLst/>
          </a:prstGeom>
          <a:solidFill>
            <a:srgbClr val="FF0000">
              <a:alpha val="25000"/>
            </a:srgbClr>
          </a:solidFill>
          <a:ln w="28575">
            <a:noFill/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4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3D0-F5F0-D241-BB64-09A09896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Eval</a:t>
            </a:r>
            <a:r>
              <a:rPr lang="en-US" cap="small" dirty="0"/>
              <a:t> </a:t>
            </a:r>
            <a:r>
              <a:rPr lang="en-US" dirty="0"/>
              <a:t>in AlphaGo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205C3-496F-684F-95CA-CB5427F9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FCED2-A61E-2345-9EA8-B12ECBE0A709}"/>
              </a:ext>
            </a:extLst>
          </p:cNvPr>
          <p:cNvSpPr/>
          <p:nvPr/>
        </p:nvSpPr>
        <p:spPr>
          <a:xfrm>
            <a:off x="1779678" y="6519446"/>
            <a:ext cx="6063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 Silver </a:t>
            </a:r>
            <a:r>
              <a:rPr lang="en-GB" altLang="zh-CN" sz="1600" i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et al. Nature </a:t>
            </a:r>
            <a:r>
              <a:rPr lang="en-GB" altLang="zh-CN" sz="16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529,</a:t>
            </a:r>
            <a:r>
              <a:rPr lang="en-GB" altLang="zh-CN" sz="1600" i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484–489 (2016) 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doi:10.1038/nature16961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6A70A-3E66-804A-82C5-BAE649C1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70" y="1071499"/>
            <a:ext cx="5360430" cy="54479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ED9B91-7B46-D84D-8FE2-5822501F8B78}"/>
              </a:ext>
            </a:extLst>
          </p:cNvPr>
          <p:cNvSpPr/>
          <p:nvPr/>
        </p:nvSpPr>
        <p:spPr>
          <a:xfrm>
            <a:off x="7616197" y="3795472"/>
            <a:ext cx="332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Black to play:</a:t>
            </a:r>
          </a:p>
          <a:p>
            <a:r>
              <a:rPr lang="en-US" dirty="0">
                <a:latin typeface="Candara" panose="020E0502030303020204" pitchFamily="34" charset="0"/>
              </a:rPr>
              <a:t>Percentage of winning if playing at some potential spots.</a:t>
            </a:r>
          </a:p>
        </p:txBody>
      </p:sp>
    </p:spTree>
    <p:extLst>
      <p:ext uri="{BB962C8B-B14F-4D97-AF65-F5344CB8AC3E}">
        <p14:creationId xmlns:p14="http://schemas.microsoft.com/office/powerpoint/2010/main" val="163183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AD95-2ED5-3B46-8062-FCF211D9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CCD1F-F9BB-744B-8A1D-116006EF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FBB114-E486-1E4D-805C-066AEB99B3D3}"/>
              </a:ext>
            </a:extLst>
          </p:cNvPr>
          <p:cNvSpPr>
            <a:spLocks noChangeAspect="1"/>
          </p:cNvSpPr>
          <p:nvPr/>
        </p:nvSpPr>
        <p:spPr>
          <a:xfrm>
            <a:off x="5126568" y="2180098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f</a:t>
            </a:r>
            <a:r>
              <a:rPr lang="en-US" sz="2800" i="1" baseline="-25000" dirty="0">
                <a:latin typeface="Candara" panose="020E0502030303020204" pitchFamily="34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7092F-4F00-3943-8BB9-9881555A9222}"/>
              </a:ext>
            </a:extLst>
          </p:cNvPr>
          <p:cNvCxnSpPr>
            <a:cxnSpLocks/>
            <a:stCxn id="54" idx="6"/>
            <a:endCxn id="7" idx="1"/>
          </p:cNvCxnSpPr>
          <p:nvPr/>
        </p:nvCxnSpPr>
        <p:spPr>
          <a:xfrm>
            <a:off x="3628286" y="1882322"/>
            <a:ext cx="1576397" cy="375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F50AB4-7869-5943-9575-13D8707C7582}"/>
              </a:ext>
            </a:extLst>
          </p:cNvPr>
          <p:cNvCxnSpPr>
            <a:cxnSpLocks/>
            <a:stCxn id="7" idx="6"/>
            <a:endCxn id="36" idx="1"/>
          </p:cNvCxnSpPr>
          <p:nvPr/>
        </p:nvCxnSpPr>
        <p:spPr>
          <a:xfrm>
            <a:off x="5659968" y="2446798"/>
            <a:ext cx="1977410" cy="108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8C4D7B-CF22-DE49-92B7-A0F3BD09388F}"/>
              </a:ext>
            </a:extLst>
          </p:cNvPr>
          <p:cNvCxnSpPr>
            <a:cxnSpLocks/>
            <a:stCxn id="55" idx="7"/>
            <a:endCxn id="7" idx="2"/>
          </p:cNvCxnSpPr>
          <p:nvPr/>
        </p:nvCxnSpPr>
        <p:spPr>
          <a:xfrm flipV="1">
            <a:off x="3547303" y="2446798"/>
            <a:ext cx="1579265" cy="378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DDF7CB-70B1-8942-B8E4-B960A4CEC0DD}"/>
              </a:ext>
            </a:extLst>
          </p:cNvPr>
          <p:cNvCxnSpPr>
            <a:cxnSpLocks/>
            <a:stCxn id="56" idx="6"/>
            <a:endCxn id="24" idx="2"/>
          </p:cNvCxnSpPr>
          <p:nvPr/>
        </p:nvCxnSpPr>
        <p:spPr>
          <a:xfrm flipV="1">
            <a:off x="3632096" y="3757437"/>
            <a:ext cx="1494472" cy="375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3279D1-33E3-C640-9499-A7B49AEC6B32}"/>
              </a:ext>
            </a:extLst>
          </p:cNvPr>
          <p:cNvCxnSpPr>
            <a:cxnSpLocks/>
            <a:stCxn id="57" idx="6"/>
            <a:endCxn id="25" idx="3"/>
          </p:cNvCxnSpPr>
          <p:nvPr/>
        </p:nvCxnSpPr>
        <p:spPr>
          <a:xfrm flipV="1">
            <a:off x="3632096" y="5147119"/>
            <a:ext cx="1597352" cy="192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3DF651-D1F6-AE46-B1CA-D6B143C970D8}"/>
              </a:ext>
            </a:extLst>
          </p:cNvPr>
          <p:cNvSpPr>
            <a:spLocks noChangeAspect="1"/>
          </p:cNvSpPr>
          <p:nvPr/>
        </p:nvSpPr>
        <p:spPr>
          <a:xfrm>
            <a:off x="5126568" y="3490737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f</a:t>
            </a:r>
            <a:r>
              <a:rPr lang="en-US" sz="2800" i="1" baseline="-25000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460298-F018-B947-B9B7-5B8C5215A2E7}"/>
              </a:ext>
            </a:extLst>
          </p:cNvPr>
          <p:cNvSpPr>
            <a:spLocks noChangeAspect="1"/>
          </p:cNvSpPr>
          <p:nvPr/>
        </p:nvSpPr>
        <p:spPr>
          <a:xfrm>
            <a:off x="5151333" y="4691833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f</a:t>
            </a:r>
            <a:r>
              <a:rPr lang="en-US" sz="2800" i="1" baseline="-25000" dirty="0">
                <a:latin typeface="Candara" panose="020E0502030303020204" pitchFamily="34" charset="0"/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7A27D7-F923-924B-8663-5E86AA860E99}"/>
              </a:ext>
            </a:extLst>
          </p:cNvPr>
          <p:cNvCxnSpPr>
            <a:cxnSpLocks/>
            <a:stCxn id="56" idx="5"/>
            <a:endCxn id="25" idx="2"/>
          </p:cNvCxnSpPr>
          <p:nvPr/>
        </p:nvCxnSpPr>
        <p:spPr>
          <a:xfrm>
            <a:off x="3553981" y="4321404"/>
            <a:ext cx="1597352" cy="637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DEE3548-9414-3C49-8E4D-0088A0636D21}"/>
              </a:ext>
            </a:extLst>
          </p:cNvPr>
          <p:cNvSpPr>
            <a:spLocks noChangeAspect="1"/>
          </p:cNvSpPr>
          <p:nvPr/>
        </p:nvSpPr>
        <p:spPr>
          <a:xfrm>
            <a:off x="7559263" y="3458082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f</a:t>
            </a:r>
            <a:r>
              <a:rPr lang="en-US" sz="2800" i="1" baseline="-25000" dirty="0">
                <a:latin typeface="Candara" panose="020E0502030303020204" pitchFamily="34" charset="0"/>
              </a:rPr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4B764B-0B9C-7440-8708-1B36A368410B}"/>
              </a:ext>
            </a:extLst>
          </p:cNvPr>
          <p:cNvCxnSpPr>
            <a:cxnSpLocks/>
            <a:stCxn id="24" idx="6"/>
            <a:endCxn id="36" idx="2"/>
          </p:cNvCxnSpPr>
          <p:nvPr/>
        </p:nvCxnSpPr>
        <p:spPr>
          <a:xfrm flipV="1">
            <a:off x="5659969" y="3724783"/>
            <a:ext cx="1899295" cy="32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2EDF60-B229-AB4B-9505-A252AC061273}"/>
              </a:ext>
            </a:extLst>
          </p:cNvPr>
          <p:cNvCxnSpPr>
            <a:cxnSpLocks/>
            <a:stCxn id="25" idx="6"/>
            <a:endCxn id="36" idx="3"/>
          </p:cNvCxnSpPr>
          <p:nvPr/>
        </p:nvCxnSpPr>
        <p:spPr>
          <a:xfrm flipV="1">
            <a:off x="5684734" y="3913367"/>
            <a:ext cx="1952645" cy="1045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D9E44F-DE94-C648-A7F1-2E66608D3E51}"/>
              </a:ext>
            </a:extLst>
          </p:cNvPr>
          <p:cNvCxnSpPr>
            <a:cxnSpLocks/>
            <a:stCxn id="54" idx="5"/>
            <a:endCxn id="24" idx="0"/>
          </p:cNvCxnSpPr>
          <p:nvPr/>
        </p:nvCxnSpPr>
        <p:spPr>
          <a:xfrm>
            <a:off x="3550171" y="2070907"/>
            <a:ext cx="1843097" cy="141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FE8FC9-869F-4044-B088-FDCBDCFAB7F3}"/>
              </a:ext>
            </a:extLst>
          </p:cNvPr>
          <p:cNvCxnSpPr>
            <a:cxnSpLocks/>
            <a:stCxn id="54" idx="4"/>
            <a:endCxn id="25" idx="0"/>
          </p:cNvCxnSpPr>
          <p:nvPr/>
        </p:nvCxnSpPr>
        <p:spPr>
          <a:xfrm>
            <a:off x="3361586" y="2149022"/>
            <a:ext cx="2056447" cy="2542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432F24-DF0F-0145-885C-1D3E2A081554}"/>
              </a:ext>
            </a:extLst>
          </p:cNvPr>
          <p:cNvCxnSpPr>
            <a:cxnSpLocks/>
            <a:stCxn id="55" idx="6"/>
            <a:endCxn id="24" idx="1"/>
          </p:cNvCxnSpPr>
          <p:nvPr/>
        </p:nvCxnSpPr>
        <p:spPr>
          <a:xfrm>
            <a:off x="3625418" y="3014120"/>
            <a:ext cx="1579265" cy="554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E3B376-1883-D74A-AA60-9ED856A17B38}"/>
              </a:ext>
            </a:extLst>
          </p:cNvPr>
          <p:cNvCxnSpPr>
            <a:cxnSpLocks/>
            <a:stCxn id="55" idx="5"/>
            <a:endCxn id="25" idx="1"/>
          </p:cNvCxnSpPr>
          <p:nvPr/>
        </p:nvCxnSpPr>
        <p:spPr>
          <a:xfrm>
            <a:off x="3547303" y="3202705"/>
            <a:ext cx="1682145" cy="1567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DBAC05-8D95-784D-B22B-9A976DFF9CC7}"/>
              </a:ext>
            </a:extLst>
          </p:cNvPr>
          <p:cNvCxnSpPr>
            <a:cxnSpLocks/>
            <a:stCxn id="56" idx="7"/>
            <a:endCxn id="7" idx="3"/>
          </p:cNvCxnSpPr>
          <p:nvPr/>
        </p:nvCxnSpPr>
        <p:spPr>
          <a:xfrm flipV="1">
            <a:off x="3553981" y="2635383"/>
            <a:ext cx="1650702" cy="130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2094C6-D66E-A54F-A58E-713CF2928E92}"/>
              </a:ext>
            </a:extLst>
          </p:cNvPr>
          <p:cNvCxnSpPr>
            <a:cxnSpLocks/>
            <a:stCxn id="57" idx="7"/>
            <a:endCxn id="24" idx="3"/>
          </p:cNvCxnSpPr>
          <p:nvPr/>
        </p:nvCxnSpPr>
        <p:spPr>
          <a:xfrm flipV="1">
            <a:off x="3553981" y="3946022"/>
            <a:ext cx="1650702" cy="120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C685D-D6C1-E941-A2F2-B8040007BDAD}"/>
              </a:ext>
            </a:extLst>
          </p:cNvPr>
          <p:cNvCxnSpPr>
            <a:cxnSpLocks/>
            <a:stCxn id="57" idx="0"/>
            <a:endCxn id="7" idx="4"/>
          </p:cNvCxnSpPr>
          <p:nvPr/>
        </p:nvCxnSpPr>
        <p:spPr>
          <a:xfrm flipV="1">
            <a:off x="3365396" y="2713498"/>
            <a:ext cx="2027872" cy="23597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B4D2715-AB88-8843-BD5C-14C108DEE21B}"/>
              </a:ext>
            </a:extLst>
          </p:cNvPr>
          <p:cNvSpPr txBox="1"/>
          <p:nvPr/>
        </p:nvSpPr>
        <p:spPr>
          <a:xfrm>
            <a:off x="3511594" y="5328962"/>
            <a:ext cx="1682126" cy="11079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pPr algn="r"/>
            <a:r>
              <a:rPr lang="en-US" sz="2400" dirty="0">
                <a:latin typeface="Candara" panose="020E0502030303020204" pitchFamily="34" charset="0"/>
              </a:rPr>
              <a:t>Linear weighted combination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AC3317-6248-9B41-9561-B6014E9B32D9}"/>
              </a:ext>
            </a:extLst>
          </p:cNvPr>
          <p:cNvSpPr txBox="1"/>
          <p:nvPr/>
        </p:nvSpPr>
        <p:spPr>
          <a:xfrm>
            <a:off x="5534766" y="5342587"/>
            <a:ext cx="1564015" cy="11079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pPr algn="l"/>
            <a:r>
              <a:rPr lang="en-US" sz="2400" dirty="0">
                <a:latin typeface="Candara" panose="020E0502030303020204" pitchFamily="34" charset="0"/>
              </a:rPr>
              <a:t>No-linear activation function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DAE2E6-404E-B74D-8125-791CAD6D3A67}"/>
              </a:ext>
            </a:extLst>
          </p:cNvPr>
          <p:cNvSpPr txBox="1"/>
          <p:nvPr/>
        </p:nvSpPr>
        <p:spPr>
          <a:xfrm>
            <a:off x="5830964" y="2172824"/>
            <a:ext cx="1682126" cy="11079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pPr algn="r"/>
            <a:r>
              <a:rPr lang="en-US" sz="2400" dirty="0">
                <a:latin typeface="Candara" panose="020E0502030303020204" pitchFamily="34" charset="0"/>
              </a:rPr>
              <a:t>Linear weighted combination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49E483-3975-1141-B4D3-1C1C43DBB243}"/>
              </a:ext>
            </a:extLst>
          </p:cNvPr>
          <p:cNvSpPr txBox="1"/>
          <p:nvPr/>
        </p:nvSpPr>
        <p:spPr>
          <a:xfrm>
            <a:off x="7879313" y="2193422"/>
            <a:ext cx="1564015" cy="11079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pPr algn="l"/>
            <a:r>
              <a:rPr lang="en-US" sz="2400" dirty="0">
                <a:latin typeface="Candara" panose="020E0502030303020204" pitchFamily="34" charset="0"/>
              </a:rPr>
              <a:t>No-linear activation function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552944-B3CA-A149-9D65-A6ECF282C22A}"/>
              </a:ext>
            </a:extLst>
          </p:cNvPr>
          <p:cNvSpPr>
            <a:spLocks noChangeAspect="1"/>
          </p:cNvSpPr>
          <p:nvPr/>
        </p:nvSpPr>
        <p:spPr>
          <a:xfrm>
            <a:off x="3094886" y="1615622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x</a:t>
            </a:r>
            <a:r>
              <a:rPr lang="en-US" sz="2800" i="1" baseline="-25000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16FCFA-9BB3-8148-BDF0-481A8EB625E9}"/>
              </a:ext>
            </a:extLst>
          </p:cNvPr>
          <p:cNvSpPr>
            <a:spLocks noChangeAspect="1"/>
          </p:cNvSpPr>
          <p:nvPr/>
        </p:nvSpPr>
        <p:spPr>
          <a:xfrm>
            <a:off x="3092018" y="2747420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x</a:t>
            </a:r>
            <a:r>
              <a:rPr lang="en-US" sz="2800" i="1" baseline="-25000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607E3A4-E8EB-5741-B57B-DCD3622BD944}"/>
              </a:ext>
            </a:extLst>
          </p:cNvPr>
          <p:cNvSpPr>
            <a:spLocks noChangeAspect="1"/>
          </p:cNvSpPr>
          <p:nvPr/>
        </p:nvSpPr>
        <p:spPr>
          <a:xfrm>
            <a:off x="3098696" y="3866119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x</a:t>
            </a:r>
            <a:r>
              <a:rPr lang="en-US" sz="2800" i="1" baseline="-25000" dirty="0"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33014D-25AB-004E-8B3D-F981162D2813}"/>
              </a:ext>
            </a:extLst>
          </p:cNvPr>
          <p:cNvSpPr>
            <a:spLocks noChangeAspect="1"/>
          </p:cNvSpPr>
          <p:nvPr/>
        </p:nvSpPr>
        <p:spPr>
          <a:xfrm>
            <a:off x="3098696" y="5073199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x</a:t>
            </a:r>
            <a:r>
              <a:rPr lang="en-US" sz="2800" i="1" baseline="-25000" dirty="0">
                <a:latin typeface="Candara" panose="020E0502030303020204" pitchFamily="34" charset="0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EFFCE3C-7CD1-6845-B882-94AC204DFBA3}"/>
                  </a:ext>
                </a:extLst>
              </p:cNvPr>
              <p:cNvSpPr/>
              <p:nvPr/>
            </p:nvSpPr>
            <p:spPr>
              <a:xfrm>
                <a:off x="8077735" y="3478885"/>
                <a:ext cx="22799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EFFCE3C-7CD1-6845-B882-94AC204DF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35" y="3478885"/>
                <a:ext cx="227997" cy="523220"/>
              </a:xfrm>
              <a:prstGeom prst="rect">
                <a:avLst/>
              </a:prstGeom>
              <a:blipFill>
                <a:blip r:embed="rId2"/>
                <a:stretch>
                  <a:fillRect r="-24444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05FD2-50F3-1A4F-94A2-097CB9E5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(cont’d)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3D1BD-58AE-C748-B3E6-F8462422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1E51F2-576E-AB43-837C-8812638F4C1B}"/>
              </a:ext>
            </a:extLst>
          </p:cNvPr>
          <p:cNvSpPr/>
          <p:nvPr/>
        </p:nvSpPr>
        <p:spPr>
          <a:xfrm>
            <a:off x="8305571" y="741510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Neurons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C96619-6067-2146-AD3A-399E8871B00A}"/>
              </a:ext>
            </a:extLst>
          </p:cNvPr>
          <p:cNvSpPr>
            <a:spLocks noChangeAspect="1"/>
          </p:cNvSpPr>
          <p:nvPr/>
        </p:nvSpPr>
        <p:spPr>
          <a:xfrm>
            <a:off x="7556467" y="741510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en-US" sz="2800" i="1" baseline="-25000" dirty="0"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43AF4-B61B-9441-99F9-D8DB02B0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45" y="1962888"/>
            <a:ext cx="7636476" cy="37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D55B4-55AF-1842-8524-8CBBB787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with 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DEBE3-D648-1F49-903C-828132DA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F8398B-3454-5844-9ADD-940A88110B36}"/>
              </a:ext>
            </a:extLst>
          </p:cNvPr>
          <p:cNvSpPr>
            <a:spLocks noChangeAspect="1"/>
          </p:cNvSpPr>
          <p:nvPr/>
        </p:nvSpPr>
        <p:spPr>
          <a:xfrm>
            <a:off x="5730487" y="2280186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a</a:t>
            </a:r>
            <a:endParaRPr lang="en-US" sz="2800" i="1" baseline="-25000" dirty="0">
              <a:latin typeface="Candara" panose="020E0502030303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4CAD1E-517B-5644-9993-250F70C33743}"/>
              </a:ext>
            </a:extLst>
          </p:cNvPr>
          <p:cNvCxnSpPr>
            <a:cxnSpLocks/>
            <a:stCxn id="34" idx="6"/>
            <a:endCxn id="8" idx="1"/>
          </p:cNvCxnSpPr>
          <p:nvPr/>
        </p:nvCxnSpPr>
        <p:spPr>
          <a:xfrm>
            <a:off x="4919900" y="2013487"/>
            <a:ext cx="888703" cy="344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8A757F-0850-0944-835E-D1912430992B}"/>
              </a:ext>
            </a:extLst>
          </p:cNvPr>
          <p:cNvCxnSpPr>
            <a:cxnSpLocks/>
            <a:stCxn id="35" idx="6"/>
            <a:endCxn id="8" idx="3"/>
          </p:cNvCxnSpPr>
          <p:nvPr/>
        </p:nvCxnSpPr>
        <p:spPr>
          <a:xfrm flipV="1">
            <a:off x="4932282" y="2735471"/>
            <a:ext cx="876321" cy="368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DF293-F93A-8E45-B14E-FF1C4D830DB8}"/>
              </a:ext>
            </a:extLst>
          </p:cNvPr>
          <p:cNvCxnSpPr>
            <a:cxnSpLocks/>
            <a:stCxn id="8" idx="6"/>
            <a:endCxn id="38" idx="2"/>
          </p:cNvCxnSpPr>
          <p:nvPr/>
        </p:nvCxnSpPr>
        <p:spPr>
          <a:xfrm>
            <a:off x="6263887" y="2546886"/>
            <a:ext cx="7982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FA517F1-2E0F-1346-8811-D0763A7CA670}"/>
              </a:ext>
            </a:extLst>
          </p:cNvPr>
          <p:cNvSpPr>
            <a:spLocks noChangeAspect="1"/>
          </p:cNvSpPr>
          <p:nvPr/>
        </p:nvSpPr>
        <p:spPr>
          <a:xfrm>
            <a:off x="4386499" y="1746786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x</a:t>
            </a:r>
            <a:r>
              <a:rPr lang="en-US" sz="2800" i="1" baseline="-25000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E20F20-B525-1A40-B910-AD119AEBA31E}"/>
              </a:ext>
            </a:extLst>
          </p:cNvPr>
          <p:cNvSpPr>
            <a:spLocks noChangeAspect="1"/>
          </p:cNvSpPr>
          <p:nvPr/>
        </p:nvSpPr>
        <p:spPr>
          <a:xfrm>
            <a:off x="4398881" y="2837515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x</a:t>
            </a:r>
            <a:r>
              <a:rPr lang="en-US" sz="2800" i="1" baseline="-25000" dirty="0">
                <a:latin typeface="Candara" panose="020E0502030303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A4ED46D-8617-F14F-AD6E-6888F753D5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2093" y="2280186"/>
                <a:ext cx="533400" cy="533400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i="1" baseline="-25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A4ED46D-8617-F14F-AD6E-6888F753D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93" y="2280186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 b="-1111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393361DE-8B62-C345-BA27-422783676989}"/>
              </a:ext>
            </a:extLst>
          </p:cNvPr>
          <p:cNvSpPr/>
          <p:nvPr/>
        </p:nvSpPr>
        <p:spPr>
          <a:xfrm>
            <a:off x="5147176" y="1791254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w</a:t>
            </a:r>
            <a:r>
              <a:rPr lang="en-US" i="1" baseline="-25000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43F43F-52AC-A244-9260-A76D1492E6D1}"/>
              </a:ext>
            </a:extLst>
          </p:cNvPr>
          <p:cNvSpPr/>
          <p:nvPr/>
        </p:nvSpPr>
        <p:spPr>
          <a:xfrm>
            <a:off x="5142273" y="251516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w</a:t>
            </a:r>
            <a:r>
              <a:rPr lang="en-US" i="1" baseline="-25000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209A6E-9206-6A40-B4BC-15BE7788ED2A}"/>
              </a:ext>
            </a:extLst>
          </p:cNvPr>
          <p:cNvSpPr/>
          <p:nvPr/>
        </p:nvSpPr>
        <p:spPr>
          <a:xfrm>
            <a:off x="5730487" y="1472827"/>
            <a:ext cx="3244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ndara" panose="020E0502030303020204" pitchFamily="34" charset="0"/>
              </a:rPr>
              <a:t>ReLU</a:t>
            </a:r>
            <a:r>
              <a:rPr lang="en-US" sz="2000" dirty="0">
                <a:latin typeface="Candara" panose="020E0502030303020204" pitchFamily="34" charset="0"/>
              </a:rPr>
              <a:t> (Rectified Linear Unit)</a:t>
            </a:r>
          </a:p>
          <a:p>
            <a:r>
              <a:rPr lang="en-US" sz="2000" i="1" dirty="0">
                <a:solidFill>
                  <a:srgbClr val="7030A0"/>
                </a:solidFill>
                <a:latin typeface="Candara" panose="020E0502030303020204" pitchFamily="34" charset="0"/>
              </a:rPr>
              <a:t>a(z) = max(z,0)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5A19829-03B9-5046-9CD3-EDBDC50EBAA0}"/>
                  </a:ext>
                </a:extLst>
              </p:cNvPr>
              <p:cNvSpPr/>
              <p:nvPr/>
            </p:nvSpPr>
            <p:spPr>
              <a:xfrm>
                <a:off x="4152010" y="4195677"/>
                <a:ext cx="53749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 = f(x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x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 = max(w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*x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 + w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*x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0)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5A19829-03B9-5046-9CD3-EDBDC50EB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010" y="4195677"/>
                <a:ext cx="5374933" cy="523220"/>
              </a:xfrm>
              <a:prstGeom prst="rect">
                <a:avLst/>
              </a:prstGeom>
              <a:blipFill>
                <a:blip r:embed="rId3"/>
                <a:stretch>
                  <a:fillRect l="-471" t="-11905" r="-4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C0122F-BED5-5245-B40D-A105A5007302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V="1">
            <a:off x="5995289" y="2813586"/>
            <a:ext cx="1898" cy="40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C8CEEF-7F89-0040-9805-5B24F7E1C85B}"/>
              </a:ext>
            </a:extLst>
          </p:cNvPr>
          <p:cNvSpPr/>
          <p:nvPr/>
        </p:nvSpPr>
        <p:spPr>
          <a:xfrm>
            <a:off x="5992084" y="2837822"/>
            <a:ext cx="30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b</a:t>
            </a:r>
            <a:endParaRPr lang="en-US" i="1" baseline="-25000" dirty="0">
              <a:latin typeface="Candara" panose="020E0502030303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1BE93F-B045-4B4C-AAD8-0B1AE3C53E52}"/>
              </a:ext>
            </a:extLst>
          </p:cNvPr>
          <p:cNvSpPr/>
          <p:nvPr/>
        </p:nvSpPr>
        <p:spPr>
          <a:xfrm>
            <a:off x="1962454" y="4954317"/>
            <a:ext cx="1518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017AC73-34C4-4E4C-98B4-081FC223C092}"/>
                  </a:ext>
                </a:extLst>
              </p:cNvPr>
              <p:cNvSpPr/>
              <p:nvPr/>
            </p:nvSpPr>
            <p:spPr>
              <a:xfrm>
                <a:off x="4152009" y="4892762"/>
                <a:ext cx="5953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 = f(x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x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 = max(w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*x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 + w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*x</a:t>
                </a:r>
                <a:r>
                  <a:rPr lang="en-US" sz="2800" i="1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2</a:t>
                </a:r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 + b, 0)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017AC73-34C4-4E4C-98B4-081FC223C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009" y="4892762"/>
                <a:ext cx="5953618" cy="523220"/>
              </a:xfrm>
              <a:prstGeom prst="rect">
                <a:avLst/>
              </a:prstGeom>
              <a:blipFill>
                <a:blip r:embed="rId4"/>
                <a:stretch>
                  <a:fillRect l="-42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361898E-B885-4048-833A-DF0C39D6D94B}"/>
              </a:ext>
            </a:extLst>
          </p:cNvPr>
          <p:cNvSpPr>
            <a:spLocks noChangeAspect="1"/>
          </p:cNvSpPr>
          <p:nvPr/>
        </p:nvSpPr>
        <p:spPr>
          <a:xfrm>
            <a:off x="5728589" y="3217708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1</a:t>
            </a:r>
            <a:endParaRPr lang="en-US" sz="2800" i="1" baseline="-25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MNIST: Handwritten Digits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7533" y="6193566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28x28=784 pixels for each digit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48128-E1E4-3E40-B980-254FF163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06" y="1200504"/>
            <a:ext cx="5609967" cy="44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5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3-Layer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2533" y="5639276"/>
            <a:ext cx="4709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Input layer: 28*28 neurons.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Each neuron: a gray-scale value of a pixel</a:t>
            </a:r>
            <a:endParaRPr lang="en-US" sz="2000" dirty="0">
              <a:solidFill>
                <a:srgbClr val="2A2A2A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C38C2-73AB-A14D-B63C-BA67D3AA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17" y="864781"/>
            <a:ext cx="5819352" cy="484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3-Layer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6174" y="5670996"/>
            <a:ext cx="4362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Hidden layer: features from input layer</a:t>
            </a:r>
            <a:endParaRPr lang="en-US" sz="2000" dirty="0">
              <a:solidFill>
                <a:srgbClr val="2A2A2A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7267AB-1DD9-3345-B5D9-7022F97B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17" y="864781"/>
            <a:ext cx="5819352" cy="4844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CBF4E6-D5D9-0A4D-A56E-2A5FF844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95" y="6171800"/>
            <a:ext cx="1289239" cy="4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666A-0656-2948-9ACE-2E74EF07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Examples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238C-E07C-3B4B-B476-E3EB1104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Assistant</a:t>
            </a:r>
          </a:p>
          <a:p>
            <a:r>
              <a:rPr lang="en-US" dirty="0"/>
              <a:t>Google Waymo</a:t>
            </a:r>
          </a:p>
          <a:p>
            <a:r>
              <a:rPr lang="en-US" dirty="0"/>
              <a:t>Google DeepMind AlphaGo</a:t>
            </a:r>
          </a:p>
          <a:p>
            <a:r>
              <a:rPr lang="en-US" dirty="0"/>
              <a:t>Google DeepMind </a:t>
            </a:r>
            <a:r>
              <a:rPr lang="en-US" dirty="0" err="1"/>
              <a:t>AlphaFold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deepmind.com</a:t>
            </a:r>
            <a:r>
              <a:rPr lang="en-US" dirty="0"/>
              <a:t>/blog/article/alphafold-a-solution-to-a-50-year-old-grand-challenge-in-biology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1488C-6AEF-C24D-9FA1-BFA28AAA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3-Layer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5931" y="5082094"/>
            <a:ext cx="45915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Output layer: classes</a:t>
            </a:r>
          </a:p>
          <a:p>
            <a:r>
              <a:rPr lang="en-US" sz="2000" dirty="0">
                <a:solidFill>
                  <a:srgbClr val="2A2A2A"/>
                </a:solidFill>
                <a:latin typeface="Candara" panose="020E0502030303020204" pitchFamily="34" charset="0"/>
              </a:rPr>
              <a:t>Each class is represented as a hot vector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4B3A0-598F-B84B-BC73-E1D88A06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17" y="864781"/>
            <a:ext cx="5819352" cy="48440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62F7C5-DA3A-564B-B7F5-C871F7C8CDE9}"/>
              </a:ext>
            </a:extLst>
          </p:cNvPr>
          <p:cNvSpPr/>
          <p:nvPr/>
        </p:nvSpPr>
        <p:spPr>
          <a:xfrm>
            <a:off x="8568033" y="3714234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2A2A"/>
                </a:solidFill>
                <a:latin typeface="Candara" panose="020E0502030303020204" pitchFamily="34" charset="0"/>
              </a:rPr>
              <a:t>(0,0,0,0,0,0,1,0,0,0)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907AE-2EB9-364E-BDF2-B69B5A55291D}"/>
              </a:ext>
            </a:extLst>
          </p:cNvPr>
          <p:cNvSpPr/>
          <p:nvPr/>
        </p:nvSpPr>
        <p:spPr>
          <a:xfrm>
            <a:off x="8568033" y="4625523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2A2A"/>
                </a:solidFill>
                <a:latin typeface="Candara" panose="020E0502030303020204" pitchFamily="34" charset="0"/>
              </a:rPr>
              <a:t>(0,0,0,0,0,0,0,0,0,1)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2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3-Layer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902695" y="2223791"/>
                <a:ext cx="5289305" cy="2462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2A2A2A"/>
                    </a:solidFill>
                    <a:latin typeface="Candara" panose="020E0502030303020204" pitchFamily="34" charset="0"/>
                  </a:rPr>
                  <a:t>Cost function (</a:t>
                </a:r>
                <a:r>
                  <a:rPr lang="en-US" sz="2400" dirty="0">
                    <a:latin typeface="Candara" panose="020E0502030303020204" pitchFamily="34" charset="0"/>
                  </a:rPr>
                  <a:t>mean squared error</a:t>
                </a:r>
                <a:r>
                  <a:rPr lang="en-US" sz="2400" dirty="0">
                    <a:solidFill>
                      <a:srgbClr val="2A2A2A"/>
                    </a:solidFill>
                    <a:latin typeface="Candara" panose="020E0502030303020204" pitchFamily="34" charset="0"/>
                  </a:rPr>
                  <a:t>):</a:t>
                </a:r>
              </a:p>
              <a:p>
                <a:pPr marL="185738" indent="-185738">
                  <a:buClr>
                    <a:schemeClr val="bg1"/>
                  </a:buCl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s-I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is-I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rgbClr val="2A2A2A"/>
                  </a:solidFill>
                  <a:latin typeface="Candara" panose="020E0502030303020204" pitchFamily="34" charset="0"/>
                </a:endParaRPr>
              </a:p>
              <a:p>
                <a:pPr marL="185738" indent="-185738">
                  <a:buFont typeface="Arial" charset="0"/>
                  <a:buChar char="•"/>
                </a:pPr>
                <a:r>
                  <a:rPr lang="en-US" sz="2400" b="1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x</a:t>
                </a:r>
                <a:r>
                  <a:rPr lang="en-US" sz="2400" dirty="0">
                    <a:latin typeface="Candara" panose="020E0502030303020204" pitchFamily="34" charset="0"/>
                  </a:rPr>
                  <a:t>: the input</a:t>
                </a:r>
              </a:p>
              <a:p>
                <a:pPr marL="185738" indent="-185738">
                  <a:buFont typeface="Arial" charset="0"/>
                  <a:buChar char="•"/>
                </a:pPr>
                <a:r>
                  <a:rPr lang="en-US" sz="2400" b="1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w</a:t>
                </a:r>
                <a:r>
                  <a:rPr lang="en-US" sz="2400" dirty="0">
                    <a:latin typeface="Candara" panose="020E0502030303020204" pitchFamily="34" charset="0"/>
                  </a:rPr>
                  <a:t>: the collection of all weights  </a:t>
                </a:r>
              </a:p>
              <a:p>
                <a:pPr marL="185738" indent="-185738">
                  <a:buFont typeface="Arial" charset="0"/>
                  <a:buChar char="•"/>
                </a:pPr>
                <a:r>
                  <a:rPr lang="en-US" sz="2400" b="1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b</a:t>
                </a:r>
                <a:r>
                  <a:rPr lang="en-US" sz="2400" dirty="0">
                    <a:latin typeface="Candara" panose="020E0502030303020204" pitchFamily="34" charset="0"/>
                  </a:rPr>
                  <a:t>: the biases</a:t>
                </a:r>
              </a:p>
              <a:p>
                <a:pPr marL="185738" indent="-185738">
                  <a:buFont typeface="Arial" charset="0"/>
                  <a:buChar char="•"/>
                </a:pPr>
                <a:r>
                  <a:rPr lang="en-US" sz="24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n</a:t>
                </a:r>
                <a:r>
                  <a:rPr lang="en-US" sz="2400" dirty="0">
                    <a:latin typeface="Candara" panose="020E0502030303020204" pitchFamily="34" charset="0"/>
                  </a:rPr>
                  <a:t>: the total number of training inputs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95" y="2223791"/>
                <a:ext cx="5289305" cy="2462534"/>
              </a:xfrm>
              <a:prstGeom prst="rect">
                <a:avLst/>
              </a:prstGeom>
              <a:blipFill>
                <a:blip r:embed="rId2"/>
                <a:stretch>
                  <a:fillRect l="-1675" t="-6667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949326-6949-4141-86EF-A2B5A81D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143259"/>
            <a:ext cx="6178794" cy="51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0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 Prevention: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Regularization with L</a:t>
                </a:r>
                <a:r>
                  <a:rPr lang="en-US" baseline="-25000" dirty="0"/>
                  <a:t>1</a:t>
                </a:r>
                <a:r>
                  <a:rPr lang="en-US" dirty="0"/>
                  <a:t>/L</a:t>
                </a:r>
                <a:r>
                  <a:rPr lang="en-US" baseline="-25000" dirty="0"/>
                  <a:t>2</a:t>
                </a:r>
                <a:r>
                  <a:rPr lang="en-US" dirty="0"/>
                  <a:t> norm (sparse model):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is-I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5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Prevention: Dropout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7753F0-4C5D-FC45-B609-9A16D859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371600"/>
            <a:ext cx="3937000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60FA22-D058-AA4D-A263-A7EB8F3F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1371600"/>
            <a:ext cx="3937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95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Prevention: Artificially Expanding the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0753" y="519833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333333"/>
                </a:solidFill>
                <a:latin typeface="Georgia" charset="0"/>
              </a:rPr>
              <a:t>rotate it by 15 degrees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03B27-654C-264B-B8A9-8A200002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47" y="2739047"/>
            <a:ext cx="2779106" cy="2096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2ADBC5-C53E-374C-B437-5173EFEE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386" y="2739047"/>
            <a:ext cx="2779106" cy="20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4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Stochastic Gradient Descent (SGD)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optimize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with respect to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w</a:t>
                </a:r>
                <a:r>
                  <a:rPr lang="en-US" dirty="0"/>
                  <a:t> and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>
                    <a:solidFill>
                      <a:srgbClr val="7030A0"/>
                    </a:solidFill>
                  </a:rPr>
                  <a:t>,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is-I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rgbClr val="7030A0"/>
                    </a:solidFill>
                  </a:rPr>
                  <a:t>n</a:t>
                </a:r>
                <a:r>
                  <a:rPr lang="en-US" dirty="0"/>
                  <a:t> is the size of the dataset</a:t>
                </a:r>
                <a:endParaRPr lang="en-US" b="1" i="1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Gradient Descend</a:t>
                </a:r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b="1" i="1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the step size</a:t>
                </a:r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96C6F-79AA-3B48-9280-C0533F383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13" t="14445" r="9861" b="9572"/>
          <a:stretch/>
        </p:blipFill>
        <p:spPr>
          <a:xfrm>
            <a:off x="7303002" y="2428876"/>
            <a:ext cx="3009398" cy="2486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38240B-4175-4133-9D5D-51F88906DC5F}"/>
              </a:ext>
            </a:extLst>
          </p:cNvPr>
          <p:cNvSpPr/>
          <p:nvPr/>
        </p:nvSpPr>
        <p:spPr>
          <a:xfrm>
            <a:off x="6581098" y="5223300"/>
            <a:ext cx="4453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Due to the large data set size </a:t>
            </a:r>
            <a:r>
              <a:rPr lang="en-US" sz="2400" i="1" dirty="0">
                <a:solidFill>
                  <a:srgbClr val="FF0000"/>
                </a:solidFill>
                <a:latin typeface="Candara" panose="020E0502030303020204" pitchFamily="34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, computation is too expensive!</a:t>
            </a:r>
          </a:p>
        </p:txBody>
      </p:sp>
    </p:spTree>
    <p:extLst>
      <p:ext uri="{BB962C8B-B14F-4D97-AF65-F5344CB8AC3E}">
        <p14:creationId xmlns:p14="http://schemas.microsoft.com/office/powerpoint/2010/main" val="302240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round, we optimize over a batch subset 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is the batch size</a:t>
                </a:r>
              </a:p>
              <a:p>
                <a:r>
                  <a:rPr lang="en-US" dirty="0"/>
                  <a:t>Gradient Descend</a:t>
                </a:r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b="1" i="1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the step size</a:t>
                </a:r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8240B-4175-4133-9D5D-51F88906DC5F}"/>
              </a:ext>
            </a:extLst>
          </p:cNvPr>
          <p:cNvSpPr/>
          <p:nvPr/>
        </p:nvSpPr>
        <p:spPr>
          <a:xfrm>
            <a:off x="5505701" y="4280050"/>
            <a:ext cx="5257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The batch size m is small, computation is OK!</a:t>
            </a:r>
          </a:p>
        </p:txBody>
      </p:sp>
    </p:spTree>
    <p:extLst>
      <p:ext uri="{BB962C8B-B14F-4D97-AF65-F5344CB8AC3E}">
        <p14:creationId xmlns:p14="http://schemas.microsoft.com/office/powerpoint/2010/main" val="2435102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0011-5EA0-7E4C-A023-D177A7E0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E3861-3DC1-E746-A10E-BFA95B47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4206B9-D532-C342-9695-24C7F82FB21F}"/>
              </a:ext>
            </a:extLst>
          </p:cNvPr>
          <p:cNvSpPr/>
          <p:nvPr/>
        </p:nvSpPr>
        <p:spPr>
          <a:xfrm>
            <a:off x="5024953" y="4908804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Contour plot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400DC8-691B-9540-9707-E2514A028ADE}"/>
              </a:ext>
            </a:extLst>
          </p:cNvPr>
          <p:cNvCxnSpPr>
            <a:cxnSpLocks/>
          </p:cNvCxnSpPr>
          <p:nvPr/>
        </p:nvCxnSpPr>
        <p:spPr>
          <a:xfrm flipV="1">
            <a:off x="5076592" y="4490716"/>
            <a:ext cx="426285" cy="170361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75643-F06E-B24C-A5B4-E4BD662FC718}"/>
              </a:ext>
            </a:extLst>
          </p:cNvPr>
          <p:cNvCxnSpPr>
            <a:cxnSpLocks/>
          </p:cNvCxnSpPr>
          <p:nvPr/>
        </p:nvCxnSpPr>
        <p:spPr>
          <a:xfrm>
            <a:off x="5431948" y="4270415"/>
            <a:ext cx="386284" cy="255251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393F98-C8E6-6F40-A5AE-84EA609C3168}"/>
              </a:ext>
            </a:extLst>
          </p:cNvPr>
          <p:cNvCxnSpPr>
            <a:cxnSpLocks/>
          </p:cNvCxnSpPr>
          <p:nvPr/>
        </p:nvCxnSpPr>
        <p:spPr>
          <a:xfrm flipH="1" flipV="1">
            <a:off x="5445510" y="4253708"/>
            <a:ext cx="39601" cy="233039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54FACB-4772-E74F-B1CB-AC225AFDF43D}"/>
              </a:ext>
            </a:extLst>
          </p:cNvPr>
          <p:cNvCxnSpPr>
            <a:cxnSpLocks/>
            <a:endCxn id="25" idx="4"/>
          </p:cNvCxnSpPr>
          <p:nvPr/>
        </p:nvCxnSpPr>
        <p:spPr>
          <a:xfrm>
            <a:off x="5808258" y="4486748"/>
            <a:ext cx="219782" cy="191319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7C68AA-D16E-8F4C-82C9-9FC5E11B899D}"/>
              </a:ext>
            </a:extLst>
          </p:cNvPr>
          <p:cNvCxnSpPr>
            <a:cxnSpLocks/>
          </p:cNvCxnSpPr>
          <p:nvPr/>
        </p:nvCxnSpPr>
        <p:spPr>
          <a:xfrm flipH="1" flipV="1">
            <a:off x="5853530" y="4313949"/>
            <a:ext cx="167141" cy="32519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312A76-6BDD-D949-8157-FD23523FDE72}"/>
              </a:ext>
            </a:extLst>
          </p:cNvPr>
          <p:cNvCxnSpPr>
            <a:cxnSpLocks/>
          </p:cNvCxnSpPr>
          <p:nvPr/>
        </p:nvCxnSpPr>
        <p:spPr>
          <a:xfrm>
            <a:off x="5878226" y="4308432"/>
            <a:ext cx="284888" cy="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793A645-9997-BA45-B102-89245681860E}"/>
              </a:ext>
            </a:extLst>
          </p:cNvPr>
          <p:cNvSpPr/>
          <p:nvPr/>
        </p:nvSpPr>
        <p:spPr>
          <a:xfrm>
            <a:off x="5539244" y="3121113"/>
            <a:ext cx="1199309" cy="642551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B52CEB-11DC-1645-BF5E-73D1A5EA6A38}"/>
              </a:ext>
            </a:extLst>
          </p:cNvPr>
          <p:cNvSpPr/>
          <p:nvPr/>
        </p:nvSpPr>
        <p:spPr>
          <a:xfrm>
            <a:off x="5379309" y="2971672"/>
            <a:ext cx="1511644" cy="94439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DB618F-53CF-344A-AA35-10437AD62102}"/>
              </a:ext>
            </a:extLst>
          </p:cNvPr>
          <p:cNvSpPr/>
          <p:nvPr/>
        </p:nvSpPr>
        <p:spPr>
          <a:xfrm>
            <a:off x="5181601" y="2773964"/>
            <a:ext cx="1861753" cy="1294501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94B5E6-AE74-0D4E-9702-341F54F951C7}"/>
              </a:ext>
            </a:extLst>
          </p:cNvPr>
          <p:cNvSpPr/>
          <p:nvPr/>
        </p:nvSpPr>
        <p:spPr>
          <a:xfrm>
            <a:off x="5015554" y="2625683"/>
            <a:ext cx="2180200" cy="159518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AB0A2-5352-8C44-8C15-D839994632AA}"/>
              </a:ext>
            </a:extLst>
          </p:cNvPr>
          <p:cNvSpPr/>
          <p:nvPr/>
        </p:nvSpPr>
        <p:spPr>
          <a:xfrm>
            <a:off x="4798542" y="2440331"/>
            <a:ext cx="2549613" cy="1932934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66B14B-2189-2F4A-BB00-8FA2B0DB297B}"/>
              </a:ext>
            </a:extLst>
          </p:cNvPr>
          <p:cNvSpPr/>
          <p:nvPr/>
        </p:nvSpPr>
        <p:spPr>
          <a:xfrm>
            <a:off x="4576120" y="2168127"/>
            <a:ext cx="2924435" cy="2357539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C02210-5EF5-0145-ABBA-0CDADFA383FC}"/>
              </a:ext>
            </a:extLst>
          </p:cNvPr>
          <p:cNvSpPr/>
          <p:nvPr/>
        </p:nvSpPr>
        <p:spPr>
          <a:xfrm>
            <a:off x="4403126" y="1884278"/>
            <a:ext cx="3249829" cy="2793788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EF783C-40E3-774E-BF00-6C9A762481A1}"/>
              </a:ext>
            </a:extLst>
          </p:cNvPr>
          <p:cNvSpPr/>
          <p:nvPr/>
        </p:nvSpPr>
        <p:spPr>
          <a:xfrm>
            <a:off x="4090953" y="1712354"/>
            <a:ext cx="3714402" cy="311811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3E8046-7C51-6F41-BB29-286816CDB3F5}"/>
              </a:ext>
            </a:extLst>
          </p:cNvPr>
          <p:cNvCxnSpPr>
            <a:cxnSpLocks/>
          </p:cNvCxnSpPr>
          <p:nvPr/>
        </p:nvCxnSpPr>
        <p:spPr>
          <a:xfrm flipV="1">
            <a:off x="5075668" y="4141767"/>
            <a:ext cx="204786" cy="5131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3D504B-6889-254B-8054-7FEA01C0C6E6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5276917" y="3878889"/>
            <a:ext cx="177331" cy="2744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5C5831-9D39-1440-B5F2-27676CF4985B}"/>
              </a:ext>
            </a:extLst>
          </p:cNvPr>
          <p:cNvCxnSpPr>
            <a:cxnSpLocks/>
          </p:cNvCxnSpPr>
          <p:nvPr/>
        </p:nvCxnSpPr>
        <p:spPr>
          <a:xfrm flipV="1">
            <a:off x="5454031" y="3611156"/>
            <a:ext cx="177331" cy="2744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B77947-324D-634C-826B-59D963E60FD9}"/>
              </a:ext>
            </a:extLst>
          </p:cNvPr>
          <p:cNvSpPr/>
          <p:nvPr/>
        </p:nvSpPr>
        <p:spPr>
          <a:xfrm>
            <a:off x="5691644" y="3273513"/>
            <a:ext cx="935698" cy="337644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DEBE97-7FBF-884B-B047-81B11323DAB0}"/>
              </a:ext>
            </a:extLst>
          </p:cNvPr>
          <p:cNvSpPr/>
          <p:nvPr/>
        </p:nvSpPr>
        <p:spPr>
          <a:xfrm>
            <a:off x="5818232" y="3346624"/>
            <a:ext cx="648474" cy="19346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35321A-EA41-4C4B-B9ED-BA2EDE31D3E7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631144" y="3443354"/>
            <a:ext cx="187088" cy="174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C40048-9B2C-AB4C-AFE1-312688457DCC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5808259" y="3346624"/>
            <a:ext cx="334211" cy="1147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B78D78-EF1A-E94A-A9FA-F5FA086640A3}"/>
              </a:ext>
            </a:extLst>
          </p:cNvPr>
          <p:cNvCxnSpPr>
            <a:cxnSpLocks/>
          </p:cNvCxnSpPr>
          <p:nvPr/>
        </p:nvCxnSpPr>
        <p:spPr>
          <a:xfrm flipV="1">
            <a:off x="5808258" y="3987339"/>
            <a:ext cx="436448" cy="116079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2ABEE2-D3A8-8E40-9FC4-577225644EC3}"/>
              </a:ext>
            </a:extLst>
          </p:cNvPr>
          <p:cNvSpPr/>
          <p:nvPr/>
        </p:nvSpPr>
        <p:spPr>
          <a:xfrm>
            <a:off x="6537473" y="3751531"/>
            <a:ext cx="41036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</a:rPr>
              <a:t>SGD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51B4D4-E596-9F42-8B7A-C116546B0806}"/>
              </a:ext>
            </a:extLst>
          </p:cNvPr>
          <p:cNvSpPr/>
          <p:nvPr/>
        </p:nvSpPr>
        <p:spPr>
          <a:xfrm>
            <a:off x="4939690" y="3731248"/>
            <a:ext cx="29174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GD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4B4BFF-040D-0849-B42D-9F2A276B2C73}"/>
              </a:ext>
            </a:extLst>
          </p:cNvPr>
          <p:cNvCxnSpPr>
            <a:cxnSpLocks/>
          </p:cNvCxnSpPr>
          <p:nvPr/>
        </p:nvCxnSpPr>
        <p:spPr>
          <a:xfrm flipH="1" flipV="1">
            <a:off x="5797283" y="4087990"/>
            <a:ext cx="362211" cy="220443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DEC12-42E4-8445-912D-2C20641ECC63}"/>
              </a:ext>
            </a:extLst>
          </p:cNvPr>
          <p:cNvCxnSpPr>
            <a:cxnSpLocks/>
          </p:cNvCxnSpPr>
          <p:nvPr/>
        </p:nvCxnSpPr>
        <p:spPr>
          <a:xfrm>
            <a:off x="6243092" y="3987339"/>
            <a:ext cx="260214" cy="861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4787CA-FD1F-BF48-9A59-DBA25A5A2C3C}"/>
              </a:ext>
            </a:extLst>
          </p:cNvPr>
          <p:cNvCxnSpPr>
            <a:cxnSpLocks/>
          </p:cNvCxnSpPr>
          <p:nvPr/>
        </p:nvCxnSpPr>
        <p:spPr>
          <a:xfrm flipH="1" flipV="1">
            <a:off x="6132563" y="3760330"/>
            <a:ext cx="362211" cy="220443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BF8112-DE5A-7C4F-ADAF-63A0918142A4}"/>
              </a:ext>
            </a:extLst>
          </p:cNvPr>
          <p:cNvCxnSpPr>
            <a:cxnSpLocks/>
          </p:cNvCxnSpPr>
          <p:nvPr/>
        </p:nvCxnSpPr>
        <p:spPr>
          <a:xfrm flipV="1">
            <a:off x="6143538" y="3648249"/>
            <a:ext cx="436448" cy="116079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C1135-23AE-264F-8229-E8386EBB9732}"/>
              </a:ext>
            </a:extLst>
          </p:cNvPr>
          <p:cNvCxnSpPr>
            <a:cxnSpLocks/>
          </p:cNvCxnSpPr>
          <p:nvPr/>
        </p:nvCxnSpPr>
        <p:spPr>
          <a:xfrm flipH="1" flipV="1">
            <a:off x="6182093" y="3432670"/>
            <a:ext cx="362211" cy="220443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64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Obtain Gradients?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1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Numerical solution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Slow, approximate, and easy to write</a:t>
                </a:r>
              </a:p>
              <a:p>
                <a:r>
                  <a:rPr lang="en-US" dirty="0"/>
                  <a:t>Analytic solution</a:t>
                </a:r>
              </a:p>
              <a:p>
                <a:pPr lvl="1"/>
                <a:r>
                  <a:rPr lang="en-US" dirty="0"/>
                  <a:t>Backpropagation</a:t>
                </a:r>
              </a:p>
              <a:p>
                <a:pPr lvl="1"/>
                <a:r>
                  <a:rPr lang="en-US" dirty="0"/>
                  <a:t>Fast, exact, and error-prone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BD0D4-E2A5-944A-8D05-D62F9D9524D0}"/>
              </a:ext>
            </a:extLst>
          </p:cNvPr>
          <p:cNvGrpSpPr/>
          <p:nvPr/>
        </p:nvGrpSpPr>
        <p:grpSpPr>
          <a:xfrm>
            <a:off x="8144920" y="3429000"/>
            <a:ext cx="3437480" cy="2374900"/>
            <a:chOff x="5957502" y="3323968"/>
            <a:chExt cx="2729298" cy="161070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AFC53F-E5BF-9D44-815C-D2D21ED33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7502" y="3323968"/>
              <a:ext cx="0" cy="161070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243898-543F-AE4A-A510-DE47D36EDE69}"/>
                </a:ext>
              </a:extLst>
            </p:cNvPr>
            <p:cNvCxnSpPr>
              <a:cxnSpLocks/>
            </p:cNvCxnSpPr>
            <p:nvPr/>
          </p:nvCxnSpPr>
          <p:spPr>
            <a:xfrm>
              <a:off x="5957502" y="4934671"/>
              <a:ext cx="272929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B66FF1E-89EE-AA4A-8347-8EBDEA33B575}"/>
                </a:ext>
              </a:extLst>
            </p:cNvPr>
            <p:cNvSpPr/>
            <p:nvPr/>
          </p:nvSpPr>
          <p:spPr>
            <a:xfrm>
              <a:off x="6041964" y="3548552"/>
              <a:ext cx="2162432" cy="1161535"/>
            </a:xfrm>
            <a:custGeom>
              <a:avLst/>
              <a:gdLst>
                <a:gd name="connsiteX0" fmla="*/ 0 w 2162432"/>
                <a:gd name="connsiteY0" fmla="*/ 0 h 850220"/>
                <a:gd name="connsiteX1" fmla="*/ 704335 w 2162432"/>
                <a:gd name="connsiteY1" fmla="*/ 815546 h 850220"/>
                <a:gd name="connsiteX2" fmla="*/ 1729946 w 2162432"/>
                <a:gd name="connsiteY2" fmla="*/ 630194 h 850220"/>
                <a:gd name="connsiteX3" fmla="*/ 2162432 w 2162432"/>
                <a:gd name="connsiteY3" fmla="*/ 0 h 85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2432" h="850220">
                  <a:moveTo>
                    <a:pt x="0" y="0"/>
                  </a:moveTo>
                  <a:cubicBezTo>
                    <a:pt x="208005" y="355257"/>
                    <a:pt x="416011" y="710514"/>
                    <a:pt x="704335" y="815546"/>
                  </a:cubicBezTo>
                  <a:cubicBezTo>
                    <a:pt x="992659" y="920578"/>
                    <a:pt x="1486930" y="766118"/>
                    <a:pt x="1729946" y="630194"/>
                  </a:cubicBezTo>
                  <a:cubicBezTo>
                    <a:pt x="1972962" y="494270"/>
                    <a:pt x="2067697" y="247135"/>
                    <a:pt x="2162432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</a:ln>
          </p:spPr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661CD0-E881-9B47-B12C-B02131530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047" y="4280739"/>
              <a:ext cx="672785" cy="317725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CD6CF1-E5A4-464E-BB85-175F5E54B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047" y="3972962"/>
              <a:ext cx="612526" cy="595023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2BF63A-30DF-A044-A1ED-D1E8E0BFB774}"/>
                </a:ext>
              </a:extLst>
            </p:cNvPr>
            <p:cNvSpPr/>
            <p:nvPr/>
          </p:nvSpPr>
          <p:spPr>
            <a:xfrm>
              <a:off x="7470681" y="4553059"/>
              <a:ext cx="912272" cy="208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Candara" panose="020E0502030303020204" pitchFamily="34" charset="0"/>
                </a:rPr>
                <a:t>real solution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5ECE2F-DC4E-B84B-9B74-57C0C5CC6C32}"/>
                </a:ext>
              </a:extLst>
            </p:cNvPr>
            <p:cNvSpPr/>
            <p:nvPr/>
          </p:nvSpPr>
          <p:spPr>
            <a:xfrm>
              <a:off x="6509469" y="4014760"/>
              <a:ext cx="1295970" cy="207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andara" panose="020E0502030303020204" pitchFamily="34" charset="0"/>
                </a:rPr>
                <a:t>Numerical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81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C713-3DF9-AF4A-A138-EB5ADF9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Deep Learning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CDDB-9CBB-FF45-BDCA-85FA99EC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r>
              <a:rPr lang="en-US" dirty="0"/>
              <a:t>Computation with GPU</a:t>
            </a:r>
          </a:p>
          <a:p>
            <a:r>
              <a:rPr lang="en-US" dirty="0"/>
              <a:t>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3ADBD-2ABF-E94D-9D5D-65FC935D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0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Backpropagation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2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=−2,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FF47D27-F190-D742-934D-C4F482CCCA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34066" y="1295400"/>
                <a:ext cx="3576735" cy="5504688"/>
              </a:xfrm>
            </p:spPr>
            <p:txBody>
              <a:bodyPr>
                <a:noAutofit/>
              </a:bodyPr>
              <a:lstStyle/>
              <a:p>
                <a:pPr marL="11112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𝑞</m:t>
                      </m:r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r>
                        <a:rPr lang="en-US" i="1" smtClean="0">
                          <a:latin typeface="Cambria Math" charset="0"/>
                        </a:rPr>
                        <m:t>𝑥</m:t>
                      </m:r>
                      <m:r>
                        <a:rPr lang="en-US" i="1" smtClean="0">
                          <a:latin typeface="Cambria Math" charset="0"/>
                        </a:rPr>
                        <m:t>+</m:t>
                      </m:r>
                      <m:r>
                        <a:rPr lang="en-US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𝑞𝑧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11112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11112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𝑞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  <a:p>
                <a:pPr marL="11112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11112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11112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FF47D27-F190-D742-934D-C4F482CCC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34066" y="1295400"/>
                <a:ext cx="3576735" cy="5504688"/>
              </a:xfrm>
              <a:blipFill>
                <a:blip r:embed="rId3"/>
                <a:stretch>
                  <a:fillRect l="-707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886449" y="4876800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*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191000" y="3813371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9" name="Elbow Connector 8"/>
          <p:cNvCxnSpPr>
            <a:endCxn id="7" idx="0"/>
          </p:cNvCxnSpPr>
          <p:nvPr/>
        </p:nvCxnSpPr>
        <p:spPr>
          <a:xfrm>
            <a:off x="2209800" y="3464541"/>
            <a:ext cx="2247900" cy="3488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4"/>
          </p:cNvCxnSpPr>
          <p:nvPr/>
        </p:nvCxnSpPr>
        <p:spPr>
          <a:xfrm flipV="1">
            <a:off x="2209800" y="4346772"/>
            <a:ext cx="2247900" cy="4385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6"/>
            <a:endCxn id="6" idx="0"/>
          </p:cNvCxnSpPr>
          <p:nvPr/>
        </p:nvCxnSpPr>
        <p:spPr>
          <a:xfrm>
            <a:off x="4724401" y="4080072"/>
            <a:ext cx="1428749" cy="7967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6" idx="4"/>
          </p:cNvCxnSpPr>
          <p:nvPr/>
        </p:nvCxnSpPr>
        <p:spPr>
          <a:xfrm flipV="1">
            <a:off x="2209801" y="5410200"/>
            <a:ext cx="3943349" cy="7075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6"/>
          </p:cNvCxnSpPr>
          <p:nvPr/>
        </p:nvCxnSpPr>
        <p:spPr>
          <a:xfrm>
            <a:off x="6419849" y="5143500"/>
            <a:ext cx="15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57400" y="3048000"/>
            <a:ext cx="914400" cy="4572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400" i="1" dirty="0">
                <a:latin typeface="Candara" panose="020E0502030303020204" pitchFamily="34" charset="0"/>
              </a:rPr>
              <a:t>x=-2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7400" y="4331753"/>
            <a:ext cx="914400" cy="4572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400" i="1" dirty="0">
                <a:latin typeface="Candara" panose="020E0502030303020204" pitchFamily="34" charset="0"/>
              </a:rPr>
              <a:t>y=5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92047" y="3610247"/>
            <a:ext cx="914400" cy="4572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400" i="1" dirty="0">
                <a:latin typeface="Candara" panose="020E0502030303020204" pitchFamily="34" charset="0"/>
              </a:rPr>
              <a:t>q: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7400" y="5660572"/>
            <a:ext cx="914400" cy="4572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400" i="1" dirty="0">
                <a:latin typeface="Candara" panose="020E0502030303020204" pitchFamily="34" charset="0"/>
              </a:rPr>
              <a:t>z=-4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0" y="4671061"/>
            <a:ext cx="914400" cy="4572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400" i="1" dirty="0">
                <a:latin typeface="Candara" panose="020E0502030303020204" pitchFamily="34" charset="0"/>
              </a:rPr>
              <a:t>f=-12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67365" y="5198526"/>
                <a:ext cx="749116" cy="679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65" y="5198526"/>
                <a:ext cx="749116" cy="679289"/>
              </a:xfrm>
              <a:prstGeom prst="rect">
                <a:avLst/>
              </a:prstGeom>
              <a:blipFill>
                <a:blip r:embed="rId4"/>
                <a:stretch>
                  <a:fillRect l="-1667" r="-833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57400" y="6114393"/>
                <a:ext cx="769378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=3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114393"/>
                <a:ext cx="769378" cy="635367"/>
              </a:xfrm>
              <a:prstGeom prst="rect">
                <a:avLst/>
              </a:prstGeom>
              <a:blipFill>
                <a:blip r:embed="rId5"/>
                <a:stretch>
                  <a:fillRect l="-1639" r="-11475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673232" y="4094802"/>
                <a:ext cx="861518" cy="6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=-4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32" y="4094802"/>
                <a:ext cx="861518" cy="675954"/>
              </a:xfrm>
              <a:prstGeom prst="rect">
                <a:avLst/>
              </a:prstGeom>
              <a:blipFill>
                <a:blip r:embed="rId6"/>
                <a:stretch>
                  <a:fillRect l="-2941" r="-1029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057400" y="4788735"/>
                <a:ext cx="1651478" cy="676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=-4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88735"/>
                <a:ext cx="1651478" cy="676595"/>
              </a:xfrm>
              <a:prstGeom prst="rect">
                <a:avLst/>
              </a:prstGeom>
              <a:blipFill>
                <a:blip r:embed="rId7"/>
                <a:stretch>
                  <a:fillRect l="-1538" r="-461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057401" y="3464541"/>
                <a:ext cx="1637371" cy="6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=-4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3464541"/>
                <a:ext cx="1637371" cy="675954"/>
              </a:xfrm>
              <a:prstGeom prst="rect">
                <a:avLst/>
              </a:prstGeom>
              <a:blipFill>
                <a:blip r:embed="rId8"/>
                <a:stretch>
                  <a:fillRect l="-775" r="-465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5" grpId="0"/>
      <p:bldP spid="19" grpId="0"/>
      <p:bldP spid="21" grpId="0"/>
      <p:bldP spid="22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4DA3-1154-8F4B-A9DD-C688C4AB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 Propagation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9233-E084-8B44-9DDE-C09ACF80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0174A3-6295-6949-977F-2A5E78B19FB6}"/>
              </a:ext>
            </a:extLst>
          </p:cNvPr>
          <p:cNvSpPr>
            <a:spLocks noChangeAspect="1"/>
          </p:cNvSpPr>
          <p:nvPr/>
        </p:nvSpPr>
        <p:spPr>
          <a:xfrm>
            <a:off x="4572000" y="2104296"/>
            <a:ext cx="3276600" cy="32766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i="1" dirty="0">
                <a:latin typeface="Candara" panose="020E0502030303020204" pitchFamily="34" charset="0"/>
              </a:rPr>
              <a:t>f(</a:t>
            </a:r>
            <a:r>
              <a:rPr lang="en-US" sz="3600" i="1" dirty="0" err="1">
                <a:latin typeface="Candara" panose="020E0502030303020204" pitchFamily="34" charset="0"/>
              </a:rPr>
              <a:t>x,y</a:t>
            </a:r>
            <a:r>
              <a:rPr lang="en-US" sz="3600" i="1" dirty="0">
                <a:latin typeface="Candara" panose="020E0502030303020204" pitchFamily="34" charset="0"/>
              </a:rPr>
              <a:t>)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7851A24-E69F-9149-BEFE-880F16D06D69}"/>
              </a:ext>
            </a:extLst>
          </p:cNvPr>
          <p:cNvCxnSpPr>
            <a:cxnSpLocks/>
          </p:cNvCxnSpPr>
          <p:nvPr/>
        </p:nvCxnSpPr>
        <p:spPr>
          <a:xfrm>
            <a:off x="2450709" y="1570896"/>
            <a:ext cx="3848100" cy="5627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21EB110-C3E6-BC4E-A547-73496BC1334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2476500" y="5380896"/>
            <a:ext cx="3733800" cy="5334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9">
            <a:extLst>
              <a:ext uri="{FF2B5EF4-FFF2-40B4-BE49-F238E27FC236}">
                <a16:creationId xmlns:a16="http://schemas.microsoft.com/office/drawing/2014/main" id="{18ED65B1-D6CA-1A4E-9945-CE53FECDE7CB}"/>
              </a:ext>
            </a:extLst>
          </p:cNvPr>
          <p:cNvCxnSpPr>
            <a:cxnSpLocks/>
          </p:cNvCxnSpPr>
          <p:nvPr/>
        </p:nvCxnSpPr>
        <p:spPr>
          <a:xfrm>
            <a:off x="7848600" y="3581400"/>
            <a:ext cx="187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2F248C-9081-3445-A82F-4DECF792BE3D}"/>
              </a:ext>
            </a:extLst>
          </p:cNvPr>
          <p:cNvSpPr txBox="1"/>
          <p:nvPr/>
        </p:nvSpPr>
        <p:spPr>
          <a:xfrm>
            <a:off x="2306368" y="1143000"/>
            <a:ext cx="914400" cy="4572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3200" i="1" dirty="0">
                <a:latin typeface="Candara" panose="020E0502030303020204" pitchFamily="34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FCCF6-C08B-2F46-91D2-162A570D695F}"/>
              </a:ext>
            </a:extLst>
          </p:cNvPr>
          <p:cNvSpPr txBox="1"/>
          <p:nvPr/>
        </p:nvSpPr>
        <p:spPr>
          <a:xfrm>
            <a:off x="8153400" y="3124200"/>
            <a:ext cx="914400" cy="4572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3200" i="1" dirty="0">
                <a:latin typeface="Candara" panose="020E050203030302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85C25D-EBBB-0A4E-98DF-D74017E3C98B}"/>
                  </a:ext>
                </a:extLst>
              </p:cNvPr>
              <p:cNvSpPr/>
              <p:nvPr/>
            </p:nvSpPr>
            <p:spPr>
              <a:xfrm>
                <a:off x="8075248" y="3921359"/>
                <a:ext cx="687752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85C25D-EBBB-0A4E-98DF-D74017E3C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248" y="3921359"/>
                <a:ext cx="687752" cy="911596"/>
              </a:xfrm>
              <a:prstGeom prst="rect">
                <a:avLst/>
              </a:prstGeo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5DA86F-EE5B-DE49-B52E-6FD8FA1AA55D}"/>
                  </a:ext>
                </a:extLst>
              </p:cNvPr>
              <p:cNvSpPr/>
              <p:nvPr/>
            </p:nvSpPr>
            <p:spPr>
              <a:xfrm>
                <a:off x="2539439" y="6137545"/>
                <a:ext cx="1553887" cy="773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5DA86F-EE5B-DE49-B52E-6FD8FA1AA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439" y="6137545"/>
                <a:ext cx="1553887" cy="773866"/>
              </a:xfrm>
              <a:prstGeom prst="rect">
                <a:avLst/>
              </a:prstGeom>
              <a:blipFill>
                <a:blip r:embed="rId3"/>
                <a:stretch>
                  <a:fillRect l="-813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8FF37A8-0E2D-9C4F-BF13-4F31F223FCFF}"/>
              </a:ext>
            </a:extLst>
          </p:cNvPr>
          <p:cNvSpPr txBox="1"/>
          <p:nvPr/>
        </p:nvSpPr>
        <p:spPr>
          <a:xfrm>
            <a:off x="2278452" y="5433648"/>
            <a:ext cx="914400" cy="4572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3200" i="1" dirty="0">
                <a:latin typeface="Candara" panose="020E0502030303020204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A80752B-37E8-0248-98C8-2E3B9A4E3D53}"/>
                  </a:ext>
                </a:extLst>
              </p:cNvPr>
              <p:cNvSpPr/>
              <p:nvPr/>
            </p:nvSpPr>
            <p:spPr>
              <a:xfrm>
                <a:off x="2415673" y="1762048"/>
                <a:ext cx="1540358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A80752B-37E8-0248-98C8-2E3B9A4E3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673" y="1762048"/>
                <a:ext cx="1540358" cy="725776"/>
              </a:xfrm>
              <a:prstGeom prst="rect">
                <a:avLst/>
              </a:prstGeom>
              <a:blipFill>
                <a:blip r:embed="rId4"/>
                <a:stretch>
                  <a:fillRect l="-820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E4DEB54-0B6E-E14E-B5FD-DB4686C7F185}"/>
                  </a:ext>
                </a:extLst>
              </p:cNvPr>
              <p:cNvSpPr/>
              <p:nvPr/>
            </p:nvSpPr>
            <p:spPr>
              <a:xfrm>
                <a:off x="5880883" y="2233244"/>
                <a:ext cx="658835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E4DEB54-0B6E-E14E-B5FD-DB4686C7F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883" y="2233244"/>
                <a:ext cx="658835" cy="911596"/>
              </a:xfrm>
              <a:prstGeom prst="rect">
                <a:avLst/>
              </a:prstGeom>
              <a:blipFill>
                <a:blip r:embed="rId5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18E61C7-EF1A-7C43-9FD6-B0BA7876E5B3}"/>
                  </a:ext>
                </a:extLst>
              </p:cNvPr>
              <p:cNvSpPr/>
              <p:nvPr/>
            </p:nvSpPr>
            <p:spPr>
              <a:xfrm>
                <a:off x="5918981" y="4340352"/>
                <a:ext cx="663708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18E61C7-EF1A-7C43-9FD6-B0BA7876E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81" y="4340352"/>
                <a:ext cx="663708" cy="985206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1087000-2E7A-2941-97E3-66584ACD0C7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15674" y="1698068"/>
            <a:ext cx="3794627" cy="406229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19">
            <a:extLst>
              <a:ext uri="{FF2B5EF4-FFF2-40B4-BE49-F238E27FC236}">
                <a16:creationId xmlns:a16="http://schemas.microsoft.com/office/drawing/2014/main" id="{8CD1C9D1-DAB8-7341-9609-4ED1851C9E04}"/>
              </a:ext>
            </a:extLst>
          </p:cNvPr>
          <p:cNvCxnSpPr>
            <a:cxnSpLocks/>
          </p:cNvCxnSpPr>
          <p:nvPr/>
        </p:nvCxnSpPr>
        <p:spPr>
          <a:xfrm>
            <a:off x="7873804" y="3810000"/>
            <a:ext cx="18035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D9EF42D-EAEF-9849-809F-D46CA3A2B360}"/>
              </a:ext>
            </a:extLst>
          </p:cNvPr>
          <p:cNvCxnSpPr>
            <a:cxnSpLocks/>
          </p:cNvCxnSpPr>
          <p:nvPr/>
        </p:nvCxnSpPr>
        <p:spPr>
          <a:xfrm flipV="1">
            <a:off x="2476500" y="5380896"/>
            <a:ext cx="3848100" cy="701280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3" grpId="0"/>
      <p:bldP spid="34" grpId="0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48178" y="193190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cxnSp>
        <p:nvCxnSpPr>
          <p:cNvPr id="10" name="Elbow Connector 9"/>
          <p:cNvCxnSpPr>
            <a:endCxn id="9" idx="0"/>
          </p:cNvCxnSpPr>
          <p:nvPr/>
        </p:nvCxnSpPr>
        <p:spPr>
          <a:xfrm>
            <a:off x="1862378" y="1600165"/>
            <a:ext cx="952500" cy="331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9" idx="4"/>
          </p:cNvCxnSpPr>
          <p:nvPr/>
        </p:nvCxnSpPr>
        <p:spPr>
          <a:xfrm flipV="1">
            <a:off x="1862378" y="2465308"/>
            <a:ext cx="952500" cy="2294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6"/>
            <a:endCxn id="41" idx="0"/>
          </p:cNvCxnSpPr>
          <p:nvPr/>
        </p:nvCxnSpPr>
        <p:spPr>
          <a:xfrm>
            <a:off x="3081579" y="2198607"/>
            <a:ext cx="766521" cy="6027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563677" y="3845805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3581399" y="280131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44" name="Elbow Connector 43"/>
          <p:cNvCxnSpPr>
            <a:stCxn id="38" idx="6"/>
            <a:endCxn id="41" idx="4"/>
          </p:cNvCxnSpPr>
          <p:nvPr/>
        </p:nvCxnSpPr>
        <p:spPr>
          <a:xfrm flipV="1">
            <a:off x="3097077" y="3334719"/>
            <a:ext cx="751022" cy="7777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6"/>
            <a:endCxn id="48" idx="0"/>
          </p:cNvCxnSpPr>
          <p:nvPr/>
        </p:nvCxnSpPr>
        <p:spPr>
          <a:xfrm>
            <a:off x="4114799" y="3068019"/>
            <a:ext cx="800100" cy="882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4648199" y="395002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49" name="Elbow Connector 48"/>
          <p:cNvCxnSpPr>
            <a:cxnSpLocks/>
            <a:endCxn id="48" idx="4"/>
          </p:cNvCxnSpPr>
          <p:nvPr/>
        </p:nvCxnSpPr>
        <p:spPr>
          <a:xfrm flipV="1">
            <a:off x="1904999" y="4483429"/>
            <a:ext cx="3009900" cy="9086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>
            <a:spLocks noChangeAspect="1"/>
          </p:cNvSpPr>
          <p:nvPr/>
        </p:nvSpPr>
        <p:spPr>
          <a:xfrm>
            <a:off x="5829299" y="3936253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-1*</a:t>
            </a:r>
          </a:p>
        </p:txBody>
      </p:sp>
      <p:cxnSp>
        <p:nvCxnSpPr>
          <p:cNvPr id="57" name="Elbow Connector 56"/>
          <p:cNvCxnSpPr>
            <a:stCxn id="48" idx="6"/>
            <a:endCxn id="56" idx="2"/>
          </p:cNvCxnSpPr>
          <p:nvPr/>
        </p:nvCxnSpPr>
        <p:spPr>
          <a:xfrm flipV="1">
            <a:off x="5181599" y="4202953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7043655" y="392247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>
                <a:latin typeface="Candara" panose="020E0502030303020204" pitchFamily="34" charset="0"/>
              </a:rPr>
              <a:t>exp</a:t>
            </a:r>
            <a:endParaRPr lang="en-US" i="1" dirty="0">
              <a:latin typeface="Candara" panose="020E0502030303020204" pitchFamily="34" charset="0"/>
            </a:endParaRPr>
          </a:p>
        </p:txBody>
      </p:sp>
      <p:cxnSp>
        <p:nvCxnSpPr>
          <p:cNvPr id="61" name="Elbow Connector 56"/>
          <p:cNvCxnSpPr/>
          <p:nvPr/>
        </p:nvCxnSpPr>
        <p:spPr>
          <a:xfrm flipV="1">
            <a:off x="6395955" y="418917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>
            <a:spLocks noChangeAspect="1"/>
          </p:cNvSpPr>
          <p:nvPr/>
        </p:nvSpPr>
        <p:spPr>
          <a:xfrm>
            <a:off x="8229275" y="392247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+1</a:t>
            </a:r>
          </a:p>
        </p:txBody>
      </p:sp>
      <p:cxnSp>
        <p:nvCxnSpPr>
          <p:cNvPr id="63" name="Elbow Connector 56"/>
          <p:cNvCxnSpPr/>
          <p:nvPr/>
        </p:nvCxnSpPr>
        <p:spPr>
          <a:xfrm flipV="1">
            <a:off x="7581575" y="418917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cxnSpLocks/>
            <a:endCxn id="38" idx="0"/>
          </p:cNvCxnSpPr>
          <p:nvPr/>
        </p:nvCxnSpPr>
        <p:spPr>
          <a:xfrm>
            <a:off x="1900479" y="3535505"/>
            <a:ext cx="929899" cy="3103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endCxn id="38" idx="4"/>
          </p:cNvCxnSpPr>
          <p:nvPr/>
        </p:nvCxnSpPr>
        <p:spPr>
          <a:xfrm flipV="1">
            <a:off x="1900479" y="4379205"/>
            <a:ext cx="929899" cy="2509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spect="1"/>
          </p:cNvSpPr>
          <p:nvPr/>
        </p:nvSpPr>
        <p:spPr>
          <a:xfrm>
            <a:off x="9406179" y="388071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1/</a:t>
            </a:r>
          </a:p>
        </p:txBody>
      </p:sp>
      <p:cxnSp>
        <p:nvCxnSpPr>
          <p:cNvPr id="78" name="Elbow Connector 56"/>
          <p:cNvCxnSpPr/>
          <p:nvPr/>
        </p:nvCxnSpPr>
        <p:spPr>
          <a:xfrm flipV="1">
            <a:off x="8758479" y="414741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56"/>
          <p:cNvCxnSpPr/>
          <p:nvPr/>
        </p:nvCxnSpPr>
        <p:spPr>
          <a:xfrm flipV="1">
            <a:off x="9944099" y="414741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09979" y="121920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09979" y="22984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-1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9979" y="3136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-3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09979" y="4279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-2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5041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b: -3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5158" y="18412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157779" y="379192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09080" y="270572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215340" y="379646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74806" y="380864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43800" y="380451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0.37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3266" y="378467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1.37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939580" y="372527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0.73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939579" y="418551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86800" y="418464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-0.53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25393" y="418464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-0.53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61405" y="416119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82081" y="42034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72918" y="306327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86180" y="539917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98046" y="220168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5813" y="413555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52601" y="160698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752601" y="351285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212776" y="4644895"/>
                <a:ext cx="2415148" cy="964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1.37</m:t>
                        </m:r>
                        <m:r>
                          <a:rPr lang="en-US" sz="20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=-0.53</a:t>
                </a:r>
              </a:p>
              <a:p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(-0.53) (1) = -0.53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776" y="4644895"/>
                <a:ext cx="2415148" cy="964431"/>
              </a:xfrm>
              <a:prstGeom prst="rect">
                <a:avLst/>
              </a:prstGeom>
              <a:blipFill>
                <a:blip r:embed="rId2"/>
                <a:stretch>
                  <a:fillRect l="-2618" r="-524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261847" y="2753315"/>
                <a:ext cx="1657826" cy="89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  <a:p>
                <a:r>
                  <a:rPr lang="en-US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(1)(-0.53)=-0.53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47" y="2753315"/>
                <a:ext cx="1657826" cy="896912"/>
              </a:xfrm>
              <a:prstGeom prst="rect">
                <a:avLst/>
              </a:prstGeom>
              <a:blipFill>
                <a:blip r:embed="rId3"/>
                <a:stretch>
                  <a:fillRect l="-3030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962394" y="4787575"/>
                <a:ext cx="1866921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l-G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)(-0.53)=-0.2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394" y="4787575"/>
                <a:ext cx="1866921" cy="902555"/>
              </a:xfrm>
              <a:prstGeom prst="rect">
                <a:avLst/>
              </a:prstGeom>
              <a:blipFill>
                <a:blip r:embed="rId4"/>
                <a:stretch>
                  <a:fillRect l="-67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054678" y="2939241"/>
                <a:ext cx="1614545" cy="89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  <a:p>
                <a:r>
                  <a:rPr lang="en-US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(-1)(-0.2)=0.2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678" y="2939241"/>
                <a:ext cx="1614545" cy="896912"/>
              </a:xfrm>
              <a:prstGeom prst="rect">
                <a:avLst/>
              </a:prstGeom>
              <a:blipFill>
                <a:blip r:embed="rId5"/>
                <a:stretch>
                  <a:fillRect l="-2326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1835641" y="5690129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(1)(0.2)=0.2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126799" y="2407309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(1)(0.2)=0.2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15935" y="1556741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(1)(0.2)=0.2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144329" y="4445453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(1)(0.2)=0.2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080962" y="96554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(-1)(0.2)=-0.2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81800" y="938520"/>
                <a:ext cx="5453994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112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l-G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00" y="938520"/>
                <a:ext cx="5453994" cy="1034066"/>
              </a:xfrm>
              <a:prstGeom prst="rect">
                <a:avLst/>
              </a:prstGeom>
              <a:blipFill>
                <a:blip r:embed="rId6"/>
                <a:stretch>
                  <a:fillRect r="-465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2114333" y="2889866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(-2)(0.2)=-0.4</a:t>
            </a:r>
          </a:p>
        </p:txBody>
      </p:sp>
    </p:spTree>
    <p:extLst>
      <p:ext uri="{BB962C8B-B14F-4D97-AF65-F5344CB8AC3E}">
        <p14:creationId xmlns:p14="http://schemas.microsoft.com/office/powerpoint/2010/main" val="36443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2" grpId="0"/>
      <p:bldP spid="53" grpId="0"/>
      <p:bldP spid="54" grpId="0"/>
      <p:bldP spid="55" grpId="0"/>
      <p:bldP spid="58" grpId="0"/>
      <p:bldP spid="59" grpId="0"/>
      <p:bldP spid="64" grpId="0"/>
      <p:bldP spid="65" grpId="0"/>
      <p:bldP spid="66" grpId="0"/>
      <p:bldP spid="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48178" y="193190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cxnSp>
        <p:nvCxnSpPr>
          <p:cNvPr id="10" name="Elbow Connector 9"/>
          <p:cNvCxnSpPr>
            <a:endCxn id="9" idx="0"/>
          </p:cNvCxnSpPr>
          <p:nvPr/>
        </p:nvCxnSpPr>
        <p:spPr>
          <a:xfrm>
            <a:off x="1862378" y="1600165"/>
            <a:ext cx="952500" cy="331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9" idx="4"/>
          </p:cNvCxnSpPr>
          <p:nvPr/>
        </p:nvCxnSpPr>
        <p:spPr>
          <a:xfrm flipV="1">
            <a:off x="1862378" y="2465308"/>
            <a:ext cx="952500" cy="2294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6"/>
            <a:endCxn id="41" idx="0"/>
          </p:cNvCxnSpPr>
          <p:nvPr/>
        </p:nvCxnSpPr>
        <p:spPr>
          <a:xfrm>
            <a:off x="3081579" y="2198607"/>
            <a:ext cx="766521" cy="6027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563677" y="3845805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3581399" y="280131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44" name="Elbow Connector 43"/>
          <p:cNvCxnSpPr>
            <a:stCxn id="38" idx="6"/>
            <a:endCxn id="41" idx="4"/>
          </p:cNvCxnSpPr>
          <p:nvPr/>
        </p:nvCxnSpPr>
        <p:spPr>
          <a:xfrm flipV="1">
            <a:off x="3097077" y="3334719"/>
            <a:ext cx="751022" cy="7777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6"/>
            <a:endCxn id="48" idx="0"/>
          </p:cNvCxnSpPr>
          <p:nvPr/>
        </p:nvCxnSpPr>
        <p:spPr>
          <a:xfrm>
            <a:off x="4114799" y="3068019"/>
            <a:ext cx="800100" cy="882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4648199" y="395002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49" name="Elbow Connector 48"/>
          <p:cNvCxnSpPr>
            <a:cxnSpLocks/>
            <a:endCxn id="48" idx="4"/>
          </p:cNvCxnSpPr>
          <p:nvPr/>
        </p:nvCxnSpPr>
        <p:spPr>
          <a:xfrm flipV="1">
            <a:off x="1904999" y="4483429"/>
            <a:ext cx="3009900" cy="9086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>
            <a:spLocks noChangeAspect="1"/>
          </p:cNvSpPr>
          <p:nvPr/>
        </p:nvSpPr>
        <p:spPr>
          <a:xfrm>
            <a:off x="5829299" y="3936253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-1*</a:t>
            </a:r>
          </a:p>
        </p:txBody>
      </p:sp>
      <p:cxnSp>
        <p:nvCxnSpPr>
          <p:cNvPr id="57" name="Elbow Connector 56"/>
          <p:cNvCxnSpPr>
            <a:stCxn id="48" idx="6"/>
            <a:endCxn id="56" idx="2"/>
          </p:cNvCxnSpPr>
          <p:nvPr/>
        </p:nvCxnSpPr>
        <p:spPr>
          <a:xfrm flipV="1">
            <a:off x="5181599" y="4202953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7043655" y="392247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>
                <a:latin typeface="Candara" panose="020E0502030303020204" pitchFamily="34" charset="0"/>
              </a:rPr>
              <a:t>exp</a:t>
            </a:r>
            <a:endParaRPr lang="en-US" i="1" dirty="0">
              <a:latin typeface="Candara" panose="020E0502030303020204" pitchFamily="34" charset="0"/>
            </a:endParaRPr>
          </a:p>
        </p:txBody>
      </p:sp>
      <p:cxnSp>
        <p:nvCxnSpPr>
          <p:cNvPr id="61" name="Elbow Connector 56"/>
          <p:cNvCxnSpPr/>
          <p:nvPr/>
        </p:nvCxnSpPr>
        <p:spPr>
          <a:xfrm flipV="1">
            <a:off x="6395955" y="418917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>
            <a:spLocks noChangeAspect="1"/>
          </p:cNvSpPr>
          <p:nvPr/>
        </p:nvSpPr>
        <p:spPr>
          <a:xfrm>
            <a:off x="8229275" y="392247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+1</a:t>
            </a:r>
          </a:p>
        </p:txBody>
      </p:sp>
      <p:cxnSp>
        <p:nvCxnSpPr>
          <p:cNvPr id="63" name="Elbow Connector 56"/>
          <p:cNvCxnSpPr/>
          <p:nvPr/>
        </p:nvCxnSpPr>
        <p:spPr>
          <a:xfrm flipV="1">
            <a:off x="7581575" y="418917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900478" y="3535506"/>
            <a:ext cx="952500" cy="331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flipV="1">
            <a:off x="1900478" y="4400649"/>
            <a:ext cx="952500" cy="2294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spect="1"/>
          </p:cNvSpPr>
          <p:nvPr/>
        </p:nvSpPr>
        <p:spPr>
          <a:xfrm>
            <a:off x="9406179" y="388071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1/</a:t>
            </a:r>
          </a:p>
        </p:txBody>
      </p:sp>
      <p:cxnSp>
        <p:nvCxnSpPr>
          <p:cNvPr id="78" name="Elbow Connector 56"/>
          <p:cNvCxnSpPr/>
          <p:nvPr/>
        </p:nvCxnSpPr>
        <p:spPr>
          <a:xfrm flipV="1">
            <a:off x="8758479" y="414741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56"/>
          <p:cNvCxnSpPr/>
          <p:nvPr/>
        </p:nvCxnSpPr>
        <p:spPr>
          <a:xfrm flipV="1">
            <a:off x="9944099" y="414741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09979" y="121920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09979" y="22984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-1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9979" y="3136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-3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09979" y="4279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-2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5041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b: -3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5158" y="18412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157779" y="379192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09080" y="270572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215340" y="379646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74806" y="380864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43800" y="380451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0.37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3266" y="378467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1.37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939580" y="372527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0.73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939579" y="418551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86800" y="418464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-0.53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25393" y="418464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-0.53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61405" y="416119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82081" y="42034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72918" y="306327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86180" y="539917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98046" y="220168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5813" y="413555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52601" y="160698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752601" y="351285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93579" y="913424"/>
                <a:ext cx="5455596" cy="1967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112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latin typeface="Candara" panose="020E0502030303020204" pitchFamily="34" charset="0"/>
                </a:endParaRPr>
              </a:p>
              <a:p>
                <a:pPr marL="11112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579" y="913424"/>
                <a:ext cx="5455596" cy="1967462"/>
              </a:xfrm>
              <a:prstGeom prst="rect">
                <a:avLst/>
              </a:prstGeom>
              <a:blipFill>
                <a:blip r:embed="rId2"/>
                <a:stretch>
                  <a:fillRect r="-232" b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753099" y="3701377"/>
            <a:ext cx="4219738" cy="928743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7306" y="3321891"/>
            <a:ext cx="1664332" cy="34684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 fontScale="8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andara" panose="020E0502030303020204" pitchFamily="34" charset="0"/>
              </a:rPr>
              <a:t>sigmoid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750199" y="4863008"/>
                <a:ext cx="4423390" cy="1047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11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 baseline="30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  <a:p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(1-0.73)(0.73)(1)=0.2</a:t>
                </a: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199" y="4863008"/>
                <a:ext cx="4423390" cy="1047274"/>
              </a:xfrm>
              <a:prstGeom prst="rect">
                <a:avLst/>
              </a:prstGeom>
              <a:blipFill>
                <a:blip r:embed="rId3"/>
                <a:stretch>
                  <a:fillRect l="-1429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48178" y="193190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cxnSp>
        <p:nvCxnSpPr>
          <p:cNvPr id="10" name="Elbow Connector 9"/>
          <p:cNvCxnSpPr>
            <a:endCxn id="9" idx="0"/>
          </p:cNvCxnSpPr>
          <p:nvPr/>
        </p:nvCxnSpPr>
        <p:spPr>
          <a:xfrm>
            <a:off x="1862378" y="1600165"/>
            <a:ext cx="952500" cy="331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9" idx="4"/>
          </p:cNvCxnSpPr>
          <p:nvPr/>
        </p:nvCxnSpPr>
        <p:spPr>
          <a:xfrm flipV="1">
            <a:off x="1862378" y="2465308"/>
            <a:ext cx="952500" cy="2294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6"/>
            <a:endCxn id="41" idx="0"/>
          </p:cNvCxnSpPr>
          <p:nvPr/>
        </p:nvCxnSpPr>
        <p:spPr>
          <a:xfrm>
            <a:off x="3081579" y="2198607"/>
            <a:ext cx="766521" cy="6027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563677" y="3845805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3581399" y="280131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44" name="Elbow Connector 43"/>
          <p:cNvCxnSpPr>
            <a:stCxn id="38" idx="6"/>
            <a:endCxn id="41" idx="4"/>
          </p:cNvCxnSpPr>
          <p:nvPr/>
        </p:nvCxnSpPr>
        <p:spPr>
          <a:xfrm flipV="1">
            <a:off x="3097077" y="3334719"/>
            <a:ext cx="751022" cy="7777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6"/>
            <a:endCxn id="48" idx="0"/>
          </p:cNvCxnSpPr>
          <p:nvPr/>
        </p:nvCxnSpPr>
        <p:spPr>
          <a:xfrm>
            <a:off x="4114799" y="3068019"/>
            <a:ext cx="800100" cy="882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4648199" y="395002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49" name="Elbow Connector 48"/>
          <p:cNvCxnSpPr>
            <a:cxnSpLocks/>
            <a:endCxn id="48" idx="4"/>
          </p:cNvCxnSpPr>
          <p:nvPr/>
        </p:nvCxnSpPr>
        <p:spPr>
          <a:xfrm flipV="1">
            <a:off x="1904999" y="4483429"/>
            <a:ext cx="3009900" cy="9086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>
            <a:spLocks noChangeAspect="1"/>
          </p:cNvSpPr>
          <p:nvPr/>
        </p:nvSpPr>
        <p:spPr>
          <a:xfrm>
            <a:off x="5829299" y="3936253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-1*</a:t>
            </a:r>
          </a:p>
        </p:txBody>
      </p:sp>
      <p:cxnSp>
        <p:nvCxnSpPr>
          <p:cNvPr id="57" name="Elbow Connector 56"/>
          <p:cNvCxnSpPr>
            <a:stCxn id="48" idx="6"/>
            <a:endCxn id="56" idx="2"/>
          </p:cNvCxnSpPr>
          <p:nvPr/>
        </p:nvCxnSpPr>
        <p:spPr>
          <a:xfrm flipV="1">
            <a:off x="5181599" y="4202953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7043655" y="392247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>
                <a:latin typeface="Candara" panose="020E0502030303020204" pitchFamily="34" charset="0"/>
              </a:rPr>
              <a:t>exp</a:t>
            </a:r>
            <a:endParaRPr lang="en-US" i="1" dirty="0">
              <a:latin typeface="Candara" panose="020E0502030303020204" pitchFamily="34" charset="0"/>
            </a:endParaRPr>
          </a:p>
        </p:txBody>
      </p:sp>
      <p:cxnSp>
        <p:nvCxnSpPr>
          <p:cNvPr id="61" name="Elbow Connector 56"/>
          <p:cNvCxnSpPr/>
          <p:nvPr/>
        </p:nvCxnSpPr>
        <p:spPr>
          <a:xfrm flipV="1">
            <a:off x="6395955" y="418917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>
            <a:spLocks noChangeAspect="1"/>
          </p:cNvSpPr>
          <p:nvPr/>
        </p:nvSpPr>
        <p:spPr>
          <a:xfrm>
            <a:off x="8229275" y="392247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+1</a:t>
            </a:r>
          </a:p>
        </p:txBody>
      </p:sp>
      <p:cxnSp>
        <p:nvCxnSpPr>
          <p:cNvPr id="63" name="Elbow Connector 56"/>
          <p:cNvCxnSpPr/>
          <p:nvPr/>
        </p:nvCxnSpPr>
        <p:spPr>
          <a:xfrm flipV="1">
            <a:off x="7581575" y="418917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900478" y="3535506"/>
            <a:ext cx="952500" cy="331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flipV="1">
            <a:off x="1900478" y="4400649"/>
            <a:ext cx="952500" cy="2294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spect="1"/>
          </p:cNvSpPr>
          <p:nvPr/>
        </p:nvSpPr>
        <p:spPr>
          <a:xfrm>
            <a:off x="9406179" y="388071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1/</a:t>
            </a:r>
          </a:p>
        </p:txBody>
      </p:sp>
      <p:cxnSp>
        <p:nvCxnSpPr>
          <p:cNvPr id="78" name="Elbow Connector 56"/>
          <p:cNvCxnSpPr/>
          <p:nvPr/>
        </p:nvCxnSpPr>
        <p:spPr>
          <a:xfrm flipV="1">
            <a:off x="8758479" y="414741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56"/>
          <p:cNvCxnSpPr/>
          <p:nvPr/>
        </p:nvCxnSpPr>
        <p:spPr>
          <a:xfrm flipV="1">
            <a:off x="9944099" y="414741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09979" y="121920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-2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09979" y="22984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9979" y="3136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09979" y="4279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-1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5041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b: 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5158" y="18412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157779" y="379192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09080" y="270572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215340" y="379646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74806" y="380864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43800" y="380451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3266" y="378467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939580" y="372527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939579" y="418551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86800" y="418464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25393" y="418464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61405" y="416119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82081" y="42034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72918" y="306327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86180" y="539917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98046" y="220168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5813" y="413555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52601" y="160698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752601" y="351285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81800" y="938520"/>
                <a:ext cx="5617500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112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l-G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32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sz="32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sz="3200" i="1" baseline="-2500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3200" i="1" baseline="-2500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sz="3200" i="1" baseline="-2500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3200" i="1" baseline="-2500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00" y="938520"/>
                <a:ext cx="5617500" cy="1034066"/>
              </a:xfrm>
              <a:prstGeom prst="rect">
                <a:avLst/>
              </a:prstGeom>
              <a:blipFill>
                <a:blip r:embed="rId2"/>
                <a:stretch>
                  <a:fillRect r="-451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78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48178" y="193190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cxnSp>
        <p:nvCxnSpPr>
          <p:cNvPr id="10" name="Elbow Connector 9"/>
          <p:cNvCxnSpPr>
            <a:endCxn id="9" idx="0"/>
          </p:cNvCxnSpPr>
          <p:nvPr/>
        </p:nvCxnSpPr>
        <p:spPr>
          <a:xfrm>
            <a:off x="1862378" y="1600165"/>
            <a:ext cx="952500" cy="331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9" idx="4"/>
          </p:cNvCxnSpPr>
          <p:nvPr/>
        </p:nvCxnSpPr>
        <p:spPr>
          <a:xfrm flipV="1">
            <a:off x="1862378" y="2465308"/>
            <a:ext cx="952500" cy="2294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6"/>
            <a:endCxn id="41" idx="0"/>
          </p:cNvCxnSpPr>
          <p:nvPr/>
        </p:nvCxnSpPr>
        <p:spPr>
          <a:xfrm>
            <a:off x="3081579" y="2198607"/>
            <a:ext cx="766521" cy="6027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563677" y="3845805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*</a:t>
            </a: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3581399" y="280131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44" name="Elbow Connector 43"/>
          <p:cNvCxnSpPr>
            <a:stCxn id="38" idx="6"/>
            <a:endCxn id="41" idx="4"/>
          </p:cNvCxnSpPr>
          <p:nvPr/>
        </p:nvCxnSpPr>
        <p:spPr>
          <a:xfrm flipV="1">
            <a:off x="3097077" y="3334719"/>
            <a:ext cx="751022" cy="7777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6"/>
            <a:endCxn id="48" idx="0"/>
          </p:cNvCxnSpPr>
          <p:nvPr/>
        </p:nvCxnSpPr>
        <p:spPr>
          <a:xfrm>
            <a:off x="4114799" y="3068019"/>
            <a:ext cx="800100" cy="882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4648199" y="3950029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</a:t>
            </a:r>
          </a:p>
        </p:txBody>
      </p:sp>
      <p:cxnSp>
        <p:nvCxnSpPr>
          <p:cNvPr id="49" name="Elbow Connector 48"/>
          <p:cNvCxnSpPr>
            <a:cxnSpLocks/>
            <a:endCxn id="48" idx="4"/>
          </p:cNvCxnSpPr>
          <p:nvPr/>
        </p:nvCxnSpPr>
        <p:spPr>
          <a:xfrm flipV="1">
            <a:off x="1904999" y="4483429"/>
            <a:ext cx="3009900" cy="9086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>
            <a:spLocks noChangeAspect="1"/>
          </p:cNvSpPr>
          <p:nvPr/>
        </p:nvSpPr>
        <p:spPr>
          <a:xfrm>
            <a:off x="5829299" y="3936253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-1*</a:t>
            </a:r>
          </a:p>
        </p:txBody>
      </p:sp>
      <p:cxnSp>
        <p:nvCxnSpPr>
          <p:cNvPr id="57" name="Elbow Connector 56"/>
          <p:cNvCxnSpPr>
            <a:stCxn id="48" idx="6"/>
            <a:endCxn id="56" idx="2"/>
          </p:cNvCxnSpPr>
          <p:nvPr/>
        </p:nvCxnSpPr>
        <p:spPr>
          <a:xfrm flipV="1">
            <a:off x="5181599" y="4202953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7043655" y="392247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 err="1">
                <a:latin typeface="Candara" panose="020E0502030303020204" pitchFamily="34" charset="0"/>
              </a:rPr>
              <a:t>exp</a:t>
            </a:r>
            <a:endParaRPr lang="en-US" i="1" dirty="0">
              <a:latin typeface="Candara" panose="020E0502030303020204" pitchFamily="34" charset="0"/>
            </a:endParaRPr>
          </a:p>
        </p:txBody>
      </p:sp>
      <p:cxnSp>
        <p:nvCxnSpPr>
          <p:cNvPr id="61" name="Elbow Connector 56"/>
          <p:cNvCxnSpPr/>
          <p:nvPr/>
        </p:nvCxnSpPr>
        <p:spPr>
          <a:xfrm flipV="1">
            <a:off x="6395955" y="418917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>
            <a:spLocks noChangeAspect="1"/>
          </p:cNvSpPr>
          <p:nvPr/>
        </p:nvSpPr>
        <p:spPr>
          <a:xfrm>
            <a:off x="8229275" y="392247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+1</a:t>
            </a:r>
          </a:p>
        </p:txBody>
      </p:sp>
      <p:cxnSp>
        <p:nvCxnSpPr>
          <p:cNvPr id="63" name="Elbow Connector 56"/>
          <p:cNvCxnSpPr/>
          <p:nvPr/>
        </p:nvCxnSpPr>
        <p:spPr>
          <a:xfrm flipV="1">
            <a:off x="7581575" y="418917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900478" y="3535506"/>
            <a:ext cx="952500" cy="331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flipV="1">
            <a:off x="1900478" y="4400649"/>
            <a:ext cx="952500" cy="2294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spect="1"/>
          </p:cNvSpPr>
          <p:nvPr/>
        </p:nvSpPr>
        <p:spPr>
          <a:xfrm>
            <a:off x="9406179" y="3880717"/>
            <a:ext cx="533400" cy="5334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latin typeface="Candara" panose="020E0502030303020204" pitchFamily="34" charset="0"/>
              </a:rPr>
              <a:t>1/</a:t>
            </a:r>
          </a:p>
        </p:txBody>
      </p:sp>
      <p:cxnSp>
        <p:nvCxnSpPr>
          <p:cNvPr id="78" name="Elbow Connector 56"/>
          <p:cNvCxnSpPr/>
          <p:nvPr/>
        </p:nvCxnSpPr>
        <p:spPr>
          <a:xfrm flipV="1">
            <a:off x="8758479" y="414741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56"/>
          <p:cNvCxnSpPr/>
          <p:nvPr/>
        </p:nvCxnSpPr>
        <p:spPr>
          <a:xfrm flipV="1">
            <a:off x="9944099" y="4147417"/>
            <a:ext cx="647700" cy="13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09979" y="121920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-2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09979" y="22984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0</a:t>
            </a:r>
            <a:r>
              <a:rPr lang="en-US" sz="2000" i="1" dirty="0">
                <a:latin typeface="Candara" panose="020E0502030303020204" pitchFamily="34" charset="0"/>
              </a:rPr>
              <a:t>: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9979" y="3136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w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09979" y="4279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x</a:t>
            </a:r>
            <a:r>
              <a:rPr lang="en-US" sz="2000" i="1" baseline="-25000" dirty="0">
                <a:latin typeface="Candara" panose="020E0502030303020204" pitchFamily="34" charset="0"/>
              </a:rPr>
              <a:t>1</a:t>
            </a:r>
            <a:r>
              <a:rPr lang="en-US" sz="2000" i="1" dirty="0">
                <a:latin typeface="Candara" panose="020E0502030303020204" pitchFamily="34" charset="0"/>
              </a:rPr>
              <a:t>: -1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50416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b: 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5158" y="18412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157779" y="379192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09080" y="270572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215340" y="379646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-1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74806" y="380864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43800" y="380451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2.72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3266" y="378467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3.72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939580" y="3725270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latin typeface="Candara" panose="020E0502030303020204" pitchFamily="34" charset="0"/>
              </a:rPr>
              <a:t>0.27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939579" y="4185518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86800" y="418464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-0.07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25393" y="418464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-0.07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281980" y="4161194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05401" y="4203435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72918" y="306327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86180" y="539917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98046" y="2201686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0.19</a:t>
            </a:r>
          </a:p>
          <a:p>
            <a:endParaRPr lang="en-US" sz="2000" i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25813" y="4135553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0.19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752601" y="1606981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0.38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752601" y="3512857"/>
            <a:ext cx="652221" cy="350485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ndara" panose="020E0502030303020204" pitchFamily="34" charset="0"/>
              </a:rPr>
              <a:t>-0.19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001000" y="4644895"/>
                <a:ext cx="2410340" cy="964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3.72</m:t>
                        </m:r>
                        <m:r>
                          <a:rPr lang="en-US" sz="20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=-0.07</a:t>
                </a:r>
              </a:p>
              <a:p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(-0.07) (1) = -0.07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644895"/>
                <a:ext cx="2410340" cy="964431"/>
              </a:xfrm>
              <a:prstGeom prst="rect">
                <a:avLst/>
              </a:prstGeom>
              <a:blipFill>
                <a:blip r:embed="rId2"/>
                <a:stretch>
                  <a:fillRect l="-3158" r="-1579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086600" y="2753315"/>
                <a:ext cx="1665008" cy="89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  <a:p>
                <a:r>
                  <a:rPr lang="en-US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(1)(-0.07)=-0.07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753315"/>
                <a:ext cx="1665008" cy="896912"/>
              </a:xfrm>
              <a:prstGeom prst="rect">
                <a:avLst/>
              </a:prstGeom>
              <a:blipFill>
                <a:blip r:embed="rId3"/>
                <a:stretch>
                  <a:fillRect l="-3788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601847" y="4693372"/>
                <a:ext cx="183242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l-G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)(-0.07)=-0.19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47" y="4693372"/>
                <a:ext cx="1832425" cy="902555"/>
              </a:xfrm>
              <a:prstGeom prst="rect">
                <a:avLst/>
              </a:prstGeom>
              <a:blipFill>
                <a:blip r:embed="rId4"/>
                <a:stretch>
                  <a:fillRect l="-137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76800" y="2939241"/>
                <a:ext cx="1648208" cy="89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  <a:p>
                <a:r>
                  <a:rPr lang="en-US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(-1)(-0.19)=0.19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939241"/>
                <a:ext cx="1648208" cy="896912"/>
              </a:xfrm>
              <a:prstGeom prst="rect">
                <a:avLst/>
              </a:prstGeom>
              <a:blipFill>
                <a:blip r:embed="rId5"/>
                <a:stretch>
                  <a:fillRect l="-3077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1817560" y="5772719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(1)(0.19)=0.19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107526" y="2332087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(1)(0.19)=0.19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19376" y="1564159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(1)(0.19)=0.19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213158" y="4425674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(1)(0.19)=0.19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057400" y="990600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(2)(0.19)=0.38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81800" y="938520"/>
                <a:ext cx="5453994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112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l-G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i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00" y="938520"/>
                <a:ext cx="5453994" cy="1034066"/>
              </a:xfrm>
              <a:prstGeom prst="rect">
                <a:avLst/>
              </a:prstGeom>
              <a:blipFill>
                <a:blip r:embed="rId6"/>
                <a:stretch>
                  <a:fillRect r="-465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1981200" y="289560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(-1)(0.19)=-0.19</a:t>
            </a:r>
          </a:p>
        </p:txBody>
      </p:sp>
    </p:spTree>
    <p:extLst>
      <p:ext uri="{BB962C8B-B14F-4D97-AF65-F5344CB8AC3E}">
        <p14:creationId xmlns:p14="http://schemas.microsoft.com/office/powerpoint/2010/main" val="29610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2" grpId="0"/>
      <p:bldP spid="53" grpId="0"/>
      <p:bldP spid="54" grpId="0"/>
      <p:bldP spid="55" grpId="0"/>
      <p:bldP spid="58" grpId="0"/>
      <p:bldP spid="59" grpId="0"/>
      <p:bldP spid="64" grpId="0"/>
      <p:bldP spid="65" grpId="0"/>
      <p:bldP spid="66" grpId="0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54DA-C349-1142-8617-964710BD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>
            <a:normAutofit/>
          </a:bodyPr>
          <a:lstStyle/>
          <a:p>
            <a:r>
              <a:rPr lang="en-US" dirty="0"/>
              <a:t>Trade-Off in Neural Network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8A15-A4A1-8C40-80F8-C3AA874B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5083020" cy="5334000"/>
          </a:xfrm>
        </p:spPr>
        <p:txBody>
          <a:bodyPr>
            <a:normAutofit/>
          </a:bodyPr>
          <a:lstStyle/>
          <a:p>
            <a:r>
              <a:rPr lang="en-US" dirty="0"/>
              <a:t>More neurons, more width/depth </a:t>
            </a:r>
          </a:p>
          <a:p>
            <a:pPr lvl="1"/>
            <a:r>
              <a:rPr lang="en-US" dirty="0"/>
              <a:t>more powerful/general function</a:t>
            </a:r>
          </a:p>
          <a:p>
            <a:pPr lvl="1"/>
            <a:r>
              <a:rPr lang="en-US" dirty="0"/>
              <a:t>harder to learn</a:t>
            </a:r>
          </a:p>
          <a:p>
            <a:r>
              <a:rPr lang="en-US" dirty="0"/>
              <a:t>Many neurons with some constraints:</a:t>
            </a:r>
          </a:p>
          <a:p>
            <a:pPr lvl="1"/>
            <a:r>
              <a:rPr lang="en-US" dirty="0"/>
              <a:t>Such as Convolutional Neural Network (CNN)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75D4-3531-3C4E-AC76-2E115D8F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5253E-2D7B-274B-A5B1-E184977C3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20" y="2174095"/>
            <a:ext cx="6225060" cy="31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1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Backpropagation</a:t>
            </a:r>
          </a:p>
          <a:p>
            <a:r>
              <a:rPr lang="en-US" dirty="0"/>
              <a:t>Convolutional Neural Network (CNN)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39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53B1C21-5166-C141-BE61-F173E3A3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6" y="4114310"/>
            <a:ext cx="3098738" cy="2266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,  ∗</m:t>
                    </m:r>
                  </m:oMath>
                </a14:m>
                <a:r>
                  <a:rPr lang="en-US" dirty="0"/>
                  <a:t> is convolutional operator</a:t>
                </a:r>
              </a:p>
              <a:p>
                <a:r>
                  <a:rPr lang="en-US" dirty="0"/>
                  <a:t>Example: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7380" y="6397657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ndara" panose="020E0502030303020204" pitchFamily="34" charset="0"/>
              </a:rPr>
              <a:t>https://</a:t>
            </a:r>
            <a:r>
              <a:rPr lang="en-US" sz="1400" dirty="0" err="1">
                <a:solidFill>
                  <a:schemeClr val="tx2"/>
                </a:solidFill>
                <a:latin typeface="Candara" panose="020E0502030303020204" pitchFamily="34" charset="0"/>
              </a:rPr>
              <a:t>ujjwalkarn.me</a:t>
            </a:r>
            <a:r>
              <a:rPr lang="en-US" sz="1400" dirty="0">
                <a:solidFill>
                  <a:schemeClr val="tx2"/>
                </a:solidFill>
                <a:latin typeface="Candara" panose="020E0502030303020204" pitchFamily="34" charset="0"/>
              </a:rPr>
              <a:t>/2016/08/11/intuitive-explanation-</a:t>
            </a:r>
            <a:r>
              <a:rPr lang="en-US" sz="1400" dirty="0" err="1">
                <a:solidFill>
                  <a:schemeClr val="tx2"/>
                </a:solidFill>
                <a:latin typeface="Candara" panose="020E0502030303020204" pitchFamily="34" charset="0"/>
              </a:rPr>
              <a:t>convnets</a:t>
            </a:r>
            <a:endParaRPr lang="en-US" sz="1400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2980" y="3124200"/>
            <a:ext cx="914400" cy="335692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Input X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5376" y="3124200"/>
            <a:ext cx="914400" cy="335692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Filter 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21273" y="3124200"/>
            <a:ext cx="914400" cy="335692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Bias b=0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0618C8-CE7F-2A43-978B-729859A20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76" y="2650105"/>
            <a:ext cx="1618331" cy="14642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F17400-367B-D244-AA02-D2988CF41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250" y="2902129"/>
            <a:ext cx="1142647" cy="9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C713-3DF9-AF4A-A138-EB5ADF9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Drives Deep Learning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3ADBD-2ABF-E94D-9D5D-65FC935D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34ACE2-FCF4-B243-A9DB-9C881E1A832E}"/>
              </a:ext>
            </a:extLst>
          </p:cNvPr>
          <p:cNvCxnSpPr>
            <a:cxnSpLocks/>
          </p:cNvCxnSpPr>
          <p:nvPr/>
        </p:nvCxnSpPr>
        <p:spPr>
          <a:xfrm flipV="1">
            <a:off x="2353996" y="1945682"/>
            <a:ext cx="0" cy="37560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796166-E92D-7C41-A03B-05A8975E03C0}"/>
              </a:ext>
            </a:extLst>
          </p:cNvPr>
          <p:cNvCxnSpPr>
            <a:cxnSpLocks/>
          </p:cNvCxnSpPr>
          <p:nvPr/>
        </p:nvCxnSpPr>
        <p:spPr>
          <a:xfrm flipV="1">
            <a:off x="2353996" y="5701753"/>
            <a:ext cx="6117090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4C534831-4CE9-454E-8C8E-838F51A7CABF}"/>
              </a:ext>
            </a:extLst>
          </p:cNvPr>
          <p:cNvSpPr/>
          <p:nvPr/>
        </p:nvSpPr>
        <p:spPr>
          <a:xfrm>
            <a:off x="2353997" y="4310810"/>
            <a:ext cx="5998115" cy="1376876"/>
          </a:xfrm>
          <a:custGeom>
            <a:avLst/>
            <a:gdLst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12634 h 1312634"/>
              <a:gd name="connsiteX1" fmla="*/ 1758462 w 6499274"/>
              <a:gd name="connsiteY1" fmla="*/ 229421 h 1312634"/>
              <a:gd name="connsiteX2" fmla="*/ 6499274 w 6499274"/>
              <a:gd name="connsiteY2" fmla="*/ 4338 h 1312634"/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487026 w 6499274"/>
              <a:gd name="connsiteY1" fmla="*/ 23651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487026 w 6499274"/>
              <a:gd name="connsiteY1" fmla="*/ 23651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487026 w 6499274"/>
              <a:gd name="connsiteY1" fmla="*/ 23651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487026 w 6499274"/>
              <a:gd name="connsiteY1" fmla="*/ 23651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487026 w 6499274"/>
              <a:gd name="connsiteY1" fmla="*/ 17936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487026 w 6499274"/>
              <a:gd name="connsiteY1" fmla="*/ 179363 h 1308296"/>
              <a:gd name="connsiteX2" fmla="*/ 6499274 w 6499274"/>
              <a:gd name="connsiteY2" fmla="*/ 0 h 1308296"/>
              <a:gd name="connsiteX0" fmla="*/ 0 w 6474598"/>
              <a:gd name="connsiteY0" fmla="*/ 1376876 h 1376876"/>
              <a:gd name="connsiteX1" fmla="*/ 1487026 w 6474598"/>
              <a:gd name="connsiteY1" fmla="*/ 247943 h 1376876"/>
              <a:gd name="connsiteX2" fmla="*/ 6474598 w 6474598"/>
              <a:gd name="connsiteY2" fmla="*/ 0 h 1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4598" h="1376876">
                <a:moveTo>
                  <a:pt x="0" y="1376876"/>
                </a:moveTo>
                <a:cubicBezTo>
                  <a:pt x="320540" y="1058593"/>
                  <a:pt x="737889" y="425546"/>
                  <a:pt x="1487026" y="247943"/>
                </a:cubicBezTo>
                <a:cubicBezTo>
                  <a:pt x="2593965" y="70340"/>
                  <a:pt x="4645798" y="3517"/>
                  <a:pt x="6474598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184D52E-9F34-6F4E-89FE-3801E0DF705C}"/>
              </a:ext>
            </a:extLst>
          </p:cNvPr>
          <p:cNvSpPr/>
          <p:nvPr/>
        </p:nvSpPr>
        <p:spPr>
          <a:xfrm>
            <a:off x="2353996" y="3782394"/>
            <a:ext cx="6032405" cy="1905293"/>
          </a:xfrm>
          <a:custGeom>
            <a:avLst/>
            <a:gdLst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814732 w 6499274"/>
              <a:gd name="connsiteY1" fmla="*/ 323451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899138 w 6499274"/>
              <a:gd name="connsiteY1" fmla="*/ 382471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899138 w 6499274"/>
              <a:gd name="connsiteY1" fmla="*/ 382471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899138 w 6499274"/>
              <a:gd name="connsiteY1" fmla="*/ 382471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868768 w 6499274"/>
              <a:gd name="connsiteY1" fmla="*/ 333286 h 1308296"/>
              <a:gd name="connsiteX2" fmla="*/ 6499274 w 6499274"/>
              <a:gd name="connsiteY2" fmla="*/ 0 h 1308296"/>
              <a:gd name="connsiteX0" fmla="*/ 0 w 6511612"/>
              <a:gd name="connsiteY0" fmla="*/ 1332273 h 1332273"/>
              <a:gd name="connsiteX1" fmla="*/ 1868768 w 6511612"/>
              <a:gd name="connsiteY1" fmla="*/ 357263 h 1332273"/>
              <a:gd name="connsiteX2" fmla="*/ 6511612 w 6511612"/>
              <a:gd name="connsiteY2" fmla="*/ 0 h 1332273"/>
              <a:gd name="connsiteX0" fmla="*/ 0 w 6511612"/>
              <a:gd name="connsiteY0" fmla="*/ 1332273 h 1332273"/>
              <a:gd name="connsiteX1" fmla="*/ 1868768 w 6511612"/>
              <a:gd name="connsiteY1" fmla="*/ 357263 h 1332273"/>
              <a:gd name="connsiteX2" fmla="*/ 6511612 w 6511612"/>
              <a:gd name="connsiteY2" fmla="*/ 0 h 133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1612" h="1332273">
                <a:moveTo>
                  <a:pt x="0" y="1332273"/>
                </a:moveTo>
                <a:cubicBezTo>
                  <a:pt x="689318" y="722628"/>
                  <a:pt x="785556" y="575312"/>
                  <a:pt x="1868768" y="357263"/>
                </a:cubicBezTo>
                <a:cubicBezTo>
                  <a:pt x="2951980" y="139214"/>
                  <a:pt x="4658137" y="27494"/>
                  <a:pt x="6511612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79A5E3F-7BCE-2F49-BBC9-64AC8505BBE6}"/>
              </a:ext>
            </a:extLst>
          </p:cNvPr>
          <p:cNvSpPr/>
          <p:nvPr/>
        </p:nvSpPr>
        <p:spPr>
          <a:xfrm>
            <a:off x="2353996" y="3093075"/>
            <a:ext cx="6020975" cy="2580544"/>
          </a:xfrm>
          <a:custGeom>
            <a:avLst/>
            <a:gdLst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814732 w 6499274"/>
              <a:gd name="connsiteY1" fmla="*/ 323451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899138 w 6499274"/>
              <a:gd name="connsiteY1" fmla="*/ 382471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983545 w 6499274"/>
              <a:gd name="connsiteY1" fmla="*/ 433068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983545 w 6499274"/>
              <a:gd name="connsiteY1" fmla="*/ 433068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983545 w 6499274"/>
              <a:gd name="connsiteY1" fmla="*/ 433068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983545 w 6499274"/>
              <a:gd name="connsiteY1" fmla="*/ 433068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922804 w 6499274"/>
              <a:gd name="connsiteY1" fmla="*/ 404155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922804 w 6499274"/>
              <a:gd name="connsiteY1" fmla="*/ 404155 h 1308296"/>
              <a:gd name="connsiteX2" fmla="*/ 6499274 w 6499274"/>
              <a:gd name="connsiteY2" fmla="*/ 0 h 1308296"/>
              <a:gd name="connsiteX0" fmla="*/ 0 w 6499274"/>
              <a:gd name="connsiteY0" fmla="*/ 1325915 h 1325915"/>
              <a:gd name="connsiteX1" fmla="*/ 1922804 w 6499274"/>
              <a:gd name="connsiteY1" fmla="*/ 421774 h 1325915"/>
              <a:gd name="connsiteX2" fmla="*/ 6499274 w 6499274"/>
              <a:gd name="connsiteY2" fmla="*/ 0 h 1325915"/>
              <a:gd name="connsiteX0" fmla="*/ 0 w 6499274"/>
              <a:gd name="connsiteY0" fmla="*/ 1325915 h 1325915"/>
              <a:gd name="connsiteX1" fmla="*/ 1922804 w 6499274"/>
              <a:gd name="connsiteY1" fmla="*/ 421774 h 1325915"/>
              <a:gd name="connsiteX2" fmla="*/ 6499274 w 6499274"/>
              <a:gd name="connsiteY2" fmla="*/ 0 h 132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9274" h="1325915">
                <a:moveTo>
                  <a:pt x="0" y="1325915"/>
                </a:moveTo>
                <a:cubicBezTo>
                  <a:pt x="550876" y="857192"/>
                  <a:pt x="1158482" y="581998"/>
                  <a:pt x="1922804" y="421774"/>
                </a:cubicBezTo>
                <a:cubicBezTo>
                  <a:pt x="2687126" y="261550"/>
                  <a:pt x="4695151" y="32881"/>
                  <a:pt x="6499274" y="0"/>
                </a:cubicBez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9EE91DD-28EE-8B49-96A7-00FF4CB9FDF6}"/>
              </a:ext>
            </a:extLst>
          </p:cNvPr>
          <p:cNvSpPr/>
          <p:nvPr/>
        </p:nvSpPr>
        <p:spPr>
          <a:xfrm>
            <a:off x="2353995" y="1945680"/>
            <a:ext cx="6020975" cy="3742007"/>
          </a:xfrm>
          <a:custGeom>
            <a:avLst/>
            <a:gdLst>
              <a:gd name="connsiteX0" fmla="*/ 0 w 6499274"/>
              <a:gd name="connsiteY0" fmla="*/ 1308296 h 1308296"/>
              <a:gd name="connsiteX1" fmla="*/ 1758462 w 6499274"/>
              <a:gd name="connsiteY1" fmla="*/ 225083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814732 w 6499274"/>
              <a:gd name="connsiteY1" fmla="*/ 323451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899138 w 6499274"/>
              <a:gd name="connsiteY1" fmla="*/ 382471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983545 w 6499274"/>
              <a:gd name="connsiteY1" fmla="*/ 433068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1983545 w 6499274"/>
              <a:gd name="connsiteY1" fmla="*/ 433068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2138289 w 6499274"/>
              <a:gd name="connsiteY1" fmla="*/ 467497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2138289 w 6499274"/>
              <a:gd name="connsiteY1" fmla="*/ 467497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2138289 w 6499274"/>
              <a:gd name="connsiteY1" fmla="*/ 467497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2138289 w 6499274"/>
              <a:gd name="connsiteY1" fmla="*/ 467497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2138289 w 6499274"/>
              <a:gd name="connsiteY1" fmla="*/ 467497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2138289 w 6499274"/>
              <a:gd name="connsiteY1" fmla="*/ 467497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2138289 w 6499274"/>
              <a:gd name="connsiteY1" fmla="*/ 467497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2138289 w 6499274"/>
              <a:gd name="connsiteY1" fmla="*/ 467497 h 1308296"/>
              <a:gd name="connsiteX2" fmla="*/ 6499274 w 6499274"/>
              <a:gd name="connsiteY2" fmla="*/ 0 h 1308296"/>
              <a:gd name="connsiteX0" fmla="*/ 0 w 6499274"/>
              <a:gd name="connsiteY0" fmla="*/ 1308296 h 1308296"/>
              <a:gd name="connsiteX1" fmla="*/ 2138289 w 6499274"/>
              <a:gd name="connsiteY1" fmla="*/ 467497 h 1308296"/>
              <a:gd name="connsiteX2" fmla="*/ 6499274 w 6499274"/>
              <a:gd name="connsiteY2" fmla="*/ 0 h 130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9274" h="1308296">
                <a:moveTo>
                  <a:pt x="0" y="1308296"/>
                </a:moveTo>
                <a:cubicBezTo>
                  <a:pt x="536545" y="949490"/>
                  <a:pt x="1032070" y="705220"/>
                  <a:pt x="2138289" y="467497"/>
                </a:cubicBezTo>
                <a:cubicBezTo>
                  <a:pt x="3244508" y="229774"/>
                  <a:pt x="4656406" y="106803"/>
                  <a:pt x="6499274" y="0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76CC0-F41C-4D43-8688-E7FA62D2A15B}"/>
              </a:ext>
            </a:extLst>
          </p:cNvPr>
          <p:cNvSpPr/>
          <p:nvPr/>
        </p:nvSpPr>
        <p:spPr>
          <a:xfrm>
            <a:off x="4743019" y="57227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Amount of labeled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0D5018-18F1-C24B-97CE-A3EBB089028F}"/>
              </a:ext>
            </a:extLst>
          </p:cNvPr>
          <p:cNvSpPr/>
          <p:nvPr/>
        </p:nvSpPr>
        <p:spPr>
          <a:xfrm rot="16200000">
            <a:off x="1443006" y="3577047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Performance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0BC3F-1A47-CB4C-A4B6-6E8E5AF6E25B}"/>
              </a:ext>
            </a:extLst>
          </p:cNvPr>
          <p:cNvSpPr/>
          <p:nvPr/>
        </p:nvSpPr>
        <p:spPr>
          <a:xfrm>
            <a:off x="8374968" y="4117492"/>
            <a:ext cx="3207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ndara" panose="020E0502030303020204" pitchFamily="34" charset="0"/>
              </a:rPr>
              <a:t>Traditional Machine Learning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6430B0-F023-9B4F-BED8-5C9EBDE85E0C}"/>
              </a:ext>
            </a:extLst>
          </p:cNvPr>
          <p:cNvSpPr/>
          <p:nvPr/>
        </p:nvSpPr>
        <p:spPr>
          <a:xfrm>
            <a:off x="8358539" y="3564529"/>
            <a:ext cx="2298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Small Neural 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C41DA1-9689-AA48-9663-AACFF636B4B5}"/>
              </a:ext>
            </a:extLst>
          </p:cNvPr>
          <p:cNvSpPr/>
          <p:nvPr/>
        </p:nvSpPr>
        <p:spPr>
          <a:xfrm>
            <a:off x="8358539" y="2870966"/>
            <a:ext cx="270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andara" panose="020E0502030303020204" pitchFamily="34" charset="0"/>
              </a:rPr>
              <a:t>Medium Neural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104B03-A1CD-5A4B-B783-27527F4B7E15}"/>
              </a:ext>
            </a:extLst>
          </p:cNvPr>
          <p:cNvSpPr/>
          <p:nvPr/>
        </p:nvSpPr>
        <p:spPr>
          <a:xfrm>
            <a:off x="8358539" y="1740412"/>
            <a:ext cx="2701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andara" panose="020E0502030303020204" pitchFamily="34" charset="0"/>
              </a:rPr>
              <a:t>Large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781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2" grpId="0"/>
      <p:bldP spid="23" grpId="0"/>
      <p:bldP spid="24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0502" y="4267200"/>
            <a:ext cx="2667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ndara" panose="020E0502030303020204" pitchFamily="34" charset="0"/>
              </a:rPr>
              <a:t>https://</a:t>
            </a:r>
            <a:r>
              <a:rPr lang="en-US" sz="1400" dirty="0" err="1">
                <a:solidFill>
                  <a:schemeClr val="tx2"/>
                </a:solidFill>
                <a:latin typeface="Candara" panose="020E0502030303020204" pitchFamily="34" charset="0"/>
              </a:rPr>
              <a:t>ujjwalkarn.me</a:t>
            </a:r>
            <a:r>
              <a:rPr lang="en-US" sz="1400" dirty="0">
                <a:solidFill>
                  <a:schemeClr val="tx2"/>
                </a:solidFill>
                <a:latin typeface="Candara" panose="020E0502030303020204" pitchFamily="34" charset="0"/>
              </a:rPr>
              <a:t>/2016/08/11/intuitive-explanation-convnets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90600-F342-864D-8E70-085C2034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064" y="152400"/>
            <a:ext cx="4049733" cy="66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66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Edge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1371600"/>
          <a:ext cx="1752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15530" y="2028262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Input X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4497" y="2057756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Filter 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13996" y="2057756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Bias b=0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62800" y="1737360"/>
          <a:ext cx="1143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07710" y="3935057"/>
          <a:ext cx="10515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24300" y="4117937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Convoluted </a:t>
            </a:r>
            <a:br>
              <a:rPr lang="en-US" sz="2400" dirty="0">
                <a:latin typeface="Candara" panose="020E0502030303020204" pitchFamily="34" charset="0"/>
              </a:rPr>
            </a:br>
            <a:r>
              <a:rPr lang="en-US" sz="2400" dirty="0">
                <a:latin typeface="Candara" panose="020E0502030303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4241329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Edge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71442"/>
              </p:ext>
            </p:extLst>
          </p:nvPr>
        </p:nvGraphicFramePr>
        <p:xfrm>
          <a:off x="3505200" y="1371600"/>
          <a:ext cx="1752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15530" y="2028262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Input X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4497" y="2057756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Filter 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13996" y="2057756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Bias b=0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0407"/>
              </p:ext>
            </p:extLst>
          </p:nvPr>
        </p:nvGraphicFramePr>
        <p:xfrm>
          <a:off x="7162800" y="1737360"/>
          <a:ext cx="1143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92333"/>
              </p:ext>
            </p:extLst>
          </p:nvPr>
        </p:nvGraphicFramePr>
        <p:xfrm>
          <a:off x="5307711" y="3935057"/>
          <a:ext cx="12454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05200" y="4117937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Convoluted </a:t>
            </a:r>
            <a:br>
              <a:rPr lang="en-US" sz="2400" dirty="0">
                <a:latin typeface="Candara" panose="020E0502030303020204" pitchFamily="34" charset="0"/>
              </a:rPr>
            </a:br>
            <a:r>
              <a:rPr lang="en-US" sz="2400" dirty="0">
                <a:latin typeface="Candara" panose="020E0502030303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584405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CNN use three basic ideas: </a:t>
            </a:r>
          </a:p>
          <a:p>
            <a:r>
              <a:rPr lang="en-US" dirty="0"/>
              <a:t>Local receptive fields</a:t>
            </a:r>
          </a:p>
          <a:p>
            <a:r>
              <a:rPr lang="en-US" dirty="0"/>
              <a:t>Shared weights and biases</a:t>
            </a:r>
          </a:p>
          <a:p>
            <a:r>
              <a:rPr lang="en-US" dirty="0"/>
              <a:t>Pooling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34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Backpropagation</a:t>
            </a:r>
          </a:p>
          <a:p>
            <a:r>
              <a:rPr lang="en-US" dirty="0"/>
              <a:t>Convolutional Neural Network (CNN)</a:t>
            </a:r>
          </a:p>
          <a:p>
            <a:pPr lvl="1"/>
            <a:r>
              <a:rPr lang="en-US" dirty="0"/>
              <a:t>Local Receptive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3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Neurons for MNIST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646702"/>
            <a:ext cx="1066800" cy="525498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28x28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7C0CC-A32C-5540-B9B2-B15D58F9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790700"/>
            <a:ext cx="2997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1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Input to 1</a:t>
            </a:r>
            <a:r>
              <a:rPr lang="en-US" baseline="30000" dirty="0"/>
              <a:t>st</a:t>
            </a:r>
            <a:r>
              <a:rPr lang="en-US" dirty="0"/>
              <a:t> Hidden Layer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But we won't connect every input pixel to every hidden neuron. </a:t>
            </a:r>
          </a:p>
          <a:p>
            <a:r>
              <a:rPr lang="en-US" dirty="0"/>
              <a:t>Instead, we only make connections in small, localized regions of the input image.</a:t>
            </a:r>
          </a:p>
          <a:p>
            <a:r>
              <a:rPr lang="en-US" dirty="0"/>
              <a:t>That region in the input image is called the </a:t>
            </a:r>
            <a:r>
              <a:rPr lang="en-US" i="1" dirty="0"/>
              <a:t>local receptive field</a:t>
            </a:r>
            <a:r>
              <a:rPr lang="en-US" dirty="0"/>
              <a:t> for the hidden neuron.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4300" y="5610744"/>
            <a:ext cx="1714500" cy="561456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5x5 -&gt;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B5DE2F-BF3F-964D-A8E3-3AF4CC10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1329"/>
            <a:ext cx="4483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36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the Local Receptive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1850" y="2313819"/>
            <a:ext cx="914400" cy="389467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28x28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15400" y="2313818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24x24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FFA9B-CF6F-D445-9C11-A0781E0F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35" y="992553"/>
            <a:ext cx="5483564" cy="2818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D32C8-40DC-3949-99B7-2C6E60DA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435" y="3943561"/>
            <a:ext cx="5483564" cy="28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4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Length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receptive field can be moved by more than one pixel at a time. </a:t>
            </a:r>
          </a:p>
          <a:p>
            <a:r>
              <a:rPr lang="en-US" dirty="0"/>
              <a:t>For instance, we might move the local receptive field 2 pixels to the right (or down), in which case we'd say a stride length of 2 is used.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1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Backpropagation</a:t>
            </a:r>
          </a:p>
          <a:p>
            <a:r>
              <a:rPr lang="en-US" dirty="0"/>
              <a:t>Convolutional Neural Network (CNN)</a:t>
            </a:r>
          </a:p>
          <a:p>
            <a:pPr lvl="1"/>
            <a:r>
              <a:rPr lang="en-US" dirty="0"/>
              <a:t>Local Receptive Fields</a:t>
            </a:r>
          </a:p>
          <a:p>
            <a:pPr lvl="1"/>
            <a:r>
              <a:rPr lang="en-US" dirty="0"/>
              <a:t>Shared Weights and Biases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86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Weights and Biases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72190" y="3297767"/>
            <a:ext cx="2538856" cy="2074333"/>
          </a:xfrm>
          <a:prstGeom prst="rect">
            <a:avLst/>
          </a:prstGeom>
        </p:spPr>
        <p:txBody>
          <a:bodyPr vert="horz" wrap="squar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Use the same </a:t>
            </a:r>
          </a:p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5x5 weight matrix </a:t>
            </a:r>
          </a:p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+ </a:t>
            </a:r>
          </a:p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1 bias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A0193-DF9E-AA4D-BB77-5B433896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27" y="992553"/>
            <a:ext cx="5483564" cy="2818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68C26-0000-A445-8B6C-295A04D2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027" y="3943561"/>
            <a:ext cx="5483564" cy="28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4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that all the neurons in the first hidden layer detect exactly the same feature (e.g., a vertical edge), just at different locations in the input image.</a:t>
            </a:r>
          </a:p>
          <a:p>
            <a:r>
              <a:rPr lang="en-US" dirty="0"/>
              <a:t>To put it in slightly more abstract terms, CNNs are well adapted to the translation invariance of images: move a vertical line (say) a little ways, and it's still an image of a a vertical 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sometimes call the map from the input layer to the hidden layer a </a:t>
            </a:r>
            <a:r>
              <a:rPr lang="en-US" dirty="0">
                <a:solidFill>
                  <a:srgbClr val="FF0000"/>
                </a:solidFill>
              </a:rPr>
              <a:t>feature map</a:t>
            </a:r>
            <a:r>
              <a:rPr lang="en-US" dirty="0"/>
              <a:t>. </a:t>
            </a:r>
          </a:p>
          <a:p>
            <a:r>
              <a:rPr lang="en-US" dirty="0"/>
              <a:t>We call the weights defining the feature map the </a:t>
            </a:r>
            <a:r>
              <a:rPr lang="en-US" dirty="0">
                <a:solidFill>
                  <a:srgbClr val="FF0000"/>
                </a:solidFill>
              </a:rPr>
              <a:t>shared weights</a:t>
            </a:r>
            <a:r>
              <a:rPr lang="en-US" dirty="0"/>
              <a:t>. And we call the bias defining the feature map in this way the </a:t>
            </a:r>
            <a:r>
              <a:rPr lang="en-US" dirty="0">
                <a:solidFill>
                  <a:srgbClr val="FF0000"/>
                </a:solidFill>
              </a:rPr>
              <a:t>shared bias</a:t>
            </a:r>
            <a:r>
              <a:rPr lang="en-US" dirty="0"/>
              <a:t>. </a:t>
            </a:r>
          </a:p>
          <a:p>
            <a:r>
              <a:rPr lang="en-US" dirty="0"/>
              <a:t>The shared weights and bias are often said to define a 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 or </a:t>
            </a:r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89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953000"/>
            <a:ext cx="2514600" cy="1630680"/>
          </a:xfrm>
          <a:prstGeom prst="rect">
            <a:avLst/>
          </a:prstGeom>
        </p:spPr>
        <p:txBody>
          <a:bodyPr vert="horz" wrap="non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Example: </a:t>
            </a:r>
          </a:p>
          <a:p>
            <a:r>
              <a:rPr lang="en-US" sz="2000" dirty="0">
                <a:latin typeface="Candara" panose="020E0502030303020204" pitchFamily="34" charset="0"/>
              </a:rPr>
              <a:t>1 vertical line</a:t>
            </a:r>
          </a:p>
          <a:p>
            <a:r>
              <a:rPr lang="en-US" sz="2000" dirty="0">
                <a:latin typeface="Candara" panose="020E0502030303020204" pitchFamily="34" charset="0"/>
              </a:rPr>
              <a:t>1 horizontal line</a:t>
            </a:r>
          </a:p>
          <a:p>
            <a:r>
              <a:rPr lang="en-US" sz="2000" dirty="0">
                <a:latin typeface="Candara" panose="020E0502030303020204" pitchFamily="34" charset="0"/>
              </a:rPr>
              <a:t>1 circle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F7F25-2A8D-024F-B6E8-04A6BF2E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22" y="1346200"/>
            <a:ext cx="6819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88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Maps for MNIST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67369-C1A0-754E-A5ED-D16DB1507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2" y="1219201"/>
            <a:ext cx="5079997" cy="5334001"/>
          </a:xfrm>
        </p:spPr>
        <p:txBody>
          <a:bodyPr/>
          <a:lstStyle/>
          <a:p>
            <a:r>
              <a:rPr lang="en-US" dirty="0"/>
              <a:t>Many of the features have clear sub-regions of light and dark. </a:t>
            </a:r>
          </a:p>
          <a:p>
            <a:r>
              <a:rPr lang="en-US" dirty="0"/>
              <a:t>That shows our network really is learning things related to the spatial structure.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5245101"/>
            <a:ext cx="5613401" cy="1447800"/>
          </a:xfrm>
          <a:prstGeom prst="rect">
            <a:avLst/>
          </a:prstGeom>
        </p:spPr>
        <p:txBody>
          <a:bodyPr vert="horz" wrap="square" lIns="91440" tIns="0" rIns="45720" bIns="0" rtlCol="0" anchor="t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20 5x5 feature maps: </a:t>
            </a:r>
          </a:p>
          <a:p>
            <a:pPr marL="228600" indent="-228600">
              <a:buFont typeface="Arial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Whiter blocks mean a smaller (typically, more negative) weight, so the feature map responds less to corresponding input pixels. </a:t>
            </a:r>
          </a:p>
          <a:p>
            <a:pPr marL="228600" indent="-228600">
              <a:buFont typeface="Arial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Darker blocks mean a larger weight.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E5762-2641-8149-9B7C-0585ED2C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199"/>
            <a:ext cx="5892803" cy="4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Number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for 20 features:</a:t>
            </a:r>
          </a:p>
          <a:p>
            <a:pPr lvl="1"/>
            <a:r>
              <a:rPr lang="en-US" dirty="0"/>
              <a:t>(5x5+1) x 20 = 520</a:t>
            </a:r>
          </a:p>
          <a:p>
            <a:r>
              <a:rPr lang="en-US" dirty="0"/>
              <a:t>Fully connected with 30 hidden neurons</a:t>
            </a:r>
          </a:p>
          <a:p>
            <a:pPr lvl="1"/>
            <a:r>
              <a:rPr lang="en-US" dirty="0"/>
              <a:t>(28x28) x 20 + 20 = 15,700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53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Backpropagation</a:t>
            </a:r>
          </a:p>
          <a:p>
            <a:r>
              <a:rPr lang="en-US" dirty="0"/>
              <a:t>Convolutional Neural Network (CNN)</a:t>
            </a:r>
          </a:p>
          <a:p>
            <a:pPr lvl="1"/>
            <a:r>
              <a:rPr lang="en-US" dirty="0"/>
              <a:t>Local Receptive Fields</a:t>
            </a:r>
          </a:p>
          <a:p>
            <a:pPr lvl="1"/>
            <a:r>
              <a:rPr lang="en-US" dirty="0"/>
              <a:t>Shared Weights and Biases</a:t>
            </a:r>
          </a:p>
          <a:p>
            <a:pPr lvl="1"/>
            <a:r>
              <a:rPr lang="en-US" dirty="0"/>
              <a:t>Pooling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3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convolutional layers just described, convolutional neural networks also contain </a:t>
            </a:r>
            <a:r>
              <a:rPr lang="en-US" i="1" dirty="0"/>
              <a:t>pooling layers</a:t>
            </a:r>
            <a:r>
              <a:rPr lang="en-US" dirty="0"/>
              <a:t>. </a:t>
            </a:r>
          </a:p>
          <a:p>
            <a:r>
              <a:rPr lang="en-US" dirty="0"/>
              <a:t>Pooling layers are usually used immediately after convolutional layers.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01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Pooling: Condensing Feature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6FC8CC-300D-244C-801A-AF311A77295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57500" y="1625600"/>
            <a:ext cx="5600700" cy="2997200"/>
          </a:xfrm>
        </p:spPr>
      </p:pic>
      <p:sp>
        <p:nvSpPr>
          <p:cNvPr id="9" name="TextBox 8"/>
          <p:cNvSpPr txBox="1"/>
          <p:nvPr/>
        </p:nvSpPr>
        <p:spPr>
          <a:xfrm>
            <a:off x="3183340" y="5023513"/>
            <a:ext cx="5274860" cy="1078173"/>
          </a:xfrm>
          <a:prstGeom prst="rect">
            <a:avLst/>
          </a:prstGeom>
        </p:spPr>
        <p:txBody>
          <a:bodyPr vert="horz" wrap="squar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In max-pooling, a pooling unit simply outputs the maximum activation in the 2×2 input region.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5486" y="2971800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24x24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0460" y="2667000"/>
            <a:ext cx="914400" cy="91440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12x12</a:t>
            </a:r>
          </a:p>
        </p:txBody>
      </p:sp>
    </p:spTree>
    <p:extLst>
      <p:ext uri="{BB962C8B-B14F-4D97-AF65-F5344CB8AC3E}">
        <p14:creationId xmlns:p14="http://schemas.microsoft.com/office/powerpoint/2010/main" val="1690602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Three-Layer 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B70DAA-5C29-354B-8423-4E223A5F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2165350"/>
            <a:ext cx="6616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DD59-C835-DA40-8620-76979E83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DFB63-8933-394D-9DBB-11EF682C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8C5E6-C0EB-B44A-813F-97C6813C204F}"/>
              </a:ext>
            </a:extLst>
          </p:cNvPr>
          <p:cNvSpPr/>
          <p:nvPr/>
        </p:nvSpPr>
        <p:spPr>
          <a:xfrm>
            <a:off x="5382387" y="575346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House size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BF4CAB-2753-3F48-8672-B1700BE0842A}"/>
              </a:ext>
            </a:extLst>
          </p:cNvPr>
          <p:cNvSpPr/>
          <p:nvPr/>
        </p:nvSpPr>
        <p:spPr>
          <a:xfrm rot="16200000">
            <a:off x="2020966" y="3337853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House price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E01D7-17B5-A54A-A41F-5C748B325BD9}"/>
              </a:ext>
            </a:extLst>
          </p:cNvPr>
          <p:cNvSpPr/>
          <p:nvPr/>
        </p:nvSpPr>
        <p:spPr>
          <a:xfrm>
            <a:off x="7543845" y="2638180"/>
            <a:ext cx="2143842" cy="500396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linear regression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FD7D7-379B-2A4D-8064-73BF6649EC7C}"/>
              </a:ext>
            </a:extLst>
          </p:cNvPr>
          <p:cNvCxnSpPr/>
          <p:nvPr/>
        </p:nvCxnSpPr>
        <p:spPr>
          <a:xfrm flipV="1">
            <a:off x="3181350" y="1645920"/>
            <a:ext cx="0" cy="40919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FFCEDE-1776-CC42-ABAE-0C169011D163}"/>
              </a:ext>
            </a:extLst>
          </p:cNvPr>
          <p:cNvCxnSpPr>
            <a:cxnSpLocks/>
          </p:cNvCxnSpPr>
          <p:nvPr/>
        </p:nvCxnSpPr>
        <p:spPr>
          <a:xfrm>
            <a:off x="3181350" y="5737860"/>
            <a:ext cx="59055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13B3EC0-B7F8-C241-A606-682C1987032A}"/>
              </a:ext>
            </a:extLst>
          </p:cNvPr>
          <p:cNvSpPr/>
          <p:nvPr/>
        </p:nvSpPr>
        <p:spPr>
          <a:xfrm>
            <a:off x="3644265" y="5023684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CEF6A9-96C5-2B49-8B84-5C224D236EAA}"/>
              </a:ext>
            </a:extLst>
          </p:cNvPr>
          <p:cNvSpPr/>
          <p:nvPr/>
        </p:nvSpPr>
        <p:spPr>
          <a:xfrm>
            <a:off x="3985260" y="458382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2D750A-809C-B44C-AF21-16E2200E823B}"/>
              </a:ext>
            </a:extLst>
          </p:cNvPr>
          <p:cNvSpPr/>
          <p:nvPr/>
        </p:nvSpPr>
        <p:spPr>
          <a:xfrm>
            <a:off x="6296787" y="371514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0F3B40-7528-9745-B79E-04D1DFB24C1A}"/>
              </a:ext>
            </a:extLst>
          </p:cNvPr>
          <p:cNvSpPr/>
          <p:nvPr/>
        </p:nvSpPr>
        <p:spPr>
          <a:xfrm>
            <a:off x="4434840" y="392469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FB4E34-E4E2-194F-BA66-49D6619A04FD}"/>
              </a:ext>
            </a:extLst>
          </p:cNvPr>
          <p:cNvSpPr/>
          <p:nvPr/>
        </p:nvSpPr>
        <p:spPr>
          <a:xfrm>
            <a:off x="3893820" y="493815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5B8B99-1479-C54C-B470-C90F54F375A6}"/>
              </a:ext>
            </a:extLst>
          </p:cNvPr>
          <p:cNvSpPr/>
          <p:nvPr/>
        </p:nvSpPr>
        <p:spPr>
          <a:xfrm>
            <a:off x="4221480" y="459144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C4BCE9-7370-1542-850C-BE699B2E2B3B}"/>
              </a:ext>
            </a:extLst>
          </p:cNvPr>
          <p:cNvSpPr/>
          <p:nvPr/>
        </p:nvSpPr>
        <p:spPr>
          <a:xfrm>
            <a:off x="4366260" y="477051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B35A97-2AD4-8343-BF1A-66A816FD744F}"/>
              </a:ext>
            </a:extLst>
          </p:cNvPr>
          <p:cNvSpPr/>
          <p:nvPr/>
        </p:nvSpPr>
        <p:spPr>
          <a:xfrm>
            <a:off x="4690110" y="445428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9BDA03-71E1-3D4C-8148-F5666CBAF82C}"/>
              </a:ext>
            </a:extLst>
          </p:cNvPr>
          <p:cNvSpPr/>
          <p:nvPr/>
        </p:nvSpPr>
        <p:spPr>
          <a:xfrm>
            <a:off x="4808220" y="396660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187052-004F-F54B-9376-3206E33FE8AC}"/>
              </a:ext>
            </a:extLst>
          </p:cNvPr>
          <p:cNvSpPr/>
          <p:nvPr/>
        </p:nvSpPr>
        <p:spPr>
          <a:xfrm>
            <a:off x="5109210" y="3372214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B26847-EE0A-7D48-8E55-1F5150078048}"/>
              </a:ext>
            </a:extLst>
          </p:cNvPr>
          <p:cNvSpPr/>
          <p:nvPr/>
        </p:nvSpPr>
        <p:spPr>
          <a:xfrm>
            <a:off x="6232017" y="293028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8AFBAC-2134-634F-85C9-4AFBB2E71B85}"/>
              </a:ext>
            </a:extLst>
          </p:cNvPr>
          <p:cNvSpPr/>
          <p:nvPr/>
        </p:nvSpPr>
        <p:spPr>
          <a:xfrm>
            <a:off x="5844540" y="332271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5C78E6-8A4A-0347-A68B-ED97ADB6C5D7}"/>
              </a:ext>
            </a:extLst>
          </p:cNvPr>
          <p:cNvSpPr/>
          <p:nvPr/>
        </p:nvSpPr>
        <p:spPr>
          <a:xfrm>
            <a:off x="5029200" y="411900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BEA7CF-286C-1241-AAA7-F738A37D7F02}"/>
              </a:ext>
            </a:extLst>
          </p:cNvPr>
          <p:cNvSpPr/>
          <p:nvPr/>
        </p:nvSpPr>
        <p:spPr>
          <a:xfrm>
            <a:off x="5359527" y="3553820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F3C778-4807-C641-A4CC-3C56A2EB7FFE}"/>
              </a:ext>
            </a:extLst>
          </p:cNvPr>
          <p:cNvSpPr/>
          <p:nvPr/>
        </p:nvSpPr>
        <p:spPr>
          <a:xfrm>
            <a:off x="5581650" y="421425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633E73-BA99-7C41-A4B3-843368C20431}"/>
              </a:ext>
            </a:extLst>
          </p:cNvPr>
          <p:cNvSpPr/>
          <p:nvPr/>
        </p:nvSpPr>
        <p:spPr>
          <a:xfrm>
            <a:off x="6065520" y="340653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6C5269-F9EB-074E-BE4A-3CDF35445635}"/>
              </a:ext>
            </a:extLst>
          </p:cNvPr>
          <p:cNvSpPr/>
          <p:nvPr/>
        </p:nvSpPr>
        <p:spPr>
          <a:xfrm>
            <a:off x="7340727" y="317031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F8F90A-B3F3-4C4B-80D2-F5C9D9E4EBF6}"/>
              </a:ext>
            </a:extLst>
          </p:cNvPr>
          <p:cNvSpPr/>
          <p:nvPr/>
        </p:nvSpPr>
        <p:spPr>
          <a:xfrm>
            <a:off x="6690360" y="280836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2EB1D5-0742-A14F-A399-556F624BBAD9}"/>
              </a:ext>
            </a:extLst>
          </p:cNvPr>
          <p:cNvSpPr/>
          <p:nvPr/>
        </p:nvSpPr>
        <p:spPr>
          <a:xfrm>
            <a:off x="7996047" y="243117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DDB7874-C0F7-564F-82B3-26773F2C78F1}"/>
              </a:ext>
            </a:extLst>
          </p:cNvPr>
          <p:cNvSpPr/>
          <p:nvPr/>
        </p:nvSpPr>
        <p:spPr>
          <a:xfrm>
            <a:off x="7414260" y="212637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D5FE87-B59A-CC42-85E2-BFBF135CC892}"/>
              </a:ext>
            </a:extLst>
          </p:cNvPr>
          <p:cNvSpPr/>
          <p:nvPr/>
        </p:nvSpPr>
        <p:spPr>
          <a:xfrm>
            <a:off x="6598920" y="317412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75E0C5-34BC-B246-ACF4-AE61FD7A82FE}"/>
              </a:ext>
            </a:extLst>
          </p:cNvPr>
          <p:cNvSpPr/>
          <p:nvPr/>
        </p:nvSpPr>
        <p:spPr>
          <a:xfrm>
            <a:off x="6929247" y="2608940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669C4A-A6C8-AE43-AC4B-BD60010A0079}"/>
              </a:ext>
            </a:extLst>
          </p:cNvPr>
          <p:cNvSpPr/>
          <p:nvPr/>
        </p:nvSpPr>
        <p:spPr>
          <a:xfrm>
            <a:off x="7151370" y="285789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B00323-0C33-0E4A-9BD0-805BD587D669}"/>
              </a:ext>
            </a:extLst>
          </p:cNvPr>
          <p:cNvSpPr/>
          <p:nvPr/>
        </p:nvSpPr>
        <p:spPr>
          <a:xfrm>
            <a:off x="7635240" y="246165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BE8825-433C-954F-8B20-0C98F1DB8913}"/>
              </a:ext>
            </a:extLst>
          </p:cNvPr>
          <p:cNvCxnSpPr>
            <a:cxnSpLocks/>
          </p:cNvCxnSpPr>
          <p:nvPr/>
        </p:nvCxnSpPr>
        <p:spPr>
          <a:xfrm flipV="1">
            <a:off x="3421380" y="1998710"/>
            <a:ext cx="5029200" cy="3331446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think of max-pooling as a way for the network to ask whether a given feature is found anywhere in a region of the image. </a:t>
            </a:r>
          </a:p>
          <a:p>
            <a:r>
              <a:rPr lang="en-US" dirty="0"/>
              <a:t>It then throws away the exact positional information. </a:t>
            </a:r>
          </a:p>
          <a:p>
            <a:r>
              <a:rPr lang="en-US" dirty="0"/>
              <a:t>The intuition is that once a feature has been found, its exact location isn't as important as its rough location relative to other features. </a:t>
            </a:r>
          </a:p>
          <a:p>
            <a:r>
              <a:rPr lang="en-US" dirty="0"/>
              <a:t>A big benefit is that there are many fewer pooled features, and so this helps reduce the number of parameters needed in later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3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instead of taking the maximum activation of a 2×2 region of neurons, we take the square root of the sum of the squares of the activations in the 2×2 region. </a:t>
            </a:r>
          </a:p>
          <a:p>
            <a:r>
              <a:rPr lang="en-US" dirty="0"/>
              <a:t>While the details are different, the intuition is similar to max-pooling: L2 pooling is a way of condensing information from the convolutional layer.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35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00300" y="4648200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The final layer of connections in the network is a fully-connected layer, i.e., this layer connects </a:t>
            </a:r>
            <a:r>
              <a:rPr lang="en-US" sz="2400" i="1" dirty="0">
                <a:latin typeface="Candara" panose="020E0502030303020204" pitchFamily="34" charset="0"/>
              </a:rPr>
              <a:t>every</a:t>
            </a:r>
            <a:r>
              <a:rPr lang="en-US" sz="2400" dirty="0">
                <a:latin typeface="Candara" panose="020E0502030303020204" pitchFamily="34" charset="0"/>
              </a:rPr>
              <a:t> neuron from the max-pooled layer to every one of the 10 output neurons.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F9693-3A84-3F4F-A223-7BAC11AE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397000"/>
            <a:ext cx="7391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92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cs.stanford.edu</a:t>
            </a:r>
            <a:r>
              <a:rPr lang="en-US" dirty="0"/>
              <a:t>/people/</a:t>
            </a:r>
            <a:r>
              <a:rPr lang="en-US" dirty="0" err="1"/>
              <a:t>karpathy</a:t>
            </a:r>
            <a:r>
              <a:rPr lang="en-US" dirty="0"/>
              <a:t>/</a:t>
            </a:r>
            <a:r>
              <a:rPr lang="en-US" dirty="0" err="1"/>
              <a:t>convnetjs</a:t>
            </a:r>
            <a:r>
              <a:rPr lang="en-US" dirty="0"/>
              <a:t>/demo/cifar10.html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31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Backpropagation</a:t>
            </a:r>
          </a:p>
          <a:p>
            <a:r>
              <a:rPr lang="en-US" dirty="0"/>
              <a:t>Convolutional Neural Network (CNN)</a:t>
            </a:r>
          </a:p>
          <a:p>
            <a:r>
              <a:rPr lang="en-US" dirty="0"/>
              <a:t>Recurrent Neural Network (RNN)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169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7799-9C0F-4E22-9955-A054FA8F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Sequence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B68A-3B55-4B58-9C77-66FAF1FB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  <a:p>
            <a:r>
              <a:rPr lang="en-US" dirty="0"/>
              <a:t>Music generation</a:t>
            </a:r>
          </a:p>
          <a:p>
            <a:r>
              <a:rPr lang="en-US" dirty="0"/>
              <a:t>Sentiment classification</a:t>
            </a:r>
          </a:p>
          <a:p>
            <a:r>
              <a:rPr lang="en-US" dirty="0"/>
              <a:t>DNA sequence analysis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Video activity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4482-EB85-48C2-8B5A-A0900FFE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07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B6C1-2984-4EBE-AD72-255ABE07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0FBA5-D67C-43EF-848D-6C8B18B3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1026" name="Picture 2" descr="http://karpathy.github.io/assets/rnn/diags.jpeg">
            <a:extLst>
              <a:ext uri="{FF2B5EF4-FFF2-40B4-BE49-F238E27FC236}">
                <a16:creationId xmlns:a16="http://schemas.microsoft.com/office/drawing/2014/main" id="{D0C13B0F-724A-479E-8854-84A31C61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17338"/>
            <a:ext cx="9144000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577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2B5B-EE1F-4A30-B031-DEEE6E5D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4CF78-4981-41C9-8151-C59ED5C5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1026" name="Picture 2" descr="http://karpathy.github.io/assets/rnn/charseq.jpeg">
            <a:extLst>
              <a:ext uri="{FF2B5EF4-FFF2-40B4-BE49-F238E27FC236}">
                <a16:creationId xmlns:a16="http://schemas.microsoft.com/office/drawing/2014/main" id="{92A5215D-41EC-4C2F-B863-DD4DF42B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87" y="1119162"/>
            <a:ext cx="6730082" cy="540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879452-1692-415B-9B3E-A43569C31103}"/>
              </a:ext>
            </a:extLst>
          </p:cNvPr>
          <p:cNvSpPr/>
          <p:nvPr/>
        </p:nvSpPr>
        <p:spPr>
          <a:xfrm>
            <a:off x="8410949" y="3500550"/>
            <a:ext cx="3171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  <a:r>
              <a:rPr lang="en-US" baseline="-25000" dirty="0">
                <a:latin typeface="Candara" panose="020E0502030303020204" pitchFamily="34" charset="0"/>
              </a:rPr>
              <a:t>i</a:t>
            </a:r>
            <a:r>
              <a:rPr lang="en-US" dirty="0">
                <a:latin typeface="Candara" panose="020E0502030303020204" pitchFamily="34" charset="0"/>
              </a:rPr>
              <a:t> = tanh(</a:t>
            </a:r>
            <a:r>
              <a:rPr lang="en-US" dirty="0" err="1">
                <a:latin typeface="Candara" panose="020E0502030303020204" pitchFamily="34" charset="0"/>
              </a:rPr>
              <a:t>W</a:t>
            </a:r>
            <a:r>
              <a:rPr lang="en-US" baseline="-25000" dirty="0" err="1">
                <a:latin typeface="Candara" panose="020E0502030303020204" pitchFamily="34" charset="0"/>
              </a:rPr>
              <a:t>hh</a:t>
            </a:r>
            <a:r>
              <a:rPr lang="en-US" dirty="0">
                <a:latin typeface="Candara" panose="020E0502030303020204" pitchFamily="34" charset="0"/>
              </a:rPr>
              <a:t>*h</a:t>
            </a:r>
            <a:r>
              <a:rPr lang="en-US" baseline="-25000" dirty="0">
                <a:latin typeface="Candara" panose="020E0502030303020204" pitchFamily="34" charset="0"/>
              </a:rPr>
              <a:t>i-1</a:t>
            </a:r>
            <a:r>
              <a:rPr lang="en-US" dirty="0">
                <a:latin typeface="Candara" panose="020E0502030303020204" pitchFamily="34" charset="0"/>
              </a:rPr>
              <a:t> + </a:t>
            </a:r>
            <a:r>
              <a:rPr lang="en-US" dirty="0" err="1">
                <a:latin typeface="Candara" panose="020E0502030303020204" pitchFamily="34" charset="0"/>
              </a:rPr>
              <a:t>W</a:t>
            </a:r>
            <a:r>
              <a:rPr lang="en-US" baseline="-25000" dirty="0" err="1">
                <a:latin typeface="Candara" panose="020E0502030303020204" pitchFamily="34" charset="0"/>
              </a:rPr>
              <a:t>xh</a:t>
            </a:r>
            <a:r>
              <a:rPr lang="en-US" dirty="0">
                <a:latin typeface="Candara" panose="020E0502030303020204" pitchFamily="34" charset="0"/>
              </a:rPr>
              <a:t>*x</a:t>
            </a:r>
            <a:r>
              <a:rPr lang="en-US" baseline="-25000" dirty="0">
                <a:latin typeface="Candara" panose="020E0502030303020204" pitchFamily="34" charset="0"/>
              </a:rPr>
              <a:t>i</a:t>
            </a:r>
            <a:r>
              <a:rPr lang="en-US" dirty="0">
                <a:latin typeface="Candara" panose="020E0502030303020204" pitchFamily="34" charset="0"/>
              </a:rPr>
              <a:t>)</a:t>
            </a:r>
          </a:p>
          <a:p>
            <a:r>
              <a:rPr lang="en-US" dirty="0" err="1">
                <a:latin typeface="Candara" panose="020E0502030303020204" pitchFamily="34" charset="0"/>
              </a:rPr>
              <a:t>y</a:t>
            </a:r>
            <a:r>
              <a:rPr lang="en-US" baseline="-25000" dirty="0" err="1">
                <a:latin typeface="Candara" panose="020E0502030303020204" pitchFamily="34" charset="0"/>
              </a:rPr>
              <a:t>i</a:t>
            </a:r>
            <a:r>
              <a:rPr lang="en-US" dirty="0">
                <a:latin typeface="Candara" panose="020E0502030303020204" pitchFamily="34" charset="0"/>
              </a:rPr>
              <a:t> = W</a:t>
            </a:r>
            <a:r>
              <a:rPr lang="en-US" baseline="-25000" dirty="0">
                <a:latin typeface="Candara" panose="020E0502030303020204" pitchFamily="34" charset="0"/>
              </a:rPr>
              <a:t>hy</a:t>
            </a:r>
            <a:r>
              <a:rPr lang="en-US" dirty="0">
                <a:latin typeface="Candara" panose="020E0502030303020204" pitchFamily="34" charset="0"/>
              </a:rPr>
              <a:t> *h</a:t>
            </a:r>
            <a:r>
              <a:rPr lang="en-US" baseline="-25000" dirty="0">
                <a:latin typeface="Candara" panose="020E0502030303020204" pitchFamily="34" charset="0"/>
              </a:rPr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5EF40-173D-4342-9002-8070DB94446D}"/>
              </a:ext>
            </a:extLst>
          </p:cNvPr>
          <p:cNvSpPr/>
          <p:nvPr/>
        </p:nvSpPr>
        <p:spPr>
          <a:xfrm>
            <a:off x="6449089" y="3429000"/>
            <a:ext cx="556563" cy="369332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W</a:t>
            </a:r>
            <a:r>
              <a:rPr lang="en-US" baseline="-25000" dirty="0" err="1">
                <a:latin typeface="Candara" panose="020E0502030303020204" pitchFamily="34" charset="0"/>
              </a:rPr>
              <a:t>hh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7F0BB-1548-4043-84DE-FDC7CA813250}"/>
              </a:ext>
            </a:extLst>
          </p:cNvPr>
          <p:cNvSpPr/>
          <p:nvPr/>
        </p:nvSpPr>
        <p:spPr>
          <a:xfrm>
            <a:off x="7374374" y="2809264"/>
            <a:ext cx="545342" cy="369332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W</a:t>
            </a:r>
            <a:r>
              <a:rPr lang="en-US" baseline="-25000" dirty="0">
                <a:latin typeface="Candara" panose="020E0502030303020204" pitchFamily="34" charset="0"/>
              </a:rPr>
              <a:t>hy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1477B-81E9-094B-8676-6CA187C21AF5}"/>
              </a:ext>
            </a:extLst>
          </p:cNvPr>
          <p:cNvSpPr/>
          <p:nvPr/>
        </p:nvSpPr>
        <p:spPr>
          <a:xfrm>
            <a:off x="7374374" y="4509861"/>
            <a:ext cx="546688" cy="369332"/>
          </a:xfrm>
          <a:prstGeom prst="rect">
            <a:avLst/>
          </a:prstGeom>
          <a:solidFill>
            <a:srgbClr val="F3F3F3"/>
          </a:solidFill>
        </p:spPr>
        <p:txBody>
          <a:bodyPr wrap="none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W</a:t>
            </a:r>
            <a:r>
              <a:rPr lang="en-US" baseline="-25000" dirty="0" err="1">
                <a:latin typeface="Candara" panose="020E0502030303020204" pitchFamily="34" charset="0"/>
              </a:rPr>
              <a:t>xh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DD59-C835-DA40-8620-76979E83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DFB63-8933-394D-9DBB-11EF682C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8C5E6-C0EB-B44A-813F-97C6813C204F}"/>
              </a:ext>
            </a:extLst>
          </p:cNvPr>
          <p:cNvSpPr/>
          <p:nvPr/>
        </p:nvSpPr>
        <p:spPr>
          <a:xfrm>
            <a:off x="5382387" y="575346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House size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BF4CAB-2753-3F48-8672-B1700BE0842A}"/>
              </a:ext>
            </a:extLst>
          </p:cNvPr>
          <p:cNvSpPr/>
          <p:nvPr/>
        </p:nvSpPr>
        <p:spPr>
          <a:xfrm rot="16200000">
            <a:off x="2020966" y="3337853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House price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E01D7-17B5-A54A-A41F-5C748B325BD9}"/>
              </a:ext>
            </a:extLst>
          </p:cNvPr>
          <p:cNvSpPr/>
          <p:nvPr/>
        </p:nvSpPr>
        <p:spPr>
          <a:xfrm>
            <a:off x="5741670" y="1633602"/>
            <a:ext cx="2143842" cy="500396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nonlinear regression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FD7D7-379B-2A4D-8064-73BF6649EC7C}"/>
              </a:ext>
            </a:extLst>
          </p:cNvPr>
          <p:cNvCxnSpPr/>
          <p:nvPr/>
        </p:nvCxnSpPr>
        <p:spPr>
          <a:xfrm flipV="1">
            <a:off x="3181350" y="1645920"/>
            <a:ext cx="0" cy="40919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FFCEDE-1776-CC42-ABAE-0C169011D163}"/>
              </a:ext>
            </a:extLst>
          </p:cNvPr>
          <p:cNvCxnSpPr>
            <a:cxnSpLocks/>
          </p:cNvCxnSpPr>
          <p:nvPr/>
        </p:nvCxnSpPr>
        <p:spPr>
          <a:xfrm>
            <a:off x="3181350" y="5737860"/>
            <a:ext cx="59055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13B3EC0-B7F8-C241-A606-682C1987032A}"/>
              </a:ext>
            </a:extLst>
          </p:cNvPr>
          <p:cNvSpPr/>
          <p:nvPr/>
        </p:nvSpPr>
        <p:spPr>
          <a:xfrm>
            <a:off x="3644265" y="5023684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CEF6A9-96C5-2B49-8B84-5C224D236EAA}"/>
              </a:ext>
            </a:extLst>
          </p:cNvPr>
          <p:cNvSpPr/>
          <p:nvPr/>
        </p:nvSpPr>
        <p:spPr>
          <a:xfrm>
            <a:off x="3985260" y="458382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2D750A-809C-B44C-AF21-16E2200E823B}"/>
              </a:ext>
            </a:extLst>
          </p:cNvPr>
          <p:cNvSpPr/>
          <p:nvPr/>
        </p:nvSpPr>
        <p:spPr>
          <a:xfrm>
            <a:off x="5736908" y="2848572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0F3B40-7528-9745-B79E-04D1DFB24C1A}"/>
              </a:ext>
            </a:extLst>
          </p:cNvPr>
          <p:cNvSpPr/>
          <p:nvPr/>
        </p:nvSpPr>
        <p:spPr>
          <a:xfrm>
            <a:off x="4434840" y="392469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FB4E34-E4E2-194F-BA66-49D6619A04FD}"/>
              </a:ext>
            </a:extLst>
          </p:cNvPr>
          <p:cNvSpPr/>
          <p:nvPr/>
        </p:nvSpPr>
        <p:spPr>
          <a:xfrm>
            <a:off x="3893820" y="493815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5B8B99-1479-C54C-B470-C90F54F375A6}"/>
              </a:ext>
            </a:extLst>
          </p:cNvPr>
          <p:cNvSpPr/>
          <p:nvPr/>
        </p:nvSpPr>
        <p:spPr>
          <a:xfrm>
            <a:off x="4221480" y="459144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C4BCE9-7370-1542-850C-BE699B2E2B3B}"/>
              </a:ext>
            </a:extLst>
          </p:cNvPr>
          <p:cNvSpPr/>
          <p:nvPr/>
        </p:nvSpPr>
        <p:spPr>
          <a:xfrm>
            <a:off x="4366260" y="477051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B35A97-2AD4-8343-BF1A-66A816FD744F}"/>
              </a:ext>
            </a:extLst>
          </p:cNvPr>
          <p:cNvSpPr/>
          <p:nvPr/>
        </p:nvSpPr>
        <p:spPr>
          <a:xfrm>
            <a:off x="4690110" y="445428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9BDA03-71E1-3D4C-8148-F5666CBAF82C}"/>
              </a:ext>
            </a:extLst>
          </p:cNvPr>
          <p:cNvSpPr/>
          <p:nvPr/>
        </p:nvSpPr>
        <p:spPr>
          <a:xfrm>
            <a:off x="4808220" y="396660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187052-004F-F54B-9376-3206E33FE8AC}"/>
              </a:ext>
            </a:extLst>
          </p:cNvPr>
          <p:cNvSpPr/>
          <p:nvPr/>
        </p:nvSpPr>
        <p:spPr>
          <a:xfrm>
            <a:off x="5109210" y="3372214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B26847-EE0A-7D48-8E55-1F5150078048}"/>
              </a:ext>
            </a:extLst>
          </p:cNvPr>
          <p:cNvSpPr/>
          <p:nvPr/>
        </p:nvSpPr>
        <p:spPr>
          <a:xfrm>
            <a:off x="6232017" y="293028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8AFBAC-2134-634F-85C9-4AFBB2E71B85}"/>
              </a:ext>
            </a:extLst>
          </p:cNvPr>
          <p:cNvSpPr/>
          <p:nvPr/>
        </p:nvSpPr>
        <p:spPr>
          <a:xfrm>
            <a:off x="5844540" y="332271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5C78E6-8A4A-0347-A68B-ED97ADB6C5D7}"/>
              </a:ext>
            </a:extLst>
          </p:cNvPr>
          <p:cNvSpPr/>
          <p:nvPr/>
        </p:nvSpPr>
        <p:spPr>
          <a:xfrm>
            <a:off x="5029200" y="411900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BEA7CF-286C-1241-AAA7-F738A37D7F02}"/>
              </a:ext>
            </a:extLst>
          </p:cNvPr>
          <p:cNvSpPr/>
          <p:nvPr/>
        </p:nvSpPr>
        <p:spPr>
          <a:xfrm>
            <a:off x="5359527" y="3553820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F3C778-4807-C641-A4CC-3C56A2EB7FFE}"/>
              </a:ext>
            </a:extLst>
          </p:cNvPr>
          <p:cNvSpPr/>
          <p:nvPr/>
        </p:nvSpPr>
        <p:spPr>
          <a:xfrm>
            <a:off x="4850130" y="3553604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633E73-BA99-7C41-A4B3-843368C20431}"/>
              </a:ext>
            </a:extLst>
          </p:cNvPr>
          <p:cNvSpPr/>
          <p:nvPr/>
        </p:nvSpPr>
        <p:spPr>
          <a:xfrm>
            <a:off x="6065520" y="340653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6C5269-F9EB-074E-BE4A-3CDF35445635}"/>
              </a:ext>
            </a:extLst>
          </p:cNvPr>
          <p:cNvSpPr/>
          <p:nvPr/>
        </p:nvSpPr>
        <p:spPr>
          <a:xfrm>
            <a:off x="6419850" y="2471166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F8F90A-B3F3-4C4B-80D2-F5C9D9E4EBF6}"/>
              </a:ext>
            </a:extLst>
          </p:cNvPr>
          <p:cNvSpPr/>
          <p:nvPr/>
        </p:nvSpPr>
        <p:spPr>
          <a:xfrm>
            <a:off x="6690360" y="280836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2EB1D5-0742-A14F-A399-556F624BBAD9}"/>
              </a:ext>
            </a:extLst>
          </p:cNvPr>
          <p:cNvSpPr/>
          <p:nvPr/>
        </p:nvSpPr>
        <p:spPr>
          <a:xfrm>
            <a:off x="7996047" y="243117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DDB7874-C0F7-564F-82B3-26773F2C78F1}"/>
              </a:ext>
            </a:extLst>
          </p:cNvPr>
          <p:cNvSpPr/>
          <p:nvPr/>
        </p:nvSpPr>
        <p:spPr>
          <a:xfrm>
            <a:off x="7414260" y="212637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D5FE87-B59A-CC42-85E2-BFBF135CC892}"/>
              </a:ext>
            </a:extLst>
          </p:cNvPr>
          <p:cNvSpPr/>
          <p:nvPr/>
        </p:nvSpPr>
        <p:spPr>
          <a:xfrm>
            <a:off x="6073140" y="2612750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75E0C5-34BC-B246-ACF4-AE61FD7A82FE}"/>
              </a:ext>
            </a:extLst>
          </p:cNvPr>
          <p:cNvSpPr/>
          <p:nvPr/>
        </p:nvSpPr>
        <p:spPr>
          <a:xfrm>
            <a:off x="6929247" y="2608940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669C4A-A6C8-AE43-AC4B-BD60010A0079}"/>
              </a:ext>
            </a:extLst>
          </p:cNvPr>
          <p:cNvSpPr/>
          <p:nvPr/>
        </p:nvSpPr>
        <p:spPr>
          <a:xfrm>
            <a:off x="7343585" y="2699164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B00323-0C33-0E4A-9BD0-805BD587D669}"/>
              </a:ext>
            </a:extLst>
          </p:cNvPr>
          <p:cNvSpPr/>
          <p:nvPr/>
        </p:nvSpPr>
        <p:spPr>
          <a:xfrm>
            <a:off x="7635240" y="2461658"/>
            <a:ext cx="160020" cy="1600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0" tIns="0" rIns="0" bIns="0" rtlCol="0" anchor="ctr" anchorCtr="0">
            <a:normAutofit fontScale="3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482CCC2-29BA-E748-9AE5-A307E482DFF7}"/>
              </a:ext>
            </a:extLst>
          </p:cNvPr>
          <p:cNvSpPr/>
          <p:nvPr/>
        </p:nvSpPr>
        <p:spPr>
          <a:xfrm>
            <a:off x="3754567" y="2274968"/>
            <a:ext cx="4581525" cy="2994660"/>
          </a:xfrm>
          <a:custGeom>
            <a:avLst/>
            <a:gdLst>
              <a:gd name="connsiteX0" fmla="*/ 0 w 5486400"/>
              <a:gd name="connsiteY0" fmla="*/ 2994660 h 2994660"/>
              <a:gd name="connsiteX1" fmla="*/ 1737360 w 5486400"/>
              <a:gd name="connsiteY1" fmla="*/ 1188720 h 2994660"/>
              <a:gd name="connsiteX2" fmla="*/ 4217670 w 5486400"/>
              <a:gd name="connsiteY2" fmla="*/ 251460 h 2994660"/>
              <a:gd name="connsiteX3" fmla="*/ 5486400 w 5486400"/>
              <a:gd name="connsiteY3" fmla="*/ 0 h 2994660"/>
              <a:gd name="connsiteX0" fmla="*/ 0 w 5486400"/>
              <a:gd name="connsiteY0" fmla="*/ 2994660 h 2994660"/>
              <a:gd name="connsiteX1" fmla="*/ 1737360 w 5486400"/>
              <a:gd name="connsiteY1" fmla="*/ 1188720 h 2994660"/>
              <a:gd name="connsiteX2" fmla="*/ 5486400 w 5486400"/>
              <a:gd name="connsiteY2" fmla="*/ 0 h 2994660"/>
              <a:gd name="connsiteX0" fmla="*/ 0 w 5486400"/>
              <a:gd name="connsiteY0" fmla="*/ 2994660 h 2994660"/>
              <a:gd name="connsiteX1" fmla="*/ 2695484 w 5486400"/>
              <a:gd name="connsiteY1" fmla="*/ 788670 h 2994660"/>
              <a:gd name="connsiteX2" fmla="*/ 5486400 w 5486400"/>
              <a:gd name="connsiteY2" fmla="*/ 0 h 2994660"/>
              <a:gd name="connsiteX0" fmla="*/ 0 w 5486400"/>
              <a:gd name="connsiteY0" fmla="*/ 2994660 h 2994660"/>
              <a:gd name="connsiteX1" fmla="*/ 2695484 w 5486400"/>
              <a:gd name="connsiteY1" fmla="*/ 788670 h 2994660"/>
              <a:gd name="connsiteX2" fmla="*/ 5486400 w 5486400"/>
              <a:gd name="connsiteY2" fmla="*/ 0 h 2994660"/>
              <a:gd name="connsiteX0" fmla="*/ 0 w 5486400"/>
              <a:gd name="connsiteY0" fmla="*/ 2994660 h 2994660"/>
              <a:gd name="connsiteX1" fmla="*/ 2695484 w 5486400"/>
              <a:gd name="connsiteY1" fmla="*/ 788670 h 2994660"/>
              <a:gd name="connsiteX2" fmla="*/ 5486400 w 5486400"/>
              <a:gd name="connsiteY2" fmla="*/ 0 h 299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0" h="2994660">
                <a:moveTo>
                  <a:pt x="0" y="2994660"/>
                </a:moveTo>
                <a:cubicBezTo>
                  <a:pt x="517207" y="2320290"/>
                  <a:pt x="1685271" y="1299210"/>
                  <a:pt x="2695484" y="788670"/>
                </a:cubicBezTo>
                <a:cubicBezTo>
                  <a:pt x="3705697" y="278130"/>
                  <a:pt x="4650600" y="87630"/>
                  <a:pt x="5486400" y="0"/>
                </a:cubicBezTo>
              </a:path>
            </a:pathLst>
          </a:custGeom>
          <a:ln w="285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AD95-2ED5-3B46-8062-FCF211D9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CCD1F-F9BB-744B-8A1D-116006EF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5A833-AE3E-8D44-A3C4-9F6FD596E58B}"/>
              </a:ext>
            </a:extLst>
          </p:cNvPr>
          <p:cNvSpPr txBox="1"/>
          <p:nvPr/>
        </p:nvSpPr>
        <p:spPr>
          <a:xfrm>
            <a:off x="2781300" y="2859429"/>
            <a:ext cx="1405890" cy="8617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house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DBFE3-33BF-394E-B04E-196C4B1024CB}"/>
              </a:ext>
            </a:extLst>
          </p:cNvPr>
          <p:cNvSpPr txBox="1"/>
          <p:nvPr/>
        </p:nvSpPr>
        <p:spPr>
          <a:xfrm>
            <a:off x="7025640" y="2859429"/>
            <a:ext cx="937260" cy="8617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r>
              <a:rPr lang="en-US" dirty="0">
                <a:latin typeface="Candara" panose="020E0502030303020204" pitchFamily="34" charset="0"/>
              </a:rPr>
              <a:t>house price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FBB114-E486-1E4D-805C-066AEB99B3D3}"/>
              </a:ext>
            </a:extLst>
          </p:cNvPr>
          <p:cNvSpPr>
            <a:spLocks noChangeAspect="1"/>
          </p:cNvSpPr>
          <p:nvPr/>
        </p:nvSpPr>
        <p:spPr>
          <a:xfrm>
            <a:off x="5362575" y="3023616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7092F-4F00-3943-8BB9-9881555A9222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4187191" y="3290316"/>
            <a:ext cx="11753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F50AB4-7869-5943-9575-13D8707C7582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5895976" y="3290316"/>
            <a:ext cx="11296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2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AD95-2ED5-3B46-8062-FCF211D9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CCD1F-F9BB-744B-8A1D-116006EF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5A833-AE3E-8D44-A3C4-9F6FD596E58B}"/>
              </a:ext>
            </a:extLst>
          </p:cNvPr>
          <p:cNvSpPr txBox="1"/>
          <p:nvPr/>
        </p:nvSpPr>
        <p:spPr>
          <a:xfrm>
            <a:off x="2072640" y="1137102"/>
            <a:ext cx="1474470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r>
              <a:rPr lang="en-US" sz="2400" dirty="0">
                <a:latin typeface="Candara" panose="020E0502030303020204" pitchFamily="34" charset="0"/>
              </a:rPr>
              <a:t>house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DBFE3-33BF-394E-B04E-196C4B1024CB}"/>
              </a:ext>
            </a:extLst>
          </p:cNvPr>
          <p:cNvSpPr txBox="1"/>
          <p:nvPr/>
        </p:nvSpPr>
        <p:spPr>
          <a:xfrm>
            <a:off x="8768276" y="2887352"/>
            <a:ext cx="937260" cy="73866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r>
              <a:rPr lang="en-US" sz="2400" dirty="0">
                <a:latin typeface="Candara" panose="020E0502030303020204" pitchFamily="34" charset="0"/>
              </a:rPr>
              <a:t>house price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FBB114-E486-1E4D-805C-066AEB99B3D3}"/>
              </a:ext>
            </a:extLst>
          </p:cNvPr>
          <p:cNvSpPr>
            <a:spLocks noChangeAspect="1"/>
          </p:cNvSpPr>
          <p:nvPr/>
        </p:nvSpPr>
        <p:spPr>
          <a:xfrm>
            <a:off x="4768215" y="1712000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f</a:t>
            </a:r>
            <a:r>
              <a:rPr lang="en-US" sz="2800" i="1" baseline="-25000" dirty="0">
                <a:latin typeface="Candara" panose="020E0502030303020204" pitchFamily="34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7092F-4F00-3943-8BB9-9881555A922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547110" y="1321769"/>
            <a:ext cx="1299220" cy="468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F50AB4-7869-5943-9575-13D8707C7582}"/>
              </a:ext>
            </a:extLst>
          </p:cNvPr>
          <p:cNvCxnSpPr>
            <a:cxnSpLocks/>
            <a:stCxn id="7" idx="6"/>
            <a:endCxn id="36" idx="1"/>
          </p:cNvCxnSpPr>
          <p:nvPr/>
        </p:nvCxnSpPr>
        <p:spPr>
          <a:xfrm>
            <a:off x="5301615" y="1978701"/>
            <a:ext cx="1977410" cy="1089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3CD32B-357D-494C-A03E-1AE8601822D2}"/>
              </a:ext>
            </a:extLst>
          </p:cNvPr>
          <p:cNvSpPr txBox="1"/>
          <p:nvPr/>
        </p:nvSpPr>
        <p:spPr>
          <a:xfrm>
            <a:off x="1698171" y="2219981"/>
            <a:ext cx="1848939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# of bedroom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8C4D7B-CF22-DE49-92B7-A0F3BD09388F}"/>
              </a:ext>
            </a:extLst>
          </p:cNvPr>
          <p:cNvCxnSpPr>
            <a:cxnSpLocks/>
            <a:stCxn id="15" idx="3"/>
            <a:endCxn id="7" idx="3"/>
          </p:cNvCxnSpPr>
          <p:nvPr/>
        </p:nvCxnSpPr>
        <p:spPr>
          <a:xfrm flipV="1">
            <a:off x="3547110" y="2167285"/>
            <a:ext cx="1299220" cy="237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3F10C4-069E-F24A-B087-EFFB686DB746}"/>
              </a:ext>
            </a:extLst>
          </p:cNvPr>
          <p:cNvSpPr txBox="1"/>
          <p:nvPr/>
        </p:nvSpPr>
        <p:spPr>
          <a:xfrm>
            <a:off x="2221230" y="3480055"/>
            <a:ext cx="1325880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r>
              <a:rPr lang="en-US" sz="2400" dirty="0">
                <a:latin typeface="Candara" panose="020E0502030303020204" pitchFamily="34" charset="0"/>
              </a:rPr>
              <a:t>zip code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DDF7CB-70B1-8942-B8E4-B960A4CEC0DD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 flipV="1">
            <a:off x="3547111" y="3289339"/>
            <a:ext cx="1221105" cy="375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7A4800-4260-A64D-BC61-C29615079A2F}"/>
              </a:ext>
            </a:extLst>
          </p:cNvPr>
          <p:cNvSpPr txBox="1"/>
          <p:nvPr/>
        </p:nvSpPr>
        <p:spPr>
          <a:xfrm>
            <a:off x="2392680" y="4833251"/>
            <a:ext cx="1154430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r>
              <a:rPr lang="en-US" sz="2400" dirty="0">
                <a:latin typeface="Candara" panose="020E0502030303020204" pitchFamily="34" charset="0"/>
              </a:rPr>
              <a:t>wealth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3279D1-33E3-C640-9499-A7B49AEC6B32}"/>
              </a:ext>
            </a:extLst>
          </p:cNvPr>
          <p:cNvCxnSpPr>
            <a:cxnSpLocks/>
            <a:stCxn id="22" idx="3"/>
            <a:endCxn id="25" idx="3"/>
          </p:cNvCxnSpPr>
          <p:nvPr/>
        </p:nvCxnSpPr>
        <p:spPr>
          <a:xfrm flipV="1">
            <a:off x="3547111" y="4679021"/>
            <a:ext cx="1323985" cy="3388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3DF651-D1F6-AE46-B1CA-D6B143C970D8}"/>
              </a:ext>
            </a:extLst>
          </p:cNvPr>
          <p:cNvSpPr>
            <a:spLocks noChangeAspect="1"/>
          </p:cNvSpPr>
          <p:nvPr/>
        </p:nvSpPr>
        <p:spPr>
          <a:xfrm>
            <a:off x="4768215" y="3022639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f</a:t>
            </a:r>
            <a:r>
              <a:rPr lang="en-US" sz="2800" i="1" baseline="-25000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460298-F018-B947-B9B7-5B8C5215A2E7}"/>
              </a:ext>
            </a:extLst>
          </p:cNvPr>
          <p:cNvSpPr>
            <a:spLocks noChangeAspect="1"/>
          </p:cNvSpPr>
          <p:nvPr/>
        </p:nvSpPr>
        <p:spPr>
          <a:xfrm>
            <a:off x="4792980" y="4223735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f</a:t>
            </a:r>
            <a:r>
              <a:rPr lang="en-US" sz="2800" i="1" baseline="-25000" dirty="0"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3A6A3-1E07-444F-8209-63C661ECFD9F}"/>
              </a:ext>
            </a:extLst>
          </p:cNvPr>
          <p:cNvSpPr txBox="1"/>
          <p:nvPr/>
        </p:nvSpPr>
        <p:spPr>
          <a:xfrm rot="1678463">
            <a:off x="5193841" y="1916094"/>
            <a:ext cx="1578293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r>
              <a:rPr lang="en-US" sz="2400" dirty="0">
                <a:latin typeface="Candara" panose="020E0502030303020204" pitchFamily="34" charset="0"/>
              </a:rPr>
              <a:t>family size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BE486-F479-644B-900D-FCE3131A8AEF}"/>
              </a:ext>
            </a:extLst>
          </p:cNvPr>
          <p:cNvSpPr txBox="1"/>
          <p:nvPr/>
        </p:nvSpPr>
        <p:spPr>
          <a:xfrm>
            <a:off x="5247048" y="2877120"/>
            <a:ext cx="1600200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r>
              <a:rPr lang="en-US" sz="2400" dirty="0">
                <a:latin typeface="Candara" panose="020E0502030303020204" pitchFamily="34" charset="0"/>
              </a:rPr>
              <a:t>walkability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2CCF5-EEE0-F947-B535-AA79B25E7087}"/>
              </a:ext>
            </a:extLst>
          </p:cNvPr>
          <p:cNvSpPr txBox="1"/>
          <p:nvPr/>
        </p:nvSpPr>
        <p:spPr>
          <a:xfrm rot="19908738">
            <a:off x="5225684" y="3979510"/>
            <a:ext cx="2064078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r>
              <a:rPr lang="en-US" sz="2400" dirty="0">
                <a:latin typeface="Candara" panose="020E0502030303020204" pitchFamily="34" charset="0"/>
              </a:rPr>
              <a:t>school quality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7A27D7-F923-924B-8663-5E86AA860E9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547111" y="3788278"/>
            <a:ext cx="1323985" cy="513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DEE3548-9414-3C49-8E4D-0088A0636D21}"/>
              </a:ext>
            </a:extLst>
          </p:cNvPr>
          <p:cNvSpPr>
            <a:spLocks noChangeAspect="1"/>
          </p:cNvSpPr>
          <p:nvPr/>
        </p:nvSpPr>
        <p:spPr>
          <a:xfrm>
            <a:off x="7200910" y="2989984"/>
            <a:ext cx="533400" cy="5334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i="1" dirty="0">
                <a:latin typeface="Candara" panose="020E0502030303020204" pitchFamily="34" charset="0"/>
              </a:rPr>
              <a:t>f</a:t>
            </a:r>
            <a:endParaRPr lang="en-US" sz="2800" i="1" baseline="-25000" dirty="0">
              <a:latin typeface="Candara" panose="020E0502030303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4B764B-0B9C-7440-8708-1B36A368410B}"/>
              </a:ext>
            </a:extLst>
          </p:cNvPr>
          <p:cNvCxnSpPr>
            <a:cxnSpLocks/>
            <a:stCxn id="24" idx="6"/>
            <a:endCxn id="36" idx="2"/>
          </p:cNvCxnSpPr>
          <p:nvPr/>
        </p:nvCxnSpPr>
        <p:spPr>
          <a:xfrm flipV="1">
            <a:off x="5301616" y="3256685"/>
            <a:ext cx="1899295" cy="32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2EDF60-B229-AB4B-9505-A252AC061273}"/>
              </a:ext>
            </a:extLst>
          </p:cNvPr>
          <p:cNvCxnSpPr>
            <a:cxnSpLocks/>
            <a:stCxn id="25" idx="6"/>
            <a:endCxn id="36" idx="3"/>
          </p:cNvCxnSpPr>
          <p:nvPr/>
        </p:nvCxnSpPr>
        <p:spPr>
          <a:xfrm flipV="1">
            <a:off x="5326381" y="3445269"/>
            <a:ext cx="1952645" cy="1045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B6D9C6-C465-0245-974D-EBCB5E4E43B9}"/>
              </a:ext>
            </a:extLst>
          </p:cNvPr>
          <p:cNvCxnSpPr>
            <a:cxnSpLocks/>
            <a:stCxn id="36" idx="6"/>
            <a:endCxn id="6" idx="1"/>
          </p:cNvCxnSpPr>
          <p:nvPr/>
        </p:nvCxnSpPr>
        <p:spPr>
          <a:xfrm>
            <a:off x="7734310" y="3256684"/>
            <a:ext cx="10339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FEAB48-0A96-064C-B4CE-0B5E6ED131F8}"/>
              </a:ext>
            </a:extLst>
          </p:cNvPr>
          <p:cNvSpPr txBox="1"/>
          <p:nvPr/>
        </p:nvSpPr>
        <p:spPr>
          <a:xfrm>
            <a:off x="2392680" y="5716316"/>
            <a:ext cx="6835626" cy="73866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defPPr>
              <a:defRPr lang="en-US"/>
            </a:defPPr>
            <a:lvl1pPr algn="ctr">
              <a:defRPr sz="2800">
                <a:latin typeface="+mn-lt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If all </a:t>
            </a:r>
            <a:r>
              <a:rPr lang="en-US" sz="2400" i="1" dirty="0">
                <a:solidFill>
                  <a:srgbClr val="FF0000"/>
                </a:solidFill>
                <a:latin typeface="Candara" panose="020E0502030303020204" pitchFamily="34" charset="0"/>
              </a:rPr>
              <a:t>f</a:t>
            </a:r>
            <a:r>
              <a:rPr lang="en-US" sz="2400" i="1" baseline="-25000" dirty="0">
                <a:solidFill>
                  <a:srgbClr val="FF0000"/>
                </a:solidFill>
                <a:latin typeface="Candara" panose="020E0502030303020204" pitchFamily="34" charset="0"/>
              </a:rPr>
              <a:t>i 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 are linear function, then the house price will be a linear function of the original four variables.</a:t>
            </a:r>
          </a:p>
        </p:txBody>
      </p:sp>
    </p:spTree>
    <p:extLst>
      <p:ext uri="{BB962C8B-B14F-4D97-AF65-F5344CB8AC3E}">
        <p14:creationId xmlns:p14="http://schemas.microsoft.com/office/powerpoint/2010/main" val="594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  <p:bldP spid="20" grpId="0"/>
      <p:bldP spid="22" grpId="0"/>
      <p:bldP spid="24" grpId="0" animBg="1"/>
      <p:bldP spid="25" grpId="0" animBg="1"/>
      <p:bldP spid="26" grpId="0"/>
      <p:bldP spid="28" grpId="0"/>
      <p:bldP spid="29" grpId="0"/>
      <p:bldP spid="6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12554</TotalTime>
  <Words>2306</Words>
  <Application>Microsoft Macintosh PowerPoint</Application>
  <PresentationFormat>Widescreen</PresentationFormat>
  <Paragraphs>647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Cambria Math</vt:lpstr>
      <vt:lpstr>Candara</vt:lpstr>
      <vt:lpstr>Comic Sans MS</vt:lpstr>
      <vt:lpstr>Georgia</vt:lpstr>
      <vt:lpstr>Times New Roman</vt:lpstr>
      <vt:lpstr>Wingdings</vt:lpstr>
      <vt:lpstr>Wingdings 2</vt:lpstr>
      <vt:lpstr>Module</vt:lpstr>
      <vt:lpstr>Deep Learning (Chapter 18)</vt:lpstr>
      <vt:lpstr>Successful Examples of Deep Learning</vt:lpstr>
      <vt:lpstr>Reason for Deep Learning Progress</vt:lpstr>
      <vt:lpstr>Scale Drives Deep Learning Progress</vt:lpstr>
      <vt:lpstr>Outline</vt:lpstr>
      <vt:lpstr>House Price Prediction</vt:lpstr>
      <vt:lpstr>House Price Prediction</vt:lpstr>
      <vt:lpstr>House Price Prediction</vt:lpstr>
      <vt:lpstr>House Price Prediction</vt:lpstr>
      <vt:lpstr>Example: Face Detection</vt:lpstr>
      <vt:lpstr>Example: Minimax in Games</vt:lpstr>
      <vt:lpstr>Eval in AlphaGo</vt:lpstr>
      <vt:lpstr>Outline</vt:lpstr>
      <vt:lpstr>Neural Network</vt:lpstr>
      <vt:lpstr>Neural Network (cont’d)</vt:lpstr>
      <vt:lpstr>Illustration with a Simple Example</vt:lpstr>
      <vt:lpstr>MNIST: Handwritten Digits</vt:lpstr>
      <vt:lpstr>3-Layer Neural Network</vt:lpstr>
      <vt:lpstr>3-Layer Neural Network</vt:lpstr>
      <vt:lpstr>3-Layer Neural Network</vt:lpstr>
      <vt:lpstr>3-Layer Neural Network</vt:lpstr>
      <vt:lpstr>Overfitting Prevention: Regularization</vt:lpstr>
      <vt:lpstr>Overfitting Prevention: Dropout</vt:lpstr>
      <vt:lpstr>Overfitting Prevention: Artificially Expanding the Training Data</vt:lpstr>
      <vt:lpstr>Outline</vt:lpstr>
      <vt:lpstr>Gradient Descend</vt:lpstr>
      <vt:lpstr>Stochastic Gradient Descend</vt:lpstr>
      <vt:lpstr>Comparison</vt:lpstr>
      <vt:lpstr>How to Obtain Gradients?</vt:lpstr>
      <vt:lpstr>Outline</vt:lpstr>
      <vt:lpstr>A Simple Example</vt:lpstr>
      <vt:lpstr>Forward and Back Propagation</vt:lpstr>
      <vt:lpstr>Another Example</vt:lpstr>
      <vt:lpstr>Sigmoid Function</vt:lpstr>
      <vt:lpstr>Exercise</vt:lpstr>
      <vt:lpstr>Solution</vt:lpstr>
      <vt:lpstr>Trade-Off in Neural Network Design</vt:lpstr>
      <vt:lpstr>Outline</vt:lpstr>
      <vt:lpstr>Convolution</vt:lpstr>
      <vt:lpstr>Some Filters</vt:lpstr>
      <vt:lpstr>Exercise: Edge Detection</vt:lpstr>
      <vt:lpstr>Solution: Edge Detection</vt:lpstr>
      <vt:lpstr>Convolutional Neural Network (CNN)</vt:lpstr>
      <vt:lpstr>Outline</vt:lpstr>
      <vt:lpstr>Input Neurons for MNIST</vt:lpstr>
      <vt:lpstr>From Input to 1st Hidden Layer</vt:lpstr>
      <vt:lpstr>Sliding the Local Receptive Field</vt:lpstr>
      <vt:lpstr>Stride Length</vt:lpstr>
      <vt:lpstr>Outline</vt:lpstr>
      <vt:lpstr>Shared Weights and Biases</vt:lpstr>
      <vt:lpstr>Interpretation</vt:lpstr>
      <vt:lpstr>Feature Map</vt:lpstr>
      <vt:lpstr>More Feature Maps</vt:lpstr>
      <vt:lpstr>Feature Maps for MNIST</vt:lpstr>
      <vt:lpstr>Reduced Number of Parameters</vt:lpstr>
      <vt:lpstr>Outline</vt:lpstr>
      <vt:lpstr>Pooling Layer</vt:lpstr>
      <vt:lpstr>Pooling: Condensing Feature Map</vt:lpstr>
      <vt:lpstr>A Three-Layer CNN</vt:lpstr>
      <vt:lpstr>Interpretation</vt:lpstr>
      <vt:lpstr>L2 Pooling</vt:lpstr>
      <vt:lpstr>Putting All Together</vt:lpstr>
      <vt:lpstr>Demo</vt:lpstr>
      <vt:lpstr>Outline</vt:lpstr>
      <vt:lpstr>Examples of Sequence Data</vt:lpstr>
      <vt:lpstr>RNN Models</vt:lpstr>
      <vt:lpstr>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1095</cp:revision>
  <cp:lastPrinted>2008-01-09T20:50:56Z</cp:lastPrinted>
  <dcterms:created xsi:type="dcterms:W3CDTF">2010-09-02T17:38:46Z</dcterms:created>
  <dcterms:modified xsi:type="dcterms:W3CDTF">2020-12-02T20:50:59Z</dcterms:modified>
</cp:coreProperties>
</file>