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86" r:id="rId1"/>
  </p:sldMasterIdLst>
  <p:notesMasterIdLst>
    <p:notesMasterId r:id="rId105"/>
  </p:notesMasterIdLst>
  <p:handoutMasterIdLst>
    <p:handoutMasterId r:id="rId106"/>
  </p:handoutMasterIdLst>
  <p:sldIdLst>
    <p:sldId id="259" r:id="rId2"/>
    <p:sldId id="768" r:id="rId3"/>
    <p:sldId id="331" r:id="rId4"/>
    <p:sldId id="303" r:id="rId5"/>
    <p:sldId id="379" r:id="rId6"/>
    <p:sldId id="264" r:id="rId7"/>
    <p:sldId id="265" r:id="rId8"/>
    <p:sldId id="380" r:id="rId9"/>
    <p:sldId id="271" r:id="rId10"/>
    <p:sldId id="381" r:id="rId11"/>
    <p:sldId id="382" r:id="rId12"/>
    <p:sldId id="710" r:id="rId13"/>
    <p:sldId id="277" r:id="rId14"/>
    <p:sldId id="275" r:id="rId15"/>
    <p:sldId id="276" r:id="rId16"/>
    <p:sldId id="344" r:id="rId17"/>
    <p:sldId id="345" r:id="rId18"/>
    <p:sldId id="346" r:id="rId19"/>
    <p:sldId id="347" r:id="rId20"/>
    <p:sldId id="365" r:id="rId21"/>
    <p:sldId id="366" r:id="rId22"/>
    <p:sldId id="767" r:id="rId23"/>
    <p:sldId id="711" r:id="rId24"/>
    <p:sldId id="769" r:id="rId25"/>
    <p:sldId id="351" r:id="rId26"/>
    <p:sldId id="712" r:id="rId27"/>
    <p:sldId id="713" r:id="rId28"/>
    <p:sldId id="715" r:id="rId29"/>
    <p:sldId id="716" r:id="rId30"/>
    <p:sldId id="717" r:id="rId31"/>
    <p:sldId id="718" r:id="rId32"/>
    <p:sldId id="770" r:id="rId33"/>
    <p:sldId id="719" r:id="rId34"/>
    <p:sldId id="771" r:id="rId35"/>
    <p:sldId id="720" r:id="rId36"/>
    <p:sldId id="722" r:id="rId37"/>
    <p:sldId id="723" r:id="rId38"/>
    <p:sldId id="724" r:id="rId39"/>
    <p:sldId id="725" r:id="rId40"/>
    <p:sldId id="726" r:id="rId41"/>
    <p:sldId id="727" r:id="rId42"/>
    <p:sldId id="728" r:id="rId43"/>
    <p:sldId id="729" r:id="rId44"/>
    <p:sldId id="730" r:id="rId45"/>
    <p:sldId id="731" r:id="rId46"/>
    <p:sldId id="732" r:id="rId47"/>
    <p:sldId id="733" r:id="rId48"/>
    <p:sldId id="734" r:id="rId49"/>
    <p:sldId id="735" r:id="rId50"/>
    <p:sldId id="736" r:id="rId51"/>
    <p:sldId id="737" r:id="rId52"/>
    <p:sldId id="738" r:id="rId53"/>
    <p:sldId id="739" r:id="rId54"/>
    <p:sldId id="773" r:id="rId55"/>
    <p:sldId id="772" r:id="rId56"/>
    <p:sldId id="740" r:id="rId57"/>
    <p:sldId id="741" r:id="rId58"/>
    <p:sldId id="774" r:id="rId59"/>
    <p:sldId id="743" r:id="rId60"/>
    <p:sldId id="744" r:id="rId61"/>
    <p:sldId id="745" r:id="rId62"/>
    <p:sldId id="746" r:id="rId63"/>
    <p:sldId id="747" r:id="rId64"/>
    <p:sldId id="748" r:id="rId65"/>
    <p:sldId id="749" r:id="rId66"/>
    <p:sldId id="775" r:id="rId67"/>
    <p:sldId id="750" r:id="rId68"/>
    <p:sldId id="751" r:id="rId69"/>
    <p:sldId id="779" r:id="rId70"/>
    <p:sldId id="782" r:id="rId71"/>
    <p:sldId id="783" r:id="rId72"/>
    <p:sldId id="784" r:id="rId73"/>
    <p:sldId id="785" r:id="rId74"/>
    <p:sldId id="786" r:id="rId75"/>
    <p:sldId id="787" r:id="rId76"/>
    <p:sldId id="788" r:id="rId77"/>
    <p:sldId id="793" r:id="rId78"/>
    <p:sldId id="789" r:id="rId79"/>
    <p:sldId id="791" r:id="rId80"/>
    <p:sldId id="792" r:id="rId81"/>
    <p:sldId id="764" r:id="rId82"/>
    <p:sldId id="709" r:id="rId83"/>
    <p:sldId id="766" r:id="rId84"/>
    <p:sldId id="370" r:id="rId85"/>
    <p:sldId id="369" r:id="rId86"/>
    <p:sldId id="333" r:id="rId87"/>
    <p:sldId id="334" r:id="rId88"/>
    <p:sldId id="383" r:id="rId89"/>
    <p:sldId id="335" r:id="rId90"/>
    <p:sldId id="371" r:id="rId91"/>
    <p:sldId id="337" r:id="rId92"/>
    <p:sldId id="338" r:id="rId93"/>
    <p:sldId id="372" r:id="rId94"/>
    <p:sldId id="373" r:id="rId95"/>
    <p:sldId id="339" r:id="rId96"/>
    <p:sldId id="374" r:id="rId97"/>
    <p:sldId id="375" r:id="rId98"/>
    <p:sldId id="304" r:id="rId99"/>
    <p:sldId id="376" r:id="rId100"/>
    <p:sldId id="316" r:id="rId101"/>
    <p:sldId id="320" r:id="rId102"/>
    <p:sldId id="321" r:id="rId103"/>
    <p:sldId id="322" r:id="rId10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CC00"/>
    <a:srgbClr val="FFFF00"/>
    <a:srgbClr val="DDDDDD"/>
    <a:srgbClr val="00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4694" autoAdjust="0"/>
  </p:normalViewPr>
  <p:slideViewPr>
    <p:cSldViewPr>
      <p:cViewPr varScale="1">
        <p:scale>
          <a:sx n="85" d="100"/>
          <a:sy n="85" d="100"/>
        </p:scale>
        <p:origin x="7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44"/>
    </p:cViewPr>
  </p:notesTextViewPr>
  <p:sorterViewPr>
    <p:cViewPr varScale="1">
      <p:scale>
        <a:sx n="1" d="1"/>
        <a:sy n="1" d="1"/>
      </p:scale>
      <p:origin x="0" y="-180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6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1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62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6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8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1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40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42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20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3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8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71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2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170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807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07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051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38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266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826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20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057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86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001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907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48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052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9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36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80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00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1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174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009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19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1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70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7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2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07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92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40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6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22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tie break, think about it: You want to prune the biggest branch of the tree possible, so to break the tie, choose the variable with the most </a:t>
            </a:r>
            <a:r>
              <a:rPr lang="en-US"/>
              <a:t>constraints (has the most </a:t>
            </a:r>
            <a:r>
              <a:rPr lang="en-US" dirty="0"/>
              <a:t>variables attached to it that thus constrain the selected variable).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540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above, we prefer the path where SA allows for 1 value versus Allows for 0 value (rule out the bottom path).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2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6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www.websudoku.com</a:t>
            </a:r>
            <a:r>
              <a:rPr lang="en-US" dirty="0"/>
              <a:t>/?level=2&amp;set_id=7685824679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37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3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6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2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71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://eightqueen.becher-sundstroem.de/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9" Type="http://schemas.openxmlformats.org/officeDocument/2006/relationships/image" Target="../media/image30.e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if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Search in Constraint Satisfaction Problems (CSPs)</a:t>
            </a:r>
            <a:br>
              <a:rPr lang="en-US" sz="5400" dirty="0"/>
            </a:br>
            <a:r>
              <a:rPr lang="en-US" sz="5400" dirty="0"/>
              <a:t>(Chapter 6)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7BB114-788D-4E4E-B4FE-197CB8C2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DA7F9-57CC-004D-9A18-FA0DFEEB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667D5D-CBCC-5240-A542-684F47CD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66" y="1905001"/>
            <a:ext cx="3568535" cy="3568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D8840-6850-674D-82FA-9C8CC00CD06B}"/>
              </a:ext>
            </a:extLst>
          </p:cNvPr>
          <p:cNvSpPr/>
          <p:nvPr/>
        </p:nvSpPr>
        <p:spPr>
          <a:xfrm>
            <a:off x="4259270" y="5867400"/>
            <a:ext cx="3741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en.wikipedia.org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/wiki/Sudoku</a:t>
            </a:r>
          </a:p>
        </p:txBody>
      </p:sp>
    </p:spTree>
    <p:extLst>
      <p:ext uri="{BB962C8B-B14F-4D97-AF65-F5344CB8AC3E}">
        <p14:creationId xmlns:p14="http://schemas.microsoft.com/office/powerpoint/2010/main" val="1884583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Tree-Structured CSPs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505200"/>
            <a:ext cx="10972800" cy="3048000"/>
          </a:xfrm>
        </p:spPr>
        <p:txBody>
          <a:bodyPr>
            <a:normAutofit/>
          </a:bodyPr>
          <a:lstStyle/>
          <a:p>
            <a:r>
              <a:rPr lang="en-US" dirty="0"/>
              <a:t>Theorem: if the constraint graph has no loops (i.e., a tree structure), the CSP can be solved in </a:t>
            </a:r>
            <a:r>
              <a:rPr lang="en-US" dirty="0">
                <a:solidFill>
                  <a:srgbClr val="7030A0"/>
                </a:solidFill>
              </a:rPr>
              <a:t>O(n*d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 </a:t>
            </a:r>
            <a:r>
              <a:rPr lang="en-US" dirty="0"/>
              <a:t>time.</a:t>
            </a:r>
          </a:p>
          <a:p>
            <a:r>
              <a:rPr lang="en-US" dirty="0"/>
              <a:t>Compare to general CSPs, where worst-case time is </a:t>
            </a:r>
            <a:r>
              <a:rPr lang="en-US" dirty="0">
                <a:solidFill>
                  <a:srgbClr val="7030A0"/>
                </a:solidFill>
              </a:rPr>
              <a:t>O(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baseline="30000" dirty="0" err="1">
                <a:solidFill>
                  <a:srgbClr val="7030A0"/>
                </a:solidFill>
              </a:rPr>
              <a:t>n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BCDC8-F553-5748-9024-3DA7007C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100</a:t>
            </a:fld>
            <a:endParaRPr lang="en-US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19200"/>
            <a:ext cx="3314700" cy="190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91953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Nearly Tree-Structured CSPs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4116F-D307-D544-96CD-7CC940FD9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10972800" cy="3124202"/>
          </a:xfrm>
        </p:spPr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conditioning: instantiate a set of variables such that the remaining constraint graph is a tree</a:t>
            </a:r>
          </a:p>
          <a:p>
            <a:r>
              <a:rPr lang="en-US" dirty="0" err="1"/>
              <a:t>Cutset</a:t>
            </a:r>
            <a:r>
              <a:rPr lang="en-US" dirty="0"/>
              <a:t> size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 gives runtime </a:t>
            </a:r>
            <a:r>
              <a:rPr lang="en-US" dirty="0">
                <a:solidFill>
                  <a:srgbClr val="7030A0"/>
                </a:solidFill>
              </a:rPr>
              <a:t>O(d</a:t>
            </a:r>
            <a:r>
              <a:rPr lang="en-US" baseline="30000" dirty="0">
                <a:solidFill>
                  <a:srgbClr val="7030A0"/>
                </a:solidFill>
              </a:rPr>
              <a:t>c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(n-c)d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O((n-c)d</a:t>
            </a:r>
            <a:r>
              <a:rPr lang="en-US" baseline="30000" dirty="0">
                <a:solidFill>
                  <a:srgbClr val="7030A0"/>
                </a:solidFill>
              </a:rPr>
              <a:t>c+2</a:t>
            </a:r>
            <a:r>
              <a:rPr lang="en-US" dirty="0">
                <a:solidFill>
                  <a:srgbClr val="7030A0"/>
                </a:solidFill>
              </a:rPr>
              <a:t>)</a:t>
            </a:r>
            <a:r>
              <a:rPr lang="en-US" dirty="0"/>
              <a:t>, very fast for small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C11E95-64DC-884D-AC4C-C4935A8B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101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3FDD4-BDB2-0E4A-A713-02196593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966914"/>
            <a:ext cx="5638800" cy="223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4575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D19E25B-2AEB-2C4B-A69F-CE13617E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70" y="1300798"/>
            <a:ext cx="1268061" cy="1118552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B1E59DC-1966-7E42-902B-02566911CF9E}"/>
              </a:ext>
            </a:extLst>
          </p:cNvPr>
          <p:cNvGrpSpPr/>
          <p:nvPr/>
        </p:nvGrpSpPr>
        <p:grpSpPr>
          <a:xfrm>
            <a:off x="2566370" y="2407965"/>
            <a:ext cx="1268061" cy="1118552"/>
            <a:chOff x="4928570" y="1929448"/>
            <a:chExt cx="1268061" cy="11185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05167D1-3099-6F4F-856E-2FE19F8C9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8570" y="1929448"/>
              <a:ext cx="1268061" cy="1118552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043731-EE96-B44C-9A84-25E71BDAB3EA}"/>
                </a:ext>
              </a:extLst>
            </p:cNvPr>
            <p:cNvSpPr/>
            <p:nvPr/>
          </p:nvSpPr>
          <p:spPr>
            <a:xfrm>
              <a:off x="5458968" y="2380949"/>
              <a:ext cx="137160" cy="133651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56649F-5BAC-6748-8793-C5F10AF77C52}"/>
              </a:ext>
            </a:extLst>
          </p:cNvPr>
          <p:cNvGrpSpPr/>
          <p:nvPr/>
        </p:nvGrpSpPr>
        <p:grpSpPr>
          <a:xfrm>
            <a:off x="838200" y="3623580"/>
            <a:ext cx="1268061" cy="1118552"/>
            <a:chOff x="3200400" y="3145063"/>
            <a:chExt cx="1268061" cy="1118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44703D9-E427-8047-B476-62F66AEE8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3145063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2809C2-0273-BE42-ADE0-9EB74E9D1873}"/>
                </a:ext>
              </a:extLst>
            </p:cNvPr>
            <p:cNvSpPr/>
            <p:nvPr/>
          </p:nvSpPr>
          <p:spPr>
            <a:xfrm>
              <a:off x="3725262" y="3576140"/>
              <a:ext cx="145698" cy="166634"/>
            </a:xfrm>
            <a:prstGeom prst="ellipse">
              <a:avLst/>
            </a:prstGeom>
            <a:solidFill>
              <a:srgbClr val="0000CC">
                <a:alpha val="29000"/>
              </a:srgbClr>
            </a:solidFill>
            <a:ln w="38100">
              <a:solidFill>
                <a:srgbClr val="0000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2EDB160-7439-8543-9ACD-7F3D86B2AA4A}"/>
              </a:ext>
            </a:extLst>
          </p:cNvPr>
          <p:cNvGrpSpPr/>
          <p:nvPr/>
        </p:nvGrpSpPr>
        <p:grpSpPr>
          <a:xfrm>
            <a:off x="2566370" y="3623578"/>
            <a:ext cx="1268061" cy="1118552"/>
            <a:chOff x="4990392" y="3145061"/>
            <a:chExt cx="1268061" cy="11185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25E6178-5E31-E94F-A5B3-AC267C82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90392" y="3145061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22C65A0-AEF9-6A4B-8F36-5C59EF359E83}"/>
                </a:ext>
              </a:extLst>
            </p:cNvPr>
            <p:cNvSpPr/>
            <p:nvPr/>
          </p:nvSpPr>
          <p:spPr>
            <a:xfrm>
              <a:off x="5515254" y="3576138"/>
              <a:ext cx="145698" cy="166634"/>
            </a:xfrm>
            <a:prstGeom prst="ellipse">
              <a:avLst/>
            </a:prstGeom>
            <a:solidFill>
              <a:srgbClr val="FF0000">
                <a:alpha val="29000"/>
              </a:srgb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F0FBBB-529E-6446-B6B3-D1366F605952}"/>
              </a:ext>
            </a:extLst>
          </p:cNvPr>
          <p:cNvGrpSpPr/>
          <p:nvPr/>
        </p:nvGrpSpPr>
        <p:grpSpPr>
          <a:xfrm>
            <a:off x="4267200" y="3662013"/>
            <a:ext cx="1268061" cy="1118552"/>
            <a:chOff x="6629400" y="3183496"/>
            <a:chExt cx="1268061" cy="111855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BA387A60-0C11-7143-8275-8725C5F1C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9400" y="3183496"/>
              <a:ext cx="1268061" cy="1118552"/>
            </a:xfrm>
            <a:prstGeom prst="rect">
              <a:avLst/>
            </a:prstGeom>
            <a:solidFill>
              <a:srgbClr val="0000CC">
                <a:alpha val="29000"/>
              </a:srgbClr>
            </a:solidFill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43431BA-B087-8B43-8937-25450DF0A6DC}"/>
                </a:ext>
              </a:extLst>
            </p:cNvPr>
            <p:cNvSpPr/>
            <p:nvPr/>
          </p:nvSpPr>
          <p:spPr>
            <a:xfrm>
              <a:off x="7154262" y="3614573"/>
              <a:ext cx="145698" cy="166634"/>
            </a:xfrm>
            <a:prstGeom prst="ellipse">
              <a:avLst/>
            </a:prstGeom>
            <a:solidFill>
              <a:srgbClr val="00B050">
                <a:alpha val="29000"/>
              </a:srgbClr>
            </a:solidFill>
            <a:ln w="3810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ndara" panose="020E0502030303020204" pitchFamily="34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BE4843B-5830-7843-B7A2-8D596C7F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3" y="4965788"/>
            <a:ext cx="1190732" cy="103496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EA3AECD-E26C-0C4E-88AD-E6CB81DE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33" y="4965788"/>
            <a:ext cx="1190732" cy="103496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AB7C444-D2B5-3442-BA44-D81EC046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863" y="4965788"/>
            <a:ext cx="1190732" cy="1034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Cutset</a:t>
            </a:r>
            <a:r>
              <a:rPr lang="en-US" dirty="0"/>
              <a:t> Conditioning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E2AEB-D34A-BF4B-9FB2-94E0FAB8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  <p:cxnSp>
        <p:nvCxnSpPr>
          <p:cNvPr id="29" name="Straight Arrow Connector 28"/>
          <p:cNvCxnSpPr>
            <a:cxnSpLocks/>
          </p:cNvCxnSpPr>
          <p:nvPr/>
        </p:nvCxnSpPr>
        <p:spPr>
          <a:xfrm flipH="1">
            <a:off x="1943067" y="3164567"/>
            <a:ext cx="800133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3733799" y="3164567"/>
            <a:ext cx="1028700" cy="3218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0399" y="316456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157214" y="3748567"/>
            <a:ext cx="4519755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Instantiate the </a:t>
            </a: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cutset</a:t>
            </a:r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(all possible ways)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157214" y="4968919"/>
            <a:ext cx="5348987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Compute residual CSP for each assignment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57214" y="2622877"/>
            <a:ext cx="4519755" cy="514350"/>
          </a:xfrm>
          <a:prstGeom prst="roundRect">
            <a:avLst/>
          </a:prstGeom>
          <a:noFill/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Choose a </a:t>
            </a:r>
            <a:r>
              <a:rPr lang="en-US" sz="2000" dirty="0" err="1">
                <a:solidFill>
                  <a:schemeClr val="tx1"/>
                </a:solidFill>
                <a:latin typeface="Candara" panose="020E0502030303020204" pitchFamily="34" charset="0"/>
              </a:rPr>
              <a:t>cutset</a:t>
            </a:r>
            <a:endParaRPr lang="en-US" sz="2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4477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03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876799" y="4479017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0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</a:t>
            </a:r>
            <a:r>
              <a:rPr lang="en-US" dirty="0" err="1"/>
              <a:t>Cutset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smallest </a:t>
            </a:r>
            <a:r>
              <a:rPr lang="en-US" dirty="0" err="1"/>
              <a:t>cutset</a:t>
            </a:r>
            <a:r>
              <a:rPr lang="en-US" dirty="0"/>
              <a:t> for the graph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0EF-A734-0341-9E8C-CB36E181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  <p:pic>
        <p:nvPicPr>
          <p:cNvPr id="5" name="Picture 4" descr="cutset-quiz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2743200"/>
            <a:ext cx="3962400" cy="2209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9EEC95-9D9C-47AA-83A5-B7811A5D3CE4}"/>
              </a:ext>
            </a:extLst>
          </p:cNvPr>
          <p:cNvSpPr/>
          <p:nvPr/>
        </p:nvSpPr>
        <p:spPr>
          <a:xfrm>
            <a:off x="4724400" y="3429000"/>
            <a:ext cx="1676400" cy="762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2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429-C3A5-ED49-939E-2ED7D241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Job Shop Scheduling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881B-5C36-DD43-AD44-F5A0BBE4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Scheduling the small part of car assembly:</a:t>
            </a:r>
          </a:p>
          <a:p>
            <a:r>
              <a:rPr lang="en-US" dirty="0"/>
              <a:t>15 tasks: </a:t>
            </a:r>
          </a:p>
          <a:p>
            <a:pPr lvl="1"/>
            <a:r>
              <a:rPr lang="en-US" dirty="0"/>
              <a:t>install axles (front and back)</a:t>
            </a:r>
          </a:p>
          <a:p>
            <a:pPr lvl="1"/>
            <a:r>
              <a:rPr lang="en-US" dirty="0"/>
              <a:t>affix all four wheels (right and left, front and back)</a:t>
            </a:r>
          </a:p>
          <a:p>
            <a:pPr lvl="1"/>
            <a:r>
              <a:rPr lang="en-US" dirty="0"/>
              <a:t>tighten nuts for each wheel, affix hubcaps, and inspect the final assembly.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EC9D-EB71-354D-9EF9-E03F1D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A8429-C3A5-ED49-939E-2ED7D241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Job Shop Scheduling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881B-5C36-DD43-AD44-F5A0BBE41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constraints:</a:t>
            </a:r>
          </a:p>
          <a:p>
            <a:pPr lvl="1"/>
            <a:r>
              <a:rPr lang="en-US" dirty="0"/>
              <a:t>The axles have to be in place (each of which takes 1 minute) before the wheels are put on.</a:t>
            </a:r>
          </a:p>
          <a:p>
            <a:pPr lvl="1"/>
            <a:r>
              <a:rPr lang="en-US" dirty="0"/>
              <a:t>For each wheel, we must affix the wheel (1 minute), then tighten the nuts (2 minutes).</a:t>
            </a:r>
          </a:p>
          <a:p>
            <a:r>
              <a:rPr lang="en-US" dirty="0"/>
              <a:t>Disjunctive constraints:</a:t>
            </a:r>
          </a:p>
          <a:p>
            <a:pPr lvl="1"/>
            <a:r>
              <a:rPr lang="en-US" dirty="0"/>
              <a:t>A few workers have to share one tool that helps put the axel in place.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20EC9D-EB71-354D-9EF9-E03F1DE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09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Assignment problems: e.g., who teaches what class</a:t>
            </a:r>
          </a:p>
          <a:p>
            <a:r>
              <a:rPr lang="en-US" dirty="0"/>
              <a:t>Timetabling problems: e.g., which class is offered when and where?</a:t>
            </a:r>
          </a:p>
          <a:p>
            <a:r>
              <a:rPr lang="en-US" dirty="0"/>
              <a:t>Hardware configuration</a:t>
            </a:r>
          </a:p>
          <a:p>
            <a:r>
              <a:rPr lang="en-US" dirty="0"/>
              <a:t>Transportation scheduling</a:t>
            </a:r>
          </a:p>
          <a:p>
            <a:r>
              <a:rPr lang="en-US" dirty="0"/>
              <a:t>Factory scheduling</a:t>
            </a:r>
          </a:p>
          <a:p>
            <a:r>
              <a:rPr lang="en-US" dirty="0"/>
              <a:t>Circuit layout</a:t>
            </a:r>
          </a:p>
          <a:p>
            <a:r>
              <a:rPr lang="en-US" dirty="0"/>
              <a:t>Fault diagnosis</a:t>
            </a:r>
          </a:p>
          <a:p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B4654-B646-B04A-9A37-505CA00C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39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Varieties of CSPs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Discrete variables</a:t>
            </a:r>
          </a:p>
          <a:p>
            <a:pPr lvl="1"/>
            <a:r>
              <a:rPr lang="en-US" dirty="0"/>
              <a:t>Map coloring</a:t>
            </a:r>
          </a:p>
          <a:p>
            <a:pPr lvl="1"/>
            <a:r>
              <a:rPr lang="en-US" dirty="0"/>
              <a:t>N-Queens</a:t>
            </a:r>
          </a:p>
          <a:p>
            <a:pPr lvl="1"/>
            <a:r>
              <a:rPr lang="en-US" dirty="0"/>
              <a:t>Sudoku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Continuous variables</a:t>
            </a:r>
          </a:p>
          <a:p>
            <a:pPr lvl="1"/>
            <a:r>
              <a:rPr lang="en-US" dirty="0"/>
              <a:t>Job shop scheduling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60AC0-0986-4240-831B-7F2117B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9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Varieties of Constraints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constraints involve a single variable.</a:t>
            </a:r>
          </a:p>
          <a:p>
            <a:r>
              <a:rPr lang="en-US" dirty="0"/>
              <a:t>Binary constraints involve pairs of variables. </a:t>
            </a:r>
          </a:p>
          <a:p>
            <a:r>
              <a:rPr lang="en-US" dirty="0"/>
              <a:t>Higher-order constraints involve 3 or more variables.</a:t>
            </a:r>
          </a:p>
          <a:p>
            <a:r>
              <a:rPr lang="en-US" dirty="0"/>
              <a:t>Preferences (soft constraints):</a:t>
            </a:r>
          </a:p>
          <a:p>
            <a:pPr lvl="1"/>
            <a:r>
              <a:rPr lang="en-US" dirty="0"/>
              <a:t>Often representable by a cost for each variable assignment.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FE92E-3EB4-F549-96A0-4F9AC47A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3080-EE6F-EF4E-9BD9-5D5885A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7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2F0C-2593-954A-9022-58148F7A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in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BD85-F0B7-9F4F-A000-DB9FCE03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special type of inference is called constraint propagation: </a:t>
            </a:r>
          </a:p>
          <a:p>
            <a:pPr lvl="1"/>
            <a:r>
              <a:rPr lang="en-US" dirty="0"/>
              <a:t>Using the constraints to reduce the number of legal values for a variable, which in turn can reduce the legal values for another variable, and so 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01ACC-8EE4-DE45-A89C-CA652609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3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1852-99E9-7949-88BA-9942136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Local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AF1C-769C-DD43-BC61-C630B227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consistency: </a:t>
            </a:r>
          </a:p>
          <a:p>
            <a:pPr lvl="1"/>
            <a:r>
              <a:rPr lang="en-US" dirty="0"/>
              <a:t>Model: We treat each variable as a node in a graph and each binary constraint as an arc.</a:t>
            </a:r>
          </a:p>
          <a:p>
            <a:pPr lvl="1"/>
            <a:r>
              <a:rPr lang="en-US" dirty="0"/>
              <a:t>Goal: We eliminate inconsistent values in each part of the graph. 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Node consistency</a:t>
            </a:r>
          </a:p>
          <a:p>
            <a:pPr lvl="1"/>
            <a:r>
              <a:rPr lang="en-US" dirty="0"/>
              <a:t>Arc consistency</a:t>
            </a:r>
          </a:p>
          <a:p>
            <a:pPr lvl="1"/>
            <a:r>
              <a:rPr lang="en-US" dirty="0"/>
              <a:t>Path consistency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546F-9B08-474C-938B-F1320BC2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8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17A2-834C-4944-908A-BB3B07A6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2C2E-CD93-C64C-8A22-E17BDEE8B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single variable (node) is node-consistent if all the values in the variable’s domain satisfy its unary constraints.</a:t>
            </a:r>
          </a:p>
          <a:p>
            <a:pPr lvl="1"/>
            <a:r>
              <a:rPr lang="en-US" sz="2400" dirty="0"/>
              <a:t>It is nothing to do with</a:t>
            </a:r>
            <a:br>
              <a:rPr lang="en-US" sz="2400" dirty="0"/>
            </a:br>
            <a:r>
              <a:rPr lang="en-US" sz="2400" dirty="0"/>
              <a:t>other variables (nodes).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SA dislikes green.</a:t>
            </a:r>
          </a:p>
          <a:p>
            <a:pPr lvl="1"/>
            <a:r>
              <a:rPr lang="en-US" sz="2400" dirty="0"/>
              <a:t>SA can choose either </a:t>
            </a:r>
            <a:br>
              <a:rPr lang="en-US" sz="2400" dirty="0"/>
            </a:br>
            <a:r>
              <a:rPr lang="en-US" sz="2400" dirty="0"/>
              <a:t>red or blue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A8AC5-7C50-5F44-B3B9-DE2AE195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89278-FA51-4063-B99B-077C5E44E4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9" b="96659" l="1392" r="98410">
                        <a14:foregroundMark x1="3181" y1="61814" x2="5964" y2="71599"/>
                        <a14:foregroundMark x1="5964" y1="71599" x2="14115" y2="80668"/>
                        <a14:foregroundMark x1="14115" y1="80668" x2="45673" y2="89965"/>
                        <a14:foregroundMark x1="53083" y1="90215" x2="54076" y2="90215"/>
                        <a14:foregroundMark x1="52326" y1="90215" x2="52857" y2="90215"/>
                        <a14:foregroundMark x1="54076" y1="90215" x2="54693" y2="90449"/>
                        <a14:foregroundMark x1="65339" y1="96222" x2="68390" y2="98807"/>
                        <a14:foregroundMark x1="62347" y1="93686" x2="63108" y2="94331"/>
                        <a14:foregroundMark x1="68390" y1="98807" x2="76143" y2="98807"/>
                        <a14:foregroundMark x1="76143" y1="98807" x2="83698" y2="98329"/>
                        <a14:foregroundMark x1="83698" y1="98329" x2="90060" y2="92363"/>
                        <a14:foregroundMark x1="90060" y1="92363" x2="93241" y2="83055"/>
                        <a14:foregroundMark x1="93241" y1="83055" x2="88270" y2="73270"/>
                        <a14:foregroundMark x1="88270" y1="73270" x2="62227" y2="63484"/>
                        <a14:foregroundMark x1="62227" y1="63484" x2="28628" y2="59666"/>
                        <a14:foregroundMark x1="28628" y1="59666" x2="18688" y2="62530"/>
                        <a14:foregroundMark x1="18688" y1="62530" x2="2783" y2="61337"/>
                        <a14:foregroundMark x1="2783" y1="61337" x2="2386" y2="61575"/>
                        <a14:foregroundMark x1="66998" y1="88067" x2="68191" y2="97136"/>
                        <a14:foregroundMark x1="68191" y1="97136" x2="76541" y2="99761"/>
                        <a14:foregroundMark x1="76541" y1="99761" x2="84095" y2="99523"/>
                        <a14:foregroundMark x1="84095" y1="99523" x2="82704" y2="90692"/>
                        <a14:foregroundMark x1="82704" y1="90692" x2="67197" y2="88544"/>
                        <a14:foregroundMark x1="65209" y1="94033" x2="76740" y2="96659"/>
                        <a14:foregroundMark x1="76740" y1="96659" x2="80119" y2="92363"/>
                        <a14:foregroundMark x1="70378" y1="93079" x2="83300" y2="93317"/>
                        <a14:foregroundMark x1="31610" y1="77327" x2="54473" y2="77804"/>
                        <a14:foregroundMark x1="36581" y1="71599" x2="57654" y2="73031"/>
                        <a14:foregroundMark x1="57654" y1="73031" x2="61630" y2="75656"/>
                        <a14:foregroundMark x1="2982" y1="61337" x2="596" y2="39857"/>
                        <a14:foregroundMark x1="596" y1="39857" x2="1590" y2="29356"/>
                        <a14:foregroundMark x1="1590" y1="29356" x2="4374" y2="20525"/>
                        <a14:foregroundMark x1="4374" y1="20525" x2="18489" y2="10263"/>
                        <a14:foregroundMark x1="18489" y1="10263" x2="27833" y2="9547"/>
                        <a14:foregroundMark x1="27833" y1="9547" x2="35388" y2="11695"/>
                        <a14:foregroundMark x1="35388" y1="11695" x2="40954" y2="17900"/>
                        <a14:foregroundMark x1="40954" y1="17900" x2="43936" y2="42005"/>
                        <a14:foregroundMark x1="43936" y1="42005" x2="41551" y2="52267"/>
                        <a14:foregroundMark x1="41551" y1="52267" x2="35586" y2="62053"/>
                        <a14:foregroundMark x1="35586" y1="62053" x2="30815" y2="65632"/>
                        <a14:foregroundMark x1="20278" y1="30072" x2="7753" y2="37232"/>
                        <a14:foregroundMark x1="7753" y1="37232" x2="12525" y2="47255"/>
                        <a14:foregroundMark x1="12525" y1="47255" x2="25249" y2="47494"/>
                        <a14:foregroundMark x1="25249" y1="47494" x2="32008" y2="38425"/>
                        <a14:foregroundMark x1="32008" y1="38425" x2="27038" y2="28878"/>
                        <a14:foregroundMark x1="27038" y1="28878" x2="17495" y2="28640"/>
                        <a14:foregroundMark x1="17495" y1="28640" x2="17097" y2="28878"/>
                        <a14:foregroundMark x1="12127" y1="40811" x2="34195" y2="37470"/>
                        <a14:foregroundMark x1="15706" y1="37947" x2="35388" y2="38186"/>
                        <a14:foregroundMark x1="35388" y1="38186" x2="38370" y2="37709"/>
                        <a14:foregroundMark x1="38171" y1="27924" x2="74751" y2="26969"/>
                        <a14:foregroundMark x1="74751" y1="26969" x2="74751" y2="27208"/>
                        <a14:foregroundMark x1="41750" y1="35561" x2="69781" y2="29594"/>
                        <a14:foregroundMark x1="25845" y1="15274" x2="56064" y2="13842"/>
                        <a14:foregroundMark x1="56064" y1="13842" x2="63221" y2="16229"/>
                        <a14:foregroundMark x1="63221" y1="16229" x2="68787" y2="24344"/>
                        <a14:foregroundMark x1="68787" y1="24344" x2="71769" y2="46062"/>
                        <a14:foregroundMark x1="67197" y1="37947" x2="89861" y2="36993"/>
                        <a14:foregroundMark x1="69781" y1="57279" x2="90060" y2="61337"/>
                        <a14:foregroundMark x1="90060" y1="61337" x2="97416" y2="60143"/>
                        <a14:foregroundMark x1="73161" y1="63246" x2="98410" y2="63246"/>
                        <a14:foregroundMark x1="66004" y1="6683" x2="79125" y2="3819"/>
                        <a14:backgroundMark x1="7157" y1="96897" x2="15109" y2="97136"/>
                        <a14:backgroundMark x1="15109" y1="97136" x2="34791" y2="96897"/>
                        <a14:backgroundMark x1="34791" y1="96897" x2="42545" y2="96897"/>
                        <a14:backgroundMark x1="42545" y1="96897" x2="58052" y2="96181"/>
                        <a14:backgroundMark x1="58052" y1="96181" x2="59841" y2="96420"/>
                        <a14:backgroundMark x1="398" y1="97375" x2="6561" y2="97613"/>
                        <a14:backgroundMark x1="199" y1="95227" x2="9344" y2="95943"/>
                        <a14:backgroundMark x1="9344" y1="95943" x2="17694" y2="95465"/>
                        <a14:backgroundMark x1="17694" y1="95465" x2="35388" y2="95943"/>
                        <a14:backgroundMark x1="35388" y1="95943" x2="54076" y2="94988"/>
                        <a14:backgroundMark x1="59841" y1="99523" x2="54076" y2="93556"/>
                        <a14:backgroundMark x1="54076" y1="93556" x2="3181" y2="92363"/>
                        <a14:backgroundMark x1="3181" y1="92363" x2="0" y2="93317"/>
                        <a14:backgroundMark x1="46521" y1="93556" x2="62028" y2="94272"/>
                        <a14:backgroundMark x1="62028" y1="94272" x2="61829" y2="99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94" t="1488" b="1136"/>
          <a:stretch/>
        </p:blipFill>
        <p:spPr>
          <a:xfrm>
            <a:off x="5867400" y="2514601"/>
            <a:ext cx="4800600" cy="39369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B7A6F29-6813-4BCE-A9ED-DE54859F1325}"/>
              </a:ext>
            </a:extLst>
          </p:cNvPr>
          <p:cNvGrpSpPr/>
          <p:nvPr/>
        </p:nvGrpSpPr>
        <p:grpSpPr>
          <a:xfrm>
            <a:off x="6400800" y="3815253"/>
            <a:ext cx="3832990" cy="2743200"/>
            <a:chOff x="2590800" y="2286000"/>
            <a:chExt cx="383299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7F0271-B5ED-4DE7-8127-66F52D80025B}"/>
                </a:ext>
              </a:extLst>
            </p:cNvPr>
            <p:cNvSpPr/>
            <p:nvPr/>
          </p:nvSpPr>
          <p:spPr>
            <a:xfrm>
              <a:off x="2590800" y="2778683"/>
              <a:ext cx="52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2C5A0A-7A46-4CBF-BA91-D56ABD1D1B0E}"/>
                </a:ext>
              </a:extLst>
            </p:cNvPr>
            <p:cNvSpPr/>
            <p:nvPr/>
          </p:nvSpPr>
          <p:spPr>
            <a:xfrm>
              <a:off x="4020164" y="228600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C0A6C-1F44-4D96-8A93-4D435CE516A0}"/>
                </a:ext>
              </a:extLst>
            </p:cNvPr>
            <p:cNvSpPr/>
            <p:nvPr/>
          </p:nvSpPr>
          <p:spPr>
            <a:xfrm>
              <a:off x="5759826" y="2503364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C9E887-F42D-4EF0-8BC6-B9DEBFD548AB}"/>
                </a:ext>
              </a:extLst>
            </p:cNvPr>
            <p:cNvSpPr/>
            <p:nvPr/>
          </p:nvSpPr>
          <p:spPr>
            <a:xfrm>
              <a:off x="5759826" y="3528177"/>
              <a:ext cx="66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28A093-AAB1-4DF2-9316-7A207726DA9D}"/>
                </a:ext>
              </a:extLst>
            </p:cNvPr>
            <p:cNvSpPr/>
            <p:nvPr/>
          </p:nvSpPr>
          <p:spPr>
            <a:xfrm>
              <a:off x="5651447" y="404058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A28532-4C0F-4A0B-ABBE-159A30905731}"/>
                </a:ext>
              </a:extLst>
            </p:cNvPr>
            <p:cNvSpPr/>
            <p:nvPr/>
          </p:nvSpPr>
          <p:spPr>
            <a:xfrm>
              <a:off x="4572000" y="3193481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0F2C16-62E3-4E24-8A0F-B28CDC34A31B}"/>
                </a:ext>
              </a:extLst>
            </p:cNvPr>
            <p:cNvSpPr/>
            <p:nvPr/>
          </p:nvSpPr>
          <p:spPr>
            <a:xfrm>
              <a:off x="5588946" y="46598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DD00-8012-F148-9C25-BD0D0ED4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>
            <a:normAutofit/>
          </a:bodyPr>
          <a:lstStyle/>
          <a:p>
            <a:r>
              <a:rPr lang="en-US" dirty="0"/>
              <a:t>Limitation of Problem-Solving Problems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7A3A-27A6-CF4C-BB70-F36F71E8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7315200" cy="5334001"/>
          </a:xfrm>
        </p:spPr>
        <p:txBody>
          <a:bodyPr>
            <a:normAutofit fontScale="92500"/>
          </a:bodyPr>
          <a:lstStyle/>
          <a:p>
            <a:r>
              <a:rPr lang="en-US" dirty="0"/>
              <a:t>Travelling in Romania or Maze:</a:t>
            </a:r>
          </a:p>
          <a:p>
            <a:pPr lvl="1"/>
            <a:r>
              <a:rPr lang="en-US" dirty="0"/>
              <a:t>Each state is atomic, or indivisible -- a black box with no internal structure.</a:t>
            </a:r>
          </a:p>
          <a:p>
            <a:r>
              <a:rPr lang="en-US" dirty="0"/>
              <a:t>We break open the black box by using a factored representation for each state: </a:t>
            </a:r>
          </a:p>
          <a:p>
            <a:pPr lvl="1"/>
            <a:r>
              <a:rPr lang="en-US" dirty="0"/>
              <a:t>A set of variables, each of which has a value. </a:t>
            </a:r>
          </a:p>
          <a:p>
            <a:r>
              <a:rPr lang="en-US" dirty="0"/>
              <a:t>Constraint Satisfaction Problem (CSP):</a:t>
            </a:r>
          </a:p>
          <a:p>
            <a:pPr lvl="1"/>
            <a:r>
              <a:rPr lang="en-US" dirty="0"/>
              <a:t>A problem that is solved when the values of all variables satisfy all the constraints.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D5A53-4D76-574F-92B4-5EF184C9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0AF29-8646-3449-95D7-508D462D8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72600" y="1447800"/>
            <a:ext cx="1219200" cy="1337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C2BDB7-6CF8-2D4C-8C61-311A919CFCB7}"/>
              </a:ext>
            </a:extLst>
          </p:cNvPr>
          <p:cNvSpPr txBox="1"/>
          <p:nvPr/>
        </p:nvSpPr>
        <p:spPr>
          <a:xfrm>
            <a:off x="9372600" y="3169158"/>
            <a:ext cx="304800" cy="10351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endParaRPr lang="en-US" sz="1600" dirty="0">
              <a:latin typeface="+mn-lt"/>
            </a:endParaRPr>
          </a:p>
          <a:p>
            <a:pPr algn="ctr"/>
            <a:r>
              <a:rPr lang="en-US" sz="1600" dirty="0">
                <a:latin typeface="+mn-lt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477D4B-0035-C441-8A67-F97DF4793EB0}"/>
              </a:ext>
            </a:extLst>
          </p:cNvPr>
          <p:cNvSpPr/>
          <p:nvPr/>
        </p:nvSpPr>
        <p:spPr>
          <a:xfrm>
            <a:off x="9448800" y="3245358"/>
            <a:ext cx="152400" cy="183642"/>
          </a:xfrm>
          <a:prstGeom prst="ellipse">
            <a:avLst/>
          </a:prstGeom>
          <a:solidFill>
            <a:schemeClr val="bg2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2B083C-1418-1747-8E7B-F463FEAD8B8E}"/>
              </a:ext>
            </a:extLst>
          </p:cNvPr>
          <p:cNvSpPr/>
          <p:nvPr/>
        </p:nvSpPr>
        <p:spPr>
          <a:xfrm>
            <a:off x="9448800" y="3473958"/>
            <a:ext cx="152400" cy="183642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722282-0BCB-1F4F-B54D-2BD917AED46A}"/>
              </a:ext>
            </a:extLst>
          </p:cNvPr>
          <p:cNvSpPr/>
          <p:nvPr/>
        </p:nvSpPr>
        <p:spPr>
          <a:xfrm>
            <a:off x="9448800" y="3702558"/>
            <a:ext cx="152400" cy="18364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9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976-27A2-484E-BD5F-AB1FFCB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A0FC-D4B1-4006-AC73-37878DEE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choice of node values depend on neighboring nodes.</a:t>
            </a:r>
          </a:p>
          <a:p>
            <a:r>
              <a:rPr lang="en-US" sz="2800" dirty="0"/>
              <a:t>Example: WA (X={red}), then the rest NT (Y=?), 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F7FC-6927-4F48-890A-A6D66C14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2DB7B59-57E0-A549-B644-983685AB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35" y="4686812"/>
            <a:ext cx="5914242" cy="332229"/>
          </a:xfrm>
          <a:prstGeom prst="rect">
            <a:avLst/>
          </a:prstGeom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EBEC9AED-8CDD-6D43-9085-430E20CA1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64698"/>
              </p:ext>
            </p:extLst>
          </p:nvPr>
        </p:nvGraphicFramePr>
        <p:xfrm>
          <a:off x="4085034" y="4239771"/>
          <a:ext cx="591424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892">
                  <a:extLst>
                    <a:ext uri="{9D8B030D-6E8A-4147-A177-3AD203B41FA5}">
                      <a16:colId xmlns:a16="http://schemas.microsoft.com/office/drawing/2014/main" val="3323979949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90345193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832282539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41557808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1734534020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3624630736"/>
                    </a:ext>
                  </a:extLst>
                </a:gridCol>
                <a:gridCol w="844892">
                  <a:extLst>
                    <a:ext uri="{9D8B030D-6E8A-4147-A177-3AD203B41FA5}">
                      <a16:colId xmlns:a16="http://schemas.microsoft.com/office/drawing/2014/main" val="403116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508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ABF024EF-7C41-0447-9C8F-3B093F21F159}"/>
              </a:ext>
            </a:extLst>
          </p:cNvPr>
          <p:cNvGrpSpPr/>
          <p:nvPr/>
        </p:nvGrpSpPr>
        <p:grpSpPr>
          <a:xfrm>
            <a:off x="2057400" y="4114800"/>
            <a:ext cx="1647478" cy="1524000"/>
            <a:chOff x="829714" y="3934971"/>
            <a:chExt cx="1647478" cy="1524000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F3FE752-D8FA-6245-AAAE-FC85B56A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714" y="3934971"/>
              <a:ext cx="1608686" cy="1416343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5DCC526-5791-984F-A005-8D149AAF2853}"/>
                </a:ext>
              </a:extLst>
            </p:cNvPr>
            <p:cNvSpPr/>
            <p:nvPr/>
          </p:nvSpPr>
          <p:spPr>
            <a:xfrm>
              <a:off x="1371600" y="4239771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4BD508-2B40-7043-92E1-D8715F66C654}"/>
                </a:ext>
              </a:extLst>
            </p:cNvPr>
            <p:cNvSpPr/>
            <p:nvPr/>
          </p:nvSpPr>
          <p:spPr>
            <a:xfrm>
              <a:off x="1524000" y="4568823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82F7EF-5D5B-7F48-8B00-FC004849611C}"/>
                </a:ext>
              </a:extLst>
            </p:cNvPr>
            <p:cNvSpPr/>
            <p:nvPr/>
          </p:nvSpPr>
          <p:spPr>
            <a:xfrm>
              <a:off x="1869333" y="4656077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25C833-CCE3-3B4D-9FF3-E1C54B9CC679}"/>
                </a:ext>
              </a:extLst>
            </p:cNvPr>
            <p:cNvSpPr/>
            <p:nvPr/>
          </p:nvSpPr>
          <p:spPr>
            <a:xfrm>
              <a:off x="1928884" y="4919642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554DF18-151A-214F-9042-966A732EBAD3}"/>
                </a:ext>
              </a:extLst>
            </p:cNvPr>
            <p:cNvSpPr/>
            <p:nvPr/>
          </p:nvSpPr>
          <p:spPr>
            <a:xfrm>
              <a:off x="914400" y="4510817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B9E5568-96E8-4644-9C62-3CF2786C9B21}"/>
                </a:ext>
              </a:extLst>
            </p:cNvPr>
            <p:cNvSpPr/>
            <p:nvPr/>
          </p:nvSpPr>
          <p:spPr>
            <a:xfrm>
              <a:off x="1905000" y="4358417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BE095D2-FAF6-7042-B3F6-71CD9657BF57}"/>
                </a:ext>
              </a:extLst>
            </p:cNvPr>
            <p:cNvSpPr/>
            <p:nvPr/>
          </p:nvSpPr>
          <p:spPr>
            <a:xfrm>
              <a:off x="1925748" y="5120417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6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B976-27A2-484E-BD5F-AB1FFCBE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A0FC-D4B1-4006-AC73-37878DEE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consistency tightens the binary constraints by using implicit constraints that are inferred by looking at </a:t>
            </a:r>
            <a:r>
              <a:rPr lang="en-US" dirty="0">
                <a:solidFill>
                  <a:srgbClr val="FF0000"/>
                </a:solidFill>
              </a:rPr>
              <a:t>triples or more</a:t>
            </a:r>
            <a:r>
              <a:rPr lang="en-US" dirty="0"/>
              <a:t> of variables.</a:t>
            </a:r>
          </a:p>
          <a:p>
            <a:r>
              <a:rPr lang="en-US" dirty="0"/>
              <a:t>We will see the example in Sudoku.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D1782-6B48-BB47-B1FD-031346B8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pPr lvl="1"/>
            <a:r>
              <a:rPr lang="en-US" dirty="0"/>
              <a:t>Example: Sudoku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73080-EE6F-EF4E-9BD9-5D5885AC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5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978C-DEB8-4D01-A297-7284E8D1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5A90-470A-4F7A-80EB-7937D277A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504688"/>
          </a:xfrm>
        </p:spPr>
        <p:txBody>
          <a:bodyPr>
            <a:normAutofit/>
          </a:bodyPr>
          <a:lstStyle/>
          <a:p>
            <a:r>
              <a:rPr lang="en-US" dirty="0"/>
              <a:t>Each column, each row, and each of the nine 3×3 subgrids that compose the grid contain all of the digits from 1 to 9. </a:t>
            </a:r>
          </a:p>
          <a:p>
            <a:r>
              <a:rPr lang="en-US" dirty="0"/>
              <a:t>The puzzle setter provides a partially completed grid, which for a well-posed puzzle has a single solution.</a:t>
            </a:r>
          </a:p>
          <a:p>
            <a:r>
              <a:rPr lang="en-US" dirty="0"/>
              <a:t>There are 255,960 different path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F4AE6-28F7-4BD4-A9BB-3C445C1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6" name="Picture 2" descr="A typical Sudoku puzzle, with nine rows and nine columns that intersect at square spaces. Some of the cells are filled with a number; others are blank cells to be solved.">
            <a:extLst>
              <a:ext uri="{FF2B5EF4-FFF2-40B4-BE49-F238E27FC236}">
                <a16:creationId xmlns:a16="http://schemas.microsoft.com/office/drawing/2014/main" id="{6A2D9352-30A2-4874-9CA4-FF4CB85B1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15049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revious puzzle, showing its solution.">
            <a:extLst>
              <a:ext uri="{FF2B5EF4-FFF2-40B4-BE49-F238E27FC236}">
                <a16:creationId xmlns:a16="http://schemas.microsoft.com/office/drawing/2014/main" id="{D196157F-5D97-4FF5-9F28-F49DF70D8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417195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29CDE8-0B99-40DE-B6D6-8123713252CD}"/>
              </a:ext>
            </a:extLst>
          </p:cNvPr>
          <p:cNvSpPr/>
          <p:nvPr/>
        </p:nvSpPr>
        <p:spPr>
          <a:xfrm>
            <a:off x="6781800" y="1049922"/>
            <a:ext cx="40543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Source: https://en.wikipedia.org/wiki/Sudoku</a:t>
            </a:r>
          </a:p>
        </p:txBody>
      </p:sp>
    </p:spTree>
    <p:extLst>
      <p:ext uri="{BB962C8B-B14F-4D97-AF65-F5344CB8AC3E}">
        <p14:creationId xmlns:p14="http://schemas.microsoft.com/office/powerpoint/2010/main" val="420403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B9E6-1C67-4242-8F68-AC807C7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01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B9E6-1C67-4242-8F68-AC807C78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strike="sngStrike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EEE4DE4-B206-0F48-80DF-77AC4BC4BFD3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7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0920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strike="no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kumimoji="0" lang="en-US" sz="1600" b="1" strike="no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lang="en-US" sz="1600" b="1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31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774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26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44688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F4498BC-8D3C-9F4A-A738-04F8E053804C}"/>
              </a:ext>
            </a:extLst>
          </p:cNvPr>
          <p:cNvSpPr/>
          <p:nvPr/>
        </p:nvSpPr>
        <p:spPr>
          <a:xfrm>
            <a:off x="52578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88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strike="sngStrike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8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DC9A5-0209-8D41-949E-ACC7ED9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2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5442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0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5095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4CDCB79-7C0A-422E-B860-B528646F2823}"/>
              </a:ext>
            </a:extLst>
          </p:cNvPr>
          <p:cNvSpPr/>
          <p:nvPr/>
        </p:nvSpPr>
        <p:spPr>
          <a:xfrm>
            <a:off x="6019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63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97CA528-504D-F84E-89BD-BD21D7FAAA3A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19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808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3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5587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4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6273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016E4EC-887D-4E72-A3D6-D0E45048D20F}"/>
              </a:ext>
            </a:extLst>
          </p:cNvPr>
          <p:cNvSpPr/>
          <p:nvPr/>
        </p:nvSpPr>
        <p:spPr>
          <a:xfrm>
            <a:off x="5257800" y="914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850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6125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007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3045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67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7419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0080615-89AB-4F8E-B9A4-DF075CCFEFA4}"/>
              </a:ext>
            </a:extLst>
          </p:cNvPr>
          <p:cNvSpPr/>
          <p:nvPr/>
        </p:nvSpPr>
        <p:spPr>
          <a:xfrm>
            <a:off x="52578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9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0614-BF56-4B1E-9F1E-00E7F354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 Satisfaction Problems (CSPs)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52F8-2138-49B0-B377-BB872DB6A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State: </a:t>
            </a:r>
          </a:p>
          <a:p>
            <a:pPr lvl="1"/>
            <a:r>
              <a:rPr lang="en-US" dirty="0"/>
              <a:t>Defined by variables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with values from </a:t>
            </a:r>
            <a:r>
              <a:rPr lang="en-US" dirty="0">
                <a:solidFill>
                  <a:srgbClr val="FF0000"/>
                </a:solidFill>
              </a:rPr>
              <a:t>domain </a:t>
            </a:r>
            <a:r>
              <a:rPr lang="en-US" i="1" dirty="0">
                <a:solidFill>
                  <a:srgbClr val="FF0000"/>
                </a:solidFill>
              </a:rPr>
              <a:t>D</a:t>
            </a:r>
            <a:r>
              <a:rPr lang="en-US" i="1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.</a:t>
            </a:r>
            <a:endParaRPr lang="en-US" i="1" baseline="-25000" dirty="0">
              <a:solidFill>
                <a:srgbClr val="FF0000"/>
              </a:solidFill>
            </a:endParaRPr>
          </a:p>
          <a:p>
            <a:r>
              <a:rPr lang="en-US" dirty="0"/>
              <a:t>Goal test:</a:t>
            </a:r>
          </a:p>
          <a:p>
            <a:pPr lvl="1"/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constraints</a:t>
            </a:r>
            <a:r>
              <a:rPr lang="en-US" dirty="0"/>
              <a:t> specifying allowable combinations of values for subsets of variables.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59039-33A4-7041-A578-332F6F26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436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011B39-D916-45BA-8DB9-12010B92F5EC}"/>
              </a:ext>
            </a:extLst>
          </p:cNvPr>
          <p:cNvSpPr/>
          <p:nvPr/>
        </p:nvSpPr>
        <p:spPr>
          <a:xfrm>
            <a:off x="5238345" y="4743855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83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17719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B011B39-D916-45BA-8DB9-12010B92F5EC}"/>
              </a:ext>
            </a:extLst>
          </p:cNvPr>
          <p:cNvSpPr/>
          <p:nvPr/>
        </p:nvSpPr>
        <p:spPr>
          <a:xfrm>
            <a:off x="5238345" y="4743855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71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850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8169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09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5791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2438399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71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25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2768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3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6064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2" y="-127863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49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599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1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35774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07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5029200"/>
            <a:ext cx="109728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 WA, NT, Q, NSW, V, SA, T</a:t>
            </a:r>
          </a:p>
          <a:p>
            <a:r>
              <a:rPr lang="en-US" dirty="0"/>
              <a:t>Domains:  {red, green, blue}</a:t>
            </a:r>
          </a:p>
          <a:p>
            <a:r>
              <a:rPr lang="en-US" dirty="0"/>
              <a:t>Constraints:  adjacent regions must have different colors.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D1734-3F87-5049-B348-E3F64FEA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8E3CB-89EB-0241-8F6F-860BCFFD6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9" b="96659" l="1392" r="98410">
                        <a14:foregroundMark x1="3181" y1="61814" x2="5964" y2="71599"/>
                        <a14:foregroundMark x1="5964" y1="71599" x2="14115" y2="80668"/>
                        <a14:foregroundMark x1="14115" y1="80668" x2="45673" y2="89965"/>
                        <a14:foregroundMark x1="53083" y1="90215" x2="54076" y2="90215"/>
                        <a14:foregroundMark x1="52326" y1="90215" x2="52857" y2="90215"/>
                        <a14:foregroundMark x1="54076" y1="90215" x2="54693" y2="90449"/>
                        <a14:foregroundMark x1="65339" y1="96222" x2="68390" y2="98807"/>
                        <a14:foregroundMark x1="62347" y1="93686" x2="63108" y2="94331"/>
                        <a14:foregroundMark x1="68390" y1="98807" x2="76143" y2="98807"/>
                        <a14:foregroundMark x1="76143" y1="98807" x2="83698" y2="98329"/>
                        <a14:foregroundMark x1="83698" y1="98329" x2="90060" y2="92363"/>
                        <a14:foregroundMark x1="90060" y1="92363" x2="93241" y2="83055"/>
                        <a14:foregroundMark x1="93241" y1="83055" x2="88270" y2="73270"/>
                        <a14:foregroundMark x1="88270" y1="73270" x2="62227" y2="63484"/>
                        <a14:foregroundMark x1="62227" y1="63484" x2="28628" y2="59666"/>
                        <a14:foregroundMark x1="28628" y1="59666" x2="18688" y2="62530"/>
                        <a14:foregroundMark x1="18688" y1="62530" x2="2783" y2="61337"/>
                        <a14:foregroundMark x1="2783" y1="61337" x2="2386" y2="61575"/>
                        <a14:foregroundMark x1="66998" y1="88067" x2="68191" y2="97136"/>
                        <a14:foregroundMark x1="68191" y1="97136" x2="76541" y2="99761"/>
                        <a14:foregroundMark x1="76541" y1="99761" x2="84095" y2="99523"/>
                        <a14:foregroundMark x1="84095" y1="99523" x2="82704" y2="90692"/>
                        <a14:foregroundMark x1="82704" y1="90692" x2="67197" y2="88544"/>
                        <a14:foregroundMark x1="65209" y1="94033" x2="76740" y2="96659"/>
                        <a14:foregroundMark x1="76740" y1="96659" x2="80119" y2="92363"/>
                        <a14:foregroundMark x1="70378" y1="93079" x2="83300" y2="93317"/>
                        <a14:foregroundMark x1="31610" y1="77327" x2="54473" y2="77804"/>
                        <a14:foregroundMark x1="36581" y1="71599" x2="57654" y2="73031"/>
                        <a14:foregroundMark x1="57654" y1="73031" x2="61630" y2="75656"/>
                        <a14:foregroundMark x1="2982" y1="61337" x2="596" y2="39857"/>
                        <a14:foregroundMark x1="596" y1="39857" x2="1590" y2="29356"/>
                        <a14:foregroundMark x1="1590" y1="29356" x2="4374" y2="20525"/>
                        <a14:foregroundMark x1="4374" y1="20525" x2="18489" y2="10263"/>
                        <a14:foregroundMark x1="18489" y1="10263" x2="27833" y2="9547"/>
                        <a14:foregroundMark x1="27833" y1="9547" x2="35388" y2="11695"/>
                        <a14:foregroundMark x1="35388" y1="11695" x2="40954" y2="17900"/>
                        <a14:foregroundMark x1="40954" y1="17900" x2="43936" y2="42005"/>
                        <a14:foregroundMark x1="43936" y1="42005" x2="41551" y2="52267"/>
                        <a14:foregroundMark x1="41551" y1="52267" x2="35586" y2="62053"/>
                        <a14:foregroundMark x1="35586" y1="62053" x2="30815" y2="65632"/>
                        <a14:foregroundMark x1="20278" y1="30072" x2="7753" y2="37232"/>
                        <a14:foregroundMark x1="7753" y1="37232" x2="12525" y2="47255"/>
                        <a14:foregroundMark x1="12525" y1="47255" x2="25249" y2="47494"/>
                        <a14:foregroundMark x1="25249" y1="47494" x2="32008" y2="38425"/>
                        <a14:foregroundMark x1="32008" y1="38425" x2="27038" y2="28878"/>
                        <a14:foregroundMark x1="27038" y1="28878" x2="17495" y2="28640"/>
                        <a14:foregroundMark x1="17495" y1="28640" x2="17097" y2="28878"/>
                        <a14:foregroundMark x1="12127" y1="40811" x2="34195" y2="37470"/>
                        <a14:foregroundMark x1="15706" y1="37947" x2="35388" y2="38186"/>
                        <a14:foregroundMark x1="35388" y1="38186" x2="38370" y2="37709"/>
                        <a14:foregroundMark x1="38171" y1="27924" x2="74751" y2="26969"/>
                        <a14:foregroundMark x1="74751" y1="26969" x2="74751" y2="27208"/>
                        <a14:foregroundMark x1="41750" y1="35561" x2="69781" y2="29594"/>
                        <a14:foregroundMark x1="25845" y1="15274" x2="56064" y2="13842"/>
                        <a14:foregroundMark x1="56064" y1="13842" x2="63221" y2="16229"/>
                        <a14:foregroundMark x1="63221" y1="16229" x2="68787" y2="24344"/>
                        <a14:foregroundMark x1="68787" y1="24344" x2="71769" y2="46062"/>
                        <a14:foregroundMark x1="67197" y1="37947" x2="89861" y2="36993"/>
                        <a14:foregroundMark x1="69781" y1="57279" x2="90060" y2="61337"/>
                        <a14:foregroundMark x1="90060" y1="61337" x2="97416" y2="60143"/>
                        <a14:foregroundMark x1="73161" y1="63246" x2="98410" y2="63246"/>
                        <a14:foregroundMark x1="66004" y1="6683" x2="79125" y2="3819"/>
                        <a14:backgroundMark x1="7157" y1="96897" x2="15109" y2="97136"/>
                        <a14:backgroundMark x1="15109" y1="97136" x2="34791" y2="96897"/>
                        <a14:backgroundMark x1="34791" y1="96897" x2="42545" y2="96897"/>
                        <a14:backgroundMark x1="42545" y1="96897" x2="58052" y2="96181"/>
                        <a14:backgroundMark x1="58052" y1="96181" x2="59841" y2="96420"/>
                        <a14:backgroundMark x1="398" y1="97375" x2="6561" y2="97613"/>
                        <a14:backgroundMark x1="199" y1="95227" x2="9344" y2="95943"/>
                        <a14:backgroundMark x1="9344" y1="95943" x2="17694" y2="95465"/>
                        <a14:backgroundMark x1="17694" y1="95465" x2="35388" y2="95943"/>
                        <a14:backgroundMark x1="35388" y1="95943" x2="54076" y2="94988"/>
                        <a14:backgroundMark x1="59841" y1="99523" x2="54076" y2="93556"/>
                        <a14:backgroundMark x1="54076" y1="93556" x2="3181" y2="92363"/>
                        <a14:backgroundMark x1="3181" y1="92363" x2="0" y2="93317"/>
                        <a14:backgroundMark x1="46521" y1="93556" x2="62028" y2="94272"/>
                        <a14:backgroundMark x1="62028" y1="94272" x2="61829" y2="995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94" t="1488" b="1136"/>
          <a:stretch/>
        </p:blipFill>
        <p:spPr>
          <a:xfrm>
            <a:off x="3581400" y="985348"/>
            <a:ext cx="4800600" cy="39369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F75F274-8F53-CD4A-95A6-3A5DF60297D7}"/>
              </a:ext>
            </a:extLst>
          </p:cNvPr>
          <p:cNvGrpSpPr/>
          <p:nvPr/>
        </p:nvGrpSpPr>
        <p:grpSpPr>
          <a:xfrm>
            <a:off x="4114800" y="2286000"/>
            <a:ext cx="3832990" cy="2743200"/>
            <a:chOff x="2590800" y="2286000"/>
            <a:chExt cx="383299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21BC2A-2C21-814C-9108-3A253EE81449}"/>
                </a:ext>
              </a:extLst>
            </p:cNvPr>
            <p:cNvSpPr/>
            <p:nvPr/>
          </p:nvSpPr>
          <p:spPr>
            <a:xfrm>
              <a:off x="2590800" y="2778683"/>
              <a:ext cx="5279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4534DD-CA4C-8447-9EA9-81B40E7134BF}"/>
                </a:ext>
              </a:extLst>
            </p:cNvPr>
            <p:cNvSpPr/>
            <p:nvPr/>
          </p:nvSpPr>
          <p:spPr>
            <a:xfrm>
              <a:off x="4020164" y="2286000"/>
              <a:ext cx="457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A34889-365D-F24F-BC2E-B5FD9B61FE16}"/>
                </a:ext>
              </a:extLst>
            </p:cNvPr>
            <p:cNvSpPr/>
            <p:nvPr/>
          </p:nvSpPr>
          <p:spPr>
            <a:xfrm>
              <a:off x="5759826" y="2503364"/>
              <a:ext cx="3449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642690-DE6C-234D-9A6A-A999E3CBF2D6}"/>
                </a:ext>
              </a:extLst>
            </p:cNvPr>
            <p:cNvSpPr/>
            <p:nvPr/>
          </p:nvSpPr>
          <p:spPr>
            <a:xfrm>
              <a:off x="5759826" y="3528177"/>
              <a:ext cx="6639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0E3033-26A4-A84A-B910-0C39569F6526}"/>
                </a:ext>
              </a:extLst>
            </p:cNvPr>
            <p:cNvSpPr/>
            <p:nvPr/>
          </p:nvSpPr>
          <p:spPr>
            <a:xfrm>
              <a:off x="5651447" y="404058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FE925E-561E-EC47-A08D-03DEBA645FF2}"/>
                </a:ext>
              </a:extLst>
            </p:cNvPr>
            <p:cNvSpPr/>
            <p:nvPr/>
          </p:nvSpPr>
          <p:spPr>
            <a:xfrm>
              <a:off x="4572000" y="3193481"/>
              <a:ext cx="4459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48520D-9B90-EC43-B3EE-21A6B31313DC}"/>
                </a:ext>
              </a:extLst>
            </p:cNvPr>
            <p:cNvSpPr/>
            <p:nvPr/>
          </p:nvSpPr>
          <p:spPr>
            <a:xfrm>
              <a:off x="5588946" y="465986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dirty="0">
                <a:latin typeface="Candara" panose="020E050203030302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858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706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1923287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720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061245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66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38126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70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8184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685802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029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82705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5865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95998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67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4018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3456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560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655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9801" y="-77726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2441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8647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29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32935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Map Coloring – One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D231B8-E2EA-A346-9B32-051D94AD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BCEA69-57C0-294A-99CF-31C4B70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363692"/>
            <a:ext cx="4965089" cy="412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21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2616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35B03A9-62A8-4D28-9CA4-EF2FD5A125FB}"/>
              </a:ext>
            </a:extLst>
          </p:cNvPr>
          <p:cNvSpPr/>
          <p:nvPr/>
        </p:nvSpPr>
        <p:spPr>
          <a:xfrm rot="16200000">
            <a:off x="6018180" y="12191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745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29568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3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41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4727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369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89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42691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04898BA-E0D5-42BC-8D53-08838809155D}"/>
              </a:ext>
            </a:extLst>
          </p:cNvPr>
          <p:cNvSpPr/>
          <p:nvPr/>
        </p:nvSpPr>
        <p:spPr>
          <a:xfrm>
            <a:off x="4572000" y="972316"/>
            <a:ext cx="685800" cy="565708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8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15054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54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72962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3333DB-645C-4E3C-BB2F-52035F5212BB}"/>
              </a:ext>
            </a:extLst>
          </p:cNvPr>
          <p:cNvSpPr/>
          <p:nvPr/>
        </p:nvSpPr>
        <p:spPr>
          <a:xfrm>
            <a:off x="31242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82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859057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43333DB-645C-4E3C-BB2F-52035F5212BB}"/>
              </a:ext>
            </a:extLst>
          </p:cNvPr>
          <p:cNvSpPr/>
          <p:nvPr/>
        </p:nvSpPr>
        <p:spPr>
          <a:xfrm>
            <a:off x="3124200" y="2819400"/>
            <a:ext cx="2209800" cy="1905000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88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725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123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9744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5888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4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N-Queens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4724400"/>
            <a:ext cx="10972800" cy="1828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Variables: all squares in the </a:t>
            </a:r>
            <a:r>
              <a:rPr lang="en-US" dirty="0" err="1"/>
              <a:t>NxN</a:t>
            </a:r>
            <a:r>
              <a:rPr lang="en-US" dirty="0"/>
              <a:t> chessboard.</a:t>
            </a:r>
          </a:p>
          <a:p>
            <a:r>
              <a:rPr lang="en-US" dirty="0"/>
              <a:t>Domains: {0,1} – if a queen is placed in the square or not.</a:t>
            </a:r>
          </a:p>
          <a:p>
            <a:r>
              <a:rPr lang="en-US" dirty="0"/>
              <a:t>Constraints: N queen will be placed so that no two queens share the same row, column, or diagonal.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C6F75E-6280-624D-83EC-81CD415C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DDE6FB-6D56-5E48-A92E-FC39C53B28D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038600" y="114147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42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9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441546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1247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19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1378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1828798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46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3204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52789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20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5704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019801" y="562355"/>
            <a:ext cx="685800" cy="6477004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84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/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116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593360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786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7843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5705860" y="3419858"/>
            <a:ext cx="5657084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4199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351432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676660" y="3419857"/>
            <a:ext cx="5657086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2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N-Queens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51B8D-1399-B345-92D5-CD8BE782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6BF0D-CC59-E543-A2D8-3E04053C01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4801" y="1712026"/>
            <a:ext cx="3427077" cy="3429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299D52-B98B-C944-9629-EC3058C34E27}"/>
              </a:ext>
            </a:extLst>
          </p:cNvPr>
          <p:cNvSpPr/>
          <p:nvPr/>
        </p:nvSpPr>
        <p:spPr>
          <a:xfrm>
            <a:off x="3352800" y="6019800"/>
            <a:ext cx="5195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en.wikipedia.org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/wiki/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Eight_queens_puzzle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0795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19974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BE66020-42F5-0B40-86AE-0541ABEA0B48}"/>
              </a:ext>
            </a:extLst>
          </p:cNvPr>
          <p:cNvSpPr/>
          <p:nvPr/>
        </p:nvSpPr>
        <p:spPr>
          <a:xfrm rot="16200000">
            <a:off x="1362456" y="3419857"/>
            <a:ext cx="5657086" cy="762001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223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763-E474-44CB-AE76-8EE35686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998A7-69EF-DC40-AC44-EED70FAD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DDEEC1-832E-4F09-A3E3-91A7D758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7648"/>
              </p:ext>
            </p:extLst>
          </p:nvPr>
        </p:nvGraphicFramePr>
        <p:xfrm>
          <a:off x="3124201" y="972316"/>
          <a:ext cx="6477003" cy="56570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19667">
                  <a:extLst>
                    <a:ext uri="{9D8B030D-6E8A-4147-A177-3AD203B41FA5}">
                      <a16:colId xmlns:a16="http://schemas.microsoft.com/office/drawing/2014/main" val="12190335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5238705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94935014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106453897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177848881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06197642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463888799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825043538"/>
                    </a:ext>
                  </a:extLst>
                </a:gridCol>
                <a:gridCol w="719667">
                  <a:extLst>
                    <a:ext uri="{9D8B030D-6E8A-4147-A177-3AD203B41FA5}">
                      <a16:colId xmlns:a16="http://schemas.microsoft.com/office/drawing/2014/main" val="2179191362"/>
                    </a:ext>
                  </a:extLst>
                </a:gridCol>
              </a:tblGrid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127717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637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469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568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356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22522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345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237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456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40142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26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00546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124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</a:rPr>
                        <a:t>23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600" b="1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8</a:t>
                      </a:r>
                      <a:endParaRPr kumimoji="0" lang="en-US" sz="1600" b="1" kern="1200" dirty="0">
                        <a:solidFill>
                          <a:schemeClr val="bg1">
                            <a:lumMod val="8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78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245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6344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124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247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2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47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385145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strike="noStrike" kern="12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strike="noStrike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</a:t>
                      </a:r>
                      <a:endParaRPr kumimoji="0" lang="en-US" sz="1600" b="1" kern="1200" dirty="0">
                        <a:solidFill>
                          <a:srgbClr val="FF0000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3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6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830939"/>
                  </a:ext>
                </a:extLst>
              </a:tr>
              <a:tr h="62856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4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</a:rPr>
                        <a:t>5</a:t>
                      </a:r>
                      <a:endParaRPr kumimoji="0" lang="en-US" sz="1600" b="1" kern="1200" dirty="0">
                        <a:solidFill>
                          <a:schemeClr val="bg2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sz="1600" b="1" kern="1200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kern="1200" dirty="0">
                          <a:solidFill>
                            <a:schemeClr val="bg2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9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542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C609-79C7-4EA6-82D0-7CD50E2D4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45855-43CA-4DCF-8C9D-29E2FD73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  <p:pic>
        <p:nvPicPr>
          <p:cNvPr id="8" name="Picture 7" descr="A picture containing clock, large, side&#10;&#10;Description automatically generated">
            <a:extLst>
              <a:ext uri="{FF2B5EF4-FFF2-40B4-BE49-F238E27FC236}">
                <a16:creationId xmlns:a16="http://schemas.microsoft.com/office/drawing/2014/main" id="{4BFFD515-8F25-FD4F-A780-3875A049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51" y="1146405"/>
            <a:ext cx="4940300" cy="49657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A7E4D8-BB33-9F48-AAA4-268849B73607}"/>
              </a:ext>
            </a:extLst>
          </p:cNvPr>
          <p:cNvSpPr/>
          <p:nvPr/>
        </p:nvSpPr>
        <p:spPr>
          <a:xfrm>
            <a:off x="3200401" y="6276095"/>
            <a:ext cx="6015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www.websudoku.com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/?level=1&amp;set_id=7498329597</a:t>
            </a:r>
          </a:p>
        </p:txBody>
      </p:sp>
    </p:spTree>
    <p:extLst>
      <p:ext uri="{BB962C8B-B14F-4D97-AF65-F5344CB8AC3E}">
        <p14:creationId xmlns:p14="http://schemas.microsoft.com/office/powerpoint/2010/main" val="12325268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D83D-AEBE-1242-8703-DCBE1C47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972B-BF4B-5E45-A752-9A6C7DB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  <p:pic>
        <p:nvPicPr>
          <p:cNvPr id="7" name="Picture 6" descr="A close up of a keyboard&#10;&#10;Description automatically generated">
            <a:extLst>
              <a:ext uri="{FF2B5EF4-FFF2-40B4-BE49-F238E27FC236}">
                <a16:creationId xmlns:a16="http://schemas.microsoft.com/office/drawing/2014/main" id="{13271818-CE5D-3C40-8963-B1822DE7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308209"/>
            <a:ext cx="49403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4767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EE4-D45B-8D4A-B2F7-46B8EDC1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8B55-987F-BC46-BFC3-FDDE1227F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Sudoku problems are designed to be solved by inference over constraints. </a:t>
            </a:r>
          </a:p>
          <a:p>
            <a:r>
              <a:rPr lang="en-US" dirty="0"/>
              <a:t>But many other CSPs cannot be solved by inference alone.</a:t>
            </a:r>
          </a:p>
          <a:p>
            <a:r>
              <a:rPr lang="en-US" dirty="0"/>
              <a:t>There comes a time when we must search for a solution.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FC1EA-4861-C540-965E-F74693E9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0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5A-FC4A-4B34-9BD9-7700283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7341-2210-47EC-9938-8C30A575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r>
              <a:rPr lang="en-US" dirty="0"/>
              <a:t>Solving through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DADE5-D0B2-2C48-9C03-F648B7C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388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E4B5-A55F-452C-9ACE-B8D60023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909E-927E-4001-AD55-78C530FD2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basically DFS for CSPs.</a:t>
            </a:r>
          </a:p>
          <a:p>
            <a:r>
              <a:rPr lang="en-US" dirty="0"/>
              <a:t>It chooses values for one variable at a time and backtracks when a variable has no legal values left to assign.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B026E-843E-D446-A8C8-7D8816B3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456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308A4-2B74-461E-80E5-B648F26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64BE5-DC88-A145-95D1-ED1AA7B5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7DC86-7ECF-44A7-BF79-2AC733C9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373" y="914401"/>
            <a:ext cx="1433829" cy="1232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DB055-D463-4A4C-92A2-E287B55D8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73" y="2453571"/>
            <a:ext cx="1398857" cy="116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CBC4B-8A77-4254-9DDD-2F494E974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344" y="2438400"/>
            <a:ext cx="1398857" cy="1145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6B52-DB28-455E-8CBF-480E5E3FE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859" y="2427514"/>
            <a:ext cx="1398857" cy="1145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4E4180-9294-40BA-917B-B97CDB6E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1" y="3779859"/>
            <a:ext cx="1398857" cy="1127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847BF6-21A1-4A6E-BD90-221A7401B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1" y="3744887"/>
            <a:ext cx="1398857" cy="1162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BD829D-26E8-4B71-9761-B1C905EB5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6400" y="5210157"/>
            <a:ext cx="1363886" cy="11278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F4921-1400-45EE-BCC2-25E8F5569D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2801" y="5181601"/>
            <a:ext cx="1433829" cy="11540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EA35BB-18DB-4DE0-A58A-0133B3453A7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081801" y="2147143"/>
            <a:ext cx="1775486" cy="306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C8E0E-6166-45E0-AD56-E0C2B3C2E6D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5853773" y="2147144"/>
            <a:ext cx="3515" cy="2912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A21ADE-DA1A-4C3B-9E40-C5E93066605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857287" y="2147144"/>
            <a:ext cx="1737000" cy="2803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0B00C1-0DA3-4445-B9B2-E52E52EFB61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37829" y="3517868"/>
            <a:ext cx="943972" cy="261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32B1FD-AF95-4D62-8909-4815EB0C48E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81801" y="3517869"/>
            <a:ext cx="884828" cy="2270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571C18-8994-41B8-ABA2-BF619D86B6F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358343" y="4907688"/>
            <a:ext cx="855686" cy="302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CFE8DB-96BB-4D92-A66F-16526215682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214029" y="4907688"/>
            <a:ext cx="855686" cy="2739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E340EC3-E252-2D49-85A4-AD19D97CAA45}"/>
              </a:ext>
            </a:extLst>
          </p:cNvPr>
          <p:cNvSpPr/>
          <p:nvPr/>
        </p:nvSpPr>
        <p:spPr>
          <a:xfrm>
            <a:off x="6943122" y="4840825"/>
            <a:ext cx="3162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n-lt"/>
              </a:rPr>
              <a:t>Right child is added first</a:t>
            </a:r>
          </a:p>
        </p:txBody>
      </p:sp>
    </p:spTree>
    <p:extLst>
      <p:ext uri="{BB962C8B-B14F-4D97-AF65-F5344CB8AC3E}">
        <p14:creationId xmlns:p14="http://schemas.microsoft.com/office/powerpoint/2010/main" val="135698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FD41-88AE-144A-B890-08646095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976A-B0CE-CB49-BF41-2658DED2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http://eightqueen.becher-sundstroem.de</a:t>
            </a:r>
            <a:endParaRPr lang="en-US" dirty="0"/>
          </a:p>
          <a:p>
            <a:pPr lvl="1"/>
            <a:r>
              <a:rPr lang="en-US" dirty="0"/>
              <a:t>Manual</a:t>
            </a:r>
          </a:p>
          <a:p>
            <a:pPr lvl="1"/>
            <a:r>
              <a:rPr lang="en-US" dirty="0"/>
              <a:t>4x4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E2D77-51C5-544C-B577-CFAB54EA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272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2FE0-2340-4467-9B61-BA2EB302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Backtracking Efficiency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E42F36-CA3A-4181-8653-C4825C13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613" indent="-571500">
              <a:buFont typeface="+mj-lt"/>
              <a:buAutoNum type="arabicPeriod"/>
            </a:pPr>
            <a:r>
              <a:rPr lang="en-US" dirty="0"/>
              <a:t>Which variable should be assigned next?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In what order should its values be tried?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What inferences should be performed at each step in the search?</a:t>
            </a:r>
          </a:p>
          <a:p>
            <a:pPr marL="582613" indent="-571500">
              <a:buFont typeface="+mj-lt"/>
              <a:buAutoNum type="arabicPeriod"/>
            </a:pPr>
            <a:r>
              <a:rPr lang="en-US" dirty="0"/>
              <a:t>When the search arrives at an assignment that violates a constraint, can the search avoid repeating this failure?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8B151-568B-724F-98DF-0FE89398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5CA2D-4615-40F7-A7D2-D2927AD12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00600"/>
            <a:ext cx="10972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Variables: each open square</a:t>
            </a:r>
          </a:p>
          <a:p>
            <a:r>
              <a:rPr lang="en-US" dirty="0"/>
              <a:t>Domains: {1,2,…,9}</a:t>
            </a:r>
          </a:p>
          <a:p>
            <a:r>
              <a:rPr lang="en-US" dirty="0"/>
              <a:t>Constraints: each column, each row, and each of the nine 3×3 </a:t>
            </a:r>
            <a:r>
              <a:rPr lang="en-US" dirty="0" err="1"/>
              <a:t>subgrids</a:t>
            </a:r>
            <a:r>
              <a:rPr lang="en-US" dirty="0"/>
              <a:t> contains all of the digits from 1 to 9.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3D752-90A5-6046-A7CB-C94A0D3F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B62BC-4698-5C40-B788-D3DCE92C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0" y="1063752"/>
            <a:ext cx="35814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97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1951-6366-B74D-9785-CD5874A5B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1. Which Variable?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0020-3FDF-F947-873B-4001D4DC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848780"/>
            <a:ext cx="10972800" cy="37044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remaining values (MRV): Choose the variable with the fewest legal values.</a:t>
            </a:r>
          </a:p>
          <a:p>
            <a:pPr lvl="1"/>
            <a:r>
              <a:rPr lang="en-US" dirty="0"/>
              <a:t>It picks a variable that is most likely to cause a failure soon, thereby pruning the search tree.</a:t>
            </a:r>
          </a:p>
          <a:p>
            <a:pPr lvl="1"/>
            <a:r>
              <a:rPr lang="en-US" dirty="0"/>
              <a:t>The MRV heuristic usually performs better than a random or static ordering, sometimes by a factor of 1,000 or more.</a:t>
            </a:r>
          </a:p>
          <a:p>
            <a:r>
              <a:rPr lang="en-US" dirty="0"/>
              <a:t>Tie-break with degree heuristic: choose the variable with the most constraints on remaining variables.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F7C78-708B-264A-981A-9908A980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90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26A1E7-B5B3-D64A-BE8A-112EA9EDF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1" y="1255193"/>
            <a:ext cx="1433829" cy="12327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11FEB9-F565-194A-A838-71E529739A33}"/>
              </a:ext>
            </a:extLst>
          </p:cNvPr>
          <p:cNvSpPr txBox="1"/>
          <p:nvPr/>
        </p:nvSpPr>
        <p:spPr>
          <a:xfrm>
            <a:off x="3733800" y="1424470"/>
            <a:ext cx="3810000" cy="894187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Which province should be colored first?</a:t>
            </a:r>
          </a:p>
        </p:txBody>
      </p:sp>
    </p:spTree>
    <p:extLst>
      <p:ext uri="{BB962C8B-B14F-4D97-AF65-F5344CB8AC3E}">
        <p14:creationId xmlns:p14="http://schemas.microsoft.com/office/powerpoint/2010/main" val="35796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3276A5B-4DC3-1F46-8157-0BB900CE2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0583"/>
          <a:stretch/>
        </p:blipFill>
        <p:spPr>
          <a:xfrm>
            <a:off x="1981200" y="2209800"/>
            <a:ext cx="1524000" cy="1341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9832ED-C0C7-4EEE-8D23-FD6FE3CF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D49AEDC-DDF0-CD45-B332-7AADB9B3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EB001-47B0-2A44-B93F-97113E810C41}"/>
              </a:ext>
            </a:extLst>
          </p:cNvPr>
          <p:cNvSpPr/>
          <p:nvPr/>
        </p:nvSpPr>
        <p:spPr>
          <a:xfrm>
            <a:off x="2522173" y="2438400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C38B5-C9B7-AD4C-BF86-E46F39FE3EB3}"/>
              </a:ext>
            </a:extLst>
          </p:cNvPr>
          <p:cNvSpPr/>
          <p:nvPr/>
        </p:nvSpPr>
        <p:spPr>
          <a:xfrm>
            <a:off x="2674573" y="2767452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3238C5-180A-E742-A893-7D642BFFB253}"/>
              </a:ext>
            </a:extLst>
          </p:cNvPr>
          <p:cNvSpPr/>
          <p:nvPr/>
        </p:nvSpPr>
        <p:spPr>
          <a:xfrm>
            <a:off x="3019907" y="2854706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83E874-41D2-3242-B83E-9FEC021DBEF8}"/>
              </a:ext>
            </a:extLst>
          </p:cNvPr>
          <p:cNvSpPr/>
          <p:nvPr/>
        </p:nvSpPr>
        <p:spPr>
          <a:xfrm>
            <a:off x="3079457" y="3118271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E77B5-27FF-2149-B482-28DB77E661F2}"/>
              </a:ext>
            </a:extLst>
          </p:cNvPr>
          <p:cNvSpPr/>
          <p:nvPr/>
        </p:nvSpPr>
        <p:spPr>
          <a:xfrm>
            <a:off x="2064974" y="2709446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6CF315-5F2F-0741-93B7-B22F25BA6F7D}"/>
              </a:ext>
            </a:extLst>
          </p:cNvPr>
          <p:cNvSpPr/>
          <p:nvPr/>
        </p:nvSpPr>
        <p:spPr>
          <a:xfrm>
            <a:off x="3055573" y="2557046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D3A33-44FD-7845-8ACE-2F4EFD125705}"/>
              </a:ext>
            </a:extLst>
          </p:cNvPr>
          <p:cNvSpPr/>
          <p:nvPr/>
        </p:nvSpPr>
        <p:spPr>
          <a:xfrm>
            <a:off x="3076321" y="3319046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D9855-39CC-FE48-9617-4D40A7698C1A}"/>
              </a:ext>
            </a:extLst>
          </p:cNvPr>
          <p:cNvSpPr txBox="1"/>
          <p:nvPr/>
        </p:nvSpPr>
        <p:spPr>
          <a:xfrm>
            <a:off x="2250031" y="3568330"/>
            <a:ext cx="2365161" cy="1427586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They all have 3 values</a:t>
            </a:r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SA has most neighboring nodes (5)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93CAD-C281-C442-9F44-71F5D2FB9D6A}"/>
              </a:ext>
            </a:extLst>
          </p:cNvPr>
          <p:cNvSpPr txBox="1"/>
          <p:nvPr/>
        </p:nvSpPr>
        <p:spPr>
          <a:xfrm>
            <a:off x="4993231" y="3568330"/>
            <a:ext cx="2232017" cy="1156070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WA, NT, Q, NSW, and V;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NT, Q, and NSW.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291A2-6B7E-2C4C-91DB-B6C5199ED6DA}"/>
              </a:ext>
            </a:extLst>
          </p:cNvPr>
          <p:cNvSpPr txBox="1"/>
          <p:nvPr/>
        </p:nvSpPr>
        <p:spPr>
          <a:xfrm>
            <a:off x="7516103" y="3568330"/>
            <a:ext cx="2232017" cy="1156070"/>
          </a:xfrm>
          <a:prstGeom prst="rect">
            <a:avLst/>
          </a:prstGeom>
        </p:spPr>
        <p:txBody>
          <a:bodyPr vert="horz" wrap="square" lIns="91440" tIns="0" rIns="45720" bIns="0" rtlCol="0" anchor="t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MRV: WA and Q;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Degree heuristic: Q.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D499C6-81A3-4048-91C5-35730FD1915E}"/>
              </a:ext>
            </a:extLst>
          </p:cNvPr>
          <p:cNvGrpSpPr/>
          <p:nvPr/>
        </p:nvGrpSpPr>
        <p:grpSpPr>
          <a:xfrm>
            <a:off x="4140063" y="2209800"/>
            <a:ext cx="1580721" cy="1429878"/>
            <a:chOff x="2956832" y="3200400"/>
            <a:chExt cx="1580721" cy="142987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414831A-050F-DE4D-98F2-BF7470FD7F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7685" r="52897"/>
            <a:stretch/>
          </p:blipFill>
          <p:spPr>
            <a:xfrm>
              <a:off x="2956832" y="3200400"/>
              <a:ext cx="1524000" cy="134121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66BBD8-4803-E441-80A4-8DCE600AE916}"/>
                </a:ext>
              </a:extLst>
            </p:cNvPr>
            <p:cNvSpPr/>
            <p:nvPr/>
          </p:nvSpPr>
          <p:spPr>
            <a:xfrm>
              <a:off x="3431961" y="3411078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0EB6D61-6004-CD47-A8B4-00C0E719FA7E}"/>
                </a:ext>
              </a:extLst>
            </p:cNvPr>
            <p:cNvSpPr/>
            <p:nvPr/>
          </p:nvSpPr>
          <p:spPr>
            <a:xfrm>
              <a:off x="3584361" y="3740130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B48BC6-FA01-AD4D-B5CE-18F52AE1200F}"/>
                </a:ext>
              </a:extLst>
            </p:cNvPr>
            <p:cNvSpPr/>
            <p:nvPr/>
          </p:nvSpPr>
          <p:spPr>
            <a:xfrm>
              <a:off x="3929694" y="3827384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F95770-2B9A-424B-8CCE-5E57C6E40D87}"/>
                </a:ext>
              </a:extLst>
            </p:cNvPr>
            <p:cNvSpPr/>
            <p:nvPr/>
          </p:nvSpPr>
          <p:spPr>
            <a:xfrm>
              <a:off x="3989245" y="4090949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0EAA43-4126-4E43-BFAD-C0F449B755D9}"/>
                </a:ext>
              </a:extLst>
            </p:cNvPr>
            <p:cNvSpPr/>
            <p:nvPr/>
          </p:nvSpPr>
          <p:spPr>
            <a:xfrm>
              <a:off x="2974761" y="3682124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B35A935-89F7-BD4C-AAD7-654633B83DC8}"/>
                </a:ext>
              </a:extLst>
            </p:cNvPr>
            <p:cNvSpPr/>
            <p:nvPr/>
          </p:nvSpPr>
          <p:spPr>
            <a:xfrm>
              <a:off x="3965361" y="3529724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B9F1E5-C13F-034A-A7FA-DC038B73F6A6}"/>
                </a:ext>
              </a:extLst>
            </p:cNvPr>
            <p:cNvSpPr/>
            <p:nvPr/>
          </p:nvSpPr>
          <p:spPr>
            <a:xfrm>
              <a:off x="3986109" y="4291724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DD6917-7455-A342-999E-A351D17C1777}"/>
              </a:ext>
            </a:extLst>
          </p:cNvPr>
          <p:cNvGrpSpPr/>
          <p:nvPr/>
        </p:nvGrpSpPr>
        <p:grpSpPr>
          <a:xfrm>
            <a:off x="6278300" y="2209801"/>
            <a:ext cx="1562792" cy="1459929"/>
            <a:chOff x="5095070" y="3200400"/>
            <a:chExt cx="1562792" cy="14599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116496-7BCB-482A-98A8-81C8E12EF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4185" r="26510"/>
            <a:stretch/>
          </p:blipFill>
          <p:spPr>
            <a:xfrm>
              <a:off x="5114266" y="3200400"/>
              <a:ext cx="1515134" cy="1341216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73CA3F-A071-C140-933D-4FBD1D62721A}"/>
                </a:ext>
              </a:extLst>
            </p:cNvPr>
            <p:cNvSpPr/>
            <p:nvPr/>
          </p:nvSpPr>
          <p:spPr>
            <a:xfrm>
              <a:off x="5552270" y="3441129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4D014F-3226-A14D-88DE-D5008CA8F0C2}"/>
                </a:ext>
              </a:extLst>
            </p:cNvPr>
            <p:cNvSpPr/>
            <p:nvPr/>
          </p:nvSpPr>
          <p:spPr>
            <a:xfrm>
              <a:off x="5704670" y="3770181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3696E5-E042-5C4E-A219-EF5F7FF6097C}"/>
                </a:ext>
              </a:extLst>
            </p:cNvPr>
            <p:cNvSpPr/>
            <p:nvPr/>
          </p:nvSpPr>
          <p:spPr>
            <a:xfrm>
              <a:off x="6050003" y="3857435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E2AA926-E5CB-6B4B-82F1-0298C045ACB8}"/>
                </a:ext>
              </a:extLst>
            </p:cNvPr>
            <p:cNvSpPr/>
            <p:nvPr/>
          </p:nvSpPr>
          <p:spPr>
            <a:xfrm>
              <a:off x="6109554" y="4121000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04A71DA-DB07-C643-9A29-45CA84BC3ACD}"/>
                </a:ext>
              </a:extLst>
            </p:cNvPr>
            <p:cNvSpPr/>
            <p:nvPr/>
          </p:nvSpPr>
          <p:spPr>
            <a:xfrm>
              <a:off x="5095070" y="3712175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DF32A-529A-F14A-B084-51965E284A63}"/>
                </a:ext>
              </a:extLst>
            </p:cNvPr>
            <p:cNvSpPr/>
            <p:nvPr/>
          </p:nvSpPr>
          <p:spPr>
            <a:xfrm>
              <a:off x="6085670" y="3559775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E37695-8CC6-1046-B930-933A0DC1536D}"/>
                </a:ext>
              </a:extLst>
            </p:cNvPr>
            <p:cNvSpPr/>
            <p:nvPr/>
          </p:nvSpPr>
          <p:spPr>
            <a:xfrm>
              <a:off x="6106418" y="432177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B9C118-41C5-8141-8FDF-9E8E4B06841F}"/>
              </a:ext>
            </a:extLst>
          </p:cNvPr>
          <p:cNvGrpSpPr/>
          <p:nvPr/>
        </p:nvGrpSpPr>
        <p:grpSpPr>
          <a:xfrm>
            <a:off x="8346031" y="2209801"/>
            <a:ext cx="1604481" cy="1450329"/>
            <a:chOff x="7162800" y="3200400"/>
            <a:chExt cx="1604481" cy="1450329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34B6017-ACD5-EB41-874E-E625F0403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0463"/>
            <a:stretch/>
          </p:blipFill>
          <p:spPr>
            <a:xfrm>
              <a:off x="7162800" y="3200400"/>
              <a:ext cx="1533413" cy="134121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19C9D8-9F9F-4947-84D0-452509CF3DAF}"/>
                </a:ext>
              </a:extLst>
            </p:cNvPr>
            <p:cNvSpPr/>
            <p:nvPr/>
          </p:nvSpPr>
          <p:spPr>
            <a:xfrm>
              <a:off x="7661689" y="3431529"/>
              <a:ext cx="42672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8B5D20C-6C80-EF4F-AFA7-000AF229FFBE}"/>
                </a:ext>
              </a:extLst>
            </p:cNvPr>
            <p:cNvSpPr/>
            <p:nvPr/>
          </p:nvSpPr>
          <p:spPr>
            <a:xfrm>
              <a:off x="7814089" y="3760581"/>
              <a:ext cx="4154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SA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9347B2-F761-4C4A-A4D4-474B30890B32}"/>
                </a:ext>
              </a:extLst>
            </p:cNvPr>
            <p:cNvSpPr/>
            <p:nvPr/>
          </p:nvSpPr>
          <p:spPr>
            <a:xfrm>
              <a:off x="8159422" y="3847835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NSW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4F10A6A-1F3B-324B-A3EF-E0E95609E974}"/>
                </a:ext>
              </a:extLst>
            </p:cNvPr>
            <p:cNvSpPr/>
            <p:nvPr/>
          </p:nvSpPr>
          <p:spPr>
            <a:xfrm>
              <a:off x="8218973" y="4111400"/>
              <a:ext cx="30168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V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1BD328-AC23-8447-9800-2895FE56A3DE}"/>
                </a:ext>
              </a:extLst>
            </p:cNvPr>
            <p:cNvSpPr/>
            <p:nvPr/>
          </p:nvSpPr>
          <p:spPr>
            <a:xfrm>
              <a:off x="7204489" y="3702575"/>
              <a:ext cx="4883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WA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B2210D-B016-0347-840A-926D82063ED1}"/>
                </a:ext>
              </a:extLst>
            </p:cNvPr>
            <p:cNvSpPr/>
            <p:nvPr/>
          </p:nvSpPr>
          <p:spPr>
            <a:xfrm>
              <a:off x="8195089" y="3550175"/>
              <a:ext cx="327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Q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93959C7-8528-6848-A4AB-31564E941005}"/>
                </a:ext>
              </a:extLst>
            </p:cNvPr>
            <p:cNvSpPr/>
            <p:nvPr/>
          </p:nvSpPr>
          <p:spPr>
            <a:xfrm>
              <a:off x="8215837" y="4312175"/>
              <a:ext cx="28886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9A009A"/>
                  </a:solidFill>
                  <a:latin typeface="Candara" panose="020E0502030303020204" pitchFamily="34" charset="0"/>
                  <a:cs typeface="Calibri" panose="020F0502020204030204" pitchFamily="34" charset="0"/>
                </a:rPr>
                <a:t>T</a:t>
              </a:r>
              <a:endParaRPr lang="en-US" sz="16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1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F029-A3A3-4139-A1BC-5479CF6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Which Order of the Values?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4AA3B33-1876-466A-9F7D-2B34D48F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Constraining Value: </a:t>
            </a:r>
          </a:p>
          <a:p>
            <a:pPr lvl="1"/>
            <a:r>
              <a:rPr lang="en-US" dirty="0"/>
              <a:t>It prefers the value that rules out the fewest choices for the neighboring variables in the constraint graph.</a:t>
            </a:r>
          </a:p>
          <a:p>
            <a:pPr lvl="1"/>
            <a:r>
              <a:rPr lang="en-US" dirty="0"/>
              <a:t>It leaves the maximum flexibility for subsequent variable assignments.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CCDCF-F3A0-574A-A5E2-A29EA605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7D8964-2FD9-1E49-B9B1-83813B64D337}"/>
              </a:ext>
            </a:extLst>
          </p:cNvPr>
          <p:cNvGrpSpPr/>
          <p:nvPr/>
        </p:nvGrpSpPr>
        <p:grpSpPr>
          <a:xfrm>
            <a:off x="1981200" y="4495800"/>
            <a:ext cx="8382000" cy="1981200"/>
            <a:chOff x="457200" y="4495800"/>
            <a:chExt cx="8382000" cy="1981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65E8E5-0EC0-4414-AB5A-49EC5F1EF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495800"/>
              <a:ext cx="5961776" cy="1981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6216BE5-BF4A-4003-AC61-899822E9057C}"/>
                </a:ext>
              </a:extLst>
            </p:cNvPr>
            <p:cNvSpPr/>
            <p:nvPr/>
          </p:nvSpPr>
          <p:spPr>
            <a:xfrm>
              <a:off x="6454835" y="4800600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Allows 1 value for SA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4A2480-FCA3-4849-8D42-956747036C22}"/>
                </a:ext>
              </a:extLst>
            </p:cNvPr>
            <p:cNvSpPr/>
            <p:nvPr/>
          </p:nvSpPr>
          <p:spPr>
            <a:xfrm>
              <a:off x="6474450" y="5747183"/>
              <a:ext cx="23647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</a:rPr>
                <a:t>Allows 0 value for SA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A45AA-9384-4B50-B828-1E2236042D49}"/>
                </a:ext>
              </a:extLst>
            </p:cNvPr>
            <p:cNvSpPr/>
            <p:nvPr/>
          </p:nvSpPr>
          <p:spPr>
            <a:xfrm>
              <a:off x="5638800" y="4919990"/>
              <a:ext cx="3738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</a:rPr>
                <a:t>SA</a:t>
              </a:r>
              <a:endParaRPr lang="en-US" sz="1100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71031E-E85C-4E04-B111-D423C1FAF11B}"/>
                </a:ext>
              </a:extLst>
            </p:cNvPr>
            <p:cNvSpPr/>
            <p:nvPr/>
          </p:nvSpPr>
          <p:spPr>
            <a:xfrm>
              <a:off x="5650056" y="5870476"/>
              <a:ext cx="373820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</a:rPr>
                <a:t>SA</a:t>
              </a:r>
              <a:endParaRPr lang="en-US" sz="1100" dirty="0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80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70FE-0430-4844-AFBE-A42E249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1A1C-5C95-8441-84CB-FD917AA47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113" indent="0">
              <a:buNone/>
            </a:pPr>
            <a:r>
              <a:rPr lang="en-US" i="1" dirty="0"/>
              <a:t>Why should variable selection be fail-first, but value selection be fail-last? </a:t>
            </a:r>
          </a:p>
          <a:p>
            <a:r>
              <a:rPr lang="en-US" dirty="0"/>
              <a:t>Fail-first variable ordering helps minimize the number of nodes in the search tree by pruning larger parts of the tree earlier. </a:t>
            </a:r>
          </a:p>
          <a:p>
            <a:r>
              <a:rPr lang="en-US" dirty="0"/>
              <a:t>For value ordering, the trick is that we only need one solution.</a:t>
            </a:r>
          </a:p>
          <a:p>
            <a:pPr lvl="1"/>
            <a:r>
              <a:rPr lang="en-US" dirty="0"/>
              <a:t>Therefore it makes sense to look for the most likely values first. </a:t>
            </a:r>
          </a:p>
          <a:p>
            <a:pPr lvl="1"/>
            <a:r>
              <a:rPr lang="en-US" dirty="0"/>
              <a:t>If we wanted to enumerate all solutions rather than just find one, then value ordering would be irrelevant.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BABFF-DA1D-DA45-99FF-CFC843C8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C91-89DA-034B-8637-DED55080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What Inference can be Performed?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CABF3-D018-A84B-8AA5-53ACA937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can be even more powerful in the course of a search. </a:t>
            </a:r>
          </a:p>
          <a:p>
            <a:r>
              <a:rPr lang="en-US" dirty="0"/>
              <a:t>Every time we make a choice of a value for a variable, we have a brand-new opportunity to infer new domain reductions on the neighboring variables.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1738E-720E-CD4F-8FBF-3BED4BB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8D35-1087-4041-8ED7-885365D5B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Forward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3C58-73F7-46BE-AFD9-CED3FA4B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1376549"/>
          </a:xfrm>
        </p:spPr>
        <p:txBody>
          <a:bodyPr>
            <a:normAutofit fontScale="92500"/>
          </a:bodyPr>
          <a:lstStyle/>
          <a:p>
            <a:r>
              <a:rPr lang="en-US" dirty="0"/>
              <a:t>Keep track of remaining legal values for unassigned variables.</a:t>
            </a:r>
          </a:p>
          <a:p>
            <a:r>
              <a:rPr lang="en-US" dirty="0"/>
              <a:t>Terminate search when any variable has no legal values.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C333-1251-BA4E-90C0-3E7C5806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3D2D1-A7E0-4EB8-A1E7-7DC2DC21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637365"/>
            <a:ext cx="1713600" cy="146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15E74-6596-4240-A985-26B3DC26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71" y="2637366"/>
            <a:ext cx="1608686" cy="1416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B027C-DEC4-4454-9C9A-15A3639CE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9254" y="2637366"/>
            <a:ext cx="1678629" cy="1416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13FA92-34A9-4017-91F7-70338083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113" y="2637366"/>
            <a:ext cx="1643657" cy="1433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18A7F8-6617-46AF-BD52-81C45DD02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086" y="4484075"/>
            <a:ext cx="7171543" cy="326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84FF3C-7DFE-4E27-9A6D-455B9C222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086" y="4981515"/>
            <a:ext cx="7171543" cy="3322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C83E6C-9F28-4CFF-A545-099C9C80D0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157" y="5501604"/>
            <a:ext cx="7171543" cy="326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61D6DF-9316-4FBC-9A06-94D73FE64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1157" y="5986644"/>
            <a:ext cx="7171543" cy="337956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B10E534-9471-424D-B79B-B1BF58AEB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17420"/>
              </p:ext>
            </p:extLst>
          </p:nvPr>
        </p:nvGraphicFramePr>
        <p:xfrm>
          <a:off x="2349085" y="4095325"/>
          <a:ext cx="717154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506">
                  <a:extLst>
                    <a:ext uri="{9D8B030D-6E8A-4147-A177-3AD203B41FA5}">
                      <a16:colId xmlns:a16="http://schemas.microsoft.com/office/drawing/2014/main" val="3323979949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90345193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832282539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41557808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1734534020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3624630736"/>
                    </a:ext>
                  </a:extLst>
                </a:gridCol>
                <a:gridCol w="1024506">
                  <a:extLst>
                    <a:ext uri="{9D8B030D-6E8A-4147-A177-3AD203B41FA5}">
                      <a16:colId xmlns:a16="http://schemas.microsoft.com/office/drawing/2014/main" val="4031162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NSW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575082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A7E97A-00DE-42E2-8881-3FF653428483}"/>
              </a:ext>
            </a:extLst>
          </p:cNvPr>
          <p:cNvCxnSpPr>
            <a:cxnSpLocks/>
          </p:cNvCxnSpPr>
          <p:nvPr/>
        </p:nvCxnSpPr>
        <p:spPr>
          <a:xfrm>
            <a:off x="3999601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E22273-EB7A-4ED3-929B-0E92A60873F6}"/>
              </a:ext>
            </a:extLst>
          </p:cNvPr>
          <p:cNvCxnSpPr>
            <a:cxnSpLocks/>
          </p:cNvCxnSpPr>
          <p:nvPr/>
        </p:nvCxnSpPr>
        <p:spPr>
          <a:xfrm>
            <a:off x="5867401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CE035C-77D3-4559-8D49-DE2207260D8A}"/>
              </a:ext>
            </a:extLst>
          </p:cNvPr>
          <p:cNvCxnSpPr>
            <a:cxnSpLocks/>
          </p:cNvCxnSpPr>
          <p:nvPr/>
        </p:nvCxnSpPr>
        <p:spPr>
          <a:xfrm>
            <a:off x="7809770" y="3246965"/>
            <a:ext cx="3088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CB3F1B3-9377-A943-8028-482A2C969E9E}"/>
              </a:ext>
            </a:extLst>
          </p:cNvPr>
          <p:cNvSpPr/>
          <p:nvPr/>
        </p:nvSpPr>
        <p:spPr>
          <a:xfrm>
            <a:off x="2895600" y="2942165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194DE7-86B5-9141-8634-DA94F23138DF}"/>
              </a:ext>
            </a:extLst>
          </p:cNvPr>
          <p:cNvSpPr/>
          <p:nvPr/>
        </p:nvSpPr>
        <p:spPr>
          <a:xfrm>
            <a:off x="3048000" y="3271217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58151A-7309-A84C-AA4F-187B8AFCB173}"/>
              </a:ext>
            </a:extLst>
          </p:cNvPr>
          <p:cNvSpPr/>
          <p:nvPr/>
        </p:nvSpPr>
        <p:spPr>
          <a:xfrm>
            <a:off x="3393334" y="3358471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5F090F-E1CA-5B4A-82C0-84361E198B96}"/>
              </a:ext>
            </a:extLst>
          </p:cNvPr>
          <p:cNvSpPr/>
          <p:nvPr/>
        </p:nvSpPr>
        <p:spPr>
          <a:xfrm>
            <a:off x="3452884" y="3622036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F7393-82D7-0447-8DF9-2B855CDFCC3D}"/>
              </a:ext>
            </a:extLst>
          </p:cNvPr>
          <p:cNvSpPr/>
          <p:nvPr/>
        </p:nvSpPr>
        <p:spPr>
          <a:xfrm>
            <a:off x="2438401" y="3213211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95BDF2-081B-7847-9964-873A487A6035}"/>
              </a:ext>
            </a:extLst>
          </p:cNvPr>
          <p:cNvSpPr/>
          <p:nvPr/>
        </p:nvSpPr>
        <p:spPr>
          <a:xfrm>
            <a:off x="3429000" y="3060811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916FF-658B-0D44-92F5-047FE7A509B6}"/>
              </a:ext>
            </a:extLst>
          </p:cNvPr>
          <p:cNvSpPr/>
          <p:nvPr/>
        </p:nvSpPr>
        <p:spPr>
          <a:xfrm>
            <a:off x="3429000" y="3822811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34342B6-A2F7-C04F-9C28-C2122293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066801"/>
            <a:ext cx="2286000" cy="1959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ED5EC-AFD8-3C44-93F0-D69DDB46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4. How to Avoid Repeating Fails?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705E-DBC0-614D-BDA1-F884629E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>
            <a:normAutofit/>
          </a:bodyPr>
          <a:lstStyle/>
          <a:p>
            <a:r>
              <a:rPr lang="en-US" dirty="0"/>
              <a:t>We follow this variable order: </a:t>
            </a:r>
            <a:br>
              <a:rPr lang="en-US" dirty="0"/>
            </a:br>
            <a:r>
              <a:rPr lang="en-US" dirty="0"/>
              <a:t>Q-&gt;NSW-&gt;V-&gt;T-&gt;SA-&gt;WA-&gt;NT</a:t>
            </a:r>
          </a:p>
          <a:p>
            <a:pPr lvl="1"/>
            <a:r>
              <a:rPr lang="en-US" dirty="0"/>
              <a:t>Q, NSW, V, and T are assigned.</a:t>
            </a:r>
          </a:p>
          <a:p>
            <a:pPr lvl="1"/>
            <a:r>
              <a:rPr lang="en-US" dirty="0"/>
              <a:t>Then SA can’t be assigned with any color.</a:t>
            </a:r>
          </a:p>
          <a:p>
            <a:pPr lvl="1"/>
            <a:r>
              <a:rPr lang="en-US" dirty="0"/>
              <a:t>Should we backtrack to T and try a different color for T?</a:t>
            </a:r>
          </a:p>
          <a:p>
            <a:r>
              <a:rPr lang="en-US" dirty="0" err="1"/>
              <a:t>Backjumping</a:t>
            </a:r>
            <a:endParaRPr lang="en-US" dirty="0"/>
          </a:p>
          <a:p>
            <a:pPr lvl="1"/>
            <a:r>
              <a:rPr lang="en-US" dirty="0"/>
              <a:t>Maintain a conflict set: a conflict set for SA is {Q, NSW, V}</a:t>
            </a:r>
          </a:p>
          <a:p>
            <a:pPr lvl="1"/>
            <a:r>
              <a:rPr lang="en-US" dirty="0"/>
              <a:t>Backtrack to the most recent assignment in the conflicts set: jump over T and try a new value for V.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AA3DC-9A4C-FB45-B2FE-852D9633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A76544-6F95-D24A-9B65-2AD2D5C7030C}"/>
              </a:ext>
            </a:extLst>
          </p:cNvPr>
          <p:cNvSpPr/>
          <p:nvPr/>
        </p:nvSpPr>
        <p:spPr>
          <a:xfrm>
            <a:off x="9355240" y="2362201"/>
            <a:ext cx="322160" cy="247074"/>
          </a:xfrm>
          <a:custGeom>
            <a:avLst/>
            <a:gdLst>
              <a:gd name="connsiteX0" fmla="*/ 0 w 322160"/>
              <a:gd name="connsiteY0" fmla="*/ 118285 h 247074"/>
              <a:gd name="connsiteX1" fmla="*/ 0 w 322160"/>
              <a:gd name="connsiteY1" fmla="*/ 118285 h 247074"/>
              <a:gd name="connsiteX2" fmla="*/ 25757 w 322160"/>
              <a:gd name="connsiteY2" fmla="*/ 2375 h 247074"/>
              <a:gd name="connsiteX3" fmla="*/ 51515 w 322160"/>
              <a:gd name="connsiteY3" fmla="*/ 41012 h 247074"/>
              <a:gd name="connsiteX4" fmla="*/ 128788 w 322160"/>
              <a:gd name="connsiteY4" fmla="*/ 66770 h 247074"/>
              <a:gd name="connsiteX5" fmla="*/ 167425 w 322160"/>
              <a:gd name="connsiteY5" fmla="*/ 92527 h 247074"/>
              <a:gd name="connsiteX6" fmla="*/ 270456 w 322160"/>
              <a:gd name="connsiteY6" fmla="*/ 118285 h 247074"/>
              <a:gd name="connsiteX7" fmla="*/ 283335 w 322160"/>
              <a:gd name="connsiteY7" fmla="*/ 234195 h 247074"/>
              <a:gd name="connsiteX8" fmla="*/ 244698 w 322160"/>
              <a:gd name="connsiteY8" fmla="*/ 247074 h 247074"/>
              <a:gd name="connsiteX9" fmla="*/ 141667 w 322160"/>
              <a:gd name="connsiteY9" fmla="*/ 234195 h 247074"/>
              <a:gd name="connsiteX10" fmla="*/ 103031 w 322160"/>
              <a:gd name="connsiteY10" fmla="*/ 221316 h 247074"/>
              <a:gd name="connsiteX11" fmla="*/ 38636 w 322160"/>
              <a:gd name="connsiteY11" fmla="*/ 208437 h 247074"/>
              <a:gd name="connsiteX12" fmla="*/ 0 w 322160"/>
              <a:gd name="connsiteY12" fmla="*/ 195558 h 247074"/>
              <a:gd name="connsiteX13" fmla="*/ 0 w 322160"/>
              <a:gd name="connsiteY13" fmla="*/ 195558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2160" h="247074">
                <a:moveTo>
                  <a:pt x="0" y="118285"/>
                </a:moveTo>
                <a:lnTo>
                  <a:pt x="0" y="118285"/>
                </a:lnTo>
                <a:cubicBezTo>
                  <a:pt x="8586" y="79648"/>
                  <a:pt x="3803" y="35307"/>
                  <a:pt x="25757" y="2375"/>
                </a:cubicBezTo>
                <a:cubicBezTo>
                  <a:pt x="34343" y="-10504"/>
                  <a:pt x="38389" y="32808"/>
                  <a:pt x="51515" y="41012"/>
                </a:cubicBezTo>
                <a:cubicBezTo>
                  <a:pt x="74539" y="55402"/>
                  <a:pt x="106197" y="51710"/>
                  <a:pt x="128788" y="66770"/>
                </a:cubicBezTo>
                <a:cubicBezTo>
                  <a:pt x="141667" y="75356"/>
                  <a:pt x="153581" y="85605"/>
                  <a:pt x="167425" y="92527"/>
                </a:cubicBezTo>
                <a:cubicBezTo>
                  <a:pt x="193827" y="105728"/>
                  <a:pt x="245962" y="113386"/>
                  <a:pt x="270456" y="118285"/>
                </a:cubicBezTo>
                <a:cubicBezTo>
                  <a:pt x="316248" y="186972"/>
                  <a:pt x="353174" y="187636"/>
                  <a:pt x="283335" y="234195"/>
                </a:cubicBezTo>
                <a:cubicBezTo>
                  <a:pt x="272039" y="241725"/>
                  <a:pt x="257577" y="242781"/>
                  <a:pt x="244698" y="247074"/>
                </a:cubicBezTo>
                <a:cubicBezTo>
                  <a:pt x="210354" y="242781"/>
                  <a:pt x="175720" y="240386"/>
                  <a:pt x="141667" y="234195"/>
                </a:cubicBezTo>
                <a:cubicBezTo>
                  <a:pt x="128311" y="231767"/>
                  <a:pt x="116201" y="224609"/>
                  <a:pt x="103031" y="221316"/>
                </a:cubicBezTo>
                <a:cubicBezTo>
                  <a:pt x="81795" y="216007"/>
                  <a:pt x="59872" y="213746"/>
                  <a:pt x="38636" y="208437"/>
                </a:cubicBezTo>
                <a:cubicBezTo>
                  <a:pt x="25466" y="205144"/>
                  <a:pt x="0" y="195558"/>
                  <a:pt x="0" y="195558"/>
                </a:cubicBezTo>
                <a:lnTo>
                  <a:pt x="0" y="195558"/>
                </a:lnTo>
              </a:path>
            </a:pathLst>
          </a:custGeom>
          <a:solidFill>
            <a:srgbClr val="0000CC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3C1B51-76EE-EF41-A6CC-1B312B52D571}"/>
              </a:ext>
            </a:extLst>
          </p:cNvPr>
          <p:cNvSpPr/>
          <p:nvPr/>
        </p:nvSpPr>
        <p:spPr>
          <a:xfrm>
            <a:off x="9376952" y="2166871"/>
            <a:ext cx="464054" cy="347730"/>
          </a:xfrm>
          <a:custGeom>
            <a:avLst/>
            <a:gdLst>
              <a:gd name="connsiteX0" fmla="*/ 0 w 464054"/>
              <a:gd name="connsiteY0" fmla="*/ 167426 h 347730"/>
              <a:gd name="connsiteX1" fmla="*/ 0 w 464054"/>
              <a:gd name="connsiteY1" fmla="*/ 167426 h 347730"/>
              <a:gd name="connsiteX2" fmla="*/ 25757 w 464054"/>
              <a:gd name="connsiteY2" fmla="*/ 51516 h 347730"/>
              <a:gd name="connsiteX3" fmla="*/ 38636 w 464054"/>
              <a:gd name="connsiteY3" fmla="*/ 12879 h 347730"/>
              <a:gd name="connsiteX4" fmla="*/ 77273 w 464054"/>
              <a:gd name="connsiteY4" fmla="*/ 0 h 347730"/>
              <a:gd name="connsiteX5" fmla="*/ 115909 w 464054"/>
              <a:gd name="connsiteY5" fmla="*/ 12879 h 347730"/>
              <a:gd name="connsiteX6" fmla="*/ 450760 w 464054"/>
              <a:gd name="connsiteY6" fmla="*/ 38637 h 347730"/>
              <a:gd name="connsiteX7" fmla="*/ 463639 w 464054"/>
              <a:gd name="connsiteY7" fmla="*/ 103031 h 347730"/>
              <a:gd name="connsiteX8" fmla="*/ 437881 w 464054"/>
              <a:gd name="connsiteY8" fmla="*/ 141668 h 347730"/>
              <a:gd name="connsiteX9" fmla="*/ 399245 w 464054"/>
              <a:gd name="connsiteY9" fmla="*/ 257578 h 347730"/>
              <a:gd name="connsiteX10" fmla="*/ 347729 w 464054"/>
              <a:gd name="connsiteY10" fmla="*/ 334851 h 347730"/>
              <a:gd name="connsiteX11" fmla="*/ 309093 w 464054"/>
              <a:gd name="connsiteY11" fmla="*/ 347730 h 347730"/>
              <a:gd name="connsiteX12" fmla="*/ 270456 w 464054"/>
              <a:gd name="connsiteY12" fmla="*/ 334851 h 347730"/>
              <a:gd name="connsiteX13" fmla="*/ 257577 w 464054"/>
              <a:gd name="connsiteY13" fmla="*/ 296214 h 347730"/>
              <a:gd name="connsiteX14" fmla="*/ 115909 w 464054"/>
              <a:gd name="connsiteY14" fmla="*/ 257578 h 347730"/>
              <a:gd name="connsiteX15" fmla="*/ 0 w 464054"/>
              <a:gd name="connsiteY15" fmla="*/ 167426 h 34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4054" h="347730">
                <a:moveTo>
                  <a:pt x="0" y="167426"/>
                </a:moveTo>
                <a:lnTo>
                  <a:pt x="0" y="167426"/>
                </a:lnTo>
                <a:cubicBezTo>
                  <a:pt x="8586" y="128789"/>
                  <a:pt x="16158" y="89913"/>
                  <a:pt x="25757" y="51516"/>
                </a:cubicBezTo>
                <a:cubicBezTo>
                  <a:pt x="29050" y="38346"/>
                  <a:pt x="29037" y="22478"/>
                  <a:pt x="38636" y="12879"/>
                </a:cubicBezTo>
                <a:cubicBezTo>
                  <a:pt x="48235" y="3280"/>
                  <a:pt x="64394" y="4293"/>
                  <a:pt x="77273" y="0"/>
                </a:cubicBezTo>
                <a:cubicBezTo>
                  <a:pt x="90152" y="4293"/>
                  <a:pt x="102739" y="9586"/>
                  <a:pt x="115909" y="12879"/>
                </a:cubicBezTo>
                <a:cubicBezTo>
                  <a:pt x="231030" y="41659"/>
                  <a:pt x="314191" y="32134"/>
                  <a:pt x="450760" y="38637"/>
                </a:cubicBezTo>
                <a:cubicBezTo>
                  <a:pt x="455053" y="60102"/>
                  <a:pt x="466354" y="81310"/>
                  <a:pt x="463639" y="103031"/>
                </a:cubicBezTo>
                <a:cubicBezTo>
                  <a:pt x="461719" y="118390"/>
                  <a:pt x="444168" y="127523"/>
                  <a:pt x="437881" y="141668"/>
                </a:cubicBezTo>
                <a:cubicBezTo>
                  <a:pt x="437867" y="141698"/>
                  <a:pt x="405690" y="238244"/>
                  <a:pt x="399245" y="257578"/>
                </a:cubicBezTo>
                <a:cubicBezTo>
                  <a:pt x="385743" y="298084"/>
                  <a:pt x="389073" y="307288"/>
                  <a:pt x="347729" y="334851"/>
                </a:cubicBezTo>
                <a:cubicBezTo>
                  <a:pt x="336434" y="342381"/>
                  <a:pt x="321972" y="343437"/>
                  <a:pt x="309093" y="347730"/>
                </a:cubicBezTo>
                <a:cubicBezTo>
                  <a:pt x="296214" y="343437"/>
                  <a:pt x="280055" y="344450"/>
                  <a:pt x="270456" y="334851"/>
                </a:cubicBezTo>
                <a:cubicBezTo>
                  <a:pt x="260857" y="325252"/>
                  <a:pt x="268624" y="304105"/>
                  <a:pt x="257577" y="296214"/>
                </a:cubicBezTo>
                <a:cubicBezTo>
                  <a:pt x="232161" y="278060"/>
                  <a:pt x="148376" y="264071"/>
                  <a:pt x="115909" y="257578"/>
                </a:cubicBezTo>
                <a:cubicBezTo>
                  <a:pt x="33584" y="202694"/>
                  <a:pt x="19318" y="182451"/>
                  <a:pt x="0" y="167426"/>
                </a:cubicBezTo>
                <a:close/>
              </a:path>
            </a:pathLst>
          </a:custGeom>
          <a:solidFill>
            <a:srgbClr val="00CC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B972BA0-979F-1640-9480-15810AD6F877}"/>
              </a:ext>
            </a:extLst>
          </p:cNvPr>
          <p:cNvSpPr/>
          <p:nvPr/>
        </p:nvSpPr>
        <p:spPr>
          <a:xfrm>
            <a:off x="9448800" y="2789277"/>
            <a:ext cx="110618" cy="106324"/>
          </a:xfrm>
          <a:custGeom>
            <a:avLst/>
            <a:gdLst>
              <a:gd name="connsiteX0" fmla="*/ 0 w 110618"/>
              <a:gd name="connsiteY0" fmla="*/ 12879 h 106324"/>
              <a:gd name="connsiteX1" fmla="*/ 0 w 110618"/>
              <a:gd name="connsiteY1" fmla="*/ 12879 h 106324"/>
              <a:gd name="connsiteX2" fmla="*/ 64394 w 110618"/>
              <a:gd name="connsiteY2" fmla="*/ 103031 h 106324"/>
              <a:gd name="connsiteX3" fmla="*/ 103031 w 110618"/>
              <a:gd name="connsiteY3" fmla="*/ 90152 h 106324"/>
              <a:gd name="connsiteX4" fmla="*/ 51515 w 110618"/>
              <a:gd name="connsiteY4" fmla="*/ 0 h 106324"/>
              <a:gd name="connsiteX5" fmla="*/ 0 w 110618"/>
              <a:gd name="connsiteY5" fmla="*/ 12879 h 106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618" h="106324">
                <a:moveTo>
                  <a:pt x="0" y="12879"/>
                </a:moveTo>
                <a:lnTo>
                  <a:pt x="0" y="12879"/>
                </a:lnTo>
                <a:cubicBezTo>
                  <a:pt x="21465" y="42930"/>
                  <a:pt x="34851" y="80873"/>
                  <a:pt x="64394" y="103031"/>
                </a:cubicBezTo>
                <a:cubicBezTo>
                  <a:pt x="75255" y="111176"/>
                  <a:pt x="99301" y="103205"/>
                  <a:pt x="103031" y="90152"/>
                </a:cubicBezTo>
                <a:cubicBezTo>
                  <a:pt x="125369" y="11971"/>
                  <a:pt x="95456" y="14647"/>
                  <a:pt x="51515" y="0"/>
                </a:cubicBezTo>
                <a:cubicBezTo>
                  <a:pt x="8806" y="14236"/>
                  <a:pt x="8586" y="10733"/>
                  <a:pt x="0" y="12879"/>
                </a:cubicBezTo>
                <a:close/>
              </a:path>
            </a:pathLst>
          </a:cu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B4CB15-86EA-F947-9D6D-1F9263CDCBFF}"/>
              </a:ext>
            </a:extLst>
          </p:cNvPr>
          <p:cNvSpPr/>
          <p:nvPr/>
        </p:nvSpPr>
        <p:spPr>
          <a:xfrm>
            <a:off x="8703086" y="1504076"/>
            <a:ext cx="4267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85D575-0C4A-6B4C-BBDF-EA365EA37E47}"/>
              </a:ext>
            </a:extLst>
          </p:cNvPr>
          <p:cNvSpPr/>
          <p:nvPr/>
        </p:nvSpPr>
        <p:spPr>
          <a:xfrm>
            <a:off x="8877568" y="1919729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45E30-C225-4049-A544-3527A267CD08}"/>
              </a:ext>
            </a:extLst>
          </p:cNvPr>
          <p:cNvSpPr/>
          <p:nvPr/>
        </p:nvSpPr>
        <p:spPr>
          <a:xfrm>
            <a:off x="9372601" y="2120611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FA732-3C85-6D45-BFA2-C8492729C245}"/>
              </a:ext>
            </a:extLst>
          </p:cNvPr>
          <p:cNvSpPr/>
          <p:nvPr/>
        </p:nvSpPr>
        <p:spPr>
          <a:xfrm>
            <a:off x="9364478" y="2388698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BA05C-E762-F84F-A738-C53D604F0C3B}"/>
              </a:ext>
            </a:extLst>
          </p:cNvPr>
          <p:cNvSpPr/>
          <p:nvPr/>
        </p:nvSpPr>
        <p:spPr>
          <a:xfrm>
            <a:off x="8055037" y="1750452"/>
            <a:ext cx="488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0259F33-1B95-2C4A-8A54-1AF1F5E3964A}"/>
              </a:ext>
            </a:extLst>
          </p:cNvPr>
          <p:cNvSpPr/>
          <p:nvPr/>
        </p:nvSpPr>
        <p:spPr>
          <a:xfrm>
            <a:off x="9220201" y="1383713"/>
            <a:ext cx="618695" cy="673689"/>
          </a:xfrm>
          <a:custGeom>
            <a:avLst/>
            <a:gdLst>
              <a:gd name="connsiteX0" fmla="*/ 12885 w 618695"/>
              <a:gd name="connsiteY0" fmla="*/ 218941 h 673689"/>
              <a:gd name="connsiteX1" fmla="*/ 12885 w 618695"/>
              <a:gd name="connsiteY1" fmla="*/ 218941 h 673689"/>
              <a:gd name="connsiteX2" fmla="*/ 6 w 618695"/>
              <a:gd name="connsiteY2" fmla="*/ 489397 h 673689"/>
              <a:gd name="connsiteX3" fmla="*/ 12885 w 618695"/>
              <a:gd name="connsiteY3" fmla="*/ 540913 h 673689"/>
              <a:gd name="connsiteX4" fmla="*/ 77279 w 618695"/>
              <a:gd name="connsiteY4" fmla="*/ 553792 h 673689"/>
              <a:gd name="connsiteX5" fmla="*/ 154552 w 618695"/>
              <a:gd name="connsiteY5" fmla="*/ 566671 h 673689"/>
              <a:gd name="connsiteX6" fmla="*/ 167431 w 618695"/>
              <a:gd name="connsiteY6" fmla="*/ 656823 h 673689"/>
              <a:gd name="connsiteX7" fmla="*/ 334857 w 618695"/>
              <a:gd name="connsiteY7" fmla="*/ 669702 h 673689"/>
              <a:gd name="connsiteX8" fmla="*/ 528040 w 618695"/>
              <a:gd name="connsiteY8" fmla="*/ 643944 h 673689"/>
              <a:gd name="connsiteX9" fmla="*/ 579555 w 618695"/>
              <a:gd name="connsiteY9" fmla="*/ 631065 h 673689"/>
              <a:gd name="connsiteX10" fmla="*/ 618192 w 618695"/>
              <a:gd name="connsiteY10" fmla="*/ 605307 h 673689"/>
              <a:gd name="connsiteX11" fmla="*/ 592434 w 618695"/>
              <a:gd name="connsiteY11" fmla="*/ 528034 h 673689"/>
              <a:gd name="connsiteX12" fmla="*/ 502282 w 618695"/>
              <a:gd name="connsiteY12" fmla="*/ 425003 h 673689"/>
              <a:gd name="connsiteX13" fmla="*/ 463645 w 618695"/>
              <a:gd name="connsiteY13" fmla="*/ 412124 h 673689"/>
              <a:gd name="connsiteX14" fmla="*/ 386372 w 618695"/>
              <a:gd name="connsiteY14" fmla="*/ 360609 h 673689"/>
              <a:gd name="connsiteX15" fmla="*/ 347735 w 618695"/>
              <a:gd name="connsiteY15" fmla="*/ 283335 h 673689"/>
              <a:gd name="connsiteX16" fmla="*/ 334857 w 618695"/>
              <a:gd name="connsiteY16" fmla="*/ 231820 h 673689"/>
              <a:gd name="connsiteX17" fmla="*/ 309099 w 618695"/>
              <a:gd name="connsiteY17" fmla="*/ 103031 h 673689"/>
              <a:gd name="connsiteX18" fmla="*/ 270462 w 618695"/>
              <a:gd name="connsiteY18" fmla="*/ 77273 h 673689"/>
              <a:gd name="connsiteX19" fmla="*/ 244704 w 618695"/>
              <a:gd name="connsiteY19" fmla="*/ 38637 h 673689"/>
              <a:gd name="connsiteX20" fmla="*/ 231826 w 618695"/>
              <a:gd name="connsiteY20" fmla="*/ 0 h 673689"/>
              <a:gd name="connsiteX21" fmla="*/ 206068 w 618695"/>
              <a:gd name="connsiteY21" fmla="*/ 38637 h 673689"/>
              <a:gd name="connsiteX22" fmla="*/ 193189 w 618695"/>
              <a:gd name="connsiteY22" fmla="*/ 90152 h 673689"/>
              <a:gd name="connsiteX23" fmla="*/ 167431 w 618695"/>
              <a:gd name="connsiteY23" fmla="*/ 231820 h 673689"/>
              <a:gd name="connsiteX24" fmla="*/ 128795 w 618695"/>
              <a:gd name="connsiteY24" fmla="*/ 270457 h 673689"/>
              <a:gd name="connsiteX25" fmla="*/ 77279 w 618695"/>
              <a:gd name="connsiteY25" fmla="*/ 257578 h 673689"/>
              <a:gd name="connsiteX26" fmla="*/ 12885 w 618695"/>
              <a:gd name="connsiteY26" fmla="*/ 218941 h 673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8695" h="673689">
                <a:moveTo>
                  <a:pt x="12885" y="218941"/>
                </a:moveTo>
                <a:lnTo>
                  <a:pt x="12885" y="218941"/>
                </a:lnTo>
                <a:cubicBezTo>
                  <a:pt x="8592" y="309093"/>
                  <a:pt x="6" y="399143"/>
                  <a:pt x="6" y="489397"/>
                </a:cubicBezTo>
                <a:cubicBezTo>
                  <a:pt x="6" y="507097"/>
                  <a:pt x="-713" y="529581"/>
                  <a:pt x="12885" y="540913"/>
                </a:cubicBezTo>
                <a:cubicBezTo>
                  <a:pt x="29701" y="554927"/>
                  <a:pt x="55742" y="549876"/>
                  <a:pt x="77279" y="553792"/>
                </a:cubicBezTo>
                <a:cubicBezTo>
                  <a:pt x="102971" y="558463"/>
                  <a:pt x="128794" y="562378"/>
                  <a:pt x="154552" y="566671"/>
                </a:cubicBezTo>
                <a:cubicBezTo>
                  <a:pt x="158845" y="596722"/>
                  <a:pt x="141075" y="641762"/>
                  <a:pt x="167431" y="656823"/>
                </a:cubicBezTo>
                <a:cubicBezTo>
                  <a:pt x="216030" y="684594"/>
                  <a:pt x="278883" y="669702"/>
                  <a:pt x="334857" y="669702"/>
                </a:cubicBezTo>
                <a:cubicBezTo>
                  <a:pt x="396638" y="669702"/>
                  <a:pt x="466389" y="657644"/>
                  <a:pt x="528040" y="643944"/>
                </a:cubicBezTo>
                <a:cubicBezTo>
                  <a:pt x="545319" y="640104"/>
                  <a:pt x="562383" y="635358"/>
                  <a:pt x="579555" y="631065"/>
                </a:cubicBezTo>
                <a:cubicBezTo>
                  <a:pt x="592434" y="622479"/>
                  <a:pt x="616272" y="620666"/>
                  <a:pt x="618192" y="605307"/>
                </a:cubicBezTo>
                <a:cubicBezTo>
                  <a:pt x="621560" y="578366"/>
                  <a:pt x="607495" y="550625"/>
                  <a:pt x="592434" y="528034"/>
                </a:cubicBezTo>
                <a:cubicBezTo>
                  <a:pt x="553799" y="470082"/>
                  <a:pt x="555942" y="451834"/>
                  <a:pt x="502282" y="425003"/>
                </a:cubicBezTo>
                <a:cubicBezTo>
                  <a:pt x="490140" y="418932"/>
                  <a:pt x="476524" y="416417"/>
                  <a:pt x="463645" y="412124"/>
                </a:cubicBezTo>
                <a:cubicBezTo>
                  <a:pt x="437887" y="394952"/>
                  <a:pt x="396161" y="389977"/>
                  <a:pt x="386372" y="360609"/>
                </a:cubicBezTo>
                <a:cubicBezTo>
                  <a:pt x="368598" y="307288"/>
                  <a:pt x="381023" y="333268"/>
                  <a:pt x="347735" y="283335"/>
                </a:cubicBezTo>
                <a:cubicBezTo>
                  <a:pt x="343442" y="266163"/>
                  <a:pt x="338566" y="249127"/>
                  <a:pt x="334857" y="231820"/>
                </a:cubicBezTo>
                <a:cubicBezTo>
                  <a:pt x="325684" y="189012"/>
                  <a:pt x="345526" y="127316"/>
                  <a:pt x="309099" y="103031"/>
                </a:cubicBezTo>
                <a:lnTo>
                  <a:pt x="270462" y="77273"/>
                </a:lnTo>
                <a:cubicBezTo>
                  <a:pt x="261876" y="64394"/>
                  <a:pt x="251626" y="52481"/>
                  <a:pt x="244704" y="38637"/>
                </a:cubicBezTo>
                <a:cubicBezTo>
                  <a:pt x="238633" y="26495"/>
                  <a:pt x="245402" y="0"/>
                  <a:pt x="231826" y="0"/>
                </a:cubicBezTo>
                <a:cubicBezTo>
                  <a:pt x="216347" y="0"/>
                  <a:pt x="214654" y="25758"/>
                  <a:pt x="206068" y="38637"/>
                </a:cubicBezTo>
                <a:cubicBezTo>
                  <a:pt x="201775" y="55809"/>
                  <a:pt x="196099" y="72693"/>
                  <a:pt x="193189" y="90152"/>
                </a:cubicBezTo>
                <a:cubicBezTo>
                  <a:pt x="192400" y="94886"/>
                  <a:pt x="185852" y="204187"/>
                  <a:pt x="167431" y="231820"/>
                </a:cubicBezTo>
                <a:cubicBezTo>
                  <a:pt x="157328" y="246975"/>
                  <a:pt x="141674" y="257578"/>
                  <a:pt x="128795" y="270457"/>
                </a:cubicBezTo>
                <a:cubicBezTo>
                  <a:pt x="111623" y="266164"/>
                  <a:pt x="93548" y="264551"/>
                  <a:pt x="77279" y="257578"/>
                </a:cubicBezTo>
                <a:cubicBezTo>
                  <a:pt x="51792" y="246655"/>
                  <a:pt x="23617" y="225380"/>
                  <a:pt x="12885" y="218941"/>
                </a:cubicBezTo>
                <a:close/>
              </a:path>
            </a:pathLst>
          </a:custGeom>
          <a:solidFill>
            <a:srgbClr val="FF0000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9BCDF9-CA1C-3D49-BEDF-18826650130A}"/>
              </a:ext>
            </a:extLst>
          </p:cNvPr>
          <p:cNvSpPr/>
          <p:nvPr/>
        </p:nvSpPr>
        <p:spPr>
          <a:xfrm>
            <a:off x="9296400" y="1642647"/>
            <a:ext cx="327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71924-E9A4-874F-A466-8C11B961A69F}"/>
              </a:ext>
            </a:extLst>
          </p:cNvPr>
          <p:cNvSpPr/>
          <p:nvPr/>
        </p:nvSpPr>
        <p:spPr>
          <a:xfrm>
            <a:off x="9424307" y="2709447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9356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575C-8FA1-C84C-BAEA-50D64795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BF1B-087F-744C-80FF-58F544B6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CSPs</a:t>
            </a:r>
          </a:p>
          <a:p>
            <a:r>
              <a:rPr lang="en-US" dirty="0"/>
              <a:t>Solving through Inference</a:t>
            </a:r>
          </a:p>
          <a:p>
            <a:r>
              <a:rPr lang="en-US" dirty="0"/>
              <a:t>Solving through Search</a:t>
            </a:r>
          </a:p>
          <a:p>
            <a:r>
              <a:rPr lang="en-US" dirty="0"/>
              <a:t>Solving through Constraint Graph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6F40A-C31D-AE4B-B988-88D1ADA3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432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EBD8-CB42-4CD7-84B6-ED2053C2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079B-451F-4072-88F6-9ACAFC58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167846" cy="5334001"/>
          </a:xfrm>
        </p:spPr>
        <p:txBody>
          <a:bodyPr/>
          <a:lstStyle/>
          <a:p>
            <a:r>
              <a:rPr lang="en-US" dirty="0"/>
              <a:t>Constraint graph: nodes are variables, arcs show constraints.</a:t>
            </a:r>
          </a:p>
          <a:p>
            <a:r>
              <a:rPr lang="en-US" dirty="0"/>
              <a:t>Decomposition:</a:t>
            </a:r>
          </a:p>
          <a:p>
            <a:pPr lvl="1"/>
            <a:r>
              <a:rPr lang="en-US" dirty="0"/>
              <a:t>Connected components are independent subproblems.</a:t>
            </a:r>
          </a:p>
          <a:p>
            <a:pPr lvl="1"/>
            <a:r>
              <a:rPr lang="en-US" dirty="0"/>
              <a:t>E.g.: Tasmania; Mainland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3BCF6-AA1B-5B41-A5FB-BEDB7B5D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91F2A-7CE9-4380-9B83-8F8761DC27C0}" type="slidenum">
              <a:rPr lang="en-US" smtClean="0"/>
              <a:pPr/>
              <a:t>98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761B2-D0A4-CA48-958F-C2E641A6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099458"/>
            <a:ext cx="2667000" cy="228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061BA4-3DEA-8846-95CB-8B8AD15B803F}"/>
              </a:ext>
            </a:extLst>
          </p:cNvPr>
          <p:cNvSpPr/>
          <p:nvPr/>
        </p:nvSpPr>
        <p:spPr>
          <a:xfrm>
            <a:off x="8039693" y="1681381"/>
            <a:ext cx="593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NT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96D8B-F850-A641-9E5F-100256B4F76E}"/>
              </a:ext>
            </a:extLst>
          </p:cNvPr>
          <p:cNvSpPr/>
          <p:nvPr/>
        </p:nvSpPr>
        <p:spPr>
          <a:xfrm>
            <a:off x="8101530" y="2168765"/>
            <a:ext cx="564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414D1-10AC-9F47-94BE-248C042F3F07}"/>
              </a:ext>
            </a:extLst>
          </p:cNvPr>
          <p:cNvSpPr/>
          <p:nvPr/>
        </p:nvSpPr>
        <p:spPr>
          <a:xfrm>
            <a:off x="8756583" y="2350283"/>
            <a:ext cx="687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NSW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55AFA9-E4F0-1746-9B6D-412BDEC33E7D}"/>
              </a:ext>
            </a:extLst>
          </p:cNvPr>
          <p:cNvSpPr/>
          <p:nvPr/>
        </p:nvSpPr>
        <p:spPr>
          <a:xfrm>
            <a:off x="8756582" y="2692920"/>
            <a:ext cx="4292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V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208A4-EAC6-9B48-A931-D667ADAF71FF}"/>
              </a:ext>
            </a:extLst>
          </p:cNvPr>
          <p:cNvSpPr/>
          <p:nvPr/>
        </p:nvSpPr>
        <p:spPr>
          <a:xfrm>
            <a:off x="7361314" y="1999488"/>
            <a:ext cx="6783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WA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0A32AD-FA1D-2047-B2CB-930F1FE7A054}"/>
              </a:ext>
            </a:extLst>
          </p:cNvPr>
          <p:cNvSpPr/>
          <p:nvPr/>
        </p:nvSpPr>
        <p:spPr>
          <a:xfrm>
            <a:off x="8807799" y="1784684"/>
            <a:ext cx="458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Q</a:t>
            </a:r>
            <a:endParaRPr lang="en-US" sz="1600" dirty="0">
              <a:latin typeface="Candara" panose="020E0502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F9F278-7112-474B-B3D0-D3B56CA20BDA}"/>
              </a:ext>
            </a:extLst>
          </p:cNvPr>
          <p:cNvSpPr/>
          <p:nvPr/>
        </p:nvSpPr>
        <p:spPr>
          <a:xfrm>
            <a:off x="8862545" y="3026420"/>
            <a:ext cx="4041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A009A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endParaRPr lang="en-US" sz="1600" dirty="0">
              <a:latin typeface="Candara" panose="020E05020303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0A487-3A7B-6443-AB8A-10DE0977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35" y="3770377"/>
            <a:ext cx="2382210" cy="210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624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4C640EF-773B-C344-9BE1-5B7028C0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Speed-Up with Decomposition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350A0D9-E819-FB44-9FA5-B3269A4BB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each subproblem has </a:t>
            </a:r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/>
              <a:t> variables out of </a:t>
            </a:r>
            <a:r>
              <a:rPr lang="en-US" dirty="0">
                <a:solidFill>
                  <a:srgbClr val="7030A0"/>
                </a:solidFill>
              </a:rPr>
              <a:t>n</a:t>
            </a:r>
            <a:r>
              <a:rPr lang="en-US" dirty="0"/>
              <a:t> total with domain size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n/c </a:t>
            </a:r>
            <a:r>
              <a:rPr lang="en-US" dirty="0"/>
              <a:t>subproblems.</a:t>
            </a:r>
          </a:p>
          <a:p>
            <a:pPr lvl="1"/>
            <a:r>
              <a:rPr lang="en-US" dirty="0"/>
              <a:t>Worst-case solution cost is </a:t>
            </a:r>
            <a:r>
              <a:rPr lang="en-US" dirty="0">
                <a:solidFill>
                  <a:srgbClr val="7030A0"/>
                </a:solidFill>
              </a:rPr>
              <a:t>n/c</a:t>
            </a:r>
            <a:r>
              <a:rPr lang="zh-CN" altLang="en-US" dirty="0">
                <a:solidFill>
                  <a:srgbClr val="7030A0"/>
                </a:solidFill>
              </a:rPr>
              <a:t> *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d</a:t>
            </a:r>
            <a:r>
              <a:rPr lang="en-US" baseline="30000" dirty="0">
                <a:solidFill>
                  <a:srgbClr val="7030A0"/>
                </a:solidFill>
              </a:rPr>
              <a:t>c</a:t>
            </a:r>
            <a:r>
              <a:rPr lang="en-US" dirty="0"/>
              <a:t>, linear in n.</a:t>
            </a:r>
          </a:p>
          <a:p>
            <a:r>
              <a:rPr lang="en-US" dirty="0"/>
              <a:t>Comparison: E.g., </a:t>
            </a:r>
            <a:r>
              <a:rPr lang="en-US" dirty="0">
                <a:solidFill>
                  <a:srgbClr val="7030A0"/>
                </a:solidFill>
              </a:rPr>
              <a:t>n=80, d=2, c=20</a:t>
            </a:r>
          </a:p>
          <a:p>
            <a:pPr lvl="1"/>
            <a:r>
              <a:rPr lang="en-US" dirty="0"/>
              <a:t>Without decomposition: 2</a:t>
            </a:r>
            <a:r>
              <a:rPr lang="en-US" baseline="30000" dirty="0"/>
              <a:t>80</a:t>
            </a:r>
            <a:r>
              <a:rPr lang="en-US" dirty="0"/>
              <a:t> (4 billion years at 10 million nodes/sec)</a:t>
            </a:r>
          </a:p>
          <a:p>
            <a:pPr lvl="1"/>
            <a:r>
              <a:rPr lang="en-US" dirty="0"/>
              <a:t>With decomposition: 4*2</a:t>
            </a:r>
            <a:r>
              <a:rPr lang="en-US" baseline="30000" dirty="0"/>
              <a:t>20</a:t>
            </a:r>
            <a:r>
              <a:rPr lang="en-US" dirty="0"/>
              <a:t> (0.4 seconds at 10 million nodes/sec)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FA0F9-6C0D-8642-B480-AE5E0423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12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8869</TotalTime>
  <Words>6401</Words>
  <Application>Microsoft Office PowerPoint</Application>
  <PresentationFormat>Widescreen</PresentationFormat>
  <Paragraphs>3889</Paragraphs>
  <Slides>103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Search in Constraint Satisfaction Problems (CSPs) (Chapter 6)</vt:lpstr>
      <vt:lpstr>Limitation of Problem-Solving Problems So Far</vt:lpstr>
      <vt:lpstr>Outline</vt:lpstr>
      <vt:lpstr>Constraint Satisfaction Problems (CSPs)</vt:lpstr>
      <vt:lpstr>Example: Map Coloring</vt:lpstr>
      <vt:lpstr>Example: Map Coloring – One Solution</vt:lpstr>
      <vt:lpstr>Example: N-Queens</vt:lpstr>
      <vt:lpstr>One Solution: N-Queens</vt:lpstr>
      <vt:lpstr>Example: Sudoku</vt:lpstr>
      <vt:lpstr>One Solution: Sudoku</vt:lpstr>
      <vt:lpstr>Example: Job Shop Scheduling</vt:lpstr>
      <vt:lpstr>Example: Job Shop Scheduling (cont’d)</vt:lpstr>
      <vt:lpstr>Real-World CSPs</vt:lpstr>
      <vt:lpstr>Varieties of CSPs</vt:lpstr>
      <vt:lpstr>Varieties of Constraints</vt:lpstr>
      <vt:lpstr>Outline</vt:lpstr>
      <vt:lpstr>Inference in CSPs</vt:lpstr>
      <vt:lpstr>Key Idea: Local Consistency</vt:lpstr>
      <vt:lpstr>Node Consistency</vt:lpstr>
      <vt:lpstr>Arc Consistency</vt:lpstr>
      <vt:lpstr>Path Consistency</vt:lpstr>
      <vt:lpstr>Outline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Sudoku</vt:lpstr>
      <vt:lpstr>Quiz</vt:lpstr>
      <vt:lpstr>Solution</vt:lpstr>
      <vt:lpstr>Limitation of Inference</vt:lpstr>
      <vt:lpstr>Outline</vt:lpstr>
      <vt:lpstr>Backtracking Search</vt:lpstr>
      <vt:lpstr>Example: Map Coloring</vt:lpstr>
      <vt:lpstr>Example: N-Queens</vt:lpstr>
      <vt:lpstr>Improving Backtracking Efficiency</vt:lpstr>
      <vt:lpstr>1. Which Variable? </vt:lpstr>
      <vt:lpstr>Example</vt:lpstr>
      <vt:lpstr>2. Which Order of the Values?</vt:lpstr>
      <vt:lpstr>Question?</vt:lpstr>
      <vt:lpstr>3. What Inference can be Performed?</vt:lpstr>
      <vt:lpstr>Forward Checking</vt:lpstr>
      <vt:lpstr>4. How to Avoid Repeating Fails?</vt:lpstr>
      <vt:lpstr>Outline</vt:lpstr>
      <vt:lpstr>Constraint Graph</vt:lpstr>
      <vt:lpstr>Speed-Up with Decomposition</vt:lpstr>
      <vt:lpstr>Tree-Structured CSPs</vt:lpstr>
      <vt:lpstr>Nearly Tree-Structured CSPs</vt:lpstr>
      <vt:lpstr>Cutset Conditioning</vt:lpstr>
      <vt:lpstr>Quiz: Cutset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shqwang</dc:creator>
  <cp:lastModifiedBy>Johnson, Demetrius</cp:lastModifiedBy>
  <cp:revision>815</cp:revision>
  <cp:lastPrinted>2008-01-09T20:50:56Z</cp:lastPrinted>
  <dcterms:created xsi:type="dcterms:W3CDTF">2010-09-02T17:38:46Z</dcterms:created>
  <dcterms:modified xsi:type="dcterms:W3CDTF">2022-07-11T00:15:09Z</dcterms:modified>
</cp:coreProperties>
</file>