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</p:sldIdLst>
  <p:sldSz cx="12192000" cy="6858000"/>
  <p:notesSz cx="7315200" cy="9601200"/>
  <p:embeddedFontLst>
    <p:embeddedFont>
      <p:font typeface="Calibri" panose="020F0502020204030204" pitchFamily="34" charset="0"/>
      <p:regular r:id="rId70"/>
      <p:bold r:id="rId71"/>
      <p:italic r:id="rId72"/>
      <p:boldItalic r:id="rId73"/>
    </p:embeddedFont>
    <p:embeddedFont>
      <p:font typeface="Candara" panose="020E0502030303020204" pitchFamily="34" charset="0"/>
      <p:regular r:id="rId74"/>
      <p:bold r:id="rId75"/>
      <p:italic r:id="rId76"/>
      <p:boldItalic r:id="rId7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8" roundtripDataSignature="AMtx7mh/vBJ5+Rwsv7Fv3Ymldf9AVRf5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97D86E-1026-4BD2-9D3A-93AB710E9531}">
  <a:tblStyle styleId="{6D97D86E-1026-4BD2-9D3A-93AB710E953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8E8"/>
          </a:solidFill>
        </a:fill>
      </a:tcStyle>
    </a:wholeTbl>
    <a:band1H>
      <a:tcTxStyle/>
      <a:tcStyle>
        <a:tcBdr/>
        <a:fill>
          <a:solidFill>
            <a:srgbClr val="EACE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E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BF53329-82C9-4780-8067-3EE378AE8707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F1E6"/>
          </a:solidFill>
        </a:fill>
      </a:tcStyle>
    </a:wholeTbl>
    <a:band1H>
      <a:tcTxStyle/>
      <a:tcStyle>
        <a:tcBdr/>
        <a:fill>
          <a:solidFill>
            <a:srgbClr val="F9E2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9E2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5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77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3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1.fntdata"/><Relationship Id="rId75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4.fntdata"/><Relationship Id="rId78" Type="http://customschemas.google.com/relationships/presentationmetadata" Target="meta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7.fntdata"/><Relationship Id="rId7" Type="http://schemas.openxmlformats.org/officeDocument/2006/relationships/slide" Target="slides/slide6.xml"/><Relationship Id="rId71" Type="http://schemas.openxmlformats.org/officeDocument/2006/relationships/font" Target="fonts/font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5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35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4" name="Google Shape;704;p35:notes"/>
          <p:cNvSpPr txBox="1">
            <a:spLocks noGrp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6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36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1" name="Google Shape;731;p36:notes"/>
          <p:cNvSpPr txBox="1">
            <a:spLocks noGrp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4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4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4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4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4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4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4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4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4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5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5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5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5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5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5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5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5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5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5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6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6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6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6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6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" name="Google Shape;1520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6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6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6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9"/>
          <p:cNvSpPr txBox="1">
            <a:spLocks noGrp="1"/>
          </p:cNvSpPr>
          <p:nvPr>
            <p:ph type="ctrTitle"/>
          </p:nvPr>
        </p:nvSpPr>
        <p:spPr>
          <a:xfrm>
            <a:off x="812800" y="1122363"/>
            <a:ext cx="1066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ndara"/>
              <a:buNone/>
              <a:defRPr sz="4800" b="1" i="0"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9"/>
          <p:cNvSpPr txBox="1">
            <a:spLocks noGrp="1"/>
          </p:cNvSpPr>
          <p:nvPr>
            <p:ph type="subTitle" idx="1"/>
          </p:nvPr>
        </p:nvSpPr>
        <p:spPr>
          <a:xfrm>
            <a:off x="812800" y="3602040"/>
            <a:ext cx="10668000" cy="234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SzPts val="2400"/>
              <a:buNone/>
              <a:defRPr sz="2400" b="0" i="0">
                <a:latin typeface="Candara"/>
                <a:ea typeface="Candara"/>
                <a:cs typeface="Candara"/>
                <a:sym typeface="Candara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001"/>
              <a:buNone/>
              <a:defRPr sz="2001"/>
            </a:lvl2pPr>
            <a:lvl3pPr lvl="2" algn="ctr">
              <a:spcBef>
                <a:spcPts val="600"/>
              </a:spcBef>
              <a:spcAft>
                <a:spcPts val="0"/>
              </a:spcAft>
              <a:buSzPts val="1441"/>
              <a:buNone/>
              <a:defRPr sz="1801"/>
            </a:lvl3pPr>
            <a:lvl4pPr lvl="3" algn="ctr">
              <a:spcBef>
                <a:spcPts val="600"/>
              </a:spcBef>
              <a:spcAft>
                <a:spcPts val="0"/>
              </a:spcAft>
              <a:buSzPts val="1280"/>
              <a:buNone/>
              <a:defRPr sz="1600"/>
            </a:lvl4pPr>
            <a:lvl5pPr lvl="4" algn="ctr">
              <a:spcBef>
                <a:spcPts val="600"/>
              </a:spcBef>
              <a:spcAft>
                <a:spcPts val="0"/>
              </a:spcAft>
              <a:buSzPts val="1280"/>
              <a:buNone/>
              <a:defRPr sz="1600"/>
            </a:lvl5pPr>
            <a:lvl6pPr lvl="5" algn="ctr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0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  <a:defRPr b="1" i="0"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0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10972801" cy="533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L="457200" lvl="0" indent="-431800" algn="l">
              <a:spcBef>
                <a:spcPts val="60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algn="l">
              <a:spcBef>
                <a:spcPts val="6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350519" algn="l">
              <a:spcBef>
                <a:spcPts val="600"/>
              </a:spcBef>
              <a:spcAft>
                <a:spcPts val="0"/>
              </a:spcAft>
              <a:buSzPts val="1920"/>
              <a:buChar char="•"/>
              <a:defRPr/>
            </a:lvl3pPr>
            <a:lvl4pPr marL="1828800" lvl="3" indent="-330250" algn="l">
              <a:spcBef>
                <a:spcPts val="600"/>
              </a:spcBef>
              <a:spcAft>
                <a:spcPts val="0"/>
              </a:spcAft>
              <a:buSzPts val="1601"/>
              <a:buChar char="•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9" name="Google Shape;19;p70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1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1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  <a:defRPr b="1" i="0"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1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2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1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  <a:defRPr b="1" i="0"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5384800" cy="5504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406400" algn="l">
              <a:spcBef>
                <a:spcPts val="6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30250" algn="l">
              <a:spcBef>
                <a:spcPts val="600"/>
              </a:spcBef>
              <a:spcAft>
                <a:spcPts val="0"/>
              </a:spcAft>
              <a:buSzPts val="1601"/>
              <a:buChar char="•"/>
              <a:defRPr sz="2001"/>
            </a:lvl3pPr>
            <a:lvl4pPr marL="1828800" lvl="3" indent="-320090" algn="l">
              <a:spcBef>
                <a:spcPts val="600"/>
              </a:spcBef>
              <a:spcAft>
                <a:spcPts val="0"/>
              </a:spcAft>
              <a:buSzPts val="1441"/>
              <a:buChar char="•"/>
              <a:defRPr sz="1801"/>
            </a:lvl4pPr>
            <a:lvl5pPr marL="2286000" lvl="4" indent="-320090" algn="l">
              <a:spcBef>
                <a:spcPts val="600"/>
              </a:spcBef>
              <a:spcAft>
                <a:spcPts val="0"/>
              </a:spcAft>
              <a:buSzPts val="1441"/>
              <a:buChar char="▪"/>
              <a:defRPr sz="1801"/>
            </a:lvl5pPr>
            <a:lvl6pPr marL="2743200" lvl="5" indent="-342963" algn="l">
              <a:spcBef>
                <a:spcPts val="600"/>
              </a:spcBef>
              <a:spcAft>
                <a:spcPts val="0"/>
              </a:spcAft>
              <a:buSzPts val="1801"/>
              <a:buChar char="●"/>
              <a:defRPr sz="1801"/>
            </a:lvl6pPr>
            <a:lvl7pPr marL="3200400" lvl="6" indent="-342963" algn="l">
              <a:spcBef>
                <a:spcPts val="360"/>
              </a:spcBef>
              <a:spcAft>
                <a:spcPts val="0"/>
              </a:spcAft>
              <a:buSzPts val="1801"/>
              <a:buChar char="●"/>
              <a:defRPr sz="1801"/>
            </a:lvl7pPr>
            <a:lvl8pPr marL="3657600" lvl="7" indent="-342963" algn="l">
              <a:spcBef>
                <a:spcPts val="360"/>
              </a:spcBef>
              <a:spcAft>
                <a:spcPts val="0"/>
              </a:spcAft>
              <a:buSzPts val="1801"/>
              <a:buChar char="●"/>
              <a:defRPr sz="1801"/>
            </a:lvl8pPr>
            <a:lvl9pPr marL="4114800" lvl="8" indent="-342963" algn="l">
              <a:spcBef>
                <a:spcPts val="360"/>
              </a:spcBef>
              <a:spcAft>
                <a:spcPts val="0"/>
              </a:spcAft>
              <a:buSzPts val="1801"/>
              <a:buChar char="●"/>
              <a:defRPr sz="1801"/>
            </a:lvl9pPr>
          </a:lstStyle>
          <a:p>
            <a:endParaRPr/>
          </a:p>
        </p:txBody>
      </p:sp>
      <p:sp>
        <p:nvSpPr>
          <p:cNvPr id="26" name="Google Shape;26;p72"/>
          <p:cNvSpPr txBox="1">
            <a:spLocks noGrp="1"/>
          </p:cNvSpPr>
          <p:nvPr>
            <p:ph type="body" idx="2"/>
          </p:nvPr>
        </p:nvSpPr>
        <p:spPr>
          <a:xfrm>
            <a:off x="6197600" y="1295400"/>
            <a:ext cx="5384800" cy="5504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406400" algn="l">
              <a:spcBef>
                <a:spcPts val="6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30250" algn="l">
              <a:spcBef>
                <a:spcPts val="600"/>
              </a:spcBef>
              <a:spcAft>
                <a:spcPts val="0"/>
              </a:spcAft>
              <a:buSzPts val="1601"/>
              <a:buChar char="•"/>
              <a:defRPr sz="2001"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7" name="Google Shape;27;p72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3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1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  <a:defRPr b="1" i="0"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3"/>
          <p:cNvSpPr txBox="1">
            <a:spLocks noGrp="1"/>
          </p:cNvSpPr>
          <p:nvPr>
            <p:ph type="body" idx="1"/>
          </p:nvPr>
        </p:nvSpPr>
        <p:spPr>
          <a:xfrm>
            <a:off x="609600" y="1295404"/>
            <a:ext cx="5386917" cy="71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91425" bIns="45700" anchor="ctr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300" b="1" cap="none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1"/>
              <a:buNone/>
              <a:defRPr sz="2001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1"/>
              <a:buNone/>
              <a:defRPr sz="1801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73"/>
          <p:cNvSpPr txBox="1">
            <a:spLocks noGrp="1"/>
          </p:cNvSpPr>
          <p:nvPr>
            <p:ph type="body" idx="2"/>
          </p:nvPr>
        </p:nvSpPr>
        <p:spPr>
          <a:xfrm>
            <a:off x="609600" y="2023341"/>
            <a:ext cx="5386917" cy="4377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406400" algn="l">
              <a:spcBef>
                <a:spcPts val="6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30250" algn="l">
              <a:spcBef>
                <a:spcPts val="600"/>
              </a:spcBef>
              <a:spcAft>
                <a:spcPts val="0"/>
              </a:spcAft>
              <a:buSzPts val="1601"/>
              <a:buChar char="•"/>
              <a:defRPr sz="2001"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2" name="Google Shape;32;p73"/>
          <p:cNvSpPr txBox="1">
            <a:spLocks noGrp="1"/>
          </p:cNvSpPr>
          <p:nvPr>
            <p:ph type="body" idx="3"/>
          </p:nvPr>
        </p:nvSpPr>
        <p:spPr>
          <a:xfrm>
            <a:off x="6193370" y="1295404"/>
            <a:ext cx="5389033" cy="71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91425" bIns="45700" anchor="ctr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300" b="1" cap="none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1"/>
              <a:buNone/>
              <a:defRPr sz="2001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1"/>
              <a:buNone/>
              <a:defRPr sz="1801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73"/>
          <p:cNvSpPr txBox="1">
            <a:spLocks noGrp="1"/>
          </p:cNvSpPr>
          <p:nvPr>
            <p:ph type="body" idx="4"/>
          </p:nvPr>
        </p:nvSpPr>
        <p:spPr>
          <a:xfrm>
            <a:off x="6193370" y="2023341"/>
            <a:ext cx="5389033" cy="4377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406400" algn="l">
              <a:spcBef>
                <a:spcPts val="6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30250" algn="l">
              <a:spcBef>
                <a:spcPts val="600"/>
              </a:spcBef>
              <a:spcAft>
                <a:spcPts val="0"/>
              </a:spcAft>
              <a:buSzPts val="1601"/>
              <a:buChar char="•"/>
              <a:defRPr sz="2001"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4" name="Google Shape;34;p73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4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8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1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  <a:defRPr sz="4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8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10972801" cy="533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L="457200" marR="0" lvl="0" indent="-431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051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1"/>
              <a:buFont typeface="Arial"/>
              <a:buChar char="•"/>
              <a:defRPr sz="2001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1"/>
              <a:buFont typeface="Noto Sans Symbols"/>
              <a:buChar char="▪"/>
              <a:defRPr sz="20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63" algn="l" rtl="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1"/>
              <a:buFont typeface="Noto Sans Symbols"/>
              <a:buChar char="●"/>
              <a:defRPr sz="20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6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1"/>
              <a:buFont typeface="Noto Sans Symbols"/>
              <a:buChar char="●"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63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1"/>
              <a:buFont typeface="Noto Sans Symbols"/>
              <a:buChar char="●"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63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1"/>
              <a:buFont typeface="Noto Sans Symbols"/>
              <a:buChar char="●"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8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41414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tictactoe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mokuonline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 txBox="1">
            <a:spLocks noGrp="1"/>
          </p:cNvSpPr>
          <p:nvPr>
            <p:ph type="ctrTitle"/>
          </p:nvPr>
        </p:nvSpPr>
        <p:spPr>
          <a:xfrm>
            <a:off x="812800" y="1122363"/>
            <a:ext cx="1066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1"/>
              <a:buFont typeface="Candara"/>
              <a:buNone/>
            </a:pPr>
            <a:r>
              <a:rPr lang="en-US" sz="5401"/>
              <a:t>Search in Games</a:t>
            </a:r>
            <a:br>
              <a:rPr lang="en-US" sz="5401"/>
            </a:br>
            <a:r>
              <a:rPr lang="en-US" sz="5401"/>
              <a:t>(Chapter 5)</a:t>
            </a:r>
            <a:endParaRPr/>
          </a:p>
        </p:txBody>
      </p:sp>
      <p:sp>
        <p:nvSpPr>
          <p:cNvPr id="43" name="Google Shape;43;p1"/>
          <p:cNvSpPr txBox="1">
            <a:spLocks noGrp="1"/>
          </p:cNvSpPr>
          <p:nvPr>
            <p:ph type="subTitle" idx="1"/>
          </p:nvPr>
        </p:nvSpPr>
        <p:spPr>
          <a:xfrm>
            <a:off x="812800" y="3602040"/>
            <a:ext cx="10668000" cy="234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Dr. Shengquan Wang</a:t>
            </a:r>
            <a:endParaRPr/>
          </a:p>
        </p:txBody>
      </p:sp>
      <p:sp>
        <p:nvSpPr>
          <p:cNvPr id="44" name="Google Shape;44;p1"/>
          <p:cNvSpPr/>
          <p:nvPr/>
        </p:nvSpPr>
        <p:spPr>
          <a:xfrm>
            <a:off x="2743201" y="4772819"/>
            <a:ext cx="7162800" cy="1754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rPr>
              <a:t>Most slides are adopted from </a:t>
            </a:r>
            <a:endParaRPr/>
          </a:p>
          <a:p>
            <a:pPr marL="285759" marR="0" lvl="0" indent="-285759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rPr>
              <a:t>Artificial Intelligence: A Modern Approach, 3rd ed. by Stuart Russell (UC Berkeley) and Peter Norvig (Google).</a:t>
            </a:r>
            <a:endParaRPr/>
          </a:p>
          <a:p>
            <a:pPr marL="285759" marR="0" lvl="0" indent="-285759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rPr>
              <a:t>Peter Norvig and Sebastian Thrun for Intro to Artificial Intelligence at Udacity. </a:t>
            </a:r>
            <a:endParaRPr/>
          </a:p>
          <a:p>
            <a:pPr marL="285759" marR="0" lvl="0" indent="-285759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rPr>
              <a:t>Dan Klein and Pieter Abbeel for CS188 Intro to AI at UC Berkeley.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Game Tree</a:t>
            </a:r>
            <a:endParaRPr/>
          </a:p>
        </p:txBody>
      </p:sp>
      <p:sp>
        <p:nvSpPr>
          <p:cNvPr id="121" name="Google Shape;121;p10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10972801" cy="533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350848" lvl="0" indent="-339734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A search tree</a:t>
            </a:r>
            <a:endParaRPr/>
          </a:p>
          <a:p>
            <a:pPr marL="628667" lvl="1" indent="-277820" algn="l" rtl="0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nodes are game states.</a:t>
            </a:r>
            <a:endParaRPr/>
          </a:p>
          <a:p>
            <a:pPr marL="628667" lvl="1" indent="-277820" algn="l" rtl="0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edges are moves.</a:t>
            </a:r>
            <a:endParaRPr/>
          </a:p>
        </p:txBody>
      </p:sp>
      <p:sp>
        <p:nvSpPr>
          <p:cNvPr id="122" name="Google Shape;122;p10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1"/>
          <p:cNvPicPr preferRelativeResize="0"/>
          <p:nvPr/>
        </p:nvPicPr>
        <p:blipFill rotWithShape="1">
          <a:blip r:embed="rId3">
            <a:alphaModFix/>
          </a:blip>
          <a:srcRect l="12037" b="3815"/>
          <a:stretch/>
        </p:blipFill>
        <p:spPr>
          <a:xfrm>
            <a:off x="685800" y="922772"/>
            <a:ext cx="7239000" cy="562498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1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A Partial Game Tree for Tic-Tac-Toe</a:t>
            </a:r>
            <a:endParaRPr/>
          </a:p>
        </p:txBody>
      </p:sp>
      <p:sp>
        <p:nvSpPr>
          <p:cNvPr id="129" name="Google Shape;129;p11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30" name="Google Shape;130;p11"/>
          <p:cNvSpPr/>
          <p:nvPr/>
        </p:nvSpPr>
        <p:spPr>
          <a:xfrm>
            <a:off x="3886200" y="5956999"/>
            <a:ext cx="4724400" cy="400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fewer than 9! = 362,880 terminal nodes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Quiz: Strategy for Winning a Game</a:t>
            </a:r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37" name="Google Shape;137;p12"/>
          <p:cNvPicPr preferRelativeResize="0"/>
          <p:nvPr/>
        </p:nvPicPr>
        <p:blipFill rotWithShape="1">
          <a:blip r:embed="rId3">
            <a:alphaModFix/>
          </a:blip>
          <a:srcRect l="12037" b="3815"/>
          <a:stretch/>
        </p:blipFill>
        <p:spPr>
          <a:xfrm>
            <a:off x="685800" y="922772"/>
            <a:ext cx="7239000" cy="562498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2"/>
          <p:cNvSpPr/>
          <p:nvPr/>
        </p:nvSpPr>
        <p:spPr>
          <a:xfrm>
            <a:off x="4495800" y="3962400"/>
            <a:ext cx="60960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Uncertainties: we don’t know the future moves of our opponent.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Optimal Strategy</a:t>
            </a:r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10972801" cy="533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350848" lvl="0" indent="-339734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We need to consider the worst-case scenario: our opponent always picks the best move.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We don’t take a chance.</a:t>
            </a:r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51" name="Google Shape;151;p14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10972801" cy="533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350848" lvl="0" indent="-339734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Introduction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Game Tree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Optimal Strategy: Minimax</a:t>
            </a:r>
            <a:endParaRPr/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5"/>
          <p:cNvPicPr preferRelativeResize="0"/>
          <p:nvPr/>
        </p:nvPicPr>
        <p:blipFill rotWithShape="1">
          <a:blip r:embed="rId3">
            <a:alphaModFix/>
          </a:blip>
          <a:srcRect l="12037" b="3815"/>
          <a:stretch/>
        </p:blipFill>
        <p:spPr>
          <a:xfrm>
            <a:off x="685800" y="922772"/>
            <a:ext cx="7239000" cy="562498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5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Optimal Strategy: Minimax</a:t>
            </a:r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body" idx="1"/>
          </p:nvPr>
        </p:nvSpPr>
        <p:spPr>
          <a:xfrm>
            <a:off x="4495800" y="3581400"/>
            <a:ext cx="7010400" cy="235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11114" lvl="0" indent="0" algn="l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solidFill>
                  <a:srgbClr val="FF0000"/>
                </a:solidFill>
              </a:rPr>
              <a:t>Minimax:</a:t>
            </a:r>
            <a:r>
              <a:rPr lang="en-US"/>
              <a:t> for each move, minimize the maximum gain among all our opponent’s potential moves.</a:t>
            </a:r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Optimal Strategy: Two Questions</a:t>
            </a:r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10972801" cy="533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350848" lvl="0" indent="-339734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How to define gain values for two sides?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How to obtain gain values for non-terminal nodes?</a:t>
            </a:r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How to define gain values for two sides?</a:t>
            </a:r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10972801" cy="533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350848" lvl="0" indent="-339734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We can define gain as utility from the perspective of one side, e.g., from the perspective of X in Tic-Tac-Toe</a:t>
            </a:r>
            <a:endParaRPr/>
          </a:p>
          <a:p>
            <a:pPr marL="628667" lvl="1" indent="-277820" algn="l" rtl="0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If X wins, X’s utility is +1 and O’s utility is -1</a:t>
            </a:r>
            <a:endParaRPr/>
          </a:p>
          <a:p>
            <a:pPr marL="628667" lvl="1" indent="-277820" algn="l" rtl="0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If X loses, X’s utility is -1 and O’s utility is +1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X aims to maximize its utility: MAX(X)</a:t>
            </a:r>
            <a:br>
              <a:rPr lang="en-US"/>
            </a:br>
            <a:r>
              <a:rPr lang="en-US"/>
              <a:t>O aims to minimize its utility: MIN(O)</a:t>
            </a:r>
            <a:endParaRPr/>
          </a:p>
          <a:p>
            <a:pPr marL="628667" lvl="1" indent="-100020" algn="l" rtl="0">
              <a:spcBef>
                <a:spcPts val="12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50848" lvl="0" indent="-136533" algn="l" rtl="0">
              <a:spcBef>
                <a:spcPts val="120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/>
              <a:t>How to obtain gain values for non-terminal nodes?</a:t>
            </a:r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10972801" cy="533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350848" lvl="0" indent="-339734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Perform recursion upon the game tree until the terminal nodes.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We call the gain value at each node as Minimax value. </a:t>
            </a:r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Minimax Value for a Node n</a:t>
            </a:r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10972801" cy="533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350848" lvl="0" indent="-339734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If n is a Terminal node: </a:t>
            </a:r>
            <a:endParaRPr/>
          </a:p>
          <a:p>
            <a:pPr marL="628667" lvl="1" indent="-277820" algn="l" rtl="0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Utility(n)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If n is a Max node: </a:t>
            </a:r>
            <a:endParaRPr/>
          </a:p>
          <a:p>
            <a:pPr marL="628667" lvl="1" indent="-277820" algn="l" rtl="0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MaxValue(n) -- Max of n’s successors’ values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If n is a Min node: </a:t>
            </a:r>
            <a:endParaRPr/>
          </a:p>
          <a:p>
            <a:pPr marL="628667" lvl="1" indent="-277820" algn="l" rtl="0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MinValue(n) -- Min of n’s successors’ values</a:t>
            </a:r>
            <a:endParaRPr/>
          </a:p>
        </p:txBody>
      </p:sp>
      <p:sp>
        <p:nvSpPr>
          <p:cNvPr id="188" name="Google Shape;188;p19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Tic-Tac-Toe</a:t>
            </a:r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10972801" cy="533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350848" lvl="0" indent="-339734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It is a paper-and-pencil game for two players,  </a:t>
            </a:r>
            <a:r>
              <a:rPr lang="en-US" i="1"/>
              <a:t>X</a:t>
            </a:r>
            <a:r>
              <a:rPr lang="en-US"/>
              <a:t> and  </a:t>
            </a:r>
            <a:r>
              <a:rPr lang="en-US" i="1"/>
              <a:t>O</a:t>
            </a:r>
            <a:r>
              <a:rPr lang="en-US"/>
              <a:t>, who take turns marking the spaces in a 3×3 grid. 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player who succeeds in placing three of their marks in a horizontal, vertical, or diagonal row wins the game.</a:t>
            </a:r>
            <a:endParaRPr/>
          </a:p>
        </p:txBody>
      </p:sp>
      <p:sp>
        <p:nvSpPr>
          <p:cNvPr id="51" name="Google Shape;51;p2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52" name="Google Shape;5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4114800"/>
            <a:ext cx="7169604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"/>
          <p:cNvSpPr/>
          <p:nvPr/>
        </p:nvSpPr>
        <p:spPr>
          <a:xfrm>
            <a:off x="3733800" y="6383727"/>
            <a:ext cx="5029200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rPr>
              <a:t>https://en.wikipedia.org/wiki/Tic-tac-toe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Minimax Algorithm</a:t>
            </a:r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10972801" cy="533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350848" lvl="0" indent="-339734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It uses DFS with a simple recursive computation of the minimax values of each successor state. </a:t>
            </a:r>
            <a:endParaRPr/>
          </a:p>
          <a:p>
            <a:pPr marL="628667" lvl="1" indent="-277820" algn="l" rtl="0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It proceeds all the way down to the leaves of the tree, and then the minimax values are backed up through the tree.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It keeps track of the minimax decisions from the current state through the recursion. </a:t>
            </a:r>
            <a:endParaRPr/>
          </a:p>
          <a:p>
            <a:pPr marL="350848" lvl="0" indent="-136533" algn="l" rtl="0">
              <a:spcBef>
                <a:spcPts val="120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195" name="Google Shape;195;p20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1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Example: Tic-Tac-Toe</a:t>
            </a:r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graphicFrame>
        <p:nvGraphicFramePr>
          <p:cNvPr id="202" name="Google Shape;202;p21"/>
          <p:cNvGraphicFramePr/>
          <p:nvPr/>
        </p:nvGraphicFramePr>
        <p:xfrm>
          <a:off x="5715002" y="1246632"/>
          <a:ext cx="620475" cy="685950"/>
        </p:xfrm>
        <a:graphic>
          <a:graphicData uri="http://schemas.openxmlformats.org/drawingml/2006/table">
            <a:tbl>
              <a:tblPr>
                <a:noFill/>
                <a:tableStyleId>{EBF53329-82C9-4780-8067-3EE378AE8707}</a:tableStyleId>
              </a:tblPr>
              <a:tblGrid>
                <a:gridCol w="20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3" name="Google Shape;203;p21"/>
          <p:cNvGraphicFramePr/>
          <p:nvPr/>
        </p:nvGraphicFramePr>
        <p:xfrm>
          <a:off x="2884734" y="2286001"/>
          <a:ext cx="620475" cy="685950"/>
        </p:xfrm>
        <a:graphic>
          <a:graphicData uri="http://schemas.openxmlformats.org/drawingml/2006/table">
            <a:tbl>
              <a:tblPr>
                <a:noFill/>
                <a:tableStyleId>{EBF53329-82C9-4780-8067-3EE378AE8707}</a:tableStyleId>
              </a:tblPr>
              <a:tblGrid>
                <a:gridCol w="20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FF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4" name="Google Shape;204;p21"/>
          <p:cNvGraphicFramePr/>
          <p:nvPr/>
        </p:nvGraphicFramePr>
        <p:xfrm>
          <a:off x="5720436" y="2286001"/>
          <a:ext cx="620475" cy="685950"/>
        </p:xfrm>
        <a:graphic>
          <a:graphicData uri="http://schemas.openxmlformats.org/drawingml/2006/table">
            <a:tbl>
              <a:tblPr>
                <a:noFill/>
                <a:tableStyleId>{EBF53329-82C9-4780-8067-3EE378AE8707}</a:tableStyleId>
              </a:tblPr>
              <a:tblGrid>
                <a:gridCol w="20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500"/>
                        <a:buFont typeface="Candara"/>
                        <a:buNone/>
                      </a:pPr>
                      <a:r>
                        <a:rPr lang="en-US" sz="1500">
                          <a:solidFill>
                            <a:srgbClr val="FF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5" name="Google Shape;205;p21"/>
          <p:cNvGraphicFramePr/>
          <p:nvPr/>
        </p:nvGraphicFramePr>
        <p:xfrm>
          <a:off x="8675934" y="2286001"/>
          <a:ext cx="620475" cy="685950"/>
        </p:xfrm>
        <a:graphic>
          <a:graphicData uri="http://schemas.openxmlformats.org/drawingml/2006/table">
            <a:tbl>
              <a:tblPr>
                <a:noFill/>
                <a:tableStyleId>{EBF53329-82C9-4780-8067-3EE378AE8707}</a:tableStyleId>
              </a:tblPr>
              <a:tblGrid>
                <a:gridCol w="20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FF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6" name="Google Shape;206;p21"/>
          <p:cNvSpPr txBox="1"/>
          <p:nvPr/>
        </p:nvSpPr>
        <p:spPr>
          <a:xfrm>
            <a:off x="5743805" y="3585180"/>
            <a:ext cx="123463" cy="24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-1</a:t>
            </a:r>
            <a:endParaRPr/>
          </a:p>
        </p:txBody>
      </p:sp>
      <p:sp>
        <p:nvSpPr>
          <p:cNvPr id="207" name="Google Shape;207;p21"/>
          <p:cNvSpPr txBox="1"/>
          <p:nvPr/>
        </p:nvSpPr>
        <p:spPr>
          <a:xfrm>
            <a:off x="8699724" y="3585180"/>
            <a:ext cx="112239" cy="24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0</a:t>
            </a:r>
            <a:endParaRPr/>
          </a:p>
        </p:txBody>
      </p:sp>
      <p:sp>
        <p:nvSpPr>
          <p:cNvPr id="208" name="Google Shape;208;p21"/>
          <p:cNvSpPr txBox="1"/>
          <p:nvPr/>
        </p:nvSpPr>
        <p:spPr>
          <a:xfrm>
            <a:off x="8664279" y="4655791"/>
            <a:ext cx="112239" cy="24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0</a:t>
            </a:r>
            <a:endParaRPr/>
          </a:p>
        </p:txBody>
      </p:sp>
      <p:sp>
        <p:nvSpPr>
          <p:cNvPr id="209" name="Google Shape;209;p21"/>
          <p:cNvSpPr txBox="1"/>
          <p:nvPr/>
        </p:nvSpPr>
        <p:spPr>
          <a:xfrm>
            <a:off x="4331428" y="4655791"/>
            <a:ext cx="72154" cy="24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1</a:t>
            </a:r>
            <a:endParaRPr/>
          </a:p>
        </p:txBody>
      </p:sp>
      <p:sp>
        <p:nvSpPr>
          <p:cNvPr id="210" name="Google Shape;210;p21"/>
          <p:cNvSpPr txBox="1"/>
          <p:nvPr/>
        </p:nvSpPr>
        <p:spPr>
          <a:xfrm>
            <a:off x="7213487" y="4655791"/>
            <a:ext cx="112239" cy="24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0</a:t>
            </a:r>
            <a:endParaRPr/>
          </a:p>
        </p:txBody>
      </p:sp>
      <p:sp>
        <p:nvSpPr>
          <p:cNvPr id="211" name="Google Shape;211;p21"/>
          <p:cNvSpPr txBox="1"/>
          <p:nvPr/>
        </p:nvSpPr>
        <p:spPr>
          <a:xfrm>
            <a:off x="10155264" y="4655791"/>
            <a:ext cx="72154" cy="24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1</a:t>
            </a:r>
            <a:endParaRPr/>
          </a:p>
        </p:txBody>
      </p:sp>
      <p:cxnSp>
        <p:nvCxnSpPr>
          <p:cNvPr id="212" name="Google Shape;212;p21"/>
          <p:cNvCxnSpPr/>
          <p:nvPr/>
        </p:nvCxnSpPr>
        <p:spPr>
          <a:xfrm flipH="1">
            <a:off x="3195036" y="1932612"/>
            <a:ext cx="2830200" cy="35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3" name="Google Shape;213;p21"/>
          <p:cNvCxnSpPr/>
          <p:nvPr/>
        </p:nvCxnSpPr>
        <p:spPr>
          <a:xfrm>
            <a:off x="6025236" y="1932612"/>
            <a:ext cx="5400" cy="35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4" name="Google Shape;214;p21"/>
          <p:cNvCxnSpPr/>
          <p:nvPr/>
        </p:nvCxnSpPr>
        <p:spPr>
          <a:xfrm>
            <a:off x="6025236" y="1932612"/>
            <a:ext cx="2961000" cy="35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5" name="Google Shape;215;p21"/>
          <p:cNvCxnSpPr/>
          <p:nvPr/>
        </p:nvCxnSpPr>
        <p:spPr>
          <a:xfrm flipH="1">
            <a:off x="2434468" y="2971981"/>
            <a:ext cx="760500" cy="456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6" name="Google Shape;216;p21"/>
          <p:cNvCxnSpPr/>
          <p:nvPr/>
        </p:nvCxnSpPr>
        <p:spPr>
          <a:xfrm>
            <a:off x="3194968" y="2971981"/>
            <a:ext cx="709800" cy="456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21"/>
          <p:cNvCxnSpPr/>
          <p:nvPr/>
        </p:nvCxnSpPr>
        <p:spPr>
          <a:xfrm flipH="1">
            <a:off x="5365570" y="2971981"/>
            <a:ext cx="665100" cy="456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8" name="Google Shape;218;p21"/>
          <p:cNvCxnSpPr/>
          <p:nvPr/>
        </p:nvCxnSpPr>
        <p:spPr>
          <a:xfrm>
            <a:off x="6030670" y="2971981"/>
            <a:ext cx="795900" cy="456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9" name="Google Shape;219;p21"/>
          <p:cNvCxnSpPr/>
          <p:nvPr/>
        </p:nvCxnSpPr>
        <p:spPr>
          <a:xfrm flipH="1">
            <a:off x="8287168" y="2971981"/>
            <a:ext cx="699000" cy="456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21"/>
          <p:cNvCxnSpPr/>
          <p:nvPr/>
        </p:nvCxnSpPr>
        <p:spPr>
          <a:xfrm>
            <a:off x="8986168" y="2971981"/>
            <a:ext cx="762000" cy="456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21"/>
          <p:cNvCxnSpPr/>
          <p:nvPr/>
        </p:nvCxnSpPr>
        <p:spPr>
          <a:xfrm rot="10800000">
            <a:off x="9747203" y="4115052"/>
            <a:ext cx="0" cy="377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2" name="Google Shape;222;p21"/>
          <p:cNvCxnSpPr/>
          <p:nvPr/>
        </p:nvCxnSpPr>
        <p:spPr>
          <a:xfrm rot="10800000">
            <a:off x="6833074" y="4115052"/>
            <a:ext cx="0" cy="377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3" name="Google Shape;223;p21"/>
          <p:cNvCxnSpPr/>
          <p:nvPr/>
        </p:nvCxnSpPr>
        <p:spPr>
          <a:xfrm rot="10800000">
            <a:off x="3926594" y="4115052"/>
            <a:ext cx="0" cy="377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4" name="Google Shape;224;p21"/>
          <p:cNvCxnSpPr/>
          <p:nvPr/>
        </p:nvCxnSpPr>
        <p:spPr>
          <a:xfrm rot="10800000">
            <a:off x="8275724" y="4115052"/>
            <a:ext cx="0" cy="377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5" name="Google Shape;225;p21"/>
          <p:cNvSpPr txBox="1"/>
          <p:nvPr/>
        </p:nvSpPr>
        <p:spPr>
          <a:xfrm>
            <a:off x="2809768" y="3585180"/>
            <a:ext cx="123463" cy="24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-1</a:t>
            </a:r>
            <a:endParaRPr/>
          </a:p>
        </p:txBody>
      </p:sp>
      <p:sp>
        <p:nvSpPr>
          <p:cNvPr id="226" name="Google Shape;226;p21"/>
          <p:cNvSpPr txBox="1"/>
          <p:nvPr/>
        </p:nvSpPr>
        <p:spPr>
          <a:xfrm>
            <a:off x="4331428" y="3585180"/>
            <a:ext cx="72154" cy="24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1</a:t>
            </a:r>
            <a:endParaRPr/>
          </a:p>
        </p:txBody>
      </p:sp>
      <p:sp>
        <p:nvSpPr>
          <p:cNvPr id="227" name="Google Shape;227;p21"/>
          <p:cNvSpPr txBox="1"/>
          <p:nvPr/>
        </p:nvSpPr>
        <p:spPr>
          <a:xfrm>
            <a:off x="7213487" y="3585180"/>
            <a:ext cx="112239" cy="24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0</a:t>
            </a:r>
            <a:endParaRPr/>
          </a:p>
        </p:txBody>
      </p:sp>
      <p:sp>
        <p:nvSpPr>
          <p:cNvPr id="228" name="Google Shape;228;p21"/>
          <p:cNvSpPr txBox="1"/>
          <p:nvPr/>
        </p:nvSpPr>
        <p:spPr>
          <a:xfrm>
            <a:off x="10155264" y="3585180"/>
            <a:ext cx="72154" cy="24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1</a:t>
            </a:r>
            <a:endParaRPr/>
          </a:p>
        </p:txBody>
      </p:sp>
      <p:sp>
        <p:nvSpPr>
          <p:cNvPr id="229" name="Google Shape;229;p21"/>
          <p:cNvSpPr txBox="1"/>
          <p:nvPr/>
        </p:nvSpPr>
        <p:spPr>
          <a:xfrm>
            <a:off x="3571782" y="2467692"/>
            <a:ext cx="12343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-1</a:t>
            </a:r>
            <a:endParaRPr/>
          </a:p>
        </p:txBody>
      </p:sp>
      <p:sp>
        <p:nvSpPr>
          <p:cNvPr id="230" name="Google Shape;230;p21"/>
          <p:cNvSpPr txBox="1"/>
          <p:nvPr/>
        </p:nvSpPr>
        <p:spPr>
          <a:xfrm>
            <a:off x="6422427" y="2467660"/>
            <a:ext cx="123463" cy="24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-1</a:t>
            </a:r>
            <a:endParaRPr/>
          </a:p>
        </p:txBody>
      </p:sp>
      <p:sp>
        <p:nvSpPr>
          <p:cNvPr id="231" name="Google Shape;231;p21"/>
          <p:cNvSpPr txBox="1"/>
          <p:nvPr/>
        </p:nvSpPr>
        <p:spPr>
          <a:xfrm>
            <a:off x="9399852" y="2467692"/>
            <a:ext cx="11221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0</a:t>
            </a:r>
            <a:endParaRPr/>
          </a:p>
        </p:txBody>
      </p:sp>
      <p:sp>
        <p:nvSpPr>
          <p:cNvPr id="232" name="Google Shape;232;p21"/>
          <p:cNvSpPr txBox="1"/>
          <p:nvPr/>
        </p:nvSpPr>
        <p:spPr>
          <a:xfrm>
            <a:off x="6472979" y="1430150"/>
            <a:ext cx="112239" cy="24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0</a:t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1607659" y="1322457"/>
            <a:ext cx="312988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smal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X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34" name="Google Shape;234;p21"/>
          <p:cNvSpPr/>
          <p:nvPr/>
        </p:nvSpPr>
        <p:spPr>
          <a:xfrm>
            <a:off x="1607658" y="2359967"/>
            <a:ext cx="345056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smal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O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35" name="Google Shape;235;p21"/>
          <p:cNvSpPr/>
          <p:nvPr/>
        </p:nvSpPr>
        <p:spPr>
          <a:xfrm>
            <a:off x="1607659" y="3477487"/>
            <a:ext cx="312988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smal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X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236" name="Google Shape;236;p21"/>
          <p:cNvGraphicFramePr/>
          <p:nvPr/>
        </p:nvGraphicFramePr>
        <p:xfrm>
          <a:off x="2124294" y="3429000"/>
          <a:ext cx="620475" cy="685950"/>
        </p:xfrm>
        <a:graphic>
          <a:graphicData uri="http://schemas.openxmlformats.org/drawingml/2006/table">
            <a:tbl>
              <a:tblPr>
                <a:noFill/>
                <a:tableStyleId>{EBF53329-82C9-4780-8067-3EE378AE8707}</a:tableStyleId>
              </a:tblPr>
              <a:tblGrid>
                <a:gridCol w="20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FF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7" name="Google Shape;237;p21"/>
          <p:cNvSpPr/>
          <p:nvPr/>
        </p:nvSpPr>
        <p:spPr>
          <a:xfrm>
            <a:off x="3502654" y="5715001"/>
            <a:ext cx="5455158" cy="708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Right child is added to frontier first;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Left child returns values and/or is expanded first.</a:t>
            </a:r>
            <a:endParaRPr/>
          </a:p>
        </p:txBody>
      </p:sp>
      <p:graphicFrame>
        <p:nvGraphicFramePr>
          <p:cNvPr id="238" name="Google Shape;238;p21"/>
          <p:cNvGraphicFramePr/>
          <p:nvPr/>
        </p:nvGraphicFramePr>
        <p:xfrm>
          <a:off x="3616360" y="3429000"/>
          <a:ext cx="620475" cy="685950"/>
        </p:xfrm>
        <a:graphic>
          <a:graphicData uri="http://schemas.openxmlformats.org/drawingml/2006/table">
            <a:tbl>
              <a:tblPr>
                <a:noFill/>
                <a:tableStyleId>{EBF53329-82C9-4780-8067-3EE378AE8707}</a:tableStyleId>
              </a:tblPr>
              <a:tblGrid>
                <a:gridCol w="20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FF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9" name="Google Shape;239;p21"/>
          <p:cNvGraphicFramePr/>
          <p:nvPr/>
        </p:nvGraphicFramePr>
        <p:xfrm>
          <a:off x="5060770" y="3429000"/>
          <a:ext cx="620475" cy="685950"/>
        </p:xfrm>
        <a:graphic>
          <a:graphicData uri="http://schemas.openxmlformats.org/drawingml/2006/table">
            <a:tbl>
              <a:tblPr>
                <a:noFill/>
                <a:tableStyleId>{EBF53329-82C9-4780-8067-3EE378AE8707}</a:tableStyleId>
              </a:tblPr>
              <a:tblGrid>
                <a:gridCol w="20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FF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ndara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0" name="Google Shape;240;p21"/>
          <p:cNvGraphicFramePr/>
          <p:nvPr/>
        </p:nvGraphicFramePr>
        <p:xfrm>
          <a:off x="6522840" y="3429000"/>
          <a:ext cx="620475" cy="685950"/>
        </p:xfrm>
        <a:graphic>
          <a:graphicData uri="http://schemas.openxmlformats.org/drawingml/2006/table">
            <a:tbl>
              <a:tblPr>
                <a:noFill/>
                <a:tableStyleId>{EBF53329-82C9-4780-8067-3EE378AE8707}</a:tableStyleId>
              </a:tblPr>
              <a:tblGrid>
                <a:gridCol w="20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FF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ndara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1" name="Google Shape;241;p21"/>
          <p:cNvGraphicFramePr/>
          <p:nvPr/>
        </p:nvGraphicFramePr>
        <p:xfrm>
          <a:off x="6522840" y="4492752"/>
          <a:ext cx="620475" cy="685950"/>
        </p:xfrm>
        <a:graphic>
          <a:graphicData uri="http://schemas.openxmlformats.org/drawingml/2006/table">
            <a:tbl>
              <a:tblPr>
                <a:noFill/>
                <a:tableStyleId>{EBF53329-82C9-4780-8067-3EE378AE8707}</a:tableStyleId>
              </a:tblPr>
              <a:tblGrid>
                <a:gridCol w="20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ndara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2" name="Google Shape;242;p21"/>
          <p:cNvGraphicFramePr/>
          <p:nvPr/>
        </p:nvGraphicFramePr>
        <p:xfrm>
          <a:off x="7965490" y="3429000"/>
          <a:ext cx="620475" cy="685950"/>
        </p:xfrm>
        <a:graphic>
          <a:graphicData uri="http://schemas.openxmlformats.org/drawingml/2006/table">
            <a:tbl>
              <a:tblPr>
                <a:noFill/>
                <a:tableStyleId>{EBF53329-82C9-4780-8067-3EE378AE8707}</a:tableStyleId>
              </a:tblPr>
              <a:tblGrid>
                <a:gridCol w="20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FF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3" name="Google Shape;243;p21"/>
          <p:cNvGraphicFramePr/>
          <p:nvPr/>
        </p:nvGraphicFramePr>
        <p:xfrm>
          <a:off x="9436969" y="3429000"/>
          <a:ext cx="620475" cy="685950"/>
        </p:xfrm>
        <a:graphic>
          <a:graphicData uri="http://schemas.openxmlformats.org/drawingml/2006/table">
            <a:tbl>
              <a:tblPr>
                <a:noFill/>
                <a:tableStyleId>{EBF53329-82C9-4780-8067-3EE378AE8707}</a:tableStyleId>
              </a:tblPr>
              <a:tblGrid>
                <a:gridCol w="20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500"/>
                        <a:buFont typeface="Candara"/>
                        <a:buNone/>
                      </a:pPr>
                      <a:r>
                        <a:rPr lang="en-US" sz="1500">
                          <a:solidFill>
                            <a:srgbClr val="FF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 sz="1500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4" name="Google Shape;244;p21"/>
          <p:cNvGraphicFramePr/>
          <p:nvPr/>
        </p:nvGraphicFramePr>
        <p:xfrm>
          <a:off x="7965490" y="4492752"/>
          <a:ext cx="620475" cy="685950"/>
        </p:xfrm>
        <a:graphic>
          <a:graphicData uri="http://schemas.openxmlformats.org/drawingml/2006/table">
            <a:tbl>
              <a:tblPr>
                <a:noFill/>
                <a:tableStyleId>{EBF53329-82C9-4780-8067-3EE378AE8707}</a:tableStyleId>
              </a:tblPr>
              <a:tblGrid>
                <a:gridCol w="20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FF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FF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5" name="Google Shape;245;p21"/>
          <p:cNvGraphicFramePr/>
          <p:nvPr/>
        </p:nvGraphicFramePr>
        <p:xfrm>
          <a:off x="9436969" y="4492752"/>
          <a:ext cx="620475" cy="685950"/>
        </p:xfrm>
        <a:graphic>
          <a:graphicData uri="http://schemas.openxmlformats.org/drawingml/2006/table">
            <a:tbl>
              <a:tblPr>
                <a:noFill/>
                <a:tableStyleId>{EBF53329-82C9-4780-8067-3EE378AE8707}</a:tableStyleId>
              </a:tblPr>
              <a:tblGrid>
                <a:gridCol w="20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FF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6" name="Google Shape;246;p21"/>
          <p:cNvGraphicFramePr/>
          <p:nvPr/>
        </p:nvGraphicFramePr>
        <p:xfrm>
          <a:off x="3616360" y="4492752"/>
          <a:ext cx="620475" cy="685950"/>
        </p:xfrm>
        <a:graphic>
          <a:graphicData uri="http://schemas.openxmlformats.org/drawingml/2006/table">
            <a:tbl>
              <a:tblPr>
                <a:noFill/>
                <a:tableStyleId>{EBF53329-82C9-4780-8067-3EE378AE8707}</a:tableStyleId>
              </a:tblPr>
              <a:tblGrid>
                <a:gridCol w="20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Quiz: Tic-Tac-Toe</a:t>
            </a:r>
            <a:endParaRPr/>
          </a:p>
        </p:txBody>
      </p:sp>
      <p:sp>
        <p:nvSpPr>
          <p:cNvPr id="252" name="Google Shape;252;p22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graphicFrame>
        <p:nvGraphicFramePr>
          <p:cNvPr id="253" name="Google Shape;253;p22"/>
          <p:cNvGraphicFramePr/>
          <p:nvPr/>
        </p:nvGraphicFramePr>
        <p:xfrm>
          <a:off x="5720436" y="1246632"/>
          <a:ext cx="620475" cy="685950"/>
        </p:xfrm>
        <a:graphic>
          <a:graphicData uri="http://schemas.openxmlformats.org/drawingml/2006/table">
            <a:tbl>
              <a:tblPr>
                <a:noFill/>
                <a:tableStyleId>{EBF53329-82C9-4780-8067-3EE378AE8707}</a:tableStyleId>
              </a:tblPr>
              <a:tblGrid>
                <a:gridCol w="20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4" name="Google Shape;254;p22"/>
          <p:cNvSpPr txBox="1"/>
          <p:nvPr/>
        </p:nvSpPr>
        <p:spPr>
          <a:xfrm>
            <a:off x="6493021" y="1430150"/>
            <a:ext cx="72154" cy="24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?</a:t>
            </a:r>
            <a:endParaRPr/>
          </a:p>
        </p:txBody>
      </p:sp>
      <p:sp>
        <p:nvSpPr>
          <p:cNvPr id="255" name="Google Shape;255;p22"/>
          <p:cNvSpPr/>
          <p:nvPr/>
        </p:nvSpPr>
        <p:spPr>
          <a:xfrm>
            <a:off x="1607659" y="1322457"/>
            <a:ext cx="312988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smal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X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56" name="Google Shape;256;p22"/>
          <p:cNvSpPr/>
          <p:nvPr/>
        </p:nvSpPr>
        <p:spPr>
          <a:xfrm>
            <a:off x="1607658" y="2359967"/>
            <a:ext cx="345056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smal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O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57" name="Google Shape;257;p22"/>
          <p:cNvSpPr/>
          <p:nvPr/>
        </p:nvSpPr>
        <p:spPr>
          <a:xfrm>
            <a:off x="1607659" y="3477487"/>
            <a:ext cx="312988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smal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X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Quiz: Solution</a:t>
            </a:r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graphicFrame>
        <p:nvGraphicFramePr>
          <p:cNvPr id="264" name="Google Shape;264;p23"/>
          <p:cNvGraphicFramePr/>
          <p:nvPr/>
        </p:nvGraphicFramePr>
        <p:xfrm>
          <a:off x="5720436" y="1246632"/>
          <a:ext cx="620475" cy="685950"/>
        </p:xfrm>
        <a:graphic>
          <a:graphicData uri="http://schemas.openxmlformats.org/drawingml/2006/table">
            <a:tbl>
              <a:tblPr>
                <a:noFill/>
                <a:tableStyleId>{EBF53329-82C9-4780-8067-3EE378AE8707}</a:tableStyleId>
              </a:tblPr>
              <a:tblGrid>
                <a:gridCol w="20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5" name="Google Shape;265;p23"/>
          <p:cNvGraphicFramePr/>
          <p:nvPr/>
        </p:nvGraphicFramePr>
        <p:xfrm>
          <a:off x="2884734" y="2286001"/>
          <a:ext cx="620475" cy="685950"/>
        </p:xfrm>
        <a:graphic>
          <a:graphicData uri="http://schemas.openxmlformats.org/drawingml/2006/table">
            <a:tbl>
              <a:tblPr>
                <a:noFill/>
                <a:tableStyleId>{EBF53329-82C9-4780-8067-3EE378AE8707}</a:tableStyleId>
              </a:tblPr>
              <a:tblGrid>
                <a:gridCol w="20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FF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6" name="Google Shape;266;p23"/>
          <p:cNvGraphicFramePr/>
          <p:nvPr/>
        </p:nvGraphicFramePr>
        <p:xfrm>
          <a:off x="5720436" y="2286001"/>
          <a:ext cx="620475" cy="685950"/>
        </p:xfrm>
        <a:graphic>
          <a:graphicData uri="http://schemas.openxmlformats.org/drawingml/2006/table">
            <a:tbl>
              <a:tblPr>
                <a:noFill/>
                <a:tableStyleId>{EBF53329-82C9-4780-8067-3EE378AE8707}</a:tableStyleId>
              </a:tblPr>
              <a:tblGrid>
                <a:gridCol w="20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FF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7" name="Google Shape;267;p23"/>
          <p:cNvGraphicFramePr/>
          <p:nvPr/>
        </p:nvGraphicFramePr>
        <p:xfrm>
          <a:off x="8675934" y="2286001"/>
          <a:ext cx="620475" cy="685950"/>
        </p:xfrm>
        <a:graphic>
          <a:graphicData uri="http://schemas.openxmlformats.org/drawingml/2006/table">
            <a:tbl>
              <a:tblPr>
                <a:noFill/>
                <a:tableStyleId>{EBF53329-82C9-4780-8067-3EE378AE8707}</a:tableStyleId>
              </a:tblPr>
              <a:tblGrid>
                <a:gridCol w="20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FF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8" name="Google Shape;268;p23"/>
          <p:cNvGraphicFramePr/>
          <p:nvPr/>
        </p:nvGraphicFramePr>
        <p:xfrm>
          <a:off x="3594468" y="3429000"/>
          <a:ext cx="620475" cy="685950"/>
        </p:xfrm>
        <a:graphic>
          <a:graphicData uri="http://schemas.openxmlformats.org/drawingml/2006/table">
            <a:tbl>
              <a:tblPr>
                <a:noFill/>
                <a:tableStyleId>{EBF53329-82C9-4780-8067-3EE378AE8707}</a:tableStyleId>
              </a:tblPr>
              <a:tblGrid>
                <a:gridCol w="20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FF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FF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9" name="Google Shape;269;p23"/>
          <p:cNvGraphicFramePr/>
          <p:nvPr/>
        </p:nvGraphicFramePr>
        <p:xfrm>
          <a:off x="2133601" y="3429000"/>
          <a:ext cx="620475" cy="685950"/>
        </p:xfrm>
        <a:graphic>
          <a:graphicData uri="http://schemas.openxmlformats.org/drawingml/2006/table">
            <a:tbl>
              <a:tblPr>
                <a:noFill/>
                <a:tableStyleId>{EBF53329-82C9-4780-8067-3EE378AE8707}</a:tableStyleId>
              </a:tblPr>
              <a:tblGrid>
                <a:gridCol w="20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FF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FF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0" name="Google Shape;270;p23"/>
          <p:cNvGraphicFramePr/>
          <p:nvPr/>
        </p:nvGraphicFramePr>
        <p:xfrm>
          <a:off x="5055333" y="3429000"/>
          <a:ext cx="620475" cy="685950"/>
        </p:xfrm>
        <a:graphic>
          <a:graphicData uri="http://schemas.openxmlformats.org/drawingml/2006/table">
            <a:tbl>
              <a:tblPr>
                <a:noFill/>
                <a:tableStyleId>{EBF53329-82C9-4780-8067-3EE378AE8707}</a:tableStyleId>
              </a:tblPr>
              <a:tblGrid>
                <a:gridCol w="20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FF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FF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1" name="Google Shape;271;p23"/>
          <p:cNvGraphicFramePr/>
          <p:nvPr/>
        </p:nvGraphicFramePr>
        <p:xfrm>
          <a:off x="6516202" y="3429000"/>
          <a:ext cx="620475" cy="685950"/>
        </p:xfrm>
        <a:graphic>
          <a:graphicData uri="http://schemas.openxmlformats.org/drawingml/2006/table">
            <a:tbl>
              <a:tblPr>
                <a:noFill/>
                <a:tableStyleId>{EBF53329-82C9-4780-8067-3EE378AE8707}</a:tableStyleId>
              </a:tblPr>
              <a:tblGrid>
                <a:gridCol w="20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FF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FF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2" name="Google Shape;272;p23"/>
          <p:cNvGraphicFramePr/>
          <p:nvPr/>
        </p:nvGraphicFramePr>
        <p:xfrm>
          <a:off x="7977070" y="3429000"/>
          <a:ext cx="620475" cy="685950"/>
        </p:xfrm>
        <a:graphic>
          <a:graphicData uri="http://schemas.openxmlformats.org/drawingml/2006/table">
            <a:tbl>
              <a:tblPr>
                <a:noFill/>
                <a:tableStyleId>{EBF53329-82C9-4780-8067-3EE378AE8707}</a:tableStyleId>
              </a:tblPr>
              <a:tblGrid>
                <a:gridCol w="20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FF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FF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3" name="Google Shape;273;p23"/>
          <p:cNvGraphicFramePr/>
          <p:nvPr/>
        </p:nvGraphicFramePr>
        <p:xfrm>
          <a:off x="9437934" y="3429000"/>
          <a:ext cx="620475" cy="685950"/>
        </p:xfrm>
        <a:graphic>
          <a:graphicData uri="http://schemas.openxmlformats.org/drawingml/2006/table">
            <a:tbl>
              <a:tblPr>
                <a:noFill/>
                <a:tableStyleId>{EBF53329-82C9-4780-8067-3EE378AE8707}</a:tableStyleId>
              </a:tblPr>
              <a:tblGrid>
                <a:gridCol w="20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FF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FF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4" name="Google Shape;274;p23"/>
          <p:cNvGraphicFramePr/>
          <p:nvPr/>
        </p:nvGraphicFramePr>
        <p:xfrm>
          <a:off x="3594468" y="4495800"/>
          <a:ext cx="620475" cy="685950"/>
        </p:xfrm>
        <a:graphic>
          <a:graphicData uri="http://schemas.openxmlformats.org/drawingml/2006/table">
            <a:tbl>
              <a:tblPr>
                <a:noFill/>
                <a:tableStyleId>{EBF53329-82C9-4780-8067-3EE378AE8707}</a:tableStyleId>
              </a:tblPr>
              <a:tblGrid>
                <a:gridCol w="20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FF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FF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FF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5" name="Google Shape;275;p23"/>
          <p:cNvGraphicFramePr/>
          <p:nvPr/>
        </p:nvGraphicFramePr>
        <p:xfrm>
          <a:off x="2133601" y="4495800"/>
          <a:ext cx="620475" cy="685950"/>
        </p:xfrm>
        <a:graphic>
          <a:graphicData uri="http://schemas.openxmlformats.org/drawingml/2006/table">
            <a:tbl>
              <a:tblPr>
                <a:noFill/>
                <a:tableStyleId>{EBF53329-82C9-4780-8067-3EE378AE8707}</a:tableStyleId>
              </a:tblPr>
              <a:tblGrid>
                <a:gridCol w="20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FF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FF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FF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6" name="Google Shape;276;p23"/>
          <p:cNvGraphicFramePr/>
          <p:nvPr/>
        </p:nvGraphicFramePr>
        <p:xfrm>
          <a:off x="6516202" y="4495800"/>
          <a:ext cx="620475" cy="685950"/>
        </p:xfrm>
        <a:graphic>
          <a:graphicData uri="http://schemas.openxmlformats.org/drawingml/2006/table">
            <a:tbl>
              <a:tblPr>
                <a:noFill/>
                <a:tableStyleId>{EBF53329-82C9-4780-8067-3EE378AE8707}</a:tableStyleId>
              </a:tblPr>
              <a:tblGrid>
                <a:gridCol w="20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FF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FF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FF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7" name="Google Shape;277;p23"/>
          <p:cNvGraphicFramePr/>
          <p:nvPr/>
        </p:nvGraphicFramePr>
        <p:xfrm>
          <a:off x="9437934" y="4495800"/>
          <a:ext cx="620475" cy="685950"/>
        </p:xfrm>
        <a:graphic>
          <a:graphicData uri="http://schemas.openxmlformats.org/drawingml/2006/table">
            <a:tbl>
              <a:tblPr>
                <a:noFill/>
                <a:tableStyleId>{EBF53329-82C9-4780-8067-3EE378AE8707}</a:tableStyleId>
              </a:tblPr>
              <a:tblGrid>
                <a:gridCol w="20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FF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FF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FF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X</a:t>
                      </a:r>
                      <a:endParaRPr sz="15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8" name="Google Shape;278;p23"/>
          <p:cNvSpPr txBox="1"/>
          <p:nvPr/>
        </p:nvSpPr>
        <p:spPr>
          <a:xfrm>
            <a:off x="5743805" y="3585180"/>
            <a:ext cx="123463" cy="24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-1</a:t>
            </a:r>
            <a:endParaRPr/>
          </a:p>
        </p:txBody>
      </p:sp>
      <p:sp>
        <p:nvSpPr>
          <p:cNvPr id="279" name="Google Shape;279;p23"/>
          <p:cNvSpPr txBox="1"/>
          <p:nvPr/>
        </p:nvSpPr>
        <p:spPr>
          <a:xfrm>
            <a:off x="8694114" y="3585180"/>
            <a:ext cx="123463" cy="24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-1</a:t>
            </a:r>
            <a:endParaRPr/>
          </a:p>
        </p:txBody>
      </p:sp>
      <p:sp>
        <p:nvSpPr>
          <p:cNvPr id="280" name="Google Shape;280;p23"/>
          <p:cNvSpPr txBox="1"/>
          <p:nvPr/>
        </p:nvSpPr>
        <p:spPr>
          <a:xfrm>
            <a:off x="2815379" y="4655791"/>
            <a:ext cx="112239" cy="24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0</a:t>
            </a:r>
            <a:endParaRPr/>
          </a:p>
        </p:txBody>
      </p:sp>
      <p:sp>
        <p:nvSpPr>
          <p:cNvPr id="281" name="Google Shape;281;p23"/>
          <p:cNvSpPr txBox="1"/>
          <p:nvPr/>
        </p:nvSpPr>
        <p:spPr>
          <a:xfrm>
            <a:off x="4311383" y="4655791"/>
            <a:ext cx="112239" cy="24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0</a:t>
            </a:r>
            <a:endParaRPr/>
          </a:p>
        </p:txBody>
      </p:sp>
      <p:sp>
        <p:nvSpPr>
          <p:cNvPr id="282" name="Google Shape;282;p23"/>
          <p:cNvSpPr txBox="1"/>
          <p:nvPr/>
        </p:nvSpPr>
        <p:spPr>
          <a:xfrm>
            <a:off x="7213487" y="4655791"/>
            <a:ext cx="112239" cy="24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0</a:t>
            </a:r>
            <a:endParaRPr/>
          </a:p>
        </p:txBody>
      </p:sp>
      <p:sp>
        <p:nvSpPr>
          <p:cNvPr id="283" name="Google Shape;283;p23"/>
          <p:cNvSpPr txBox="1"/>
          <p:nvPr/>
        </p:nvSpPr>
        <p:spPr>
          <a:xfrm>
            <a:off x="10135222" y="4655791"/>
            <a:ext cx="112239" cy="24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0</a:t>
            </a:r>
            <a:endParaRPr/>
          </a:p>
        </p:txBody>
      </p:sp>
      <p:cxnSp>
        <p:nvCxnSpPr>
          <p:cNvPr id="284" name="Google Shape;284;p23"/>
          <p:cNvCxnSpPr/>
          <p:nvPr/>
        </p:nvCxnSpPr>
        <p:spPr>
          <a:xfrm flipH="1">
            <a:off x="3195070" y="1932612"/>
            <a:ext cx="2835600" cy="35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5" name="Google Shape;285;p23"/>
          <p:cNvCxnSpPr/>
          <p:nvPr/>
        </p:nvCxnSpPr>
        <p:spPr>
          <a:xfrm>
            <a:off x="6030670" y="1932612"/>
            <a:ext cx="0" cy="35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6" name="Google Shape;286;p23"/>
          <p:cNvCxnSpPr/>
          <p:nvPr/>
        </p:nvCxnSpPr>
        <p:spPr>
          <a:xfrm>
            <a:off x="6030670" y="1932612"/>
            <a:ext cx="2955600" cy="35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7" name="Google Shape;287;p23"/>
          <p:cNvCxnSpPr/>
          <p:nvPr/>
        </p:nvCxnSpPr>
        <p:spPr>
          <a:xfrm flipH="1">
            <a:off x="2443768" y="2971981"/>
            <a:ext cx="751200" cy="456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8" name="Google Shape;288;p23"/>
          <p:cNvCxnSpPr/>
          <p:nvPr/>
        </p:nvCxnSpPr>
        <p:spPr>
          <a:xfrm>
            <a:off x="3194968" y="2971981"/>
            <a:ext cx="709800" cy="456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9" name="Google Shape;289;p23"/>
          <p:cNvCxnSpPr/>
          <p:nvPr/>
        </p:nvCxnSpPr>
        <p:spPr>
          <a:xfrm flipH="1">
            <a:off x="5365570" y="2971981"/>
            <a:ext cx="665100" cy="456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0" name="Google Shape;290;p23"/>
          <p:cNvCxnSpPr/>
          <p:nvPr/>
        </p:nvCxnSpPr>
        <p:spPr>
          <a:xfrm>
            <a:off x="6030670" y="2971981"/>
            <a:ext cx="795900" cy="456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1" name="Google Shape;291;p23"/>
          <p:cNvCxnSpPr/>
          <p:nvPr/>
        </p:nvCxnSpPr>
        <p:spPr>
          <a:xfrm flipH="1">
            <a:off x="8287168" y="2971981"/>
            <a:ext cx="699000" cy="456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2" name="Google Shape;292;p23"/>
          <p:cNvCxnSpPr/>
          <p:nvPr/>
        </p:nvCxnSpPr>
        <p:spPr>
          <a:xfrm>
            <a:off x="8986168" y="2971981"/>
            <a:ext cx="762000" cy="456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3" name="Google Shape;293;p23"/>
          <p:cNvCxnSpPr/>
          <p:nvPr/>
        </p:nvCxnSpPr>
        <p:spPr>
          <a:xfrm rot="10800000">
            <a:off x="9748168" y="4115100"/>
            <a:ext cx="0" cy="380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4" name="Google Shape;294;p23"/>
          <p:cNvCxnSpPr/>
          <p:nvPr/>
        </p:nvCxnSpPr>
        <p:spPr>
          <a:xfrm rot="10800000">
            <a:off x="6826436" y="4115100"/>
            <a:ext cx="0" cy="380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5" name="Google Shape;295;p23"/>
          <p:cNvCxnSpPr/>
          <p:nvPr/>
        </p:nvCxnSpPr>
        <p:spPr>
          <a:xfrm rot="10800000">
            <a:off x="3904702" y="4115100"/>
            <a:ext cx="0" cy="380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6" name="Google Shape;296;p23"/>
          <p:cNvCxnSpPr/>
          <p:nvPr/>
        </p:nvCxnSpPr>
        <p:spPr>
          <a:xfrm rot="10800000">
            <a:off x="2443835" y="4115100"/>
            <a:ext cx="0" cy="380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7" name="Google Shape;297;p23"/>
          <p:cNvSpPr txBox="1"/>
          <p:nvPr/>
        </p:nvSpPr>
        <p:spPr>
          <a:xfrm>
            <a:off x="2815379" y="3585180"/>
            <a:ext cx="112239" cy="24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0</a:t>
            </a:r>
            <a:endParaRPr/>
          </a:p>
        </p:txBody>
      </p:sp>
      <p:sp>
        <p:nvSpPr>
          <p:cNvPr id="298" name="Google Shape;298;p23"/>
          <p:cNvSpPr txBox="1"/>
          <p:nvPr/>
        </p:nvSpPr>
        <p:spPr>
          <a:xfrm>
            <a:off x="4311383" y="3585180"/>
            <a:ext cx="112239" cy="24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0</a:t>
            </a:r>
            <a:endParaRPr/>
          </a:p>
        </p:txBody>
      </p:sp>
      <p:sp>
        <p:nvSpPr>
          <p:cNvPr id="299" name="Google Shape;299;p23"/>
          <p:cNvSpPr txBox="1"/>
          <p:nvPr/>
        </p:nvSpPr>
        <p:spPr>
          <a:xfrm>
            <a:off x="7213487" y="3585180"/>
            <a:ext cx="112239" cy="24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0</a:t>
            </a:r>
            <a:endParaRPr/>
          </a:p>
        </p:txBody>
      </p:sp>
      <p:sp>
        <p:nvSpPr>
          <p:cNvPr id="300" name="Google Shape;300;p23"/>
          <p:cNvSpPr txBox="1"/>
          <p:nvPr/>
        </p:nvSpPr>
        <p:spPr>
          <a:xfrm>
            <a:off x="10135222" y="3585180"/>
            <a:ext cx="112239" cy="24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0</a:t>
            </a:r>
            <a:endParaRPr/>
          </a:p>
        </p:txBody>
      </p:sp>
      <p:sp>
        <p:nvSpPr>
          <p:cNvPr id="301" name="Google Shape;301;p23"/>
          <p:cNvSpPr txBox="1"/>
          <p:nvPr/>
        </p:nvSpPr>
        <p:spPr>
          <a:xfrm>
            <a:off x="3577379" y="2467660"/>
            <a:ext cx="112239" cy="24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0</a:t>
            </a:r>
            <a:endParaRPr/>
          </a:p>
        </p:txBody>
      </p:sp>
      <p:sp>
        <p:nvSpPr>
          <p:cNvPr id="302" name="Google Shape;302;p23"/>
          <p:cNvSpPr txBox="1"/>
          <p:nvPr/>
        </p:nvSpPr>
        <p:spPr>
          <a:xfrm>
            <a:off x="6422427" y="2467660"/>
            <a:ext cx="123463" cy="24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-1</a:t>
            </a:r>
            <a:endParaRPr/>
          </a:p>
        </p:txBody>
      </p:sp>
      <p:sp>
        <p:nvSpPr>
          <p:cNvPr id="303" name="Google Shape;303;p23"/>
          <p:cNvSpPr txBox="1"/>
          <p:nvPr/>
        </p:nvSpPr>
        <p:spPr>
          <a:xfrm>
            <a:off x="9394226" y="2467660"/>
            <a:ext cx="123463" cy="24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-1</a:t>
            </a:r>
            <a:endParaRPr/>
          </a:p>
        </p:txBody>
      </p:sp>
      <p:sp>
        <p:nvSpPr>
          <p:cNvPr id="304" name="Google Shape;304;p23"/>
          <p:cNvSpPr txBox="1"/>
          <p:nvPr/>
        </p:nvSpPr>
        <p:spPr>
          <a:xfrm>
            <a:off x="6472979" y="1430150"/>
            <a:ext cx="112239" cy="24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0</a:t>
            </a:r>
            <a:endParaRPr/>
          </a:p>
        </p:txBody>
      </p:sp>
      <p:sp>
        <p:nvSpPr>
          <p:cNvPr id="305" name="Google Shape;305;p23"/>
          <p:cNvSpPr/>
          <p:nvPr/>
        </p:nvSpPr>
        <p:spPr>
          <a:xfrm>
            <a:off x="1607659" y="1322457"/>
            <a:ext cx="312988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smal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X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6" name="Google Shape;306;p23"/>
          <p:cNvSpPr/>
          <p:nvPr/>
        </p:nvSpPr>
        <p:spPr>
          <a:xfrm>
            <a:off x="1607658" y="2359967"/>
            <a:ext cx="345056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smal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O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7" name="Google Shape;307;p23"/>
          <p:cNvSpPr/>
          <p:nvPr/>
        </p:nvSpPr>
        <p:spPr>
          <a:xfrm>
            <a:off x="1607659" y="3477487"/>
            <a:ext cx="312988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smal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X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Example: </a:t>
            </a:r>
            <a:r>
              <a:rPr lang="en-US" sz="4800"/>
              <a:t>2-ply Game</a:t>
            </a:r>
            <a:endParaRPr/>
          </a:p>
        </p:txBody>
      </p:sp>
      <p:sp>
        <p:nvSpPr>
          <p:cNvPr id="313" name="Google Shape;313;p24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14" name="Google Shape;314;p24"/>
          <p:cNvSpPr/>
          <p:nvPr/>
        </p:nvSpPr>
        <p:spPr>
          <a:xfrm>
            <a:off x="6054853" y="16764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5" name="Google Shape;315;p24"/>
          <p:cNvSpPr/>
          <p:nvPr/>
        </p:nvSpPr>
        <p:spPr>
          <a:xfrm>
            <a:off x="3352800" y="46101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6" name="Google Shape;316;p24"/>
          <p:cNvSpPr/>
          <p:nvPr/>
        </p:nvSpPr>
        <p:spPr>
          <a:xfrm>
            <a:off x="4029075" y="46101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7" name="Google Shape;317;p24"/>
          <p:cNvSpPr/>
          <p:nvPr/>
        </p:nvSpPr>
        <p:spPr>
          <a:xfrm>
            <a:off x="4705351" y="46101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8" name="Google Shape;318;p24"/>
          <p:cNvSpPr/>
          <p:nvPr/>
        </p:nvSpPr>
        <p:spPr>
          <a:xfrm>
            <a:off x="5381625" y="46101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9" name="Google Shape;319;p24"/>
          <p:cNvSpPr/>
          <p:nvPr/>
        </p:nvSpPr>
        <p:spPr>
          <a:xfrm>
            <a:off x="7410451" y="46101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20" name="Google Shape;320;p24"/>
          <p:cNvSpPr/>
          <p:nvPr/>
        </p:nvSpPr>
        <p:spPr>
          <a:xfrm>
            <a:off x="8086726" y="46101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21" name="Google Shape;321;p24"/>
          <p:cNvSpPr/>
          <p:nvPr/>
        </p:nvSpPr>
        <p:spPr>
          <a:xfrm>
            <a:off x="8763000" y="46101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322" name="Google Shape;322;p24"/>
          <p:cNvCxnSpPr>
            <a:stCxn id="314" idx="3"/>
            <a:endCxn id="323" idx="3"/>
          </p:cNvCxnSpPr>
          <p:nvPr/>
        </p:nvCxnSpPr>
        <p:spPr>
          <a:xfrm flipH="1">
            <a:off x="4257553" y="1961390"/>
            <a:ext cx="20259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4" name="Google Shape;324;p24"/>
          <p:cNvCxnSpPr>
            <a:stCxn id="314" idx="3"/>
            <a:endCxn id="325" idx="3"/>
          </p:cNvCxnSpPr>
          <p:nvPr/>
        </p:nvCxnSpPr>
        <p:spPr>
          <a:xfrm>
            <a:off x="6283453" y="1961390"/>
            <a:ext cx="30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6" name="Google Shape;326;p24"/>
          <p:cNvCxnSpPr>
            <a:stCxn id="314" idx="3"/>
            <a:endCxn id="327" idx="3"/>
          </p:cNvCxnSpPr>
          <p:nvPr/>
        </p:nvCxnSpPr>
        <p:spPr>
          <a:xfrm>
            <a:off x="6283453" y="1961390"/>
            <a:ext cx="20319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8" name="Google Shape;328;p24"/>
          <p:cNvCxnSpPr>
            <a:stCxn id="323" idx="0"/>
            <a:endCxn id="315" idx="0"/>
          </p:cNvCxnSpPr>
          <p:nvPr/>
        </p:nvCxnSpPr>
        <p:spPr>
          <a:xfrm flipH="1">
            <a:off x="3581475" y="3419095"/>
            <a:ext cx="676200" cy="119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9" name="Google Shape;329;p24"/>
          <p:cNvCxnSpPr>
            <a:stCxn id="323" idx="0"/>
            <a:endCxn id="316" idx="0"/>
          </p:cNvCxnSpPr>
          <p:nvPr/>
        </p:nvCxnSpPr>
        <p:spPr>
          <a:xfrm>
            <a:off x="4257675" y="3419095"/>
            <a:ext cx="0" cy="119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0" name="Google Shape;330;p24"/>
          <p:cNvCxnSpPr>
            <a:stCxn id="323" idx="0"/>
            <a:endCxn id="317" idx="0"/>
          </p:cNvCxnSpPr>
          <p:nvPr/>
        </p:nvCxnSpPr>
        <p:spPr>
          <a:xfrm>
            <a:off x="4257675" y="3419095"/>
            <a:ext cx="676200" cy="119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1" name="Google Shape;331;p24"/>
          <p:cNvCxnSpPr>
            <a:stCxn id="325" idx="0"/>
            <a:endCxn id="318" idx="0"/>
          </p:cNvCxnSpPr>
          <p:nvPr/>
        </p:nvCxnSpPr>
        <p:spPr>
          <a:xfrm flipH="1">
            <a:off x="5610301" y="3419095"/>
            <a:ext cx="676200" cy="119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2" name="Google Shape;332;p24"/>
          <p:cNvCxnSpPr>
            <a:stCxn id="325" idx="0"/>
          </p:cNvCxnSpPr>
          <p:nvPr/>
        </p:nvCxnSpPr>
        <p:spPr>
          <a:xfrm>
            <a:off x="6286501" y="3419095"/>
            <a:ext cx="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3" name="Google Shape;333;p24"/>
          <p:cNvCxnSpPr>
            <a:stCxn id="325" idx="0"/>
          </p:cNvCxnSpPr>
          <p:nvPr/>
        </p:nvCxnSpPr>
        <p:spPr>
          <a:xfrm>
            <a:off x="6286501" y="3419095"/>
            <a:ext cx="6762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4" name="Google Shape;334;p24"/>
          <p:cNvCxnSpPr>
            <a:stCxn id="327" idx="0"/>
            <a:endCxn id="319" idx="0"/>
          </p:cNvCxnSpPr>
          <p:nvPr/>
        </p:nvCxnSpPr>
        <p:spPr>
          <a:xfrm flipH="1">
            <a:off x="7639126" y="3419095"/>
            <a:ext cx="676200" cy="119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5" name="Google Shape;335;p24"/>
          <p:cNvCxnSpPr>
            <a:endCxn id="320" idx="0"/>
          </p:cNvCxnSpPr>
          <p:nvPr/>
        </p:nvCxnSpPr>
        <p:spPr>
          <a:xfrm>
            <a:off x="8315326" y="3429002"/>
            <a:ext cx="0" cy="1181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6" name="Google Shape;336;p24"/>
          <p:cNvCxnSpPr>
            <a:stCxn id="327" idx="0"/>
            <a:endCxn id="321" idx="0"/>
          </p:cNvCxnSpPr>
          <p:nvPr/>
        </p:nvCxnSpPr>
        <p:spPr>
          <a:xfrm>
            <a:off x="8315326" y="3419095"/>
            <a:ext cx="676200" cy="119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7" name="Google Shape;337;p24"/>
          <p:cNvSpPr/>
          <p:nvPr/>
        </p:nvSpPr>
        <p:spPr>
          <a:xfrm>
            <a:off x="1981203" y="1504188"/>
            <a:ext cx="598397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smal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Max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38" name="Google Shape;338;p24"/>
          <p:cNvSpPr/>
          <p:nvPr/>
        </p:nvSpPr>
        <p:spPr>
          <a:xfrm>
            <a:off x="1981200" y="2961895"/>
            <a:ext cx="558311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smal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Min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39" name="Google Shape;339;p24"/>
          <p:cNvSpPr txBox="1"/>
          <p:nvPr/>
        </p:nvSpPr>
        <p:spPr>
          <a:xfrm>
            <a:off x="6400801" y="159334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</a:t>
            </a:r>
            <a:endParaRPr/>
          </a:p>
        </p:txBody>
      </p:sp>
      <p:sp>
        <p:nvSpPr>
          <p:cNvPr id="340" name="Google Shape;340;p24"/>
          <p:cNvSpPr txBox="1"/>
          <p:nvPr/>
        </p:nvSpPr>
        <p:spPr>
          <a:xfrm>
            <a:off x="3352800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3</a:t>
            </a:r>
            <a:endParaRPr/>
          </a:p>
        </p:txBody>
      </p:sp>
      <p:sp>
        <p:nvSpPr>
          <p:cNvPr id="341" name="Google Shape;341;p24"/>
          <p:cNvSpPr txBox="1"/>
          <p:nvPr/>
        </p:nvSpPr>
        <p:spPr>
          <a:xfrm>
            <a:off x="4029075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12</a:t>
            </a:r>
            <a:endParaRPr/>
          </a:p>
        </p:txBody>
      </p:sp>
      <p:sp>
        <p:nvSpPr>
          <p:cNvPr id="342" name="Google Shape;342;p24"/>
          <p:cNvSpPr txBox="1"/>
          <p:nvPr/>
        </p:nvSpPr>
        <p:spPr>
          <a:xfrm>
            <a:off x="4705351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-8</a:t>
            </a:r>
            <a:endParaRPr/>
          </a:p>
        </p:txBody>
      </p:sp>
      <p:sp>
        <p:nvSpPr>
          <p:cNvPr id="343" name="Google Shape;343;p24"/>
          <p:cNvSpPr txBox="1"/>
          <p:nvPr/>
        </p:nvSpPr>
        <p:spPr>
          <a:xfrm>
            <a:off x="5381625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</a:t>
            </a:r>
            <a:endParaRPr/>
          </a:p>
        </p:txBody>
      </p:sp>
      <p:sp>
        <p:nvSpPr>
          <p:cNvPr id="344" name="Google Shape;344;p24"/>
          <p:cNvSpPr txBox="1"/>
          <p:nvPr/>
        </p:nvSpPr>
        <p:spPr>
          <a:xfrm>
            <a:off x="6057901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-4</a:t>
            </a:r>
            <a:endParaRPr/>
          </a:p>
        </p:txBody>
      </p:sp>
      <p:sp>
        <p:nvSpPr>
          <p:cNvPr id="345" name="Google Shape;345;p24"/>
          <p:cNvSpPr txBox="1"/>
          <p:nvPr/>
        </p:nvSpPr>
        <p:spPr>
          <a:xfrm>
            <a:off x="6734175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6</a:t>
            </a:r>
            <a:endParaRPr/>
          </a:p>
        </p:txBody>
      </p:sp>
      <p:sp>
        <p:nvSpPr>
          <p:cNvPr id="346" name="Google Shape;346;p24"/>
          <p:cNvSpPr txBox="1"/>
          <p:nvPr/>
        </p:nvSpPr>
        <p:spPr>
          <a:xfrm>
            <a:off x="7410451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14</a:t>
            </a:r>
            <a:endParaRPr/>
          </a:p>
        </p:txBody>
      </p:sp>
      <p:sp>
        <p:nvSpPr>
          <p:cNvPr id="347" name="Google Shape;347;p24"/>
          <p:cNvSpPr txBox="1"/>
          <p:nvPr/>
        </p:nvSpPr>
        <p:spPr>
          <a:xfrm>
            <a:off x="8086726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5</a:t>
            </a:r>
            <a:endParaRPr/>
          </a:p>
        </p:txBody>
      </p:sp>
      <p:sp>
        <p:nvSpPr>
          <p:cNvPr id="348" name="Google Shape;348;p24"/>
          <p:cNvSpPr txBox="1"/>
          <p:nvPr/>
        </p:nvSpPr>
        <p:spPr>
          <a:xfrm>
            <a:off x="8763000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</a:t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 rot="10800000" flipH="1">
            <a:off x="4029075" y="3134107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25" name="Google Shape;325;p24"/>
          <p:cNvSpPr/>
          <p:nvPr/>
        </p:nvSpPr>
        <p:spPr>
          <a:xfrm rot="10800000" flipH="1">
            <a:off x="6057901" y="3134107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27" name="Google Shape;327;p24"/>
          <p:cNvSpPr/>
          <p:nvPr/>
        </p:nvSpPr>
        <p:spPr>
          <a:xfrm rot="10800000" flipH="1">
            <a:off x="8086726" y="3134107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49" name="Google Shape;349;p24"/>
          <p:cNvSpPr txBox="1"/>
          <p:nvPr/>
        </p:nvSpPr>
        <p:spPr>
          <a:xfrm>
            <a:off x="4324351" y="304114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-8</a:t>
            </a:r>
            <a:endParaRPr/>
          </a:p>
        </p:txBody>
      </p:sp>
      <p:sp>
        <p:nvSpPr>
          <p:cNvPr id="350" name="Google Shape;350;p24"/>
          <p:cNvSpPr txBox="1"/>
          <p:nvPr/>
        </p:nvSpPr>
        <p:spPr>
          <a:xfrm>
            <a:off x="6353176" y="304114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-4</a:t>
            </a:r>
            <a:endParaRPr/>
          </a:p>
        </p:txBody>
      </p:sp>
      <p:sp>
        <p:nvSpPr>
          <p:cNvPr id="351" name="Google Shape;351;p24"/>
          <p:cNvSpPr txBox="1"/>
          <p:nvPr/>
        </p:nvSpPr>
        <p:spPr>
          <a:xfrm>
            <a:off x="8382001" y="304114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</a:t>
            </a:r>
            <a:endParaRPr/>
          </a:p>
        </p:txBody>
      </p:sp>
      <p:sp>
        <p:nvSpPr>
          <p:cNvPr id="352" name="Google Shape;352;p24"/>
          <p:cNvSpPr/>
          <p:nvPr/>
        </p:nvSpPr>
        <p:spPr>
          <a:xfrm>
            <a:off x="6057901" y="46101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53" name="Google Shape;353;p24"/>
          <p:cNvSpPr/>
          <p:nvPr/>
        </p:nvSpPr>
        <p:spPr>
          <a:xfrm>
            <a:off x="6734175" y="46101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54" name="Google Shape;354;p24"/>
          <p:cNvSpPr/>
          <p:nvPr/>
        </p:nvSpPr>
        <p:spPr>
          <a:xfrm>
            <a:off x="1974994" y="4521762"/>
            <a:ext cx="598397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smal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Max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55" name="Google Shape;355;p24"/>
          <p:cNvSpPr/>
          <p:nvPr/>
        </p:nvSpPr>
        <p:spPr>
          <a:xfrm>
            <a:off x="3502654" y="5715001"/>
            <a:ext cx="5455158" cy="708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Right child is added to frontier first;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Left child returns values and/or is expanded first.</a:t>
            </a:r>
            <a:endParaRPr/>
          </a:p>
        </p:txBody>
      </p:sp>
      <p:sp>
        <p:nvSpPr>
          <p:cNvPr id="356" name="Google Shape;356;p24"/>
          <p:cNvSpPr/>
          <p:nvPr/>
        </p:nvSpPr>
        <p:spPr>
          <a:xfrm>
            <a:off x="8763001" y="1652018"/>
            <a:ext cx="238125" cy="1767078"/>
          </a:xfrm>
          <a:prstGeom prst="rightBrace">
            <a:avLst>
              <a:gd name="adj1" fmla="val 48759"/>
              <a:gd name="adj2" fmla="val 52632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57" name="Google Shape;357;p24"/>
          <p:cNvSpPr/>
          <p:nvPr/>
        </p:nvSpPr>
        <p:spPr>
          <a:xfrm>
            <a:off x="9001127" y="1993011"/>
            <a:ext cx="1558010" cy="1015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1 move with 2 half-moves (2 plies)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363" name="Google Shape;363;p25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64" name="Google Shape;364;p25"/>
          <p:cNvSpPr/>
          <p:nvPr/>
        </p:nvSpPr>
        <p:spPr>
          <a:xfrm>
            <a:off x="6054853" y="16764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65" name="Google Shape;365;p25"/>
          <p:cNvSpPr/>
          <p:nvPr/>
        </p:nvSpPr>
        <p:spPr>
          <a:xfrm>
            <a:off x="3352800" y="46101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66" name="Google Shape;366;p25"/>
          <p:cNvSpPr/>
          <p:nvPr/>
        </p:nvSpPr>
        <p:spPr>
          <a:xfrm>
            <a:off x="4029075" y="46101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67" name="Google Shape;367;p25"/>
          <p:cNvSpPr/>
          <p:nvPr/>
        </p:nvSpPr>
        <p:spPr>
          <a:xfrm>
            <a:off x="4705351" y="46101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68" name="Google Shape;368;p25"/>
          <p:cNvSpPr/>
          <p:nvPr/>
        </p:nvSpPr>
        <p:spPr>
          <a:xfrm>
            <a:off x="5381625" y="46101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69" name="Google Shape;369;p25"/>
          <p:cNvSpPr/>
          <p:nvPr/>
        </p:nvSpPr>
        <p:spPr>
          <a:xfrm>
            <a:off x="7410451" y="46101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70" name="Google Shape;370;p25"/>
          <p:cNvSpPr/>
          <p:nvPr/>
        </p:nvSpPr>
        <p:spPr>
          <a:xfrm>
            <a:off x="8086726" y="46101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71" name="Google Shape;371;p25"/>
          <p:cNvSpPr/>
          <p:nvPr/>
        </p:nvSpPr>
        <p:spPr>
          <a:xfrm>
            <a:off x="8763000" y="46101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372" name="Google Shape;372;p25"/>
          <p:cNvCxnSpPr>
            <a:stCxn id="364" idx="3"/>
            <a:endCxn id="373" idx="3"/>
          </p:cNvCxnSpPr>
          <p:nvPr/>
        </p:nvCxnSpPr>
        <p:spPr>
          <a:xfrm flipH="1">
            <a:off x="4257553" y="1961390"/>
            <a:ext cx="20259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4" name="Google Shape;374;p25"/>
          <p:cNvCxnSpPr>
            <a:stCxn id="364" idx="3"/>
            <a:endCxn id="375" idx="3"/>
          </p:cNvCxnSpPr>
          <p:nvPr/>
        </p:nvCxnSpPr>
        <p:spPr>
          <a:xfrm>
            <a:off x="6283453" y="1961390"/>
            <a:ext cx="30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6" name="Google Shape;376;p25"/>
          <p:cNvCxnSpPr>
            <a:stCxn id="364" idx="3"/>
            <a:endCxn id="377" idx="3"/>
          </p:cNvCxnSpPr>
          <p:nvPr/>
        </p:nvCxnSpPr>
        <p:spPr>
          <a:xfrm>
            <a:off x="6283453" y="1961390"/>
            <a:ext cx="20319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8" name="Google Shape;378;p25"/>
          <p:cNvCxnSpPr>
            <a:stCxn id="373" idx="0"/>
            <a:endCxn id="365" idx="0"/>
          </p:cNvCxnSpPr>
          <p:nvPr/>
        </p:nvCxnSpPr>
        <p:spPr>
          <a:xfrm flipH="1">
            <a:off x="3581475" y="3419095"/>
            <a:ext cx="676200" cy="119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9" name="Google Shape;379;p25"/>
          <p:cNvCxnSpPr>
            <a:stCxn id="373" idx="0"/>
            <a:endCxn id="366" idx="0"/>
          </p:cNvCxnSpPr>
          <p:nvPr/>
        </p:nvCxnSpPr>
        <p:spPr>
          <a:xfrm>
            <a:off x="4257675" y="3419095"/>
            <a:ext cx="0" cy="119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0" name="Google Shape;380;p25"/>
          <p:cNvCxnSpPr>
            <a:stCxn id="373" idx="0"/>
            <a:endCxn id="367" idx="0"/>
          </p:cNvCxnSpPr>
          <p:nvPr/>
        </p:nvCxnSpPr>
        <p:spPr>
          <a:xfrm>
            <a:off x="4257675" y="3419095"/>
            <a:ext cx="676200" cy="119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1" name="Google Shape;381;p25"/>
          <p:cNvCxnSpPr>
            <a:stCxn id="375" idx="0"/>
            <a:endCxn id="368" idx="0"/>
          </p:cNvCxnSpPr>
          <p:nvPr/>
        </p:nvCxnSpPr>
        <p:spPr>
          <a:xfrm flipH="1">
            <a:off x="5610301" y="3419095"/>
            <a:ext cx="676200" cy="119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2" name="Google Shape;382;p25"/>
          <p:cNvCxnSpPr>
            <a:stCxn id="375" idx="0"/>
          </p:cNvCxnSpPr>
          <p:nvPr/>
        </p:nvCxnSpPr>
        <p:spPr>
          <a:xfrm>
            <a:off x="6286501" y="3419095"/>
            <a:ext cx="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3" name="Google Shape;383;p25"/>
          <p:cNvCxnSpPr>
            <a:stCxn id="375" idx="0"/>
          </p:cNvCxnSpPr>
          <p:nvPr/>
        </p:nvCxnSpPr>
        <p:spPr>
          <a:xfrm>
            <a:off x="6286501" y="3419095"/>
            <a:ext cx="6762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4" name="Google Shape;384;p25"/>
          <p:cNvCxnSpPr>
            <a:stCxn id="377" idx="0"/>
            <a:endCxn id="369" idx="0"/>
          </p:cNvCxnSpPr>
          <p:nvPr/>
        </p:nvCxnSpPr>
        <p:spPr>
          <a:xfrm flipH="1">
            <a:off x="7639126" y="3419095"/>
            <a:ext cx="676200" cy="119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5" name="Google Shape;385;p25"/>
          <p:cNvCxnSpPr>
            <a:endCxn id="370" idx="0"/>
          </p:cNvCxnSpPr>
          <p:nvPr/>
        </p:nvCxnSpPr>
        <p:spPr>
          <a:xfrm>
            <a:off x="8315326" y="3429002"/>
            <a:ext cx="0" cy="1181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6" name="Google Shape;386;p25"/>
          <p:cNvCxnSpPr>
            <a:stCxn id="377" idx="0"/>
            <a:endCxn id="371" idx="0"/>
          </p:cNvCxnSpPr>
          <p:nvPr/>
        </p:nvCxnSpPr>
        <p:spPr>
          <a:xfrm>
            <a:off x="8315326" y="3419095"/>
            <a:ext cx="676200" cy="119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7" name="Google Shape;387;p25"/>
          <p:cNvSpPr/>
          <p:nvPr/>
        </p:nvSpPr>
        <p:spPr>
          <a:xfrm>
            <a:off x="1981203" y="1504188"/>
            <a:ext cx="598397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smal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Max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1981200" y="2961895"/>
            <a:ext cx="558311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smal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Min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89" name="Google Shape;389;p25"/>
          <p:cNvSpPr txBox="1"/>
          <p:nvPr/>
        </p:nvSpPr>
        <p:spPr>
          <a:xfrm>
            <a:off x="6400801" y="159334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?</a:t>
            </a:r>
            <a:endParaRPr/>
          </a:p>
        </p:txBody>
      </p:sp>
      <p:sp>
        <p:nvSpPr>
          <p:cNvPr id="390" name="Google Shape;390;p25"/>
          <p:cNvSpPr txBox="1"/>
          <p:nvPr/>
        </p:nvSpPr>
        <p:spPr>
          <a:xfrm>
            <a:off x="3352800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-9</a:t>
            </a:r>
            <a:endParaRPr/>
          </a:p>
        </p:txBody>
      </p:sp>
      <p:sp>
        <p:nvSpPr>
          <p:cNvPr id="391" name="Google Shape;391;p25"/>
          <p:cNvSpPr txBox="1"/>
          <p:nvPr/>
        </p:nvSpPr>
        <p:spPr>
          <a:xfrm>
            <a:off x="4029075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-7</a:t>
            </a:r>
            <a:endParaRPr/>
          </a:p>
        </p:txBody>
      </p:sp>
      <p:sp>
        <p:nvSpPr>
          <p:cNvPr id="392" name="Google Shape;392;p25"/>
          <p:cNvSpPr txBox="1"/>
          <p:nvPr/>
        </p:nvSpPr>
        <p:spPr>
          <a:xfrm>
            <a:off x="4705351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</a:t>
            </a:r>
            <a:endParaRPr/>
          </a:p>
        </p:txBody>
      </p:sp>
      <p:sp>
        <p:nvSpPr>
          <p:cNvPr id="393" name="Google Shape;393;p25"/>
          <p:cNvSpPr txBox="1"/>
          <p:nvPr/>
        </p:nvSpPr>
        <p:spPr>
          <a:xfrm>
            <a:off x="5381625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6</a:t>
            </a:r>
            <a:endParaRPr/>
          </a:p>
        </p:txBody>
      </p:sp>
      <p:sp>
        <p:nvSpPr>
          <p:cNvPr id="394" name="Google Shape;394;p25"/>
          <p:cNvSpPr txBox="1"/>
          <p:nvPr/>
        </p:nvSpPr>
        <p:spPr>
          <a:xfrm>
            <a:off x="6057901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-3</a:t>
            </a:r>
            <a:endParaRPr/>
          </a:p>
        </p:txBody>
      </p:sp>
      <p:sp>
        <p:nvSpPr>
          <p:cNvPr id="395" name="Google Shape;395;p25"/>
          <p:cNvSpPr txBox="1"/>
          <p:nvPr/>
        </p:nvSpPr>
        <p:spPr>
          <a:xfrm>
            <a:off x="6734175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-8</a:t>
            </a:r>
            <a:endParaRPr/>
          </a:p>
        </p:txBody>
      </p:sp>
      <p:sp>
        <p:nvSpPr>
          <p:cNvPr id="396" name="Google Shape;396;p25"/>
          <p:cNvSpPr txBox="1"/>
          <p:nvPr/>
        </p:nvSpPr>
        <p:spPr>
          <a:xfrm>
            <a:off x="7410451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4</a:t>
            </a:r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8086726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7</a:t>
            </a:r>
            <a:endParaRPr/>
          </a:p>
        </p:txBody>
      </p:sp>
      <p:sp>
        <p:nvSpPr>
          <p:cNvPr id="398" name="Google Shape;398;p25"/>
          <p:cNvSpPr txBox="1"/>
          <p:nvPr/>
        </p:nvSpPr>
        <p:spPr>
          <a:xfrm>
            <a:off x="8763000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5</a:t>
            </a:r>
            <a:endParaRPr/>
          </a:p>
        </p:txBody>
      </p:sp>
      <p:sp>
        <p:nvSpPr>
          <p:cNvPr id="373" name="Google Shape;373;p25"/>
          <p:cNvSpPr/>
          <p:nvPr/>
        </p:nvSpPr>
        <p:spPr>
          <a:xfrm rot="10800000" flipH="1">
            <a:off x="4029075" y="3134107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75" name="Google Shape;375;p25"/>
          <p:cNvSpPr/>
          <p:nvPr/>
        </p:nvSpPr>
        <p:spPr>
          <a:xfrm rot="10800000" flipH="1">
            <a:off x="6057901" y="3134107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77" name="Google Shape;377;p25"/>
          <p:cNvSpPr/>
          <p:nvPr/>
        </p:nvSpPr>
        <p:spPr>
          <a:xfrm rot="10800000" flipH="1">
            <a:off x="8086726" y="3134107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99" name="Google Shape;399;p25"/>
          <p:cNvSpPr txBox="1"/>
          <p:nvPr/>
        </p:nvSpPr>
        <p:spPr>
          <a:xfrm>
            <a:off x="4324351" y="304114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?</a:t>
            </a:r>
            <a:endParaRPr/>
          </a:p>
        </p:txBody>
      </p:sp>
      <p:sp>
        <p:nvSpPr>
          <p:cNvPr id="400" name="Google Shape;400;p25"/>
          <p:cNvSpPr txBox="1"/>
          <p:nvPr/>
        </p:nvSpPr>
        <p:spPr>
          <a:xfrm>
            <a:off x="6353176" y="304114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?</a:t>
            </a:r>
            <a:endParaRPr/>
          </a:p>
        </p:txBody>
      </p:sp>
      <p:sp>
        <p:nvSpPr>
          <p:cNvPr id="401" name="Google Shape;401;p25"/>
          <p:cNvSpPr txBox="1"/>
          <p:nvPr/>
        </p:nvSpPr>
        <p:spPr>
          <a:xfrm>
            <a:off x="8382001" y="304114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?</a:t>
            </a:r>
            <a:endParaRPr/>
          </a:p>
        </p:txBody>
      </p:sp>
      <p:sp>
        <p:nvSpPr>
          <p:cNvPr id="402" name="Google Shape;402;p25"/>
          <p:cNvSpPr/>
          <p:nvPr/>
        </p:nvSpPr>
        <p:spPr>
          <a:xfrm>
            <a:off x="6057901" y="46101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03" name="Google Shape;403;p25"/>
          <p:cNvSpPr/>
          <p:nvPr/>
        </p:nvSpPr>
        <p:spPr>
          <a:xfrm>
            <a:off x="6734175" y="46101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04" name="Google Shape;404;p25"/>
          <p:cNvSpPr/>
          <p:nvPr/>
        </p:nvSpPr>
        <p:spPr>
          <a:xfrm>
            <a:off x="1974994" y="4521762"/>
            <a:ext cx="598397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smal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Max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05" name="Google Shape;405;p25"/>
          <p:cNvSpPr/>
          <p:nvPr/>
        </p:nvSpPr>
        <p:spPr>
          <a:xfrm>
            <a:off x="3502654" y="5696713"/>
            <a:ext cx="5455158" cy="708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Right child is added to frontier first;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Left child returns values and/or is expanded first.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6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Quiz: Solution</a:t>
            </a:r>
            <a:endParaRPr/>
          </a:p>
        </p:txBody>
      </p:sp>
      <p:sp>
        <p:nvSpPr>
          <p:cNvPr id="411" name="Google Shape;411;p26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412" name="Google Shape;412;p26"/>
          <p:cNvSpPr/>
          <p:nvPr/>
        </p:nvSpPr>
        <p:spPr>
          <a:xfrm>
            <a:off x="6054853" y="16764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13" name="Google Shape;413;p26"/>
          <p:cNvSpPr/>
          <p:nvPr/>
        </p:nvSpPr>
        <p:spPr>
          <a:xfrm>
            <a:off x="3352800" y="46101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14" name="Google Shape;414;p26"/>
          <p:cNvSpPr/>
          <p:nvPr/>
        </p:nvSpPr>
        <p:spPr>
          <a:xfrm>
            <a:off x="4029075" y="46101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15" name="Google Shape;415;p26"/>
          <p:cNvSpPr/>
          <p:nvPr/>
        </p:nvSpPr>
        <p:spPr>
          <a:xfrm>
            <a:off x="4705351" y="46101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16" name="Google Shape;416;p26"/>
          <p:cNvSpPr/>
          <p:nvPr/>
        </p:nvSpPr>
        <p:spPr>
          <a:xfrm>
            <a:off x="5381625" y="46101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17" name="Google Shape;417;p26"/>
          <p:cNvSpPr/>
          <p:nvPr/>
        </p:nvSpPr>
        <p:spPr>
          <a:xfrm>
            <a:off x="7410451" y="46101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18" name="Google Shape;418;p26"/>
          <p:cNvSpPr/>
          <p:nvPr/>
        </p:nvSpPr>
        <p:spPr>
          <a:xfrm>
            <a:off x="8086726" y="46101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19" name="Google Shape;419;p26"/>
          <p:cNvSpPr/>
          <p:nvPr/>
        </p:nvSpPr>
        <p:spPr>
          <a:xfrm>
            <a:off x="8763000" y="46101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420" name="Google Shape;420;p26"/>
          <p:cNvCxnSpPr>
            <a:stCxn id="412" idx="3"/>
            <a:endCxn id="421" idx="3"/>
          </p:cNvCxnSpPr>
          <p:nvPr/>
        </p:nvCxnSpPr>
        <p:spPr>
          <a:xfrm flipH="1">
            <a:off x="4257553" y="1961390"/>
            <a:ext cx="20259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2" name="Google Shape;422;p26"/>
          <p:cNvCxnSpPr>
            <a:stCxn id="412" idx="3"/>
            <a:endCxn id="423" idx="3"/>
          </p:cNvCxnSpPr>
          <p:nvPr/>
        </p:nvCxnSpPr>
        <p:spPr>
          <a:xfrm>
            <a:off x="6283453" y="1961390"/>
            <a:ext cx="30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4" name="Google Shape;424;p26"/>
          <p:cNvCxnSpPr>
            <a:stCxn id="412" idx="3"/>
            <a:endCxn id="425" idx="3"/>
          </p:cNvCxnSpPr>
          <p:nvPr/>
        </p:nvCxnSpPr>
        <p:spPr>
          <a:xfrm>
            <a:off x="6283453" y="1961390"/>
            <a:ext cx="20319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6" name="Google Shape;426;p26"/>
          <p:cNvCxnSpPr>
            <a:stCxn id="421" idx="0"/>
            <a:endCxn id="413" idx="0"/>
          </p:cNvCxnSpPr>
          <p:nvPr/>
        </p:nvCxnSpPr>
        <p:spPr>
          <a:xfrm flipH="1">
            <a:off x="3581475" y="3419095"/>
            <a:ext cx="676200" cy="119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7" name="Google Shape;427;p26"/>
          <p:cNvCxnSpPr>
            <a:stCxn id="421" idx="0"/>
            <a:endCxn id="414" idx="0"/>
          </p:cNvCxnSpPr>
          <p:nvPr/>
        </p:nvCxnSpPr>
        <p:spPr>
          <a:xfrm>
            <a:off x="4257675" y="3419095"/>
            <a:ext cx="0" cy="119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8" name="Google Shape;428;p26"/>
          <p:cNvCxnSpPr>
            <a:stCxn id="421" idx="0"/>
            <a:endCxn id="415" idx="0"/>
          </p:cNvCxnSpPr>
          <p:nvPr/>
        </p:nvCxnSpPr>
        <p:spPr>
          <a:xfrm>
            <a:off x="4257675" y="3419095"/>
            <a:ext cx="676200" cy="119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9" name="Google Shape;429;p26"/>
          <p:cNvCxnSpPr>
            <a:stCxn id="423" idx="0"/>
            <a:endCxn id="416" idx="0"/>
          </p:cNvCxnSpPr>
          <p:nvPr/>
        </p:nvCxnSpPr>
        <p:spPr>
          <a:xfrm flipH="1">
            <a:off x="5610301" y="3419095"/>
            <a:ext cx="676200" cy="119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0" name="Google Shape;430;p26"/>
          <p:cNvCxnSpPr>
            <a:stCxn id="423" idx="0"/>
          </p:cNvCxnSpPr>
          <p:nvPr/>
        </p:nvCxnSpPr>
        <p:spPr>
          <a:xfrm>
            <a:off x="6286501" y="3419095"/>
            <a:ext cx="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1" name="Google Shape;431;p26"/>
          <p:cNvCxnSpPr>
            <a:stCxn id="423" idx="0"/>
          </p:cNvCxnSpPr>
          <p:nvPr/>
        </p:nvCxnSpPr>
        <p:spPr>
          <a:xfrm>
            <a:off x="6286501" y="3419095"/>
            <a:ext cx="6762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2" name="Google Shape;432;p26"/>
          <p:cNvCxnSpPr>
            <a:stCxn id="425" idx="0"/>
            <a:endCxn id="417" idx="0"/>
          </p:cNvCxnSpPr>
          <p:nvPr/>
        </p:nvCxnSpPr>
        <p:spPr>
          <a:xfrm flipH="1">
            <a:off x="7639126" y="3419095"/>
            <a:ext cx="676200" cy="119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3" name="Google Shape;433;p26"/>
          <p:cNvCxnSpPr>
            <a:endCxn id="418" idx="0"/>
          </p:cNvCxnSpPr>
          <p:nvPr/>
        </p:nvCxnSpPr>
        <p:spPr>
          <a:xfrm>
            <a:off x="8315326" y="3429002"/>
            <a:ext cx="0" cy="1181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4" name="Google Shape;434;p26"/>
          <p:cNvCxnSpPr>
            <a:stCxn id="425" idx="0"/>
            <a:endCxn id="419" idx="0"/>
          </p:cNvCxnSpPr>
          <p:nvPr/>
        </p:nvCxnSpPr>
        <p:spPr>
          <a:xfrm>
            <a:off x="8315326" y="3419095"/>
            <a:ext cx="676200" cy="119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5" name="Google Shape;435;p26"/>
          <p:cNvSpPr/>
          <p:nvPr/>
        </p:nvSpPr>
        <p:spPr>
          <a:xfrm>
            <a:off x="1981203" y="1504188"/>
            <a:ext cx="598397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smal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Max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36" name="Google Shape;436;p26"/>
          <p:cNvSpPr/>
          <p:nvPr/>
        </p:nvSpPr>
        <p:spPr>
          <a:xfrm>
            <a:off x="1981200" y="2961895"/>
            <a:ext cx="558311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smal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Min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37" name="Google Shape;437;p26"/>
          <p:cNvSpPr txBox="1"/>
          <p:nvPr/>
        </p:nvSpPr>
        <p:spPr>
          <a:xfrm>
            <a:off x="6400801" y="159334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4</a:t>
            </a:r>
            <a:endParaRPr/>
          </a:p>
        </p:txBody>
      </p:sp>
      <p:sp>
        <p:nvSpPr>
          <p:cNvPr id="438" name="Google Shape;438;p26"/>
          <p:cNvSpPr txBox="1"/>
          <p:nvPr/>
        </p:nvSpPr>
        <p:spPr>
          <a:xfrm>
            <a:off x="3352800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-9</a:t>
            </a:r>
            <a:endParaRPr/>
          </a:p>
        </p:txBody>
      </p:sp>
      <p:sp>
        <p:nvSpPr>
          <p:cNvPr id="439" name="Google Shape;439;p26"/>
          <p:cNvSpPr txBox="1"/>
          <p:nvPr/>
        </p:nvSpPr>
        <p:spPr>
          <a:xfrm>
            <a:off x="4029075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-7</a:t>
            </a:r>
            <a:endParaRPr/>
          </a:p>
        </p:txBody>
      </p:sp>
      <p:sp>
        <p:nvSpPr>
          <p:cNvPr id="440" name="Google Shape;440;p26"/>
          <p:cNvSpPr txBox="1"/>
          <p:nvPr/>
        </p:nvSpPr>
        <p:spPr>
          <a:xfrm>
            <a:off x="4705351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</a:t>
            </a:r>
            <a:endParaRPr/>
          </a:p>
        </p:txBody>
      </p:sp>
      <p:sp>
        <p:nvSpPr>
          <p:cNvPr id="441" name="Google Shape;441;p26"/>
          <p:cNvSpPr txBox="1"/>
          <p:nvPr/>
        </p:nvSpPr>
        <p:spPr>
          <a:xfrm>
            <a:off x="5381625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6</a:t>
            </a:r>
            <a:endParaRPr/>
          </a:p>
        </p:txBody>
      </p:sp>
      <p:sp>
        <p:nvSpPr>
          <p:cNvPr id="442" name="Google Shape;442;p26"/>
          <p:cNvSpPr txBox="1"/>
          <p:nvPr/>
        </p:nvSpPr>
        <p:spPr>
          <a:xfrm>
            <a:off x="6057901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-3</a:t>
            </a:r>
            <a:endParaRPr/>
          </a:p>
        </p:txBody>
      </p:sp>
      <p:sp>
        <p:nvSpPr>
          <p:cNvPr id="443" name="Google Shape;443;p26"/>
          <p:cNvSpPr txBox="1"/>
          <p:nvPr/>
        </p:nvSpPr>
        <p:spPr>
          <a:xfrm>
            <a:off x="6734175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-8</a:t>
            </a:r>
            <a:endParaRPr/>
          </a:p>
        </p:txBody>
      </p:sp>
      <p:sp>
        <p:nvSpPr>
          <p:cNvPr id="444" name="Google Shape;444;p26"/>
          <p:cNvSpPr txBox="1"/>
          <p:nvPr/>
        </p:nvSpPr>
        <p:spPr>
          <a:xfrm>
            <a:off x="7410451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4</a:t>
            </a:r>
            <a:endParaRPr/>
          </a:p>
        </p:txBody>
      </p:sp>
      <p:sp>
        <p:nvSpPr>
          <p:cNvPr id="445" name="Google Shape;445;p26"/>
          <p:cNvSpPr txBox="1"/>
          <p:nvPr/>
        </p:nvSpPr>
        <p:spPr>
          <a:xfrm>
            <a:off x="8086726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7</a:t>
            </a:r>
            <a:endParaRPr/>
          </a:p>
        </p:txBody>
      </p:sp>
      <p:sp>
        <p:nvSpPr>
          <p:cNvPr id="446" name="Google Shape;446;p26"/>
          <p:cNvSpPr txBox="1"/>
          <p:nvPr/>
        </p:nvSpPr>
        <p:spPr>
          <a:xfrm>
            <a:off x="8763000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5</a:t>
            </a:r>
            <a:endParaRPr/>
          </a:p>
        </p:txBody>
      </p:sp>
      <p:sp>
        <p:nvSpPr>
          <p:cNvPr id="421" name="Google Shape;421;p26"/>
          <p:cNvSpPr/>
          <p:nvPr/>
        </p:nvSpPr>
        <p:spPr>
          <a:xfrm rot="10800000" flipH="1">
            <a:off x="4029075" y="3134107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23" name="Google Shape;423;p26"/>
          <p:cNvSpPr/>
          <p:nvPr/>
        </p:nvSpPr>
        <p:spPr>
          <a:xfrm rot="10800000" flipH="1">
            <a:off x="6057901" y="3134107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25" name="Google Shape;425;p26"/>
          <p:cNvSpPr/>
          <p:nvPr/>
        </p:nvSpPr>
        <p:spPr>
          <a:xfrm rot="10800000" flipH="1">
            <a:off x="8086726" y="3134107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47" name="Google Shape;447;p26"/>
          <p:cNvSpPr txBox="1"/>
          <p:nvPr/>
        </p:nvSpPr>
        <p:spPr>
          <a:xfrm>
            <a:off x="4324351" y="304114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-9</a:t>
            </a:r>
            <a:endParaRPr/>
          </a:p>
        </p:txBody>
      </p:sp>
      <p:sp>
        <p:nvSpPr>
          <p:cNvPr id="448" name="Google Shape;448;p26"/>
          <p:cNvSpPr txBox="1"/>
          <p:nvPr/>
        </p:nvSpPr>
        <p:spPr>
          <a:xfrm>
            <a:off x="6353176" y="304114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-8</a:t>
            </a:r>
            <a:endParaRPr/>
          </a:p>
        </p:txBody>
      </p:sp>
      <p:sp>
        <p:nvSpPr>
          <p:cNvPr id="449" name="Google Shape;449;p26"/>
          <p:cNvSpPr txBox="1"/>
          <p:nvPr/>
        </p:nvSpPr>
        <p:spPr>
          <a:xfrm>
            <a:off x="8382001" y="304114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4</a:t>
            </a:r>
            <a:endParaRPr/>
          </a:p>
        </p:txBody>
      </p:sp>
      <p:sp>
        <p:nvSpPr>
          <p:cNvPr id="450" name="Google Shape;450;p26"/>
          <p:cNvSpPr/>
          <p:nvPr/>
        </p:nvSpPr>
        <p:spPr>
          <a:xfrm>
            <a:off x="6057901" y="46101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51" name="Google Shape;451;p26"/>
          <p:cNvSpPr/>
          <p:nvPr/>
        </p:nvSpPr>
        <p:spPr>
          <a:xfrm>
            <a:off x="6734175" y="46101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52" name="Google Shape;452;p26"/>
          <p:cNvSpPr/>
          <p:nvPr/>
        </p:nvSpPr>
        <p:spPr>
          <a:xfrm>
            <a:off x="1974994" y="4521762"/>
            <a:ext cx="598397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smal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Max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53" name="Google Shape;453;p26"/>
          <p:cNvSpPr/>
          <p:nvPr/>
        </p:nvSpPr>
        <p:spPr>
          <a:xfrm>
            <a:off x="3502654" y="5696713"/>
            <a:ext cx="5455158" cy="708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Right child is added to frontier first;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Left child returns values and/or is expanded first.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Utility Vector</a:t>
            </a:r>
            <a:endParaRPr/>
          </a:p>
        </p:txBody>
      </p:sp>
      <p:sp>
        <p:nvSpPr>
          <p:cNvPr id="459" name="Google Shape;459;p27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10972801" cy="533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350848" lvl="0" indent="-339734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For more than two players, we use utility vector instead of single minimax value.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We can convert minimax value into utility vector.</a:t>
            </a:r>
            <a:endParaRPr/>
          </a:p>
        </p:txBody>
      </p:sp>
      <p:sp>
        <p:nvSpPr>
          <p:cNvPr id="460" name="Google Shape;460;p27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8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Example: Utility Vector (A,B) for Two Players</a:t>
            </a:r>
            <a:endParaRPr/>
          </a:p>
        </p:txBody>
      </p:sp>
      <p:sp>
        <p:nvSpPr>
          <p:cNvPr id="466" name="Google Shape;466;p28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67" name="Google Shape;467;p28"/>
          <p:cNvSpPr/>
          <p:nvPr/>
        </p:nvSpPr>
        <p:spPr>
          <a:xfrm>
            <a:off x="6054853" y="16764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68" name="Google Shape;468;p28"/>
          <p:cNvSpPr/>
          <p:nvPr/>
        </p:nvSpPr>
        <p:spPr>
          <a:xfrm>
            <a:off x="3124201" y="46101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69" name="Google Shape;469;p28"/>
          <p:cNvSpPr/>
          <p:nvPr/>
        </p:nvSpPr>
        <p:spPr>
          <a:xfrm>
            <a:off x="3800475" y="46101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0" name="Google Shape;470;p28"/>
          <p:cNvSpPr/>
          <p:nvPr/>
        </p:nvSpPr>
        <p:spPr>
          <a:xfrm>
            <a:off x="4495801" y="46101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1" name="Google Shape;471;p28"/>
          <p:cNvSpPr/>
          <p:nvPr/>
        </p:nvSpPr>
        <p:spPr>
          <a:xfrm>
            <a:off x="5334000" y="46101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2" name="Google Shape;472;p28"/>
          <p:cNvSpPr/>
          <p:nvPr/>
        </p:nvSpPr>
        <p:spPr>
          <a:xfrm>
            <a:off x="7620000" y="46101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3" name="Google Shape;473;p28"/>
          <p:cNvSpPr/>
          <p:nvPr/>
        </p:nvSpPr>
        <p:spPr>
          <a:xfrm>
            <a:off x="8315325" y="46101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4" name="Google Shape;474;p28"/>
          <p:cNvSpPr/>
          <p:nvPr/>
        </p:nvSpPr>
        <p:spPr>
          <a:xfrm>
            <a:off x="8991601" y="46101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475" name="Google Shape;475;p28"/>
          <p:cNvCxnSpPr>
            <a:stCxn id="467" idx="3"/>
            <a:endCxn id="476" idx="3"/>
          </p:cNvCxnSpPr>
          <p:nvPr/>
        </p:nvCxnSpPr>
        <p:spPr>
          <a:xfrm flipH="1">
            <a:off x="4028953" y="1961390"/>
            <a:ext cx="22545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7" name="Google Shape;477;p28"/>
          <p:cNvCxnSpPr>
            <a:stCxn id="467" idx="3"/>
            <a:endCxn id="478" idx="3"/>
          </p:cNvCxnSpPr>
          <p:nvPr/>
        </p:nvCxnSpPr>
        <p:spPr>
          <a:xfrm>
            <a:off x="6283453" y="1961390"/>
            <a:ext cx="30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9" name="Google Shape;479;p28"/>
          <p:cNvCxnSpPr>
            <a:stCxn id="467" idx="3"/>
            <a:endCxn id="480" idx="3"/>
          </p:cNvCxnSpPr>
          <p:nvPr/>
        </p:nvCxnSpPr>
        <p:spPr>
          <a:xfrm>
            <a:off x="6283453" y="1961390"/>
            <a:ext cx="22605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1" name="Google Shape;481;p28"/>
          <p:cNvCxnSpPr>
            <a:stCxn id="476" idx="0"/>
            <a:endCxn id="468" idx="0"/>
          </p:cNvCxnSpPr>
          <p:nvPr/>
        </p:nvCxnSpPr>
        <p:spPr>
          <a:xfrm flipH="1">
            <a:off x="3352875" y="3419095"/>
            <a:ext cx="676200" cy="119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2" name="Google Shape;482;p28"/>
          <p:cNvCxnSpPr>
            <a:stCxn id="476" idx="0"/>
            <a:endCxn id="469" idx="0"/>
          </p:cNvCxnSpPr>
          <p:nvPr/>
        </p:nvCxnSpPr>
        <p:spPr>
          <a:xfrm>
            <a:off x="4029075" y="3419095"/>
            <a:ext cx="0" cy="119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3" name="Google Shape;483;p28"/>
          <p:cNvCxnSpPr>
            <a:stCxn id="476" idx="0"/>
            <a:endCxn id="470" idx="0"/>
          </p:cNvCxnSpPr>
          <p:nvPr/>
        </p:nvCxnSpPr>
        <p:spPr>
          <a:xfrm>
            <a:off x="4029075" y="3419095"/>
            <a:ext cx="695400" cy="119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4" name="Google Shape;484;p28"/>
          <p:cNvCxnSpPr>
            <a:stCxn id="478" idx="0"/>
            <a:endCxn id="471" idx="0"/>
          </p:cNvCxnSpPr>
          <p:nvPr/>
        </p:nvCxnSpPr>
        <p:spPr>
          <a:xfrm flipH="1">
            <a:off x="5562601" y="3419095"/>
            <a:ext cx="723900" cy="119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5" name="Google Shape;485;p28"/>
          <p:cNvCxnSpPr>
            <a:stCxn id="478" idx="0"/>
          </p:cNvCxnSpPr>
          <p:nvPr/>
        </p:nvCxnSpPr>
        <p:spPr>
          <a:xfrm>
            <a:off x="6286501" y="3419095"/>
            <a:ext cx="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6" name="Google Shape;486;p28"/>
          <p:cNvCxnSpPr>
            <a:stCxn id="478" idx="0"/>
            <a:endCxn id="487" idx="0"/>
          </p:cNvCxnSpPr>
          <p:nvPr/>
        </p:nvCxnSpPr>
        <p:spPr>
          <a:xfrm>
            <a:off x="6286501" y="3419095"/>
            <a:ext cx="723900" cy="119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8" name="Google Shape;488;p28"/>
          <p:cNvCxnSpPr>
            <a:stCxn id="480" idx="0"/>
            <a:endCxn id="472" idx="0"/>
          </p:cNvCxnSpPr>
          <p:nvPr/>
        </p:nvCxnSpPr>
        <p:spPr>
          <a:xfrm flipH="1">
            <a:off x="7848525" y="3419095"/>
            <a:ext cx="695400" cy="119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9" name="Google Shape;489;p28"/>
          <p:cNvCxnSpPr>
            <a:endCxn id="473" idx="0"/>
          </p:cNvCxnSpPr>
          <p:nvPr/>
        </p:nvCxnSpPr>
        <p:spPr>
          <a:xfrm>
            <a:off x="8543925" y="3429002"/>
            <a:ext cx="0" cy="1181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0" name="Google Shape;490;p28"/>
          <p:cNvCxnSpPr>
            <a:stCxn id="480" idx="0"/>
            <a:endCxn id="474" idx="0"/>
          </p:cNvCxnSpPr>
          <p:nvPr/>
        </p:nvCxnSpPr>
        <p:spPr>
          <a:xfrm>
            <a:off x="8543925" y="3419095"/>
            <a:ext cx="676200" cy="119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1" name="Google Shape;491;p28"/>
          <p:cNvSpPr/>
          <p:nvPr/>
        </p:nvSpPr>
        <p:spPr>
          <a:xfrm>
            <a:off x="1981200" y="1504188"/>
            <a:ext cx="327419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smal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92" name="Google Shape;492;p28"/>
          <p:cNvSpPr/>
          <p:nvPr/>
        </p:nvSpPr>
        <p:spPr>
          <a:xfrm>
            <a:off x="1981201" y="2961895"/>
            <a:ext cx="319401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smal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B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93" name="Google Shape;493;p28"/>
          <p:cNvSpPr txBox="1"/>
          <p:nvPr/>
        </p:nvSpPr>
        <p:spPr>
          <a:xfrm>
            <a:off x="6444343" y="1593341"/>
            <a:ext cx="883626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(4,-4)</a:t>
            </a:r>
            <a:endParaRPr/>
          </a:p>
        </p:txBody>
      </p:sp>
      <p:sp>
        <p:nvSpPr>
          <p:cNvPr id="494" name="Google Shape;494;p28"/>
          <p:cNvSpPr txBox="1"/>
          <p:nvPr/>
        </p:nvSpPr>
        <p:spPr>
          <a:xfrm>
            <a:off x="2862944" y="4876801"/>
            <a:ext cx="883626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(-9,9)</a:t>
            </a:r>
            <a:endParaRPr/>
          </a:p>
        </p:txBody>
      </p:sp>
      <p:sp>
        <p:nvSpPr>
          <p:cNvPr id="495" name="Google Shape;495;p28"/>
          <p:cNvSpPr txBox="1"/>
          <p:nvPr/>
        </p:nvSpPr>
        <p:spPr>
          <a:xfrm>
            <a:off x="3615418" y="4876801"/>
            <a:ext cx="883626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(-7,7)</a:t>
            </a:r>
            <a:endParaRPr/>
          </a:p>
        </p:txBody>
      </p:sp>
      <p:sp>
        <p:nvSpPr>
          <p:cNvPr id="496" name="Google Shape;496;p28"/>
          <p:cNvSpPr txBox="1"/>
          <p:nvPr/>
        </p:nvSpPr>
        <p:spPr>
          <a:xfrm>
            <a:off x="4310744" y="4876801"/>
            <a:ext cx="883626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(2,-2)</a:t>
            </a:r>
            <a:endParaRPr/>
          </a:p>
        </p:txBody>
      </p:sp>
      <p:sp>
        <p:nvSpPr>
          <p:cNvPr id="497" name="Google Shape;497;p28"/>
          <p:cNvSpPr txBox="1"/>
          <p:nvPr/>
        </p:nvSpPr>
        <p:spPr>
          <a:xfrm>
            <a:off x="5148943" y="4876801"/>
            <a:ext cx="883626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(6,-6)</a:t>
            </a:r>
            <a:endParaRPr/>
          </a:p>
        </p:txBody>
      </p:sp>
      <p:sp>
        <p:nvSpPr>
          <p:cNvPr id="498" name="Google Shape;498;p28"/>
          <p:cNvSpPr txBox="1"/>
          <p:nvPr/>
        </p:nvSpPr>
        <p:spPr>
          <a:xfrm>
            <a:off x="5872844" y="4876801"/>
            <a:ext cx="883626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(-3,3)</a:t>
            </a:r>
            <a:endParaRPr/>
          </a:p>
        </p:txBody>
      </p:sp>
      <p:sp>
        <p:nvSpPr>
          <p:cNvPr id="499" name="Google Shape;499;p28"/>
          <p:cNvSpPr txBox="1"/>
          <p:nvPr/>
        </p:nvSpPr>
        <p:spPr>
          <a:xfrm>
            <a:off x="6596743" y="4876801"/>
            <a:ext cx="883626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(-8,8)</a:t>
            </a:r>
            <a:endParaRPr/>
          </a:p>
        </p:txBody>
      </p:sp>
      <p:sp>
        <p:nvSpPr>
          <p:cNvPr id="500" name="Google Shape;500;p28"/>
          <p:cNvSpPr txBox="1"/>
          <p:nvPr/>
        </p:nvSpPr>
        <p:spPr>
          <a:xfrm>
            <a:off x="7434943" y="4876801"/>
            <a:ext cx="883626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(4,-4)</a:t>
            </a:r>
            <a:endParaRPr/>
          </a:p>
        </p:txBody>
      </p:sp>
      <p:sp>
        <p:nvSpPr>
          <p:cNvPr id="501" name="Google Shape;501;p28"/>
          <p:cNvSpPr txBox="1"/>
          <p:nvPr/>
        </p:nvSpPr>
        <p:spPr>
          <a:xfrm>
            <a:off x="8130268" y="4876801"/>
            <a:ext cx="883626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(7,-7)</a:t>
            </a:r>
            <a:endParaRPr/>
          </a:p>
        </p:txBody>
      </p:sp>
      <p:sp>
        <p:nvSpPr>
          <p:cNvPr id="502" name="Google Shape;502;p28"/>
          <p:cNvSpPr txBox="1"/>
          <p:nvPr/>
        </p:nvSpPr>
        <p:spPr>
          <a:xfrm>
            <a:off x="8882743" y="4876801"/>
            <a:ext cx="883626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(5,-5)</a:t>
            </a:r>
            <a:endParaRPr/>
          </a:p>
        </p:txBody>
      </p:sp>
      <p:sp>
        <p:nvSpPr>
          <p:cNvPr id="476" name="Google Shape;476;p28"/>
          <p:cNvSpPr/>
          <p:nvPr/>
        </p:nvSpPr>
        <p:spPr>
          <a:xfrm rot="10800000" flipH="1">
            <a:off x="3800475" y="3134107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8" name="Google Shape;478;p28"/>
          <p:cNvSpPr/>
          <p:nvPr/>
        </p:nvSpPr>
        <p:spPr>
          <a:xfrm rot="10800000" flipH="1">
            <a:off x="6057901" y="3134107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80" name="Google Shape;480;p28"/>
          <p:cNvSpPr/>
          <p:nvPr/>
        </p:nvSpPr>
        <p:spPr>
          <a:xfrm rot="10800000" flipH="1">
            <a:off x="8315325" y="3134107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03" name="Google Shape;503;p28"/>
          <p:cNvSpPr txBox="1"/>
          <p:nvPr/>
        </p:nvSpPr>
        <p:spPr>
          <a:xfrm>
            <a:off x="4139294" y="3041141"/>
            <a:ext cx="883626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(-9,9)</a:t>
            </a:r>
            <a:endParaRPr/>
          </a:p>
        </p:txBody>
      </p:sp>
      <p:sp>
        <p:nvSpPr>
          <p:cNvPr id="504" name="Google Shape;504;p28"/>
          <p:cNvSpPr txBox="1"/>
          <p:nvPr/>
        </p:nvSpPr>
        <p:spPr>
          <a:xfrm>
            <a:off x="6396718" y="3041141"/>
            <a:ext cx="883626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(-8,8)</a:t>
            </a:r>
            <a:endParaRPr/>
          </a:p>
        </p:txBody>
      </p:sp>
      <p:sp>
        <p:nvSpPr>
          <p:cNvPr id="505" name="Google Shape;505;p28"/>
          <p:cNvSpPr txBox="1"/>
          <p:nvPr/>
        </p:nvSpPr>
        <p:spPr>
          <a:xfrm>
            <a:off x="8654144" y="3041141"/>
            <a:ext cx="883626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(4,-4)</a:t>
            </a:r>
            <a:endParaRPr/>
          </a:p>
        </p:txBody>
      </p:sp>
      <p:sp>
        <p:nvSpPr>
          <p:cNvPr id="506" name="Google Shape;506;p28"/>
          <p:cNvSpPr/>
          <p:nvPr/>
        </p:nvSpPr>
        <p:spPr>
          <a:xfrm>
            <a:off x="6057901" y="46101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87" name="Google Shape;487;p28"/>
          <p:cNvSpPr/>
          <p:nvPr/>
        </p:nvSpPr>
        <p:spPr>
          <a:xfrm>
            <a:off x="6781800" y="46101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9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Example: Utility Vector (A,B,C) for Three Players</a:t>
            </a:r>
            <a:endParaRPr/>
          </a:p>
        </p:txBody>
      </p:sp>
      <p:grpSp>
        <p:nvGrpSpPr>
          <p:cNvPr id="512" name="Google Shape;512;p29"/>
          <p:cNvGrpSpPr/>
          <p:nvPr/>
        </p:nvGrpSpPr>
        <p:grpSpPr>
          <a:xfrm>
            <a:off x="2614091" y="1893217"/>
            <a:ext cx="7847737" cy="2693612"/>
            <a:chOff x="431" y="369217"/>
            <a:chExt cx="7847737" cy="2693612"/>
          </a:xfrm>
        </p:grpSpPr>
        <p:sp>
          <p:nvSpPr>
            <p:cNvPr id="513" name="Google Shape;513;p29"/>
            <p:cNvSpPr/>
            <p:nvPr/>
          </p:nvSpPr>
          <p:spPr>
            <a:xfrm>
              <a:off x="3535798" y="369217"/>
              <a:ext cx="777003" cy="518002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 txBox="1"/>
            <p:nvPr/>
          </p:nvSpPr>
          <p:spPr>
            <a:xfrm>
              <a:off x="3550970" y="384389"/>
              <a:ext cx="746659" cy="4876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ndara"/>
                <a:buNone/>
              </a:pPr>
              <a:r>
                <a:rPr lang="en-US" sz="1600" b="1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 (1, 2, 6)</a:t>
              </a: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1904090" y="887220"/>
              <a:ext cx="2020209" cy="20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16" name="Google Shape;516;p29"/>
            <p:cNvSpPr/>
            <p:nvPr/>
          </p:nvSpPr>
          <p:spPr>
            <a:xfrm>
              <a:off x="1515588" y="1094421"/>
              <a:ext cx="777003" cy="518002"/>
            </a:xfrm>
            <a:prstGeom prst="roundRect">
              <a:avLst>
                <a:gd name="adj" fmla="val 10000"/>
              </a:avLst>
            </a:prstGeom>
            <a:solidFill>
              <a:srgbClr val="C64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 txBox="1"/>
            <p:nvPr/>
          </p:nvSpPr>
          <p:spPr>
            <a:xfrm>
              <a:off x="1530760" y="1109593"/>
              <a:ext cx="746659" cy="4876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ndara"/>
                <a:buNone/>
              </a:pPr>
              <a:r>
                <a:rPr lang="en-US" sz="1600" b="1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 (1, 2, 6)</a:t>
              </a: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893985" y="1612423"/>
              <a:ext cx="1010104" cy="20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19" name="Google Shape;519;p29"/>
            <p:cNvSpPr/>
            <p:nvPr/>
          </p:nvSpPr>
          <p:spPr>
            <a:xfrm>
              <a:off x="505483" y="1819624"/>
              <a:ext cx="777003" cy="518002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 txBox="1"/>
            <p:nvPr/>
          </p:nvSpPr>
          <p:spPr>
            <a:xfrm>
              <a:off x="520655" y="1834796"/>
              <a:ext cx="746659" cy="4876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ndara"/>
                <a:buNone/>
              </a:pPr>
              <a:r>
                <a:rPr lang="en-US" sz="1600" b="1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 (1, 2, 6)</a:t>
              </a: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388933" y="2337626"/>
              <a:ext cx="505052" cy="20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22" name="Google Shape;522;p29"/>
            <p:cNvSpPr/>
            <p:nvPr/>
          </p:nvSpPr>
          <p:spPr>
            <a:xfrm>
              <a:off x="431" y="2544827"/>
              <a:ext cx="777003" cy="518002"/>
            </a:xfrm>
            <a:prstGeom prst="roundRect">
              <a:avLst>
                <a:gd name="adj" fmla="val 10000"/>
              </a:avLst>
            </a:prstGeom>
            <a:solidFill>
              <a:srgbClr val="5FB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 txBox="1"/>
            <p:nvPr/>
          </p:nvSpPr>
          <p:spPr>
            <a:xfrm>
              <a:off x="15603" y="2559999"/>
              <a:ext cx="746659" cy="4876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ndara"/>
                <a:buNone/>
              </a:pPr>
              <a:r>
                <a:rPr lang="en-US" sz="1600" b="1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(1, 2, 6)</a:t>
              </a: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893985" y="2337626"/>
              <a:ext cx="505052" cy="20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25" name="Google Shape;525;p29"/>
            <p:cNvSpPr/>
            <p:nvPr/>
          </p:nvSpPr>
          <p:spPr>
            <a:xfrm>
              <a:off x="1010535" y="2544827"/>
              <a:ext cx="777003" cy="518002"/>
            </a:xfrm>
            <a:prstGeom prst="roundRect">
              <a:avLst>
                <a:gd name="adj" fmla="val 10000"/>
              </a:avLst>
            </a:prstGeom>
            <a:solidFill>
              <a:srgbClr val="5FB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9"/>
            <p:cNvSpPr txBox="1"/>
            <p:nvPr/>
          </p:nvSpPr>
          <p:spPr>
            <a:xfrm>
              <a:off x="1025707" y="2559999"/>
              <a:ext cx="746659" cy="4876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ndara"/>
                <a:buNone/>
              </a:pPr>
              <a:r>
                <a:rPr lang="en-US" sz="1600" b="1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(4, 2, 3)</a:t>
              </a: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1904090" y="1612423"/>
              <a:ext cx="1010104" cy="20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28" name="Google Shape;528;p29"/>
            <p:cNvSpPr/>
            <p:nvPr/>
          </p:nvSpPr>
          <p:spPr>
            <a:xfrm>
              <a:off x="2525693" y="1819624"/>
              <a:ext cx="777003" cy="518002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 txBox="1"/>
            <p:nvPr/>
          </p:nvSpPr>
          <p:spPr>
            <a:xfrm>
              <a:off x="2540865" y="1834796"/>
              <a:ext cx="746659" cy="4876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ndara"/>
                <a:buNone/>
              </a:pPr>
              <a:r>
                <a:rPr lang="en-US" sz="1600" b="1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 (6, 1, 2)</a:t>
              </a: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2409142" y="2337626"/>
              <a:ext cx="505052" cy="20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31" name="Google Shape;531;p29"/>
            <p:cNvSpPr/>
            <p:nvPr/>
          </p:nvSpPr>
          <p:spPr>
            <a:xfrm>
              <a:off x="2020640" y="2544827"/>
              <a:ext cx="777003" cy="518002"/>
            </a:xfrm>
            <a:prstGeom prst="roundRect">
              <a:avLst>
                <a:gd name="adj" fmla="val 10000"/>
              </a:avLst>
            </a:prstGeom>
            <a:solidFill>
              <a:srgbClr val="5FB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 txBox="1"/>
            <p:nvPr/>
          </p:nvSpPr>
          <p:spPr>
            <a:xfrm>
              <a:off x="2035812" y="2559999"/>
              <a:ext cx="746659" cy="4876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ndara"/>
                <a:buNone/>
              </a:pPr>
              <a:r>
                <a:rPr lang="en-US" sz="1600" b="1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(6, 1, 2)</a:t>
              </a: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2914195" y="2337626"/>
              <a:ext cx="505052" cy="20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34" name="Google Shape;534;p29"/>
            <p:cNvSpPr/>
            <p:nvPr/>
          </p:nvSpPr>
          <p:spPr>
            <a:xfrm>
              <a:off x="3030745" y="2544827"/>
              <a:ext cx="777003" cy="518002"/>
            </a:xfrm>
            <a:prstGeom prst="roundRect">
              <a:avLst>
                <a:gd name="adj" fmla="val 10000"/>
              </a:avLst>
            </a:prstGeom>
            <a:solidFill>
              <a:srgbClr val="5FB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9"/>
            <p:cNvSpPr txBox="1"/>
            <p:nvPr/>
          </p:nvSpPr>
          <p:spPr>
            <a:xfrm>
              <a:off x="3045917" y="2559999"/>
              <a:ext cx="746659" cy="4876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ndara"/>
                <a:buNone/>
              </a:pPr>
              <a:r>
                <a:rPr lang="en-US" sz="1600" b="1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(7, 4, 1)</a:t>
              </a: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3924300" y="887220"/>
              <a:ext cx="2020209" cy="20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37" name="Google Shape;537;p29"/>
            <p:cNvSpPr/>
            <p:nvPr/>
          </p:nvSpPr>
          <p:spPr>
            <a:xfrm>
              <a:off x="5556007" y="1094421"/>
              <a:ext cx="777003" cy="518002"/>
            </a:xfrm>
            <a:prstGeom prst="roundRect">
              <a:avLst>
                <a:gd name="adj" fmla="val 10000"/>
              </a:avLst>
            </a:prstGeom>
            <a:solidFill>
              <a:srgbClr val="C64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9"/>
            <p:cNvSpPr txBox="1"/>
            <p:nvPr/>
          </p:nvSpPr>
          <p:spPr>
            <a:xfrm>
              <a:off x="5571179" y="1109593"/>
              <a:ext cx="746659" cy="4876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ndara"/>
                <a:buNone/>
              </a:pPr>
              <a:r>
                <a:rPr lang="en-US" sz="1600" b="1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 (1, 5, 2)</a:t>
              </a:r>
              <a:endParaRPr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4934404" y="1612423"/>
              <a:ext cx="1010104" cy="20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40" name="Google Shape;540;p29"/>
            <p:cNvSpPr/>
            <p:nvPr/>
          </p:nvSpPr>
          <p:spPr>
            <a:xfrm>
              <a:off x="4545902" y="1819624"/>
              <a:ext cx="777003" cy="518002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9"/>
            <p:cNvSpPr txBox="1"/>
            <p:nvPr/>
          </p:nvSpPr>
          <p:spPr>
            <a:xfrm>
              <a:off x="4561074" y="1834796"/>
              <a:ext cx="746659" cy="4876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ndara"/>
                <a:buNone/>
              </a:pPr>
              <a:r>
                <a:rPr lang="en-US" sz="1600" b="1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 (1, 5, 2)</a:t>
              </a:r>
              <a:endParaRPr/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4429352" y="2337626"/>
              <a:ext cx="505052" cy="20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43" name="Google Shape;543;p29"/>
            <p:cNvSpPr/>
            <p:nvPr/>
          </p:nvSpPr>
          <p:spPr>
            <a:xfrm>
              <a:off x="4040850" y="2544827"/>
              <a:ext cx="777003" cy="518002"/>
            </a:xfrm>
            <a:prstGeom prst="roundRect">
              <a:avLst>
                <a:gd name="adj" fmla="val 10000"/>
              </a:avLst>
            </a:prstGeom>
            <a:solidFill>
              <a:srgbClr val="5FB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9"/>
            <p:cNvSpPr txBox="1"/>
            <p:nvPr/>
          </p:nvSpPr>
          <p:spPr>
            <a:xfrm>
              <a:off x="4056022" y="2559999"/>
              <a:ext cx="746659" cy="4876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ndara"/>
                <a:buNone/>
              </a:pPr>
              <a:r>
                <a:rPr lang="en-US" sz="1600" b="1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(5, 1, 1)</a:t>
              </a:r>
              <a:endParaRPr/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4934404" y="2337626"/>
              <a:ext cx="505052" cy="20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46" name="Google Shape;546;p29"/>
            <p:cNvSpPr/>
            <p:nvPr/>
          </p:nvSpPr>
          <p:spPr>
            <a:xfrm>
              <a:off x="5050955" y="2544827"/>
              <a:ext cx="777003" cy="518002"/>
            </a:xfrm>
            <a:prstGeom prst="roundRect">
              <a:avLst>
                <a:gd name="adj" fmla="val 10000"/>
              </a:avLst>
            </a:prstGeom>
            <a:solidFill>
              <a:srgbClr val="5FB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9"/>
            <p:cNvSpPr txBox="1"/>
            <p:nvPr/>
          </p:nvSpPr>
          <p:spPr>
            <a:xfrm>
              <a:off x="5066127" y="2559999"/>
              <a:ext cx="746659" cy="4876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ndara"/>
                <a:buNone/>
              </a:pPr>
              <a:r>
                <a:rPr lang="en-US" sz="1600" b="1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(1, 5, 2)</a:t>
              </a:r>
              <a:endParaRPr/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5944509" y="1612423"/>
              <a:ext cx="1010104" cy="20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49" name="Google Shape;549;p29"/>
            <p:cNvSpPr/>
            <p:nvPr/>
          </p:nvSpPr>
          <p:spPr>
            <a:xfrm>
              <a:off x="6566112" y="1819624"/>
              <a:ext cx="777003" cy="518002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9"/>
            <p:cNvSpPr txBox="1"/>
            <p:nvPr/>
          </p:nvSpPr>
          <p:spPr>
            <a:xfrm>
              <a:off x="6581284" y="1834796"/>
              <a:ext cx="746659" cy="4876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ndara"/>
                <a:buNone/>
              </a:pPr>
              <a:r>
                <a:rPr lang="en-US" sz="1600" b="1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(5, 4, 5)</a:t>
              </a:r>
              <a:endParaRPr/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6449562" y="2337626"/>
              <a:ext cx="505052" cy="20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52" name="Google Shape;552;p29"/>
            <p:cNvSpPr/>
            <p:nvPr/>
          </p:nvSpPr>
          <p:spPr>
            <a:xfrm>
              <a:off x="6061060" y="2544827"/>
              <a:ext cx="777003" cy="518002"/>
            </a:xfrm>
            <a:prstGeom prst="roundRect">
              <a:avLst>
                <a:gd name="adj" fmla="val 10000"/>
              </a:avLst>
            </a:prstGeom>
            <a:solidFill>
              <a:srgbClr val="5FB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9"/>
            <p:cNvSpPr txBox="1"/>
            <p:nvPr/>
          </p:nvSpPr>
          <p:spPr>
            <a:xfrm>
              <a:off x="6076232" y="2559999"/>
              <a:ext cx="746659" cy="4876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ndara"/>
                <a:buNone/>
              </a:pPr>
              <a:r>
                <a:rPr lang="en-US" sz="1600" b="1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(7, 7, 1)</a:t>
              </a:r>
              <a:endParaRPr/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6954614" y="2337626"/>
              <a:ext cx="505052" cy="20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55" name="Google Shape;555;p29"/>
            <p:cNvSpPr/>
            <p:nvPr/>
          </p:nvSpPr>
          <p:spPr>
            <a:xfrm>
              <a:off x="7071165" y="2544827"/>
              <a:ext cx="777003" cy="518002"/>
            </a:xfrm>
            <a:prstGeom prst="roundRect">
              <a:avLst>
                <a:gd name="adj" fmla="val 10000"/>
              </a:avLst>
            </a:prstGeom>
            <a:solidFill>
              <a:srgbClr val="5FB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9"/>
            <p:cNvSpPr txBox="1"/>
            <p:nvPr/>
          </p:nvSpPr>
          <p:spPr>
            <a:xfrm>
              <a:off x="7086337" y="2559999"/>
              <a:ext cx="746659" cy="4876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ndara"/>
                <a:buNone/>
              </a:pPr>
              <a:r>
                <a:rPr lang="en-US" sz="1600" b="1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(5, 4, 5)</a:t>
              </a:r>
              <a:endParaRPr/>
            </a:p>
          </p:txBody>
        </p:sp>
      </p:grpSp>
      <p:sp>
        <p:nvSpPr>
          <p:cNvPr id="557" name="Google Shape;557;p29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558" name="Google Shape;558;p29"/>
          <p:cNvSpPr/>
          <p:nvPr/>
        </p:nvSpPr>
        <p:spPr>
          <a:xfrm>
            <a:off x="2133600" y="1962752"/>
            <a:ext cx="314592" cy="255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59" name="Google Shape;559;p29"/>
          <p:cNvSpPr/>
          <p:nvPr/>
        </p:nvSpPr>
        <p:spPr>
          <a:xfrm>
            <a:off x="2743200" y="5105402"/>
            <a:ext cx="73914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Every player aims to maximize its own utility.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For tie-break, it can choose randomly or with an extra criteria.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Play Tic-Tac-Toe and Gomoku</a:t>
            </a:r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10972801" cy="533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350848" lvl="0" indent="-339734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Tic-Tac-Toe: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https://playtictactoe.org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Gomoku: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https://gomokuonline.com</a:t>
            </a:r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0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Minimax Properties</a:t>
            </a:r>
            <a:endParaRPr/>
          </a:p>
        </p:txBody>
      </p:sp>
      <p:sp>
        <p:nvSpPr>
          <p:cNvPr id="565" name="Google Shape;565;p30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graphicFrame>
        <p:nvGraphicFramePr>
          <p:cNvPr id="566" name="Google Shape;566;p30"/>
          <p:cNvGraphicFramePr/>
          <p:nvPr/>
        </p:nvGraphicFramePr>
        <p:xfrm>
          <a:off x="685800" y="1196387"/>
          <a:ext cx="8839200" cy="5242600"/>
        </p:xfrm>
        <a:graphic>
          <a:graphicData uri="http://schemas.openxmlformats.org/drawingml/2006/table">
            <a:tbl>
              <a:tblPr firstCol="1" bandRow="1" bandCol="1">
                <a:noFill/>
                <a:tableStyleId>{EBF53329-82C9-4780-8067-3EE378AE8707}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3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Complete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Yes, if tree is finite (chess has specific rules for this)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Time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rgbClr val="7030A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O(</a:t>
                      </a:r>
                      <a:r>
                        <a:rPr lang="en-US" sz="3200">
                          <a:solidFill>
                            <a:srgbClr val="7030A0"/>
                          </a:solidFill>
                        </a:rPr>
                        <a:t>b</a:t>
                      </a:r>
                      <a:r>
                        <a:rPr lang="en-US" sz="3200" baseline="30000">
                          <a:solidFill>
                            <a:srgbClr val="7030A0"/>
                          </a:solidFill>
                        </a:rPr>
                        <a:t>m</a:t>
                      </a:r>
                      <a:r>
                        <a:rPr lang="en-US" sz="3200">
                          <a:solidFill>
                            <a:srgbClr val="7030A0"/>
                          </a:solidFill>
                        </a:rPr>
                        <a:t>)</a:t>
                      </a:r>
                      <a:endParaRPr/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Char char="•"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For chess, b=35, m=100 for “reasonable” games.</a:t>
                      </a:r>
                      <a:endParaRPr/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Char char="•"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exact solution completely infeasible.</a:t>
                      </a:r>
                      <a:endParaRPr/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Char char="•"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But do we need to explore every path?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Space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3200"/>
                        <a:buFont typeface="Candara"/>
                        <a:buNone/>
                      </a:pPr>
                      <a:r>
                        <a:rPr lang="en-US" sz="3200">
                          <a:solidFill>
                            <a:srgbClr val="7030A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O(</a:t>
                      </a:r>
                      <a:r>
                        <a:rPr lang="en-US" sz="3200">
                          <a:solidFill>
                            <a:srgbClr val="7030A0"/>
                          </a:solidFill>
                        </a:rPr>
                        <a:t>bm)</a:t>
                      </a:r>
                      <a:r>
                        <a:rPr lang="en-US" sz="3200"/>
                        <a:t>, DFS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Optimal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ndara"/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Yes, against an optimal opponent.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7" name="Google Shape;567;p30"/>
          <p:cNvSpPr/>
          <p:nvPr/>
        </p:nvSpPr>
        <p:spPr>
          <a:xfrm>
            <a:off x="10515597" y="1295401"/>
            <a:ext cx="228600" cy="225552"/>
          </a:xfrm>
          <a:prstGeom prst="ellipse">
            <a:avLst/>
          </a:prstGeom>
          <a:noFill/>
          <a:ln w="38100" cap="flat" cmpd="sng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568" name="Google Shape;568;p30"/>
          <p:cNvCxnSpPr>
            <a:stCxn id="567" idx="4"/>
          </p:cNvCxnSpPr>
          <p:nvPr/>
        </p:nvCxnSpPr>
        <p:spPr>
          <a:xfrm flipH="1">
            <a:off x="10210797" y="1520953"/>
            <a:ext cx="4191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9" name="Google Shape;569;p30"/>
          <p:cNvCxnSpPr>
            <a:stCxn id="567" idx="4"/>
          </p:cNvCxnSpPr>
          <p:nvPr/>
        </p:nvCxnSpPr>
        <p:spPr>
          <a:xfrm flipH="1">
            <a:off x="10420197" y="1520953"/>
            <a:ext cx="2097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0" name="Google Shape;570;p30"/>
          <p:cNvCxnSpPr>
            <a:stCxn id="567" idx="4"/>
          </p:cNvCxnSpPr>
          <p:nvPr/>
        </p:nvCxnSpPr>
        <p:spPr>
          <a:xfrm>
            <a:off x="10629897" y="1520953"/>
            <a:ext cx="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1" name="Google Shape;571;p30"/>
          <p:cNvCxnSpPr>
            <a:stCxn id="567" idx="4"/>
            <a:endCxn id="572" idx="0"/>
          </p:cNvCxnSpPr>
          <p:nvPr/>
        </p:nvCxnSpPr>
        <p:spPr>
          <a:xfrm>
            <a:off x="10629897" y="1520953"/>
            <a:ext cx="2286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3" name="Google Shape;573;p30"/>
          <p:cNvCxnSpPr>
            <a:stCxn id="567" idx="4"/>
          </p:cNvCxnSpPr>
          <p:nvPr/>
        </p:nvCxnSpPr>
        <p:spPr>
          <a:xfrm>
            <a:off x="10629897" y="1520953"/>
            <a:ext cx="4191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4" name="Google Shape;574;p30"/>
          <p:cNvCxnSpPr>
            <a:stCxn id="567" idx="4"/>
          </p:cNvCxnSpPr>
          <p:nvPr/>
        </p:nvCxnSpPr>
        <p:spPr>
          <a:xfrm>
            <a:off x="10629897" y="1520953"/>
            <a:ext cx="6477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5" name="Google Shape;575;p30"/>
          <p:cNvCxnSpPr>
            <a:stCxn id="567" idx="4"/>
          </p:cNvCxnSpPr>
          <p:nvPr/>
        </p:nvCxnSpPr>
        <p:spPr>
          <a:xfrm flipH="1">
            <a:off x="9982197" y="1520953"/>
            <a:ext cx="6477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2" name="Google Shape;572;p30"/>
          <p:cNvSpPr/>
          <p:nvPr/>
        </p:nvSpPr>
        <p:spPr>
          <a:xfrm>
            <a:off x="10744197" y="1905000"/>
            <a:ext cx="228600" cy="225552"/>
          </a:xfrm>
          <a:prstGeom prst="ellipse">
            <a:avLst/>
          </a:prstGeom>
          <a:noFill/>
          <a:ln w="38100" cap="flat" cmpd="sng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576" name="Google Shape;576;p30"/>
          <p:cNvCxnSpPr>
            <a:stCxn id="572" idx="4"/>
          </p:cNvCxnSpPr>
          <p:nvPr/>
        </p:nvCxnSpPr>
        <p:spPr>
          <a:xfrm flipH="1">
            <a:off x="10439397" y="2130552"/>
            <a:ext cx="4191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7" name="Google Shape;577;p30"/>
          <p:cNvCxnSpPr>
            <a:stCxn id="572" idx="4"/>
            <a:endCxn id="578" idx="0"/>
          </p:cNvCxnSpPr>
          <p:nvPr/>
        </p:nvCxnSpPr>
        <p:spPr>
          <a:xfrm flipH="1">
            <a:off x="10629897" y="2130552"/>
            <a:ext cx="2286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9" name="Google Shape;579;p30"/>
          <p:cNvCxnSpPr>
            <a:stCxn id="572" idx="4"/>
          </p:cNvCxnSpPr>
          <p:nvPr/>
        </p:nvCxnSpPr>
        <p:spPr>
          <a:xfrm>
            <a:off x="10858497" y="2130552"/>
            <a:ext cx="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0" name="Google Shape;580;p30"/>
          <p:cNvCxnSpPr>
            <a:stCxn id="572" idx="4"/>
          </p:cNvCxnSpPr>
          <p:nvPr/>
        </p:nvCxnSpPr>
        <p:spPr>
          <a:xfrm>
            <a:off x="10858497" y="2130552"/>
            <a:ext cx="1905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1" name="Google Shape;581;p30"/>
          <p:cNvCxnSpPr>
            <a:stCxn id="572" idx="4"/>
          </p:cNvCxnSpPr>
          <p:nvPr/>
        </p:nvCxnSpPr>
        <p:spPr>
          <a:xfrm>
            <a:off x="10858497" y="2130552"/>
            <a:ext cx="4191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2" name="Google Shape;582;p30"/>
          <p:cNvCxnSpPr>
            <a:stCxn id="572" idx="4"/>
          </p:cNvCxnSpPr>
          <p:nvPr/>
        </p:nvCxnSpPr>
        <p:spPr>
          <a:xfrm>
            <a:off x="10858497" y="2130552"/>
            <a:ext cx="6477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3" name="Google Shape;583;p30"/>
          <p:cNvCxnSpPr>
            <a:stCxn id="572" idx="4"/>
          </p:cNvCxnSpPr>
          <p:nvPr/>
        </p:nvCxnSpPr>
        <p:spPr>
          <a:xfrm flipH="1">
            <a:off x="10210797" y="2130552"/>
            <a:ext cx="6477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8" name="Google Shape;578;p30"/>
          <p:cNvSpPr/>
          <p:nvPr/>
        </p:nvSpPr>
        <p:spPr>
          <a:xfrm>
            <a:off x="10515597" y="2514600"/>
            <a:ext cx="228600" cy="225552"/>
          </a:xfrm>
          <a:prstGeom prst="ellipse">
            <a:avLst/>
          </a:prstGeom>
          <a:noFill/>
          <a:ln w="38100" cap="flat" cmpd="sng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584" name="Google Shape;584;p30"/>
          <p:cNvCxnSpPr>
            <a:stCxn id="578" idx="4"/>
          </p:cNvCxnSpPr>
          <p:nvPr/>
        </p:nvCxnSpPr>
        <p:spPr>
          <a:xfrm flipH="1">
            <a:off x="10210797" y="2740152"/>
            <a:ext cx="4191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5" name="Google Shape;585;p30"/>
          <p:cNvCxnSpPr>
            <a:stCxn id="578" idx="4"/>
          </p:cNvCxnSpPr>
          <p:nvPr/>
        </p:nvCxnSpPr>
        <p:spPr>
          <a:xfrm flipH="1">
            <a:off x="10420197" y="2740152"/>
            <a:ext cx="2097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6" name="Google Shape;586;p30"/>
          <p:cNvCxnSpPr>
            <a:stCxn id="578" idx="4"/>
          </p:cNvCxnSpPr>
          <p:nvPr/>
        </p:nvCxnSpPr>
        <p:spPr>
          <a:xfrm>
            <a:off x="10629897" y="2740152"/>
            <a:ext cx="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7" name="Google Shape;587;p30"/>
          <p:cNvCxnSpPr>
            <a:stCxn id="578" idx="4"/>
          </p:cNvCxnSpPr>
          <p:nvPr/>
        </p:nvCxnSpPr>
        <p:spPr>
          <a:xfrm>
            <a:off x="10629897" y="2740152"/>
            <a:ext cx="1905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8" name="Google Shape;588;p30"/>
          <p:cNvCxnSpPr>
            <a:stCxn id="578" idx="4"/>
            <a:endCxn id="589" idx="0"/>
          </p:cNvCxnSpPr>
          <p:nvPr/>
        </p:nvCxnSpPr>
        <p:spPr>
          <a:xfrm>
            <a:off x="10629897" y="2740152"/>
            <a:ext cx="3810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0" name="Google Shape;590;p30"/>
          <p:cNvCxnSpPr>
            <a:stCxn id="578" idx="4"/>
          </p:cNvCxnSpPr>
          <p:nvPr/>
        </p:nvCxnSpPr>
        <p:spPr>
          <a:xfrm>
            <a:off x="10629897" y="2740152"/>
            <a:ext cx="6477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1" name="Google Shape;591;p30"/>
          <p:cNvCxnSpPr>
            <a:stCxn id="578" idx="4"/>
          </p:cNvCxnSpPr>
          <p:nvPr/>
        </p:nvCxnSpPr>
        <p:spPr>
          <a:xfrm flipH="1">
            <a:off x="9982197" y="2740152"/>
            <a:ext cx="6477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9" name="Google Shape;589;p30"/>
          <p:cNvSpPr/>
          <p:nvPr/>
        </p:nvSpPr>
        <p:spPr>
          <a:xfrm>
            <a:off x="10896597" y="3124201"/>
            <a:ext cx="228600" cy="225552"/>
          </a:xfrm>
          <a:prstGeom prst="ellipse">
            <a:avLst/>
          </a:prstGeom>
          <a:noFill/>
          <a:ln w="38100" cap="flat" cmpd="sng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592" name="Google Shape;592;p30"/>
          <p:cNvCxnSpPr>
            <a:stCxn id="589" idx="4"/>
          </p:cNvCxnSpPr>
          <p:nvPr/>
        </p:nvCxnSpPr>
        <p:spPr>
          <a:xfrm flipH="1">
            <a:off x="10591797" y="3349753"/>
            <a:ext cx="4191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3" name="Google Shape;593;p30"/>
          <p:cNvCxnSpPr>
            <a:stCxn id="589" idx="4"/>
          </p:cNvCxnSpPr>
          <p:nvPr/>
        </p:nvCxnSpPr>
        <p:spPr>
          <a:xfrm flipH="1">
            <a:off x="10801197" y="3349753"/>
            <a:ext cx="2097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4" name="Google Shape;594;p30"/>
          <p:cNvCxnSpPr>
            <a:stCxn id="589" idx="4"/>
          </p:cNvCxnSpPr>
          <p:nvPr/>
        </p:nvCxnSpPr>
        <p:spPr>
          <a:xfrm>
            <a:off x="11010897" y="3349753"/>
            <a:ext cx="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5" name="Google Shape;595;p30"/>
          <p:cNvCxnSpPr>
            <a:stCxn id="589" idx="4"/>
            <a:endCxn id="596" idx="0"/>
          </p:cNvCxnSpPr>
          <p:nvPr/>
        </p:nvCxnSpPr>
        <p:spPr>
          <a:xfrm>
            <a:off x="11010897" y="3349753"/>
            <a:ext cx="1524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7" name="Google Shape;597;p30"/>
          <p:cNvCxnSpPr>
            <a:stCxn id="589" idx="4"/>
          </p:cNvCxnSpPr>
          <p:nvPr/>
        </p:nvCxnSpPr>
        <p:spPr>
          <a:xfrm>
            <a:off x="11010897" y="3349753"/>
            <a:ext cx="4191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8" name="Google Shape;598;p30"/>
          <p:cNvCxnSpPr>
            <a:stCxn id="589" idx="4"/>
          </p:cNvCxnSpPr>
          <p:nvPr/>
        </p:nvCxnSpPr>
        <p:spPr>
          <a:xfrm>
            <a:off x="11010897" y="3349753"/>
            <a:ext cx="6477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9" name="Google Shape;599;p30"/>
          <p:cNvCxnSpPr>
            <a:stCxn id="589" idx="4"/>
          </p:cNvCxnSpPr>
          <p:nvPr/>
        </p:nvCxnSpPr>
        <p:spPr>
          <a:xfrm flipH="1">
            <a:off x="10363197" y="3349753"/>
            <a:ext cx="6477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6" name="Google Shape;596;p30"/>
          <p:cNvSpPr/>
          <p:nvPr/>
        </p:nvSpPr>
        <p:spPr>
          <a:xfrm>
            <a:off x="11048997" y="3733801"/>
            <a:ext cx="228600" cy="225552"/>
          </a:xfrm>
          <a:prstGeom prst="ellipse">
            <a:avLst/>
          </a:prstGeom>
          <a:noFill/>
          <a:ln w="38100" cap="flat" cmpd="sng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600" name="Google Shape;600;p30"/>
          <p:cNvCxnSpPr>
            <a:stCxn id="596" idx="4"/>
          </p:cNvCxnSpPr>
          <p:nvPr/>
        </p:nvCxnSpPr>
        <p:spPr>
          <a:xfrm flipH="1">
            <a:off x="10744197" y="3959353"/>
            <a:ext cx="4191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1" name="Google Shape;601;p30"/>
          <p:cNvCxnSpPr>
            <a:stCxn id="596" idx="4"/>
          </p:cNvCxnSpPr>
          <p:nvPr/>
        </p:nvCxnSpPr>
        <p:spPr>
          <a:xfrm flipH="1">
            <a:off x="10953597" y="3959353"/>
            <a:ext cx="2097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2" name="Google Shape;602;p30"/>
          <p:cNvCxnSpPr>
            <a:stCxn id="596" idx="4"/>
          </p:cNvCxnSpPr>
          <p:nvPr/>
        </p:nvCxnSpPr>
        <p:spPr>
          <a:xfrm>
            <a:off x="11163297" y="3959353"/>
            <a:ext cx="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3" name="Google Shape;603;p30"/>
          <p:cNvCxnSpPr>
            <a:stCxn id="596" idx="4"/>
          </p:cNvCxnSpPr>
          <p:nvPr/>
        </p:nvCxnSpPr>
        <p:spPr>
          <a:xfrm>
            <a:off x="11163297" y="3959353"/>
            <a:ext cx="1905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4" name="Google Shape;604;p30"/>
          <p:cNvCxnSpPr>
            <a:stCxn id="596" idx="4"/>
          </p:cNvCxnSpPr>
          <p:nvPr/>
        </p:nvCxnSpPr>
        <p:spPr>
          <a:xfrm>
            <a:off x="11163297" y="3959353"/>
            <a:ext cx="4191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5" name="Google Shape;605;p30"/>
          <p:cNvCxnSpPr>
            <a:stCxn id="596" idx="4"/>
          </p:cNvCxnSpPr>
          <p:nvPr/>
        </p:nvCxnSpPr>
        <p:spPr>
          <a:xfrm>
            <a:off x="11163297" y="3959353"/>
            <a:ext cx="6477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6" name="Google Shape;606;p30"/>
          <p:cNvCxnSpPr>
            <a:stCxn id="596" idx="4"/>
            <a:endCxn id="607" idx="0"/>
          </p:cNvCxnSpPr>
          <p:nvPr/>
        </p:nvCxnSpPr>
        <p:spPr>
          <a:xfrm flipH="1">
            <a:off x="10553697" y="3959353"/>
            <a:ext cx="6096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7" name="Google Shape;607;p30"/>
          <p:cNvSpPr/>
          <p:nvPr/>
        </p:nvSpPr>
        <p:spPr>
          <a:xfrm>
            <a:off x="10439397" y="4343400"/>
            <a:ext cx="228600" cy="225552"/>
          </a:xfrm>
          <a:prstGeom prst="ellipse">
            <a:avLst/>
          </a:prstGeom>
          <a:noFill/>
          <a:ln w="38100" cap="flat" cmpd="sng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608" name="Google Shape;608;p30"/>
          <p:cNvCxnSpPr>
            <a:stCxn id="607" idx="4"/>
          </p:cNvCxnSpPr>
          <p:nvPr/>
        </p:nvCxnSpPr>
        <p:spPr>
          <a:xfrm flipH="1">
            <a:off x="10134597" y="4568952"/>
            <a:ext cx="4191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9" name="Google Shape;609;p30"/>
          <p:cNvCxnSpPr>
            <a:stCxn id="607" idx="4"/>
          </p:cNvCxnSpPr>
          <p:nvPr/>
        </p:nvCxnSpPr>
        <p:spPr>
          <a:xfrm flipH="1">
            <a:off x="10343997" y="4568952"/>
            <a:ext cx="2097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0" name="Google Shape;610;p30"/>
          <p:cNvCxnSpPr>
            <a:stCxn id="607" idx="4"/>
          </p:cNvCxnSpPr>
          <p:nvPr/>
        </p:nvCxnSpPr>
        <p:spPr>
          <a:xfrm>
            <a:off x="10553697" y="4568952"/>
            <a:ext cx="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1" name="Google Shape;611;p30"/>
          <p:cNvCxnSpPr>
            <a:stCxn id="607" idx="4"/>
          </p:cNvCxnSpPr>
          <p:nvPr/>
        </p:nvCxnSpPr>
        <p:spPr>
          <a:xfrm>
            <a:off x="10553697" y="4568952"/>
            <a:ext cx="1905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2" name="Google Shape;612;p30"/>
          <p:cNvCxnSpPr>
            <a:stCxn id="607" idx="4"/>
          </p:cNvCxnSpPr>
          <p:nvPr/>
        </p:nvCxnSpPr>
        <p:spPr>
          <a:xfrm>
            <a:off x="10553697" y="4568952"/>
            <a:ext cx="4191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3" name="Google Shape;613;p30"/>
          <p:cNvCxnSpPr>
            <a:stCxn id="607" idx="4"/>
            <a:endCxn id="614" idx="0"/>
          </p:cNvCxnSpPr>
          <p:nvPr/>
        </p:nvCxnSpPr>
        <p:spPr>
          <a:xfrm>
            <a:off x="10553697" y="4568952"/>
            <a:ext cx="6096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5" name="Google Shape;615;p30"/>
          <p:cNvCxnSpPr>
            <a:stCxn id="607" idx="4"/>
          </p:cNvCxnSpPr>
          <p:nvPr/>
        </p:nvCxnSpPr>
        <p:spPr>
          <a:xfrm flipH="1">
            <a:off x="9905997" y="4568952"/>
            <a:ext cx="6477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4" name="Google Shape;614;p30"/>
          <p:cNvSpPr/>
          <p:nvPr/>
        </p:nvSpPr>
        <p:spPr>
          <a:xfrm>
            <a:off x="11048997" y="4953000"/>
            <a:ext cx="228600" cy="225552"/>
          </a:xfrm>
          <a:prstGeom prst="ellipse">
            <a:avLst/>
          </a:prstGeom>
          <a:noFill/>
          <a:ln w="38100" cap="flat" cmpd="sng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616" name="Google Shape;616;p30"/>
          <p:cNvCxnSpPr>
            <a:stCxn id="614" idx="4"/>
            <a:endCxn id="617" idx="0"/>
          </p:cNvCxnSpPr>
          <p:nvPr/>
        </p:nvCxnSpPr>
        <p:spPr>
          <a:xfrm flipH="1">
            <a:off x="10782297" y="5178552"/>
            <a:ext cx="3810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8" name="Google Shape;618;p30"/>
          <p:cNvCxnSpPr>
            <a:stCxn id="614" idx="4"/>
          </p:cNvCxnSpPr>
          <p:nvPr/>
        </p:nvCxnSpPr>
        <p:spPr>
          <a:xfrm flipH="1">
            <a:off x="10953597" y="5178552"/>
            <a:ext cx="2097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9" name="Google Shape;619;p30"/>
          <p:cNvCxnSpPr>
            <a:stCxn id="614" idx="4"/>
          </p:cNvCxnSpPr>
          <p:nvPr/>
        </p:nvCxnSpPr>
        <p:spPr>
          <a:xfrm>
            <a:off x="11163297" y="5178552"/>
            <a:ext cx="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0" name="Google Shape;620;p30"/>
          <p:cNvCxnSpPr>
            <a:stCxn id="614" idx="4"/>
          </p:cNvCxnSpPr>
          <p:nvPr/>
        </p:nvCxnSpPr>
        <p:spPr>
          <a:xfrm>
            <a:off x="11163297" y="5178552"/>
            <a:ext cx="1905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1" name="Google Shape;621;p30"/>
          <p:cNvCxnSpPr>
            <a:stCxn id="614" idx="4"/>
          </p:cNvCxnSpPr>
          <p:nvPr/>
        </p:nvCxnSpPr>
        <p:spPr>
          <a:xfrm>
            <a:off x="11163297" y="5178552"/>
            <a:ext cx="4191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2" name="Google Shape;622;p30"/>
          <p:cNvCxnSpPr>
            <a:stCxn id="614" idx="4"/>
          </p:cNvCxnSpPr>
          <p:nvPr/>
        </p:nvCxnSpPr>
        <p:spPr>
          <a:xfrm>
            <a:off x="11163297" y="5178552"/>
            <a:ext cx="6477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3" name="Google Shape;623;p30"/>
          <p:cNvCxnSpPr>
            <a:stCxn id="614" idx="4"/>
          </p:cNvCxnSpPr>
          <p:nvPr/>
        </p:nvCxnSpPr>
        <p:spPr>
          <a:xfrm flipH="1">
            <a:off x="10515597" y="5178552"/>
            <a:ext cx="6477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7" name="Google Shape;617;p30"/>
          <p:cNvSpPr/>
          <p:nvPr/>
        </p:nvSpPr>
        <p:spPr>
          <a:xfrm>
            <a:off x="10667997" y="5562601"/>
            <a:ext cx="228600" cy="225552"/>
          </a:xfrm>
          <a:prstGeom prst="ellipse">
            <a:avLst/>
          </a:prstGeom>
          <a:noFill/>
          <a:ln w="38100" cap="flat" cmpd="sng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624" name="Google Shape;624;p30"/>
          <p:cNvCxnSpPr>
            <a:stCxn id="617" idx="4"/>
          </p:cNvCxnSpPr>
          <p:nvPr/>
        </p:nvCxnSpPr>
        <p:spPr>
          <a:xfrm flipH="1">
            <a:off x="10363197" y="5788153"/>
            <a:ext cx="4191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5" name="Google Shape;625;p30"/>
          <p:cNvCxnSpPr>
            <a:stCxn id="617" idx="4"/>
          </p:cNvCxnSpPr>
          <p:nvPr/>
        </p:nvCxnSpPr>
        <p:spPr>
          <a:xfrm flipH="1">
            <a:off x="10572597" y="5788153"/>
            <a:ext cx="2097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6" name="Google Shape;626;p30"/>
          <p:cNvCxnSpPr>
            <a:stCxn id="617" idx="4"/>
          </p:cNvCxnSpPr>
          <p:nvPr/>
        </p:nvCxnSpPr>
        <p:spPr>
          <a:xfrm>
            <a:off x="10782297" y="5788153"/>
            <a:ext cx="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7" name="Google Shape;627;p30"/>
          <p:cNvCxnSpPr>
            <a:stCxn id="617" idx="4"/>
          </p:cNvCxnSpPr>
          <p:nvPr/>
        </p:nvCxnSpPr>
        <p:spPr>
          <a:xfrm>
            <a:off x="10782297" y="5788153"/>
            <a:ext cx="1905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8" name="Google Shape;628;p30"/>
          <p:cNvCxnSpPr>
            <a:stCxn id="617" idx="4"/>
          </p:cNvCxnSpPr>
          <p:nvPr/>
        </p:nvCxnSpPr>
        <p:spPr>
          <a:xfrm>
            <a:off x="10782297" y="5788153"/>
            <a:ext cx="4191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9" name="Google Shape;629;p30"/>
          <p:cNvCxnSpPr>
            <a:stCxn id="617" idx="4"/>
          </p:cNvCxnSpPr>
          <p:nvPr/>
        </p:nvCxnSpPr>
        <p:spPr>
          <a:xfrm>
            <a:off x="10782297" y="5788153"/>
            <a:ext cx="6477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0" name="Google Shape;630;p30"/>
          <p:cNvCxnSpPr>
            <a:stCxn id="617" idx="4"/>
          </p:cNvCxnSpPr>
          <p:nvPr/>
        </p:nvCxnSpPr>
        <p:spPr>
          <a:xfrm flipH="1">
            <a:off x="10134597" y="5788153"/>
            <a:ext cx="6477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1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Issue: Scale</a:t>
            </a:r>
            <a:endParaRPr/>
          </a:p>
        </p:txBody>
      </p:sp>
      <p:sp>
        <p:nvSpPr>
          <p:cNvPr id="636" name="Google Shape;636;p31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10972801" cy="533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350848" lvl="0" indent="-339734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Chess:</a:t>
            </a:r>
            <a:endParaRPr/>
          </a:p>
          <a:p>
            <a:pPr marL="628667" lvl="1" indent="-277820" algn="l" rtl="0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Average branching factor of about 35.</a:t>
            </a:r>
            <a:endParaRPr/>
          </a:p>
          <a:p>
            <a:pPr marL="628667" lvl="1" indent="-277820" algn="l" rtl="0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Games often go to 50 moves by each player.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Game tree for chess:</a:t>
            </a:r>
            <a:endParaRPr/>
          </a:p>
          <a:p>
            <a:pPr marL="628667" lvl="1" indent="-277820" algn="l" rtl="0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About 35</a:t>
            </a:r>
            <a:r>
              <a:rPr lang="en-US" baseline="30000"/>
              <a:t>100</a:t>
            </a:r>
            <a:r>
              <a:rPr lang="en-US"/>
              <a:t> or 10</a:t>
            </a:r>
            <a:r>
              <a:rPr lang="en-US" baseline="30000"/>
              <a:t>154</a:t>
            </a:r>
            <a:r>
              <a:rPr lang="en-US"/>
              <a:t> nodes.</a:t>
            </a:r>
            <a:endParaRPr/>
          </a:p>
          <a:p>
            <a:pPr marL="628667" lvl="1" indent="-277820" algn="l" rtl="0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Too expensive to use.</a:t>
            </a:r>
            <a:endParaRPr/>
          </a:p>
        </p:txBody>
      </p:sp>
      <p:sp>
        <p:nvSpPr>
          <p:cNvPr id="637" name="Google Shape;637;p31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2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643" name="Google Shape;643;p32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10972801" cy="533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350848" lvl="0" indent="-339734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How to reduce the time complexity </a:t>
            </a:r>
            <a:r>
              <a:rPr lang="en-US">
                <a:solidFill>
                  <a:srgbClr val="7030A0"/>
                </a:solidFill>
              </a:rPr>
              <a:t>O(b</a:t>
            </a:r>
            <a:r>
              <a:rPr lang="en-US" baseline="30000">
                <a:solidFill>
                  <a:srgbClr val="7030A0"/>
                </a:solidFill>
              </a:rPr>
              <a:t>m</a:t>
            </a:r>
            <a:r>
              <a:rPr lang="en-US">
                <a:solidFill>
                  <a:srgbClr val="7030A0"/>
                </a:solidFill>
              </a:rPr>
              <a:t>)</a:t>
            </a:r>
            <a:r>
              <a:rPr lang="en-US"/>
              <a:t>? </a:t>
            </a:r>
            <a:endParaRPr/>
          </a:p>
          <a:p>
            <a:pPr marL="628667" lvl="1" indent="-277820" algn="l" rtl="0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Cutting branch</a:t>
            </a:r>
            <a:endParaRPr/>
          </a:p>
          <a:p>
            <a:pPr marL="628667" lvl="1" indent="-277820" algn="l" rtl="0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Reducing depth</a:t>
            </a:r>
            <a:endParaRPr/>
          </a:p>
        </p:txBody>
      </p:sp>
      <p:sp>
        <p:nvSpPr>
          <p:cNvPr id="644" name="Google Shape;644;p32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3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650" name="Google Shape;650;p33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10972801" cy="533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350848" lvl="0" indent="-339734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Introduction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Game Tree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Optimal Strategy: Minimax 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Pruning</a:t>
            </a:r>
            <a:endParaRPr/>
          </a:p>
          <a:p>
            <a:pPr marL="628667" lvl="1" indent="-277820" algn="l" rtl="0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Cutting branch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651" name="Google Shape;651;p33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4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Example: </a:t>
            </a:r>
            <a:r>
              <a:rPr lang="en-US" sz="4400"/>
              <a:t>2-ply Game</a:t>
            </a:r>
            <a:endParaRPr/>
          </a:p>
        </p:txBody>
      </p:sp>
      <p:sp>
        <p:nvSpPr>
          <p:cNvPr id="657" name="Google Shape;657;p34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658" name="Google Shape;658;p34"/>
          <p:cNvSpPr/>
          <p:nvPr/>
        </p:nvSpPr>
        <p:spPr>
          <a:xfrm>
            <a:off x="6054853" y="16764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59" name="Google Shape;659;p34"/>
          <p:cNvSpPr/>
          <p:nvPr/>
        </p:nvSpPr>
        <p:spPr>
          <a:xfrm>
            <a:off x="3352800" y="459181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60" name="Google Shape;660;p34"/>
          <p:cNvSpPr/>
          <p:nvPr/>
        </p:nvSpPr>
        <p:spPr>
          <a:xfrm>
            <a:off x="4029075" y="459181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61" name="Google Shape;661;p34"/>
          <p:cNvSpPr/>
          <p:nvPr/>
        </p:nvSpPr>
        <p:spPr>
          <a:xfrm>
            <a:off x="4705351" y="459181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62" name="Google Shape;662;p34"/>
          <p:cNvSpPr/>
          <p:nvPr/>
        </p:nvSpPr>
        <p:spPr>
          <a:xfrm>
            <a:off x="5381625" y="459181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663" name="Google Shape;663;p34"/>
          <p:cNvCxnSpPr>
            <a:stCxn id="658" idx="3"/>
            <a:endCxn id="664" idx="3"/>
          </p:cNvCxnSpPr>
          <p:nvPr/>
        </p:nvCxnSpPr>
        <p:spPr>
          <a:xfrm flipH="1">
            <a:off x="4257553" y="1961390"/>
            <a:ext cx="20259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5" name="Google Shape;665;p34"/>
          <p:cNvCxnSpPr>
            <a:stCxn id="658" idx="3"/>
            <a:endCxn id="666" idx="3"/>
          </p:cNvCxnSpPr>
          <p:nvPr/>
        </p:nvCxnSpPr>
        <p:spPr>
          <a:xfrm>
            <a:off x="6283453" y="1961390"/>
            <a:ext cx="30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7" name="Google Shape;667;p34"/>
          <p:cNvCxnSpPr>
            <a:stCxn id="664" idx="0"/>
            <a:endCxn id="659" idx="0"/>
          </p:cNvCxnSpPr>
          <p:nvPr/>
        </p:nvCxnSpPr>
        <p:spPr>
          <a:xfrm flipH="1">
            <a:off x="3581475" y="3419095"/>
            <a:ext cx="6762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8" name="Google Shape;668;p34"/>
          <p:cNvCxnSpPr>
            <a:stCxn id="664" idx="0"/>
            <a:endCxn id="660" idx="0"/>
          </p:cNvCxnSpPr>
          <p:nvPr/>
        </p:nvCxnSpPr>
        <p:spPr>
          <a:xfrm>
            <a:off x="4257675" y="3419095"/>
            <a:ext cx="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9" name="Google Shape;669;p34"/>
          <p:cNvCxnSpPr>
            <a:stCxn id="664" idx="0"/>
            <a:endCxn id="661" idx="0"/>
          </p:cNvCxnSpPr>
          <p:nvPr/>
        </p:nvCxnSpPr>
        <p:spPr>
          <a:xfrm>
            <a:off x="4257675" y="3419095"/>
            <a:ext cx="6762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0" name="Google Shape;670;p34"/>
          <p:cNvCxnSpPr>
            <a:stCxn id="666" idx="0"/>
            <a:endCxn id="662" idx="0"/>
          </p:cNvCxnSpPr>
          <p:nvPr/>
        </p:nvCxnSpPr>
        <p:spPr>
          <a:xfrm flipH="1">
            <a:off x="5610301" y="3419095"/>
            <a:ext cx="6762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1" name="Google Shape;671;p34"/>
          <p:cNvCxnSpPr>
            <a:stCxn id="666" idx="0"/>
          </p:cNvCxnSpPr>
          <p:nvPr/>
        </p:nvCxnSpPr>
        <p:spPr>
          <a:xfrm>
            <a:off x="6286501" y="3419095"/>
            <a:ext cx="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2" name="Google Shape;672;p34"/>
          <p:cNvCxnSpPr>
            <a:stCxn id="666" idx="0"/>
          </p:cNvCxnSpPr>
          <p:nvPr/>
        </p:nvCxnSpPr>
        <p:spPr>
          <a:xfrm>
            <a:off x="6286501" y="3419095"/>
            <a:ext cx="6762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3" name="Google Shape;673;p34"/>
          <p:cNvSpPr/>
          <p:nvPr/>
        </p:nvSpPr>
        <p:spPr>
          <a:xfrm>
            <a:off x="1981203" y="1504188"/>
            <a:ext cx="598397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smal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Max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74" name="Google Shape;674;p34"/>
          <p:cNvSpPr/>
          <p:nvPr/>
        </p:nvSpPr>
        <p:spPr>
          <a:xfrm>
            <a:off x="1981200" y="2961895"/>
            <a:ext cx="558311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smal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Min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75" name="Google Shape;675;p34"/>
          <p:cNvSpPr txBox="1"/>
          <p:nvPr/>
        </p:nvSpPr>
        <p:spPr>
          <a:xfrm>
            <a:off x="6396038" y="1527809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≥3</a:t>
            </a:r>
            <a:endParaRPr/>
          </a:p>
        </p:txBody>
      </p:sp>
      <p:sp>
        <p:nvSpPr>
          <p:cNvPr id="676" name="Google Shape;676;p34"/>
          <p:cNvSpPr txBox="1"/>
          <p:nvPr/>
        </p:nvSpPr>
        <p:spPr>
          <a:xfrm>
            <a:off x="3352800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3</a:t>
            </a:r>
            <a:endParaRPr/>
          </a:p>
        </p:txBody>
      </p:sp>
      <p:sp>
        <p:nvSpPr>
          <p:cNvPr id="677" name="Google Shape;677;p34"/>
          <p:cNvSpPr txBox="1"/>
          <p:nvPr/>
        </p:nvSpPr>
        <p:spPr>
          <a:xfrm>
            <a:off x="4029075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12</a:t>
            </a:r>
            <a:endParaRPr/>
          </a:p>
        </p:txBody>
      </p:sp>
      <p:sp>
        <p:nvSpPr>
          <p:cNvPr id="678" name="Google Shape;678;p34"/>
          <p:cNvSpPr txBox="1"/>
          <p:nvPr/>
        </p:nvSpPr>
        <p:spPr>
          <a:xfrm>
            <a:off x="4705351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8</a:t>
            </a:r>
            <a:endParaRPr/>
          </a:p>
        </p:txBody>
      </p:sp>
      <p:sp>
        <p:nvSpPr>
          <p:cNvPr id="679" name="Google Shape;679;p34"/>
          <p:cNvSpPr txBox="1"/>
          <p:nvPr/>
        </p:nvSpPr>
        <p:spPr>
          <a:xfrm>
            <a:off x="5381625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</a:t>
            </a:r>
            <a:endParaRPr/>
          </a:p>
        </p:txBody>
      </p:sp>
      <p:sp>
        <p:nvSpPr>
          <p:cNvPr id="664" name="Google Shape;664;p34"/>
          <p:cNvSpPr/>
          <p:nvPr/>
        </p:nvSpPr>
        <p:spPr>
          <a:xfrm rot="10800000" flipH="1">
            <a:off x="4029075" y="3134107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66" name="Google Shape;666;p34"/>
          <p:cNvSpPr/>
          <p:nvPr/>
        </p:nvSpPr>
        <p:spPr>
          <a:xfrm rot="10800000" flipH="1">
            <a:off x="6057901" y="3134107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80" name="Google Shape;680;p34"/>
          <p:cNvSpPr txBox="1"/>
          <p:nvPr/>
        </p:nvSpPr>
        <p:spPr>
          <a:xfrm>
            <a:off x="4324351" y="304114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3</a:t>
            </a:r>
            <a:endParaRPr/>
          </a:p>
        </p:txBody>
      </p:sp>
      <p:sp>
        <p:nvSpPr>
          <p:cNvPr id="681" name="Google Shape;681;p34"/>
          <p:cNvSpPr txBox="1"/>
          <p:nvPr/>
        </p:nvSpPr>
        <p:spPr>
          <a:xfrm>
            <a:off x="6353176" y="304114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≤2</a:t>
            </a:r>
            <a:endParaRPr/>
          </a:p>
        </p:txBody>
      </p:sp>
      <p:sp>
        <p:nvSpPr>
          <p:cNvPr id="682" name="Google Shape;682;p34"/>
          <p:cNvSpPr/>
          <p:nvPr/>
        </p:nvSpPr>
        <p:spPr>
          <a:xfrm>
            <a:off x="6054853" y="4599251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83" name="Google Shape;683;p34"/>
          <p:cNvSpPr/>
          <p:nvPr/>
        </p:nvSpPr>
        <p:spPr>
          <a:xfrm>
            <a:off x="6728079" y="4599251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84" name="Google Shape;684;p34"/>
          <p:cNvSpPr txBox="1"/>
          <p:nvPr/>
        </p:nvSpPr>
        <p:spPr>
          <a:xfrm>
            <a:off x="6140007" y="2738927"/>
            <a:ext cx="289940" cy="28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X</a:t>
            </a:r>
            <a:endParaRPr/>
          </a:p>
        </p:txBody>
      </p:sp>
      <p:sp>
        <p:nvSpPr>
          <p:cNvPr id="685" name="Google Shape;685;p34"/>
          <p:cNvSpPr txBox="1"/>
          <p:nvPr/>
        </p:nvSpPr>
        <p:spPr>
          <a:xfrm>
            <a:off x="6317171" y="128054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3</a:t>
            </a:r>
            <a:endParaRPr/>
          </a:p>
        </p:txBody>
      </p:sp>
      <p:sp>
        <p:nvSpPr>
          <p:cNvPr id="686" name="Google Shape;686;p34"/>
          <p:cNvSpPr/>
          <p:nvPr/>
        </p:nvSpPr>
        <p:spPr>
          <a:xfrm>
            <a:off x="3502654" y="5696713"/>
            <a:ext cx="5455158" cy="708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Right child is added to frontier first;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Left child returns values and/or is expanded first.</a:t>
            </a:r>
            <a:endParaRPr/>
          </a:p>
        </p:txBody>
      </p:sp>
      <p:cxnSp>
        <p:nvCxnSpPr>
          <p:cNvPr id="687" name="Google Shape;687;p34"/>
          <p:cNvCxnSpPr>
            <a:endCxn id="688" idx="3"/>
          </p:cNvCxnSpPr>
          <p:nvPr/>
        </p:nvCxnSpPr>
        <p:spPr>
          <a:xfrm>
            <a:off x="6302549" y="1961276"/>
            <a:ext cx="2160900" cy="1170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8" name="Google Shape;688;p34"/>
          <p:cNvSpPr/>
          <p:nvPr/>
        </p:nvSpPr>
        <p:spPr>
          <a:xfrm rot="10800000" flipH="1">
            <a:off x="8234849" y="3131576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89" name="Google Shape;689;p34"/>
          <p:cNvSpPr/>
          <p:nvPr/>
        </p:nvSpPr>
        <p:spPr>
          <a:xfrm>
            <a:off x="7562852" y="4584955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90" name="Google Shape;690;p34"/>
          <p:cNvSpPr/>
          <p:nvPr/>
        </p:nvSpPr>
        <p:spPr>
          <a:xfrm>
            <a:off x="8239126" y="4584955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91" name="Google Shape;691;p34"/>
          <p:cNvSpPr/>
          <p:nvPr/>
        </p:nvSpPr>
        <p:spPr>
          <a:xfrm>
            <a:off x="8915401" y="4584955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692" name="Google Shape;692;p34"/>
          <p:cNvCxnSpPr>
            <a:endCxn id="689" idx="0"/>
          </p:cNvCxnSpPr>
          <p:nvPr/>
        </p:nvCxnSpPr>
        <p:spPr>
          <a:xfrm flipH="1">
            <a:off x="7791452" y="3412255"/>
            <a:ext cx="6762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3" name="Google Shape;693;p34"/>
          <p:cNvCxnSpPr>
            <a:endCxn id="690" idx="0"/>
          </p:cNvCxnSpPr>
          <p:nvPr/>
        </p:nvCxnSpPr>
        <p:spPr>
          <a:xfrm>
            <a:off x="8467726" y="3412255"/>
            <a:ext cx="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4" name="Google Shape;694;p34"/>
          <p:cNvCxnSpPr>
            <a:endCxn id="691" idx="0"/>
          </p:cNvCxnSpPr>
          <p:nvPr/>
        </p:nvCxnSpPr>
        <p:spPr>
          <a:xfrm>
            <a:off x="8467801" y="3412255"/>
            <a:ext cx="6762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5" name="Google Shape;695;p34"/>
          <p:cNvSpPr txBox="1"/>
          <p:nvPr/>
        </p:nvSpPr>
        <p:spPr>
          <a:xfrm>
            <a:off x="7562852" y="486994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14</a:t>
            </a:r>
            <a:endParaRPr/>
          </a:p>
        </p:txBody>
      </p:sp>
      <p:sp>
        <p:nvSpPr>
          <p:cNvPr id="696" name="Google Shape;696;p34"/>
          <p:cNvSpPr txBox="1"/>
          <p:nvPr/>
        </p:nvSpPr>
        <p:spPr>
          <a:xfrm>
            <a:off x="8239126" y="486994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5</a:t>
            </a:r>
            <a:endParaRPr/>
          </a:p>
        </p:txBody>
      </p:sp>
      <p:sp>
        <p:nvSpPr>
          <p:cNvPr id="697" name="Google Shape;697;p34"/>
          <p:cNvSpPr txBox="1"/>
          <p:nvPr/>
        </p:nvSpPr>
        <p:spPr>
          <a:xfrm>
            <a:off x="8915401" y="486994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</a:t>
            </a:r>
            <a:endParaRPr/>
          </a:p>
        </p:txBody>
      </p:sp>
      <p:sp>
        <p:nvSpPr>
          <p:cNvPr id="698" name="Google Shape;698;p34"/>
          <p:cNvSpPr txBox="1"/>
          <p:nvPr/>
        </p:nvSpPr>
        <p:spPr>
          <a:xfrm>
            <a:off x="6140007" y="4682790"/>
            <a:ext cx="289940" cy="28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X</a:t>
            </a:r>
            <a:endParaRPr/>
          </a:p>
        </p:txBody>
      </p:sp>
      <p:sp>
        <p:nvSpPr>
          <p:cNvPr id="699" name="Google Shape;699;p34"/>
          <p:cNvSpPr txBox="1"/>
          <p:nvPr/>
        </p:nvSpPr>
        <p:spPr>
          <a:xfrm>
            <a:off x="6826759" y="4674796"/>
            <a:ext cx="289940" cy="28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X</a:t>
            </a:r>
            <a:endParaRPr/>
          </a:p>
        </p:txBody>
      </p:sp>
      <p:sp>
        <p:nvSpPr>
          <p:cNvPr id="700" name="Google Shape;700;p34"/>
          <p:cNvSpPr txBox="1"/>
          <p:nvPr/>
        </p:nvSpPr>
        <p:spPr>
          <a:xfrm>
            <a:off x="8610600" y="3013353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5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1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α-β Pruning</a:t>
            </a:r>
            <a:endParaRPr/>
          </a:p>
        </p:txBody>
      </p:sp>
      <p:sp>
        <p:nvSpPr>
          <p:cNvPr id="707" name="Google Shape;707;p35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5384800" cy="5504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/>
          <a:p>
            <a:pPr marL="233368" lvl="0" indent="-222256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Define α as the best value (to </a:t>
            </a:r>
            <a:r>
              <a:rPr lang="en-US" cap="small"/>
              <a:t>Max</a:t>
            </a:r>
            <a:r>
              <a:rPr lang="en-US"/>
              <a:t>) found so far off the current path.</a:t>
            </a:r>
            <a:endParaRPr/>
          </a:p>
          <a:p>
            <a:pPr marL="458801" lvl="1" indent="-225432" algn="l" rtl="0"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If v is smaller than α, </a:t>
            </a:r>
            <a:r>
              <a:rPr lang="en-US" cap="small"/>
              <a:t>Max</a:t>
            </a:r>
            <a:r>
              <a:rPr lang="en-US"/>
              <a:t> will avoid it =&gt; prune that branch.</a:t>
            </a:r>
            <a:endParaRPr/>
          </a:p>
        </p:txBody>
      </p:sp>
      <p:sp>
        <p:nvSpPr>
          <p:cNvPr id="708" name="Google Shape;708;p35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709" name="Google Shape;709;p35"/>
          <p:cNvSpPr/>
          <p:nvPr/>
        </p:nvSpPr>
        <p:spPr>
          <a:xfrm>
            <a:off x="8517278" y="2234947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10" name="Google Shape;710;p35"/>
          <p:cNvSpPr/>
          <p:nvPr/>
        </p:nvSpPr>
        <p:spPr>
          <a:xfrm rot="10800000" flipH="1">
            <a:off x="8360594" y="4520186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711" name="Google Shape;711;p35"/>
          <p:cNvCxnSpPr>
            <a:stCxn id="709" idx="3"/>
            <a:endCxn id="712" idx="3"/>
          </p:cNvCxnSpPr>
          <p:nvPr/>
        </p:nvCxnSpPr>
        <p:spPr>
          <a:xfrm flipH="1">
            <a:off x="7685378" y="2519935"/>
            <a:ext cx="1060500" cy="430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3" name="Google Shape;713;p35"/>
          <p:cNvCxnSpPr>
            <a:stCxn id="712" idx="0"/>
          </p:cNvCxnSpPr>
          <p:nvPr/>
        </p:nvCxnSpPr>
        <p:spPr>
          <a:xfrm flipH="1">
            <a:off x="7239097" y="3235454"/>
            <a:ext cx="446400" cy="675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4" name="Google Shape;714;p35"/>
          <p:cNvCxnSpPr>
            <a:stCxn id="712" idx="0"/>
          </p:cNvCxnSpPr>
          <p:nvPr/>
        </p:nvCxnSpPr>
        <p:spPr>
          <a:xfrm>
            <a:off x="7685497" y="3235454"/>
            <a:ext cx="0" cy="675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5" name="Google Shape;715;p35"/>
          <p:cNvCxnSpPr>
            <a:stCxn id="712" idx="0"/>
          </p:cNvCxnSpPr>
          <p:nvPr/>
        </p:nvCxnSpPr>
        <p:spPr>
          <a:xfrm>
            <a:off x="7685497" y="3235454"/>
            <a:ext cx="374700" cy="675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2" name="Google Shape;712;p35"/>
          <p:cNvSpPr/>
          <p:nvPr/>
        </p:nvSpPr>
        <p:spPr>
          <a:xfrm rot="10800000" flipH="1">
            <a:off x="7456897" y="2950466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716" name="Google Shape;716;p35"/>
          <p:cNvCxnSpPr>
            <a:endCxn id="709" idx="0"/>
          </p:cNvCxnSpPr>
          <p:nvPr/>
        </p:nvCxnSpPr>
        <p:spPr>
          <a:xfrm>
            <a:off x="8441078" y="1523947"/>
            <a:ext cx="304800" cy="71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7" name="Google Shape;717;p35"/>
          <p:cNvSpPr/>
          <p:nvPr/>
        </p:nvSpPr>
        <p:spPr>
          <a:xfrm rot="10800000" flipH="1">
            <a:off x="8360596" y="2519933"/>
            <a:ext cx="720783" cy="2000251"/>
          </a:xfrm>
          <a:custGeom>
            <a:avLst/>
            <a:gdLst/>
            <a:ahLst/>
            <a:cxnLst/>
            <a:rect l="l" t="t" r="r" b="b"/>
            <a:pathLst>
              <a:path w="670995" h="2952750" extrusionOk="0">
                <a:moveTo>
                  <a:pt x="224346" y="0"/>
                </a:moveTo>
                <a:cubicBezTo>
                  <a:pt x="89408" y="171450"/>
                  <a:pt x="-45529" y="342900"/>
                  <a:pt x="14796" y="504825"/>
                </a:cubicBezTo>
                <a:cubicBezTo>
                  <a:pt x="75121" y="666750"/>
                  <a:pt x="551371" y="795338"/>
                  <a:pt x="586296" y="971550"/>
                </a:cubicBezTo>
                <a:cubicBezTo>
                  <a:pt x="621221" y="1147763"/>
                  <a:pt x="222759" y="1387475"/>
                  <a:pt x="224346" y="1562100"/>
                </a:cubicBezTo>
                <a:cubicBezTo>
                  <a:pt x="225933" y="1736725"/>
                  <a:pt x="524383" y="1868487"/>
                  <a:pt x="595821" y="2019300"/>
                </a:cubicBezTo>
                <a:cubicBezTo>
                  <a:pt x="667259" y="2170113"/>
                  <a:pt x="691071" y="2311400"/>
                  <a:pt x="652971" y="2466975"/>
                </a:cubicBezTo>
                <a:cubicBezTo>
                  <a:pt x="614871" y="2622550"/>
                  <a:pt x="491046" y="2787650"/>
                  <a:pt x="367221" y="2952750"/>
                </a:cubicBezTo>
              </a:path>
            </a:pathLst>
          </a:custGeom>
          <a:noFill/>
          <a:ln w="2857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18" name="Google Shape;718;p35"/>
          <p:cNvSpPr txBox="1"/>
          <p:nvPr/>
        </p:nvSpPr>
        <p:spPr>
          <a:xfrm>
            <a:off x="7721456" y="2999234"/>
            <a:ext cx="374582" cy="29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 fontScale="925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α</a:t>
            </a:r>
            <a:endParaRPr sz="24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719" name="Google Shape;719;p35"/>
          <p:cNvCxnSpPr>
            <a:stCxn id="710" idx="0"/>
          </p:cNvCxnSpPr>
          <p:nvPr/>
        </p:nvCxnSpPr>
        <p:spPr>
          <a:xfrm>
            <a:off x="8589194" y="4805174"/>
            <a:ext cx="385200" cy="64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0" name="Google Shape;720;p35"/>
          <p:cNvCxnSpPr>
            <a:stCxn id="710" idx="0"/>
            <a:endCxn id="721" idx="0"/>
          </p:cNvCxnSpPr>
          <p:nvPr/>
        </p:nvCxnSpPr>
        <p:spPr>
          <a:xfrm flipH="1">
            <a:off x="8212394" y="4805174"/>
            <a:ext cx="376800" cy="655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1" name="Google Shape;721;p35"/>
          <p:cNvSpPr/>
          <p:nvPr/>
        </p:nvSpPr>
        <p:spPr>
          <a:xfrm>
            <a:off x="7983878" y="546049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22" name="Google Shape;722;p35"/>
          <p:cNvSpPr txBox="1"/>
          <p:nvPr/>
        </p:nvSpPr>
        <p:spPr>
          <a:xfrm>
            <a:off x="8301348" y="5410202"/>
            <a:ext cx="374582" cy="29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 fontScale="925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v</a:t>
            </a:r>
            <a:endParaRPr/>
          </a:p>
        </p:txBody>
      </p:sp>
      <p:sp>
        <p:nvSpPr>
          <p:cNvPr id="723" name="Google Shape;723;p35"/>
          <p:cNvSpPr txBox="1"/>
          <p:nvPr/>
        </p:nvSpPr>
        <p:spPr>
          <a:xfrm>
            <a:off x="8343670" y="4285490"/>
            <a:ext cx="289940" cy="28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X</a:t>
            </a:r>
            <a:endParaRPr/>
          </a:p>
        </p:txBody>
      </p:sp>
      <p:sp>
        <p:nvSpPr>
          <p:cNvPr id="724" name="Google Shape;724;p35"/>
          <p:cNvSpPr/>
          <p:nvPr/>
        </p:nvSpPr>
        <p:spPr>
          <a:xfrm>
            <a:off x="8762475" y="546049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25" name="Google Shape;725;p35"/>
          <p:cNvSpPr txBox="1"/>
          <p:nvPr/>
        </p:nvSpPr>
        <p:spPr>
          <a:xfrm>
            <a:off x="8829508" y="5460494"/>
            <a:ext cx="289940" cy="28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X</a:t>
            </a:r>
            <a:endParaRPr/>
          </a:p>
        </p:txBody>
      </p:sp>
      <p:sp>
        <p:nvSpPr>
          <p:cNvPr id="726" name="Google Shape;726;p35"/>
          <p:cNvSpPr/>
          <p:nvPr/>
        </p:nvSpPr>
        <p:spPr>
          <a:xfrm>
            <a:off x="10215973" y="2234947"/>
            <a:ext cx="585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35"/>
          <p:cNvSpPr/>
          <p:nvPr/>
        </p:nvSpPr>
        <p:spPr>
          <a:xfrm>
            <a:off x="10215972" y="2765799"/>
            <a:ext cx="5469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6"/>
          <p:cNvSpPr/>
          <p:nvPr/>
        </p:nvSpPr>
        <p:spPr>
          <a:xfrm rot="10800000" flipH="1">
            <a:off x="7924801" y="5454015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34" name="Google Shape;734;p36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1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α-β Pruning (cont’d)</a:t>
            </a:r>
            <a:endParaRPr/>
          </a:p>
        </p:txBody>
      </p:sp>
      <p:sp>
        <p:nvSpPr>
          <p:cNvPr id="735" name="Google Shape;735;p36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5384800" cy="5504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/>
          <a:p>
            <a:pPr marL="233368" lvl="0" indent="-222256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Similarly, define β as the best value (to </a:t>
            </a:r>
            <a:r>
              <a:rPr lang="en-US" cap="small"/>
              <a:t>Min</a:t>
            </a:r>
            <a:r>
              <a:rPr lang="en-US"/>
              <a:t>) found so far off the current path.</a:t>
            </a:r>
            <a:endParaRPr/>
          </a:p>
          <a:p>
            <a:pPr marL="458801" lvl="1" indent="-225432" algn="l" rtl="0"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If w is greater than β, </a:t>
            </a:r>
            <a:r>
              <a:rPr lang="en-US" cap="small"/>
              <a:t>Min</a:t>
            </a:r>
            <a:r>
              <a:rPr lang="en-US"/>
              <a:t> will avoid it =&gt; prune that branch.</a:t>
            </a:r>
            <a:endParaRPr/>
          </a:p>
        </p:txBody>
      </p:sp>
      <p:sp>
        <p:nvSpPr>
          <p:cNvPr id="736" name="Google Shape;736;p36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737" name="Google Shape;737;p36"/>
          <p:cNvSpPr/>
          <p:nvPr/>
        </p:nvSpPr>
        <p:spPr>
          <a:xfrm rot="10800000" flipH="1">
            <a:off x="8517278" y="2234947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38" name="Google Shape;738;p36"/>
          <p:cNvSpPr/>
          <p:nvPr/>
        </p:nvSpPr>
        <p:spPr>
          <a:xfrm>
            <a:off x="8382001" y="454514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739" name="Google Shape;739;p36"/>
          <p:cNvCxnSpPr>
            <a:stCxn id="737" idx="0"/>
            <a:endCxn id="740" idx="0"/>
          </p:cNvCxnSpPr>
          <p:nvPr/>
        </p:nvCxnSpPr>
        <p:spPr>
          <a:xfrm flipH="1">
            <a:off x="7685378" y="2519935"/>
            <a:ext cx="1060500" cy="430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1" name="Google Shape;741;p36"/>
          <p:cNvCxnSpPr>
            <a:stCxn id="740" idx="3"/>
          </p:cNvCxnSpPr>
          <p:nvPr/>
        </p:nvCxnSpPr>
        <p:spPr>
          <a:xfrm flipH="1">
            <a:off x="7224097" y="3235454"/>
            <a:ext cx="461400" cy="846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2" name="Google Shape;742;p36"/>
          <p:cNvCxnSpPr>
            <a:stCxn id="740" idx="3"/>
          </p:cNvCxnSpPr>
          <p:nvPr/>
        </p:nvCxnSpPr>
        <p:spPr>
          <a:xfrm>
            <a:off x="7685497" y="3235454"/>
            <a:ext cx="0" cy="846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3" name="Google Shape;743;p36"/>
          <p:cNvCxnSpPr>
            <a:stCxn id="740" idx="3"/>
          </p:cNvCxnSpPr>
          <p:nvPr/>
        </p:nvCxnSpPr>
        <p:spPr>
          <a:xfrm>
            <a:off x="7685497" y="3235454"/>
            <a:ext cx="378900" cy="846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4" name="Google Shape;744;p36"/>
          <p:cNvCxnSpPr>
            <a:endCxn id="737" idx="3"/>
          </p:cNvCxnSpPr>
          <p:nvPr/>
        </p:nvCxnSpPr>
        <p:spPr>
          <a:xfrm>
            <a:off x="8441078" y="1523947"/>
            <a:ext cx="304800" cy="71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5" name="Google Shape;745;p36"/>
          <p:cNvSpPr/>
          <p:nvPr/>
        </p:nvSpPr>
        <p:spPr>
          <a:xfrm rot="10800000" flipH="1">
            <a:off x="8360596" y="2519933"/>
            <a:ext cx="720783" cy="2000251"/>
          </a:xfrm>
          <a:custGeom>
            <a:avLst/>
            <a:gdLst/>
            <a:ahLst/>
            <a:cxnLst/>
            <a:rect l="l" t="t" r="r" b="b"/>
            <a:pathLst>
              <a:path w="670995" h="2952750" extrusionOk="0">
                <a:moveTo>
                  <a:pt x="224346" y="0"/>
                </a:moveTo>
                <a:cubicBezTo>
                  <a:pt x="89408" y="171450"/>
                  <a:pt x="-45529" y="342900"/>
                  <a:pt x="14796" y="504825"/>
                </a:cubicBezTo>
                <a:cubicBezTo>
                  <a:pt x="75121" y="666750"/>
                  <a:pt x="551371" y="795338"/>
                  <a:pt x="586296" y="971550"/>
                </a:cubicBezTo>
                <a:cubicBezTo>
                  <a:pt x="621221" y="1147763"/>
                  <a:pt x="222759" y="1387475"/>
                  <a:pt x="224346" y="1562100"/>
                </a:cubicBezTo>
                <a:cubicBezTo>
                  <a:pt x="225933" y="1736725"/>
                  <a:pt x="524383" y="1868487"/>
                  <a:pt x="595821" y="2019300"/>
                </a:cubicBezTo>
                <a:cubicBezTo>
                  <a:pt x="667259" y="2170113"/>
                  <a:pt x="691071" y="2311400"/>
                  <a:pt x="652971" y="2466975"/>
                </a:cubicBezTo>
                <a:cubicBezTo>
                  <a:pt x="614871" y="2622550"/>
                  <a:pt x="491046" y="2787650"/>
                  <a:pt x="367221" y="2952750"/>
                </a:cubicBezTo>
              </a:path>
            </a:pathLst>
          </a:custGeom>
          <a:noFill/>
          <a:ln w="2857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46" name="Google Shape;746;p36"/>
          <p:cNvSpPr txBox="1"/>
          <p:nvPr/>
        </p:nvSpPr>
        <p:spPr>
          <a:xfrm>
            <a:off x="7772399" y="2945894"/>
            <a:ext cx="374582" cy="29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 fontScale="925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β</a:t>
            </a:r>
            <a:endParaRPr sz="24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47" name="Google Shape;747;p36"/>
          <p:cNvSpPr txBox="1"/>
          <p:nvPr/>
        </p:nvSpPr>
        <p:spPr>
          <a:xfrm>
            <a:off x="8253144" y="5460494"/>
            <a:ext cx="374582" cy="29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 fontScale="925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w</a:t>
            </a:r>
            <a:endParaRPr/>
          </a:p>
        </p:txBody>
      </p:sp>
      <p:sp>
        <p:nvSpPr>
          <p:cNvPr id="740" name="Google Shape;740;p36"/>
          <p:cNvSpPr/>
          <p:nvPr/>
        </p:nvSpPr>
        <p:spPr>
          <a:xfrm>
            <a:off x="7456897" y="2950466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748" name="Google Shape;748;p36"/>
          <p:cNvCxnSpPr>
            <a:stCxn id="738" idx="3"/>
          </p:cNvCxnSpPr>
          <p:nvPr/>
        </p:nvCxnSpPr>
        <p:spPr>
          <a:xfrm>
            <a:off x="8610601" y="4830130"/>
            <a:ext cx="464700" cy="676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9" name="Google Shape;749;p36"/>
          <p:cNvCxnSpPr>
            <a:stCxn id="738" idx="3"/>
            <a:endCxn id="733" idx="3"/>
          </p:cNvCxnSpPr>
          <p:nvPr/>
        </p:nvCxnSpPr>
        <p:spPr>
          <a:xfrm flipH="1">
            <a:off x="8153401" y="4830130"/>
            <a:ext cx="457200" cy="62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0" name="Google Shape;750;p36"/>
          <p:cNvSpPr/>
          <p:nvPr/>
        </p:nvSpPr>
        <p:spPr>
          <a:xfrm rot="10800000" flipH="1">
            <a:off x="8839201" y="5489640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51" name="Google Shape;751;p36"/>
          <p:cNvSpPr txBox="1"/>
          <p:nvPr/>
        </p:nvSpPr>
        <p:spPr>
          <a:xfrm>
            <a:off x="8343670" y="4285490"/>
            <a:ext cx="289940" cy="28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X</a:t>
            </a:r>
            <a:endParaRPr/>
          </a:p>
        </p:txBody>
      </p:sp>
      <p:sp>
        <p:nvSpPr>
          <p:cNvPr id="752" name="Google Shape;752;p36"/>
          <p:cNvSpPr txBox="1"/>
          <p:nvPr/>
        </p:nvSpPr>
        <p:spPr>
          <a:xfrm>
            <a:off x="8930262" y="5430012"/>
            <a:ext cx="289940" cy="28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X</a:t>
            </a:r>
            <a:endParaRPr/>
          </a:p>
        </p:txBody>
      </p:sp>
      <p:sp>
        <p:nvSpPr>
          <p:cNvPr id="753" name="Google Shape;753;p36"/>
          <p:cNvSpPr/>
          <p:nvPr/>
        </p:nvSpPr>
        <p:spPr>
          <a:xfrm>
            <a:off x="10196735" y="2874123"/>
            <a:ext cx="585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36"/>
          <p:cNvSpPr/>
          <p:nvPr/>
        </p:nvSpPr>
        <p:spPr>
          <a:xfrm>
            <a:off x="10215972" y="2150601"/>
            <a:ext cx="5469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7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Quiz: Pruning</a:t>
            </a:r>
            <a:endParaRPr/>
          </a:p>
        </p:txBody>
      </p:sp>
      <p:sp>
        <p:nvSpPr>
          <p:cNvPr id="760" name="Google Shape;760;p37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761" name="Google Shape;761;p37"/>
          <p:cNvSpPr/>
          <p:nvPr/>
        </p:nvSpPr>
        <p:spPr>
          <a:xfrm>
            <a:off x="6054853" y="16764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62" name="Google Shape;762;p37"/>
          <p:cNvSpPr/>
          <p:nvPr/>
        </p:nvSpPr>
        <p:spPr>
          <a:xfrm>
            <a:off x="3352800" y="459181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63" name="Google Shape;763;p37"/>
          <p:cNvSpPr/>
          <p:nvPr/>
        </p:nvSpPr>
        <p:spPr>
          <a:xfrm>
            <a:off x="4029075" y="459181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64" name="Google Shape;764;p37"/>
          <p:cNvSpPr/>
          <p:nvPr/>
        </p:nvSpPr>
        <p:spPr>
          <a:xfrm>
            <a:off x="4705351" y="459181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65" name="Google Shape;765;p37"/>
          <p:cNvSpPr/>
          <p:nvPr/>
        </p:nvSpPr>
        <p:spPr>
          <a:xfrm>
            <a:off x="5381625" y="459181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766" name="Google Shape;766;p37"/>
          <p:cNvCxnSpPr>
            <a:stCxn id="761" idx="3"/>
            <a:endCxn id="767" idx="3"/>
          </p:cNvCxnSpPr>
          <p:nvPr/>
        </p:nvCxnSpPr>
        <p:spPr>
          <a:xfrm flipH="1">
            <a:off x="4257553" y="1961390"/>
            <a:ext cx="20259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8" name="Google Shape;768;p37"/>
          <p:cNvCxnSpPr>
            <a:stCxn id="761" idx="3"/>
            <a:endCxn id="769" idx="3"/>
          </p:cNvCxnSpPr>
          <p:nvPr/>
        </p:nvCxnSpPr>
        <p:spPr>
          <a:xfrm>
            <a:off x="6283453" y="1961390"/>
            <a:ext cx="30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0" name="Google Shape;770;p37"/>
          <p:cNvCxnSpPr>
            <a:stCxn id="767" idx="0"/>
            <a:endCxn id="762" idx="0"/>
          </p:cNvCxnSpPr>
          <p:nvPr/>
        </p:nvCxnSpPr>
        <p:spPr>
          <a:xfrm flipH="1">
            <a:off x="3581475" y="3419095"/>
            <a:ext cx="6762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1" name="Google Shape;771;p37"/>
          <p:cNvCxnSpPr>
            <a:stCxn id="767" idx="0"/>
            <a:endCxn id="763" idx="0"/>
          </p:cNvCxnSpPr>
          <p:nvPr/>
        </p:nvCxnSpPr>
        <p:spPr>
          <a:xfrm>
            <a:off x="4257675" y="3419095"/>
            <a:ext cx="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2" name="Google Shape;772;p37"/>
          <p:cNvCxnSpPr>
            <a:stCxn id="767" idx="0"/>
            <a:endCxn id="764" idx="0"/>
          </p:cNvCxnSpPr>
          <p:nvPr/>
        </p:nvCxnSpPr>
        <p:spPr>
          <a:xfrm>
            <a:off x="4257675" y="3419095"/>
            <a:ext cx="6762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3" name="Google Shape;773;p37"/>
          <p:cNvCxnSpPr>
            <a:stCxn id="769" idx="0"/>
            <a:endCxn id="765" idx="0"/>
          </p:cNvCxnSpPr>
          <p:nvPr/>
        </p:nvCxnSpPr>
        <p:spPr>
          <a:xfrm flipH="1">
            <a:off x="5610301" y="3419095"/>
            <a:ext cx="6762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4" name="Google Shape;774;p37"/>
          <p:cNvCxnSpPr>
            <a:stCxn id="769" idx="0"/>
          </p:cNvCxnSpPr>
          <p:nvPr/>
        </p:nvCxnSpPr>
        <p:spPr>
          <a:xfrm>
            <a:off x="6286501" y="3419095"/>
            <a:ext cx="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5" name="Google Shape;775;p37"/>
          <p:cNvCxnSpPr>
            <a:stCxn id="769" idx="0"/>
          </p:cNvCxnSpPr>
          <p:nvPr/>
        </p:nvCxnSpPr>
        <p:spPr>
          <a:xfrm>
            <a:off x="6286501" y="3419095"/>
            <a:ext cx="6762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6" name="Google Shape;776;p37"/>
          <p:cNvSpPr/>
          <p:nvPr/>
        </p:nvSpPr>
        <p:spPr>
          <a:xfrm>
            <a:off x="1981203" y="1504188"/>
            <a:ext cx="598397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smal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Max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77" name="Google Shape;777;p37"/>
          <p:cNvSpPr/>
          <p:nvPr/>
        </p:nvSpPr>
        <p:spPr>
          <a:xfrm>
            <a:off x="1981200" y="2961895"/>
            <a:ext cx="558311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smal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Min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78" name="Google Shape;778;p37"/>
          <p:cNvSpPr txBox="1"/>
          <p:nvPr/>
        </p:nvSpPr>
        <p:spPr>
          <a:xfrm>
            <a:off x="3352800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3</a:t>
            </a:r>
            <a:endParaRPr/>
          </a:p>
        </p:txBody>
      </p:sp>
      <p:sp>
        <p:nvSpPr>
          <p:cNvPr id="779" name="Google Shape;779;p37"/>
          <p:cNvSpPr txBox="1"/>
          <p:nvPr/>
        </p:nvSpPr>
        <p:spPr>
          <a:xfrm>
            <a:off x="4029075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12</a:t>
            </a:r>
            <a:endParaRPr/>
          </a:p>
        </p:txBody>
      </p:sp>
      <p:sp>
        <p:nvSpPr>
          <p:cNvPr id="780" name="Google Shape;780;p37"/>
          <p:cNvSpPr txBox="1"/>
          <p:nvPr/>
        </p:nvSpPr>
        <p:spPr>
          <a:xfrm>
            <a:off x="4705351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8</a:t>
            </a:r>
            <a:endParaRPr/>
          </a:p>
        </p:txBody>
      </p:sp>
      <p:sp>
        <p:nvSpPr>
          <p:cNvPr id="781" name="Google Shape;781;p37"/>
          <p:cNvSpPr txBox="1"/>
          <p:nvPr/>
        </p:nvSpPr>
        <p:spPr>
          <a:xfrm>
            <a:off x="5381625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</a:t>
            </a:r>
            <a:endParaRPr/>
          </a:p>
        </p:txBody>
      </p:sp>
      <p:sp>
        <p:nvSpPr>
          <p:cNvPr id="767" name="Google Shape;767;p37"/>
          <p:cNvSpPr/>
          <p:nvPr/>
        </p:nvSpPr>
        <p:spPr>
          <a:xfrm rot="10800000" flipH="1">
            <a:off x="4029075" y="3134107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69" name="Google Shape;769;p37"/>
          <p:cNvSpPr/>
          <p:nvPr/>
        </p:nvSpPr>
        <p:spPr>
          <a:xfrm rot="10800000" flipH="1">
            <a:off x="6057901" y="3134107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82" name="Google Shape;782;p37"/>
          <p:cNvSpPr/>
          <p:nvPr/>
        </p:nvSpPr>
        <p:spPr>
          <a:xfrm>
            <a:off x="6054853" y="4599251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83" name="Google Shape;783;p37"/>
          <p:cNvSpPr/>
          <p:nvPr/>
        </p:nvSpPr>
        <p:spPr>
          <a:xfrm>
            <a:off x="6728079" y="4599251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84" name="Google Shape;784;p37"/>
          <p:cNvSpPr/>
          <p:nvPr/>
        </p:nvSpPr>
        <p:spPr>
          <a:xfrm>
            <a:off x="7410451" y="459181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85" name="Google Shape;785;p37"/>
          <p:cNvSpPr/>
          <p:nvPr/>
        </p:nvSpPr>
        <p:spPr>
          <a:xfrm>
            <a:off x="8086726" y="459181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86" name="Google Shape;786;p37"/>
          <p:cNvSpPr/>
          <p:nvPr/>
        </p:nvSpPr>
        <p:spPr>
          <a:xfrm>
            <a:off x="8763000" y="459181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787" name="Google Shape;787;p37"/>
          <p:cNvCxnSpPr>
            <a:endCxn id="788" idx="3"/>
          </p:cNvCxnSpPr>
          <p:nvPr/>
        </p:nvCxnSpPr>
        <p:spPr>
          <a:xfrm>
            <a:off x="6283426" y="1961407"/>
            <a:ext cx="20319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37"/>
          <p:cNvCxnSpPr>
            <a:stCxn id="788" idx="0"/>
            <a:endCxn id="784" idx="0"/>
          </p:cNvCxnSpPr>
          <p:nvPr/>
        </p:nvCxnSpPr>
        <p:spPr>
          <a:xfrm flipH="1">
            <a:off x="7639126" y="3419095"/>
            <a:ext cx="6762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37"/>
          <p:cNvCxnSpPr>
            <a:endCxn id="785" idx="0"/>
          </p:cNvCxnSpPr>
          <p:nvPr/>
        </p:nvCxnSpPr>
        <p:spPr>
          <a:xfrm>
            <a:off x="8315326" y="3429014"/>
            <a:ext cx="0" cy="1162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1" name="Google Shape;791;p37"/>
          <p:cNvCxnSpPr>
            <a:stCxn id="788" idx="0"/>
            <a:endCxn id="786" idx="0"/>
          </p:cNvCxnSpPr>
          <p:nvPr/>
        </p:nvCxnSpPr>
        <p:spPr>
          <a:xfrm>
            <a:off x="8315326" y="3419095"/>
            <a:ext cx="6762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2" name="Google Shape;792;p37"/>
          <p:cNvSpPr txBox="1"/>
          <p:nvPr/>
        </p:nvSpPr>
        <p:spPr>
          <a:xfrm>
            <a:off x="7410451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</a:t>
            </a:r>
            <a:endParaRPr/>
          </a:p>
        </p:txBody>
      </p:sp>
      <p:sp>
        <p:nvSpPr>
          <p:cNvPr id="793" name="Google Shape;793;p37"/>
          <p:cNvSpPr txBox="1"/>
          <p:nvPr/>
        </p:nvSpPr>
        <p:spPr>
          <a:xfrm>
            <a:off x="8086726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5</a:t>
            </a:r>
            <a:endParaRPr/>
          </a:p>
        </p:txBody>
      </p:sp>
      <p:sp>
        <p:nvSpPr>
          <p:cNvPr id="794" name="Google Shape;794;p37"/>
          <p:cNvSpPr txBox="1"/>
          <p:nvPr/>
        </p:nvSpPr>
        <p:spPr>
          <a:xfrm>
            <a:off x="8763000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14</a:t>
            </a:r>
            <a:endParaRPr/>
          </a:p>
        </p:txBody>
      </p:sp>
      <p:sp>
        <p:nvSpPr>
          <p:cNvPr id="788" name="Google Shape;788;p37"/>
          <p:cNvSpPr/>
          <p:nvPr/>
        </p:nvSpPr>
        <p:spPr>
          <a:xfrm rot="10800000" flipH="1">
            <a:off x="8086726" y="3134107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95" name="Google Shape;795;p37"/>
          <p:cNvSpPr txBox="1"/>
          <p:nvPr/>
        </p:nvSpPr>
        <p:spPr>
          <a:xfrm>
            <a:off x="6051423" y="4855663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7</a:t>
            </a:r>
            <a:endParaRPr/>
          </a:p>
        </p:txBody>
      </p:sp>
      <p:sp>
        <p:nvSpPr>
          <p:cNvPr id="796" name="Google Shape;796;p37"/>
          <p:cNvSpPr txBox="1"/>
          <p:nvPr/>
        </p:nvSpPr>
        <p:spPr>
          <a:xfrm>
            <a:off x="6727699" y="4855663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9</a:t>
            </a:r>
            <a:endParaRPr/>
          </a:p>
        </p:txBody>
      </p:sp>
      <p:sp>
        <p:nvSpPr>
          <p:cNvPr id="797" name="Google Shape;797;p37"/>
          <p:cNvSpPr/>
          <p:nvPr/>
        </p:nvSpPr>
        <p:spPr>
          <a:xfrm>
            <a:off x="3502654" y="5715001"/>
            <a:ext cx="5455158" cy="708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Right child is added to frontier first;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Left child returns values and/or is expanded first.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8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Quiz: Solution</a:t>
            </a:r>
            <a:endParaRPr/>
          </a:p>
        </p:txBody>
      </p:sp>
      <p:sp>
        <p:nvSpPr>
          <p:cNvPr id="803" name="Google Shape;803;p38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804" name="Google Shape;804;p38"/>
          <p:cNvSpPr/>
          <p:nvPr/>
        </p:nvSpPr>
        <p:spPr>
          <a:xfrm>
            <a:off x="6054853" y="16764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05" name="Google Shape;805;p38"/>
          <p:cNvSpPr/>
          <p:nvPr/>
        </p:nvSpPr>
        <p:spPr>
          <a:xfrm>
            <a:off x="3352800" y="459181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06" name="Google Shape;806;p38"/>
          <p:cNvSpPr/>
          <p:nvPr/>
        </p:nvSpPr>
        <p:spPr>
          <a:xfrm>
            <a:off x="4029075" y="459181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07" name="Google Shape;807;p38"/>
          <p:cNvSpPr/>
          <p:nvPr/>
        </p:nvSpPr>
        <p:spPr>
          <a:xfrm>
            <a:off x="4705351" y="459181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08" name="Google Shape;808;p38"/>
          <p:cNvSpPr/>
          <p:nvPr/>
        </p:nvSpPr>
        <p:spPr>
          <a:xfrm>
            <a:off x="5381625" y="459181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809" name="Google Shape;809;p38"/>
          <p:cNvCxnSpPr>
            <a:stCxn id="804" idx="3"/>
            <a:endCxn id="810" idx="3"/>
          </p:cNvCxnSpPr>
          <p:nvPr/>
        </p:nvCxnSpPr>
        <p:spPr>
          <a:xfrm flipH="1">
            <a:off x="4257553" y="1961390"/>
            <a:ext cx="20259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1" name="Google Shape;811;p38"/>
          <p:cNvCxnSpPr>
            <a:stCxn id="804" idx="3"/>
            <a:endCxn id="812" idx="3"/>
          </p:cNvCxnSpPr>
          <p:nvPr/>
        </p:nvCxnSpPr>
        <p:spPr>
          <a:xfrm>
            <a:off x="6283453" y="1961390"/>
            <a:ext cx="30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3" name="Google Shape;813;p38"/>
          <p:cNvCxnSpPr>
            <a:stCxn id="810" idx="0"/>
            <a:endCxn id="805" idx="0"/>
          </p:cNvCxnSpPr>
          <p:nvPr/>
        </p:nvCxnSpPr>
        <p:spPr>
          <a:xfrm flipH="1">
            <a:off x="3581475" y="3419095"/>
            <a:ext cx="6762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4" name="Google Shape;814;p38"/>
          <p:cNvCxnSpPr>
            <a:stCxn id="810" idx="0"/>
            <a:endCxn id="806" idx="0"/>
          </p:cNvCxnSpPr>
          <p:nvPr/>
        </p:nvCxnSpPr>
        <p:spPr>
          <a:xfrm>
            <a:off x="4257675" y="3419095"/>
            <a:ext cx="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5" name="Google Shape;815;p38"/>
          <p:cNvCxnSpPr>
            <a:stCxn id="810" idx="0"/>
            <a:endCxn id="807" idx="0"/>
          </p:cNvCxnSpPr>
          <p:nvPr/>
        </p:nvCxnSpPr>
        <p:spPr>
          <a:xfrm>
            <a:off x="4257675" y="3419095"/>
            <a:ext cx="6762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6" name="Google Shape;816;p38"/>
          <p:cNvCxnSpPr>
            <a:stCxn id="812" idx="0"/>
            <a:endCxn id="808" idx="0"/>
          </p:cNvCxnSpPr>
          <p:nvPr/>
        </p:nvCxnSpPr>
        <p:spPr>
          <a:xfrm flipH="1">
            <a:off x="5610301" y="3419095"/>
            <a:ext cx="6762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7" name="Google Shape;817;p38"/>
          <p:cNvCxnSpPr>
            <a:stCxn id="812" idx="0"/>
          </p:cNvCxnSpPr>
          <p:nvPr/>
        </p:nvCxnSpPr>
        <p:spPr>
          <a:xfrm>
            <a:off x="6286501" y="3419095"/>
            <a:ext cx="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8" name="Google Shape;818;p38"/>
          <p:cNvCxnSpPr>
            <a:stCxn id="812" idx="0"/>
          </p:cNvCxnSpPr>
          <p:nvPr/>
        </p:nvCxnSpPr>
        <p:spPr>
          <a:xfrm>
            <a:off x="6286501" y="3419095"/>
            <a:ext cx="6762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9" name="Google Shape;819;p38"/>
          <p:cNvSpPr/>
          <p:nvPr/>
        </p:nvSpPr>
        <p:spPr>
          <a:xfrm>
            <a:off x="1981203" y="1504188"/>
            <a:ext cx="598397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smal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Max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20" name="Google Shape;820;p38"/>
          <p:cNvSpPr/>
          <p:nvPr/>
        </p:nvSpPr>
        <p:spPr>
          <a:xfrm>
            <a:off x="1981200" y="2961895"/>
            <a:ext cx="558311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smal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Min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21" name="Google Shape;821;p38"/>
          <p:cNvSpPr txBox="1"/>
          <p:nvPr/>
        </p:nvSpPr>
        <p:spPr>
          <a:xfrm>
            <a:off x="6400801" y="159334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3</a:t>
            </a:r>
            <a:endParaRPr/>
          </a:p>
        </p:txBody>
      </p:sp>
      <p:sp>
        <p:nvSpPr>
          <p:cNvPr id="822" name="Google Shape;822;p38"/>
          <p:cNvSpPr txBox="1"/>
          <p:nvPr/>
        </p:nvSpPr>
        <p:spPr>
          <a:xfrm>
            <a:off x="3352800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3</a:t>
            </a:r>
            <a:endParaRPr/>
          </a:p>
        </p:txBody>
      </p:sp>
      <p:sp>
        <p:nvSpPr>
          <p:cNvPr id="823" name="Google Shape;823;p38"/>
          <p:cNvSpPr txBox="1"/>
          <p:nvPr/>
        </p:nvSpPr>
        <p:spPr>
          <a:xfrm>
            <a:off x="4029075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12</a:t>
            </a:r>
            <a:endParaRPr/>
          </a:p>
        </p:txBody>
      </p:sp>
      <p:sp>
        <p:nvSpPr>
          <p:cNvPr id="824" name="Google Shape;824;p38"/>
          <p:cNvSpPr txBox="1"/>
          <p:nvPr/>
        </p:nvSpPr>
        <p:spPr>
          <a:xfrm>
            <a:off x="4705351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8</a:t>
            </a:r>
            <a:endParaRPr/>
          </a:p>
        </p:txBody>
      </p:sp>
      <p:sp>
        <p:nvSpPr>
          <p:cNvPr id="825" name="Google Shape;825;p38"/>
          <p:cNvSpPr txBox="1"/>
          <p:nvPr/>
        </p:nvSpPr>
        <p:spPr>
          <a:xfrm>
            <a:off x="5381625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</a:t>
            </a:r>
            <a:endParaRPr/>
          </a:p>
        </p:txBody>
      </p:sp>
      <p:sp>
        <p:nvSpPr>
          <p:cNvPr id="810" name="Google Shape;810;p38"/>
          <p:cNvSpPr/>
          <p:nvPr/>
        </p:nvSpPr>
        <p:spPr>
          <a:xfrm rot="10800000" flipH="1">
            <a:off x="4029075" y="3134107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12" name="Google Shape;812;p38"/>
          <p:cNvSpPr/>
          <p:nvPr/>
        </p:nvSpPr>
        <p:spPr>
          <a:xfrm rot="10800000" flipH="1">
            <a:off x="6057901" y="3134107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26" name="Google Shape;826;p38"/>
          <p:cNvSpPr txBox="1"/>
          <p:nvPr/>
        </p:nvSpPr>
        <p:spPr>
          <a:xfrm>
            <a:off x="4324351" y="304114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3</a:t>
            </a:r>
            <a:endParaRPr/>
          </a:p>
        </p:txBody>
      </p:sp>
      <p:sp>
        <p:nvSpPr>
          <p:cNvPr id="827" name="Google Shape;827;p38"/>
          <p:cNvSpPr txBox="1"/>
          <p:nvPr/>
        </p:nvSpPr>
        <p:spPr>
          <a:xfrm>
            <a:off x="6353176" y="304114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≤2</a:t>
            </a:r>
            <a:endParaRPr/>
          </a:p>
        </p:txBody>
      </p:sp>
      <p:sp>
        <p:nvSpPr>
          <p:cNvPr id="828" name="Google Shape;828;p38"/>
          <p:cNvSpPr/>
          <p:nvPr/>
        </p:nvSpPr>
        <p:spPr>
          <a:xfrm>
            <a:off x="6054853" y="4599251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29" name="Google Shape;829;p38"/>
          <p:cNvSpPr/>
          <p:nvPr/>
        </p:nvSpPr>
        <p:spPr>
          <a:xfrm>
            <a:off x="6728079" y="4599251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30" name="Google Shape;830;p38"/>
          <p:cNvSpPr/>
          <p:nvPr/>
        </p:nvSpPr>
        <p:spPr>
          <a:xfrm>
            <a:off x="7410451" y="459181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31" name="Google Shape;831;p38"/>
          <p:cNvSpPr/>
          <p:nvPr/>
        </p:nvSpPr>
        <p:spPr>
          <a:xfrm>
            <a:off x="8086726" y="459181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32" name="Google Shape;832;p38"/>
          <p:cNvSpPr/>
          <p:nvPr/>
        </p:nvSpPr>
        <p:spPr>
          <a:xfrm>
            <a:off x="8763000" y="459181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833" name="Google Shape;833;p38"/>
          <p:cNvCxnSpPr>
            <a:endCxn id="834" idx="3"/>
          </p:cNvCxnSpPr>
          <p:nvPr/>
        </p:nvCxnSpPr>
        <p:spPr>
          <a:xfrm>
            <a:off x="6283426" y="1961407"/>
            <a:ext cx="20319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5" name="Google Shape;835;p38"/>
          <p:cNvCxnSpPr>
            <a:stCxn id="834" idx="0"/>
            <a:endCxn id="830" idx="0"/>
          </p:cNvCxnSpPr>
          <p:nvPr/>
        </p:nvCxnSpPr>
        <p:spPr>
          <a:xfrm flipH="1">
            <a:off x="7639126" y="3419095"/>
            <a:ext cx="6762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6" name="Google Shape;836;p38"/>
          <p:cNvCxnSpPr>
            <a:endCxn id="831" idx="0"/>
          </p:cNvCxnSpPr>
          <p:nvPr/>
        </p:nvCxnSpPr>
        <p:spPr>
          <a:xfrm>
            <a:off x="8315326" y="3429014"/>
            <a:ext cx="0" cy="1162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7" name="Google Shape;837;p38"/>
          <p:cNvCxnSpPr>
            <a:stCxn id="834" idx="0"/>
            <a:endCxn id="832" idx="0"/>
          </p:cNvCxnSpPr>
          <p:nvPr/>
        </p:nvCxnSpPr>
        <p:spPr>
          <a:xfrm>
            <a:off x="8315326" y="3419095"/>
            <a:ext cx="6762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8" name="Google Shape;838;p38"/>
          <p:cNvSpPr txBox="1"/>
          <p:nvPr/>
        </p:nvSpPr>
        <p:spPr>
          <a:xfrm>
            <a:off x="7410451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</a:t>
            </a:r>
            <a:endParaRPr/>
          </a:p>
        </p:txBody>
      </p:sp>
      <p:sp>
        <p:nvSpPr>
          <p:cNvPr id="839" name="Google Shape;839;p38"/>
          <p:cNvSpPr txBox="1"/>
          <p:nvPr/>
        </p:nvSpPr>
        <p:spPr>
          <a:xfrm>
            <a:off x="8086726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5</a:t>
            </a:r>
            <a:endParaRPr/>
          </a:p>
        </p:txBody>
      </p:sp>
      <p:sp>
        <p:nvSpPr>
          <p:cNvPr id="840" name="Google Shape;840;p38"/>
          <p:cNvSpPr txBox="1"/>
          <p:nvPr/>
        </p:nvSpPr>
        <p:spPr>
          <a:xfrm>
            <a:off x="8763000" y="48768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14</a:t>
            </a:r>
            <a:endParaRPr/>
          </a:p>
        </p:txBody>
      </p:sp>
      <p:sp>
        <p:nvSpPr>
          <p:cNvPr id="834" name="Google Shape;834;p38"/>
          <p:cNvSpPr/>
          <p:nvPr/>
        </p:nvSpPr>
        <p:spPr>
          <a:xfrm rot="10800000" flipH="1">
            <a:off x="8086726" y="3134107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41" name="Google Shape;841;p38"/>
          <p:cNvSpPr txBox="1"/>
          <p:nvPr/>
        </p:nvSpPr>
        <p:spPr>
          <a:xfrm>
            <a:off x="6143246" y="2781302"/>
            <a:ext cx="289940" cy="28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X</a:t>
            </a:r>
            <a:endParaRPr/>
          </a:p>
        </p:txBody>
      </p:sp>
      <p:sp>
        <p:nvSpPr>
          <p:cNvPr id="842" name="Google Shape;842;p38"/>
          <p:cNvSpPr txBox="1"/>
          <p:nvPr/>
        </p:nvSpPr>
        <p:spPr>
          <a:xfrm>
            <a:off x="6051423" y="4855663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7</a:t>
            </a:r>
            <a:endParaRPr/>
          </a:p>
        </p:txBody>
      </p:sp>
      <p:sp>
        <p:nvSpPr>
          <p:cNvPr id="843" name="Google Shape;843;p38"/>
          <p:cNvSpPr txBox="1"/>
          <p:nvPr/>
        </p:nvSpPr>
        <p:spPr>
          <a:xfrm>
            <a:off x="6727699" y="4855663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9</a:t>
            </a:r>
            <a:endParaRPr/>
          </a:p>
        </p:txBody>
      </p:sp>
      <p:sp>
        <p:nvSpPr>
          <p:cNvPr id="844" name="Google Shape;844;p38"/>
          <p:cNvSpPr txBox="1"/>
          <p:nvPr/>
        </p:nvSpPr>
        <p:spPr>
          <a:xfrm>
            <a:off x="8458201" y="304114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≤1</a:t>
            </a:r>
            <a:endParaRPr/>
          </a:p>
        </p:txBody>
      </p:sp>
      <p:sp>
        <p:nvSpPr>
          <p:cNvPr id="845" name="Google Shape;845;p38"/>
          <p:cNvSpPr txBox="1"/>
          <p:nvPr/>
        </p:nvSpPr>
        <p:spPr>
          <a:xfrm>
            <a:off x="7923612" y="2854071"/>
            <a:ext cx="289940" cy="28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X</a:t>
            </a:r>
            <a:endParaRPr/>
          </a:p>
        </p:txBody>
      </p:sp>
      <p:sp>
        <p:nvSpPr>
          <p:cNvPr id="846" name="Google Shape;846;p38"/>
          <p:cNvSpPr/>
          <p:nvPr/>
        </p:nvSpPr>
        <p:spPr>
          <a:xfrm>
            <a:off x="3502654" y="5696713"/>
            <a:ext cx="5455158" cy="708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Right child is added to frontier first;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Left child returns values and/or is expanded first.</a:t>
            </a:r>
            <a:endParaRPr/>
          </a:p>
        </p:txBody>
      </p:sp>
      <p:sp>
        <p:nvSpPr>
          <p:cNvPr id="847" name="Google Shape;847;p38"/>
          <p:cNvSpPr txBox="1"/>
          <p:nvPr/>
        </p:nvSpPr>
        <p:spPr>
          <a:xfrm>
            <a:off x="6143246" y="4688047"/>
            <a:ext cx="289940" cy="28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X</a:t>
            </a:r>
            <a:endParaRPr/>
          </a:p>
        </p:txBody>
      </p:sp>
      <p:sp>
        <p:nvSpPr>
          <p:cNvPr id="848" name="Google Shape;848;p38"/>
          <p:cNvSpPr txBox="1"/>
          <p:nvPr/>
        </p:nvSpPr>
        <p:spPr>
          <a:xfrm>
            <a:off x="6872862" y="4668014"/>
            <a:ext cx="289940" cy="28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X</a:t>
            </a:r>
            <a:endParaRPr/>
          </a:p>
        </p:txBody>
      </p:sp>
      <p:sp>
        <p:nvSpPr>
          <p:cNvPr id="849" name="Google Shape;849;p38"/>
          <p:cNvSpPr txBox="1"/>
          <p:nvPr/>
        </p:nvSpPr>
        <p:spPr>
          <a:xfrm>
            <a:off x="8170355" y="4662679"/>
            <a:ext cx="289940" cy="28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X</a:t>
            </a:r>
            <a:endParaRPr/>
          </a:p>
        </p:txBody>
      </p:sp>
      <p:sp>
        <p:nvSpPr>
          <p:cNvPr id="850" name="Google Shape;850;p38"/>
          <p:cNvSpPr txBox="1"/>
          <p:nvPr/>
        </p:nvSpPr>
        <p:spPr>
          <a:xfrm>
            <a:off x="8892747" y="4637995"/>
            <a:ext cx="289940" cy="28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9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Quiz: Pruning</a:t>
            </a:r>
            <a:endParaRPr/>
          </a:p>
        </p:txBody>
      </p:sp>
      <p:sp>
        <p:nvSpPr>
          <p:cNvPr id="856" name="Google Shape;856;p39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857" name="Google Shape;857;p39"/>
          <p:cNvSpPr/>
          <p:nvPr/>
        </p:nvSpPr>
        <p:spPr>
          <a:xfrm>
            <a:off x="5521453" y="1149860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58" name="Google Shape;858;p39"/>
          <p:cNvSpPr/>
          <p:nvPr/>
        </p:nvSpPr>
        <p:spPr>
          <a:xfrm>
            <a:off x="2819400" y="406527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59" name="Google Shape;859;p39"/>
          <p:cNvSpPr/>
          <p:nvPr/>
        </p:nvSpPr>
        <p:spPr>
          <a:xfrm>
            <a:off x="3733800" y="406527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60" name="Google Shape;860;p39"/>
          <p:cNvSpPr/>
          <p:nvPr/>
        </p:nvSpPr>
        <p:spPr>
          <a:xfrm>
            <a:off x="4724400" y="406527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861" name="Google Shape;861;p39"/>
          <p:cNvCxnSpPr>
            <a:stCxn id="857" idx="3"/>
            <a:endCxn id="862" idx="3"/>
          </p:cNvCxnSpPr>
          <p:nvPr/>
        </p:nvCxnSpPr>
        <p:spPr>
          <a:xfrm flipH="1">
            <a:off x="3724153" y="1434848"/>
            <a:ext cx="20259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3" name="Google Shape;863;p39"/>
          <p:cNvCxnSpPr>
            <a:stCxn id="857" idx="3"/>
            <a:endCxn id="864" idx="3"/>
          </p:cNvCxnSpPr>
          <p:nvPr/>
        </p:nvCxnSpPr>
        <p:spPr>
          <a:xfrm>
            <a:off x="5750053" y="1434848"/>
            <a:ext cx="3078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5" name="Google Shape;865;p39"/>
          <p:cNvCxnSpPr>
            <a:stCxn id="862" idx="0"/>
            <a:endCxn id="858" idx="0"/>
          </p:cNvCxnSpPr>
          <p:nvPr/>
        </p:nvCxnSpPr>
        <p:spPr>
          <a:xfrm flipH="1">
            <a:off x="3048075" y="2892554"/>
            <a:ext cx="6762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6" name="Google Shape;866;p39"/>
          <p:cNvCxnSpPr>
            <a:stCxn id="862" idx="0"/>
            <a:endCxn id="859" idx="0"/>
          </p:cNvCxnSpPr>
          <p:nvPr/>
        </p:nvCxnSpPr>
        <p:spPr>
          <a:xfrm>
            <a:off x="3724275" y="2892554"/>
            <a:ext cx="2382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7" name="Google Shape;867;p39"/>
          <p:cNvCxnSpPr>
            <a:stCxn id="864" idx="0"/>
            <a:endCxn id="860" idx="0"/>
          </p:cNvCxnSpPr>
          <p:nvPr/>
        </p:nvCxnSpPr>
        <p:spPr>
          <a:xfrm flipH="1">
            <a:off x="4953000" y="2892554"/>
            <a:ext cx="11049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8" name="Google Shape;868;p39"/>
          <p:cNvCxnSpPr>
            <a:stCxn id="864" idx="0"/>
            <a:endCxn id="869" idx="0"/>
          </p:cNvCxnSpPr>
          <p:nvPr/>
        </p:nvCxnSpPr>
        <p:spPr>
          <a:xfrm flipH="1">
            <a:off x="5867400" y="2892554"/>
            <a:ext cx="190500" cy="1180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0" name="Google Shape;870;p39"/>
          <p:cNvCxnSpPr>
            <a:stCxn id="864" idx="0"/>
            <a:endCxn id="871" idx="0"/>
          </p:cNvCxnSpPr>
          <p:nvPr/>
        </p:nvCxnSpPr>
        <p:spPr>
          <a:xfrm>
            <a:off x="6057900" y="2892554"/>
            <a:ext cx="876300" cy="1180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2" name="Google Shape;872;p39"/>
          <p:cNvSpPr/>
          <p:nvPr/>
        </p:nvSpPr>
        <p:spPr>
          <a:xfrm>
            <a:off x="1981203" y="1504188"/>
            <a:ext cx="598397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smal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Max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73" name="Google Shape;873;p39"/>
          <p:cNvSpPr/>
          <p:nvPr/>
        </p:nvSpPr>
        <p:spPr>
          <a:xfrm>
            <a:off x="1981200" y="2961895"/>
            <a:ext cx="558311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smal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Min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74" name="Google Shape;874;p39"/>
          <p:cNvSpPr txBox="1"/>
          <p:nvPr/>
        </p:nvSpPr>
        <p:spPr>
          <a:xfrm>
            <a:off x="2819400" y="4350257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4</a:t>
            </a:r>
            <a:endParaRPr/>
          </a:p>
        </p:txBody>
      </p:sp>
      <p:sp>
        <p:nvSpPr>
          <p:cNvPr id="875" name="Google Shape;875;p39"/>
          <p:cNvSpPr txBox="1"/>
          <p:nvPr/>
        </p:nvSpPr>
        <p:spPr>
          <a:xfrm>
            <a:off x="3733800" y="4350257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5</a:t>
            </a:r>
            <a:endParaRPr/>
          </a:p>
        </p:txBody>
      </p:sp>
      <p:sp>
        <p:nvSpPr>
          <p:cNvPr id="876" name="Google Shape;876;p39"/>
          <p:cNvSpPr txBox="1"/>
          <p:nvPr/>
        </p:nvSpPr>
        <p:spPr>
          <a:xfrm>
            <a:off x="4724400" y="43434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6</a:t>
            </a:r>
            <a:endParaRPr/>
          </a:p>
        </p:txBody>
      </p:sp>
      <p:sp>
        <p:nvSpPr>
          <p:cNvPr id="862" name="Google Shape;862;p39"/>
          <p:cNvSpPr/>
          <p:nvPr/>
        </p:nvSpPr>
        <p:spPr>
          <a:xfrm rot="10800000" flipH="1">
            <a:off x="3495675" y="2607566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64" name="Google Shape;864;p39"/>
          <p:cNvSpPr/>
          <p:nvPr/>
        </p:nvSpPr>
        <p:spPr>
          <a:xfrm rot="10800000" flipH="1">
            <a:off x="5829300" y="2607566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69" name="Google Shape;869;p39"/>
          <p:cNvSpPr/>
          <p:nvPr/>
        </p:nvSpPr>
        <p:spPr>
          <a:xfrm>
            <a:off x="5638800" y="4072710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71" name="Google Shape;871;p39"/>
          <p:cNvSpPr/>
          <p:nvPr/>
        </p:nvSpPr>
        <p:spPr>
          <a:xfrm>
            <a:off x="6705600" y="4072710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77" name="Google Shape;877;p39"/>
          <p:cNvSpPr/>
          <p:nvPr/>
        </p:nvSpPr>
        <p:spPr>
          <a:xfrm>
            <a:off x="7848601" y="406527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78" name="Google Shape;878;p39"/>
          <p:cNvSpPr/>
          <p:nvPr/>
        </p:nvSpPr>
        <p:spPr>
          <a:xfrm>
            <a:off x="8915401" y="406527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879" name="Google Shape;879;p39"/>
          <p:cNvCxnSpPr>
            <a:stCxn id="857" idx="3"/>
            <a:endCxn id="880" idx="3"/>
          </p:cNvCxnSpPr>
          <p:nvPr/>
        </p:nvCxnSpPr>
        <p:spPr>
          <a:xfrm>
            <a:off x="5750053" y="1434848"/>
            <a:ext cx="27177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81" name="Google Shape;881;p39"/>
          <p:cNvCxnSpPr>
            <a:stCxn id="880" idx="0"/>
            <a:endCxn id="877" idx="0"/>
          </p:cNvCxnSpPr>
          <p:nvPr/>
        </p:nvCxnSpPr>
        <p:spPr>
          <a:xfrm flipH="1">
            <a:off x="8077126" y="2892554"/>
            <a:ext cx="3906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82" name="Google Shape;882;p39"/>
          <p:cNvCxnSpPr>
            <a:stCxn id="880" idx="0"/>
            <a:endCxn id="878" idx="0"/>
          </p:cNvCxnSpPr>
          <p:nvPr/>
        </p:nvCxnSpPr>
        <p:spPr>
          <a:xfrm>
            <a:off x="8467726" y="2892554"/>
            <a:ext cx="6762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3" name="Google Shape;883;p39"/>
          <p:cNvSpPr txBox="1"/>
          <p:nvPr/>
        </p:nvSpPr>
        <p:spPr>
          <a:xfrm>
            <a:off x="7848601" y="4350257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3</a:t>
            </a:r>
            <a:endParaRPr/>
          </a:p>
        </p:txBody>
      </p:sp>
      <p:sp>
        <p:nvSpPr>
          <p:cNvPr id="884" name="Google Shape;884;p39"/>
          <p:cNvSpPr txBox="1"/>
          <p:nvPr/>
        </p:nvSpPr>
        <p:spPr>
          <a:xfrm>
            <a:off x="8915401" y="4350257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8</a:t>
            </a:r>
            <a:endParaRPr/>
          </a:p>
        </p:txBody>
      </p:sp>
      <p:sp>
        <p:nvSpPr>
          <p:cNvPr id="880" name="Google Shape;880;p39"/>
          <p:cNvSpPr/>
          <p:nvPr/>
        </p:nvSpPr>
        <p:spPr>
          <a:xfrm rot="10800000" flipH="1">
            <a:off x="8239126" y="2607566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885" name="Google Shape;885;p39"/>
          <p:cNvCxnSpPr>
            <a:stCxn id="869" idx="3"/>
            <a:endCxn id="886" idx="3"/>
          </p:cNvCxnSpPr>
          <p:nvPr/>
        </p:nvCxnSpPr>
        <p:spPr>
          <a:xfrm flipH="1">
            <a:off x="5334000" y="4357698"/>
            <a:ext cx="533400" cy="900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6" name="Google Shape;886;p39"/>
          <p:cNvSpPr/>
          <p:nvPr/>
        </p:nvSpPr>
        <p:spPr>
          <a:xfrm rot="10800000" flipH="1">
            <a:off x="5105401" y="52578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887" name="Google Shape;887;p39"/>
          <p:cNvCxnSpPr>
            <a:stCxn id="869" idx="3"/>
            <a:endCxn id="888" idx="3"/>
          </p:cNvCxnSpPr>
          <p:nvPr/>
        </p:nvCxnSpPr>
        <p:spPr>
          <a:xfrm>
            <a:off x="5867400" y="4357698"/>
            <a:ext cx="152400" cy="900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8" name="Google Shape;888;p39"/>
          <p:cNvSpPr/>
          <p:nvPr/>
        </p:nvSpPr>
        <p:spPr>
          <a:xfrm rot="10800000" flipH="1">
            <a:off x="5791200" y="52578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889" name="Google Shape;889;p39"/>
          <p:cNvCxnSpPr>
            <a:stCxn id="871" idx="3"/>
            <a:endCxn id="890" idx="3"/>
          </p:cNvCxnSpPr>
          <p:nvPr/>
        </p:nvCxnSpPr>
        <p:spPr>
          <a:xfrm flipH="1">
            <a:off x="6601200" y="4357698"/>
            <a:ext cx="333000" cy="900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0" name="Google Shape;890;p39"/>
          <p:cNvSpPr/>
          <p:nvPr/>
        </p:nvSpPr>
        <p:spPr>
          <a:xfrm rot="10800000" flipH="1">
            <a:off x="6372605" y="52578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891" name="Google Shape;891;p39"/>
          <p:cNvCxnSpPr>
            <a:stCxn id="871" idx="3"/>
            <a:endCxn id="892" idx="3"/>
          </p:cNvCxnSpPr>
          <p:nvPr/>
        </p:nvCxnSpPr>
        <p:spPr>
          <a:xfrm>
            <a:off x="6934200" y="4357698"/>
            <a:ext cx="457200" cy="919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2" name="Google Shape;892;p39"/>
          <p:cNvSpPr/>
          <p:nvPr/>
        </p:nvSpPr>
        <p:spPr>
          <a:xfrm rot="10800000" flipH="1">
            <a:off x="7162800" y="527761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93" name="Google Shape;893;p39"/>
          <p:cNvSpPr txBox="1"/>
          <p:nvPr/>
        </p:nvSpPr>
        <p:spPr>
          <a:xfrm>
            <a:off x="5129023" y="5475533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3</a:t>
            </a:r>
            <a:endParaRPr/>
          </a:p>
        </p:txBody>
      </p:sp>
      <p:sp>
        <p:nvSpPr>
          <p:cNvPr id="894" name="Google Shape;894;p39"/>
          <p:cNvSpPr txBox="1"/>
          <p:nvPr/>
        </p:nvSpPr>
        <p:spPr>
          <a:xfrm>
            <a:off x="5814823" y="5468676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4</a:t>
            </a:r>
            <a:endParaRPr/>
          </a:p>
        </p:txBody>
      </p:sp>
      <p:sp>
        <p:nvSpPr>
          <p:cNvPr id="895" name="Google Shape;895;p39"/>
          <p:cNvSpPr txBox="1"/>
          <p:nvPr/>
        </p:nvSpPr>
        <p:spPr>
          <a:xfrm>
            <a:off x="6372605" y="5468676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7</a:t>
            </a:r>
            <a:endParaRPr/>
          </a:p>
        </p:txBody>
      </p:sp>
      <p:sp>
        <p:nvSpPr>
          <p:cNvPr id="896" name="Google Shape;896;p39"/>
          <p:cNvSpPr txBox="1"/>
          <p:nvPr/>
        </p:nvSpPr>
        <p:spPr>
          <a:xfrm>
            <a:off x="7058404" y="5461817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9</a:t>
            </a:r>
            <a:endParaRPr/>
          </a:p>
        </p:txBody>
      </p:sp>
      <p:sp>
        <p:nvSpPr>
          <p:cNvPr id="897" name="Google Shape;897;p39"/>
          <p:cNvSpPr/>
          <p:nvPr/>
        </p:nvSpPr>
        <p:spPr>
          <a:xfrm>
            <a:off x="3420752" y="6073914"/>
            <a:ext cx="5455158" cy="708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Right child is added to frontier first;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Left child returns values and/or is expanded first.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10972801" cy="533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350848" lvl="0" indent="-339734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Introduction</a:t>
            </a:r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40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Quiz: Solution</a:t>
            </a:r>
            <a:endParaRPr/>
          </a:p>
        </p:txBody>
      </p:sp>
      <p:sp>
        <p:nvSpPr>
          <p:cNvPr id="903" name="Google Shape;903;p40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904" name="Google Shape;904;p40"/>
          <p:cNvSpPr/>
          <p:nvPr/>
        </p:nvSpPr>
        <p:spPr>
          <a:xfrm>
            <a:off x="5521453" y="1149860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05" name="Google Shape;905;p40"/>
          <p:cNvSpPr/>
          <p:nvPr/>
        </p:nvSpPr>
        <p:spPr>
          <a:xfrm>
            <a:off x="2819400" y="406527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06" name="Google Shape;906;p40"/>
          <p:cNvSpPr/>
          <p:nvPr/>
        </p:nvSpPr>
        <p:spPr>
          <a:xfrm>
            <a:off x="3733800" y="406527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07" name="Google Shape;907;p40"/>
          <p:cNvSpPr/>
          <p:nvPr/>
        </p:nvSpPr>
        <p:spPr>
          <a:xfrm>
            <a:off x="4724400" y="406527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908" name="Google Shape;908;p40"/>
          <p:cNvCxnSpPr>
            <a:stCxn id="904" idx="3"/>
            <a:endCxn id="909" idx="3"/>
          </p:cNvCxnSpPr>
          <p:nvPr/>
        </p:nvCxnSpPr>
        <p:spPr>
          <a:xfrm flipH="1">
            <a:off x="3724153" y="1434848"/>
            <a:ext cx="20259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0" name="Google Shape;910;p40"/>
          <p:cNvCxnSpPr>
            <a:stCxn id="904" idx="3"/>
            <a:endCxn id="911" idx="3"/>
          </p:cNvCxnSpPr>
          <p:nvPr/>
        </p:nvCxnSpPr>
        <p:spPr>
          <a:xfrm>
            <a:off x="5750053" y="1434848"/>
            <a:ext cx="3078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2" name="Google Shape;912;p40"/>
          <p:cNvCxnSpPr>
            <a:stCxn id="909" idx="0"/>
            <a:endCxn id="905" idx="0"/>
          </p:cNvCxnSpPr>
          <p:nvPr/>
        </p:nvCxnSpPr>
        <p:spPr>
          <a:xfrm flipH="1">
            <a:off x="3048075" y="2892554"/>
            <a:ext cx="6762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3" name="Google Shape;913;p40"/>
          <p:cNvCxnSpPr>
            <a:stCxn id="909" idx="0"/>
            <a:endCxn id="906" idx="0"/>
          </p:cNvCxnSpPr>
          <p:nvPr/>
        </p:nvCxnSpPr>
        <p:spPr>
          <a:xfrm>
            <a:off x="3724275" y="2892554"/>
            <a:ext cx="2382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4" name="Google Shape;914;p40"/>
          <p:cNvCxnSpPr>
            <a:stCxn id="911" idx="0"/>
            <a:endCxn id="907" idx="0"/>
          </p:cNvCxnSpPr>
          <p:nvPr/>
        </p:nvCxnSpPr>
        <p:spPr>
          <a:xfrm flipH="1">
            <a:off x="4953000" y="2892554"/>
            <a:ext cx="11049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5" name="Google Shape;915;p40"/>
          <p:cNvCxnSpPr>
            <a:stCxn id="911" idx="0"/>
            <a:endCxn id="916" idx="0"/>
          </p:cNvCxnSpPr>
          <p:nvPr/>
        </p:nvCxnSpPr>
        <p:spPr>
          <a:xfrm flipH="1">
            <a:off x="5867400" y="2892554"/>
            <a:ext cx="190500" cy="1180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7" name="Google Shape;917;p40"/>
          <p:cNvCxnSpPr>
            <a:stCxn id="911" idx="0"/>
            <a:endCxn id="918" idx="0"/>
          </p:cNvCxnSpPr>
          <p:nvPr/>
        </p:nvCxnSpPr>
        <p:spPr>
          <a:xfrm>
            <a:off x="6057900" y="2892554"/>
            <a:ext cx="876300" cy="1180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9" name="Google Shape;919;p40"/>
          <p:cNvSpPr/>
          <p:nvPr/>
        </p:nvSpPr>
        <p:spPr>
          <a:xfrm>
            <a:off x="1981203" y="1504188"/>
            <a:ext cx="598397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smal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Max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20" name="Google Shape;920;p40"/>
          <p:cNvSpPr/>
          <p:nvPr/>
        </p:nvSpPr>
        <p:spPr>
          <a:xfrm>
            <a:off x="1981200" y="2961895"/>
            <a:ext cx="558311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smal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Min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21" name="Google Shape;921;p40"/>
          <p:cNvSpPr txBox="1"/>
          <p:nvPr/>
        </p:nvSpPr>
        <p:spPr>
          <a:xfrm>
            <a:off x="2819400" y="4350257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4</a:t>
            </a:r>
            <a:endParaRPr/>
          </a:p>
        </p:txBody>
      </p:sp>
      <p:sp>
        <p:nvSpPr>
          <p:cNvPr id="922" name="Google Shape;922;p40"/>
          <p:cNvSpPr txBox="1"/>
          <p:nvPr/>
        </p:nvSpPr>
        <p:spPr>
          <a:xfrm>
            <a:off x="3733800" y="4350257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5</a:t>
            </a:r>
            <a:endParaRPr/>
          </a:p>
        </p:txBody>
      </p:sp>
      <p:sp>
        <p:nvSpPr>
          <p:cNvPr id="923" name="Google Shape;923;p40"/>
          <p:cNvSpPr txBox="1"/>
          <p:nvPr/>
        </p:nvSpPr>
        <p:spPr>
          <a:xfrm>
            <a:off x="4724400" y="43434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6</a:t>
            </a:r>
            <a:endParaRPr/>
          </a:p>
        </p:txBody>
      </p:sp>
      <p:sp>
        <p:nvSpPr>
          <p:cNvPr id="909" name="Google Shape;909;p40"/>
          <p:cNvSpPr/>
          <p:nvPr/>
        </p:nvSpPr>
        <p:spPr>
          <a:xfrm rot="10800000" flipH="1">
            <a:off x="3495675" y="2607566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11" name="Google Shape;911;p40"/>
          <p:cNvSpPr/>
          <p:nvPr/>
        </p:nvSpPr>
        <p:spPr>
          <a:xfrm rot="10800000" flipH="1">
            <a:off x="5829300" y="2607566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24" name="Google Shape;924;p40"/>
          <p:cNvSpPr txBox="1"/>
          <p:nvPr/>
        </p:nvSpPr>
        <p:spPr>
          <a:xfrm>
            <a:off x="3790951" y="25146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4</a:t>
            </a:r>
            <a:endParaRPr/>
          </a:p>
        </p:txBody>
      </p:sp>
      <p:sp>
        <p:nvSpPr>
          <p:cNvPr id="925" name="Google Shape;925;p40"/>
          <p:cNvSpPr txBox="1"/>
          <p:nvPr/>
        </p:nvSpPr>
        <p:spPr>
          <a:xfrm>
            <a:off x="6124575" y="251460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≤4</a:t>
            </a:r>
            <a:endParaRPr/>
          </a:p>
        </p:txBody>
      </p:sp>
      <p:sp>
        <p:nvSpPr>
          <p:cNvPr id="916" name="Google Shape;916;p40"/>
          <p:cNvSpPr/>
          <p:nvPr/>
        </p:nvSpPr>
        <p:spPr>
          <a:xfrm>
            <a:off x="5638800" y="4072710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18" name="Google Shape;918;p40"/>
          <p:cNvSpPr/>
          <p:nvPr/>
        </p:nvSpPr>
        <p:spPr>
          <a:xfrm>
            <a:off x="6705600" y="4072710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26" name="Google Shape;926;p40"/>
          <p:cNvSpPr/>
          <p:nvPr/>
        </p:nvSpPr>
        <p:spPr>
          <a:xfrm>
            <a:off x="7848601" y="406527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27" name="Google Shape;927;p40"/>
          <p:cNvSpPr/>
          <p:nvPr/>
        </p:nvSpPr>
        <p:spPr>
          <a:xfrm>
            <a:off x="8915401" y="406527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928" name="Google Shape;928;p40"/>
          <p:cNvCxnSpPr>
            <a:stCxn id="904" idx="3"/>
            <a:endCxn id="929" idx="3"/>
          </p:cNvCxnSpPr>
          <p:nvPr/>
        </p:nvCxnSpPr>
        <p:spPr>
          <a:xfrm>
            <a:off x="5750053" y="1434848"/>
            <a:ext cx="27177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0" name="Google Shape;930;p40"/>
          <p:cNvCxnSpPr>
            <a:stCxn id="929" idx="0"/>
            <a:endCxn id="926" idx="0"/>
          </p:cNvCxnSpPr>
          <p:nvPr/>
        </p:nvCxnSpPr>
        <p:spPr>
          <a:xfrm flipH="1">
            <a:off x="8077126" y="2892554"/>
            <a:ext cx="3906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1" name="Google Shape;931;p40"/>
          <p:cNvCxnSpPr>
            <a:stCxn id="929" idx="0"/>
            <a:endCxn id="927" idx="0"/>
          </p:cNvCxnSpPr>
          <p:nvPr/>
        </p:nvCxnSpPr>
        <p:spPr>
          <a:xfrm>
            <a:off x="8467726" y="2892554"/>
            <a:ext cx="676200" cy="11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2" name="Google Shape;932;p40"/>
          <p:cNvSpPr txBox="1"/>
          <p:nvPr/>
        </p:nvSpPr>
        <p:spPr>
          <a:xfrm>
            <a:off x="7848601" y="4350257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3</a:t>
            </a:r>
            <a:endParaRPr/>
          </a:p>
        </p:txBody>
      </p:sp>
      <p:sp>
        <p:nvSpPr>
          <p:cNvPr id="933" name="Google Shape;933;p40"/>
          <p:cNvSpPr txBox="1"/>
          <p:nvPr/>
        </p:nvSpPr>
        <p:spPr>
          <a:xfrm>
            <a:off x="8915401" y="4350257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8</a:t>
            </a:r>
            <a:endParaRPr/>
          </a:p>
        </p:txBody>
      </p:sp>
      <p:sp>
        <p:nvSpPr>
          <p:cNvPr id="929" name="Google Shape;929;p40"/>
          <p:cNvSpPr/>
          <p:nvPr/>
        </p:nvSpPr>
        <p:spPr>
          <a:xfrm rot="10800000" flipH="1">
            <a:off x="8239126" y="2607566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934" name="Google Shape;934;p40"/>
          <p:cNvCxnSpPr>
            <a:stCxn id="916" idx="3"/>
            <a:endCxn id="935" idx="3"/>
          </p:cNvCxnSpPr>
          <p:nvPr/>
        </p:nvCxnSpPr>
        <p:spPr>
          <a:xfrm flipH="1">
            <a:off x="5334000" y="4357698"/>
            <a:ext cx="533400" cy="900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5" name="Google Shape;935;p40"/>
          <p:cNvSpPr/>
          <p:nvPr/>
        </p:nvSpPr>
        <p:spPr>
          <a:xfrm rot="10800000" flipH="1">
            <a:off x="5105401" y="52578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936" name="Google Shape;936;p40"/>
          <p:cNvCxnSpPr>
            <a:stCxn id="916" idx="3"/>
            <a:endCxn id="937" idx="3"/>
          </p:cNvCxnSpPr>
          <p:nvPr/>
        </p:nvCxnSpPr>
        <p:spPr>
          <a:xfrm>
            <a:off x="5867400" y="4357698"/>
            <a:ext cx="152400" cy="900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7" name="Google Shape;937;p40"/>
          <p:cNvSpPr/>
          <p:nvPr/>
        </p:nvSpPr>
        <p:spPr>
          <a:xfrm rot="10800000" flipH="1">
            <a:off x="5791200" y="52578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938" name="Google Shape;938;p40"/>
          <p:cNvCxnSpPr>
            <a:stCxn id="918" idx="3"/>
            <a:endCxn id="939" idx="3"/>
          </p:cNvCxnSpPr>
          <p:nvPr/>
        </p:nvCxnSpPr>
        <p:spPr>
          <a:xfrm flipH="1">
            <a:off x="6601200" y="4357698"/>
            <a:ext cx="333000" cy="900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9" name="Google Shape;939;p40"/>
          <p:cNvSpPr/>
          <p:nvPr/>
        </p:nvSpPr>
        <p:spPr>
          <a:xfrm rot="10800000" flipH="1">
            <a:off x="6372605" y="525780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940" name="Google Shape;940;p40"/>
          <p:cNvCxnSpPr>
            <a:stCxn id="918" idx="3"/>
            <a:endCxn id="941" idx="3"/>
          </p:cNvCxnSpPr>
          <p:nvPr/>
        </p:nvCxnSpPr>
        <p:spPr>
          <a:xfrm>
            <a:off x="6934200" y="4357698"/>
            <a:ext cx="457200" cy="919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1" name="Google Shape;941;p40"/>
          <p:cNvSpPr/>
          <p:nvPr/>
        </p:nvSpPr>
        <p:spPr>
          <a:xfrm rot="10800000" flipH="1">
            <a:off x="7162800" y="527761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42" name="Google Shape;942;p40"/>
          <p:cNvSpPr txBox="1"/>
          <p:nvPr/>
        </p:nvSpPr>
        <p:spPr>
          <a:xfrm>
            <a:off x="5129023" y="5475533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3</a:t>
            </a:r>
            <a:endParaRPr/>
          </a:p>
        </p:txBody>
      </p:sp>
      <p:sp>
        <p:nvSpPr>
          <p:cNvPr id="943" name="Google Shape;943;p40"/>
          <p:cNvSpPr txBox="1"/>
          <p:nvPr/>
        </p:nvSpPr>
        <p:spPr>
          <a:xfrm>
            <a:off x="5814823" y="5468676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4</a:t>
            </a:r>
            <a:endParaRPr/>
          </a:p>
        </p:txBody>
      </p:sp>
      <p:sp>
        <p:nvSpPr>
          <p:cNvPr id="944" name="Google Shape;944;p40"/>
          <p:cNvSpPr txBox="1"/>
          <p:nvPr/>
        </p:nvSpPr>
        <p:spPr>
          <a:xfrm>
            <a:off x="6372605" y="5468676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7</a:t>
            </a:r>
            <a:endParaRPr/>
          </a:p>
        </p:txBody>
      </p:sp>
      <p:sp>
        <p:nvSpPr>
          <p:cNvPr id="945" name="Google Shape;945;p40"/>
          <p:cNvSpPr txBox="1"/>
          <p:nvPr/>
        </p:nvSpPr>
        <p:spPr>
          <a:xfrm>
            <a:off x="7058404" y="5461817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9</a:t>
            </a:r>
            <a:endParaRPr/>
          </a:p>
        </p:txBody>
      </p:sp>
      <p:sp>
        <p:nvSpPr>
          <p:cNvPr id="946" name="Google Shape;946;p40"/>
          <p:cNvSpPr txBox="1"/>
          <p:nvPr/>
        </p:nvSpPr>
        <p:spPr>
          <a:xfrm>
            <a:off x="5962651" y="4035653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4</a:t>
            </a:r>
            <a:endParaRPr/>
          </a:p>
        </p:txBody>
      </p:sp>
      <p:sp>
        <p:nvSpPr>
          <p:cNvPr id="947" name="Google Shape;947;p40"/>
          <p:cNvSpPr txBox="1"/>
          <p:nvPr/>
        </p:nvSpPr>
        <p:spPr>
          <a:xfrm>
            <a:off x="8629651" y="2474977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≤3</a:t>
            </a:r>
            <a:endParaRPr/>
          </a:p>
        </p:txBody>
      </p:sp>
      <p:sp>
        <p:nvSpPr>
          <p:cNvPr id="948" name="Google Shape;948;p40"/>
          <p:cNvSpPr txBox="1"/>
          <p:nvPr/>
        </p:nvSpPr>
        <p:spPr>
          <a:xfrm>
            <a:off x="5867402" y="2382014"/>
            <a:ext cx="289940" cy="28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X</a:t>
            </a:r>
            <a:endParaRPr/>
          </a:p>
        </p:txBody>
      </p:sp>
      <p:sp>
        <p:nvSpPr>
          <p:cNvPr id="949" name="Google Shape;949;p40"/>
          <p:cNvSpPr txBox="1"/>
          <p:nvPr/>
        </p:nvSpPr>
        <p:spPr>
          <a:xfrm>
            <a:off x="8001002" y="2362202"/>
            <a:ext cx="289940" cy="28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X</a:t>
            </a:r>
            <a:endParaRPr/>
          </a:p>
        </p:txBody>
      </p:sp>
      <p:sp>
        <p:nvSpPr>
          <p:cNvPr id="950" name="Google Shape;950;p40"/>
          <p:cNvSpPr txBox="1"/>
          <p:nvPr/>
        </p:nvSpPr>
        <p:spPr>
          <a:xfrm>
            <a:off x="5838825" y="1063753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4</a:t>
            </a:r>
            <a:endParaRPr/>
          </a:p>
        </p:txBody>
      </p:sp>
      <p:sp>
        <p:nvSpPr>
          <p:cNvPr id="951" name="Google Shape;951;p40"/>
          <p:cNvSpPr/>
          <p:nvPr/>
        </p:nvSpPr>
        <p:spPr>
          <a:xfrm>
            <a:off x="3502654" y="5921513"/>
            <a:ext cx="5455158" cy="708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Right child is added to frontier first;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Left child returns values and/or is expanded first.</a:t>
            </a:r>
            <a:endParaRPr/>
          </a:p>
        </p:txBody>
      </p:sp>
      <p:sp>
        <p:nvSpPr>
          <p:cNvPr id="952" name="Google Shape;952;p40"/>
          <p:cNvSpPr txBox="1"/>
          <p:nvPr/>
        </p:nvSpPr>
        <p:spPr>
          <a:xfrm>
            <a:off x="6467031" y="5277614"/>
            <a:ext cx="289940" cy="28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X</a:t>
            </a:r>
            <a:endParaRPr/>
          </a:p>
        </p:txBody>
      </p:sp>
      <p:sp>
        <p:nvSpPr>
          <p:cNvPr id="953" name="Google Shape;953;p40"/>
          <p:cNvSpPr txBox="1"/>
          <p:nvPr/>
        </p:nvSpPr>
        <p:spPr>
          <a:xfrm>
            <a:off x="7260258" y="5277614"/>
            <a:ext cx="289940" cy="28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X</a:t>
            </a:r>
            <a:endParaRPr/>
          </a:p>
        </p:txBody>
      </p:sp>
      <p:sp>
        <p:nvSpPr>
          <p:cNvPr id="954" name="Google Shape;954;p40"/>
          <p:cNvSpPr txBox="1"/>
          <p:nvPr/>
        </p:nvSpPr>
        <p:spPr>
          <a:xfrm>
            <a:off x="6804091" y="4155767"/>
            <a:ext cx="289940" cy="28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X</a:t>
            </a:r>
            <a:endParaRPr/>
          </a:p>
        </p:txBody>
      </p:sp>
      <p:sp>
        <p:nvSpPr>
          <p:cNvPr id="955" name="Google Shape;955;p40"/>
          <p:cNvSpPr txBox="1"/>
          <p:nvPr/>
        </p:nvSpPr>
        <p:spPr>
          <a:xfrm>
            <a:off x="8999032" y="4154807"/>
            <a:ext cx="289940" cy="28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41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Properties of α-β Pruning</a:t>
            </a:r>
            <a:endParaRPr/>
          </a:p>
        </p:txBody>
      </p:sp>
      <p:sp>
        <p:nvSpPr>
          <p:cNvPr id="961" name="Google Shape;961;p41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10972801" cy="533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350848" lvl="0" indent="-339734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Pruning does not affect final result.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Good move ordering improves effectiveness of pruning.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With “perfect ordering,” </a:t>
            </a:r>
            <a:endParaRPr/>
          </a:p>
          <a:p>
            <a:pPr marL="628667" lvl="1" indent="-277820" algn="l" rtl="0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Time complexity = O(b</a:t>
            </a:r>
            <a:r>
              <a:rPr lang="en-US" baseline="30000"/>
              <a:t>m/2</a:t>
            </a:r>
            <a:r>
              <a:rPr lang="en-US"/>
              <a:t>)</a:t>
            </a:r>
            <a:endParaRPr/>
          </a:p>
          <a:p>
            <a:pPr marL="628667" lvl="1" indent="-277820" algn="l" rtl="0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Doubles solvable depth</a:t>
            </a:r>
            <a:endParaRPr/>
          </a:p>
          <a:p>
            <a:pPr marL="628667" lvl="1" indent="-277820" algn="l" rtl="0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Unfortunately, 35</a:t>
            </a:r>
            <a:r>
              <a:rPr lang="en-US" baseline="30000"/>
              <a:t>100/2</a:t>
            </a:r>
            <a:r>
              <a:rPr lang="en-US"/>
              <a:t> for chess is still impossible!</a:t>
            </a:r>
            <a:endParaRPr/>
          </a:p>
        </p:txBody>
      </p:sp>
      <p:sp>
        <p:nvSpPr>
          <p:cNvPr id="962" name="Google Shape;962;p41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42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68" name="Google Shape;968;p42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10972801" cy="533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350848" lvl="0" indent="-339734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Introduction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Game Tree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Optimal Strategy: Minimax 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Pruning</a:t>
            </a:r>
            <a:endParaRPr/>
          </a:p>
          <a:p>
            <a:pPr marL="628667" lvl="1" indent="-277820" algn="l" rtl="0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Cutting branch</a:t>
            </a:r>
            <a:endParaRPr/>
          </a:p>
          <a:p>
            <a:pPr marL="628667" lvl="1" indent="-277820" algn="l" rtl="0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Reducing depth</a:t>
            </a:r>
            <a:endParaRPr/>
          </a:p>
        </p:txBody>
      </p:sp>
      <p:sp>
        <p:nvSpPr>
          <p:cNvPr id="969" name="Google Shape;969;p42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43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1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Cutoff with Evaluation Function</a:t>
            </a:r>
            <a:endParaRPr/>
          </a:p>
        </p:txBody>
      </p:sp>
      <p:sp>
        <p:nvSpPr>
          <p:cNvPr id="975" name="Google Shape;975;p4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5384800" cy="5504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/>
          <a:p>
            <a:pPr marL="233368" lvl="0" indent="-222256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Use Cutoff-Test instead of Terminal-Test</a:t>
            </a:r>
            <a:endParaRPr/>
          </a:p>
          <a:p>
            <a:pPr marL="458801" lvl="1" indent="-225432" algn="l" rtl="0"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e.g., depth limit.</a:t>
            </a:r>
            <a:endParaRPr/>
          </a:p>
          <a:p>
            <a:pPr marL="233368" lvl="0" indent="-222256" algn="l" rtl="0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Use Eval instead of Utility</a:t>
            </a:r>
            <a:endParaRPr/>
          </a:p>
          <a:p>
            <a:pPr marL="458801" lvl="1" indent="-225432" algn="l" rtl="0"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i.e., evaluation function that estimates desirability of position.</a:t>
            </a:r>
            <a:endParaRPr/>
          </a:p>
        </p:txBody>
      </p:sp>
      <p:sp>
        <p:nvSpPr>
          <p:cNvPr id="976" name="Google Shape;976;p43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977" name="Google Shape;977;p43"/>
          <p:cNvSpPr/>
          <p:nvPr/>
        </p:nvSpPr>
        <p:spPr>
          <a:xfrm>
            <a:off x="9067800" y="1295401"/>
            <a:ext cx="228600" cy="225552"/>
          </a:xfrm>
          <a:prstGeom prst="ellipse">
            <a:avLst/>
          </a:prstGeom>
          <a:noFill/>
          <a:ln w="38100" cap="flat" cmpd="sng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978" name="Google Shape;978;p43"/>
          <p:cNvCxnSpPr>
            <a:stCxn id="977" idx="4"/>
          </p:cNvCxnSpPr>
          <p:nvPr/>
        </p:nvCxnSpPr>
        <p:spPr>
          <a:xfrm flipH="1">
            <a:off x="8763000" y="1520953"/>
            <a:ext cx="4191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9" name="Google Shape;979;p43"/>
          <p:cNvCxnSpPr>
            <a:stCxn id="977" idx="4"/>
          </p:cNvCxnSpPr>
          <p:nvPr/>
        </p:nvCxnSpPr>
        <p:spPr>
          <a:xfrm flipH="1">
            <a:off x="8972400" y="1520953"/>
            <a:ext cx="2097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0" name="Google Shape;980;p43"/>
          <p:cNvCxnSpPr>
            <a:stCxn id="977" idx="4"/>
          </p:cNvCxnSpPr>
          <p:nvPr/>
        </p:nvCxnSpPr>
        <p:spPr>
          <a:xfrm>
            <a:off x="9182100" y="1520953"/>
            <a:ext cx="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1" name="Google Shape;981;p43"/>
          <p:cNvCxnSpPr>
            <a:stCxn id="977" idx="4"/>
            <a:endCxn id="982" idx="0"/>
          </p:cNvCxnSpPr>
          <p:nvPr/>
        </p:nvCxnSpPr>
        <p:spPr>
          <a:xfrm>
            <a:off x="9182100" y="1520953"/>
            <a:ext cx="2286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3" name="Google Shape;983;p43"/>
          <p:cNvCxnSpPr>
            <a:stCxn id="977" idx="4"/>
          </p:cNvCxnSpPr>
          <p:nvPr/>
        </p:nvCxnSpPr>
        <p:spPr>
          <a:xfrm>
            <a:off x="9182100" y="1520953"/>
            <a:ext cx="4191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4" name="Google Shape;984;p43"/>
          <p:cNvCxnSpPr>
            <a:stCxn id="977" idx="4"/>
          </p:cNvCxnSpPr>
          <p:nvPr/>
        </p:nvCxnSpPr>
        <p:spPr>
          <a:xfrm>
            <a:off x="9182100" y="1520953"/>
            <a:ext cx="6477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5" name="Google Shape;985;p43"/>
          <p:cNvCxnSpPr>
            <a:stCxn id="977" idx="4"/>
          </p:cNvCxnSpPr>
          <p:nvPr/>
        </p:nvCxnSpPr>
        <p:spPr>
          <a:xfrm flipH="1">
            <a:off x="8534400" y="1520953"/>
            <a:ext cx="6477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2" name="Google Shape;982;p43"/>
          <p:cNvSpPr/>
          <p:nvPr/>
        </p:nvSpPr>
        <p:spPr>
          <a:xfrm>
            <a:off x="9296400" y="1905000"/>
            <a:ext cx="228600" cy="225552"/>
          </a:xfrm>
          <a:prstGeom prst="ellipse">
            <a:avLst/>
          </a:prstGeom>
          <a:noFill/>
          <a:ln w="38100" cap="flat" cmpd="sng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986" name="Google Shape;986;p43"/>
          <p:cNvCxnSpPr>
            <a:stCxn id="982" idx="4"/>
          </p:cNvCxnSpPr>
          <p:nvPr/>
        </p:nvCxnSpPr>
        <p:spPr>
          <a:xfrm flipH="1">
            <a:off x="8991600" y="2130552"/>
            <a:ext cx="4191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7" name="Google Shape;987;p43"/>
          <p:cNvCxnSpPr>
            <a:stCxn id="982" idx="4"/>
            <a:endCxn id="988" idx="0"/>
          </p:cNvCxnSpPr>
          <p:nvPr/>
        </p:nvCxnSpPr>
        <p:spPr>
          <a:xfrm flipH="1">
            <a:off x="9182100" y="2130552"/>
            <a:ext cx="2286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9" name="Google Shape;989;p43"/>
          <p:cNvCxnSpPr>
            <a:stCxn id="982" idx="4"/>
          </p:cNvCxnSpPr>
          <p:nvPr/>
        </p:nvCxnSpPr>
        <p:spPr>
          <a:xfrm>
            <a:off x="9410700" y="2130552"/>
            <a:ext cx="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0" name="Google Shape;990;p43"/>
          <p:cNvCxnSpPr>
            <a:stCxn id="982" idx="4"/>
          </p:cNvCxnSpPr>
          <p:nvPr/>
        </p:nvCxnSpPr>
        <p:spPr>
          <a:xfrm>
            <a:off x="9410700" y="2130552"/>
            <a:ext cx="1905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1" name="Google Shape;991;p43"/>
          <p:cNvCxnSpPr>
            <a:stCxn id="982" idx="4"/>
          </p:cNvCxnSpPr>
          <p:nvPr/>
        </p:nvCxnSpPr>
        <p:spPr>
          <a:xfrm>
            <a:off x="9410700" y="2130552"/>
            <a:ext cx="4191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2" name="Google Shape;992;p43"/>
          <p:cNvCxnSpPr>
            <a:stCxn id="982" idx="4"/>
          </p:cNvCxnSpPr>
          <p:nvPr/>
        </p:nvCxnSpPr>
        <p:spPr>
          <a:xfrm>
            <a:off x="9410700" y="2130552"/>
            <a:ext cx="6477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3" name="Google Shape;993;p43"/>
          <p:cNvCxnSpPr>
            <a:stCxn id="982" idx="4"/>
          </p:cNvCxnSpPr>
          <p:nvPr/>
        </p:nvCxnSpPr>
        <p:spPr>
          <a:xfrm flipH="1">
            <a:off x="8763000" y="2130552"/>
            <a:ext cx="6477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8" name="Google Shape;988;p43"/>
          <p:cNvSpPr/>
          <p:nvPr/>
        </p:nvSpPr>
        <p:spPr>
          <a:xfrm>
            <a:off x="9067800" y="2514600"/>
            <a:ext cx="228600" cy="225552"/>
          </a:xfrm>
          <a:prstGeom prst="ellipse">
            <a:avLst/>
          </a:prstGeom>
          <a:noFill/>
          <a:ln w="38100" cap="flat" cmpd="sng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994" name="Google Shape;994;p43"/>
          <p:cNvCxnSpPr>
            <a:stCxn id="988" idx="4"/>
          </p:cNvCxnSpPr>
          <p:nvPr/>
        </p:nvCxnSpPr>
        <p:spPr>
          <a:xfrm flipH="1">
            <a:off x="8763000" y="2740152"/>
            <a:ext cx="4191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5" name="Google Shape;995;p43"/>
          <p:cNvCxnSpPr>
            <a:stCxn id="988" idx="4"/>
          </p:cNvCxnSpPr>
          <p:nvPr/>
        </p:nvCxnSpPr>
        <p:spPr>
          <a:xfrm flipH="1">
            <a:off x="8972400" y="2740152"/>
            <a:ext cx="2097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6" name="Google Shape;996;p43"/>
          <p:cNvCxnSpPr>
            <a:stCxn id="988" idx="4"/>
          </p:cNvCxnSpPr>
          <p:nvPr/>
        </p:nvCxnSpPr>
        <p:spPr>
          <a:xfrm>
            <a:off x="9182100" y="2740152"/>
            <a:ext cx="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7" name="Google Shape;997;p43"/>
          <p:cNvCxnSpPr>
            <a:stCxn id="988" idx="4"/>
          </p:cNvCxnSpPr>
          <p:nvPr/>
        </p:nvCxnSpPr>
        <p:spPr>
          <a:xfrm>
            <a:off x="9182100" y="2740152"/>
            <a:ext cx="1905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8" name="Google Shape;998;p43"/>
          <p:cNvCxnSpPr>
            <a:stCxn id="988" idx="4"/>
            <a:endCxn id="999" idx="0"/>
          </p:cNvCxnSpPr>
          <p:nvPr/>
        </p:nvCxnSpPr>
        <p:spPr>
          <a:xfrm>
            <a:off x="9182100" y="2740152"/>
            <a:ext cx="3810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0" name="Google Shape;1000;p43"/>
          <p:cNvCxnSpPr>
            <a:stCxn id="988" idx="4"/>
          </p:cNvCxnSpPr>
          <p:nvPr/>
        </p:nvCxnSpPr>
        <p:spPr>
          <a:xfrm>
            <a:off x="9182100" y="2740152"/>
            <a:ext cx="6477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1" name="Google Shape;1001;p43"/>
          <p:cNvCxnSpPr>
            <a:stCxn id="988" idx="4"/>
          </p:cNvCxnSpPr>
          <p:nvPr/>
        </p:nvCxnSpPr>
        <p:spPr>
          <a:xfrm flipH="1">
            <a:off x="8534400" y="2740152"/>
            <a:ext cx="6477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9" name="Google Shape;999;p43"/>
          <p:cNvSpPr/>
          <p:nvPr/>
        </p:nvSpPr>
        <p:spPr>
          <a:xfrm>
            <a:off x="9448800" y="3124201"/>
            <a:ext cx="228600" cy="225552"/>
          </a:xfrm>
          <a:prstGeom prst="ellipse">
            <a:avLst/>
          </a:prstGeom>
          <a:noFill/>
          <a:ln w="38100" cap="flat" cmpd="sng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002" name="Google Shape;1002;p43"/>
          <p:cNvCxnSpPr>
            <a:stCxn id="999" idx="4"/>
          </p:cNvCxnSpPr>
          <p:nvPr/>
        </p:nvCxnSpPr>
        <p:spPr>
          <a:xfrm flipH="1">
            <a:off x="9144000" y="3349753"/>
            <a:ext cx="4191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3" name="Google Shape;1003;p43"/>
          <p:cNvCxnSpPr>
            <a:stCxn id="999" idx="4"/>
          </p:cNvCxnSpPr>
          <p:nvPr/>
        </p:nvCxnSpPr>
        <p:spPr>
          <a:xfrm flipH="1">
            <a:off x="9353400" y="3349753"/>
            <a:ext cx="2097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4" name="Google Shape;1004;p43"/>
          <p:cNvCxnSpPr>
            <a:stCxn id="999" idx="4"/>
          </p:cNvCxnSpPr>
          <p:nvPr/>
        </p:nvCxnSpPr>
        <p:spPr>
          <a:xfrm>
            <a:off x="9563100" y="3349753"/>
            <a:ext cx="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5" name="Google Shape;1005;p43"/>
          <p:cNvCxnSpPr>
            <a:stCxn id="999" idx="4"/>
            <a:endCxn id="1006" idx="0"/>
          </p:cNvCxnSpPr>
          <p:nvPr/>
        </p:nvCxnSpPr>
        <p:spPr>
          <a:xfrm>
            <a:off x="9563100" y="3349753"/>
            <a:ext cx="1524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7" name="Google Shape;1007;p43"/>
          <p:cNvCxnSpPr>
            <a:stCxn id="999" idx="4"/>
          </p:cNvCxnSpPr>
          <p:nvPr/>
        </p:nvCxnSpPr>
        <p:spPr>
          <a:xfrm>
            <a:off x="9563100" y="3349753"/>
            <a:ext cx="4191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8" name="Google Shape;1008;p43"/>
          <p:cNvCxnSpPr>
            <a:stCxn id="999" idx="4"/>
          </p:cNvCxnSpPr>
          <p:nvPr/>
        </p:nvCxnSpPr>
        <p:spPr>
          <a:xfrm>
            <a:off x="9563100" y="3349753"/>
            <a:ext cx="6477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9" name="Google Shape;1009;p43"/>
          <p:cNvCxnSpPr>
            <a:stCxn id="999" idx="4"/>
          </p:cNvCxnSpPr>
          <p:nvPr/>
        </p:nvCxnSpPr>
        <p:spPr>
          <a:xfrm flipH="1">
            <a:off x="8915400" y="3349753"/>
            <a:ext cx="6477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6" name="Google Shape;1006;p43"/>
          <p:cNvSpPr/>
          <p:nvPr/>
        </p:nvSpPr>
        <p:spPr>
          <a:xfrm>
            <a:off x="9601200" y="3733801"/>
            <a:ext cx="228600" cy="225552"/>
          </a:xfrm>
          <a:prstGeom prst="ellipse">
            <a:avLst/>
          </a:prstGeom>
          <a:noFill/>
          <a:ln w="38100" cap="flat" cmpd="sng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010" name="Google Shape;1010;p43"/>
          <p:cNvCxnSpPr>
            <a:stCxn id="1006" idx="4"/>
          </p:cNvCxnSpPr>
          <p:nvPr/>
        </p:nvCxnSpPr>
        <p:spPr>
          <a:xfrm flipH="1">
            <a:off x="9296400" y="3959353"/>
            <a:ext cx="4191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1" name="Google Shape;1011;p43"/>
          <p:cNvCxnSpPr>
            <a:stCxn id="1006" idx="4"/>
          </p:cNvCxnSpPr>
          <p:nvPr/>
        </p:nvCxnSpPr>
        <p:spPr>
          <a:xfrm flipH="1">
            <a:off x="9505800" y="3959353"/>
            <a:ext cx="2097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2" name="Google Shape;1012;p43"/>
          <p:cNvCxnSpPr>
            <a:stCxn id="1006" idx="4"/>
          </p:cNvCxnSpPr>
          <p:nvPr/>
        </p:nvCxnSpPr>
        <p:spPr>
          <a:xfrm>
            <a:off x="9715500" y="3959353"/>
            <a:ext cx="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3" name="Google Shape;1013;p43"/>
          <p:cNvCxnSpPr>
            <a:stCxn id="1006" idx="4"/>
          </p:cNvCxnSpPr>
          <p:nvPr/>
        </p:nvCxnSpPr>
        <p:spPr>
          <a:xfrm>
            <a:off x="9715500" y="3959353"/>
            <a:ext cx="1905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4" name="Google Shape;1014;p43"/>
          <p:cNvCxnSpPr>
            <a:stCxn id="1006" idx="4"/>
          </p:cNvCxnSpPr>
          <p:nvPr/>
        </p:nvCxnSpPr>
        <p:spPr>
          <a:xfrm>
            <a:off x="9715500" y="3959353"/>
            <a:ext cx="4191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5" name="Google Shape;1015;p43"/>
          <p:cNvCxnSpPr>
            <a:stCxn id="1006" idx="4"/>
          </p:cNvCxnSpPr>
          <p:nvPr/>
        </p:nvCxnSpPr>
        <p:spPr>
          <a:xfrm>
            <a:off x="9715500" y="3959353"/>
            <a:ext cx="6477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6" name="Google Shape;1016;p43"/>
          <p:cNvCxnSpPr>
            <a:stCxn id="1006" idx="4"/>
            <a:endCxn id="1017" idx="0"/>
          </p:cNvCxnSpPr>
          <p:nvPr/>
        </p:nvCxnSpPr>
        <p:spPr>
          <a:xfrm flipH="1">
            <a:off x="9105900" y="3959353"/>
            <a:ext cx="6096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17" name="Google Shape;1017;p43"/>
          <p:cNvSpPr/>
          <p:nvPr/>
        </p:nvSpPr>
        <p:spPr>
          <a:xfrm>
            <a:off x="8991600" y="4343400"/>
            <a:ext cx="228600" cy="225552"/>
          </a:xfrm>
          <a:prstGeom prst="ellipse">
            <a:avLst/>
          </a:prstGeom>
          <a:noFill/>
          <a:ln w="38100" cap="flat" cmpd="sng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018" name="Google Shape;1018;p43"/>
          <p:cNvCxnSpPr>
            <a:stCxn id="1017" idx="4"/>
          </p:cNvCxnSpPr>
          <p:nvPr/>
        </p:nvCxnSpPr>
        <p:spPr>
          <a:xfrm flipH="1">
            <a:off x="8686800" y="4568952"/>
            <a:ext cx="4191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9" name="Google Shape;1019;p43"/>
          <p:cNvCxnSpPr>
            <a:stCxn id="1017" idx="4"/>
          </p:cNvCxnSpPr>
          <p:nvPr/>
        </p:nvCxnSpPr>
        <p:spPr>
          <a:xfrm flipH="1">
            <a:off x="8896200" y="4568952"/>
            <a:ext cx="2097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0" name="Google Shape;1020;p43"/>
          <p:cNvCxnSpPr>
            <a:stCxn id="1017" idx="4"/>
          </p:cNvCxnSpPr>
          <p:nvPr/>
        </p:nvCxnSpPr>
        <p:spPr>
          <a:xfrm>
            <a:off x="9105900" y="4568952"/>
            <a:ext cx="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1" name="Google Shape;1021;p43"/>
          <p:cNvCxnSpPr>
            <a:stCxn id="1017" idx="4"/>
          </p:cNvCxnSpPr>
          <p:nvPr/>
        </p:nvCxnSpPr>
        <p:spPr>
          <a:xfrm>
            <a:off x="9105900" y="4568952"/>
            <a:ext cx="1905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2" name="Google Shape;1022;p43"/>
          <p:cNvCxnSpPr>
            <a:stCxn id="1017" idx="4"/>
          </p:cNvCxnSpPr>
          <p:nvPr/>
        </p:nvCxnSpPr>
        <p:spPr>
          <a:xfrm>
            <a:off x="9105900" y="4568952"/>
            <a:ext cx="4191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3" name="Google Shape;1023;p43"/>
          <p:cNvCxnSpPr>
            <a:stCxn id="1017" idx="4"/>
            <a:endCxn id="1024" idx="0"/>
          </p:cNvCxnSpPr>
          <p:nvPr/>
        </p:nvCxnSpPr>
        <p:spPr>
          <a:xfrm>
            <a:off x="9105900" y="4568952"/>
            <a:ext cx="6096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5" name="Google Shape;1025;p43"/>
          <p:cNvCxnSpPr>
            <a:stCxn id="1017" idx="4"/>
          </p:cNvCxnSpPr>
          <p:nvPr/>
        </p:nvCxnSpPr>
        <p:spPr>
          <a:xfrm flipH="1">
            <a:off x="8458200" y="4568952"/>
            <a:ext cx="6477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4" name="Google Shape;1024;p43"/>
          <p:cNvSpPr/>
          <p:nvPr/>
        </p:nvSpPr>
        <p:spPr>
          <a:xfrm>
            <a:off x="9601200" y="4953000"/>
            <a:ext cx="228600" cy="225552"/>
          </a:xfrm>
          <a:prstGeom prst="ellipse">
            <a:avLst/>
          </a:prstGeom>
          <a:noFill/>
          <a:ln w="38100" cap="flat" cmpd="sng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026" name="Google Shape;1026;p43"/>
          <p:cNvCxnSpPr>
            <a:stCxn id="1024" idx="4"/>
            <a:endCxn id="1027" idx="0"/>
          </p:cNvCxnSpPr>
          <p:nvPr/>
        </p:nvCxnSpPr>
        <p:spPr>
          <a:xfrm flipH="1">
            <a:off x="9334500" y="5178552"/>
            <a:ext cx="3810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8" name="Google Shape;1028;p43"/>
          <p:cNvCxnSpPr>
            <a:stCxn id="1024" idx="4"/>
          </p:cNvCxnSpPr>
          <p:nvPr/>
        </p:nvCxnSpPr>
        <p:spPr>
          <a:xfrm flipH="1">
            <a:off x="9505800" y="5178552"/>
            <a:ext cx="2097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9" name="Google Shape;1029;p43"/>
          <p:cNvCxnSpPr>
            <a:stCxn id="1024" idx="4"/>
          </p:cNvCxnSpPr>
          <p:nvPr/>
        </p:nvCxnSpPr>
        <p:spPr>
          <a:xfrm>
            <a:off x="9715500" y="5178552"/>
            <a:ext cx="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0" name="Google Shape;1030;p43"/>
          <p:cNvCxnSpPr>
            <a:stCxn id="1024" idx="4"/>
          </p:cNvCxnSpPr>
          <p:nvPr/>
        </p:nvCxnSpPr>
        <p:spPr>
          <a:xfrm>
            <a:off x="9715500" y="5178552"/>
            <a:ext cx="1905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1" name="Google Shape;1031;p43"/>
          <p:cNvCxnSpPr>
            <a:stCxn id="1024" idx="4"/>
          </p:cNvCxnSpPr>
          <p:nvPr/>
        </p:nvCxnSpPr>
        <p:spPr>
          <a:xfrm>
            <a:off x="9715500" y="5178552"/>
            <a:ext cx="4191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2" name="Google Shape;1032;p43"/>
          <p:cNvCxnSpPr>
            <a:stCxn id="1024" idx="4"/>
          </p:cNvCxnSpPr>
          <p:nvPr/>
        </p:nvCxnSpPr>
        <p:spPr>
          <a:xfrm>
            <a:off x="9715500" y="5178552"/>
            <a:ext cx="6477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3" name="Google Shape;1033;p43"/>
          <p:cNvCxnSpPr>
            <a:stCxn id="1024" idx="4"/>
          </p:cNvCxnSpPr>
          <p:nvPr/>
        </p:nvCxnSpPr>
        <p:spPr>
          <a:xfrm flipH="1">
            <a:off x="9067800" y="5178552"/>
            <a:ext cx="6477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7" name="Google Shape;1027;p43"/>
          <p:cNvSpPr/>
          <p:nvPr/>
        </p:nvSpPr>
        <p:spPr>
          <a:xfrm>
            <a:off x="9220200" y="5562601"/>
            <a:ext cx="228600" cy="225552"/>
          </a:xfrm>
          <a:prstGeom prst="ellipse">
            <a:avLst/>
          </a:prstGeom>
          <a:noFill/>
          <a:ln w="38100" cap="flat" cmpd="sng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034" name="Google Shape;1034;p43"/>
          <p:cNvCxnSpPr>
            <a:stCxn id="1027" idx="4"/>
          </p:cNvCxnSpPr>
          <p:nvPr/>
        </p:nvCxnSpPr>
        <p:spPr>
          <a:xfrm flipH="1">
            <a:off x="8915400" y="5788153"/>
            <a:ext cx="4191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5" name="Google Shape;1035;p43"/>
          <p:cNvCxnSpPr>
            <a:stCxn id="1027" idx="4"/>
          </p:cNvCxnSpPr>
          <p:nvPr/>
        </p:nvCxnSpPr>
        <p:spPr>
          <a:xfrm flipH="1">
            <a:off x="9124800" y="5788153"/>
            <a:ext cx="2097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6" name="Google Shape;1036;p43"/>
          <p:cNvCxnSpPr>
            <a:stCxn id="1027" idx="4"/>
          </p:cNvCxnSpPr>
          <p:nvPr/>
        </p:nvCxnSpPr>
        <p:spPr>
          <a:xfrm>
            <a:off x="9334500" y="5788153"/>
            <a:ext cx="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7" name="Google Shape;1037;p43"/>
          <p:cNvCxnSpPr>
            <a:stCxn id="1027" idx="4"/>
          </p:cNvCxnSpPr>
          <p:nvPr/>
        </p:nvCxnSpPr>
        <p:spPr>
          <a:xfrm>
            <a:off x="9334500" y="5788153"/>
            <a:ext cx="1905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8" name="Google Shape;1038;p43"/>
          <p:cNvCxnSpPr>
            <a:stCxn id="1027" idx="4"/>
          </p:cNvCxnSpPr>
          <p:nvPr/>
        </p:nvCxnSpPr>
        <p:spPr>
          <a:xfrm>
            <a:off x="9334500" y="5788153"/>
            <a:ext cx="4191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9" name="Google Shape;1039;p43"/>
          <p:cNvCxnSpPr>
            <a:stCxn id="1027" idx="4"/>
          </p:cNvCxnSpPr>
          <p:nvPr/>
        </p:nvCxnSpPr>
        <p:spPr>
          <a:xfrm>
            <a:off x="9334500" y="5788153"/>
            <a:ext cx="6477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0" name="Google Shape;1040;p43"/>
          <p:cNvCxnSpPr>
            <a:stCxn id="1027" idx="4"/>
          </p:cNvCxnSpPr>
          <p:nvPr/>
        </p:nvCxnSpPr>
        <p:spPr>
          <a:xfrm flipH="1">
            <a:off x="8686800" y="5788153"/>
            <a:ext cx="647700" cy="38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1" name="Google Shape;1041;p43"/>
          <p:cNvSpPr/>
          <p:nvPr/>
        </p:nvSpPr>
        <p:spPr>
          <a:xfrm>
            <a:off x="7162802" y="4568954"/>
            <a:ext cx="3333751" cy="2061972"/>
          </a:xfrm>
          <a:prstGeom prst="rect">
            <a:avLst/>
          </a:prstGeom>
          <a:solidFill>
            <a:srgbClr val="FF0000">
              <a:alpha val="2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44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 cap="small"/>
              <a:t>Eval</a:t>
            </a:r>
            <a:r>
              <a:rPr lang="en-US"/>
              <a:t>: Evaluation Function</a:t>
            </a:r>
            <a:endParaRPr/>
          </a:p>
        </p:txBody>
      </p:sp>
      <p:sp>
        <p:nvSpPr>
          <p:cNvPr id="1047" name="Google Shape;1047;p44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10972801" cy="533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350848" lvl="0" indent="-339734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evaluation function should be strongly correlated with the actual chances of winning.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computation must not take too long. 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Most evaluation functions work by calculating various features of the state.</a:t>
            </a:r>
            <a:endParaRPr/>
          </a:p>
          <a:p>
            <a:pPr marL="350848" lvl="0" indent="-136533" algn="l" rtl="0">
              <a:spcBef>
                <a:spcPts val="120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1048" name="Google Shape;1048;p44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45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Features</a:t>
            </a:r>
            <a:endParaRPr/>
          </a:p>
        </p:txBody>
      </p:sp>
      <p:sp>
        <p:nvSpPr>
          <p:cNvPr id="1054" name="Google Shape;1054;p45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10972801" cy="533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350848" lvl="0" indent="-339734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features define various categories of states.</a:t>
            </a:r>
            <a:endParaRPr/>
          </a:p>
          <a:p>
            <a:pPr marL="628667" lvl="1" indent="-277820" algn="l" rtl="0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E.g., in chess, features: the number of white pawns, black pawns, white queens, black queens, and so on.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Evaluation function is a function of features. </a:t>
            </a:r>
            <a:endParaRPr/>
          </a:p>
          <a:p>
            <a:pPr marL="628667" lvl="1" indent="-277820" algn="l" rtl="0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E.g., in chess: Linear weighted sum of features. </a:t>
            </a:r>
            <a:endParaRPr/>
          </a:p>
          <a:p>
            <a:pPr marL="628667" lvl="1" indent="-277820" algn="l" rtl="0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Eval(s) = w</a:t>
            </a:r>
            <a:r>
              <a:rPr lang="en-US" baseline="-25000"/>
              <a:t>1</a:t>
            </a:r>
            <a:r>
              <a:rPr lang="en-US"/>
              <a:t>f</a:t>
            </a:r>
            <a:r>
              <a:rPr lang="en-US" baseline="-25000"/>
              <a:t>1</a:t>
            </a:r>
            <a:r>
              <a:rPr lang="en-US"/>
              <a:t>(s) + w</a:t>
            </a:r>
            <a:r>
              <a:rPr lang="en-US" baseline="-25000"/>
              <a:t>2</a:t>
            </a:r>
            <a:r>
              <a:rPr lang="en-US"/>
              <a:t>f</a:t>
            </a:r>
            <a:r>
              <a:rPr lang="en-US" baseline="-25000"/>
              <a:t>2</a:t>
            </a:r>
            <a:r>
              <a:rPr lang="en-US"/>
              <a:t>(s) + …+ w</a:t>
            </a:r>
            <a:r>
              <a:rPr lang="en-US" baseline="-25000"/>
              <a:t>n</a:t>
            </a:r>
            <a:r>
              <a:rPr lang="en-US"/>
              <a:t>f</a:t>
            </a:r>
            <a:r>
              <a:rPr lang="en-US" baseline="-25000"/>
              <a:t>n</a:t>
            </a:r>
            <a:r>
              <a:rPr lang="en-US"/>
              <a:t>(s)</a:t>
            </a:r>
            <a:br>
              <a:rPr lang="en-US"/>
            </a:br>
            <a:r>
              <a:rPr lang="en-US"/>
              <a:t>w</a:t>
            </a:r>
            <a:r>
              <a:rPr lang="en-US" baseline="-25000"/>
              <a:t>1</a:t>
            </a:r>
            <a:r>
              <a:rPr lang="en-US" sz="1600"/>
              <a:t> </a:t>
            </a:r>
            <a:r>
              <a:rPr lang="en-US"/>
              <a:t>= 9</a:t>
            </a:r>
            <a:br>
              <a:rPr lang="en-US"/>
            </a:br>
            <a:r>
              <a:rPr lang="en-US"/>
              <a:t>f</a:t>
            </a:r>
            <a:r>
              <a:rPr lang="en-US" baseline="-25000"/>
              <a:t>1</a:t>
            </a:r>
            <a:r>
              <a:rPr lang="en-US"/>
              <a:t>(s) = (number of white queens) - (number of black queens)</a:t>
            </a:r>
            <a:endParaRPr/>
          </a:p>
        </p:txBody>
      </p:sp>
      <p:sp>
        <p:nvSpPr>
          <p:cNvPr id="1055" name="Google Shape;1055;p45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46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061" name="Google Shape;1061;p46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10972801" cy="533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350848" lvl="0" indent="-339734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Suppose our experience suggests that of the states encountered in the two-pawns vs. one-pawn category </a:t>
            </a:r>
            <a:endParaRPr/>
          </a:p>
          <a:p>
            <a:pPr marL="628667" lvl="1" indent="-277820" algn="l" rtl="0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solidFill>
                  <a:srgbClr val="7030A0"/>
                </a:solidFill>
              </a:rPr>
              <a:t>72% lead to a win (utility=+1)</a:t>
            </a:r>
            <a:endParaRPr/>
          </a:p>
          <a:p>
            <a:pPr marL="628667" lvl="1" indent="-277820" algn="l" rtl="0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solidFill>
                  <a:srgbClr val="7030A0"/>
                </a:solidFill>
              </a:rPr>
              <a:t>20% to a loss (0) </a:t>
            </a:r>
            <a:endParaRPr/>
          </a:p>
          <a:p>
            <a:pPr marL="628667" lvl="1" indent="-277820" algn="l" rtl="0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solidFill>
                  <a:srgbClr val="7030A0"/>
                </a:solidFill>
              </a:rPr>
              <a:t> 8% to a draw (1/2)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Then a reasonable evaluation for states in the category is the expected value: </a:t>
            </a:r>
            <a:endParaRPr/>
          </a:p>
          <a:p>
            <a:pPr marL="628667" lvl="1" indent="-277820" algn="l" rtl="0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solidFill>
                  <a:srgbClr val="7030A0"/>
                </a:solidFill>
              </a:rPr>
              <a:t>(0.72 × (+1)) + (0.20 × 0) + (0.08 × (1/2)) = 0.76.</a:t>
            </a:r>
            <a:endParaRPr/>
          </a:p>
        </p:txBody>
      </p:sp>
      <p:sp>
        <p:nvSpPr>
          <p:cNvPr id="1062" name="Google Shape;1062;p46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7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 cap="small"/>
              <a:t>Cutoff-Test</a:t>
            </a:r>
            <a:r>
              <a:rPr lang="en-US"/>
              <a:t>: a Simple Approach</a:t>
            </a:r>
            <a:endParaRPr/>
          </a:p>
        </p:txBody>
      </p:sp>
      <p:sp>
        <p:nvSpPr>
          <p:cNvPr id="1068" name="Google Shape;1068;p47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10972801" cy="533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350848" lvl="0" indent="-339734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Set a fixed depth limit so that it returns true for all depth greater than some fixed depth d. 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depth d is chosen so that a move is selected within the allocated time.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It can lead to errors due to the approximation.</a:t>
            </a:r>
            <a:endParaRPr/>
          </a:p>
        </p:txBody>
      </p:sp>
      <p:sp>
        <p:nvSpPr>
          <p:cNvPr id="1069" name="Google Shape;1069;p47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8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Cutoff-Test: Quiescence Search Approach</a:t>
            </a:r>
            <a:endParaRPr/>
          </a:p>
        </p:txBody>
      </p:sp>
      <p:sp>
        <p:nvSpPr>
          <p:cNvPr id="1075" name="Google Shape;1075;p48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10972801" cy="533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350848" lvl="0" indent="-339734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evaluation function should be applied only to positions that are unlikely to exhibit wild swings in value in the near future.</a:t>
            </a:r>
            <a:endParaRPr/>
          </a:p>
          <a:p>
            <a:pPr marL="628667" lvl="1" indent="-277820" algn="l" rtl="0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 chess, for example, positions in which favorable captures can be made are not quiescent for an evaluation function that just counts material.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Quiescence search: Non-quiescent positions can be expanded further until quiescent positions are reached.</a:t>
            </a:r>
            <a:endParaRPr/>
          </a:p>
        </p:txBody>
      </p:sp>
      <p:sp>
        <p:nvSpPr>
          <p:cNvPr id="1076" name="Google Shape;1076;p48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49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Forward Pruning</a:t>
            </a:r>
            <a:endParaRPr/>
          </a:p>
        </p:txBody>
      </p:sp>
      <p:sp>
        <p:nvSpPr>
          <p:cNvPr id="1082" name="Google Shape;1082;p49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10972801" cy="533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 fontScale="92500"/>
          </a:bodyPr>
          <a:lstStyle/>
          <a:p>
            <a:pPr marL="350848" lvl="0" indent="-339734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Some moves at a given node are pruned immediately without further consideration.</a:t>
            </a:r>
            <a:endParaRPr/>
          </a:p>
          <a:p>
            <a:pPr marL="628667" lvl="1" indent="-277820" algn="l" rtl="0"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Clearly, most humans playing chess consider only a few moves from each position (at least consciously).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Beam search: </a:t>
            </a:r>
            <a:endParaRPr/>
          </a:p>
          <a:p>
            <a:pPr marL="628667" lvl="1" indent="-277820" algn="l" rtl="0"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On each ply, consider only a “beam” of the n best moves (according to the evaluation function) rather than considering all possible moves.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en-US" cap="small"/>
              <a:t>PprobCut:</a:t>
            </a:r>
            <a:endParaRPr/>
          </a:p>
          <a:p>
            <a:pPr marL="628667" lvl="1" indent="-277820" algn="l" rtl="0"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It uses statistics gained from prior experience to lessen the chance that the best move will be pruned. </a:t>
            </a:r>
            <a:endParaRPr/>
          </a:p>
        </p:txBody>
      </p:sp>
      <p:sp>
        <p:nvSpPr>
          <p:cNvPr id="1083" name="Google Shape;1083;p49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Games</a:t>
            </a:r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10972801" cy="533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350848" lvl="0" indent="-339734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It is a multiagent competitive environment , where the agents’ goals are in conflict.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Each agent’s action is contingent on the other agent’s previous action.</a:t>
            </a:r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50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Lookup</a:t>
            </a:r>
            <a:endParaRPr/>
          </a:p>
        </p:txBody>
      </p:sp>
      <p:sp>
        <p:nvSpPr>
          <p:cNvPr id="1089" name="Google Shape;1089;p50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10972801" cy="533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350848" lvl="0" indent="-339734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Many game-playing programs use table lookup rather than search for the opening and ending of games.</a:t>
            </a:r>
            <a:endParaRPr/>
          </a:p>
          <a:p>
            <a:pPr marL="628667" lvl="1" indent="-277820" algn="l" rtl="0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For the openings, the computer is mostly relying on the expertise of humans.</a:t>
            </a:r>
            <a:endParaRPr/>
          </a:p>
          <a:p>
            <a:pPr marL="628667" lvl="1" indent="-277820" algn="l" rtl="0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Usually after ten moves we end up in a rarely seen position, and the program must switch from table lookup to search.</a:t>
            </a:r>
            <a:endParaRPr/>
          </a:p>
          <a:p>
            <a:pPr marL="628667" lvl="1" indent="-277820" algn="l" rtl="0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Near the end of the game there are again fewer possible positions, and thus more chance to do lookup.</a:t>
            </a:r>
            <a:endParaRPr/>
          </a:p>
        </p:txBody>
      </p:sp>
      <p:sp>
        <p:nvSpPr>
          <p:cNvPr id="1090" name="Google Shape;1090;p50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1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096" name="Google Shape;1096;p51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10972801" cy="533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350848" lvl="0" indent="-339734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Introduction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Game Tree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Optimal Strategy: Minimax 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Pruning</a:t>
            </a:r>
            <a:endParaRPr/>
          </a:p>
          <a:p>
            <a:pPr marL="628667" lvl="1" indent="-277820" algn="l" rtl="0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Cutting branch</a:t>
            </a:r>
            <a:endParaRPr/>
          </a:p>
          <a:p>
            <a:pPr marL="628667" lvl="1" indent="-277820" algn="l" rtl="0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Reducing depth</a:t>
            </a:r>
            <a:endParaRPr/>
          </a:p>
          <a:p>
            <a:pPr marL="628667" lvl="1" indent="-277820" algn="l" rtl="0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Monte Carlo tree search</a:t>
            </a:r>
            <a:endParaRPr/>
          </a:p>
        </p:txBody>
      </p:sp>
      <p:sp>
        <p:nvSpPr>
          <p:cNvPr id="1097" name="Google Shape;1097;p51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52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Monte Carlo Tree Search</a:t>
            </a:r>
            <a:endParaRPr/>
          </a:p>
        </p:txBody>
      </p:sp>
      <p:sp>
        <p:nvSpPr>
          <p:cNvPr id="1103" name="Google Shape;1103;p52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10972801" cy="533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350848" lvl="0" indent="-339734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It doesn’t use heuristic evaluation function.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Instead, the value of a state is estimated as the average utility over a number of simulations of complete games starting from the state.</a:t>
            </a:r>
            <a:endParaRPr/>
          </a:p>
        </p:txBody>
      </p:sp>
      <p:sp>
        <p:nvSpPr>
          <p:cNvPr id="1104" name="Google Shape;1104;p52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53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AlphaGo</a:t>
            </a:r>
            <a:endParaRPr/>
          </a:p>
        </p:txBody>
      </p:sp>
      <p:sp>
        <p:nvSpPr>
          <p:cNvPr id="1110" name="Google Shape;1110;p53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sp>
        <p:nvSpPr>
          <p:cNvPr id="1111" name="Google Shape;1111;p53"/>
          <p:cNvSpPr/>
          <p:nvPr/>
        </p:nvSpPr>
        <p:spPr>
          <a:xfrm>
            <a:off x="3064196" y="6519449"/>
            <a:ext cx="6063615" cy="33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rPr>
              <a:t>D Silver </a:t>
            </a:r>
            <a:r>
              <a:rPr lang="en-US" sz="1600" i="1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rPr>
              <a:t>et al. Nature </a:t>
            </a:r>
            <a:r>
              <a:rPr lang="en-US" sz="1600" b="1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rPr>
              <a:t>529,</a:t>
            </a:r>
            <a:r>
              <a:rPr lang="en-US" sz="1600" i="1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600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rPr>
              <a:t>484–489 (2016) doi:10.1038/nature16961</a:t>
            </a:r>
            <a:endParaRPr/>
          </a:p>
        </p:txBody>
      </p:sp>
      <p:pic>
        <p:nvPicPr>
          <p:cNvPr id="1112" name="Google Shape;1112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5788" y="1057897"/>
            <a:ext cx="5360431" cy="5447947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53"/>
          <p:cNvSpPr/>
          <p:nvPr/>
        </p:nvSpPr>
        <p:spPr>
          <a:xfrm>
            <a:off x="8869004" y="3159321"/>
            <a:ext cx="1700146" cy="1477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Black to play: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Percentage of winning if playing at some potential spots.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54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119" name="Google Shape;1119;p54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10972801" cy="533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350848" lvl="0" indent="-339734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Introduction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Game Tree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Optimal Strategy: Minimax 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Pruning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Stochastic Games</a:t>
            </a:r>
            <a:endParaRPr/>
          </a:p>
        </p:txBody>
      </p:sp>
      <p:sp>
        <p:nvSpPr>
          <p:cNvPr id="1120" name="Google Shape;1120;p54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55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Stochastic Games</a:t>
            </a:r>
            <a:endParaRPr/>
          </a:p>
        </p:txBody>
      </p:sp>
      <p:sp>
        <p:nvSpPr>
          <p:cNvPr id="1126" name="Google Shape;1126;p55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10972801" cy="533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350848" lvl="0" indent="-339734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Many games mirror this unpredictability by including a random element, such as the throwing of dice.</a:t>
            </a:r>
            <a:endParaRPr/>
          </a:p>
        </p:txBody>
      </p:sp>
      <p:sp>
        <p:nvSpPr>
          <p:cNvPr id="1127" name="Google Shape;1127;p55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56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1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Backgammon</a:t>
            </a:r>
            <a:endParaRPr/>
          </a:p>
        </p:txBody>
      </p:sp>
      <p:sp>
        <p:nvSpPr>
          <p:cNvPr id="1133" name="Google Shape;1133;p56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sp>
        <p:nvSpPr>
          <p:cNvPr id="1134" name="Google Shape;1134;p56"/>
          <p:cNvSpPr/>
          <p:nvPr/>
        </p:nvSpPr>
        <p:spPr>
          <a:xfrm>
            <a:off x="6324604" y="402224"/>
            <a:ext cx="4013199" cy="400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1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rPr>
              <a:t>https://cardgames.io/backgammon</a:t>
            </a:r>
            <a:endParaRPr/>
          </a:p>
        </p:txBody>
      </p:sp>
      <p:pic>
        <p:nvPicPr>
          <p:cNvPr id="1135" name="Google Shape;1135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9980" y="1063890"/>
            <a:ext cx="8336187" cy="534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57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Play Backgammon</a:t>
            </a:r>
            <a:endParaRPr/>
          </a:p>
        </p:txBody>
      </p:sp>
      <p:sp>
        <p:nvSpPr>
          <p:cNvPr id="1141" name="Google Shape;1141;p57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10972801" cy="533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350848" lvl="0" indent="-339734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https://cardgames.io/backgammon</a:t>
            </a:r>
            <a:endParaRPr/>
          </a:p>
        </p:txBody>
      </p:sp>
      <p:sp>
        <p:nvSpPr>
          <p:cNvPr id="1142" name="Google Shape;1142;p57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58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Game Tree with Chance Node </a:t>
            </a:r>
            <a:endParaRPr/>
          </a:p>
        </p:txBody>
      </p:sp>
      <p:sp>
        <p:nvSpPr>
          <p:cNvPr id="1148" name="Google Shape;1148;p58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  <p:cxnSp>
        <p:nvCxnSpPr>
          <p:cNvPr id="1149" name="Google Shape;1149;p58"/>
          <p:cNvCxnSpPr>
            <a:endCxn id="1150" idx="0"/>
          </p:cNvCxnSpPr>
          <p:nvPr/>
        </p:nvCxnSpPr>
        <p:spPr>
          <a:xfrm flipH="1">
            <a:off x="4170872" y="2073655"/>
            <a:ext cx="1209000" cy="506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1" name="Google Shape;1151;p58"/>
          <p:cNvCxnSpPr>
            <a:endCxn id="1152" idx="0"/>
          </p:cNvCxnSpPr>
          <p:nvPr/>
        </p:nvCxnSpPr>
        <p:spPr>
          <a:xfrm>
            <a:off x="5379639" y="2073832"/>
            <a:ext cx="1323900" cy="489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3" name="Google Shape;1153;p58"/>
          <p:cNvCxnSpPr/>
          <p:nvPr/>
        </p:nvCxnSpPr>
        <p:spPr>
          <a:xfrm flipH="1">
            <a:off x="4038602" y="2819402"/>
            <a:ext cx="876300" cy="53540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4" name="Google Shape;1154;p58"/>
          <p:cNvCxnSpPr/>
          <p:nvPr/>
        </p:nvCxnSpPr>
        <p:spPr>
          <a:xfrm>
            <a:off x="4914902" y="2819402"/>
            <a:ext cx="800100" cy="53540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5" name="Google Shape;1155;p58"/>
          <p:cNvCxnSpPr/>
          <p:nvPr/>
        </p:nvCxnSpPr>
        <p:spPr>
          <a:xfrm flipH="1">
            <a:off x="6515102" y="2828251"/>
            <a:ext cx="190500" cy="8855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6" name="Google Shape;1156;p58"/>
          <p:cNvCxnSpPr/>
          <p:nvPr/>
        </p:nvCxnSpPr>
        <p:spPr>
          <a:xfrm>
            <a:off x="6705600" y="2828252"/>
            <a:ext cx="0" cy="18621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7" name="Google Shape;1157;p58"/>
          <p:cNvSpPr/>
          <p:nvPr/>
        </p:nvSpPr>
        <p:spPr>
          <a:xfrm>
            <a:off x="4320982" y="1828803"/>
            <a:ext cx="524640" cy="584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1/36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{1,1}</a:t>
            </a:r>
            <a:endParaRPr/>
          </a:p>
        </p:txBody>
      </p:sp>
      <p:cxnSp>
        <p:nvCxnSpPr>
          <p:cNvPr id="1158" name="Google Shape;1158;p58"/>
          <p:cNvCxnSpPr>
            <a:endCxn id="1159" idx="0"/>
          </p:cNvCxnSpPr>
          <p:nvPr/>
        </p:nvCxnSpPr>
        <p:spPr>
          <a:xfrm flipH="1">
            <a:off x="4922503" y="2073579"/>
            <a:ext cx="457200" cy="487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0" name="Google Shape;1160;p58"/>
          <p:cNvSpPr/>
          <p:nvPr/>
        </p:nvSpPr>
        <p:spPr>
          <a:xfrm>
            <a:off x="5029203" y="2236337"/>
            <a:ext cx="547087" cy="584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1/18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{1,2}</a:t>
            </a:r>
            <a:endParaRPr/>
          </a:p>
        </p:txBody>
      </p:sp>
      <p:sp>
        <p:nvSpPr>
          <p:cNvPr id="1161" name="Google Shape;1161;p58"/>
          <p:cNvSpPr/>
          <p:nvPr/>
        </p:nvSpPr>
        <p:spPr>
          <a:xfrm>
            <a:off x="5943602" y="1752603"/>
            <a:ext cx="608017" cy="584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1/36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{6,6}</a:t>
            </a:r>
            <a:endParaRPr/>
          </a:p>
        </p:txBody>
      </p:sp>
      <p:cxnSp>
        <p:nvCxnSpPr>
          <p:cNvPr id="1162" name="Google Shape;1162;p58"/>
          <p:cNvCxnSpPr/>
          <p:nvPr/>
        </p:nvCxnSpPr>
        <p:spPr>
          <a:xfrm>
            <a:off x="5379789" y="2073717"/>
            <a:ext cx="79259" cy="16261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3" name="Google Shape;1163;p58"/>
          <p:cNvCxnSpPr/>
          <p:nvPr/>
        </p:nvCxnSpPr>
        <p:spPr>
          <a:xfrm>
            <a:off x="5379789" y="2073716"/>
            <a:ext cx="228600" cy="17551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4" name="Google Shape;1164;p58"/>
          <p:cNvSpPr/>
          <p:nvPr/>
        </p:nvSpPr>
        <p:spPr>
          <a:xfrm>
            <a:off x="5679642" y="2444170"/>
            <a:ext cx="415606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…</a:t>
            </a:r>
            <a:endParaRPr/>
          </a:p>
        </p:txBody>
      </p:sp>
      <p:cxnSp>
        <p:nvCxnSpPr>
          <p:cNvPr id="1165" name="Google Shape;1165;p58"/>
          <p:cNvCxnSpPr/>
          <p:nvPr/>
        </p:nvCxnSpPr>
        <p:spPr>
          <a:xfrm flipH="1">
            <a:off x="4679736" y="2819402"/>
            <a:ext cx="235166" cy="53540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6" name="Google Shape;1166;p58"/>
          <p:cNvCxnSpPr/>
          <p:nvPr/>
        </p:nvCxnSpPr>
        <p:spPr>
          <a:xfrm>
            <a:off x="6705600" y="2828251"/>
            <a:ext cx="264605" cy="8855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7" name="Google Shape;1167;p58"/>
          <p:cNvCxnSpPr/>
          <p:nvPr/>
        </p:nvCxnSpPr>
        <p:spPr>
          <a:xfrm>
            <a:off x="6705602" y="2828252"/>
            <a:ext cx="132302" cy="18621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8" name="Google Shape;1168;p58"/>
          <p:cNvCxnSpPr/>
          <p:nvPr/>
        </p:nvCxnSpPr>
        <p:spPr>
          <a:xfrm>
            <a:off x="4914902" y="2819404"/>
            <a:ext cx="15207" cy="22846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9" name="Google Shape;1169;p58"/>
          <p:cNvSpPr/>
          <p:nvPr/>
        </p:nvSpPr>
        <p:spPr>
          <a:xfrm>
            <a:off x="4993841" y="3383553"/>
            <a:ext cx="415606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…</a:t>
            </a:r>
            <a:endParaRPr/>
          </a:p>
        </p:txBody>
      </p:sp>
      <p:cxnSp>
        <p:nvCxnSpPr>
          <p:cNvPr id="1170" name="Google Shape;1170;p58"/>
          <p:cNvCxnSpPr/>
          <p:nvPr/>
        </p:nvCxnSpPr>
        <p:spPr>
          <a:xfrm>
            <a:off x="4914901" y="2819404"/>
            <a:ext cx="172848" cy="22846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1" name="Google Shape;1171;p58"/>
          <p:cNvCxnSpPr>
            <a:stCxn id="1172" idx="4"/>
          </p:cNvCxnSpPr>
          <p:nvPr/>
        </p:nvCxnSpPr>
        <p:spPr>
          <a:xfrm flipH="1">
            <a:off x="4506091" y="3764554"/>
            <a:ext cx="1236600" cy="479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3" name="Google Shape;1173;p58"/>
          <p:cNvCxnSpPr>
            <a:stCxn id="1172" idx="4"/>
          </p:cNvCxnSpPr>
          <p:nvPr/>
        </p:nvCxnSpPr>
        <p:spPr>
          <a:xfrm>
            <a:off x="5742691" y="3764554"/>
            <a:ext cx="1298100" cy="468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4" name="Google Shape;1174;p58"/>
          <p:cNvCxnSpPr/>
          <p:nvPr/>
        </p:nvCxnSpPr>
        <p:spPr>
          <a:xfrm flipH="1">
            <a:off x="6860096" y="4538187"/>
            <a:ext cx="190500" cy="8855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5" name="Google Shape;1175;p58"/>
          <p:cNvCxnSpPr/>
          <p:nvPr/>
        </p:nvCxnSpPr>
        <p:spPr>
          <a:xfrm>
            <a:off x="7050595" y="4538188"/>
            <a:ext cx="0" cy="18621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6" name="Google Shape;1176;p58"/>
          <p:cNvSpPr/>
          <p:nvPr/>
        </p:nvSpPr>
        <p:spPr>
          <a:xfrm>
            <a:off x="3637622" y="2891989"/>
            <a:ext cx="524640" cy="584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1/36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{1,1}</a:t>
            </a:r>
            <a:endParaRPr/>
          </a:p>
        </p:txBody>
      </p:sp>
      <p:cxnSp>
        <p:nvCxnSpPr>
          <p:cNvPr id="1177" name="Google Shape;1177;p58"/>
          <p:cNvCxnSpPr>
            <a:stCxn id="1172" idx="4"/>
          </p:cNvCxnSpPr>
          <p:nvPr/>
        </p:nvCxnSpPr>
        <p:spPr>
          <a:xfrm flipH="1">
            <a:off x="5250091" y="3764554"/>
            <a:ext cx="492600" cy="459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8" name="Google Shape;1178;p58"/>
          <p:cNvSpPr/>
          <p:nvPr/>
        </p:nvSpPr>
        <p:spPr>
          <a:xfrm>
            <a:off x="5384092" y="3926450"/>
            <a:ext cx="547087" cy="584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1/18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{1,2}</a:t>
            </a:r>
            <a:endParaRPr/>
          </a:p>
        </p:txBody>
      </p:sp>
      <p:sp>
        <p:nvSpPr>
          <p:cNvPr id="1179" name="Google Shape;1179;p58"/>
          <p:cNvSpPr/>
          <p:nvPr/>
        </p:nvSpPr>
        <p:spPr>
          <a:xfrm>
            <a:off x="6248402" y="3429003"/>
            <a:ext cx="608017" cy="584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1/36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{6,6}</a:t>
            </a:r>
            <a:endParaRPr/>
          </a:p>
        </p:txBody>
      </p:sp>
      <p:cxnSp>
        <p:nvCxnSpPr>
          <p:cNvPr id="1180" name="Google Shape;1180;p58"/>
          <p:cNvCxnSpPr/>
          <p:nvPr/>
        </p:nvCxnSpPr>
        <p:spPr>
          <a:xfrm>
            <a:off x="5715002" y="3763829"/>
            <a:ext cx="79259" cy="16261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1" name="Google Shape;1181;p58"/>
          <p:cNvCxnSpPr/>
          <p:nvPr/>
        </p:nvCxnSpPr>
        <p:spPr>
          <a:xfrm>
            <a:off x="5715000" y="3771351"/>
            <a:ext cx="228600" cy="16799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2" name="Google Shape;1182;p58"/>
          <p:cNvSpPr/>
          <p:nvPr/>
        </p:nvSpPr>
        <p:spPr>
          <a:xfrm>
            <a:off x="6014853" y="4134283"/>
            <a:ext cx="415606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…</a:t>
            </a:r>
            <a:endParaRPr/>
          </a:p>
        </p:txBody>
      </p:sp>
      <p:cxnSp>
        <p:nvCxnSpPr>
          <p:cNvPr id="1183" name="Google Shape;1183;p58"/>
          <p:cNvCxnSpPr/>
          <p:nvPr/>
        </p:nvCxnSpPr>
        <p:spPr>
          <a:xfrm>
            <a:off x="7050597" y="4538187"/>
            <a:ext cx="264605" cy="8855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4" name="Google Shape;1184;p58"/>
          <p:cNvCxnSpPr/>
          <p:nvPr/>
        </p:nvCxnSpPr>
        <p:spPr>
          <a:xfrm>
            <a:off x="7050597" y="4538188"/>
            <a:ext cx="132302" cy="18621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5" name="Google Shape;1185;p58"/>
          <p:cNvSpPr/>
          <p:nvPr/>
        </p:nvSpPr>
        <p:spPr>
          <a:xfrm>
            <a:off x="2374122" y="2491715"/>
            <a:ext cx="598397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smal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Max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86" name="Google Shape;1186;p58"/>
          <p:cNvSpPr/>
          <p:nvPr/>
        </p:nvSpPr>
        <p:spPr>
          <a:xfrm>
            <a:off x="2376307" y="4128624"/>
            <a:ext cx="558311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smal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Min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87" name="Google Shape;1187;p58"/>
          <p:cNvSpPr/>
          <p:nvPr/>
        </p:nvSpPr>
        <p:spPr>
          <a:xfrm>
            <a:off x="2374122" y="1774667"/>
            <a:ext cx="867771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smal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Chance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188" name="Google Shape;1188;p58"/>
          <p:cNvCxnSpPr/>
          <p:nvPr/>
        </p:nvCxnSpPr>
        <p:spPr>
          <a:xfrm flipH="1">
            <a:off x="3964092" y="2837936"/>
            <a:ext cx="190500" cy="8855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9" name="Google Shape;1189;p58"/>
          <p:cNvCxnSpPr/>
          <p:nvPr/>
        </p:nvCxnSpPr>
        <p:spPr>
          <a:xfrm>
            <a:off x="4154590" y="2837938"/>
            <a:ext cx="0" cy="18621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0" name="Google Shape;1190;p58"/>
          <p:cNvCxnSpPr/>
          <p:nvPr/>
        </p:nvCxnSpPr>
        <p:spPr>
          <a:xfrm>
            <a:off x="4154592" y="2837936"/>
            <a:ext cx="264605" cy="8855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1" name="Google Shape;1191;p58"/>
          <p:cNvCxnSpPr/>
          <p:nvPr/>
        </p:nvCxnSpPr>
        <p:spPr>
          <a:xfrm>
            <a:off x="4154593" y="2837938"/>
            <a:ext cx="132302" cy="18621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2" name="Google Shape;1192;p58"/>
          <p:cNvCxnSpPr/>
          <p:nvPr/>
        </p:nvCxnSpPr>
        <p:spPr>
          <a:xfrm flipH="1">
            <a:off x="3849224" y="3733800"/>
            <a:ext cx="190500" cy="8855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3" name="Google Shape;1193;p58"/>
          <p:cNvCxnSpPr/>
          <p:nvPr/>
        </p:nvCxnSpPr>
        <p:spPr>
          <a:xfrm>
            <a:off x="4039723" y="3733804"/>
            <a:ext cx="0" cy="18621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4" name="Google Shape;1194;p58"/>
          <p:cNvCxnSpPr/>
          <p:nvPr/>
        </p:nvCxnSpPr>
        <p:spPr>
          <a:xfrm>
            <a:off x="4039724" y="3733800"/>
            <a:ext cx="264605" cy="8855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5" name="Google Shape;1195;p58"/>
          <p:cNvCxnSpPr/>
          <p:nvPr/>
        </p:nvCxnSpPr>
        <p:spPr>
          <a:xfrm>
            <a:off x="4039725" y="3733804"/>
            <a:ext cx="132302" cy="18621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6" name="Google Shape;1196;p58"/>
          <p:cNvCxnSpPr/>
          <p:nvPr/>
        </p:nvCxnSpPr>
        <p:spPr>
          <a:xfrm flipH="1">
            <a:off x="4477799" y="3744680"/>
            <a:ext cx="190500" cy="8855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7" name="Google Shape;1197;p58"/>
          <p:cNvCxnSpPr/>
          <p:nvPr/>
        </p:nvCxnSpPr>
        <p:spPr>
          <a:xfrm>
            <a:off x="4668297" y="3744682"/>
            <a:ext cx="0" cy="18621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8" name="Google Shape;1198;p58"/>
          <p:cNvCxnSpPr/>
          <p:nvPr/>
        </p:nvCxnSpPr>
        <p:spPr>
          <a:xfrm>
            <a:off x="4668299" y="3744680"/>
            <a:ext cx="264605" cy="8855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9" name="Google Shape;1199;p58"/>
          <p:cNvCxnSpPr/>
          <p:nvPr/>
        </p:nvCxnSpPr>
        <p:spPr>
          <a:xfrm>
            <a:off x="4668299" y="3744682"/>
            <a:ext cx="132302" cy="18621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0" name="Google Shape;1200;p58"/>
          <p:cNvCxnSpPr>
            <a:stCxn id="1201" idx="0"/>
          </p:cNvCxnSpPr>
          <p:nvPr/>
        </p:nvCxnSpPr>
        <p:spPr>
          <a:xfrm flipH="1">
            <a:off x="4267200" y="4547718"/>
            <a:ext cx="228600" cy="72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2" name="Google Shape;1202;p58"/>
          <p:cNvCxnSpPr>
            <a:stCxn id="1201" idx="0"/>
          </p:cNvCxnSpPr>
          <p:nvPr/>
        </p:nvCxnSpPr>
        <p:spPr>
          <a:xfrm flipH="1">
            <a:off x="4457700" y="4547718"/>
            <a:ext cx="38100" cy="169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3" name="Google Shape;1203;p58"/>
          <p:cNvCxnSpPr>
            <a:stCxn id="1201" idx="0"/>
          </p:cNvCxnSpPr>
          <p:nvPr/>
        </p:nvCxnSpPr>
        <p:spPr>
          <a:xfrm>
            <a:off x="4495800" y="4547718"/>
            <a:ext cx="226500" cy="72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4" name="Google Shape;1204;p58"/>
          <p:cNvCxnSpPr>
            <a:stCxn id="1201" idx="0"/>
          </p:cNvCxnSpPr>
          <p:nvPr/>
        </p:nvCxnSpPr>
        <p:spPr>
          <a:xfrm>
            <a:off x="4495800" y="4547718"/>
            <a:ext cx="94200" cy="169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5" name="Google Shape;1205;p58"/>
          <p:cNvCxnSpPr/>
          <p:nvPr/>
        </p:nvCxnSpPr>
        <p:spPr>
          <a:xfrm flipH="1">
            <a:off x="5038986" y="4531339"/>
            <a:ext cx="190500" cy="8855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6" name="Google Shape;1206;p58"/>
          <p:cNvCxnSpPr/>
          <p:nvPr/>
        </p:nvCxnSpPr>
        <p:spPr>
          <a:xfrm>
            <a:off x="5229484" y="4531339"/>
            <a:ext cx="0" cy="18621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7" name="Google Shape;1207;p58"/>
          <p:cNvCxnSpPr/>
          <p:nvPr/>
        </p:nvCxnSpPr>
        <p:spPr>
          <a:xfrm>
            <a:off x="5229484" y="4531339"/>
            <a:ext cx="264605" cy="8855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8" name="Google Shape;1208;p58"/>
          <p:cNvCxnSpPr/>
          <p:nvPr/>
        </p:nvCxnSpPr>
        <p:spPr>
          <a:xfrm>
            <a:off x="5229487" y="4531339"/>
            <a:ext cx="132302" cy="18621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09" name="Google Shape;1209;p58"/>
          <p:cNvSpPr/>
          <p:nvPr/>
        </p:nvSpPr>
        <p:spPr>
          <a:xfrm>
            <a:off x="7692078" y="2543272"/>
            <a:ext cx="1198269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smal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Max Value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10" name="Google Shape;1210;p58"/>
          <p:cNvSpPr/>
          <p:nvPr/>
        </p:nvSpPr>
        <p:spPr>
          <a:xfrm>
            <a:off x="7692075" y="1774668"/>
            <a:ext cx="1616761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smal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Expected Value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11" name="Google Shape;1211;p58"/>
          <p:cNvSpPr/>
          <p:nvPr/>
        </p:nvSpPr>
        <p:spPr>
          <a:xfrm>
            <a:off x="7692075" y="3232375"/>
            <a:ext cx="1616761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smal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Expected Value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12" name="Google Shape;1212;p58"/>
          <p:cNvSpPr/>
          <p:nvPr/>
        </p:nvSpPr>
        <p:spPr>
          <a:xfrm>
            <a:off x="2374122" y="3256520"/>
            <a:ext cx="867771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smal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Chance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13" name="Google Shape;1213;p58"/>
          <p:cNvSpPr/>
          <p:nvPr/>
        </p:nvSpPr>
        <p:spPr>
          <a:xfrm>
            <a:off x="7692079" y="4070092"/>
            <a:ext cx="1158183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smal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Min Value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52" name="Google Shape;1152;p58"/>
          <p:cNvSpPr/>
          <p:nvPr/>
        </p:nvSpPr>
        <p:spPr>
          <a:xfrm>
            <a:off x="6474939" y="256283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14" name="Google Shape;1214;p58"/>
          <p:cNvSpPr/>
          <p:nvPr/>
        </p:nvSpPr>
        <p:spPr>
          <a:xfrm>
            <a:off x="5191999" y="1696904"/>
            <a:ext cx="381000" cy="381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50" name="Google Shape;1150;p58"/>
          <p:cNvSpPr/>
          <p:nvPr/>
        </p:nvSpPr>
        <p:spPr>
          <a:xfrm>
            <a:off x="3942272" y="2580055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59" name="Google Shape;1159;p58"/>
          <p:cNvSpPr/>
          <p:nvPr/>
        </p:nvSpPr>
        <p:spPr>
          <a:xfrm>
            <a:off x="4693903" y="2561079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01" name="Google Shape;1201;p58"/>
          <p:cNvSpPr/>
          <p:nvPr/>
        </p:nvSpPr>
        <p:spPr>
          <a:xfrm rot="10800000" flipH="1">
            <a:off x="4267200" y="4262730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15" name="Google Shape;1215;p58"/>
          <p:cNvSpPr/>
          <p:nvPr/>
        </p:nvSpPr>
        <p:spPr>
          <a:xfrm rot="10800000" flipH="1">
            <a:off x="5017991" y="4251787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16" name="Google Shape;1216;p58"/>
          <p:cNvSpPr/>
          <p:nvPr/>
        </p:nvSpPr>
        <p:spPr>
          <a:xfrm rot="10800000" flipH="1">
            <a:off x="6812255" y="4251787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17" name="Google Shape;1217;p58"/>
          <p:cNvSpPr/>
          <p:nvPr/>
        </p:nvSpPr>
        <p:spPr>
          <a:xfrm>
            <a:off x="3857885" y="3364779"/>
            <a:ext cx="381000" cy="381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18" name="Google Shape;1218;p58"/>
          <p:cNvSpPr/>
          <p:nvPr/>
        </p:nvSpPr>
        <p:spPr>
          <a:xfrm>
            <a:off x="4495801" y="3374074"/>
            <a:ext cx="381000" cy="381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72" name="Google Shape;1172;p58"/>
          <p:cNvSpPr/>
          <p:nvPr/>
        </p:nvSpPr>
        <p:spPr>
          <a:xfrm>
            <a:off x="5552191" y="3383554"/>
            <a:ext cx="381000" cy="381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59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Backgammon In Practice</a:t>
            </a:r>
            <a:endParaRPr/>
          </a:p>
        </p:txBody>
      </p:sp>
      <p:sp>
        <p:nvSpPr>
          <p:cNvPr id="1224" name="Google Shape;1224;p59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10972801" cy="533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350848" lvl="0" indent="-339734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Complexity:</a:t>
            </a:r>
            <a:endParaRPr/>
          </a:p>
          <a:p>
            <a:pPr marL="628667" lvl="1" indent="-277820" algn="l" rtl="0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Number of rolls n: 21 possible rolls with 2 dice.</a:t>
            </a:r>
            <a:endParaRPr/>
          </a:p>
          <a:p>
            <a:pPr marL="628667" lvl="1" indent="-277820" algn="l" rtl="0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Branching factor b: about 20 legal moves.</a:t>
            </a:r>
            <a:endParaRPr/>
          </a:p>
          <a:p>
            <a:pPr marL="628667" lvl="1" indent="-277820" algn="l" rtl="0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Even for a small depth m=4, the complexity is O((bn)</a:t>
            </a:r>
            <a:r>
              <a:rPr lang="en-US" baseline="30000"/>
              <a:t>m</a:t>
            </a:r>
            <a:r>
              <a:rPr lang="en-US"/>
              <a:t>) = O((21*20)</a:t>
            </a:r>
            <a:r>
              <a:rPr lang="en-US" baseline="30000"/>
              <a:t>4</a:t>
            </a:r>
            <a:r>
              <a:rPr lang="en-US"/>
              <a:t>) ≈ 3.1*10</a:t>
            </a:r>
            <a:r>
              <a:rPr lang="en-US" baseline="30000"/>
              <a:t>10</a:t>
            </a:r>
            <a:r>
              <a:rPr lang="en-US"/>
              <a:t>.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TDGammon: world-champion level</a:t>
            </a:r>
            <a:endParaRPr/>
          </a:p>
          <a:p>
            <a:pPr marL="628667" lvl="1" indent="-277820" algn="l" rtl="0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Use depth-2 search + very good Eval.</a:t>
            </a:r>
            <a:endParaRPr/>
          </a:p>
          <a:p>
            <a:pPr marL="350848" lvl="0" indent="-136533" algn="l" rtl="0">
              <a:spcBef>
                <a:spcPts val="120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1225" name="Google Shape;1225;p59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Two-Player Games</a:t>
            </a:r>
            <a:endParaRPr/>
          </a:p>
        </p:txBody>
      </p: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81" name="Google Shape;81;p6"/>
          <p:cNvSpPr/>
          <p:nvPr/>
        </p:nvSpPr>
        <p:spPr>
          <a:xfrm>
            <a:off x="4902218" y="1371601"/>
            <a:ext cx="2315031" cy="3505200"/>
          </a:xfrm>
          <a:prstGeom prst="ellipse">
            <a:avLst/>
          </a:prstGeom>
          <a:noFill/>
          <a:ln w="762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Environment</a:t>
            </a:r>
            <a:endParaRPr/>
          </a:p>
        </p:txBody>
      </p:sp>
      <p:sp>
        <p:nvSpPr>
          <p:cNvPr id="82" name="Google Shape;82;p6"/>
          <p:cNvSpPr/>
          <p:nvPr/>
        </p:nvSpPr>
        <p:spPr>
          <a:xfrm>
            <a:off x="2209800" y="2057400"/>
            <a:ext cx="1447800" cy="1771376"/>
          </a:xfrm>
          <a:prstGeom prst="rect">
            <a:avLst/>
          </a:prstGeom>
          <a:noFill/>
          <a:ln w="762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Agent  A</a:t>
            </a:r>
            <a:endParaRPr/>
          </a:p>
        </p:txBody>
      </p:sp>
      <p:cxnSp>
        <p:nvCxnSpPr>
          <p:cNvPr id="83" name="Google Shape;83;p6"/>
          <p:cNvCxnSpPr/>
          <p:nvPr/>
        </p:nvCxnSpPr>
        <p:spPr>
          <a:xfrm rot="10800000">
            <a:off x="3733800" y="3505200"/>
            <a:ext cx="1154254" cy="0"/>
          </a:xfrm>
          <a:prstGeom prst="straightConnector1">
            <a:avLst/>
          </a:prstGeom>
          <a:noFill/>
          <a:ln w="7620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4" name="Google Shape;84;p6"/>
          <p:cNvSpPr/>
          <p:nvPr/>
        </p:nvSpPr>
        <p:spPr>
          <a:xfrm>
            <a:off x="3656518" y="2161767"/>
            <a:ext cx="1075574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A’s move</a:t>
            </a:r>
            <a:endParaRPr/>
          </a:p>
        </p:txBody>
      </p:sp>
      <p:pic>
        <p:nvPicPr>
          <p:cNvPr id="85" name="Google Shape;85;p6" descr="Line Arrow: Counterclockwise curv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79774" flipH="1">
            <a:off x="3010108" y="2594303"/>
            <a:ext cx="1004350" cy="1004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6"/>
          <p:cNvSpPr/>
          <p:nvPr/>
        </p:nvSpPr>
        <p:spPr>
          <a:xfrm>
            <a:off x="3657600" y="3498503"/>
            <a:ext cx="1069803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B’s move</a:t>
            </a:r>
            <a:endParaRPr/>
          </a:p>
        </p:txBody>
      </p:sp>
      <p:cxnSp>
        <p:nvCxnSpPr>
          <p:cNvPr id="87" name="Google Shape;87;p6"/>
          <p:cNvCxnSpPr/>
          <p:nvPr/>
        </p:nvCxnSpPr>
        <p:spPr>
          <a:xfrm>
            <a:off x="3747964" y="2597845"/>
            <a:ext cx="1154254" cy="1"/>
          </a:xfrm>
          <a:prstGeom prst="straightConnector1">
            <a:avLst/>
          </a:prstGeom>
          <a:noFill/>
          <a:ln w="7620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8" name="Google Shape;88;p6"/>
          <p:cNvSpPr/>
          <p:nvPr/>
        </p:nvSpPr>
        <p:spPr>
          <a:xfrm>
            <a:off x="8534401" y="2171702"/>
            <a:ext cx="1447800" cy="1771376"/>
          </a:xfrm>
          <a:prstGeom prst="rect">
            <a:avLst/>
          </a:prstGeom>
          <a:noFill/>
          <a:ln w="762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Agent  B</a:t>
            </a:r>
            <a:endParaRPr/>
          </a:p>
        </p:txBody>
      </p:sp>
      <p:pic>
        <p:nvPicPr>
          <p:cNvPr id="89" name="Google Shape;89;p6" descr="Line Arrow: Counterclockwise curv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9920226" flipH="1">
            <a:off x="8105006" y="2521171"/>
            <a:ext cx="1004350" cy="1004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6"/>
          <p:cNvCxnSpPr/>
          <p:nvPr/>
        </p:nvCxnSpPr>
        <p:spPr>
          <a:xfrm flipH="1">
            <a:off x="7227750" y="3470339"/>
            <a:ext cx="1245662" cy="6698"/>
          </a:xfrm>
          <a:prstGeom prst="straightConnector1">
            <a:avLst/>
          </a:prstGeom>
          <a:noFill/>
          <a:ln w="7620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1" name="Google Shape;91;p6"/>
          <p:cNvSpPr/>
          <p:nvPr/>
        </p:nvSpPr>
        <p:spPr>
          <a:xfrm>
            <a:off x="7147589" y="2133601"/>
            <a:ext cx="1075574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A’s move</a:t>
            </a: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7163359" y="3470338"/>
            <a:ext cx="1069803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B’s move</a:t>
            </a:r>
            <a:endParaRPr/>
          </a:p>
        </p:txBody>
      </p:sp>
      <p:cxnSp>
        <p:nvCxnSpPr>
          <p:cNvPr id="93" name="Google Shape;93;p6"/>
          <p:cNvCxnSpPr/>
          <p:nvPr/>
        </p:nvCxnSpPr>
        <p:spPr>
          <a:xfrm>
            <a:off x="7239002" y="2569676"/>
            <a:ext cx="1234410" cy="0"/>
          </a:xfrm>
          <a:prstGeom prst="straightConnector1">
            <a:avLst/>
          </a:prstGeom>
          <a:noFill/>
          <a:ln w="7620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60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Game Tree for Coin Flipping</a:t>
            </a:r>
            <a:endParaRPr/>
          </a:p>
        </p:txBody>
      </p:sp>
      <p:sp>
        <p:nvSpPr>
          <p:cNvPr id="1231" name="Google Shape;1231;p60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  <p:sp>
        <p:nvSpPr>
          <p:cNvPr id="1232" name="Google Shape;1232;p60"/>
          <p:cNvSpPr/>
          <p:nvPr/>
        </p:nvSpPr>
        <p:spPr>
          <a:xfrm rot="10800000" flipH="1">
            <a:off x="3352800" y="414904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33" name="Google Shape;1233;p60"/>
          <p:cNvSpPr/>
          <p:nvPr/>
        </p:nvSpPr>
        <p:spPr>
          <a:xfrm>
            <a:off x="5562601" y="1398271"/>
            <a:ext cx="381000" cy="381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34" name="Google Shape;1234;p60"/>
          <p:cNvSpPr/>
          <p:nvPr/>
        </p:nvSpPr>
        <p:spPr>
          <a:xfrm>
            <a:off x="4314826" y="228714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35" name="Google Shape;1235;p60"/>
          <p:cNvSpPr/>
          <p:nvPr/>
        </p:nvSpPr>
        <p:spPr>
          <a:xfrm>
            <a:off x="6858001" y="229781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236" name="Google Shape;1236;p60"/>
          <p:cNvCxnSpPr>
            <a:stCxn id="1233" idx="4"/>
            <a:endCxn id="1234" idx="0"/>
          </p:cNvCxnSpPr>
          <p:nvPr/>
        </p:nvCxnSpPr>
        <p:spPr>
          <a:xfrm flipH="1">
            <a:off x="4543501" y="1779271"/>
            <a:ext cx="1209600" cy="507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7" name="Google Shape;1237;p60"/>
          <p:cNvCxnSpPr>
            <a:stCxn id="1233" idx="4"/>
            <a:endCxn id="1235" idx="0"/>
          </p:cNvCxnSpPr>
          <p:nvPr/>
        </p:nvCxnSpPr>
        <p:spPr>
          <a:xfrm>
            <a:off x="5753101" y="1779271"/>
            <a:ext cx="1333500" cy="518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8" name="Google Shape;1238;p60"/>
          <p:cNvCxnSpPr>
            <a:stCxn id="1234" idx="3"/>
            <a:endCxn id="1239" idx="0"/>
          </p:cNvCxnSpPr>
          <p:nvPr/>
        </p:nvCxnSpPr>
        <p:spPr>
          <a:xfrm flipH="1">
            <a:off x="3914626" y="2572132"/>
            <a:ext cx="628800" cy="517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0" name="Google Shape;1240;p60"/>
          <p:cNvCxnSpPr>
            <a:stCxn id="1234" idx="3"/>
            <a:endCxn id="1241" idx="0"/>
          </p:cNvCxnSpPr>
          <p:nvPr/>
        </p:nvCxnSpPr>
        <p:spPr>
          <a:xfrm>
            <a:off x="4543426" y="2572132"/>
            <a:ext cx="600000" cy="517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39" name="Google Shape;1239;p60"/>
          <p:cNvSpPr/>
          <p:nvPr/>
        </p:nvSpPr>
        <p:spPr>
          <a:xfrm>
            <a:off x="3724275" y="3089430"/>
            <a:ext cx="381000" cy="381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41" name="Google Shape;1241;p60"/>
          <p:cNvSpPr/>
          <p:nvPr/>
        </p:nvSpPr>
        <p:spPr>
          <a:xfrm>
            <a:off x="4953001" y="3089430"/>
            <a:ext cx="381000" cy="381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242" name="Google Shape;1242;p60"/>
          <p:cNvCxnSpPr>
            <a:stCxn id="1235" idx="3"/>
            <a:endCxn id="1243" idx="0"/>
          </p:cNvCxnSpPr>
          <p:nvPr/>
        </p:nvCxnSpPr>
        <p:spPr>
          <a:xfrm flipH="1">
            <a:off x="6438901" y="2582800"/>
            <a:ext cx="647700" cy="506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4" name="Google Shape;1244;p60"/>
          <p:cNvCxnSpPr>
            <a:stCxn id="1235" idx="3"/>
            <a:endCxn id="1245" idx="0"/>
          </p:cNvCxnSpPr>
          <p:nvPr/>
        </p:nvCxnSpPr>
        <p:spPr>
          <a:xfrm>
            <a:off x="7086601" y="2582800"/>
            <a:ext cx="571500" cy="506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3" name="Google Shape;1243;p60"/>
          <p:cNvSpPr/>
          <p:nvPr/>
        </p:nvSpPr>
        <p:spPr>
          <a:xfrm>
            <a:off x="6248400" y="3089430"/>
            <a:ext cx="381000" cy="381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45" name="Google Shape;1245;p60"/>
          <p:cNvSpPr/>
          <p:nvPr/>
        </p:nvSpPr>
        <p:spPr>
          <a:xfrm>
            <a:off x="7467601" y="3089430"/>
            <a:ext cx="381000" cy="381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46" name="Google Shape;1246;p60"/>
          <p:cNvSpPr/>
          <p:nvPr/>
        </p:nvSpPr>
        <p:spPr>
          <a:xfrm rot="10800000" flipH="1">
            <a:off x="3995057" y="414904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247" name="Google Shape;1247;p60"/>
          <p:cNvCxnSpPr>
            <a:stCxn id="1239" idx="4"/>
            <a:endCxn id="1232" idx="3"/>
          </p:cNvCxnSpPr>
          <p:nvPr/>
        </p:nvCxnSpPr>
        <p:spPr>
          <a:xfrm flipH="1">
            <a:off x="3581475" y="3470430"/>
            <a:ext cx="333300" cy="67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8" name="Google Shape;1248;p60"/>
          <p:cNvCxnSpPr>
            <a:stCxn id="1239" idx="4"/>
            <a:endCxn id="1246" idx="3"/>
          </p:cNvCxnSpPr>
          <p:nvPr/>
        </p:nvCxnSpPr>
        <p:spPr>
          <a:xfrm>
            <a:off x="3914775" y="3470430"/>
            <a:ext cx="309000" cy="67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9" name="Google Shape;1249;p60"/>
          <p:cNvSpPr/>
          <p:nvPr/>
        </p:nvSpPr>
        <p:spPr>
          <a:xfrm rot="10800000" flipH="1">
            <a:off x="4637316" y="414904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50" name="Google Shape;1250;p60"/>
          <p:cNvSpPr/>
          <p:nvPr/>
        </p:nvSpPr>
        <p:spPr>
          <a:xfrm rot="10800000" flipH="1">
            <a:off x="5279571" y="414904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251" name="Google Shape;1251;p60"/>
          <p:cNvCxnSpPr>
            <a:endCxn id="1249" idx="3"/>
          </p:cNvCxnSpPr>
          <p:nvPr/>
        </p:nvCxnSpPr>
        <p:spPr>
          <a:xfrm flipH="1">
            <a:off x="4865916" y="3470444"/>
            <a:ext cx="310800" cy="67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52" name="Google Shape;1252;p60"/>
          <p:cNvCxnSpPr>
            <a:endCxn id="1250" idx="3"/>
          </p:cNvCxnSpPr>
          <p:nvPr/>
        </p:nvCxnSpPr>
        <p:spPr>
          <a:xfrm>
            <a:off x="5176971" y="3470444"/>
            <a:ext cx="331200" cy="67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53" name="Google Shape;1253;p60"/>
          <p:cNvSpPr/>
          <p:nvPr/>
        </p:nvSpPr>
        <p:spPr>
          <a:xfrm rot="10800000" flipH="1">
            <a:off x="5921828" y="414904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54" name="Google Shape;1254;p60"/>
          <p:cNvSpPr/>
          <p:nvPr/>
        </p:nvSpPr>
        <p:spPr>
          <a:xfrm rot="10800000" flipH="1">
            <a:off x="6564085" y="414904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255" name="Google Shape;1255;p60"/>
          <p:cNvCxnSpPr>
            <a:endCxn id="1253" idx="3"/>
          </p:cNvCxnSpPr>
          <p:nvPr/>
        </p:nvCxnSpPr>
        <p:spPr>
          <a:xfrm flipH="1">
            <a:off x="6150428" y="3470444"/>
            <a:ext cx="277500" cy="67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56" name="Google Shape;1256;p60"/>
          <p:cNvCxnSpPr>
            <a:endCxn id="1254" idx="3"/>
          </p:cNvCxnSpPr>
          <p:nvPr/>
        </p:nvCxnSpPr>
        <p:spPr>
          <a:xfrm>
            <a:off x="6428185" y="3470444"/>
            <a:ext cx="364500" cy="67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57" name="Google Shape;1257;p60"/>
          <p:cNvSpPr/>
          <p:nvPr/>
        </p:nvSpPr>
        <p:spPr>
          <a:xfrm rot="10800000" flipH="1">
            <a:off x="7206343" y="414904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58" name="Google Shape;1258;p60"/>
          <p:cNvSpPr/>
          <p:nvPr/>
        </p:nvSpPr>
        <p:spPr>
          <a:xfrm rot="10800000" flipH="1">
            <a:off x="7848601" y="414904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259" name="Google Shape;1259;p60"/>
          <p:cNvCxnSpPr>
            <a:stCxn id="1245" idx="4"/>
            <a:endCxn id="1257" idx="3"/>
          </p:cNvCxnSpPr>
          <p:nvPr/>
        </p:nvCxnSpPr>
        <p:spPr>
          <a:xfrm flipH="1">
            <a:off x="7434901" y="3470430"/>
            <a:ext cx="223200" cy="67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0" name="Google Shape;1260;p60"/>
          <p:cNvCxnSpPr>
            <a:stCxn id="1245" idx="4"/>
            <a:endCxn id="1258" idx="3"/>
          </p:cNvCxnSpPr>
          <p:nvPr/>
        </p:nvCxnSpPr>
        <p:spPr>
          <a:xfrm>
            <a:off x="7658101" y="3470430"/>
            <a:ext cx="419100" cy="67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1" name="Google Shape;1261;p60"/>
          <p:cNvSpPr/>
          <p:nvPr/>
        </p:nvSpPr>
        <p:spPr>
          <a:xfrm>
            <a:off x="4875721" y="1742364"/>
            <a:ext cx="335435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H</a:t>
            </a:r>
            <a:endParaRPr/>
          </a:p>
        </p:txBody>
      </p:sp>
      <p:sp>
        <p:nvSpPr>
          <p:cNvPr id="1262" name="Google Shape;1262;p60"/>
          <p:cNvSpPr/>
          <p:nvPr/>
        </p:nvSpPr>
        <p:spPr>
          <a:xfrm>
            <a:off x="6350632" y="1751034"/>
            <a:ext cx="301765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</a:t>
            </a:r>
            <a:endParaRPr/>
          </a:p>
        </p:txBody>
      </p:sp>
      <p:sp>
        <p:nvSpPr>
          <p:cNvPr id="1263" name="Google Shape;1263;p60"/>
          <p:cNvSpPr/>
          <p:nvPr/>
        </p:nvSpPr>
        <p:spPr>
          <a:xfrm>
            <a:off x="3428107" y="3589210"/>
            <a:ext cx="335435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H</a:t>
            </a:r>
            <a:endParaRPr/>
          </a:p>
        </p:txBody>
      </p:sp>
      <p:sp>
        <p:nvSpPr>
          <p:cNvPr id="1264" name="Google Shape;1264;p60"/>
          <p:cNvSpPr/>
          <p:nvPr/>
        </p:nvSpPr>
        <p:spPr>
          <a:xfrm>
            <a:off x="4046524" y="3595487"/>
            <a:ext cx="301765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</a:t>
            </a:r>
            <a:endParaRPr/>
          </a:p>
        </p:txBody>
      </p:sp>
      <p:sp>
        <p:nvSpPr>
          <p:cNvPr id="1265" name="Google Shape;1265;p60"/>
          <p:cNvSpPr/>
          <p:nvPr/>
        </p:nvSpPr>
        <p:spPr>
          <a:xfrm>
            <a:off x="4703478" y="3582932"/>
            <a:ext cx="335435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H</a:t>
            </a:r>
            <a:endParaRPr/>
          </a:p>
        </p:txBody>
      </p:sp>
      <p:sp>
        <p:nvSpPr>
          <p:cNvPr id="1266" name="Google Shape;1266;p60"/>
          <p:cNvSpPr/>
          <p:nvPr/>
        </p:nvSpPr>
        <p:spPr>
          <a:xfrm>
            <a:off x="5321893" y="3589210"/>
            <a:ext cx="301765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</a:t>
            </a:r>
            <a:endParaRPr/>
          </a:p>
        </p:txBody>
      </p:sp>
      <p:sp>
        <p:nvSpPr>
          <p:cNvPr id="1267" name="Google Shape;1267;p60"/>
          <p:cNvSpPr/>
          <p:nvPr/>
        </p:nvSpPr>
        <p:spPr>
          <a:xfrm>
            <a:off x="5961405" y="3596543"/>
            <a:ext cx="335435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H</a:t>
            </a:r>
            <a:endParaRPr/>
          </a:p>
        </p:txBody>
      </p:sp>
      <p:sp>
        <p:nvSpPr>
          <p:cNvPr id="1268" name="Google Shape;1268;p60"/>
          <p:cNvSpPr/>
          <p:nvPr/>
        </p:nvSpPr>
        <p:spPr>
          <a:xfrm>
            <a:off x="6579821" y="3602820"/>
            <a:ext cx="301765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</a:t>
            </a:r>
            <a:endParaRPr/>
          </a:p>
        </p:txBody>
      </p:sp>
      <p:sp>
        <p:nvSpPr>
          <p:cNvPr id="1269" name="Google Shape;1269;p60"/>
          <p:cNvSpPr/>
          <p:nvPr/>
        </p:nvSpPr>
        <p:spPr>
          <a:xfrm>
            <a:off x="7214865" y="3590267"/>
            <a:ext cx="335435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H</a:t>
            </a:r>
            <a:endParaRPr/>
          </a:p>
        </p:txBody>
      </p:sp>
      <p:sp>
        <p:nvSpPr>
          <p:cNvPr id="1270" name="Google Shape;1270;p60"/>
          <p:cNvSpPr/>
          <p:nvPr/>
        </p:nvSpPr>
        <p:spPr>
          <a:xfrm>
            <a:off x="7855192" y="3596543"/>
            <a:ext cx="301765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</a:t>
            </a:r>
            <a:endParaRPr/>
          </a:p>
        </p:txBody>
      </p:sp>
      <p:sp>
        <p:nvSpPr>
          <p:cNvPr id="1271" name="Google Shape;1271;p60"/>
          <p:cNvSpPr txBox="1"/>
          <p:nvPr/>
        </p:nvSpPr>
        <p:spPr>
          <a:xfrm>
            <a:off x="3011234" y="511264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</a:t>
            </a:r>
            <a:endParaRPr/>
          </a:p>
        </p:txBody>
      </p:sp>
      <p:sp>
        <p:nvSpPr>
          <p:cNvPr id="1272" name="Google Shape;1272;p60"/>
          <p:cNvSpPr txBox="1"/>
          <p:nvPr/>
        </p:nvSpPr>
        <p:spPr>
          <a:xfrm>
            <a:off x="3657601" y="511264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3</a:t>
            </a:r>
            <a:endParaRPr/>
          </a:p>
        </p:txBody>
      </p:sp>
      <p:cxnSp>
        <p:nvCxnSpPr>
          <p:cNvPr id="1273" name="Google Shape;1273;p60"/>
          <p:cNvCxnSpPr/>
          <p:nvPr/>
        </p:nvCxnSpPr>
        <p:spPr>
          <a:xfrm flipH="1">
            <a:off x="3248027" y="4434258"/>
            <a:ext cx="333375" cy="67861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4" name="Google Shape;1274;p60"/>
          <p:cNvCxnSpPr/>
          <p:nvPr/>
        </p:nvCxnSpPr>
        <p:spPr>
          <a:xfrm>
            <a:off x="3581400" y="4434258"/>
            <a:ext cx="308882" cy="67861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5" name="Google Shape;1275;p60"/>
          <p:cNvSpPr txBox="1"/>
          <p:nvPr/>
        </p:nvSpPr>
        <p:spPr>
          <a:xfrm>
            <a:off x="4067175" y="4309505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7</a:t>
            </a:r>
            <a:endParaRPr/>
          </a:p>
        </p:txBody>
      </p:sp>
      <p:sp>
        <p:nvSpPr>
          <p:cNvPr id="1276" name="Google Shape;1276;p60"/>
          <p:cNvSpPr txBox="1"/>
          <p:nvPr/>
        </p:nvSpPr>
        <p:spPr>
          <a:xfrm>
            <a:off x="4617584" y="4331673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8</a:t>
            </a:r>
            <a:endParaRPr/>
          </a:p>
        </p:txBody>
      </p:sp>
      <p:sp>
        <p:nvSpPr>
          <p:cNvPr id="1277" name="Google Shape;1277;p60"/>
          <p:cNvSpPr txBox="1"/>
          <p:nvPr/>
        </p:nvSpPr>
        <p:spPr>
          <a:xfrm>
            <a:off x="4927119" y="5089629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</a:t>
            </a:r>
            <a:endParaRPr/>
          </a:p>
        </p:txBody>
      </p:sp>
      <p:sp>
        <p:nvSpPr>
          <p:cNvPr id="1278" name="Google Shape;1278;p60"/>
          <p:cNvSpPr txBox="1"/>
          <p:nvPr/>
        </p:nvSpPr>
        <p:spPr>
          <a:xfrm>
            <a:off x="5573485" y="5089629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4</a:t>
            </a:r>
            <a:endParaRPr/>
          </a:p>
        </p:txBody>
      </p:sp>
      <p:cxnSp>
        <p:nvCxnSpPr>
          <p:cNvPr id="1279" name="Google Shape;1279;p60"/>
          <p:cNvCxnSpPr/>
          <p:nvPr/>
        </p:nvCxnSpPr>
        <p:spPr>
          <a:xfrm flipH="1">
            <a:off x="5163911" y="4411248"/>
            <a:ext cx="333375" cy="67861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0" name="Google Shape;1280;p60"/>
          <p:cNvCxnSpPr/>
          <p:nvPr/>
        </p:nvCxnSpPr>
        <p:spPr>
          <a:xfrm>
            <a:off x="5497285" y="4411248"/>
            <a:ext cx="308882" cy="67861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1" name="Google Shape;1281;p60"/>
          <p:cNvSpPr txBox="1"/>
          <p:nvPr/>
        </p:nvSpPr>
        <p:spPr>
          <a:xfrm>
            <a:off x="5981701" y="4331673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0</a:t>
            </a:r>
            <a:endParaRPr/>
          </a:p>
        </p:txBody>
      </p:sp>
      <p:sp>
        <p:nvSpPr>
          <p:cNvPr id="1282" name="Google Shape;1282;p60"/>
          <p:cNvSpPr txBox="1"/>
          <p:nvPr/>
        </p:nvSpPr>
        <p:spPr>
          <a:xfrm>
            <a:off x="6574943" y="4337984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6</a:t>
            </a:r>
            <a:endParaRPr/>
          </a:p>
        </p:txBody>
      </p:sp>
      <p:sp>
        <p:nvSpPr>
          <p:cNvPr id="1283" name="Google Shape;1283;p60"/>
          <p:cNvSpPr txBox="1"/>
          <p:nvPr/>
        </p:nvSpPr>
        <p:spPr>
          <a:xfrm>
            <a:off x="7923468" y="4337962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4</a:t>
            </a:r>
            <a:endParaRPr/>
          </a:p>
        </p:txBody>
      </p:sp>
      <p:sp>
        <p:nvSpPr>
          <p:cNvPr id="1284" name="Google Shape;1284;p60"/>
          <p:cNvSpPr txBox="1"/>
          <p:nvPr/>
        </p:nvSpPr>
        <p:spPr>
          <a:xfrm>
            <a:off x="6860722" y="511264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0</a:t>
            </a:r>
            <a:endParaRPr/>
          </a:p>
        </p:txBody>
      </p:sp>
      <p:sp>
        <p:nvSpPr>
          <p:cNvPr id="1285" name="Google Shape;1285;p60"/>
          <p:cNvSpPr txBox="1"/>
          <p:nvPr/>
        </p:nvSpPr>
        <p:spPr>
          <a:xfrm>
            <a:off x="7507088" y="511264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10</a:t>
            </a:r>
            <a:endParaRPr/>
          </a:p>
        </p:txBody>
      </p:sp>
      <p:cxnSp>
        <p:nvCxnSpPr>
          <p:cNvPr id="1286" name="Google Shape;1286;p60"/>
          <p:cNvCxnSpPr/>
          <p:nvPr/>
        </p:nvCxnSpPr>
        <p:spPr>
          <a:xfrm flipH="1">
            <a:off x="7097515" y="4434258"/>
            <a:ext cx="333375" cy="67861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7" name="Google Shape;1287;p60"/>
          <p:cNvCxnSpPr/>
          <p:nvPr/>
        </p:nvCxnSpPr>
        <p:spPr>
          <a:xfrm>
            <a:off x="7430888" y="4434258"/>
            <a:ext cx="308882" cy="67861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8" name="Google Shape;1288;p60"/>
          <p:cNvSpPr txBox="1"/>
          <p:nvPr/>
        </p:nvSpPr>
        <p:spPr>
          <a:xfrm>
            <a:off x="3049331" y="4277044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?</a:t>
            </a:r>
            <a:endParaRPr/>
          </a:p>
        </p:txBody>
      </p:sp>
      <p:sp>
        <p:nvSpPr>
          <p:cNvPr id="1289" name="Google Shape;1289;p60"/>
          <p:cNvSpPr/>
          <p:nvPr/>
        </p:nvSpPr>
        <p:spPr>
          <a:xfrm>
            <a:off x="8090811" y="1373036"/>
            <a:ext cx="899839" cy="64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H: 50%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T: 50%</a:t>
            </a:r>
            <a:endParaRPr/>
          </a:p>
        </p:txBody>
      </p:sp>
      <p:sp>
        <p:nvSpPr>
          <p:cNvPr id="1290" name="Google Shape;1290;p60"/>
          <p:cNvSpPr txBox="1"/>
          <p:nvPr/>
        </p:nvSpPr>
        <p:spPr>
          <a:xfrm>
            <a:off x="3354843" y="3084809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?</a:t>
            </a:r>
            <a:endParaRPr/>
          </a:p>
        </p:txBody>
      </p:sp>
      <p:sp>
        <p:nvSpPr>
          <p:cNvPr id="1291" name="Google Shape;1291;p60"/>
          <p:cNvSpPr txBox="1"/>
          <p:nvPr/>
        </p:nvSpPr>
        <p:spPr>
          <a:xfrm>
            <a:off x="5459199" y="433654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?</a:t>
            </a:r>
            <a:endParaRPr/>
          </a:p>
        </p:txBody>
      </p:sp>
      <p:sp>
        <p:nvSpPr>
          <p:cNvPr id="1292" name="Google Shape;1292;p60"/>
          <p:cNvSpPr txBox="1"/>
          <p:nvPr/>
        </p:nvSpPr>
        <p:spPr>
          <a:xfrm>
            <a:off x="5209497" y="3079813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?</a:t>
            </a:r>
            <a:endParaRPr/>
          </a:p>
        </p:txBody>
      </p:sp>
      <p:sp>
        <p:nvSpPr>
          <p:cNvPr id="1293" name="Google Shape;1293;p60"/>
          <p:cNvSpPr txBox="1"/>
          <p:nvPr/>
        </p:nvSpPr>
        <p:spPr>
          <a:xfrm>
            <a:off x="4647122" y="2193153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?</a:t>
            </a:r>
            <a:endParaRPr/>
          </a:p>
        </p:txBody>
      </p:sp>
      <p:sp>
        <p:nvSpPr>
          <p:cNvPr id="1294" name="Google Shape;1294;p60"/>
          <p:cNvSpPr txBox="1"/>
          <p:nvPr/>
        </p:nvSpPr>
        <p:spPr>
          <a:xfrm>
            <a:off x="6514720" y="3067813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?</a:t>
            </a:r>
            <a:endParaRPr/>
          </a:p>
        </p:txBody>
      </p:sp>
      <p:sp>
        <p:nvSpPr>
          <p:cNvPr id="1295" name="Google Shape;1295;p60"/>
          <p:cNvSpPr txBox="1"/>
          <p:nvPr/>
        </p:nvSpPr>
        <p:spPr>
          <a:xfrm>
            <a:off x="7410451" y="4331673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?</a:t>
            </a:r>
            <a:endParaRPr/>
          </a:p>
        </p:txBody>
      </p:sp>
      <p:sp>
        <p:nvSpPr>
          <p:cNvPr id="1296" name="Google Shape;1296;p60"/>
          <p:cNvSpPr txBox="1"/>
          <p:nvPr/>
        </p:nvSpPr>
        <p:spPr>
          <a:xfrm>
            <a:off x="7759145" y="3053893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?</a:t>
            </a:r>
            <a:endParaRPr/>
          </a:p>
        </p:txBody>
      </p:sp>
      <p:sp>
        <p:nvSpPr>
          <p:cNvPr id="1297" name="Google Shape;1297;p60"/>
          <p:cNvSpPr txBox="1"/>
          <p:nvPr/>
        </p:nvSpPr>
        <p:spPr>
          <a:xfrm>
            <a:off x="7200900" y="2221766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?</a:t>
            </a:r>
            <a:endParaRPr/>
          </a:p>
        </p:txBody>
      </p:sp>
      <p:sp>
        <p:nvSpPr>
          <p:cNvPr id="1298" name="Google Shape;1298;p60"/>
          <p:cNvSpPr txBox="1"/>
          <p:nvPr/>
        </p:nvSpPr>
        <p:spPr>
          <a:xfrm>
            <a:off x="5822319" y="1373977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61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Solution</a:t>
            </a:r>
            <a:endParaRPr/>
          </a:p>
        </p:txBody>
      </p:sp>
      <p:sp>
        <p:nvSpPr>
          <p:cNvPr id="1304" name="Google Shape;1304;p61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sp>
        <p:nvSpPr>
          <p:cNvPr id="1305" name="Google Shape;1305;p61"/>
          <p:cNvSpPr/>
          <p:nvPr/>
        </p:nvSpPr>
        <p:spPr>
          <a:xfrm rot="10800000" flipH="1">
            <a:off x="3352800" y="414904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06" name="Google Shape;1306;p61"/>
          <p:cNvSpPr/>
          <p:nvPr/>
        </p:nvSpPr>
        <p:spPr>
          <a:xfrm>
            <a:off x="5562601" y="1398271"/>
            <a:ext cx="381000" cy="381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07" name="Google Shape;1307;p61"/>
          <p:cNvSpPr/>
          <p:nvPr/>
        </p:nvSpPr>
        <p:spPr>
          <a:xfrm>
            <a:off x="4314826" y="228714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08" name="Google Shape;1308;p61"/>
          <p:cNvSpPr/>
          <p:nvPr/>
        </p:nvSpPr>
        <p:spPr>
          <a:xfrm>
            <a:off x="6858001" y="229781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309" name="Google Shape;1309;p61"/>
          <p:cNvCxnSpPr>
            <a:stCxn id="1306" idx="4"/>
            <a:endCxn id="1307" idx="0"/>
          </p:cNvCxnSpPr>
          <p:nvPr/>
        </p:nvCxnSpPr>
        <p:spPr>
          <a:xfrm flipH="1">
            <a:off x="4543501" y="1779271"/>
            <a:ext cx="1209600" cy="507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0" name="Google Shape;1310;p61"/>
          <p:cNvCxnSpPr>
            <a:stCxn id="1306" idx="4"/>
            <a:endCxn id="1308" idx="0"/>
          </p:cNvCxnSpPr>
          <p:nvPr/>
        </p:nvCxnSpPr>
        <p:spPr>
          <a:xfrm>
            <a:off x="5753101" y="1779271"/>
            <a:ext cx="1333500" cy="518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1" name="Google Shape;1311;p61"/>
          <p:cNvCxnSpPr>
            <a:stCxn id="1307" idx="3"/>
            <a:endCxn id="1312" idx="0"/>
          </p:cNvCxnSpPr>
          <p:nvPr/>
        </p:nvCxnSpPr>
        <p:spPr>
          <a:xfrm flipH="1">
            <a:off x="3914626" y="2572132"/>
            <a:ext cx="628800" cy="517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3" name="Google Shape;1313;p61"/>
          <p:cNvCxnSpPr>
            <a:stCxn id="1307" idx="3"/>
            <a:endCxn id="1314" idx="0"/>
          </p:cNvCxnSpPr>
          <p:nvPr/>
        </p:nvCxnSpPr>
        <p:spPr>
          <a:xfrm>
            <a:off x="4543426" y="2572132"/>
            <a:ext cx="600000" cy="517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12" name="Google Shape;1312;p61"/>
          <p:cNvSpPr/>
          <p:nvPr/>
        </p:nvSpPr>
        <p:spPr>
          <a:xfrm>
            <a:off x="3724275" y="3089430"/>
            <a:ext cx="381000" cy="381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14" name="Google Shape;1314;p61"/>
          <p:cNvSpPr/>
          <p:nvPr/>
        </p:nvSpPr>
        <p:spPr>
          <a:xfrm>
            <a:off x="4953001" y="3089430"/>
            <a:ext cx="381000" cy="381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315" name="Google Shape;1315;p61"/>
          <p:cNvCxnSpPr>
            <a:stCxn id="1308" idx="3"/>
            <a:endCxn id="1316" idx="0"/>
          </p:cNvCxnSpPr>
          <p:nvPr/>
        </p:nvCxnSpPr>
        <p:spPr>
          <a:xfrm flipH="1">
            <a:off x="6438901" y="2582800"/>
            <a:ext cx="647700" cy="506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7" name="Google Shape;1317;p61"/>
          <p:cNvCxnSpPr>
            <a:stCxn id="1308" idx="3"/>
            <a:endCxn id="1318" idx="0"/>
          </p:cNvCxnSpPr>
          <p:nvPr/>
        </p:nvCxnSpPr>
        <p:spPr>
          <a:xfrm>
            <a:off x="7086601" y="2582800"/>
            <a:ext cx="571500" cy="506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16" name="Google Shape;1316;p61"/>
          <p:cNvSpPr/>
          <p:nvPr/>
        </p:nvSpPr>
        <p:spPr>
          <a:xfrm>
            <a:off x="6248400" y="3089430"/>
            <a:ext cx="381000" cy="381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18" name="Google Shape;1318;p61"/>
          <p:cNvSpPr/>
          <p:nvPr/>
        </p:nvSpPr>
        <p:spPr>
          <a:xfrm>
            <a:off x="7467601" y="3089430"/>
            <a:ext cx="381000" cy="381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19" name="Google Shape;1319;p61"/>
          <p:cNvSpPr/>
          <p:nvPr/>
        </p:nvSpPr>
        <p:spPr>
          <a:xfrm rot="10800000" flipH="1">
            <a:off x="3995057" y="414904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320" name="Google Shape;1320;p61"/>
          <p:cNvCxnSpPr>
            <a:stCxn id="1312" idx="4"/>
            <a:endCxn id="1305" idx="3"/>
          </p:cNvCxnSpPr>
          <p:nvPr/>
        </p:nvCxnSpPr>
        <p:spPr>
          <a:xfrm flipH="1">
            <a:off x="3581475" y="3470430"/>
            <a:ext cx="333300" cy="67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21" name="Google Shape;1321;p61"/>
          <p:cNvCxnSpPr>
            <a:stCxn id="1312" idx="4"/>
            <a:endCxn id="1319" idx="3"/>
          </p:cNvCxnSpPr>
          <p:nvPr/>
        </p:nvCxnSpPr>
        <p:spPr>
          <a:xfrm>
            <a:off x="3914775" y="3470430"/>
            <a:ext cx="309000" cy="67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22" name="Google Shape;1322;p61"/>
          <p:cNvSpPr/>
          <p:nvPr/>
        </p:nvSpPr>
        <p:spPr>
          <a:xfrm rot="10800000" flipH="1">
            <a:off x="4637316" y="414904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23" name="Google Shape;1323;p61"/>
          <p:cNvSpPr/>
          <p:nvPr/>
        </p:nvSpPr>
        <p:spPr>
          <a:xfrm rot="10800000" flipH="1">
            <a:off x="5279571" y="414904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324" name="Google Shape;1324;p61"/>
          <p:cNvCxnSpPr>
            <a:endCxn id="1322" idx="3"/>
          </p:cNvCxnSpPr>
          <p:nvPr/>
        </p:nvCxnSpPr>
        <p:spPr>
          <a:xfrm flipH="1">
            <a:off x="4865916" y="3470444"/>
            <a:ext cx="310800" cy="67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25" name="Google Shape;1325;p61"/>
          <p:cNvCxnSpPr>
            <a:endCxn id="1323" idx="3"/>
          </p:cNvCxnSpPr>
          <p:nvPr/>
        </p:nvCxnSpPr>
        <p:spPr>
          <a:xfrm>
            <a:off x="5176971" y="3470444"/>
            <a:ext cx="331200" cy="67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26" name="Google Shape;1326;p61"/>
          <p:cNvSpPr/>
          <p:nvPr/>
        </p:nvSpPr>
        <p:spPr>
          <a:xfrm rot="10800000" flipH="1">
            <a:off x="5921828" y="414904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27" name="Google Shape;1327;p61"/>
          <p:cNvSpPr/>
          <p:nvPr/>
        </p:nvSpPr>
        <p:spPr>
          <a:xfrm rot="10800000" flipH="1">
            <a:off x="6564085" y="414904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328" name="Google Shape;1328;p61"/>
          <p:cNvCxnSpPr>
            <a:endCxn id="1326" idx="3"/>
          </p:cNvCxnSpPr>
          <p:nvPr/>
        </p:nvCxnSpPr>
        <p:spPr>
          <a:xfrm flipH="1">
            <a:off x="6150428" y="3470444"/>
            <a:ext cx="277500" cy="67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29" name="Google Shape;1329;p61"/>
          <p:cNvCxnSpPr>
            <a:endCxn id="1327" idx="3"/>
          </p:cNvCxnSpPr>
          <p:nvPr/>
        </p:nvCxnSpPr>
        <p:spPr>
          <a:xfrm>
            <a:off x="6428185" y="3470444"/>
            <a:ext cx="364500" cy="67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30" name="Google Shape;1330;p61"/>
          <p:cNvSpPr/>
          <p:nvPr/>
        </p:nvSpPr>
        <p:spPr>
          <a:xfrm rot="10800000" flipH="1">
            <a:off x="7206343" y="414904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31" name="Google Shape;1331;p61"/>
          <p:cNvSpPr/>
          <p:nvPr/>
        </p:nvSpPr>
        <p:spPr>
          <a:xfrm rot="10800000" flipH="1">
            <a:off x="7848601" y="414904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332" name="Google Shape;1332;p61"/>
          <p:cNvCxnSpPr>
            <a:stCxn id="1318" idx="4"/>
            <a:endCxn id="1330" idx="3"/>
          </p:cNvCxnSpPr>
          <p:nvPr/>
        </p:nvCxnSpPr>
        <p:spPr>
          <a:xfrm flipH="1">
            <a:off x="7434901" y="3470430"/>
            <a:ext cx="223200" cy="67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3" name="Google Shape;1333;p61"/>
          <p:cNvCxnSpPr>
            <a:stCxn id="1318" idx="4"/>
            <a:endCxn id="1331" idx="3"/>
          </p:cNvCxnSpPr>
          <p:nvPr/>
        </p:nvCxnSpPr>
        <p:spPr>
          <a:xfrm>
            <a:off x="7658101" y="3470430"/>
            <a:ext cx="419100" cy="67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34" name="Google Shape;1334;p61"/>
          <p:cNvSpPr/>
          <p:nvPr/>
        </p:nvSpPr>
        <p:spPr>
          <a:xfrm>
            <a:off x="4875721" y="1742364"/>
            <a:ext cx="335435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H</a:t>
            </a:r>
            <a:endParaRPr/>
          </a:p>
        </p:txBody>
      </p:sp>
      <p:sp>
        <p:nvSpPr>
          <p:cNvPr id="1335" name="Google Shape;1335;p61"/>
          <p:cNvSpPr/>
          <p:nvPr/>
        </p:nvSpPr>
        <p:spPr>
          <a:xfrm>
            <a:off x="6350632" y="1751034"/>
            <a:ext cx="301765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</a:t>
            </a:r>
            <a:endParaRPr/>
          </a:p>
        </p:txBody>
      </p:sp>
      <p:sp>
        <p:nvSpPr>
          <p:cNvPr id="1336" name="Google Shape;1336;p61"/>
          <p:cNvSpPr/>
          <p:nvPr/>
        </p:nvSpPr>
        <p:spPr>
          <a:xfrm>
            <a:off x="3428107" y="3589210"/>
            <a:ext cx="335435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H</a:t>
            </a:r>
            <a:endParaRPr/>
          </a:p>
        </p:txBody>
      </p:sp>
      <p:sp>
        <p:nvSpPr>
          <p:cNvPr id="1337" name="Google Shape;1337;p61"/>
          <p:cNvSpPr/>
          <p:nvPr/>
        </p:nvSpPr>
        <p:spPr>
          <a:xfrm>
            <a:off x="4046524" y="3595487"/>
            <a:ext cx="301765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</a:t>
            </a:r>
            <a:endParaRPr/>
          </a:p>
        </p:txBody>
      </p:sp>
      <p:sp>
        <p:nvSpPr>
          <p:cNvPr id="1338" name="Google Shape;1338;p61"/>
          <p:cNvSpPr/>
          <p:nvPr/>
        </p:nvSpPr>
        <p:spPr>
          <a:xfrm>
            <a:off x="4703478" y="3582932"/>
            <a:ext cx="335435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H</a:t>
            </a:r>
            <a:endParaRPr/>
          </a:p>
        </p:txBody>
      </p:sp>
      <p:sp>
        <p:nvSpPr>
          <p:cNvPr id="1339" name="Google Shape;1339;p61"/>
          <p:cNvSpPr/>
          <p:nvPr/>
        </p:nvSpPr>
        <p:spPr>
          <a:xfrm>
            <a:off x="5321893" y="3589210"/>
            <a:ext cx="301765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</a:t>
            </a:r>
            <a:endParaRPr/>
          </a:p>
        </p:txBody>
      </p:sp>
      <p:sp>
        <p:nvSpPr>
          <p:cNvPr id="1340" name="Google Shape;1340;p61"/>
          <p:cNvSpPr/>
          <p:nvPr/>
        </p:nvSpPr>
        <p:spPr>
          <a:xfrm>
            <a:off x="5961405" y="3596543"/>
            <a:ext cx="335435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H</a:t>
            </a:r>
            <a:endParaRPr/>
          </a:p>
        </p:txBody>
      </p:sp>
      <p:sp>
        <p:nvSpPr>
          <p:cNvPr id="1341" name="Google Shape;1341;p61"/>
          <p:cNvSpPr/>
          <p:nvPr/>
        </p:nvSpPr>
        <p:spPr>
          <a:xfrm>
            <a:off x="6579821" y="3602820"/>
            <a:ext cx="301765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</a:t>
            </a:r>
            <a:endParaRPr/>
          </a:p>
        </p:txBody>
      </p:sp>
      <p:sp>
        <p:nvSpPr>
          <p:cNvPr id="1342" name="Google Shape;1342;p61"/>
          <p:cNvSpPr/>
          <p:nvPr/>
        </p:nvSpPr>
        <p:spPr>
          <a:xfrm>
            <a:off x="7214865" y="3590267"/>
            <a:ext cx="335435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H</a:t>
            </a:r>
            <a:endParaRPr/>
          </a:p>
        </p:txBody>
      </p:sp>
      <p:sp>
        <p:nvSpPr>
          <p:cNvPr id="1343" name="Google Shape;1343;p61"/>
          <p:cNvSpPr/>
          <p:nvPr/>
        </p:nvSpPr>
        <p:spPr>
          <a:xfrm>
            <a:off x="7855192" y="3596543"/>
            <a:ext cx="301765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</a:t>
            </a:r>
            <a:endParaRPr/>
          </a:p>
        </p:txBody>
      </p:sp>
      <p:sp>
        <p:nvSpPr>
          <p:cNvPr id="1344" name="Google Shape;1344;p61"/>
          <p:cNvSpPr txBox="1"/>
          <p:nvPr/>
        </p:nvSpPr>
        <p:spPr>
          <a:xfrm>
            <a:off x="3011234" y="511264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</a:t>
            </a:r>
            <a:endParaRPr/>
          </a:p>
        </p:txBody>
      </p:sp>
      <p:sp>
        <p:nvSpPr>
          <p:cNvPr id="1345" name="Google Shape;1345;p61"/>
          <p:cNvSpPr txBox="1"/>
          <p:nvPr/>
        </p:nvSpPr>
        <p:spPr>
          <a:xfrm>
            <a:off x="3657601" y="511264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3</a:t>
            </a:r>
            <a:endParaRPr/>
          </a:p>
        </p:txBody>
      </p:sp>
      <p:cxnSp>
        <p:nvCxnSpPr>
          <p:cNvPr id="1346" name="Google Shape;1346;p61"/>
          <p:cNvCxnSpPr/>
          <p:nvPr/>
        </p:nvCxnSpPr>
        <p:spPr>
          <a:xfrm flipH="1">
            <a:off x="3248027" y="4434258"/>
            <a:ext cx="333375" cy="67861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47" name="Google Shape;1347;p61"/>
          <p:cNvCxnSpPr/>
          <p:nvPr/>
        </p:nvCxnSpPr>
        <p:spPr>
          <a:xfrm>
            <a:off x="3581400" y="4434258"/>
            <a:ext cx="308882" cy="67861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8" name="Google Shape;1348;p61"/>
          <p:cNvSpPr txBox="1"/>
          <p:nvPr/>
        </p:nvSpPr>
        <p:spPr>
          <a:xfrm>
            <a:off x="4067175" y="4309505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7</a:t>
            </a:r>
            <a:endParaRPr/>
          </a:p>
        </p:txBody>
      </p:sp>
      <p:sp>
        <p:nvSpPr>
          <p:cNvPr id="1349" name="Google Shape;1349;p61"/>
          <p:cNvSpPr txBox="1"/>
          <p:nvPr/>
        </p:nvSpPr>
        <p:spPr>
          <a:xfrm>
            <a:off x="4617584" y="4331673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8</a:t>
            </a:r>
            <a:endParaRPr/>
          </a:p>
        </p:txBody>
      </p:sp>
      <p:sp>
        <p:nvSpPr>
          <p:cNvPr id="1350" name="Google Shape;1350;p61"/>
          <p:cNvSpPr txBox="1"/>
          <p:nvPr/>
        </p:nvSpPr>
        <p:spPr>
          <a:xfrm>
            <a:off x="4927119" y="5089629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</a:t>
            </a:r>
            <a:endParaRPr/>
          </a:p>
        </p:txBody>
      </p:sp>
      <p:sp>
        <p:nvSpPr>
          <p:cNvPr id="1351" name="Google Shape;1351;p61"/>
          <p:cNvSpPr txBox="1"/>
          <p:nvPr/>
        </p:nvSpPr>
        <p:spPr>
          <a:xfrm>
            <a:off x="5573485" y="5089629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4</a:t>
            </a:r>
            <a:endParaRPr/>
          </a:p>
        </p:txBody>
      </p:sp>
      <p:cxnSp>
        <p:nvCxnSpPr>
          <p:cNvPr id="1352" name="Google Shape;1352;p61"/>
          <p:cNvCxnSpPr/>
          <p:nvPr/>
        </p:nvCxnSpPr>
        <p:spPr>
          <a:xfrm flipH="1">
            <a:off x="5163911" y="4411248"/>
            <a:ext cx="333375" cy="67861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53" name="Google Shape;1353;p61"/>
          <p:cNvCxnSpPr/>
          <p:nvPr/>
        </p:nvCxnSpPr>
        <p:spPr>
          <a:xfrm>
            <a:off x="5497285" y="4411248"/>
            <a:ext cx="308882" cy="67861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4" name="Google Shape;1354;p61"/>
          <p:cNvSpPr txBox="1"/>
          <p:nvPr/>
        </p:nvSpPr>
        <p:spPr>
          <a:xfrm>
            <a:off x="5981701" y="4331673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0</a:t>
            </a:r>
            <a:endParaRPr/>
          </a:p>
        </p:txBody>
      </p:sp>
      <p:sp>
        <p:nvSpPr>
          <p:cNvPr id="1355" name="Google Shape;1355;p61"/>
          <p:cNvSpPr txBox="1"/>
          <p:nvPr/>
        </p:nvSpPr>
        <p:spPr>
          <a:xfrm>
            <a:off x="6574943" y="4337984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6</a:t>
            </a:r>
            <a:endParaRPr/>
          </a:p>
        </p:txBody>
      </p:sp>
      <p:sp>
        <p:nvSpPr>
          <p:cNvPr id="1356" name="Google Shape;1356;p61"/>
          <p:cNvSpPr txBox="1"/>
          <p:nvPr/>
        </p:nvSpPr>
        <p:spPr>
          <a:xfrm>
            <a:off x="7923468" y="4337962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4</a:t>
            </a:r>
            <a:endParaRPr/>
          </a:p>
        </p:txBody>
      </p:sp>
      <p:sp>
        <p:nvSpPr>
          <p:cNvPr id="1357" name="Google Shape;1357;p61"/>
          <p:cNvSpPr txBox="1"/>
          <p:nvPr/>
        </p:nvSpPr>
        <p:spPr>
          <a:xfrm>
            <a:off x="6860722" y="511264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0</a:t>
            </a:r>
            <a:endParaRPr/>
          </a:p>
        </p:txBody>
      </p:sp>
      <p:sp>
        <p:nvSpPr>
          <p:cNvPr id="1358" name="Google Shape;1358;p61"/>
          <p:cNvSpPr txBox="1"/>
          <p:nvPr/>
        </p:nvSpPr>
        <p:spPr>
          <a:xfrm>
            <a:off x="7507088" y="511264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10</a:t>
            </a:r>
            <a:endParaRPr/>
          </a:p>
        </p:txBody>
      </p:sp>
      <p:cxnSp>
        <p:nvCxnSpPr>
          <p:cNvPr id="1359" name="Google Shape;1359;p61"/>
          <p:cNvCxnSpPr/>
          <p:nvPr/>
        </p:nvCxnSpPr>
        <p:spPr>
          <a:xfrm flipH="1">
            <a:off x="7097515" y="4434258"/>
            <a:ext cx="333375" cy="67861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0" name="Google Shape;1360;p61"/>
          <p:cNvCxnSpPr/>
          <p:nvPr/>
        </p:nvCxnSpPr>
        <p:spPr>
          <a:xfrm>
            <a:off x="7430888" y="4434258"/>
            <a:ext cx="308882" cy="67861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61" name="Google Shape;1361;p61"/>
          <p:cNvSpPr txBox="1"/>
          <p:nvPr/>
        </p:nvSpPr>
        <p:spPr>
          <a:xfrm>
            <a:off x="3049331" y="4277044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1</a:t>
            </a:r>
            <a:endParaRPr/>
          </a:p>
        </p:txBody>
      </p:sp>
      <p:sp>
        <p:nvSpPr>
          <p:cNvPr id="1362" name="Google Shape;1362;p61"/>
          <p:cNvSpPr txBox="1"/>
          <p:nvPr/>
        </p:nvSpPr>
        <p:spPr>
          <a:xfrm>
            <a:off x="3354843" y="3084809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4</a:t>
            </a:r>
            <a:endParaRPr/>
          </a:p>
        </p:txBody>
      </p:sp>
      <p:sp>
        <p:nvSpPr>
          <p:cNvPr id="1363" name="Google Shape;1363;p61"/>
          <p:cNvSpPr txBox="1"/>
          <p:nvPr/>
        </p:nvSpPr>
        <p:spPr>
          <a:xfrm>
            <a:off x="5459199" y="433654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2</a:t>
            </a:r>
            <a:endParaRPr/>
          </a:p>
        </p:txBody>
      </p:sp>
      <p:sp>
        <p:nvSpPr>
          <p:cNvPr id="1364" name="Google Shape;1364;p61"/>
          <p:cNvSpPr txBox="1"/>
          <p:nvPr/>
        </p:nvSpPr>
        <p:spPr>
          <a:xfrm>
            <a:off x="5209497" y="3079813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5</a:t>
            </a:r>
            <a:endParaRPr/>
          </a:p>
        </p:txBody>
      </p:sp>
      <p:sp>
        <p:nvSpPr>
          <p:cNvPr id="1365" name="Google Shape;1365;p61"/>
          <p:cNvSpPr txBox="1"/>
          <p:nvPr/>
        </p:nvSpPr>
        <p:spPr>
          <a:xfrm>
            <a:off x="4647122" y="2193153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5</a:t>
            </a:r>
            <a:endParaRPr/>
          </a:p>
        </p:txBody>
      </p:sp>
      <p:sp>
        <p:nvSpPr>
          <p:cNvPr id="1366" name="Google Shape;1366;p61"/>
          <p:cNvSpPr txBox="1"/>
          <p:nvPr/>
        </p:nvSpPr>
        <p:spPr>
          <a:xfrm>
            <a:off x="6514720" y="3067813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3</a:t>
            </a:r>
            <a:endParaRPr/>
          </a:p>
        </p:txBody>
      </p:sp>
      <p:sp>
        <p:nvSpPr>
          <p:cNvPr id="1367" name="Google Shape;1367;p61"/>
          <p:cNvSpPr txBox="1"/>
          <p:nvPr/>
        </p:nvSpPr>
        <p:spPr>
          <a:xfrm>
            <a:off x="7410451" y="4331673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0</a:t>
            </a:r>
            <a:endParaRPr/>
          </a:p>
        </p:txBody>
      </p:sp>
      <p:sp>
        <p:nvSpPr>
          <p:cNvPr id="1368" name="Google Shape;1368;p61"/>
          <p:cNvSpPr txBox="1"/>
          <p:nvPr/>
        </p:nvSpPr>
        <p:spPr>
          <a:xfrm>
            <a:off x="7759145" y="3053893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2</a:t>
            </a:r>
            <a:endParaRPr/>
          </a:p>
        </p:txBody>
      </p:sp>
      <p:sp>
        <p:nvSpPr>
          <p:cNvPr id="1369" name="Google Shape;1369;p61"/>
          <p:cNvSpPr txBox="1"/>
          <p:nvPr/>
        </p:nvSpPr>
        <p:spPr>
          <a:xfrm>
            <a:off x="7200900" y="2221766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3</a:t>
            </a:r>
            <a:endParaRPr/>
          </a:p>
        </p:txBody>
      </p:sp>
      <p:sp>
        <p:nvSpPr>
          <p:cNvPr id="1370" name="Google Shape;1370;p61"/>
          <p:cNvSpPr txBox="1"/>
          <p:nvPr/>
        </p:nvSpPr>
        <p:spPr>
          <a:xfrm>
            <a:off x="5822319" y="1373977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4</a:t>
            </a:r>
            <a:endParaRPr/>
          </a:p>
        </p:txBody>
      </p:sp>
      <p:sp>
        <p:nvSpPr>
          <p:cNvPr id="1371" name="Google Shape;1371;p61"/>
          <p:cNvSpPr/>
          <p:nvPr/>
        </p:nvSpPr>
        <p:spPr>
          <a:xfrm>
            <a:off x="8090811" y="1373036"/>
            <a:ext cx="899839" cy="64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H: 50%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T: 50%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62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1377" name="Google Shape;1377;p62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  <p:sp>
        <p:nvSpPr>
          <p:cNvPr id="1378" name="Google Shape;1378;p62"/>
          <p:cNvSpPr/>
          <p:nvPr/>
        </p:nvSpPr>
        <p:spPr>
          <a:xfrm rot="10800000" flipH="1">
            <a:off x="3352800" y="414904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79" name="Google Shape;1379;p62"/>
          <p:cNvSpPr/>
          <p:nvPr/>
        </p:nvSpPr>
        <p:spPr>
          <a:xfrm>
            <a:off x="5562601" y="1398271"/>
            <a:ext cx="381000" cy="381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80" name="Google Shape;1380;p62"/>
          <p:cNvSpPr/>
          <p:nvPr/>
        </p:nvSpPr>
        <p:spPr>
          <a:xfrm>
            <a:off x="4314826" y="228714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81" name="Google Shape;1381;p62"/>
          <p:cNvSpPr/>
          <p:nvPr/>
        </p:nvSpPr>
        <p:spPr>
          <a:xfrm>
            <a:off x="6858001" y="229781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382" name="Google Shape;1382;p62"/>
          <p:cNvCxnSpPr>
            <a:stCxn id="1379" idx="4"/>
            <a:endCxn id="1380" idx="0"/>
          </p:cNvCxnSpPr>
          <p:nvPr/>
        </p:nvCxnSpPr>
        <p:spPr>
          <a:xfrm flipH="1">
            <a:off x="4543501" y="1779271"/>
            <a:ext cx="1209600" cy="507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3" name="Google Shape;1383;p62"/>
          <p:cNvCxnSpPr>
            <a:stCxn id="1379" idx="4"/>
            <a:endCxn id="1381" idx="0"/>
          </p:cNvCxnSpPr>
          <p:nvPr/>
        </p:nvCxnSpPr>
        <p:spPr>
          <a:xfrm>
            <a:off x="5753101" y="1779271"/>
            <a:ext cx="1333500" cy="518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4" name="Google Shape;1384;p62"/>
          <p:cNvCxnSpPr>
            <a:stCxn id="1380" idx="3"/>
            <a:endCxn id="1385" idx="0"/>
          </p:cNvCxnSpPr>
          <p:nvPr/>
        </p:nvCxnSpPr>
        <p:spPr>
          <a:xfrm flipH="1">
            <a:off x="3914626" y="2572132"/>
            <a:ext cx="628800" cy="517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6" name="Google Shape;1386;p62"/>
          <p:cNvCxnSpPr>
            <a:stCxn id="1380" idx="3"/>
            <a:endCxn id="1387" idx="0"/>
          </p:cNvCxnSpPr>
          <p:nvPr/>
        </p:nvCxnSpPr>
        <p:spPr>
          <a:xfrm>
            <a:off x="4543426" y="2572132"/>
            <a:ext cx="600000" cy="517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5" name="Google Shape;1385;p62"/>
          <p:cNvSpPr/>
          <p:nvPr/>
        </p:nvSpPr>
        <p:spPr>
          <a:xfrm>
            <a:off x="3724275" y="3089430"/>
            <a:ext cx="381000" cy="381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87" name="Google Shape;1387;p62"/>
          <p:cNvSpPr/>
          <p:nvPr/>
        </p:nvSpPr>
        <p:spPr>
          <a:xfrm>
            <a:off x="4953001" y="3089430"/>
            <a:ext cx="381000" cy="381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388" name="Google Shape;1388;p62"/>
          <p:cNvCxnSpPr>
            <a:stCxn id="1381" idx="3"/>
            <a:endCxn id="1389" idx="0"/>
          </p:cNvCxnSpPr>
          <p:nvPr/>
        </p:nvCxnSpPr>
        <p:spPr>
          <a:xfrm flipH="1">
            <a:off x="6438901" y="2582800"/>
            <a:ext cx="647700" cy="506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0" name="Google Shape;1390;p62"/>
          <p:cNvCxnSpPr>
            <a:stCxn id="1381" idx="3"/>
            <a:endCxn id="1391" idx="0"/>
          </p:cNvCxnSpPr>
          <p:nvPr/>
        </p:nvCxnSpPr>
        <p:spPr>
          <a:xfrm>
            <a:off x="7086601" y="2582800"/>
            <a:ext cx="571500" cy="506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9" name="Google Shape;1389;p62"/>
          <p:cNvSpPr/>
          <p:nvPr/>
        </p:nvSpPr>
        <p:spPr>
          <a:xfrm>
            <a:off x="6248400" y="3089430"/>
            <a:ext cx="381000" cy="381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91" name="Google Shape;1391;p62"/>
          <p:cNvSpPr/>
          <p:nvPr/>
        </p:nvSpPr>
        <p:spPr>
          <a:xfrm>
            <a:off x="7467601" y="3089430"/>
            <a:ext cx="381000" cy="381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92" name="Google Shape;1392;p62"/>
          <p:cNvSpPr/>
          <p:nvPr/>
        </p:nvSpPr>
        <p:spPr>
          <a:xfrm rot="10800000" flipH="1">
            <a:off x="3995057" y="414904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393" name="Google Shape;1393;p62"/>
          <p:cNvCxnSpPr>
            <a:stCxn id="1385" idx="4"/>
            <a:endCxn id="1378" idx="3"/>
          </p:cNvCxnSpPr>
          <p:nvPr/>
        </p:nvCxnSpPr>
        <p:spPr>
          <a:xfrm flipH="1">
            <a:off x="3581475" y="3470430"/>
            <a:ext cx="333300" cy="67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4" name="Google Shape;1394;p62"/>
          <p:cNvCxnSpPr>
            <a:stCxn id="1385" idx="4"/>
            <a:endCxn id="1392" idx="3"/>
          </p:cNvCxnSpPr>
          <p:nvPr/>
        </p:nvCxnSpPr>
        <p:spPr>
          <a:xfrm>
            <a:off x="3914775" y="3470430"/>
            <a:ext cx="309000" cy="67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5" name="Google Shape;1395;p62"/>
          <p:cNvSpPr/>
          <p:nvPr/>
        </p:nvSpPr>
        <p:spPr>
          <a:xfrm rot="10800000" flipH="1">
            <a:off x="4637316" y="414904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96" name="Google Shape;1396;p62"/>
          <p:cNvSpPr/>
          <p:nvPr/>
        </p:nvSpPr>
        <p:spPr>
          <a:xfrm rot="10800000" flipH="1">
            <a:off x="5279571" y="414904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397" name="Google Shape;1397;p62"/>
          <p:cNvCxnSpPr>
            <a:endCxn id="1395" idx="3"/>
          </p:cNvCxnSpPr>
          <p:nvPr/>
        </p:nvCxnSpPr>
        <p:spPr>
          <a:xfrm flipH="1">
            <a:off x="4865916" y="3470444"/>
            <a:ext cx="310800" cy="67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8" name="Google Shape;1398;p62"/>
          <p:cNvCxnSpPr>
            <a:endCxn id="1396" idx="3"/>
          </p:cNvCxnSpPr>
          <p:nvPr/>
        </p:nvCxnSpPr>
        <p:spPr>
          <a:xfrm>
            <a:off x="5176971" y="3470444"/>
            <a:ext cx="331200" cy="67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9" name="Google Shape;1399;p62"/>
          <p:cNvSpPr/>
          <p:nvPr/>
        </p:nvSpPr>
        <p:spPr>
          <a:xfrm rot="10800000" flipH="1">
            <a:off x="5921828" y="414904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00" name="Google Shape;1400;p62"/>
          <p:cNvSpPr/>
          <p:nvPr/>
        </p:nvSpPr>
        <p:spPr>
          <a:xfrm rot="10800000" flipH="1">
            <a:off x="6564085" y="414904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401" name="Google Shape;1401;p62"/>
          <p:cNvCxnSpPr>
            <a:endCxn id="1399" idx="3"/>
          </p:cNvCxnSpPr>
          <p:nvPr/>
        </p:nvCxnSpPr>
        <p:spPr>
          <a:xfrm flipH="1">
            <a:off x="6150428" y="3470444"/>
            <a:ext cx="277500" cy="67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2" name="Google Shape;1402;p62"/>
          <p:cNvCxnSpPr>
            <a:endCxn id="1400" idx="3"/>
          </p:cNvCxnSpPr>
          <p:nvPr/>
        </p:nvCxnSpPr>
        <p:spPr>
          <a:xfrm>
            <a:off x="6428185" y="3470444"/>
            <a:ext cx="364500" cy="67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03" name="Google Shape;1403;p62"/>
          <p:cNvSpPr/>
          <p:nvPr/>
        </p:nvSpPr>
        <p:spPr>
          <a:xfrm rot="10800000" flipH="1">
            <a:off x="7206343" y="414904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04" name="Google Shape;1404;p62"/>
          <p:cNvSpPr/>
          <p:nvPr/>
        </p:nvSpPr>
        <p:spPr>
          <a:xfrm rot="10800000" flipH="1">
            <a:off x="7848601" y="414904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405" name="Google Shape;1405;p62"/>
          <p:cNvCxnSpPr>
            <a:stCxn id="1391" idx="4"/>
            <a:endCxn id="1403" idx="3"/>
          </p:cNvCxnSpPr>
          <p:nvPr/>
        </p:nvCxnSpPr>
        <p:spPr>
          <a:xfrm flipH="1">
            <a:off x="7434901" y="3470430"/>
            <a:ext cx="223200" cy="67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6" name="Google Shape;1406;p62"/>
          <p:cNvCxnSpPr>
            <a:stCxn id="1391" idx="4"/>
            <a:endCxn id="1404" idx="3"/>
          </p:cNvCxnSpPr>
          <p:nvPr/>
        </p:nvCxnSpPr>
        <p:spPr>
          <a:xfrm>
            <a:off x="7658101" y="3470430"/>
            <a:ext cx="419100" cy="67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07" name="Google Shape;1407;p62"/>
          <p:cNvSpPr/>
          <p:nvPr/>
        </p:nvSpPr>
        <p:spPr>
          <a:xfrm>
            <a:off x="4875721" y="1742364"/>
            <a:ext cx="335435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H</a:t>
            </a:r>
            <a:endParaRPr/>
          </a:p>
        </p:txBody>
      </p:sp>
      <p:sp>
        <p:nvSpPr>
          <p:cNvPr id="1408" name="Google Shape;1408;p62"/>
          <p:cNvSpPr/>
          <p:nvPr/>
        </p:nvSpPr>
        <p:spPr>
          <a:xfrm>
            <a:off x="6350632" y="1751034"/>
            <a:ext cx="301765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</a:t>
            </a:r>
            <a:endParaRPr/>
          </a:p>
        </p:txBody>
      </p:sp>
      <p:sp>
        <p:nvSpPr>
          <p:cNvPr id="1409" name="Google Shape;1409;p62"/>
          <p:cNvSpPr/>
          <p:nvPr/>
        </p:nvSpPr>
        <p:spPr>
          <a:xfrm>
            <a:off x="3428107" y="3589210"/>
            <a:ext cx="335435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H</a:t>
            </a:r>
            <a:endParaRPr/>
          </a:p>
        </p:txBody>
      </p:sp>
      <p:sp>
        <p:nvSpPr>
          <p:cNvPr id="1410" name="Google Shape;1410;p62"/>
          <p:cNvSpPr/>
          <p:nvPr/>
        </p:nvSpPr>
        <p:spPr>
          <a:xfrm>
            <a:off x="4046524" y="3595487"/>
            <a:ext cx="301765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</a:t>
            </a:r>
            <a:endParaRPr/>
          </a:p>
        </p:txBody>
      </p:sp>
      <p:sp>
        <p:nvSpPr>
          <p:cNvPr id="1411" name="Google Shape;1411;p62"/>
          <p:cNvSpPr/>
          <p:nvPr/>
        </p:nvSpPr>
        <p:spPr>
          <a:xfrm>
            <a:off x="4703478" y="3582932"/>
            <a:ext cx="335435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H</a:t>
            </a:r>
            <a:endParaRPr/>
          </a:p>
        </p:txBody>
      </p:sp>
      <p:sp>
        <p:nvSpPr>
          <p:cNvPr id="1412" name="Google Shape;1412;p62"/>
          <p:cNvSpPr/>
          <p:nvPr/>
        </p:nvSpPr>
        <p:spPr>
          <a:xfrm>
            <a:off x="5321893" y="3589210"/>
            <a:ext cx="301765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</a:t>
            </a:r>
            <a:endParaRPr/>
          </a:p>
        </p:txBody>
      </p:sp>
      <p:sp>
        <p:nvSpPr>
          <p:cNvPr id="1413" name="Google Shape;1413;p62"/>
          <p:cNvSpPr/>
          <p:nvPr/>
        </p:nvSpPr>
        <p:spPr>
          <a:xfrm>
            <a:off x="5961405" y="3596543"/>
            <a:ext cx="335435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H</a:t>
            </a:r>
            <a:endParaRPr/>
          </a:p>
        </p:txBody>
      </p:sp>
      <p:sp>
        <p:nvSpPr>
          <p:cNvPr id="1414" name="Google Shape;1414;p62"/>
          <p:cNvSpPr/>
          <p:nvPr/>
        </p:nvSpPr>
        <p:spPr>
          <a:xfrm>
            <a:off x="6579821" y="3602820"/>
            <a:ext cx="301765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</a:t>
            </a:r>
            <a:endParaRPr/>
          </a:p>
        </p:txBody>
      </p:sp>
      <p:sp>
        <p:nvSpPr>
          <p:cNvPr id="1415" name="Google Shape;1415;p62"/>
          <p:cNvSpPr/>
          <p:nvPr/>
        </p:nvSpPr>
        <p:spPr>
          <a:xfrm>
            <a:off x="7214865" y="3590267"/>
            <a:ext cx="335435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H</a:t>
            </a:r>
            <a:endParaRPr/>
          </a:p>
        </p:txBody>
      </p:sp>
      <p:sp>
        <p:nvSpPr>
          <p:cNvPr id="1416" name="Google Shape;1416;p62"/>
          <p:cNvSpPr/>
          <p:nvPr/>
        </p:nvSpPr>
        <p:spPr>
          <a:xfrm>
            <a:off x="7855192" y="3596543"/>
            <a:ext cx="301765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</a:t>
            </a:r>
            <a:endParaRPr/>
          </a:p>
        </p:txBody>
      </p:sp>
      <p:sp>
        <p:nvSpPr>
          <p:cNvPr id="1417" name="Google Shape;1417;p62"/>
          <p:cNvSpPr txBox="1"/>
          <p:nvPr/>
        </p:nvSpPr>
        <p:spPr>
          <a:xfrm>
            <a:off x="3011234" y="511264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6</a:t>
            </a:r>
            <a:endParaRPr/>
          </a:p>
        </p:txBody>
      </p:sp>
      <p:sp>
        <p:nvSpPr>
          <p:cNvPr id="1418" name="Google Shape;1418;p62"/>
          <p:cNvSpPr txBox="1"/>
          <p:nvPr/>
        </p:nvSpPr>
        <p:spPr>
          <a:xfrm>
            <a:off x="3657601" y="511264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7</a:t>
            </a:r>
            <a:endParaRPr/>
          </a:p>
        </p:txBody>
      </p:sp>
      <p:cxnSp>
        <p:nvCxnSpPr>
          <p:cNvPr id="1419" name="Google Shape;1419;p62"/>
          <p:cNvCxnSpPr/>
          <p:nvPr/>
        </p:nvCxnSpPr>
        <p:spPr>
          <a:xfrm flipH="1">
            <a:off x="3248027" y="4434258"/>
            <a:ext cx="333375" cy="67861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0" name="Google Shape;1420;p62"/>
          <p:cNvCxnSpPr/>
          <p:nvPr/>
        </p:nvCxnSpPr>
        <p:spPr>
          <a:xfrm>
            <a:off x="3581400" y="4434258"/>
            <a:ext cx="308882" cy="67861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1" name="Google Shape;1421;p62"/>
          <p:cNvSpPr txBox="1"/>
          <p:nvPr/>
        </p:nvSpPr>
        <p:spPr>
          <a:xfrm>
            <a:off x="4067175" y="4309505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4</a:t>
            </a:r>
            <a:endParaRPr/>
          </a:p>
        </p:txBody>
      </p:sp>
      <p:sp>
        <p:nvSpPr>
          <p:cNvPr id="1422" name="Google Shape;1422;p62"/>
          <p:cNvSpPr txBox="1"/>
          <p:nvPr/>
        </p:nvSpPr>
        <p:spPr>
          <a:xfrm>
            <a:off x="4617584" y="4331673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</a:t>
            </a:r>
            <a:endParaRPr/>
          </a:p>
        </p:txBody>
      </p:sp>
      <p:sp>
        <p:nvSpPr>
          <p:cNvPr id="1423" name="Google Shape;1423;p62"/>
          <p:cNvSpPr txBox="1"/>
          <p:nvPr/>
        </p:nvSpPr>
        <p:spPr>
          <a:xfrm>
            <a:off x="4927119" y="5089629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4</a:t>
            </a:r>
            <a:endParaRPr/>
          </a:p>
        </p:txBody>
      </p:sp>
      <p:sp>
        <p:nvSpPr>
          <p:cNvPr id="1424" name="Google Shape;1424;p62"/>
          <p:cNvSpPr txBox="1"/>
          <p:nvPr/>
        </p:nvSpPr>
        <p:spPr>
          <a:xfrm>
            <a:off x="5573485" y="5089629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5</a:t>
            </a:r>
            <a:endParaRPr/>
          </a:p>
        </p:txBody>
      </p:sp>
      <p:cxnSp>
        <p:nvCxnSpPr>
          <p:cNvPr id="1425" name="Google Shape;1425;p62"/>
          <p:cNvCxnSpPr/>
          <p:nvPr/>
        </p:nvCxnSpPr>
        <p:spPr>
          <a:xfrm flipH="1">
            <a:off x="5163911" y="4411248"/>
            <a:ext cx="333375" cy="67861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6" name="Google Shape;1426;p62"/>
          <p:cNvCxnSpPr/>
          <p:nvPr/>
        </p:nvCxnSpPr>
        <p:spPr>
          <a:xfrm>
            <a:off x="5497285" y="4411248"/>
            <a:ext cx="308882" cy="67861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7" name="Google Shape;1427;p62"/>
          <p:cNvSpPr txBox="1"/>
          <p:nvPr/>
        </p:nvSpPr>
        <p:spPr>
          <a:xfrm>
            <a:off x="5981701" y="4331673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8</a:t>
            </a:r>
            <a:endParaRPr/>
          </a:p>
        </p:txBody>
      </p:sp>
      <p:sp>
        <p:nvSpPr>
          <p:cNvPr id="1428" name="Google Shape;1428;p62"/>
          <p:cNvSpPr txBox="1"/>
          <p:nvPr/>
        </p:nvSpPr>
        <p:spPr>
          <a:xfrm>
            <a:off x="6574943" y="4337984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0</a:t>
            </a:r>
            <a:endParaRPr/>
          </a:p>
        </p:txBody>
      </p:sp>
      <p:sp>
        <p:nvSpPr>
          <p:cNvPr id="1429" name="Google Shape;1429;p62"/>
          <p:cNvSpPr txBox="1"/>
          <p:nvPr/>
        </p:nvSpPr>
        <p:spPr>
          <a:xfrm>
            <a:off x="7923468" y="4337962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12</a:t>
            </a:r>
            <a:endParaRPr/>
          </a:p>
        </p:txBody>
      </p:sp>
      <p:sp>
        <p:nvSpPr>
          <p:cNvPr id="1430" name="Google Shape;1430;p62"/>
          <p:cNvSpPr txBox="1"/>
          <p:nvPr/>
        </p:nvSpPr>
        <p:spPr>
          <a:xfrm>
            <a:off x="6860722" y="511264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0</a:t>
            </a:r>
            <a:endParaRPr/>
          </a:p>
        </p:txBody>
      </p:sp>
      <p:sp>
        <p:nvSpPr>
          <p:cNvPr id="1431" name="Google Shape;1431;p62"/>
          <p:cNvSpPr txBox="1"/>
          <p:nvPr/>
        </p:nvSpPr>
        <p:spPr>
          <a:xfrm>
            <a:off x="7507088" y="511264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6</a:t>
            </a:r>
            <a:endParaRPr/>
          </a:p>
        </p:txBody>
      </p:sp>
      <p:cxnSp>
        <p:nvCxnSpPr>
          <p:cNvPr id="1432" name="Google Shape;1432;p62"/>
          <p:cNvCxnSpPr/>
          <p:nvPr/>
        </p:nvCxnSpPr>
        <p:spPr>
          <a:xfrm flipH="1">
            <a:off x="7097515" y="4434258"/>
            <a:ext cx="333375" cy="67861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3" name="Google Shape;1433;p62"/>
          <p:cNvCxnSpPr/>
          <p:nvPr/>
        </p:nvCxnSpPr>
        <p:spPr>
          <a:xfrm>
            <a:off x="7430888" y="4434258"/>
            <a:ext cx="308882" cy="67861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34" name="Google Shape;1434;p62"/>
          <p:cNvSpPr txBox="1"/>
          <p:nvPr/>
        </p:nvSpPr>
        <p:spPr>
          <a:xfrm>
            <a:off x="3049331" y="4277044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?</a:t>
            </a:r>
            <a:endParaRPr/>
          </a:p>
        </p:txBody>
      </p:sp>
      <p:sp>
        <p:nvSpPr>
          <p:cNvPr id="1435" name="Google Shape;1435;p62"/>
          <p:cNvSpPr/>
          <p:nvPr/>
        </p:nvSpPr>
        <p:spPr>
          <a:xfrm>
            <a:off x="8090811" y="1373036"/>
            <a:ext cx="899839" cy="64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H: 50%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T: 50%</a:t>
            </a:r>
            <a:endParaRPr/>
          </a:p>
        </p:txBody>
      </p:sp>
      <p:sp>
        <p:nvSpPr>
          <p:cNvPr id="1436" name="Google Shape;1436;p62"/>
          <p:cNvSpPr txBox="1"/>
          <p:nvPr/>
        </p:nvSpPr>
        <p:spPr>
          <a:xfrm>
            <a:off x="3354843" y="3084809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?</a:t>
            </a:r>
            <a:endParaRPr/>
          </a:p>
        </p:txBody>
      </p:sp>
      <p:sp>
        <p:nvSpPr>
          <p:cNvPr id="1437" name="Google Shape;1437;p62"/>
          <p:cNvSpPr txBox="1"/>
          <p:nvPr/>
        </p:nvSpPr>
        <p:spPr>
          <a:xfrm>
            <a:off x="5459199" y="433654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?</a:t>
            </a:r>
            <a:endParaRPr/>
          </a:p>
        </p:txBody>
      </p:sp>
      <p:sp>
        <p:nvSpPr>
          <p:cNvPr id="1438" name="Google Shape;1438;p62"/>
          <p:cNvSpPr txBox="1"/>
          <p:nvPr/>
        </p:nvSpPr>
        <p:spPr>
          <a:xfrm>
            <a:off x="5209497" y="3079813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?</a:t>
            </a:r>
            <a:endParaRPr/>
          </a:p>
        </p:txBody>
      </p:sp>
      <p:sp>
        <p:nvSpPr>
          <p:cNvPr id="1439" name="Google Shape;1439;p62"/>
          <p:cNvSpPr txBox="1"/>
          <p:nvPr/>
        </p:nvSpPr>
        <p:spPr>
          <a:xfrm>
            <a:off x="4647122" y="2193153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?</a:t>
            </a:r>
            <a:endParaRPr/>
          </a:p>
        </p:txBody>
      </p:sp>
      <p:sp>
        <p:nvSpPr>
          <p:cNvPr id="1440" name="Google Shape;1440;p62"/>
          <p:cNvSpPr txBox="1"/>
          <p:nvPr/>
        </p:nvSpPr>
        <p:spPr>
          <a:xfrm>
            <a:off x="6514720" y="3067813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?</a:t>
            </a:r>
            <a:endParaRPr/>
          </a:p>
        </p:txBody>
      </p:sp>
      <p:sp>
        <p:nvSpPr>
          <p:cNvPr id="1441" name="Google Shape;1441;p62"/>
          <p:cNvSpPr txBox="1"/>
          <p:nvPr/>
        </p:nvSpPr>
        <p:spPr>
          <a:xfrm>
            <a:off x="7410451" y="4331673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?</a:t>
            </a:r>
            <a:endParaRPr/>
          </a:p>
        </p:txBody>
      </p:sp>
      <p:sp>
        <p:nvSpPr>
          <p:cNvPr id="1442" name="Google Shape;1442;p62"/>
          <p:cNvSpPr txBox="1"/>
          <p:nvPr/>
        </p:nvSpPr>
        <p:spPr>
          <a:xfrm>
            <a:off x="7759145" y="3053893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?</a:t>
            </a:r>
            <a:endParaRPr/>
          </a:p>
        </p:txBody>
      </p:sp>
      <p:sp>
        <p:nvSpPr>
          <p:cNvPr id="1443" name="Google Shape;1443;p62"/>
          <p:cNvSpPr txBox="1"/>
          <p:nvPr/>
        </p:nvSpPr>
        <p:spPr>
          <a:xfrm>
            <a:off x="7200900" y="2221766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?</a:t>
            </a:r>
            <a:endParaRPr/>
          </a:p>
        </p:txBody>
      </p:sp>
      <p:sp>
        <p:nvSpPr>
          <p:cNvPr id="1444" name="Google Shape;1444;p62"/>
          <p:cNvSpPr txBox="1"/>
          <p:nvPr/>
        </p:nvSpPr>
        <p:spPr>
          <a:xfrm>
            <a:off x="5822319" y="1373977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63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Quiz: Solution</a:t>
            </a:r>
            <a:endParaRPr/>
          </a:p>
        </p:txBody>
      </p:sp>
      <p:sp>
        <p:nvSpPr>
          <p:cNvPr id="1450" name="Google Shape;1450;p63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  <p:sp>
        <p:nvSpPr>
          <p:cNvPr id="1451" name="Google Shape;1451;p63"/>
          <p:cNvSpPr/>
          <p:nvPr/>
        </p:nvSpPr>
        <p:spPr>
          <a:xfrm rot="10800000" flipH="1">
            <a:off x="3352800" y="414904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52" name="Google Shape;1452;p63"/>
          <p:cNvSpPr/>
          <p:nvPr/>
        </p:nvSpPr>
        <p:spPr>
          <a:xfrm>
            <a:off x="5562601" y="1398271"/>
            <a:ext cx="381000" cy="381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53" name="Google Shape;1453;p63"/>
          <p:cNvSpPr/>
          <p:nvPr/>
        </p:nvSpPr>
        <p:spPr>
          <a:xfrm>
            <a:off x="4314826" y="228714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54" name="Google Shape;1454;p63"/>
          <p:cNvSpPr/>
          <p:nvPr/>
        </p:nvSpPr>
        <p:spPr>
          <a:xfrm>
            <a:off x="6858001" y="2297812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455" name="Google Shape;1455;p63"/>
          <p:cNvCxnSpPr>
            <a:stCxn id="1452" idx="4"/>
            <a:endCxn id="1453" idx="0"/>
          </p:cNvCxnSpPr>
          <p:nvPr/>
        </p:nvCxnSpPr>
        <p:spPr>
          <a:xfrm flipH="1">
            <a:off x="4543501" y="1779271"/>
            <a:ext cx="1209600" cy="507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6" name="Google Shape;1456;p63"/>
          <p:cNvCxnSpPr>
            <a:stCxn id="1452" idx="4"/>
            <a:endCxn id="1454" idx="0"/>
          </p:cNvCxnSpPr>
          <p:nvPr/>
        </p:nvCxnSpPr>
        <p:spPr>
          <a:xfrm>
            <a:off x="5753101" y="1779271"/>
            <a:ext cx="1333500" cy="518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7" name="Google Shape;1457;p63"/>
          <p:cNvCxnSpPr>
            <a:stCxn id="1453" idx="3"/>
            <a:endCxn id="1458" idx="0"/>
          </p:cNvCxnSpPr>
          <p:nvPr/>
        </p:nvCxnSpPr>
        <p:spPr>
          <a:xfrm flipH="1">
            <a:off x="3914626" y="2572132"/>
            <a:ext cx="628800" cy="517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9" name="Google Shape;1459;p63"/>
          <p:cNvCxnSpPr>
            <a:stCxn id="1453" idx="3"/>
            <a:endCxn id="1460" idx="0"/>
          </p:cNvCxnSpPr>
          <p:nvPr/>
        </p:nvCxnSpPr>
        <p:spPr>
          <a:xfrm>
            <a:off x="4543426" y="2572132"/>
            <a:ext cx="600000" cy="517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8" name="Google Shape;1458;p63"/>
          <p:cNvSpPr/>
          <p:nvPr/>
        </p:nvSpPr>
        <p:spPr>
          <a:xfrm>
            <a:off x="3724275" y="3089430"/>
            <a:ext cx="381000" cy="381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60" name="Google Shape;1460;p63"/>
          <p:cNvSpPr/>
          <p:nvPr/>
        </p:nvSpPr>
        <p:spPr>
          <a:xfrm>
            <a:off x="4953001" y="3089430"/>
            <a:ext cx="381000" cy="381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461" name="Google Shape;1461;p63"/>
          <p:cNvCxnSpPr>
            <a:stCxn id="1454" idx="3"/>
            <a:endCxn id="1462" idx="0"/>
          </p:cNvCxnSpPr>
          <p:nvPr/>
        </p:nvCxnSpPr>
        <p:spPr>
          <a:xfrm flipH="1">
            <a:off x="6438901" y="2582800"/>
            <a:ext cx="647700" cy="506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63" name="Google Shape;1463;p63"/>
          <p:cNvCxnSpPr>
            <a:stCxn id="1454" idx="3"/>
            <a:endCxn id="1464" idx="0"/>
          </p:cNvCxnSpPr>
          <p:nvPr/>
        </p:nvCxnSpPr>
        <p:spPr>
          <a:xfrm>
            <a:off x="7086601" y="2582800"/>
            <a:ext cx="571500" cy="506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2" name="Google Shape;1462;p63"/>
          <p:cNvSpPr/>
          <p:nvPr/>
        </p:nvSpPr>
        <p:spPr>
          <a:xfrm>
            <a:off x="6248400" y="3089430"/>
            <a:ext cx="381000" cy="381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64" name="Google Shape;1464;p63"/>
          <p:cNvSpPr/>
          <p:nvPr/>
        </p:nvSpPr>
        <p:spPr>
          <a:xfrm>
            <a:off x="7467601" y="3089430"/>
            <a:ext cx="381000" cy="381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65" name="Google Shape;1465;p63"/>
          <p:cNvSpPr/>
          <p:nvPr/>
        </p:nvSpPr>
        <p:spPr>
          <a:xfrm rot="10800000" flipH="1">
            <a:off x="3995057" y="414904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466" name="Google Shape;1466;p63"/>
          <p:cNvCxnSpPr>
            <a:stCxn id="1458" idx="4"/>
            <a:endCxn id="1451" idx="3"/>
          </p:cNvCxnSpPr>
          <p:nvPr/>
        </p:nvCxnSpPr>
        <p:spPr>
          <a:xfrm flipH="1">
            <a:off x="3581475" y="3470430"/>
            <a:ext cx="333300" cy="67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67" name="Google Shape;1467;p63"/>
          <p:cNvCxnSpPr>
            <a:stCxn id="1458" idx="4"/>
            <a:endCxn id="1465" idx="3"/>
          </p:cNvCxnSpPr>
          <p:nvPr/>
        </p:nvCxnSpPr>
        <p:spPr>
          <a:xfrm>
            <a:off x="3914775" y="3470430"/>
            <a:ext cx="309000" cy="67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8" name="Google Shape;1468;p63"/>
          <p:cNvSpPr/>
          <p:nvPr/>
        </p:nvSpPr>
        <p:spPr>
          <a:xfrm rot="10800000" flipH="1">
            <a:off x="4637316" y="414904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69" name="Google Shape;1469;p63"/>
          <p:cNvSpPr/>
          <p:nvPr/>
        </p:nvSpPr>
        <p:spPr>
          <a:xfrm rot="10800000" flipH="1">
            <a:off x="5279571" y="414904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470" name="Google Shape;1470;p63"/>
          <p:cNvCxnSpPr>
            <a:endCxn id="1468" idx="3"/>
          </p:cNvCxnSpPr>
          <p:nvPr/>
        </p:nvCxnSpPr>
        <p:spPr>
          <a:xfrm flipH="1">
            <a:off x="4865916" y="3470444"/>
            <a:ext cx="310800" cy="67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1" name="Google Shape;1471;p63"/>
          <p:cNvCxnSpPr>
            <a:endCxn id="1469" idx="3"/>
          </p:cNvCxnSpPr>
          <p:nvPr/>
        </p:nvCxnSpPr>
        <p:spPr>
          <a:xfrm>
            <a:off x="5176971" y="3470444"/>
            <a:ext cx="331200" cy="67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2" name="Google Shape;1472;p63"/>
          <p:cNvSpPr/>
          <p:nvPr/>
        </p:nvSpPr>
        <p:spPr>
          <a:xfrm rot="10800000" flipH="1">
            <a:off x="5921828" y="414904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73" name="Google Shape;1473;p63"/>
          <p:cNvSpPr/>
          <p:nvPr/>
        </p:nvSpPr>
        <p:spPr>
          <a:xfrm rot="10800000" flipH="1">
            <a:off x="6564085" y="414904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474" name="Google Shape;1474;p63"/>
          <p:cNvCxnSpPr>
            <a:endCxn id="1472" idx="3"/>
          </p:cNvCxnSpPr>
          <p:nvPr/>
        </p:nvCxnSpPr>
        <p:spPr>
          <a:xfrm flipH="1">
            <a:off x="6150428" y="3470444"/>
            <a:ext cx="277500" cy="67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5" name="Google Shape;1475;p63"/>
          <p:cNvCxnSpPr>
            <a:endCxn id="1473" idx="3"/>
          </p:cNvCxnSpPr>
          <p:nvPr/>
        </p:nvCxnSpPr>
        <p:spPr>
          <a:xfrm>
            <a:off x="6428185" y="3470444"/>
            <a:ext cx="364500" cy="67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6" name="Google Shape;1476;p63"/>
          <p:cNvSpPr/>
          <p:nvPr/>
        </p:nvSpPr>
        <p:spPr>
          <a:xfrm rot="10800000" flipH="1">
            <a:off x="7206343" y="414904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77" name="Google Shape;1477;p63"/>
          <p:cNvSpPr/>
          <p:nvPr/>
        </p:nvSpPr>
        <p:spPr>
          <a:xfrm rot="10800000" flipH="1">
            <a:off x="7848601" y="4149044"/>
            <a:ext cx="457200" cy="284988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478" name="Google Shape;1478;p63"/>
          <p:cNvCxnSpPr>
            <a:stCxn id="1464" idx="4"/>
            <a:endCxn id="1476" idx="3"/>
          </p:cNvCxnSpPr>
          <p:nvPr/>
        </p:nvCxnSpPr>
        <p:spPr>
          <a:xfrm flipH="1">
            <a:off x="7434901" y="3470430"/>
            <a:ext cx="223200" cy="67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9" name="Google Shape;1479;p63"/>
          <p:cNvCxnSpPr>
            <a:stCxn id="1464" idx="4"/>
            <a:endCxn id="1477" idx="3"/>
          </p:cNvCxnSpPr>
          <p:nvPr/>
        </p:nvCxnSpPr>
        <p:spPr>
          <a:xfrm>
            <a:off x="7658101" y="3470430"/>
            <a:ext cx="419100" cy="67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80" name="Google Shape;1480;p63"/>
          <p:cNvSpPr/>
          <p:nvPr/>
        </p:nvSpPr>
        <p:spPr>
          <a:xfrm>
            <a:off x="4875721" y="1742364"/>
            <a:ext cx="335435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H</a:t>
            </a:r>
            <a:endParaRPr/>
          </a:p>
        </p:txBody>
      </p:sp>
      <p:sp>
        <p:nvSpPr>
          <p:cNvPr id="1481" name="Google Shape;1481;p63"/>
          <p:cNvSpPr/>
          <p:nvPr/>
        </p:nvSpPr>
        <p:spPr>
          <a:xfrm>
            <a:off x="6350632" y="1751034"/>
            <a:ext cx="301765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</a:t>
            </a:r>
            <a:endParaRPr/>
          </a:p>
        </p:txBody>
      </p:sp>
      <p:sp>
        <p:nvSpPr>
          <p:cNvPr id="1482" name="Google Shape;1482;p63"/>
          <p:cNvSpPr/>
          <p:nvPr/>
        </p:nvSpPr>
        <p:spPr>
          <a:xfrm>
            <a:off x="3428107" y="3589210"/>
            <a:ext cx="335435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H</a:t>
            </a:r>
            <a:endParaRPr/>
          </a:p>
        </p:txBody>
      </p:sp>
      <p:sp>
        <p:nvSpPr>
          <p:cNvPr id="1483" name="Google Shape;1483;p63"/>
          <p:cNvSpPr/>
          <p:nvPr/>
        </p:nvSpPr>
        <p:spPr>
          <a:xfrm>
            <a:off x="4046524" y="3595487"/>
            <a:ext cx="301765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</a:t>
            </a:r>
            <a:endParaRPr/>
          </a:p>
        </p:txBody>
      </p:sp>
      <p:sp>
        <p:nvSpPr>
          <p:cNvPr id="1484" name="Google Shape;1484;p63"/>
          <p:cNvSpPr/>
          <p:nvPr/>
        </p:nvSpPr>
        <p:spPr>
          <a:xfrm>
            <a:off x="4703478" y="3582932"/>
            <a:ext cx="335435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H</a:t>
            </a:r>
            <a:endParaRPr/>
          </a:p>
        </p:txBody>
      </p:sp>
      <p:sp>
        <p:nvSpPr>
          <p:cNvPr id="1485" name="Google Shape;1485;p63"/>
          <p:cNvSpPr/>
          <p:nvPr/>
        </p:nvSpPr>
        <p:spPr>
          <a:xfrm>
            <a:off x="5321893" y="3589210"/>
            <a:ext cx="301765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</a:t>
            </a:r>
            <a:endParaRPr/>
          </a:p>
        </p:txBody>
      </p:sp>
      <p:sp>
        <p:nvSpPr>
          <p:cNvPr id="1486" name="Google Shape;1486;p63"/>
          <p:cNvSpPr/>
          <p:nvPr/>
        </p:nvSpPr>
        <p:spPr>
          <a:xfrm>
            <a:off x="5961405" y="3596543"/>
            <a:ext cx="335435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H</a:t>
            </a:r>
            <a:endParaRPr/>
          </a:p>
        </p:txBody>
      </p:sp>
      <p:sp>
        <p:nvSpPr>
          <p:cNvPr id="1487" name="Google Shape;1487;p63"/>
          <p:cNvSpPr/>
          <p:nvPr/>
        </p:nvSpPr>
        <p:spPr>
          <a:xfrm>
            <a:off x="6579821" y="3602820"/>
            <a:ext cx="301765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</a:t>
            </a:r>
            <a:endParaRPr/>
          </a:p>
        </p:txBody>
      </p:sp>
      <p:sp>
        <p:nvSpPr>
          <p:cNvPr id="1488" name="Google Shape;1488;p63"/>
          <p:cNvSpPr/>
          <p:nvPr/>
        </p:nvSpPr>
        <p:spPr>
          <a:xfrm>
            <a:off x="7214865" y="3590267"/>
            <a:ext cx="335435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H</a:t>
            </a:r>
            <a:endParaRPr/>
          </a:p>
        </p:txBody>
      </p:sp>
      <p:sp>
        <p:nvSpPr>
          <p:cNvPr id="1489" name="Google Shape;1489;p63"/>
          <p:cNvSpPr/>
          <p:nvPr/>
        </p:nvSpPr>
        <p:spPr>
          <a:xfrm>
            <a:off x="7855192" y="3596543"/>
            <a:ext cx="301765" cy="3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</a:t>
            </a:r>
            <a:endParaRPr/>
          </a:p>
        </p:txBody>
      </p:sp>
      <p:sp>
        <p:nvSpPr>
          <p:cNvPr id="1490" name="Google Shape;1490;p63"/>
          <p:cNvSpPr txBox="1"/>
          <p:nvPr/>
        </p:nvSpPr>
        <p:spPr>
          <a:xfrm>
            <a:off x="3011234" y="511264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6</a:t>
            </a:r>
            <a:endParaRPr/>
          </a:p>
        </p:txBody>
      </p:sp>
      <p:sp>
        <p:nvSpPr>
          <p:cNvPr id="1491" name="Google Shape;1491;p63"/>
          <p:cNvSpPr txBox="1"/>
          <p:nvPr/>
        </p:nvSpPr>
        <p:spPr>
          <a:xfrm>
            <a:off x="3657601" y="511264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7</a:t>
            </a:r>
            <a:endParaRPr/>
          </a:p>
        </p:txBody>
      </p:sp>
      <p:cxnSp>
        <p:nvCxnSpPr>
          <p:cNvPr id="1492" name="Google Shape;1492;p63"/>
          <p:cNvCxnSpPr/>
          <p:nvPr/>
        </p:nvCxnSpPr>
        <p:spPr>
          <a:xfrm flipH="1">
            <a:off x="3248027" y="4434258"/>
            <a:ext cx="333375" cy="67861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93" name="Google Shape;1493;p63"/>
          <p:cNvCxnSpPr/>
          <p:nvPr/>
        </p:nvCxnSpPr>
        <p:spPr>
          <a:xfrm>
            <a:off x="3581400" y="4434258"/>
            <a:ext cx="308882" cy="67861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4" name="Google Shape;1494;p63"/>
          <p:cNvSpPr txBox="1"/>
          <p:nvPr/>
        </p:nvSpPr>
        <p:spPr>
          <a:xfrm>
            <a:off x="4067175" y="4309505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4</a:t>
            </a:r>
            <a:endParaRPr/>
          </a:p>
        </p:txBody>
      </p:sp>
      <p:sp>
        <p:nvSpPr>
          <p:cNvPr id="1495" name="Google Shape;1495;p63"/>
          <p:cNvSpPr txBox="1"/>
          <p:nvPr/>
        </p:nvSpPr>
        <p:spPr>
          <a:xfrm>
            <a:off x="4617584" y="4331673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</a:t>
            </a:r>
            <a:endParaRPr/>
          </a:p>
        </p:txBody>
      </p:sp>
      <p:sp>
        <p:nvSpPr>
          <p:cNvPr id="1496" name="Google Shape;1496;p63"/>
          <p:cNvSpPr txBox="1"/>
          <p:nvPr/>
        </p:nvSpPr>
        <p:spPr>
          <a:xfrm>
            <a:off x="4927119" y="5089629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4</a:t>
            </a:r>
            <a:endParaRPr/>
          </a:p>
        </p:txBody>
      </p:sp>
      <p:sp>
        <p:nvSpPr>
          <p:cNvPr id="1497" name="Google Shape;1497;p63"/>
          <p:cNvSpPr txBox="1"/>
          <p:nvPr/>
        </p:nvSpPr>
        <p:spPr>
          <a:xfrm>
            <a:off x="5573485" y="5089629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5</a:t>
            </a:r>
            <a:endParaRPr/>
          </a:p>
        </p:txBody>
      </p:sp>
      <p:cxnSp>
        <p:nvCxnSpPr>
          <p:cNvPr id="1498" name="Google Shape;1498;p63"/>
          <p:cNvCxnSpPr/>
          <p:nvPr/>
        </p:nvCxnSpPr>
        <p:spPr>
          <a:xfrm flipH="1">
            <a:off x="5163911" y="4411248"/>
            <a:ext cx="333375" cy="67861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99" name="Google Shape;1499;p63"/>
          <p:cNvCxnSpPr/>
          <p:nvPr/>
        </p:nvCxnSpPr>
        <p:spPr>
          <a:xfrm>
            <a:off x="5497285" y="4411248"/>
            <a:ext cx="308882" cy="67861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0" name="Google Shape;1500;p63"/>
          <p:cNvSpPr txBox="1"/>
          <p:nvPr/>
        </p:nvSpPr>
        <p:spPr>
          <a:xfrm>
            <a:off x="5981701" y="4331673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8</a:t>
            </a:r>
            <a:endParaRPr/>
          </a:p>
        </p:txBody>
      </p:sp>
      <p:sp>
        <p:nvSpPr>
          <p:cNvPr id="1501" name="Google Shape;1501;p63"/>
          <p:cNvSpPr txBox="1"/>
          <p:nvPr/>
        </p:nvSpPr>
        <p:spPr>
          <a:xfrm>
            <a:off x="6574943" y="4337984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0</a:t>
            </a:r>
            <a:endParaRPr/>
          </a:p>
        </p:txBody>
      </p:sp>
      <p:sp>
        <p:nvSpPr>
          <p:cNvPr id="1502" name="Google Shape;1502;p63"/>
          <p:cNvSpPr txBox="1"/>
          <p:nvPr/>
        </p:nvSpPr>
        <p:spPr>
          <a:xfrm>
            <a:off x="7923468" y="4337962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12</a:t>
            </a:r>
            <a:endParaRPr/>
          </a:p>
        </p:txBody>
      </p:sp>
      <p:sp>
        <p:nvSpPr>
          <p:cNvPr id="1503" name="Google Shape;1503;p63"/>
          <p:cNvSpPr txBox="1"/>
          <p:nvPr/>
        </p:nvSpPr>
        <p:spPr>
          <a:xfrm>
            <a:off x="6860722" y="511264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0</a:t>
            </a:r>
            <a:endParaRPr/>
          </a:p>
        </p:txBody>
      </p:sp>
      <p:sp>
        <p:nvSpPr>
          <p:cNvPr id="1504" name="Google Shape;1504;p63"/>
          <p:cNvSpPr txBox="1"/>
          <p:nvPr/>
        </p:nvSpPr>
        <p:spPr>
          <a:xfrm>
            <a:off x="7507088" y="511264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6</a:t>
            </a:r>
            <a:endParaRPr/>
          </a:p>
        </p:txBody>
      </p:sp>
      <p:cxnSp>
        <p:nvCxnSpPr>
          <p:cNvPr id="1505" name="Google Shape;1505;p63"/>
          <p:cNvCxnSpPr/>
          <p:nvPr/>
        </p:nvCxnSpPr>
        <p:spPr>
          <a:xfrm flipH="1">
            <a:off x="7097515" y="4434258"/>
            <a:ext cx="333375" cy="67861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6" name="Google Shape;1506;p63"/>
          <p:cNvCxnSpPr/>
          <p:nvPr/>
        </p:nvCxnSpPr>
        <p:spPr>
          <a:xfrm>
            <a:off x="7430888" y="4434258"/>
            <a:ext cx="308882" cy="67861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7" name="Google Shape;1507;p63"/>
          <p:cNvSpPr txBox="1"/>
          <p:nvPr/>
        </p:nvSpPr>
        <p:spPr>
          <a:xfrm>
            <a:off x="3049331" y="4277044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6</a:t>
            </a:r>
            <a:endParaRPr/>
          </a:p>
        </p:txBody>
      </p:sp>
      <p:sp>
        <p:nvSpPr>
          <p:cNvPr id="1508" name="Google Shape;1508;p63"/>
          <p:cNvSpPr/>
          <p:nvPr/>
        </p:nvSpPr>
        <p:spPr>
          <a:xfrm>
            <a:off x="8090811" y="1373036"/>
            <a:ext cx="899839" cy="64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H: 50%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T: 50%</a:t>
            </a:r>
            <a:endParaRPr/>
          </a:p>
        </p:txBody>
      </p:sp>
      <p:sp>
        <p:nvSpPr>
          <p:cNvPr id="1509" name="Google Shape;1509;p63"/>
          <p:cNvSpPr txBox="1"/>
          <p:nvPr/>
        </p:nvSpPr>
        <p:spPr>
          <a:xfrm>
            <a:off x="3354843" y="3084809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5</a:t>
            </a:r>
            <a:endParaRPr/>
          </a:p>
        </p:txBody>
      </p:sp>
      <p:sp>
        <p:nvSpPr>
          <p:cNvPr id="1510" name="Google Shape;1510;p63"/>
          <p:cNvSpPr txBox="1"/>
          <p:nvPr/>
        </p:nvSpPr>
        <p:spPr>
          <a:xfrm>
            <a:off x="5459199" y="4336541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4</a:t>
            </a:r>
            <a:endParaRPr/>
          </a:p>
        </p:txBody>
      </p:sp>
      <p:sp>
        <p:nvSpPr>
          <p:cNvPr id="1511" name="Google Shape;1511;p63"/>
          <p:cNvSpPr txBox="1"/>
          <p:nvPr/>
        </p:nvSpPr>
        <p:spPr>
          <a:xfrm>
            <a:off x="5209497" y="3079813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3</a:t>
            </a:r>
            <a:endParaRPr/>
          </a:p>
        </p:txBody>
      </p:sp>
      <p:sp>
        <p:nvSpPr>
          <p:cNvPr id="1512" name="Google Shape;1512;p63"/>
          <p:cNvSpPr txBox="1"/>
          <p:nvPr/>
        </p:nvSpPr>
        <p:spPr>
          <a:xfrm>
            <a:off x="4647122" y="2193153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5</a:t>
            </a:r>
            <a:endParaRPr/>
          </a:p>
        </p:txBody>
      </p:sp>
      <p:sp>
        <p:nvSpPr>
          <p:cNvPr id="1513" name="Google Shape;1513;p63"/>
          <p:cNvSpPr txBox="1"/>
          <p:nvPr/>
        </p:nvSpPr>
        <p:spPr>
          <a:xfrm>
            <a:off x="6514720" y="3067813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4</a:t>
            </a:r>
            <a:endParaRPr/>
          </a:p>
        </p:txBody>
      </p:sp>
      <p:sp>
        <p:nvSpPr>
          <p:cNvPr id="1514" name="Google Shape;1514;p63"/>
          <p:cNvSpPr txBox="1"/>
          <p:nvPr/>
        </p:nvSpPr>
        <p:spPr>
          <a:xfrm>
            <a:off x="7410451" y="4331673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0</a:t>
            </a:r>
            <a:endParaRPr/>
          </a:p>
        </p:txBody>
      </p:sp>
      <p:sp>
        <p:nvSpPr>
          <p:cNvPr id="1515" name="Google Shape;1515;p63"/>
          <p:cNvSpPr txBox="1"/>
          <p:nvPr/>
        </p:nvSpPr>
        <p:spPr>
          <a:xfrm>
            <a:off x="7759145" y="3053893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6</a:t>
            </a:r>
            <a:endParaRPr/>
          </a:p>
        </p:txBody>
      </p:sp>
      <p:sp>
        <p:nvSpPr>
          <p:cNvPr id="1516" name="Google Shape;1516;p63"/>
          <p:cNvSpPr txBox="1"/>
          <p:nvPr/>
        </p:nvSpPr>
        <p:spPr>
          <a:xfrm>
            <a:off x="7200900" y="2221766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6</a:t>
            </a:r>
            <a:endParaRPr/>
          </a:p>
        </p:txBody>
      </p:sp>
      <p:sp>
        <p:nvSpPr>
          <p:cNvPr id="1517" name="Google Shape;1517;p63"/>
          <p:cNvSpPr txBox="1"/>
          <p:nvPr/>
        </p:nvSpPr>
        <p:spPr>
          <a:xfrm>
            <a:off x="5943601" y="1373977"/>
            <a:ext cx="457200" cy="4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5.5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64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523" name="Google Shape;1523;p64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10972801" cy="533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350848" lvl="0" indent="-339734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Introduction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Game Tree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Optimal Strategy: Minimax 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Pruning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Stochastic Games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Partially Observable Games</a:t>
            </a:r>
            <a:endParaRPr/>
          </a:p>
        </p:txBody>
      </p:sp>
      <p:sp>
        <p:nvSpPr>
          <p:cNvPr id="1524" name="Google Shape;1524;p64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65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Partially Observability</a:t>
            </a:r>
            <a:endParaRPr/>
          </a:p>
        </p:txBody>
      </p:sp>
      <p:sp>
        <p:nvSpPr>
          <p:cNvPr id="1530" name="Google Shape;1530;p65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10972801" cy="533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350848" lvl="0" indent="-339734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In the “fog of war,” the existence and disposition of enemy units is often unknown until revealed by direct contact. 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As a result, warfare includes the use of scouts and spies to gather information and the use of concealment and bluff to confuse the enemy. 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Partially observable games share these characteristics and are thus qualitatively different from the games described before.</a:t>
            </a:r>
            <a:endParaRPr/>
          </a:p>
        </p:txBody>
      </p:sp>
      <p:sp>
        <p:nvSpPr>
          <p:cNvPr id="1531" name="Google Shape;1531;p65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66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Card Games</a:t>
            </a:r>
            <a:endParaRPr/>
          </a:p>
        </p:txBody>
      </p:sp>
      <p:sp>
        <p:nvSpPr>
          <p:cNvPr id="1537" name="Google Shape;1537;p66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10972801" cy="533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350848" lvl="0" indent="-339734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In card games, opponent's initial cards are unknown.</a:t>
            </a:r>
            <a:endParaRPr/>
          </a:p>
          <a:p>
            <a:pPr marL="628667" lvl="1" indent="-277820" algn="l" rtl="0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We can calculate a probability for each possible deal.</a:t>
            </a:r>
            <a:endParaRPr/>
          </a:p>
          <a:p>
            <a:pPr marL="628667" lvl="1" indent="-277820" algn="l" rtl="0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Just like having one big dice roll.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Idea: </a:t>
            </a:r>
            <a:endParaRPr/>
          </a:p>
          <a:p>
            <a:pPr marL="628667" lvl="1" indent="-277820" algn="l" rtl="0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Compute the minimax value of each action in each deal and then choose the action with highest expected value over all deals.</a:t>
            </a:r>
            <a:endParaRPr/>
          </a:p>
        </p:txBody>
      </p:sp>
      <p:sp>
        <p:nvSpPr>
          <p:cNvPr id="1538" name="Google Shape;1538;p66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67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Play Texas Holdem</a:t>
            </a:r>
            <a:endParaRPr/>
          </a:p>
        </p:txBody>
      </p:sp>
      <p:sp>
        <p:nvSpPr>
          <p:cNvPr id="1544" name="Google Shape;1544;p67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10972801" cy="533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350848" lvl="0" indent="-339734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https://www.table-games-online.com/ultimate-texas-holdem</a:t>
            </a:r>
            <a:endParaRPr/>
          </a:p>
        </p:txBody>
      </p:sp>
      <p:sp>
        <p:nvSpPr>
          <p:cNvPr id="1545" name="Google Shape;1545;p67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1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Types of Games</a:t>
            </a:r>
            <a:endParaRPr/>
          </a:p>
        </p:txBody>
      </p:sp>
      <p:sp>
        <p:nvSpPr>
          <p:cNvPr id="99" name="Google Shape;99;p7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100" name="Google Shape;100;p7"/>
          <p:cNvGraphicFramePr/>
          <p:nvPr/>
        </p:nvGraphicFramePr>
        <p:xfrm>
          <a:off x="762000" y="1600200"/>
          <a:ext cx="6088700" cy="3215925"/>
        </p:xfrm>
        <a:graphic>
          <a:graphicData uri="http://schemas.openxmlformats.org/drawingml/2006/table">
            <a:tbl>
              <a:tblPr firstRow="1" firstCol="1">
                <a:noFill/>
                <a:tableStyleId>{6D97D86E-1026-4BD2-9D3A-93AB710E9531}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Deterministic</a:t>
                      </a:r>
                      <a:endParaRPr sz="24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Stochastic</a:t>
                      </a:r>
                      <a:endParaRPr sz="24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Fully Observable</a:t>
                      </a:r>
                      <a:endParaRPr sz="24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chess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checkers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go</a:t>
                      </a:r>
                      <a:endParaRPr sz="2400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backgammon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monopoly</a:t>
                      </a:r>
                      <a:endParaRPr sz="2400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ndara"/>
                        <a:buNone/>
                      </a:pPr>
                      <a:r>
                        <a:rPr lang="en-US" sz="24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Partially Observable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blind tic-tac-toe</a:t>
                      </a:r>
                      <a:endParaRPr sz="2400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bridge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poker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scrabble</a:t>
                      </a:r>
                      <a:endParaRPr sz="2400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1" name="Google Shape;101;p7"/>
          <p:cNvSpPr/>
          <p:nvPr/>
        </p:nvSpPr>
        <p:spPr>
          <a:xfrm>
            <a:off x="7620000" y="1478816"/>
            <a:ext cx="28194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initial focus:</a:t>
            </a:r>
            <a:endParaRPr/>
          </a:p>
          <a:p>
            <a:pPr marL="342908" marR="0" lvl="0" indent="-3429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Deterministic</a:t>
            </a:r>
            <a:endParaRPr/>
          </a:p>
          <a:p>
            <a:pPr marL="342908" marR="0" lvl="0" indent="-3429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Fully observable</a:t>
            </a:r>
            <a:endParaRPr/>
          </a:p>
          <a:p>
            <a:pPr marL="342908" marR="0" lvl="0" indent="-3429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Turn-taking</a:t>
            </a:r>
            <a:endParaRPr/>
          </a:p>
          <a:p>
            <a:pPr marL="342908" marR="0" lvl="0" indent="-3429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Two-player</a:t>
            </a:r>
            <a:endParaRPr/>
          </a:p>
          <a:p>
            <a:pPr marL="342908" marR="0" lvl="0" indent="-3429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Zero-Sum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How to Win?</a:t>
            </a:r>
            <a:endParaRPr/>
          </a:p>
        </p:txBody>
      </p:sp>
      <p:sp>
        <p:nvSpPr>
          <p:cNvPr id="107" name="Google Shape;107;p8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10972801" cy="533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350848" lvl="0" indent="-339734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It is an adversarial search problem.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search tree is called game tree.</a:t>
            </a:r>
            <a:endParaRPr/>
          </a:p>
        </p:txBody>
      </p:sp>
      <p:sp>
        <p:nvSpPr>
          <p:cNvPr id="108" name="Google Shape;108;p8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1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10972801" cy="533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350848" lvl="0" indent="-339734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Introduction</a:t>
            </a:r>
            <a:endParaRPr/>
          </a:p>
          <a:p>
            <a:pPr marL="350848" lvl="0" indent="-339734" algn="l" rtl="0"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Game Tree</a:t>
            </a:r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sldNum" idx="12"/>
          </p:nvPr>
        </p:nvSpPr>
        <p:spPr>
          <a:xfrm>
            <a:off x="10939196" y="6583680"/>
            <a:ext cx="9784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ul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2920</Words>
  <Application>Microsoft Macintosh PowerPoint</Application>
  <PresentationFormat>Widescreen</PresentationFormat>
  <Paragraphs>947</Paragraphs>
  <Slides>67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Times New Roman</vt:lpstr>
      <vt:lpstr>Candara</vt:lpstr>
      <vt:lpstr>Calibri</vt:lpstr>
      <vt:lpstr>Arial</vt:lpstr>
      <vt:lpstr>Noto Sans Symbols</vt:lpstr>
      <vt:lpstr>Module</vt:lpstr>
      <vt:lpstr>Search in Games (Chapter 5)</vt:lpstr>
      <vt:lpstr>Tic-Tac-Toe</vt:lpstr>
      <vt:lpstr>Play Tic-Tac-Toe and Gomoku</vt:lpstr>
      <vt:lpstr>Outline</vt:lpstr>
      <vt:lpstr>Games</vt:lpstr>
      <vt:lpstr>Two-Player Games</vt:lpstr>
      <vt:lpstr>Types of Games</vt:lpstr>
      <vt:lpstr>How to Win?</vt:lpstr>
      <vt:lpstr>Outline</vt:lpstr>
      <vt:lpstr>Game Tree</vt:lpstr>
      <vt:lpstr>A Partial Game Tree for Tic-Tac-Toe</vt:lpstr>
      <vt:lpstr>Quiz: Strategy for Winning a Game</vt:lpstr>
      <vt:lpstr>Optimal Strategy</vt:lpstr>
      <vt:lpstr>Outline</vt:lpstr>
      <vt:lpstr>Optimal Strategy: Minimax</vt:lpstr>
      <vt:lpstr>Optimal Strategy: Two Questions</vt:lpstr>
      <vt:lpstr>How to define gain values for two sides?</vt:lpstr>
      <vt:lpstr>How to obtain gain values for non-terminal nodes?</vt:lpstr>
      <vt:lpstr>Minimax Value for a Node n</vt:lpstr>
      <vt:lpstr>Minimax Algorithm</vt:lpstr>
      <vt:lpstr>Example: Tic-Tac-Toe</vt:lpstr>
      <vt:lpstr>Quiz: Tic-Tac-Toe</vt:lpstr>
      <vt:lpstr>Quiz: Solution</vt:lpstr>
      <vt:lpstr>Example: 2-ply Game</vt:lpstr>
      <vt:lpstr>Quiz</vt:lpstr>
      <vt:lpstr>Quiz: Solution</vt:lpstr>
      <vt:lpstr>Utility Vector</vt:lpstr>
      <vt:lpstr>Example: Utility Vector (A,B) for Two Players</vt:lpstr>
      <vt:lpstr>Example: Utility Vector (A,B,C) for Three Players</vt:lpstr>
      <vt:lpstr>Minimax Properties</vt:lpstr>
      <vt:lpstr>Issue: Scale</vt:lpstr>
      <vt:lpstr>Quiz</vt:lpstr>
      <vt:lpstr>Outline</vt:lpstr>
      <vt:lpstr>Example: 2-ply Game</vt:lpstr>
      <vt:lpstr>α-β Pruning</vt:lpstr>
      <vt:lpstr>α-β Pruning (cont’d)</vt:lpstr>
      <vt:lpstr>Quiz: Pruning</vt:lpstr>
      <vt:lpstr>Quiz: Solution</vt:lpstr>
      <vt:lpstr>Quiz: Pruning</vt:lpstr>
      <vt:lpstr>Quiz: Solution</vt:lpstr>
      <vt:lpstr>Properties of α-β Pruning</vt:lpstr>
      <vt:lpstr>Outline</vt:lpstr>
      <vt:lpstr>Cutoff with Evaluation Function</vt:lpstr>
      <vt:lpstr>Eval: Evaluation Function</vt:lpstr>
      <vt:lpstr>Features</vt:lpstr>
      <vt:lpstr>Example</vt:lpstr>
      <vt:lpstr>Cutoff-Test: a Simple Approach</vt:lpstr>
      <vt:lpstr>Cutoff-Test: Quiescence Search Approach</vt:lpstr>
      <vt:lpstr>Forward Pruning</vt:lpstr>
      <vt:lpstr>Lookup</vt:lpstr>
      <vt:lpstr>Outline</vt:lpstr>
      <vt:lpstr>Monte Carlo Tree Search</vt:lpstr>
      <vt:lpstr>AlphaGo</vt:lpstr>
      <vt:lpstr>Outline</vt:lpstr>
      <vt:lpstr>Stochastic Games</vt:lpstr>
      <vt:lpstr>Backgammon</vt:lpstr>
      <vt:lpstr>Play Backgammon</vt:lpstr>
      <vt:lpstr>Game Tree with Chance Node </vt:lpstr>
      <vt:lpstr>Backgammon In Practice</vt:lpstr>
      <vt:lpstr>Game Tree for Coin Flipping</vt:lpstr>
      <vt:lpstr>Solution</vt:lpstr>
      <vt:lpstr>Quiz</vt:lpstr>
      <vt:lpstr>Quiz: Solution</vt:lpstr>
      <vt:lpstr>Outline</vt:lpstr>
      <vt:lpstr>Partially Observability</vt:lpstr>
      <vt:lpstr>Card Games</vt:lpstr>
      <vt:lpstr>Play Texas Holdem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in Games (Chapter 5)</dc:title>
  <dc:creator>shqwang</dc:creator>
  <cp:lastModifiedBy>Wang, Shengquan</cp:lastModifiedBy>
  <cp:revision>1</cp:revision>
  <dcterms:created xsi:type="dcterms:W3CDTF">2010-09-02T17:38:46Z</dcterms:created>
  <dcterms:modified xsi:type="dcterms:W3CDTF">2022-07-10T21:16:57Z</dcterms:modified>
</cp:coreProperties>
</file>