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0" r:id="rId1"/>
  </p:sldMasterIdLst>
  <p:notesMasterIdLst>
    <p:notesMasterId r:id="rId69"/>
  </p:notesMasterIdLst>
  <p:handoutMasterIdLst>
    <p:handoutMasterId r:id="rId70"/>
  </p:handoutMasterIdLst>
  <p:sldIdLst>
    <p:sldId id="259" r:id="rId2"/>
    <p:sldId id="496" r:id="rId3"/>
    <p:sldId id="260" r:id="rId4"/>
    <p:sldId id="314" r:id="rId5"/>
    <p:sldId id="499" r:id="rId6"/>
    <p:sldId id="500" r:id="rId7"/>
    <p:sldId id="320" r:id="rId8"/>
    <p:sldId id="497" r:id="rId9"/>
    <p:sldId id="286" r:id="rId10"/>
    <p:sldId id="501" r:id="rId11"/>
    <p:sldId id="502" r:id="rId12"/>
    <p:sldId id="508" r:id="rId13"/>
    <p:sldId id="541" r:id="rId14"/>
    <p:sldId id="542" r:id="rId15"/>
    <p:sldId id="559" r:id="rId16"/>
    <p:sldId id="560" r:id="rId17"/>
    <p:sldId id="498" r:id="rId18"/>
    <p:sldId id="503" r:id="rId19"/>
    <p:sldId id="504" r:id="rId20"/>
    <p:sldId id="514" r:id="rId21"/>
    <p:sldId id="549" r:id="rId22"/>
    <p:sldId id="550" r:id="rId23"/>
    <p:sldId id="551" r:id="rId24"/>
    <p:sldId id="552" r:id="rId25"/>
    <p:sldId id="553" r:id="rId26"/>
    <p:sldId id="554" r:id="rId27"/>
    <p:sldId id="555" r:id="rId28"/>
    <p:sldId id="354" r:id="rId29"/>
    <p:sldId id="704" r:id="rId30"/>
    <p:sldId id="706" r:id="rId31"/>
    <p:sldId id="505" r:id="rId32"/>
    <p:sldId id="533" r:id="rId33"/>
    <p:sldId id="506" r:id="rId34"/>
    <p:sldId id="546" r:id="rId35"/>
    <p:sldId id="530" r:id="rId36"/>
    <p:sldId id="528" r:id="rId37"/>
    <p:sldId id="527" r:id="rId38"/>
    <p:sldId id="557" r:id="rId39"/>
    <p:sldId id="558" r:id="rId40"/>
    <p:sldId id="531" r:id="rId41"/>
    <p:sldId id="532" r:id="rId42"/>
    <p:sldId id="547" r:id="rId43"/>
    <p:sldId id="548" r:id="rId44"/>
    <p:sldId id="534" r:id="rId45"/>
    <p:sldId id="535" r:id="rId46"/>
    <p:sldId id="536" r:id="rId47"/>
    <p:sldId id="289" r:id="rId48"/>
    <p:sldId id="539" r:id="rId49"/>
    <p:sldId id="538" r:id="rId50"/>
    <p:sldId id="561" r:id="rId51"/>
    <p:sldId id="703" r:id="rId52"/>
    <p:sldId id="290" r:id="rId53"/>
    <p:sldId id="705" r:id="rId54"/>
    <p:sldId id="540" r:id="rId55"/>
    <p:sldId id="300" r:id="rId56"/>
    <p:sldId id="311" r:id="rId57"/>
    <p:sldId id="515" r:id="rId58"/>
    <p:sldId id="510" r:id="rId59"/>
    <p:sldId id="516" r:id="rId60"/>
    <p:sldId id="517" r:id="rId61"/>
    <p:sldId id="518" r:id="rId62"/>
    <p:sldId id="519" r:id="rId63"/>
    <p:sldId id="522" r:id="rId64"/>
    <p:sldId id="523" r:id="rId65"/>
    <p:sldId id="564" r:id="rId66"/>
    <p:sldId id="524" r:id="rId67"/>
    <p:sldId id="526" r:id="rId68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00"/>
    <a:srgbClr val="00CC00"/>
    <a:srgbClr val="FFFF00"/>
    <a:srgbClr val="000066"/>
    <a:srgbClr val="FF99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6491" autoAdjust="0"/>
    <p:restoredTop sz="93791"/>
  </p:normalViewPr>
  <p:slideViewPr>
    <p:cSldViewPr>
      <p:cViewPr varScale="1">
        <p:scale>
          <a:sx n="128" d="100"/>
          <a:sy n="128" d="100"/>
        </p:scale>
        <p:origin x="147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50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87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fld id="{BF019C87-767D-4612-A1B9-E99CFFB56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7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fld id="{ED2D5FEF-A100-4857-8722-D4E63F57E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67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F3275B-A1E5-46E1-BAF2-CB4D862CFB57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745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www.cs.utexas.edu</a:t>
            </a:r>
            <a:r>
              <a:rPr lang="en-US" dirty="0"/>
              <a:t>/~</a:t>
            </a:r>
            <a:r>
              <a:rPr lang="en-US" dirty="0" err="1"/>
              <a:t>mooney</a:t>
            </a:r>
            <a:r>
              <a:rPr lang="en-US" dirty="0"/>
              <a:t>/cs343/slide-handouts/logic.4.pdf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26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www.cs.utexas.edu</a:t>
            </a:r>
            <a:r>
              <a:rPr lang="en-US" dirty="0"/>
              <a:t>/~</a:t>
            </a:r>
            <a:r>
              <a:rPr lang="en-US" dirty="0" err="1"/>
              <a:t>mooney</a:t>
            </a:r>
            <a:r>
              <a:rPr lang="en-US" dirty="0"/>
              <a:t>/cs343/slide-handouts/logic.4.pdf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99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122363"/>
            <a:ext cx="10668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3602038"/>
            <a:ext cx="10668000" cy="2341562"/>
          </a:xfrm>
        </p:spPr>
        <p:txBody>
          <a:bodyPr/>
          <a:lstStyle>
            <a:lvl1pPr marL="0" indent="0" algn="ctr">
              <a:buNone/>
              <a:defRPr sz="2400" b="0" i="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3414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vert="horz" lIns="54864" tIns="9144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295400"/>
            <a:ext cx="5384800" cy="5504688"/>
          </a:xfrm>
        </p:spPr>
        <p:txBody>
          <a:bodyPr lIns="91440"/>
          <a:lstStyle>
            <a:lvl1pPr marL="233363" indent="-222250" eaLnBrk="1" latinLnBrk="0" hangingPunct="1">
              <a:tabLst/>
              <a:defRPr sz="2800"/>
            </a:lvl1pPr>
            <a:lvl2pPr marL="458788" indent="-225425" eaLnBrk="1" latinLnBrk="0" hangingPunct="1">
              <a:tabLst/>
              <a:defRPr sz="2400"/>
            </a:lvl2pPr>
            <a:lvl3pPr marL="628650" indent="-169863" eaLnBrk="1" latinLnBrk="0" hangingPunct="1">
              <a:tabLst/>
              <a:defRPr sz="2000"/>
            </a:lvl3pPr>
            <a:lvl4pPr marL="1087438" indent="-292100" eaLnBrk="1" latinLnBrk="0" hangingPunct="1">
              <a:tabLst/>
              <a:defRPr sz="1800"/>
            </a:lvl4pPr>
            <a:lvl5pPr marL="1492250" indent="-203200" eaLnBrk="1" latinLnBrk="0" hangingPunct="1"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295400"/>
            <a:ext cx="5384800" cy="5504688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1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1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023338"/>
            <a:ext cx="5386917" cy="4377462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295401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8" y="2023338"/>
            <a:ext cx="5389033" cy="4377462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9AFAA-5049-4726-B621-D5424D2502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5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EAD52-71AB-4B9A-8984-E0E28FAD1E9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3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4A48-F170-472E-A000-A1CC1E22CF6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9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i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="0" i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mtClean="0">
                <a:latin typeface="Comic Sans MS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 smtClean="0"/>
            </a:lvl1pPr>
          </a:lstStyle>
          <a:p>
            <a:pPr>
              <a:defRPr/>
            </a:pPr>
            <a:fld id="{91C9A2D8-CE00-47B3-8EEF-98020CE2C9E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53340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583680"/>
            <a:ext cx="978485" cy="274320"/>
          </a:xfrm>
          <a:prstGeom prst="rect">
            <a:avLst/>
          </a:prstGeom>
        </p:spPr>
        <p:txBody>
          <a:bodyPr vert="horz" bIns="0" rtlCol="0" anchor="ctr" anchorCtr="0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ndara" panose="020E0502030303020204" pitchFamily="34" charset="0"/>
                <a:cs typeface="Calibri" pitchFamily="34" charset="0"/>
              </a:defRPr>
            </a:lvl1pPr>
            <a:extLst/>
          </a:lstStyle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6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i="0" kern="1200">
          <a:solidFill>
            <a:schemeClr val="tx1"/>
          </a:solidFill>
          <a:effectLst/>
          <a:latin typeface="Candara" panose="020E0502030303020204" pitchFamily="34" charset="0"/>
          <a:ea typeface="+mj-ea"/>
          <a:cs typeface="Calibri" panose="020F0502020204030204" pitchFamily="34" charset="0"/>
        </a:defRPr>
      </a:lvl1pPr>
      <a:extLst/>
    </p:titleStyle>
    <p:bodyStyle>
      <a:lvl1pPr marL="350838" indent="-339725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32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1pPr>
      <a:lvl2pPr marL="628650" indent="-277813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28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2pPr>
      <a:lvl3pPr marL="863600" indent="-234950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Arial" panose="020B0604020202020204" pitchFamily="34" charset="0"/>
        <a:buChar char="•"/>
        <a:tabLst/>
        <a:defRPr kumimoji="0" sz="24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3pPr>
      <a:lvl4pPr marL="1087438" indent="-223838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Arial" panose="020B0604020202020204" pitchFamily="34" charset="0"/>
        <a:buChar char="•"/>
        <a:tabLst/>
        <a:defRPr kumimoji="0" sz="20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4pPr>
      <a:lvl5pPr marL="1604963" indent="-223838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Wingdings" pitchFamily="2" charset="2"/>
        <a:buChar char="§"/>
        <a:tabLst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12" Type="http://schemas.openxmlformats.org/officeDocument/2006/relationships/image" Target="../media/image37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emf"/><Relationship Id="rId11" Type="http://schemas.openxmlformats.org/officeDocument/2006/relationships/image" Target="../media/image36.emf"/><Relationship Id="rId5" Type="http://schemas.openxmlformats.org/officeDocument/2006/relationships/image" Target="../media/image30.emf"/><Relationship Id="rId10" Type="http://schemas.openxmlformats.org/officeDocument/2006/relationships/image" Target="../media/image35.emf"/><Relationship Id="rId4" Type="http://schemas.openxmlformats.org/officeDocument/2006/relationships/image" Target="../media/image29.emf"/><Relationship Id="rId9" Type="http://schemas.openxmlformats.org/officeDocument/2006/relationships/image" Target="../media/image34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ea typeface="ＭＳ Ｐゴシック" pitchFamily="34" charset="-128"/>
              </a:rPr>
              <a:t>Representation with Logic</a:t>
            </a:r>
            <a:br>
              <a:rPr lang="en-US" sz="5400" dirty="0"/>
            </a:br>
            <a:r>
              <a:rPr lang="en-US" sz="5400" dirty="0"/>
              <a:t>(Chapters 7-9)</a:t>
            </a:r>
            <a:endParaRPr lang="en-US" sz="5400" dirty="0">
              <a:ea typeface="ＭＳ Ｐゴシック" pitchFamily="34" charset="-128"/>
            </a:endParaRP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pitchFamily="34" charset="-128"/>
              </a:rPr>
              <a:t>Dr. Shengquan Wang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676CCEE-7E78-A345-9D61-3DE0CA858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72819"/>
            <a:ext cx="7162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Most slides are adopted from 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Artificial Intelligence: A Modern Approach, 3rd ed. by Stuart Russell (UC Berkeley) and Peter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Norvig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(Google).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Peter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Norvig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and Sebastian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Thrun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for Intro to Artificial Intelligence at Udacity. 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Tian-Li Yu for Artificial Intelligence - Search &amp; Logic at Coursera.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085D-B3C0-9B44-B9AD-D861CB3D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7">
                <a:extLst>
                  <a:ext uri="{FF2B5EF4-FFF2-40B4-BE49-F238E27FC236}">
                    <a16:creationId xmlns:a16="http://schemas.microsoft.com/office/drawing/2014/main" id="{AFE0A31A-0266-D944-997A-E0AB7CD9333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97197376"/>
                  </p:ext>
                </p:extLst>
              </p:nvPr>
            </p:nvGraphicFramePr>
            <p:xfrm>
              <a:off x="2133600" y="1996440"/>
              <a:ext cx="8001000" cy="26517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1833745475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760039658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555626360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947413380"/>
                        </a:ext>
                      </a:extLst>
                    </a:gridCol>
                    <a:gridCol w="2971800">
                      <a:extLst>
                        <a:ext uri="{9D8B030D-6E8A-4147-A177-3AD203B41FA5}">
                          <a16:colId xmlns:a16="http://schemas.microsoft.com/office/drawing/2014/main" val="10709246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P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2800" i="0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(P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2800" i="0" dirty="0"/>
                            <a:t>Q)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</m:oMath>
                          </a14:m>
                          <a:r>
                            <a:rPr lang="en-US" sz="2800" i="0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((P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2800" i="0" dirty="0"/>
                            <a:t>Q)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</m:oMath>
                          </a14:m>
                          <a:r>
                            <a:rPr lang="en-US" sz="2800" i="0" dirty="0"/>
                            <a:t>Q)</a:t>
                          </a:r>
                          <a:r>
                            <a:rPr lang="en-US" sz="2800" i="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800" b="1" i="0" dirty="0" smtClean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oMath>
                          </a14:m>
                          <a:endParaRPr lang="en-US" sz="28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4787653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ndara" panose="020E0502030303020204" pitchFamily="34" charset="0"/>
                            </a:rPr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ndara" panose="020E0502030303020204" pitchFamily="34" charset="0"/>
                            </a:rPr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1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1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1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066651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ndara" panose="020E0502030303020204" pitchFamily="34" charset="0"/>
                            </a:rPr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ndara" panose="020E0502030303020204" pitchFamily="34" charset="0"/>
                            </a:rPr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1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1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1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605136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ndara" panose="020E0502030303020204" pitchFamily="34" charset="0"/>
                            </a:rPr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ndara" panose="020E0502030303020204" pitchFamily="34" charset="0"/>
                            </a:rPr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1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1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1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6805587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ndara" panose="020E0502030303020204" pitchFamily="34" charset="0"/>
                            </a:rPr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ndara" panose="020E0502030303020204" pitchFamily="34" charset="0"/>
                            </a:rPr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1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1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1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3147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7">
                <a:extLst>
                  <a:ext uri="{FF2B5EF4-FFF2-40B4-BE49-F238E27FC236}">
                    <a16:creationId xmlns:a16="http://schemas.microsoft.com/office/drawing/2014/main" id="{AFE0A31A-0266-D944-997A-E0AB7CD9333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97197376"/>
                  </p:ext>
                </p:extLst>
              </p:nvPr>
            </p:nvGraphicFramePr>
            <p:xfrm>
              <a:off x="2133600" y="1996440"/>
              <a:ext cx="8001000" cy="26517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1833745475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760039658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555626360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947413380"/>
                        </a:ext>
                      </a:extLst>
                    </a:gridCol>
                    <a:gridCol w="2971800">
                      <a:extLst>
                        <a:ext uri="{9D8B030D-6E8A-4147-A177-3AD203B41FA5}">
                          <a16:colId xmlns:a16="http://schemas.microsoft.com/office/drawing/2014/main" val="10709246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6481" t="-12195" r="-380556" b="-439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8161" t="-12195" r="-136207" b="-439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9658" t="-12195" r="-1282" b="-4390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4787653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ndara" panose="020E0502030303020204" pitchFamily="34" charset="0"/>
                            </a:rPr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ndara" panose="020E0502030303020204" pitchFamily="34" charset="0"/>
                            </a:rPr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1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1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1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066651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ndara" panose="020E0502030303020204" pitchFamily="34" charset="0"/>
                            </a:rPr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ndara" panose="020E0502030303020204" pitchFamily="34" charset="0"/>
                            </a:rPr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1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1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1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605136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ndara" panose="020E0502030303020204" pitchFamily="34" charset="0"/>
                            </a:rPr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ndara" panose="020E0502030303020204" pitchFamily="34" charset="0"/>
                            </a:rPr>
                            <a:t>F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1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1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1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6805587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ndara" panose="020E0502030303020204" pitchFamily="34" charset="0"/>
                            </a:rPr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ndara" panose="020E0502030303020204" pitchFamily="34" charset="0"/>
                            </a:rPr>
                            <a:t>T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1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1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1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3147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07304-8707-4546-807E-B52C6025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26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085D-B3C0-9B44-B9AD-D861CB3D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Content Placeholder 7">
                <a:extLst>
                  <a:ext uri="{FF2B5EF4-FFF2-40B4-BE49-F238E27FC236}">
                    <a16:creationId xmlns:a16="http://schemas.microsoft.com/office/drawing/2014/main" id="{1B4CE11C-CEF8-7143-8B2C-7C0DB0E2CB6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9929688"/>
                  </p:ext>
                </p:extLst>
              </p:nvPr>
            </p:nvGraphicFramePr>
            <p:xfrm>
              <a:off x="2133600" y="1996440"/>
              <a:ext cx="8001000" cy="26517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1833745475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760039658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555626360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947413380"/>
                        </a:ext>
                      </a:extLst>
                    </a:gridCol>
                    <a:gridCol w="2971800">
                      <a:extLst>
                        <a:ext uri="{9D8B030D-6E8A-4147-A177-3AD203B41FA5}">
                          <a16:colId xmlns:a16="http://schemas.microsoft.com/office/drawing/2014/main" val="10709246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P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2800" i="0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(P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2800" i="0" dirty="0"/>
                            <a:t>Q)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</m:oMath>
                          </a14:m>
                          <a:r>
                            <a:rPr lang="en-US" sz="2800" i="0" dirty="0"/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((P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2800" i="0" dirty="0"/>
                            <a:t>Q)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</m:oMath>
                          </a14:m>
                          <a:r>
                            <a:rPr lang="en-US" sz="2800" i="0" dirty="0"/>
                            <a:t>Q)</a:t>
                          </a:r>
                          <a:r>
                            <a:rPr lang="en-US" sz="2800" i="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800" b="1" i="0" dirty="0" smtClean="0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oMath>
                          </a14:m>
                          <a:endParaRPr lang="en-US" sz="28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4787653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066651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605136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6805587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3147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Content Placeholder 7">
                <a:extLst>
                  <a:ext uri="{FF2B5EF4-FFF2-40B4-BE49-F238E27FC236}">
                    <a16:creationId xmlns:a16="http://schemas.microsoft.com/office/drawing/2014/main" id="{1B4CE11C-CEF8-7143-8B2C-7C0DB0E2CB6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9929688"/>
                  </p:ext>
                </p:extLst>
              </p:nvPr>
            </p:nvGraphicFramePr>
            <p:xfrm>
              <a:off x="2133600" y="1996440"/>
              <a:ext cx="8001000" cy="26517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1833745475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760039658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555626360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947413380"/>
                        </a:ext>
                      </a:extLst>
                    </a:gridCol>
                    <a:gridCol w="2971800">
                      <a:extLst>
                        <a:ext uri="{9D8B030D-6E8A-4147-A177-3AD203B41FA5}">
                          <a16:colId xmlns:a16="http://schemas.microsoft.com/office/drawing/2014/main" val="10709246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6481" t="-12195" r="-380556" b="-439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8161" t="-12195" r="-136207" b="-4390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9658" t="-12195" r="-1282" b="-4390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4787653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066651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605136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6805587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3147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07304-8707-4546-807E-B52C6025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1B85F1-A74E-3442-B9B1-33AD76BBBB7D}"/>
              </a:ext>
            </a:extLst>
          </p:cNvPr>
          <p:cNvSpPr/>
          <p:nvPr/>
        </p:nvSpPr>
        <p:spPr>
          <a:xfrm>
            <a:off x="5785590" y="2514600"/>
            <a:ext cx="360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F</a:t>
            </a:r>
            <a:endParaRPr lang="en-US" sz="2800" b="1" i="1" dirty="0">
              <a:solidFill>
                <a:srgbClr val="0000CC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44BABD-AA6B-6540-9167-6D7E1D3DA0AB}"/>
              </a:ext>
            </a:extLst>
          </p:cNvPr>
          <p:cNvSpPr/>
          <p:nvPr/>
        </p:nvSpPr>
        <p:spPr>
          <a:xfrm>
            <a:off x="5784788" y="3058180"/>
            <a:ext cx="362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F</a:t>
            </a:r>
            <a:endParaRPr lang="en-US" sz="2800" b="1" i="1" dirty="0">
              <a:solidFill>
                <a:srgbClr val="0000CC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7EC65A-9B4A-DB44-80AF-7189A74A0470}"/>
              </a:ext>
            </a:extLst>
          </p:cNvPr>
          <p:cNvSpPr/>
          <p:nvPr/>
        </p:nvSpPr>
        <p:spPr>
          <a:xfrm>
            <a:off x="5779178" y="3591580"/>
            <a:ext cx="373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  <a:endParaRPr lang="en-US" sz="2800" b="1" i="1" dirty="0">
              <a:solidFill>
                <a:srgbClr val="0000CC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5D378C-3C86-1749-8C8C-30946860326A}"/>
              </a:ext>
            </a:extLst>
          </p:cNvPr>
          <p:cNvSpPr/>
          <p:nvPr/>
        </p:nvSpPr>
        <p:spPr>
          <a:xfrm>
            <a:off x="5785590" y="4124980"/>
            <a:ext cx="360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F</a:t>
            </a:r>
            <a:endParaRPr lang="en-US" sz="2800" b="1" i="1" dirty="0">
              <a:solidFill>
                <a:srgbClr val="0000CC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6A773A-F2C6-7B49-87B7-FC699C2D9A28}"/>
              </a:ext>
            </a:extLst>
          </p:cNvPr>
          <p:cNvSpPr/>
          <p:nvPr/>
        </p:nvSpPr>
        <p:spPr>
          <a:xfrm>
            <a:off x="8325003" y="2514600"/>
            <a:ext cx="373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  <a:endParaRPr lang="en-US" sz="2800" b="1" i="1" dirty="0">
              <a:solidFill>
                <a:srgbClr val="0000CC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C0EF22-EF0C-634F-9C22-4536B2752C31}"/>
              </a:ext>
            </a:extLst>
          </p:cNvPr>
          <p:cNvSpPr/>
          <p:nvPr/>
        </p:nvSpPr>
        <p:spPr>
          <a:xfrm>
            <a:off x="8325003" y="3058180"/>
            <a:ext cx="373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  <a:endParaRPr lang="en-US" sz="2800" b="1" i="1" dirty="0">
              <a:solidFill>
                <a:srgbClr val="0000CC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7DDDC9-C4EA-BA41-8C6E-10E0ED5C3C11}"/>
              </a:ext>
            </a:extLst>
          </p:cNvPr>
          <p:cNvSpPr/>
          <p:nvPr/>
        </p:nvSpPr>
        <p:spPr>
          <a:xfrm>
            <a:off x="8325003" y="3591580"/>
            <a:ext cx="373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  <a:endParaRPr lang="en-US" sz="2800" b="1" i="1" dirty="0">
              <a:solidFill>
                <a:srgbClr val="0000CC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8CFE1B-FCA1-1D41-BBEA-2964390104B7}"/>
              </a:ext>
            </a:extLst>
          </p:cNvPr>
          <p:cNvSpPr/>
          <p:nvPr/>
        </p:nvSpPr>
        <p:spPr>
          <a:xfrm>
            <a:off x="8325003" y="4124980"/>
            <a:ext cx="373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  <a:endParaRPr lang="en-US" sz="2800" b="1" i="1" dirty="0">
              <a:solidFill>
                <a:srgbClr val="0000CC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7F900E-F6CD-4245-9473-5885C43EF3DE}"/>
              </a:ext>
            </a:extLst>
          </p:cNvPr>
          <p:cNvSpPr/>
          <p:nvPr/>
        </p:nvSpPr>
        <p:spPr>
          <a:xfrm>
            <a:off x="4109190" y="2514600"/>
            <a:ext cx="360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F</a:t>
            </a:r>
            <a:endParaRPr lang="en-US" sz="2800" b="1" i="1" dirty="0">
              <a:solidFill>
                <a:srgbClr val="0000CC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DC81C-841E-AF49-9ABD-60F34D1CEBF5}"/>
              </a:ext>
            </a:extLst>
          </p:cNvPr>
          <p:cNvSpPr/>
          <p:nvPr/>
        </p:nvSpPr>
        <p:spPr>
          <a:xfrm>
            <a:off x="4102778" y="3058180"/>
            <a:ext cx="373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  <a:endParaRPr lang="en-US" sz="2800" b="1" i="1" dirty="0">
              <a:solidFill>
                <a:srgbClr val="0000CC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AE76C9-B3EE-684C-83BB-CD49599B8EC9}"/>
              </a:ext>
            </a:extLst>
          </p:cNvPr>
          <p:cNvSpPr/>
          <p:nvPr/>
        </p:nvSpPr>
        <p:spPr>
          <a:xfrm>
            <a:off x="4102778" y="3591580"/>
            <a:ext cx="373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  <a:endParaRPr lang="en-US" sz="2800" b="1" i="1" dirty="0">
              <a:solidFill>
                <a:srgbClr val="0000CC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B4A80E-E89C-1542-A32A-6C2083E24F33}"/>
              </a:ext>
            </a:extLst>
          </p:cNvPr>
          <p:cNvSpPr/>
          <p:nvPr/>
        </p:nvSpPr>
        <p:spPr>
          <a:xfrm>
            <a:off x="4102779" y="4124980"/>
            <a:ext cx="373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  <a:endParaRPr lang="en-US" sz="2800" b="1" i="1" dirty="0">
              <a:solidFill>
                <a:srgbClr val="0000CC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6ACC-B272-FD40-BE3C-5139670B0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Equivalence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74639-4385-7642-8191-16E2D4AC4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tabLst>
                <a:tab pos="4397375" algn="l"/>
              </a:tabLst>
            </a:pPr>
            <a:r>
              <a:rPr lang="el-GR" dirty="0"/>
              <a:t>(</a:t>
            </a:r>
            <a:r>
              <a:rPr lang="en-US" dirty="0"/>
              <a:t>P</a:t>
            </a:r>
            <a:r>
              <a:rPr lang="el-GR" dirty="0"/>
              <a:t> ∧ </a:t>
            </a:r>
            <a:r>
              <a:rPr lang="en-US" dirty="0"/>
              <a:t>Q</a:t>
            </a:r>
            <a:r>
              <a:rPr lang="el-GR" dirty="0"/>
              <a:t>) ≡ (</a:t>
            </a:r>
            <a:r>
              <a:rPr lang="en-US" dirty="0"/>
              <a:t>Q</a:t>
            </a:r>
            <a:r>
              <a:rPr lang="el-GR" dirty="0"/>
              <a:t> ∧ </a:t>
            </a:r>
            <a:r>
              <a:rPr lang="en-US" dirty="0"/>
              <a:t>P</a:t>
            </a:r>
            <a:r>
              <a:rPr lang="el-GR" dirty="0"/>
              <a:t>) </a:t>
            </a:r>
            <a:r>
              <a:rPr lang="en-US" sz="2500" dirty="0"/>
              <a:t>	</a:t>
            </a:r>
            <a:r>
              <a:rPr lang="en-US" dirty="0"/>
              <a:t>commutativity of ∧</a:t>
            </a:r>
          </a:p>
          <a:p>
            <a:pPr>
              <a:tabLst>
                <a:tab pos="4397375" algn="l"/>
              </a:tabLst>
            </a:pPr>
            <a:r>
              <a:rPr lang="en-US" dirty="0"/>
              <a:t>(P</a:t>
            </a:r>
            <a:r>
              <a:rPr lang="el-GR" dirty="0"/>
              <a:t> ∨ </a:t>
            </a:r>
            <a:r>
              <a:rPr lang="en-US" dirty="0"/>
              <a:t>Q</a:t>
            </a:r>
            <a:r>
              <a:rPr lang="el-GR" dirty="0"/>
              <a:t>) ≡ (</a:t>
            </a:r>
            <a:r>
              <a:rPr lang="en-US" dirty="0"/>
              <a:t>Q</a:t>
            </a:r>
            <a:r>
              <a:rPr lang="el-GR" dirty="0"/>
              <a:t> ∨ </a:t>
            </a:r>
            <a:r>
              <a:rPr lang="en-US" dirty="0"/>
              <a:t>P</a:t>
            </a:r>
            <a:r>
              <a:rPr lang="el-GR" dirty="0"/>
              <a:t>) </a:t>
            </a:r>
            <a:r>
              <a:rPr lang="en-US" dirty="0"/>
              <a:t>	commutativity of ∨ </a:t>
            </a:r>
          </a:p>
          <a:p>
            <a:pPr>
              <a:tabLst>
                <a:tab pos="4397375" algn="l"/>
              </a:tabLst>
            </a:pPr>
            <a:r>
              <a:rPr lang="en-US" dirty="0"/>
              <a:t>((P</a:t>
            </a:r>
            <a:r>
              <a:rPr lang="el-GR" dirty="0"/>
              <a:t>∧</a:t>
            </a:r>
            <a:r>
              <a:rPr lang="en-US" dirty="0"/>
              <a:t>Q</a:t>
            </a:r>
            <a:r>
              <a:rPr lang="el-GR" dirty="0"/>
              <a:t>)∧</a:t>
            </a:r>
            <a:r>
              <a:rPr lang="en-US" dirty="0"/>
              <a:t>R</a:t>
            </a:r>
            <a:r>
              <a:rPr lang="el-GR" dirty="0"/>
              <a:t>) ≡ (</a:t>
            </a:r>
            <a:r>
              <a:rPr lang="en-US" dirty="0"/>
              <a:t>P</a:t>
            </a:r>
            <a:r>
              <a:rPr lang="el-GR" dirty="0"/>
              <a:t>∧(</a:t>
            </a:r>
            <a:r>
              <a:rPr lang="en-US" dirty="0"/>
              <a:t>Q</a:t>
            </a:r>
            <a:r>
              <a:rPr lang="el-GR" dirty="0"/>
              <a:t>∧</a:t>
            </a:r>
            <a:r>
              <a:rPr lang="en-US" dirty="0"/>
              <a:t>R</a:t>
            </a:r>
            <a:r>
              <a:rPr lang="el-GR" dirty="0"/>
              <a:t>)) </a:t>
            </a:r>
            <a:r>
              <a:rPr lang="en-US" dirty="0"/>
              <a:t>	associativity of ∧ </a:t>
            </a:r>
          </a:p>
          <a:p>
            <a:pPr>
              <a:tabLst>
                <a:tab pos="4397375" algn="l"/>
              </a:tabLst>
            </a:pPr>
            <a:r>
              <a:rPr lang="en-US" dirty="0"/>
              <a:t>((P</a:t>
            </a:r>
            <a:r>
              <a:rPr lang="el-GR" dirty="0"/>
              <a:t>∨</a:t>
            </a:r>
            <a:r>
              <a:rPr lang="en-US" dirty="0"/>
              <a:t>Q</a:t>
            </a:r>
            <a:r>
              <a:rPr lang="el-GR" dirty="0"/>
              <a:t>)∨</a:t>
            </a:r>
            <a:r>
              <a:rPr lang="en-US" dirty="0"/>
              <a:t>R</a:t>
            </a:r>
            <a:r>
              <a:rPr lang="el-GR" dirty="0"/>
              <a:t>) ≡ (</a:t>
            </a:r>
            <a:r>
              <a:rPr lang="en-US" dirty="0"/>
              <a:t>P</a:t>
            </a:r>
            <a:r>
              <a:rPr lang="el-GR" dirty="0"/>
              <a:t>∨(</a:t>
            </a:r>
            <a:r>
              <a:rPr lang="en-US" dirty="0"/>
              <a:t>Q</a:t>
            </a:r>
            <a:r>
              <a:rPr lang="el-GR" dirty="0"/>
              <a:t>∨</a:t>
            </a:r>
            <a:r>
              <a:rPr lang="en-US" dirty="0"/>
              <a:t>R</a:t>
            </a:r>
            <a:r>
              <a:rPr lang="el-GR" dirty="0"/>
              <a:t>)) </a:t>
            </a:r>
            <a:r>
              <a:rPr lang="en-US" dirty="0"/>
              <a:t>	associativity of ∨</a:t>
            </a:r>
          </a:p>
          <a:p>
            <a:pPr>
              <a:tabLst>
                <a:tab pos="4397375" algn="l"/>
              </a:tabLst>
            </a:pPr>
            <a:r>
              <a:rPr lang="en-US" dirty="0"/>
              <a:t>¬(¬P</a:t>
            </a:r>
            <a:r>
              <a:rPr lang="el-GR" dirty="0"/>
              <a:t>) ≡ </a:t>
            </a:r>
            <a:r>
              <a:rPr lang="en-US" dirty="0"/>
              <a:t>P</a:t>
            </a:r>
            <a:r>
              <a:rPr lang="el-GR" dirty="0"/>
              <a:t> </a:t>
            </a:r>
            <a:r>
              <a:rPr lang="en-US" dirty="0"/>
              <a:t>	double-negation elimination </a:t>
            </a:r>
          </a:p>
          <a:p>
            <a:pPr>
              <a:tabLst>
                <a:tab pos="4397375" algn="l"/>
              </a:tabLst>
            </a:pPr>
            <a:r>
              <a:rPr lang="en-US" dirty="0"/>
              <a:t>(P</a:t>
            </a:r>
            <a:r>
              <a:rPr lang="el-GR" dirty="0"/>
              <a:t> ⇒ </a:t>
            </a:r>
            <a:r>
              <a:rPr lang="en-US" dirty="0"/>
              <a:t>Q</a:t>
            </a:r>
            <a:r>
              <a:rPr lang="el-GR" dirty="0"/>
              <a:t>) ≡ (¬</a:t>
            </a:r>
            <a:r>
              <a:rPr lang="en-US" dirty="0"/>
              <a:t>Q</a:t>
            </a:r>
            <a:r>
              <a:rPr lang="el-GR" dirty="0"/>
              <a:t> ⇒ ¬</a:t>
            </a:r>
            <a:r>
              <a:rPr lang="en-US" dirty="0"/>
              <a:t>P</a:t>
            </a:r>
            <a:r>
              <a:rPr lang="el-GR" dirty="0"/>
              <a:t>) </a:t>
            </a:r>
            <a:r>
              <a:rPr lang="en-US" dirty="0"/>
              <a:t>	contraposition </a:t>
            </a:r>
          </a:p>
          <a:p>
            <a:pPr>
              <a:tabLst>
                <a:tab pos="4397375" algn="l"/>
              </a:tabLst>
            </a:pPr>
            <a:r>
              <a:rPr lang="en-US" dirty="0"/>
              <a:t>(P</a:t>
            </a:r>
            <a:r>
              <a:rPr lang="el-GR" dirty="0"/>
              <a:t> ⇒ </a:t>
            </a:r>
            <a:r>
              <a:rPr lang="en-US" dirty="0"/>
              <a:t>Q</a:t>
            </a:r>
            <a:r>
              <a:rPr lang="el-GR" dirty="0"/>
              <a:t>) ≡ (¬</a:t>
            </a:r>
            <a:r>
              <a:rPr lang="en-US" dirty="0"/>
              <a:t>P</a:t>
            </a:r>
            <a:r>
              <a:rPr lang="el-GR" dirty="0"/>
              <a:t> ∨ </a:t>
            </a:r>
            <a:r>
              <a:rPr lang="en-US" dirty="0"/>
              <a:t>Q</a:t>
            </a:r>
            <a:r>
              <a:rPr lang="el-GR" dirty="0"/>
              <a:t>) </a:t>
            </a:r>
            <a:r>
              <a:rPr lang="en-US" dirty="0"/>
              <a:t>	implication elimination</a:t>
            </a:r>
          </a:p>
          <a:p>
            <a:pPr>
              <a:tabLst>
                <a:tab pos="4397375" algn="l"/>
              </a:tabLst>
            </a:pPr>
            <a:r>
              <a:rPr lang="en-US" dirty="0"/>
              <a:t>(P</a:t>
            </a:r>
            <a:r>
              <a:rPr lang="el-GR" dirty="0"/>
              <a:t> ⇔ </a:t>
            </a:r>
            <a:r>
              <a:rPr lang="en-US" dirty="0"/>
              <a:t>Q</a:t>
            </a:r>
            <a:r>
              <a:rPr lang="el-GR" dirty="0"/>
              <a:t>) ≡ ((</a:t>
            </a:r>
            <a:r>
              <a:rPr lang="en-US" dirty="0"/>
              <a:t>P</a:t>
            </a:r>
            <a:r>
              <a:rPr lang="el-GR" dirty="0"/>
              <a:t> ⇒ </a:t>
            </a:r>
            <a:r>
              <a:rPr lang="en-US" dirty="0"/>
              <a:t>Q</a:t>
            </a:r>
            <a:r>
              <a:rPr lang="el-GR" dirty="0"/>
              <a:t>) ∧ (</a:t>
            </a:r>
            <a:r>
              <a:rPr lang="en-US" dirty="0"/>
              <a:t>Q</a:t>
            </a:r>
            <a:r>
              <a:rPr lang="el-GR" dirty="0"/>
              <a:t> ⇒ </a:t>
            </a:r>
            <a:r>
              <a:rPr lang="en-US" dirty="0"/>
              <a:t>P</a:t>
            </a:r>
            <a:r>
              <a:rPr lang="el-GR" dirty="0"/>
              <a:t>)) </a:t>
            </a:r>
            <a:r>
              <a:rPr lang="en-US" dirty="0"/>
              <a:t>	biconditional elimination </a:t>
            </a:r>
          </a:p>
          <a:p>
            <a:pPr>
              <a:tabLst>
                <a:tab pos="4397375" algn="l"/>
              </a:tabLst>
            </a:pPr>
            <a:r>
              <a:rPr lang="en-US" dirty="0"/>
              <a:t>¬(P</a:t>
            </a:r>
            <a:r>
              <a:rPr lang="el-GR" dirty="0"/>
              <a:t>∧</a:t>
            </a:r>
            <a:r>
              <a:rPr lang="en-US" dirty="0"/>
              <a:t>Q</a:t>
            </a:r>
            <a:r>
              <a:rPr lang="el-GR" dirty="0"/>
              <a:t>) ≡ (¬</a:t>
            </a:r>
            <a:r>
              <a:rPr lang="en-US" dirty="0"/>
              <a:t>P</a:t>
            </a:r>
            <a:r>
              <a:rPr lang="el-GR" dirty="0"/>
              <a:t>∨¬</a:t>
            </a:r>
            <a:r>
              <a:rPr lang="en-US" dirty="0"/>
              <a:t>Q</a:t>
            </a:r>
            <a:r>
              <a:rPr lang="el-GR" dirty="0"/>
              <a:t>) </a:t>
            </a:r>
            <a:r>
              <a:rPr lang="en-US" dirty="0"/>
              <a:t>	De Morgan </a:t>
            </a:r>
          </a:p>
          <a:p>
            <a:pPr>
              <a:tabLst>
                <a:tab pos="4397375" algn="l"/>
              </a:tabLst>
            </a:pPr>
            <a:r>
              <a:rPr lang="en-US" dirty="0"/>
              <a:t>¬(P</a:t>
            </a:r>
            <a:r>
              <a:rPr lang="el-GR" dirty="0"/>
              <a:t>∨</a:t>
            </a:r>
            <a:r>
              <a:rPr lang="en-US" dirty="0"/>
              <a:t>Q</a:t>
            </a:r>
            <a:r>
              <a:rPr lang="el-GR" dirty="0"/>
              <a:t>) ≡ (¬</a:t>
            </a:r>
            <a:r>
              <a:rPr lang="en-US" dirty="0"/>
              <a:t>P</a:t>
            </a:r>
            <a:r>
              <a:rPr lang="el-GR" dirty="0"/>
              <a:t>∧¬</a:t>
            </a:r>
            <a:r>
              <a:rPr lang="en-US" dirty="0"/>
              <a:t>Q</a:t>
            </a:r>
            <a:r>
              <a:rPr lang="el-GR" dirty="0"/>
              <a:t>) </a:t>
            </a:r>
            <a:r>
              <a:rPr lang="en-US" dirty="0"/>
              <a:t>	De Morgan</a:t>
            </a:r>
          </a:p>
          <a:p>
            <a:pPr>
              <a:tabLst>
                <a:tab pos="4397375" algn="l"/>
              </a:tabLst>
            </a:pPr>
            <a:r>
              <a:rPr lang="en-US" dirty="0"/>
              <a:t>(P</a:t>
            </a:r>
            <a:r>
              <a:rPr lang="el-GR" dirty="0"/>
              <a:t>∧(</a:t>
            </a:r>
            <a:r>
              <a:rPr lang="en-US" dirty="0"/>
              <a:t>Q</a:t>
            </a:r>
            <a:r>
              <a:rPr lang="el-GR" dirty="0"/>
              <a:t>∨</a:t>
            </a:r>
            <a:r>
              <a:rPr lang="en-US" dirty="0"/>
              <a:t>R</a:t>
            </a:r>
            <a:r>
              <a:rPr lang="el-GR" dirty="0"/>
              <a:t>)) ≡ ((</a:t>
            </a:r>
            <a:r>
              <a:rPr lang="en-US" dirty="0"/>
              <a:t>P</a:t>
            </a:r>
            <a:r>
              <a:rPr lang="el-GR" dirty="0"/>
              <a:t>∧</a:t>
            </a:r>
            <a:r>
              <a:rPr lang="en-US" dirty="0"/>
              <a:t>Q</a:t>
            </a:r>
            <a:r>
              <a:rPr lang="el-GR" dirty="0"/>
              <a:t>)∨(</a:t>
            </a:r>
            <a:r>
              <a:rPr lang="en-US" dirty="0"/>
              <a:t>P</a:t>
            </a:r>
            <a:r>
              <a:rPr lang="el-GR" dirty="0"/>
              <a:t>∧</a:t>
            </a:r>
            <a:r>
              <a:rPr lang="en-US" dirty="0"/>
              <a:t>R</a:t>
            </a:r>
            <a:r>
              <a:rPr lang="el-GR" dirty="0"/>
              <a:t>)) </a:t>
            </a:r>
            <a:r>
              <a:rPr lang="en-US" dirty="0"/>
              <a:t>	distributivity of ∧ over ∨ </a:t>
            </a:r>
          </a:p>
          <a:p>
            <a:pPr>
              <a:tabLst>
                <a:tab pos="4397375" algn="l"/>
              </a:tabLst>
            </a:pPr>
            <a:r>
              <a:rPr lang="en-US" dirty="0"/>
              <a:t>(P</a:t>
            </a:r>
            <a:r>
              <a:rPr lang="el-GR" dirty="0"/>
              <a:t>∨(</a:t>
            </a:r>
            <a:r>
              <a:rPr lang="en-US" dirty="0"/>
              <a:t>Q</a:t>
            </a:r>
            <a:r>
              <a:rPr lang="el-GR" dirty="0"/>
              <a:t>∧</a:t>
            </a:r>
            <a:r>
              <a:rPr lang="en-US" dirty="0"/>
              <a:t>R</a:t>
            </a:r>
            <a:r>
              <a:rPr lang="el-GR" dirty="0"/>
              <a:t>)) ≡ ((</a:t>
            </a:r>
            <a:r>
              <a:rPr lang="en-US" dirty="0"/>
              <a:t>P</a:t>
            </a:r>
            <a:r>
              <a:rPr lang="el-GR" dirty="0"/>
              <a:t>∨</a:t>
            </a:r>
            <a:r>
              <a:rPr lang="en-US" dirty="0"/>
              <a:t>Q</a:t>
            </a:r>
            <a:r>
              <a:rPr lang="el-GR" dirty="0"/>
              <a:t>)∧(</a:t>
            </a:r>
            <a:r>
              <a:rPr lang="en-US" dirty="0"/>
              <a:t>P</a:t>
            </a:r>
            <a:r>
              <a:rPr lang="el-GR" dirty="0"/>
              <a:t>∨</a:t>
            </a:r>
            <a:r>
              <a:rPr lang="en-US" dirty="0"/>
              <a:t>R</a:t>
            </a:r>
            <a:r>
              <a:rPr lang="el-GR" dirty="0"/>
              <a:t>)) </a:t>
            </a:r>
            <a:r>
              <a:rPr lang="en-US" dirty="0"/>
              <a:t>	distributivity of ∨ over ∧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88BC1-43C1-8448-926B-8D565AD0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085D-B3C0-9B44-B9AD-D861CB3D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AFE0A31A-0266-D944-997A-E0AB7CD933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191646"/>
              </p:ext>
            </p:extLst>
          </p:nvPr>
        </p:nvGraphicFramePr>
        <p:xfrm>
          <a:off x="3267361" y="2209800"/>
          <a:ext cx="5657279" cy="2651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83374547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6003965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55626360"/>
                    </a:ext>
                  </a:extLst>
                </a:gridCol>
                <a:gridCol w="1568768">
                  <a:extLst>
                    <a:ext uri="{9D8B030D-6E8A-4147-A177-3AD203B41FA5}">
                      <a16:colId xmlns:a16="http://schemas.microsoft.com/office/drawing/2014/main" val="2947413380"/>
                    </a:ext>
                  </a:extLst>
                </a:gridCol>
                <a:gridCol w="1269111">
                  <a:extLst>
                    <a:ext uri="{9D8B030D-6E8A-4147-A177-3AD203B41FA5}">
                      <a16:colId xmlns:a16="http://schemas.microsoft.com/office/drawing/2014/main" val="10709246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800" i="0" dirty="0">
                          <a:latin typeface="Candara" panose="020E050203030302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0" dirty="0">
                          <a:latin typeface="Candara" panose="020E0502030303020204" pitchFamily="34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P</a:t>
                      </a:r>
                      <a:r>
                        <a:rPr lang="el-GR" sz="2800" dirty="0"/>
                        <a:t> ⇒ </a:t>
                      </a:r>
                      <a:r>
                        <a:rPr lang="en-US" sz="2800" dirty="0"/>
                        <a:t>Q</a:t>
                      </a:r>
                      <a:endParaRPr lang="en-US" sz="2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 dirty="0">
                          <a:latin typeface="Candara" panose="020E0502030303020204" pitchFamily="34" charset="0"/>
                        </a:rPr>
                        <a:t>¬</a:t>
                      </a:r>
                      <a:r>
                        <a:rPr lang="en-US" sz="2800" dirty="0"/>
                        <a:t>Q</a:t>
                      </a:r>
                      <a:r>
                        <a:rPr lang="el-GR" sz="2800" dirty="0"/>
                        <a:t> ⇒ ¬</a:t>
                      </a:r>
                      <a:r>
                        <a:rPr lang="en-US" sz="2800" dirty="0"/>
                        <a:t>P</a:t>
                      </a:r>
                      <a:endParaRPr lang="en-US" sz="2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800" dirty="0">
                          <a:latin typeface="Candara" panose="020E0502030303020204" pitchFamily="34" charset="0"/>
                        </a:rPr>
                        <a:t>¬</a:t>
                      </a:r>
                      <a:r>
                        <a:rPr lang="en-US" sz="2800" dirty="0"/>
                        <a:t>P</a:t>
                      </a:r>
                      <a:r>
                        <a:rPr lang="el-GR" sz="2800" dirty="0"/>
                        <a:t> ∨ </a:t>
                      </a:r>
                      <a:r>
                        <a:rPr lang="en-US" sz="2800" dirty="0"/>
                        <a:t>Q</a:t>
                      </a:r>
                      <a:endParaRPr lang="en-US" sz="28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78765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F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F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i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i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i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6651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F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T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i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i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i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5136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T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F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i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i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i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80558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T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T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i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i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i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3147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07304-8707-4546-807E-B52C6025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66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085D-B3C0-9B44-B9AD-D861CB3D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graphicFrame>
        <p:nvGraphicFramePr>
          <p:cNvPr id="22" name="Content Placeholder 7">
            <a:extLst>
              <a:ext uri="{FF2B5EF4-FFF2-40B4-BE49-F238E27FC236}">
                <a16:creationId xmlns:a16="http://schemas.microsoft.com/office/drawing/2014/main" id="{40A4E7CD-21D5-FD43-AA26-D5AF5E8A4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866168"/>
              </p:ext>
            </p:extLst>
          </p:nvPr>
        </p:nvGraphicFramePr>
        <p:xfrm>
          <a:off x="3267361" y="2209800"/>
          <a:ext cx="5657279" cy="2651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83374547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6003965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55626360"/>
                    </a:ext>
                  </a:extLst>
                </a:gridCol>
                <a:gridCol w="1568768">
                  <a:extLst>
                    <a:ext uri="{9D8B030D-6E8A-4147-A177-3AD203B41FA5}">
                      <a16:colId xmlns:a16="http://schemas.microsoft.com/office/drawing/2014/main" val="2947413380"/>
                    </a:ext>
                  </a:extLst>
                </a:gridCol>
                <a:gridCol w="1269111">
                  <a:extLst>
                    <a:ext uri="{9D8B030D-6E8A-4147-A177-3AD203B41FA5}">
                      <a16:colId xmlns:a16="http://schemas.microsoft.com/office/drawing/2014/main" val="10709246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800" i="0" dirty="0">
                          <a:latin typeface="Candara" panose="020E050203030302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i="0" dirty="0">
                          <a:latin typeface="Candara" panose="020E0502030303020204" pitchFamily="34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P</a:t>
                      </a:r>
                      <a:r>
                        <a:rPr lang="el-GR" sz="2800" dirty="0"/>
                        <a:t> ⇒ </a:t>
                      </a:r>
                      <a:r>
                        <a:rPr lang="en-US" sz="2800" dirty="0"/>
                        <a:t>Q</a:t>
                      </a:r>
                      <a:endParaRPr lang="en-US" sz="2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 dirty="0">
                          <a:latin typeface="Candara" panose="020E0502030303020204" pitchFamily="34" charset="0"/>
                        </a:rPr>
                        <a:t>¬</a:t>
                      </a:r>
                      <a:r>
                        <a:rPr lang="en-US" sz="2800" dirty="0"/>
                        <a:t>Q</a:t>
                      </a:r>
                      <a:r>
                        <a:rPr lang="el-GR" sz="2800" dirty="0"/>
                        <a:t> ⇒ ¬</a:t>
                      </a:r>
                      <a:r>
                        <a:rPr lang="en-US" sz="2800" dirty="0"/>
                        <a:t>P</a:t>
                      </a:r>
                      <a:endParaRPr lang="en-US" sz="2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800" dirty="0">
                          <a:latin typeface="Candara" panose="020E0502030303020204" pitchFamily="34" charset="0"/>
                        </a:rPr>
                        <a:t>¬</a:t>
                      </a:r>
                      <a:r>
                        <a:rPr lang="en-US" sz="2800" dirty="0"/>
                        <a:t>P</a:t>
                      </a:r>
                      <a:r>
                        <a:rPr lang="el-GR" sz="2800" dirty="0"/>
                        <a:t> ∨ </a:t>
                      </a:r>
                      <a:r>
                        <a:rPr lang="en-US" sz="2800" dirty="0"/>
                        <a:t>Q</a:t>
                      </a:r>
                      <a:endParaRPr lang="en-US" sz="28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78765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F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F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i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i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i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6651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F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T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i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i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i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5136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T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F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i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i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i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80558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T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T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i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i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i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3147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07304-8707-4546-807E-B52C6025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1B85F1-A74E-3442-B9B1-33AD76BBBB7D}"/>
              </a:ext>
            </a:extLst>
          </p:cNvPr>
          <p:cNvSpPr/>
          <p:nvPr/>
        </p:nvSpPr>
        <p:spPr>
          <a:xfrm>
            <a:off x="5195994" y="2743200"/>
            <a:ext cx="373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  <a:endParaRPr lang="en-US" sz="2800" b="1" i="1" dirty="0">
              <a:solidFill>
                <a:srgbClr val="0000CC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44BABD-AA6B-6540-9167-6D7E1D3DA0AB}"/>
              </a:ext>
            </a:extLst>
          </p:cNvPr>
          <p:cNvSpPr/>
          <p:nvPr/>
        </p:nvSpPr>
        <p:spPr>
          <a:xfrm>
            <a:off x="5195994" y="3286780"/>
            <a:ext cx="373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  <a:endParaRPr lang="en-US" sz="2800" b="1" i="1" dirty="0">
              <a:solidFill>
                <a:srgbClr val="0000CC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7EC65A-9B4A-DB44-80AF-7189A74A0470}"/>
              </a:ext>
            </a:extLst>
          </p:cNvPr>
          <p:cNvSpPr/>
          <p:nvPr/>
        </p:nvSpPr>
        <p:spPr>
          <a:xfrm>
            <a:off x="5202405" y="3820180"/>
            <a:ext cx="360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F</a:t>
            </a:r>
            <a:endParaRPr lang="en-US" sz="2800" b="1" i="1" dirty="0">
              <a:solidFill>
                <a:srgbClr val="0000CC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5D378C-3C86-1749-8C8C-30946860326A}"/>
              </a:ext>
            </a:extLst>
          </p:cNvPr>
          <p:cNvSpPr/>
          <p:nvPr/>
        </p:nvSpPr>
        <p:spPr>
          <a:xfrm>
            <a:off x="5195994" y="4353580"/>
            <a:ext cx="373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  <a:endParaRPr lang="en-US" sz="2800" b="1" i="1" dirty="0">
              <a:solidFill>
                <a:srgbClr val="0000CC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A22B60-8D92-3B4A-8F9B-F4BCC5E3071C}"/>
              </a:ext>
            </a:extLst>
          </p:cNvPr>
          <p:cNvSpPr/>
          <p:nvPr/>
        </p:nvSpPr>
        <p:spPr>
          <a:xfrm>
            <a:off x="6643794" y="2743200"/>
            <a:ext cx="373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  <a:endParaRPr lang="en-US" sz="2800" b="1" i="1" dirty="0">
              <a:solidFill>
                <a:srgbClr val="0000CC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73082C-C90F-8944-BF69-778A98C2D1D5}"/>
              </a:ext>
            </a:extLst>
          </p:cNvPr>
          <p:cNvSpPr/>
          <p:nvPr/>
        </p:nvSpPr>
        <p:spPr>
          <a:xfrm>
            <a:off x="6643794" y="3286780"/>
            <a:ext cx="373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  <a:endParaRPr lang="en-US" sz="2800" b="1" i="1" dirty="0">
              <a:solidFill>
                <a:srgbClr val="0000CC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8BEC6B-7AE1-AA41-8AB7-D56CCAFEC805}"/>
              </a:ext>
            </a:extLst>
          </p:cNvPr>
          <p:cNvSpPr/>
          <p:nvPr/>
        </p:nvSpPr>
        <p:spPr>
          <a:xfrm>
            <a:off x="6650205" y="3820180"/>
            <a:ext cx="360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F</a:t>
            </a:r>
            <a:endParaRPr lang="en-US" sz="2800" b="1" i="1" dirty="0">
              <a:solidFill>
                <a:srgbClr val="0000CC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AAFD47-C19D-DF41-95A1-621156DC3B82}"/>
              </a:ext>
            </a:extLst>
          </p:cNvPr>
          <p:cNvSpPr/>
          <p:nvPr/>
        </p:nvSpPr>
        <p:spPr>
          <a:xfrm>
            <a:off x="6643794" y="4353580"/>
            <a:ext cx="373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  <a:endParaRPr lang="en-US" sz="2800" b="1" i="1" dirty="0">
              <a:solidFill>
                <a:srgbClr val="0000CC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9D5F3A-6E2D-204F-AF0E-7CC31C0F9442}"/>
              </a:ext>
            </a:extLst>
          </p:cNvPr>
          <p:cNvSpPr/>
          <p:nvPr/>
        </p:nvSpPr>
        <p:spPr>
          <a:xfrm>
            <a:off x="8091594" y="2743200"/>
            <a:ext cx="373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  <a:endParaRPr lang="en-US" sz="2800" b="1" i="1" dirty="0">
              <a:solidFill>
                <a:srgbClr val="0000CC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9E88B8-F4C3-AC44-92E8-FF6CFE7609FE}"/>
              </a:ext>
            </a:extLst>
          </p:cNvPr>
          <p:cNvSpPr/>
          <p:nvPr/>
        </p:nvSpPr>
        <p:spPr>
          <a:xfrm>
            <a:off x="8091594" y="3286780"/>
            <a:ext cx="373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  <a:endParaRPr lang="en-US" sz="2800" b="1" i="1" dirty="0">
              <a:solidFill>
                <a:srgbClr val="0000CC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1C2CD8-C5A7-8646-8C08-3C211E6A2A99}"/>
              </a:ext>
            </a:extLst>
          </p:cNvPr>
          <p:cNvSpPr/>
          <p:nvPr/>
        </p:nvSpPr>
        <p:spPr>
          <a:xfrm>
            <a:off x="8098005" y="3820180"/>
            <a:ext cx="360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F</a:t>
            </a:r>
            <a:endParaRPr lang="en-US" sz="2800" b="1" i="1" dirty="0">
              <a:solidFill>
                <a:srgbClr val="0000CC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744B4A4-AF0F-9047-BB0F-46D32215E014}"/>
              </a:ext>
            </a:extLst>
          </p:cNvPr>
          <p:cNvSpPr/>
          <p:nvPr/>
        </p:nvSpPr>
        <p:spPr>
          <a:xfrm>
            <a:off x="8091594" y="4353580"/>
            <a:ext cx="373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  <a:endParaRPr lang="en-US" sz="2800" b="1" i="1" dirty="0">
              <a:solidFill>
                <a:srgbClr val="0000CC"/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04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8DEE-1019-594D-9FAB-FB218B87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Proving Chain Rule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7">
                <a:extLst>
                  <a:ext uri="{FF2B5EF4-FFF2-40B4-BE49-F238E27FC236}">
                    <a16:creationId xmlns:a16="http://schemas.microsoft.com/office/drawing/2014/main" id="{2C8E4F57-B8CC-2C42-A86E-AF0B773C4FB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28929434"/>
                  </p:ext>
                </p:extLst>
              </p:nvPr>
            </p:nvGraphicFramePr>
            <p:xfrm>
              <a:off x="3638645" y="2057400"/>
              <a:ext cx="3869309" cy="10515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555626360"/>
                        </a:ext>
                      </a:extLst>
                    </a:gridCol>
                    <a:gridCol w="1263142">
                      <a:extLst>
                        <a:ext uri="{9D8B030D-6E8A-4147-A177-3AD203B41FA5}">
                          <a16:colId xmlns:a16="http://schemas.microsoft.com/office/drawing/2014/main" val="2947413380"/>
                        </a:ext>
                      </a:extLst>
                    </a:gridCol>
                    <a:gridCol w="1234567">
                      <a:extLst>
                        <a:ext uri="{9D8B030D-6E8A-4147-A177-3AD203B41FA5}">
                          <a16:colId xmlns:a16="http://schemas.microsoft.com/office/drawing/2014/main" val="10709246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0" dirty="0" smtClean="0"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  <m:r>
                                  <a:rPr lang="en-US" sz="2800" i="0" dirty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sz="2800" b="1" i="0" dirty="0" smtClean="0">
                                    <a:latin typeface="Cambria Math" panose="02040503050406030204" pitchFamily="18" charset="0"/>
                                  </a:rPr>
                                  <m:t>𝐐</m:t>
                                </m:r>
                              </m:oMath>
                            </m:oMathPara>
                          </a14:m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0" dirty="0" smtClean="0">
                                    <a:latin typeface="Cambria Math" panose="02040503050406030204" pitchFamily="18" charset="0"/>
                                  </a:rPr>
                                  <m:t>𝐐</m:t>
                                </m:r>
                                <m:r>
                                  <a:rPr lang="en-US" sz="2800" i="0" dirty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sz="2800" b="1" i="0" dirty="0" smtClean="0">
                                    <a:latin typeface="Cambria Math" panose="02040503050406030204" pitchFamily="18" charset="0"/>
                                  </a:rPr>
                                  <m:t>𝐑</m:t>
                                </m:r>
                              </m:oMath>
                            </m:oMathPara>
                          </a14:m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0" dirty="0" smtClean="0"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  <m:r>
                                  <a:rPr lang="en-US" sz="2800" i="0" dirty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sz="2800" b="1" i="0" dirty="0" smtClean="0">
                                    <a:latin typeface="Cambria Math" panose="02040503050406030204" pitchFamily="18" charset="0"/>
                                  </a:rPr>
                                  <m:t>𝐑</m:t>
                                </m:r>
                              </m:oMath>
                            </m:oMathPara>
                          </a14:m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4787653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06665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7">
                <a:extLst>
                  <a:ext uri="{FF2B5EF4-FFF2-40B4-BE49-F238E27FC236}">
                    <a16:creationId xmlns:a16="http://schemas.microsoft.com/office/drawing/2014/main" id="{2C8E4F57-B8CC-2C42-A86E-AF0B773C4FB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28929434"/>
                  </p:ext>
                </p:extLst>
              </p:nvPr>
            </p:nvGraphicFramePr>
            <p:xfrm>
              <a:off x="3638645" y="2057400"/>
              <a:ext cx="3869309" cy="10515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555626360"/>
                        </a:ext>
                      </a:extLst>
                    </a:gridCol>
                    <a:gridCol w="1263142">
                      <a:extLst>
                        <a:ext uri="{9D8B030D-6E8A-4147-A177-3AD203B41FA5}">
                          <a16:colId xmlns:a16="http://schemas.microsoft.com/office/drawing/2014/main" val="2947413380"/>
                        </a:ext>
                      </a:extLst>
                    </a:gridCol>
                    <a:gridCol w="1234567">
                      <a:extLst>
                        <a:ext uri="{9D8B030D-6E8A-4147-A177-3AD203B41FA5}">
                          <a16:colId xmlns:a16="http://schemas.microsoft.com/office/drawing/2014/main" val="10709246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26" t="-2439" r="-185185" b="-1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9000" t="-2439" r="-100000" b="-1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265" t="-2439" r="-2041" b="-1317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4787653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06665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A3B6-099E-0C46-ABDB-6E1A5ED2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64EA89-4976-480B-AA4E-31C8433375E5}"/>
              </a:ext>
            </a:extLst>
          </p:cNvPr>
          <p:cNvSpPr/>
          <p:nvPr/>
        </p:nvSpPr>
        <p:spPr>
          <a:xfrm>
            <a:off x="6698388" y="2560320"/>
            <a:ext cx="373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98529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72AE61-8EAC-8D4D-8FF6-872144A30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78616"/>
              </p:ext>
            </p:extLst>
          </p:nvPr>
        </p:nvGraphicFramePr>
        <p:xfrm>
          <a:off x="3048000" y="3200400"/>
          <a:ext cx="5545709" cy="5334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584616">
                  <a:extLst>
                    <a:ext uri="{9D8B030D-6E8A-4147-A177-3AD203B41FA5}">
                      <a16:colId xmlns:a16="http://schemas.microsoft.com/office/drawing/2014/main" val="448136955"/>
                    </a:ext>
                  </a:extLst>
                </a:gridCol>
                <a:gridCol w="649574">
                  <a:extLst>
                    <a:ext uri="{9D8B030D-6E8A-4147-A177-3AD203B41FA5}">
                      <a16:colId xmlns:a16="http://schemas.microsoft.com/office/drawing/2014/main" val="2806535755"/>
                    </a:ext>
                  </a:extLst>
                </a:gridCol>
                <a:gridCol w="594610">
                  <a:extLst>
                    <a:ext uri="{9D8B030D-6E8A-4147-A177-3AD203B41FA5}">
                      <a16:colId xmlns:a16="http://schemas.microsoft.com/office/drawing/2014/main" val="2174726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17163765"/>
                    </a:ext>
                  </a:extLst>
                </a:gridCol>
                <a:gridCol w="1263142">
                  <a:extLst>
                    <a:ext uri="{9D8B030D-6E8A-4147-A177-3AD203B41FA5}">
                      <a16:colId xmlns:a16="http://schemas.microsoft.com/office/drawing/2014/main" val="3700504861"/>
                    </a:ext>
                  </a:extLst>
                </a:gridCol>
                <a:gridCol w="1234567">
                  <a:extLst>
                    <a:ext uri="{9D8B030D-6E8A-4147-A177-3AD203B41FA5}">
                      <a16:colId xmlns:a16="http://schemas.microsoft.com/office/drawing/2014/main" val="188700861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endParaRPr lang="en-US" sz="2800" i="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i="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i="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i="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i="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i="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54509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FAD41EB-B8A1-3145-A800-FF11E2C7E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931441"/>
              </p:ext>
            </p:extLst>
          </p:nvPr>
        </p:nvGraphicFramePr>
        <p:xfrm>
          <a:off x="3048000" y="2667000"/>
          <a:ext cx="5545709" cy="5334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584616">
                  <a:extLst>
                    <a:ext uri="{9D8B030D-6E8A-4147-A177-3AD203B41FA5}">
                      <a16:colId xmlns:a16="http://schemas.microsoft.com/office/drawing/2014/main" val="4055358990"/>
                    </a:ext>
                  </a:extLst>
                </a:gridCol>
                <a:gridCol w="649574">
                  <a:extLst>
                    <a:ext uri="{9D8B030D-6E8A-4147-A177-3AD203B41FA5}">
                      <a16:colId xmlns:a16="http://schemas.microsoft.com/office/drawing/2014/main" val="2597678804"/>
                    </a:ext>
                  </a:extLst>
                </a:gridCol>
                <a:gridCol w="594610">
                  <a:extLst>
                    <a:ext uri="{9D8B030D-6E8A-4147-A177-3AD203B41FA5}">
                      <a16:colId xmlns:a16="http://schemas.microsoft.com/office/drawing/2014/main" val="25204707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13571993"/>
                    </a:ext>
                  </a:extLst>
                </a:gridCol>
                <a:gridCol w="1263142">
                  <a:extLst>
                    <a:ext uri="{9D8B030D-6E8A-4147-A177-3AD203B41FA5}">
                      <a16:colId xmlns:a16="http://schemas.microsoft.com/office/drawing/2014/main" val="288177671"/>
                    </a:ext>
                  </a:extLst>
                </a:gridCol>
                <a:gridCol w="1234567">
                  <a:extLst>
                    <a:ext uri="{9D8B030D-6E8A-4147-A177-3AD203B41FA5}">
                      <a16:colId xmlns:a16="http://schemas.microsoft.com/office/drawing/2014/main" val="367416581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endParaRPr lang="en-US" sz="2800" i="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i="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i="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i="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i="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i="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20829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5408DEE-1019-594D-9FAB-FB218B87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Proof of Chain Rule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7">
                <a:extLst>
                  <a:ext uri="{FF2B5EF4-FFF2-40B4-BE49-F238E27FC236}">
                    <a16:creationId xmlns:a16="http://schemas.microsoft.com/office/drawing/2014/main" id="{2C8E4F57-B8CC-2C42-A86E-AF0B773C4FB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85542322"/>
                  </p:ext>
                </p:extLst>
              </p:nvPr>
            </p:nvGraphicFramePr>
            <p:xfrm>
              <a:off x="3048000" y="2133600"/>
              <a:ext cx="5545709" cy="5181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84616">
                      <a:extLst>
                        <a:ext uri="{9D8B030D-6E8A-4147-A177-3AD203B41FA5}">
                          <a16:colId xmlns:a16="http://schemas.microsoft.com/office/drawing/2014/main" val="1833745475"/>
                        </a:ext>
                      </a:extLst>
                    </a:gridCol>
                    <a:gridCol w="649574">
                      <a:extLst>
                        <a:ext uri="{9D8B030D-6E8A-4147-A177-3AD203B41FA5}">
                          <a16:colId xmlns:a16="http://schemas.microsoft.com/office/drawing/2014/main" val="760039658"/>
                        </a:ext>
                      </a:extLst>
                    </a:gridCol>
                    <a:gridCol w="594610">
                      <a:extLst>
                        <a:ext uri="{9D8B030D-6E8A-4147-A177-3AD203B41FA5}">
                          <a16:colId xmlns:a16="http://schemas.microsoft.com/office/drawing/2014/main" val="345009932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555626360"/>
                        </a:ext>
                      </a:extLst>
                    </a:gridCol>
                    <a:gridCol w="1263142">
                      <a:extLst>
                        <a:ext uri="{9D8B030D-6E8A-4147-A177-3AD203B41FA5}">
                          <a16:colId xmlns:a16="http://schemas.microsoft.com/office/drawing/2014/main" val="2947413380"/>
                        </a:ext>
                      </a:extLst>
                    </a:gridCol>
                    <a:gridCol w="1234567">
                      <a:extLst>
                        <a:ext uri="{9D8B030D-6E8A-4147-A177-3AD203B41FA5}">
                          <a16:colId xmlns:a16="http://schemas.microsoft.com/office/drawing/2014/main" val="10709246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0" dirty="0" smtClean="0"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  <m:r>
                                  <a:rPr lang="en-US" sz="2800" i="0" dirty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sz="2800" b="1" i="0" dirty="0" smtClean="0">
                                    <a:latin typeface="Cambria Math" panose="02040503050406030204" pitchFamily="18" charset="0"/>
                                  </a:rPr>
                                  <m:t>𝐐</m:t>
                                </m:r>
                              </m:oMath>
                            </m:oMathPara>
                          </a14:m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0" dirty="0" smtClean="0">
                                    <a:latin typeface="Cambria Math" panose="02040503050406030204" pitchFamily="18" charset="0"/>
                                  </a:rPr>
                                  <m:t>𝐐</m:t>
                                </m:r>
                                <m:r>
                                  <a:rPr lang="en-US" sz="2800" i="0" dirty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sz="2800" b="1" i="0" dirty="0" smtClean="0">
                                    <a:latin typeface="Cambria Math" panose="02040503050406030204" pitchFamily="18" charset="0"/>
                                  </a:rPr>
                                  <m:t>𝐑</m:t>
                                </m:r>
                              </m:oMath>
                            </m:oMathPara>
                          </a14:m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0" dirty="0" smtClean="0"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  <m:r>
                                  <a:rPr lang="en-US" sz="2800" i="0" dirty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sz="2800" b="1" i="0" dirty="0" smtClean="0">
                                    <a:latin typeface="Cambria Math" panose="02040503050406030204" pitchFamily="18" charset="0"/>
                                  </a:rPr>
                                  <m:t>𝐑</m:t>
                                </m:r>
                              </m:oMath>
                            </m:oMathPara>
                          </a14:m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47876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7">
                <a:extLst>
                  <a:ext uri="{FF2B5EF4-FFF2-40B4-BE49-F238E27FC236}">
                    <a16:creationId xmlns:a16="http://schemas.microsoft.com/office/drawing/2014/main" id="{2C8E4F57-B8CC-2C42-A86E-AF0B773C4FB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85542322"/>
                  </p:ext>
                </p:extLst>
              </p:nvPr>
            </p:nvGraphicFramePr>
            <p:xfrm>
              <a:off x="3048000" y="2133600"/>
              <a:ext cx="5545709" cy="5181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84616">
                      <a:extLst>
                        <a:ext uri="{9D8B030D-6E8A-4147-A177-3AD203B41FA5}">
                          <a16:colId xmlns:a16="http://schemas.microsoft.com/office/drawing/2014/main" val="1833745475"/>
                        </a:ext>
                      </a:extLst>
                    </a:gridCol>
                    <a:gridCol w="649574">
                      <a:extLst>
                        <a:ext uri="{9D8B030D-6E8A-4147-A177-3AD203B41FA5}">
                          <a16:colId xmlns:a16="http://schemas.microsoft.com/office/drawing/2014/main" val="760039658"/>
                        </a:ext>
                      </a:extLst>
                    </a:gridCol>
                    <a:gridCol w="594610">
                      <a:extLst>
                        <a:ext uri="{9D8B030D-6E8A-4147-A177-3AD203B41FA5}">
                          <a16:colId xmlns:a16="http://schemas.microsoft.com/office/drawing/2014/main" val="345009932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555626360"/>
                        </a:ext>
                      </a:extLst>
                    </a:gridCol>
                    <a:gridCol w="1263142">
                      <a:extLst>
                        <a:ext uri="{9D8B030D-6E8A-4147-A177-3AD203B41FA5}">
                          <a16:colId xmlns:a16="http://schemas.microsoft.com/office/drawing/2014/main" val="2947413380"/>
                        </a:ext>
                      </a:extLst>
                    </a:gridCol>
                    <a:gridCol w="1234567">
                      <a:extLst>
                        <a:ext uri="{9D8B030D-6E8A-4147-A177-3AD203B41FA5}">
                          <a16:colId xmlns:a16="http://schemas.microsoft.com/office/drawing/2014/main" val="10709246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042" t="-14634" r="-207292" b="-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1000" t="-14634" r="-99000" b="-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1546" t="-14634" r="-2062" b="-317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47876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A3B6-099E-0C46-ABDB-6E1A5ED2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B385E6-42EA-3149-8C83-F266758E8592}"/>
              </a:ext>
            </a:extLst>
          </p:cNvPr>
          <p:cNvSpPr/>
          <p:nvPr/>
        </p:nvSpPr>
        <p:spPr>
          <a:xfrm>
            <a:off x="5285721" y="2667000"/>
            <a:ext cx="3674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AD4CFC-955D-554A-B189-7EC6A9E2C82C}"/>
              </a:ext>
            </a:extLst>
          </p:cNvPr>
          <p:cNvSpPr/>
          <p:nvPr/>
        </p:nvSpPr>
        <p:spPr>
          <a:xfrm>
            <a:off x="6556181" y="2667000"/>
            <a:ext cx="3674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0CCDC2-3C6F-0348-A012-8209789691E3}"/>
              </a:ext>
            </a:extLst>
          </p:cNvPr>
          <p:cNvSpPr/>
          <p:nvPr/>
        </p:nvSpPr>
        <p:spPr>
          <a:xfrm>
            <a:off x="7748212" y="2667000"/>
            <a:ext cx="373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21075C-5ED2-4849-B561-F3E83494CF67}"/>
              </a:ext>
            </a:extLst>
          </p:cNvPr>
          <p:cNvSpPr/>
          <p:nvPr/>
        </p:nvSpPr>
        <p:spPr>
          <a:xfrm>
            <a:off x="5285721" y="3210580"/>
            <a:ext cx="3674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D89C4B-B466-3A4A-824F-0DD9BA7868CB}"/>
              </a:ext>
            </a:extLst>
          </p:cNvPr>
          <p:cNvSpPr/>
          <p:nvPr/>
        </p:nvSpPr>
        <p:spPr>
          <a:xfrm>
            <a:off x="6556181" y="3210580"/>
            <a:ext cx="3674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7DEF36-FB3C-D349-95A2-84F3AAA4AC2F}"/>
              </a:ext>
            </a:extLst>
          </p:cNvPr>
          <p:cNvSpPr/>
          <p:nvPr/>
        </p:nvSpPr>
        <p:spPr>
          <a:xfrm>
            <a:off x="7748212" y="3210580"/>
            <a:ext cx="373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891AE0-D6BC-3441-9309-64207CCD00CC}"/>
              </a:ext>
            </a:extLst>
          </p:cNvPr>
          <p:cNvSpPr/>
          <p:nvPr/>
        </p:nvSpPr>
        <p:spPr>
          <a:xfrm>
            <a:off x="3116988" y="3210580"/>
            <a:ext cx="373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016119-1249-D044-80CC-E44868379B7D}"/>
              </a:ext>
            </a:extLst>
          </p:cNvPr>
          <p:cNvSpPr/>
          <p:nvPr/>
        </p:nvSpPr>
        <p:spPr>
          <a:xfrm>
            <a:off x="3757134" y="3210580"/>
            <a:ext cx="373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048DD2-8DDB-BD45-A6F4-B46FC4F8FEDB}"/>
              </a:ext>
            </a:extLst>
          </p:cNvPr>
          <p:cNvSpPr/>
          <p:nvPr/>
        </p:nvSpPr>
        <p:spPr>
          <a:xfrm>
            <a:off x="4371449" y="3210580"/>
            <a:ext cx="373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1A5514-0E06-A547-BD89-E7BFA3D6B830}"/>
              </a:ext>
            </a:extLst>
          </p:cNvPr>
          <p:cNvSpPr/>
          <p:nvPr/>
        </p:nvSpPr>
        <p:spPr>
          <a:xfrm>
            <a:off x="3130218" y="2667000"/>
            <a:ext cx="3593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26537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3D30D-4FF9-1041-8B44-1B29E40F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Alarm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A4B113-4E7A-5B4C-B69A-9AEBEF1B4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Five Boolean proposition </a:t>
                </a:r>
                <a:br>
                  <a:rPr lang="en-US" dirty="0"/>
                </a:br>
                <a:r>
                  <a:rPr lang="en-US" dirty="0"/>
                  <a:t>symbols:</a:t>
                </a:r>
              </a:p>
              <a:p>
                <a:pPr lvl="1"/>
                <a:r>
                  <a:rPr lang="en-US" b="1" dirty="0"/>
                  <a:t>B</a:t>
                </a:r>
                <a:r>
                  <a:rPr lang="en-US" dirty="0"/>
                  <a:t>urglary</a:t>
                </a:r>
              </a:p>
              <a:p>
                <a:pPr lvl="1"/>
                <a:r>
                  <a:rPr lang="en-US" b="1" dirty="0"/>
                  <a:t>E</a:t>
                </a:r>
                <a:r>
                  <a:rPr lang="en-US" dirty="0"/>
                  <a:t>arthquake</a:t>
                </a:r>
              </a:p>
              <a:p>
                <a:pPr lvl="1"/>
                <a:r>
                  <a:rPr lang="en-US" b="1" dirty="0"/>
                  <a:t>A</a:t>
                </a:r>
                <a:r>
                  <a:rPr lang="en-US" dirty="0"/>
                  <a:t>larm</a:t>
                </a:r>
              </a:p>
              <a:p>
                <a:pPr lvl="1"/>
                <a:r>
                  <a:rPr lang="en-US" b="1" dirty="0" err="1"/>
                  <a:t>M</a:t>
                </a:r>
                <a:r>
                  <a:rPr lang="en-US" dirty="0" err="1"/>
                  <a:t>aryCalls</a:t>
                </a:r>
                <a:endParaRPr lang="en-US" dirty="0"/>
              </a:p>
              <a:p>
                <a:pPr lvl="1"/>
                <a:r>
                  <a:rPr lang="en-US" b="1" dirty="0" err="1"/>
                  <a:t>J</a:t>
                </a:r>
                <a:r>
                  <a:rPr lang="en-US" dirty="0" err="1"/>
                  <a:t>ohnCalls</a:t>
                </a:r>
                <a:endParaRPr lang="en-US" dirty="0"/>
              </a:p>
              <a:p>
                <a:r>
                  <a:rPr lang="en-US" dirty="0"/>
                  <a:t>Proposition logic:</a:t>
                </a:r>
              </a:p>
              <a:p>
                <a:pPr lvl="1"/>
                <a:r>
                  <a:rPr 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)⇒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A</a:t>
                </a:r>
              </a:p>
              <a:p>
                <a:pPr lvl="1"/>
                <a:r>
                  <a:rPr lang="en-US" dirty="0">
                    <a:solidFill>
                      <a:srgbClr val="7030A0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US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(M </a:t>
                </a:r>
                <a14:m>
                  <m:oMath xmlns:m="http://schemas.openxmlformats.org/officeDocument/2006/math">
                    <m:r>
                      <a:rPr lang="en-US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J)</a:t>
                </a:r>
              </a:p>
              <a:p>
                <a:pPr lvl="1"/>
                <a:endParaRPr lang="en-US" i="1" dirty="0">
                  <a:solidFill>
                    <a:srgbClr val="7030A0"/>
                  </a:solidFill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A4B113-4E7A-5B4C-B69A-9AEBEF1B4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1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9AD29-B35B-7048-ADCA-192BA914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27AF52-AF66-AB4A-812B-147D581390A8}"/>
              </a:ext>
            </a:extLst>
          </p:cNvPr>
          <p:cNvSpPr/>
          <p:nvPr/>
        </p:nvSpPr>
        <p:spPr>
          <a:xfrm>
            <a:off x="6362700" y="2446782"/>
            <a:ext cx="1371600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Candara" panose="020E0502030303020204" pitchFamily="34" charset="0"/>
              </a:rPr>
              <a:t>B</a:t>
            </a:r>
            <a:r>
              <a:rPr lang="en-US" dirty="0">
                <a:latin typeface="Candara" panose="020E0502030303020204" pitchFamily="34" charset="0"/>
              </a:rPr>
              <a:t>urglary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1FF19F-7DDA-8A42-9B10-27023687FF1E}"/>
              </a:ext>
            </a:extLst>
          </p:cNvPr>
          <p:cNvSpPr/>
          <p:nvPr/>
        </p:nvSpPr>
        <p:spPr>
          <a:xfrm>
            <a:off x="8191500" y="2446782"/>
            <a:ext cx="1581150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Candara" panose="020E0502030303020204" pitchFamily="34" charset="0"/>
              </a:rPr>
              <a:t>E</a:t>
            </a:r>
            <a:r>
              <a:rPr lang="en-US" dirty="0">
                <a:latin typeface="Candara" panose="020E0502030303020204" pitchFamily="34" charset="0"/>
              </a:rPr>
              <a:t>arthquake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6E9735-488F-7645-88FD-4F0691443EF2}"/>
              </a:ext>
            </a:extLst>
          </p:cNvPr>
          <p:cNvCxnSpPr>
            <a:cxnSpLocks/>
            <a:stCxn id="5" idx="4"/>
            <a:endCxn id="8" idx="1"/>
          </p:cNvCxnSpPr>
          <p:nvPr/>
        </p:nvCxnSpPr>
        <p:spPr>
          <a:xfrm>
            <a:off x="7048501" y="2891790"/>
            <a:ext cx="514911" cy="398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3D49D8E-1448-EC42-B0A5-3F5C4C67961B}"/>
              </a:ext>
            </a:extLst>
          </p:cNvPr>
          <p:cNvSpPr/>
          <p:nvPr/>
        </p:nvSpPr>
        <p:spPr>
          <a:xfrm>
            <a:off x="7429500" y="3225546"/>
            <a:ext cx="914400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Candara" panose="020E0502030303020204" pitchFamily="34" charset="0"/>
              </a:rPr>
              <a:t>A</a:t>
            </a:r>
            <a:r>
              <a:rPr lang="en-US" dirty="0">
                <a:latin typeface="Candara" panose="020E0502030303020204" pitchFamily="34" charset="0"/>
              </a:rPr>
              <a:t>larm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42AD57-0B6F-1C4A-907A-43372CB830F8}"/>
              </a:ext>
            </a:extLst>
          </p:cNvPr>
          <p:cNvSpPr/>
          <p:nvPr/>
        </p:nvSpPr>
        <p:spPr>
          <a:xfrm>
            <a:off x="6172200" y="3974592"/>
            <a:ext cx="1371600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M</a:t>
            </a:r>
            <a:r>
              <a:rPr lang="en-US" dirty="0" err="1">
                <a:latin typeface="Candara" panose="020E0502030303020204" pitchFamily="34" charset="0"/>
              </a:rPr>
              <a:t>aryCalls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9D17C6-AEBE-5845-90BC-82AC11AFC8A4}"/>
              </a:ext>
            </a:extLst>
          </p:cNvPr>
          <p:cNvSpPr/>
          <p:nvPr/>
        </p:nvSpPr>
        <p:spPr>
          <a:xfrm>
            <a:off x="8191500" y="3974592"/>
            <a:ext cx="1581150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J</a:t>
            </a:r>
            <a:r>
              <a:rPr lang="en-US" dirty="0" err="1">
                <a:latin typeface="Candara" panose="020E0502030303020204" pitchFamily="34" charset="0"/>
              </a:rPr>
              <a:t>ohnCalls</a:t>
            </a:r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391FDB-C67D-8249-8391-EAFA86FE59AD}"/>
              </a:ext>
            </a:extLst>
          </p:cNvPr>
          <p:cNvCxnSpPr>
            <a:cxnSpLocks/>
            <a:stCxn id="6" idx="4"/>
            <a:endCxn id="8" idx="7"/>
          </p:cNvCxnSpPr>
          <p:nvPr/>
        </p:nvCxnSpPr>
        <p:spPr>
          <a:xfrm flipH="1">
            <a:off x="8209989" y="2891790"/>
            <a:ext cx="772086" cy="398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87A143-3F57-1846-957C-4895B2628852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6858001" y="3605384"/>
            <a:ext cx="705411" cy="3692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737301-C20C-8948-A5ED-7B746B78C225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8209989" y="3605384"/>
            <a:ext cx="772086" cy="3692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12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085D-B3C0-9B44-B9AD-D861CB3D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7">
                <a:extLst>
                  <a:ext uri="{FF2B5EF4-FFF2-40B4-BE49-F238E27FC236}">
                    <a16:creationId xmlns:a16="http://schemas.microsoft.com/office/drawing/2014/main" id="{AFE0A31A-0266-D944-997A-E0AB7CD9333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14989286"/>
                  </p:ext>
                </p:extLst>
              </p:nvPr>
            </p:nvGraphicFramePr>
            <p:xfrm>
              <a:off x="2294875" y="3977640"/>
              <a:ext cx="7602250" cy="10515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043684">
                      <a:extLst>
                        <a:ext uri="{9D8B030D-6E8A-4147-A177-3AD203B41FA5}">
                          <a16:colId xmlns:a16="http://schemas.microsoft.com/office/drawing/2014/main" val="1833745475"/>
                        </a:ext>
                      </a:extLst>
                    </a:gridCol>
                    <a:gridCol w="1944434">
                      <a:extLst>
                        <a:ext uri="{9D8B030D-6E8A-4147-A177-3AD203B41FA5}">
                          <a16:colId xmlns:a16="http://schemas.microsoft.com/office/drawing/2014/main" val="760039658"/>
                        </a:ext>
                      </a:extLst>
                    </a:gridCol>
                    <a:gridCol w="719007">
                      <a:extLst>
                        <a:ext uri="{9D8B030D-6E8A-4147-A177-3AD203B41FA5}">
                          <a16:colId xmlns:a16="http://schemas.microsoft.com/office/drawing/2014/main" val="555626360"/>
                        </a:ext>
                      </a:extLst>
                    </a:gridCol>
                    <a:gridCol w="687974">
                      <a:extLst>
                        <a:ext uri="{9D8B030D-6E8A-4147-A177-3AD203B41FA5}">
                          <a16:colId xmlns:a16="http://schemas.microsoft.com/office/drawing/2014/main" val="2947413380"/>
                        </a:ext>
                      </a:extLst>
                    </a:gridCol>
                    <a:gridCol w="735717">
                      <a:extLst>
                        <a:ext uri="{9D8B030D-6E8A-4147-A177-3AD203B41FA5}">
                          <a16:colId xmlns:a16="http://schemas.microsoft.com/office/drawing/2014/main" val="107092462"/>
                        </a:ext>
                      </a:extLst>
                    </a:gridCol>
                    <a:gridCol w="735717">
                      <a:extLst>
                        <a:ext uri="{9D8B030D-6E8A-4147-A177-3AD203B41FA5}">
                          <a16:colId xmlns:a16="http://schemas.microsoft.com/office/drawing/2014/main" val="3227391672"/>
                        </a:ext>
                      </a:extLst>
                    </a:gridCol>
                    <a:gridCol w="735717">
                      <a:extLst>
                        <a:ext uri="{9D8B030D-6E8A-4147-A177-3AD203B41FA5}">
                          <a16:colId xmlns:a16="http://schemas.microsoft.com/office/drawing/2014/main" val="325849048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oMath>
                          </a14:m>
                          <a:r>
                            <a:rPr lang="en-US" sz="2800" i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2800" i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)⇒</m:t>
                              </m:r>
                            </m:oMath>
                          </a14:m>
                          <a:r>
                            <a:rPr lang="en-US" sz="2800" i="0" dirty="0"/>
                            <a:t>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800" i="0" dirty="0"/>
                            <a:t> (M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a14:m>
                          <a:r>
                            <a:rPr lang="en-US" sz="2800" i="0" dirty="0"/>
                            <a:t> J)</a:t>
                          </a:r>
                          <a:endParaRPr lang="en-US" sz="2800" i="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J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4787653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06665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7">
                <a:extLst>
                  <a:ext uri="{FF2B5EF4-FFF2-40B4-BE49-F238E27FC236}">
                    <a16:creationId xmlns:a16="http://schemas.microsoft.com/office/drawing/2014/main" id="{AFE0A31A-0266-D944-997A-E0AB7CD9333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14989286"/>
                  </p:ext>
                </p:extLst>
              </p:nvPr>
            </p:nvGraphicFramePr>
            <p:xfrm>
              <a:off x="2294875" y="3977640"/>
              <a:ext cx="7602250" cy="10515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043684">
                      <a:extLst>
                        <a:ext uri="{9D8B030D-6E8A-4147-A177-3AD203B41FA5}">
                          <a16:colId xmlns:a16="http://schemas.microsoft.com/office/drawing/2014/main" val="1833745475"/>
                        </a:ext>
                      </a:extLst>
                    </a:gridCol>
                    <a:gridCol w="1944434">
                      <a:extLst>
                        <a:ext uri="{9D8B030D-6E8A-4147-A177-3AD203B41FA5}">
                          <a16:colId xmlns:a16="http://schemas.microsoft.com/office/drawing/2014/main" val="760039658"/>
                        </a:ext>
                      </a:extLst>
                    </a:gridCol>
                    <a:gridCol w="719007">
                      <a:extLst>
                        <a:ext uri="{9D8B030D-6E8A-4147-A177-3AD203B41FA5}">
                          <a16:colId xmlns:a16="http://schemas.microsoft.com/office/drawing/2014/main" val="555626360"/>
                        </a:ext>
                      </a:extLst>
                    </a:gridCol>
                    <a:gridCol w="687974">
                      <a:extLst>
                        <a:ext uri="{9D8B030D-6E8A-4147-A177-3AD203B41FA5}">
                          <a16:colId xmlns:a16="http://schemas.microsoft.com/office/drawing/2014/main" val="2947413380"/>
                        </a:ext>
                      </a:extLst>
                    </a:gridCol>
                    <a:gridCol w="735717">
                      <a:extLst>
                        <a:ext uri="{9D8B030D-6E8A-4147-A177-3AD203B41FA5}">
                          <a16:colId xmlns:a16="http://schemas.microsoft.com/office/drawing/2014/main" val="107092462"/>
                        </a:ext>
                      </a:extLst>
                    </a:gridCol>
                    <a:gridCol w="735717">
                      <a:extLst>
                        <a:ext uri="{9D8B030D-6E8A-4147-A177-3AD203B41FA5}">
                          <a16:colId xmlns:a16="http://schemas.microsoft.com/office/drawing/2014/main" val="3227391672"/>
                        </a:ext>
                      </a:extLst>
                    </a:gridCol>
                    <a:gridCol w="735717">
                      <a:extLst>
                        <a:ext uri="{9D8B030D-6E8A-4147-A177-3AD203B41FA5}">
                          <a16:colId xmlns:a16="http://schemas.microsoft.com/office/drawing/2014/main" val="3258490486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2195" r="-273913" b="-1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4545" t="-12195" r="-186364" b="-1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J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4787653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06665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07304-8707-4546-807E-B52C6025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F3DB97-5055-DA4D-8C9F-120A184A1081}"/>
              </a:ext>
            </a:extLst>
          </p:cNvPr>
          <p:cNvSpPr/>
          <p:nvPr/>
        </p:nvSpPr>
        <p:spPr>
          <a:xfrm>
            <a:off x="4362450" y="1456182"/>
            <a:ext cx="1371600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Burglary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F2F722-4198-7B44-86B1-57C2905C4705}"/>
              </a:ext>
            </a:extLst>
          </p:cNvPr>
          <p:cNvSpPr/>
          <p:nvPr/>
        </p:nvSpPr>
        <p:spPr>
          <a:xfrm>
            <a:off x="6191250" y="1456182"/>
            <a:ext cx="1581150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Earthquake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6056F9-677B-A24A-8FF6-080D02BC70D8}"/>
              </a:ext>
            </a:extLst>
          </p:cNvPr>
          <p:cNvCxnSpPr>
            <a:cxnSpLocks/>
            <a:stCxn id="16" idx="4"/>
            <a:endCxn id="19" idx="1"/>
          </p:cNvCxnSpPr>
          <p:nvPr/>
        </p:nvCxnSpPr>
        <p:spPr>
          <a:xfrm>
            <a:off x="5048251" y="1901190"/>
            <a:ext cx="514911" cy="398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38B40EE-54C0-5F41-A186-D99C441237F0}"/>
              </a:ext>
            </a:extLst>
          </p:cNvPr>
          <p:cNvSpPr/>
          <p:nvPr/>
        </p:nvSpPr>
        <p:spPr>
          <a:xfrm>
            <a:off x="5429250" y="2234946"/>
            <a:ext cx="914400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Alarm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C3041E7-72DD-334C-A2AA-D4424018C833}"/>
              </a:ext>
            </a:extLst>
          </p:cNvPr>
          <p:cNvSpPr/>
          <p:nvPr/>
        </p:nvSpPr>
        <p:spPr>
          <a:xfrm>
            <a:off x="4171950" y="2983992"/>
            <a:ext cx="1371600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latin typeface="Candara" panose="020E0502030303020204" pitchFamily="34" charset="0"/>
              </a:rPr>
              <a:t>MaryCalls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EFDD578-CE06-9B45-86AA-BAF0A9888617}"/>
              </a:ext>
            </a:extLst>
          </p:cNvPr>
          <p:cNvSpPr/>
          <p:nvPr/>
        </p:nvSpPr>
        <p:spPr>
          <a:xfrm>
            <a:off x="6191250" y="2983992"/>
            <a:ext cx="1581150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latin typeface="Candara" panose="020E0502030303020204" pitchFamily="34" charset="0"/>
              </a:rPr>
              <a:t>JohnCalls</a:t>
            </a:r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6C31A4-F1CC-A64D-9696-31BCB27B7937}"/>
              </a:ext>
            </a:extLst>
          </p:cNvPr>
          <p:cNvCxnSpPr>
            <a:cxnSpLocks/>
            <a:stCxn id="17" idx="4"/>
            <a:endCxn id="19" idx="7"/>
          </p:cNvCxnSpPr>
          <p:nvPr/>
        </p:nvCxnSpPr>
        <p:spPr>
          <a:xfrm flipH="1">
            <a:off x="6209739" y="1901190"/>
            <a:ext cx="772086" cy="398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7B63B3-6032-024A-A03C-CCB736CC2A8E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4857751" y="2614784"/>
            <a:ext cx="705411" cy="3692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178066-8B6E-B048-AD14-5051DB183B4D}"/>
              </a:ext>
            </a:extLst>
          </p:cNvPr>
          <p:cNvCxnSpPr>
            <a:cxnSpLocks/>
            <a:stCxn id="19" idx="5"/>
            <a:endCxn id="21" idx="0"/>
          </p:cNvCxnSpPr>
          <p:nvPr/>
        </p:nvCxnSpPr>
        <p:spPr>
          <a:xfrm>
            <a:off x="6209739" y="2614784"/>
            <a:ext cx="772086" cy="3692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104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085D-B3C0-9B44-B9AD-D861CB3D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7">
                <a:extLst>
                  <a:ext uri="{FF2B5EF4-FFF2-40B4-BE49-F238E27FC236}">
                    <a16:creationId xmlns:a16="http://schemas.microsoft.com/office/drawing/2014/main" id="{AFE0A31A-0266-D944-997A-E0AB7CD9333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11664790"/>
                  </p:ext>
                </p:extLst>
              </p:nvPr>
            </p:nvGraphicFramePr>
            <p:xfrm>
              <a:off x="2286000" y="3977640"/>
              <a:ext cx="7602250" cy="10515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043684">
                      <a:extLst>
                        <a:ext uri="{9D8B030D-6E8A-4147-A177-3AD203B41FA5}">
                          <a16:colId xmlns:a16="http://schemas.microsoft.com/office/drawing/2014/main" val="1833745475"/>
                        </a:ext>
                      </a:extLst>
                    </a:gridCol>
                    <a:gridCol w="1944434">
                      <a:extLst>
                        <a:ext uri="{9D8B030D-6E8A-4147-A177-3AD203B41FA5}">
                          <a16:colId xmlns:a16="http://schemas.microsoft.com/office/drawing/2014/main" val="760039658"/>
                        </a:ext>
                      </a:extLst>
                    </a:gridCol>
                    <a:gridCol w="719007">
                      <a:extLst>
                        <a:ext uri="{9D8B030D-6E8A-4147-A177-3AD203B41FA5}">
                          <a16:colId xmlns:a16="http://schemas.microsoft.com/office/drawing/2014/main" val="555626360"/>
                        </a:ext>
                      </a:extLst>
                    </a:gridCol>
                    <a:gridCol w="687974">
                      <a:extLst>
                        <a:ext uri="{9D8B030D-6E8A-4147-A177-3AD203B41FA5}">
                          <a16:colId xmlns:a16="http://schemas.microsoft.com/office/drawing/2014/main" val="2947413380"/>
                        </a:ext>
                      </a:extLst>
                    </a:gridCol>
                    <a:gridCol w="735717">
                      <a:extLst>
                        <a:ext uri="{9D8B030D-6E8A-4147-A177-3AD203B41FA5}">
                          <a16:colId xmlns:a16="http://schemas.microsoft.com/office/drawing/2014/main" val="107092462"/>
                        </a:ext>
                      </a:extLst>
                    </a:gridCol>
                    <a:gridCol w="735717">
                      <a:extLst>
                        <a:ext uri="{9D8B030D-6E8A-4147-A177-3AD203B41FA5}">
                          <a16:colId xmlns:a16="http://schemas.microsoft.com/office/drawing/2014/main" val="3227391672"/>
                        </a:ext>
                      </a:extLst>
                    </a:gridCol>
                    <a:gridCol w="735717">
                      <a:extLst>
                        <a:ext uri="{9D8B030D-6E8A-4147-A177-3AD203B41FA5}">
                          <a16:colId xmlns:a16="http://schemas.microsoft.com/office/drawing/2014/main" val="325849048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oMath>
                          </a14:m>
                          <a:r>
                            <a:rPr lang="en-US" sz="2800" i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2800" i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)⇒</m:t>
                              </m:r>
                            </m:oMath>
                          </a14:m>
                          <a:r>
                            <a:rPr lang="en-US" sz="2800" i="0" dirty="0"/>
                            <a:t>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800" i="0" dirty="0"/>
                            <a:t> (M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a14:m>
                          <a:r>
                            <a:rPr lang="en-US" sz="2800" i="0" dirty="0"/>
                            <a:t> J)</a:t>
                          </a:r>
                          <a:endParaRPr lang="en-US" sz="2800" i="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J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4787653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06665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7">
                <a:extLst>
                  <a:ext uri="{FF2B5EF4-FFF2-40B4-BE49-F238E27FC236}">
                    <a16:creationId xmlns:a16="http://schemas.microsoft.com/office/drawing/2014/main" id="{AFE0A31A-0266-D944-997A-E0AB7CD9333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11664790"/>
                  </p:ext>
                </p:extLst>
              </p:nvPr>
            </p:nvGraphicFramePr>
            <p:xfrm>
              <a:off x="2286000" y="3977640"/>
              <a:ext cx="7602250" cy="10515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043684">
                      <a:extLst>
                        <a:ext uri="{9D8B030D-6E8A-4147-A177-3AD203B41FA5}">
                          <a16:colId xmlns:a16="http://schemas.microsoft.com/office/drawing/2014/main" val="1833745475"/>
                        </a:ext>
                      </a:extLst>
                    </a:gridCol>
                    <a:gridCol w="1944434">
                      <a:extLst>
                        <a:ext uri="{9D8B030D-6E8A-4147-A177-3AD203B41FA5}">
                          <a16:colId xmlns:a16="http://schemas.microsoft.com/office/drawing/2014/main" val="760039658"/>
                        </a:ext>
                      </a:extLst>
                    </a:gridCol>
                    <a:gridCol w="719007">
                      <a:extLst>
                        <a:ext uri="{9D8B030D-6E8A-4147-A177-3AD203B41FA5}">
                          <a16:colId xmlns:a16="http://schemas.microsoft.com/office/drawing/2014/main" val="555626360"/>
                        </a:ext>
                      </a:extLst>
                    </a:gridCol>
                    <a:gridCol w="687974">
                      <a:extLst>
                        <a:ext uri="{9D8B030D-6E8A-4147-A177-3AD203B41FA5}">
                          <a16:colId xmlns:a16="http://schemas.microsoft.com/office/drawing/2014/main" val="2947413380"/>
                        </a:ext>
                      </a:extLst>
                    </a:gridCol>
                    <a:gridCol w="735717">
                      <a:extLst>
                        <a:ext uri="{9D8B030D-6E8A-4147-A177-3AD203B41FA5}">
                          <a16:colId xmlns:a16="http://schemas.microsoft.com/office/drawing/2014/main" val="107092462"/>
                        </a:ext>
                      </a:extLst>
                    </a:gridCol>
                    <a:gridCol w="735717">
                      <a:extLst>
                        <a:ext uri="{9D8B030D-6E8A-4147-A177-3AD203B41FA5}">
                          <a16:colId xmlns:a16="http://schemas.microsoft.com/office/drawing/2014/main" val="3227391672"/>
                        </a:ext>
                      </a:extLst>
                    </a:gridCol>
                    <a:gridCol w="735717">
                      <a:extLst>
                        <a:ext uri="{9D8B030D-6E8A-4147-A177-3AD203B41FA5}">
                          <a16:colId xmlns:a16="http://schemas.microsoft.com/office/drawing/2014/main" val="3258490486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1" t="-12195" r="-273292" b="-1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882" t="-12195" r="-187582" b="-1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J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4787653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06665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07304-8707-4546-807E-B52C6025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2CEF49-868E-EE49-93B2-4F3CB738EF6E}"/>
              </a:ext>
            </a:extLst>
          </p:cNvPr>
          <p:cNvSpPr/>
          <p:nvPr/>
        </p:nvSpPr>
        <p:spPr>
          <a:xfrm>
            <a:off x="7903679" y="4495800"/>
            <a:ext cx="3593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CD4A71-62D7-8F4F-84A9-92672BBB4967}"/>
              </a:ext>
            </a:extLst>
          </p:cNvPr>
          <p:cNvSpPr/>
          <p:nvPr/>
        </p:nvSpPr>
        <p:spPr>
          <a:xfrm>
            <a:off x="8589479" y="4495800"/>
            <a:ext cx="3593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D36860-A54C-4245-9195-EADB992AC926}"/>
              </a:ext>
            </a:extLst>
          </p:cNvPr>
          <p:cNvSpPr/>
          <p:nvPr/>
        </p:nvSpPr>
        <p:spPr>
          <a:xfrm>
            <a:off x="9373085" y="4495800"/>
            <a:ext cx="3593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2BC283-B02D-3044-AA19-DF6F57BAF7B2}"/>
              </a:ext>
            </a:extLst>
          </p:cNvPr>
          <p:cNvSpPr/>
          <p:nvPr/>
        </p:nvSpPr>
        <p:spPr>
          <a:xfrm>
            <a:off x="6989280" y="4495800"/>
            <a:ext cx="7347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48736D-2E05-9942-88AD-2F262A88F72C}"/>
              </a:ext>
            </a:extLst>
          </p:cNvPr>
          <p:cNvSpPr/>
          <p:nvPr/>
        </p:nvSpPr>
        <p:spPr>
          <a:xfrm>
            <a:off x="4362450" y="1456182"/>
            <a:ext cx="1371600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Burglary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996CE7-065C-7042-B971-0DD37E5A6AFE}"/>
              </a:ext>
            </a:extLst>
          </p:cNvPr>
          <p:cNvSpPr/>
          <p:nvPr/>
        </p:nvSpPr>
        <p:spPr>
          <a:xfrm>
            <a:off x="6191250" y="1456182"/>
            <a:ext cx="1581150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Earthquake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39447F8-89B7-344B-A52C-334364221BD9}"/>
              </a:ext>
            </a:extLst>
          </p:cNvPr>
          <p:cNvCxnSpPr>
            <a:cxnSpLocks/>
            <a:stCxn id="18" idx="4"/>
            <a:endCxn id="30" idx="1"/>
          </p:cNvCxnSpPr>
          <p:nvPr/>
        </p:nvCxnSpPr>
        <p:spPr>
          <a:xfrm>
            <a:off x="5048251" y="1901190"/>
            <a:ext cx="514911" cy="398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00879E6C-8C27-0A4B-8D0B-E64BFD7F61FE}"/>
              </a:ext>
            </a:extLst>
          </p:cNvPr>
          <p:cNvSpPr/>
          <p:nvPr/>
        </p:nvSpPr>
        <p:spPr>
          <a:xfrm>
            <a:off x="5429250" y="2234946"/>
            <a:ext cx="914400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Alarm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1285DAC-D269-6A40-8847-F7F0C2CC0400}"/>
              </a:ext>
            </a:extLst>
          </p:cNvPr>
          <p:cNvSpPr/>
          <p:nvPr/>
        </p:nvSpPr>
        <p:spPr>
          <a:xfrm>
            <a:off x="4171950" y="2983992"/>
            <a:ext cx="1371600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latin typeface="Candara" panose="020E0502030303020204" pitchFamily="34" charset="0"/>
              </a:rPr>
              <a:t>MaryCalls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D0B43BE-D69E-804A-ACC1-14135BB716DE}"/>
              </a:ext>
            </a:extLst>
          </p:cNvPr>
          <p:cNvSpPr/>
          <p:nvPr/>
        </p:nvSpPr>
        <p:spPr>
          <a:xfrm>
            <a:off x="6191250" y="2983992"/>
            <a:ext cx="1581150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latin typeface="Candara" panose="020E0502030303020204" pitchFamily="34" charset="0"/>
              </a:rPr>
              <a:t>JohnCalls</a:t>
            </a:r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71FA130-7D5F-6C46-BCDD-43517AF76C0B}"/>
              </a:ext>
            </a:extLst>
          </p:cNvPr>
          <p:cNvCxnSpPr>
            <a:cxnSpLocks/>
            <a:stCxn id="28" idx="4"/>
            <a:endCxn id="30" idx="7"/>
          </p:cNvCxnSpPr>
          <p:nvPr/>
        </p:nvCxnSpPr>
        <p:spPr>
          <a:xfrm flipH="1">
            <a:off x="6209739" y="1901190"/>
            <a:ext cx="772086" cy="398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3066878-4779-684D-83AB-A4981F1B022E}"/>
              </a:ext>
            </a:extLst>
          </p:cNvPr>
          <p:cNvCxnSpPr>
            <a:cxnSpLocks/>
            <a:stCxn id="30" idx="3"/>
            <a:endCxn id="31" idx="0"/>
          </p:cNvCxnSpPr>
          <p:nvPr/>
        </p:nvCxnSpPr>
        <p:spPr>
          <a:xfrm flipH="1">
            <a:off x="4857751" y="2614784"/>
            <a:ext cx="705411" cy="3692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F6E449-A8FA-4A42-A1BE-8555FD07F20D}"/>
              </a:ext>
            </a:extLst>
          </p:cNvPr>
          <p:cNvCxnSpPr>
            <a:cxnSpLocks/>
            <a:stCxn id="30" idx="5"/>
            <a:endCxn id="32" idx="0"/>
          </p:cNvCxnSpPr>
          <p:nvPr/>
        </p:nvCxnSpPr>
        <p:spPr>
          <a:xfrm>
            <a:off x="6209739" y="2614784"/>
            <a:ext cx="772086" cy="3692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45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F079-0101-4841-80DE-2B33E26B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Design 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EA44D-9057-F84E-9DBC-3612DDA2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80706FE-52AF-5D4A-A64F-B73CE763C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3333" y="2895600"/>
            <a:ext cx="1752600" cy="1524000"/>
          </a:xfrm>
          <a:prstGeom prst="cube">
            <a:avLst>
              <a:gd name="adj" fmla="val 32292"/>
            </a:avLst>
          </a:prstGeom>
          <a:solidFill>
            <a:srgbClr val="C0C0C0">
              <a:alpha val="72000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dirty="0">
              <a:latin typeface="Candara" panose="020E0502030303020204" pitchFamily="34" charset="0"/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8B9878BB-CEB3-3F4E-B064-973CD6181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676400"/>
            <a:ext cx="1752600" cy="1524000"/>
          </a:xfrm>
          <a:prstGeom prst="cube">
            <a:avLst>
              <a:gd name="adj" fmla="val 32292"/>
            </a:avLst>
          </a:prstGeom>
          <a:solidFill>
            <a:srgbClr val="C0C0C0">
              <a:alpha val="72000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54DC4BA1-04CE-AF4F-B119-598420A49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895600"/>
            <a:ext cx="1752600" cy="1524000"/>
          </a:xfrm>
          <a:prstGeom prst="cube">
            <a:avLst>
              <a:gd name="adj" fmla="val 32292"/>
            </a:avLst>
          </a:prstGeom>
          <a:solidFill>
            <a:srgbClr val="C0C0C0">
              <a:alpha val="72000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5E6B683F-41EA-3F4E-B7C8-B72BB9952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676400"/>
            <a:ext cx="1752600" cy="1524000"/>
          </a:xfrm>
          <a:prstGeom prst="cube">
            <a:avLst>
              <a:gd name="adj" fmla="val 32292"/>
            </a:avLst>
          </a:prstGeom>
          <a:solidFill>
            <a:srgbClr val="C0C0C0">
              <a:alpha val="72000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806EB6E-1703-F649-B600-1DFFBF8A7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733800"/>
            <a:ext cx="1752600" cy="1524000"/>
          </a:xfrm>
          <a:prstGeom prst="cube">
            <a:avLst>
              <a:gd name="adj" fmla="val 32292"/>
            </a:avLst>
          </a:prstGeom>
          <a:solidFill>
            <a:srgbClr val="C0C0C0">
              <a:alpha val="72000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832D7139-5ABA-EF4F-94D0-D19CC6452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38" y="3733800"/>
            <a:ext cx="1752600" cy="1524000"/>
          </a:xfrm>
          <a:prstGeom prst="cube">
            <a:avLst>
              <a:gd name="adj" fmla="val 32292"/>
            </a:avLst>
          </a:prstGeom>
          <a:solidFill>
            <a:srgbClr val="C0C0C0">
              <a:alpha val="72000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1" name="AutoShape 9">
            <a:extLst>
              <a:ext uri="{FF2B5EF4-FFF2-40B4-BE49-F238E27FC236}">
                <a16:creationId xmlns:a16="http://schemas.microsoft.com/office/drawing/2014/main" id="{48A520CB-7968-7746-9ACE-FE11DA995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164" y="2482186"/>
            <a:ext cx="1752600" cy="1524000"/>
          </a:xfrm>
          <a:prstGeom prst="cube">
            <a:avLst>
              <a:gd name="adj" fmla="val 32292"/>
            </a:avLst>
          </a:prstGeom>
          <a:solidFill>
            <a:srgbClr val="C0C0C0">
              <a:alpha val="72000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02E95D66-4CBD-434D-97E1-5E0053D42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514600"/>
            <a:ext cx="1752600" cy="1524000"/>
          </a:xfrm>
          <a:prstGeom prst="cube">
            <a:avLst>
              <a:gd name="adj" fmla="val 32292"/>
            </a:avLst>
          </a:prstGeom>
          <a:solidFill>
            <a:srgbClr val="C0C0C0">
              <a:alpha val="72000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2E04B600-3138-704E-9A76-3894B5D19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176" y="5105400"/>
            <a:ext cx="801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Agent </a:t>
            </a:r>
            <a:br>
              <a:rPr lang="en-US" altLang="en-US" sz="16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</a:br>
            <a:r>
              <a:rPr lang="en-US" altLang="en-US" sz="16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D683CAC0-3DAF-A64C-A498-8A64A6080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981" y="2362199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Knowledge</a:t>
            </a:r>
            <a:br>
              <a:rPr lang="en-US" altLang="en-US" sz="1600" b="1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</a:br>
            <a:r>
              <a:rPr lang="en-US" altLang="en-US" sz="1600" b="1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Representation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20D4E9D8-C148-5448-A177-225BAB5FB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0666" y="358775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 dirty="0">
                <a:solidFill>
                  <a:srgbClr val="0099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Environment</a:t>
            </a:r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E8B90F0A-F51A-F749-96FC-4CC373BF8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225" y="4102099"/>
            <a:ext cx="1066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 dirty="0">
                <a:solidFill>
                  <a:srgbClr val="0099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Stochastic,</a:t>
            </a:r>
            <a:br>
              <a:rPr lang="en-US" altLang="en-US" sz="1600" b="1" dirty="0">
                <a:solidFill>
                  <a:srgbClr val="009900"/>
                </a:solidFill>
                <a:latin typeface="Candara" panose="020E0502030303020204" pitchFamily="34" charset="0"/>
                <a:cs typeface="Calibri" panose="020F0502020204030204" pitchFamily="34" charset="0"/>
              </a:rPr>
            </a:br>
            <a:r>
              <a:rPr lang="en-US" altLang="en-US" sz="1600" b="1" dirty="0">
                <a:solidFill>
                  <a:srgbClr val="0099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Partial observable</a:t>
            </a: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6A80543C-DC39-6546-859B-D458F06CE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84073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 dirty="0">
                <a:solidFill>
                  <a:srgbClr val="0099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Deterministic,</a:t>
            </a:r>
          </a:p>
          <a:p>
            <a:pPr algn="ctr"/>
            <a:r>
              <a:rPr lang="en-US" altLang="en-US" sz="1600" b="1" dirty="0">
                <a:solidFill>
                  <a:srgbClr val="0099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Full observable</a:t>
            </a: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A2760823-48D7-D945-A561-A0AC6D3F2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410200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Goal-based/</a:t>
            </a:r>
            <a:br>
              <a:rPr lang="en-US" altLang="en-US" sz="16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</a:br>
            <a:r>
              <a:rPr lang="en-US" altLang="en-US" sz="16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Utility-based</a:t>
            </a: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037940D2-2487-BF4E-89C0-FDC1CC4CA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150" y="5370070"/>
            <a:ext cx="800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Reflex</a:t>
            </a:r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73536668-9129-7E44-8DAE-37084F774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826" y="4269230"/>
            <a:ext cx="858836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r"/>
            <a:r>
              <a:rPr lang="en-US" altLang="en-US" sz="1600" b="1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Variables</a:t>
            </a:r>
            <a:br>
              <a:rPr lang="en-US" altLang="en-US" sz="1600" b="1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</a:br>
            <a:r>
              <a:rPr lang="en-US" altLang="en-US" sz="1600" b="1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(Words)</a:t>
            </a: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EE513C15-7D0B-C04B-BCDF-A614E1C73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1" y="3200400"/>
            <a:ext cx="107632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r"/>
            <a:r>
              <a:rPr lang="en-US" altLang="en-US" sz="1600" b="1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Logic </a:t>
            </a:r>
            <a:br>
              <a:rPr lang="en-US" altLang="en-US" sz="1600" b="1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</a:br>
            <a:r>
              <a:rPr lang="en-US" altLang="en-US" sz="1600" b="1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(Sentences)</a:t>
            </a:r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2A53A7AC-93BE-464A-8F28-9DE1826E02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19863" y="3987800"/>
            <a:ext cx="1295400" cy="1346200"/>
          </a:xfrm>
          <a:prstGeom prst="line">
            <a:avLst/>
          </a:prstGeom>
          <a:noFill/>
          <a:ln w="31750">
            <a:solidFill>
              <a:srgbClr val="0099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1F368AAC-90B7-7E44-BC5E-3904423A9F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71863" y="5334000"/>
            <a:ext cx="3048000" cy="0"/>
          </a:xfrm>
          <a:prstGeom prst="line">
            <a:avLst/>
          </a:prstGeom>
          <a:noFill/>
          <a:ln w="31750">
            <a:solidFill>
              <a:srgbClr val="0000CC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234AA9AB-D9DA-A74F-89C4-37B39066C8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19863" y="2819400"/>
            <a:ext cx="0" cy="2514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46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A4D7-5F39-BE4B-A8D3-925BEA32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Wumpus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775E7-13E7-9C44-9439-935DA0A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DD2C45-B658-3D40-846C-D22AC149B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47590"/>
              </p:ext>
            </p:extLst>
          </p:nvPr>
        </p:nvGraphicFramePr>
        <p:xfrm>
          <a:off x="4495801" y="1438527"/>
          <a:ext cx="6705600" cy="49622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1655170">
                  <a:extLst>
                    <a:ext uri="{9D8B030D-6E8A-4147-A177-3AD203B41FA5}">
                      <a16:colId xmlns:a16="http://schemas.microsoft.com/office/drawing/2014/main" val="1406199529"/>
                    </a:ext>
                  </a:extLst>
                </a:gridCol>
                <a:gridCol w="5050430">
                  <a:extLst>
                    <a:ext uri="{9D8B030D-6E8A-4147-A177-3AD203B41FA5}">
                      <a16:colId xmlns:a16="http://schemas.microsoft.com/office/drawing/2014/main" val="1279259157"/>
                    </a:ext>
                  </a:extLst>
                </a:gridCol>
              </a:tblGrid>
              <a:tr h="10667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PerformanceMeasure</a:t>
                      </a:r>
                      <a:endParaRPr lang="en-US" sz="2000" dirty="0"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lvl="0" indent="-11430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000" dirty="0"/>
                        <a:t>gold: +1000</a:t>
                      </a:r>
                    </a:p>
                    <a:p>
                      <a:pPr marL="114300" lvl="0" indent="-11430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000" dirty="0"/>
                        <a:t>death (into a pit or eaten by </a:t>
                      </a:r>
                      <a:r>
                        <a:rPr lang="en-US" sz="2000" dirty="0" err="1"/>
                        <a:t>wumpus</a:t>
                      </a:r>
                      <a:r>
                        <a:rPr lang="en-US" sz="2000" dirty="0"/>
                        <a:t>):  -1000</a:t>
                      </a:r>
                    </a:p>
                    <a:p>
                      <a:pPr marL="114300" lvl="0" indent="-11430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000" dirty="0"/>
                        <a:t>1 step: -1</a:t>
                      </a:r>
                    </a:p>
                    <a:p>
                      <a:pPr marL="114300" lvl="0" indent="-11430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000" dirty="0"/>
                        <a:t>using the arrow: -10</a:t>
                      </a:r>
                      <a:endParaRPr lang="en-US" sz="2000" dirty="0"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37506"/>
                  </a:ext>
                </a:extLst>
              </a:tr>
              <a:tr h="1972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4300" lvl="0" indent="-11430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000" dirty="0"/>
                        <a:t>(1,1): cave entrance and exit</a:t>
                      </a:r>
                    </a:p>
                    <a:p>
                      <a:pPr marL="114300" lvl="0" indent="-11430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000" dirty="0"/>
                        <a:t>squares adjacent to </a:t>
                      </a:r>
                      <a:r>
                        <a:rPr lang="en-US" sz="2000" dirty="0" err="1"/>
                        <a:t>wumpus</a:t>
                      </a:r>
                      <a:r>
                        <a:rPr lang="en-US" sz="2000" dirty="0"/>
                        <a:t> are smelly </a:t>
                      </a:r>
                    </a:p>
                    <a:p>
                      <a:pPr marL="114300" lvl="0" indent="-11430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000" dirty="0"/>
                        <a:t>squares adjacent to pit are breezy</a:t>
                      </a:r>
                    </a:p>
                    <a:p>
                      <a:pPr marL="114300" lvl="0" indent="-11430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000" dirty="0"/>
                        <a:t>glitter </a:t>
                      </a:r>
                      <a:r>
                        <a:rPr lang="en-US" sz="2000" dirty="0" err="1"/>
                        <a:t>iff</a:t>
                      </a:r>
                      <a:r>
                        <a:rPr lang="en-US" sz="2000" dirty="0"/>
                        <a:t> gold is in the same square</a:t>
                      </a:r>
                    </a:p>
                    <a:p>
                      <a:pPr marL="114300" lvl="0" indent="-11430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000" dirty="0"/>
                        <a:t>walk into a wall and bump</a:t>
                      </a:r>
                    </a:p>
                    <a:p>
                      <a:pPr marL="114300" lvl="0" indent="-11430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000" dirty="0"/>
                        <a:t>shoot directly at </a:t>
                      </a:r>
                      <a:r>
                        <a:rPr lang="en-US" sz="2000" dirty="0" err="1"/>
                        <a:t>wumpus</a:t>
                      </a:r>
                      <a:r>
                        <a:rPr lang="en-US" sz="2000" dirty="0"/>
                        <a:t> no matter how far, it will scream and die, and the only arrow will be used up</a:t>
                      </a:r>
                    </a:p>
                    <a:p>
                      <a:pPr marL="114300" lvl="0" indent="-11430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2000" dirty="0"/>
                        <a:t>grab/release the gold if in same square</a:t>
                      </a:r>
                      <a:endParaRPr lang="en-US" sz="2000" dirty="0"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172960"/>
                  </a:ext>
                </a:extLst>
              </a:tr>
              <a:tr h="420753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2000" dirty="0"/>
                        <a:t>Actuators</a:t>
                      </a:r>
                      <a:endParaRPr lang="en-US" sz="2000" dirty="0"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2000" dirty="0"/>
                        <a:t>Left/right turn; forward; grab, release; shoot</a:t>
                      </a:r>
                      <a:endParaRPr lang="en-US" sz="2000" dirty="0"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5848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2000" dirty="0"/>
                        <a:t>Sensors</a:t>
                      </a:r>
                      <a:endParaRPr lang="en-US" sz="2000" dirty="0"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/>
                        <a:t>smell; breeze; glitter; bump; scream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2567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7948F73-1288-E441-9985-D1343A5F3B66}"/>
              </a:ext>
            </a:extLst>
          </p:cNvPr>
          <p:cNvSpPr txBox="1"/>
          <p:nvPr/>
        </p:nvSpPr>
        <p:spPr>
          <a:xfrm>
            <a:off x="9174866" y="2349661"/>
            <a:ext cx="0" cy="0"/>
          </a:xfrm>
          <a:prstGeom prst="rect">
            <a:avLst/>
          </a:prstGeom>
        </p:spPr>
        <p:txBody>
          <a:bodyPr vert="horz" wrap="none" lIns="91440" tIns="0" rIns="45720" bIns="0" rtlCol="0" anchor="t">
            <a:normAutofit fontScale="250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3200" dirty="0">
              <a:latin typeface="Candara" panose="020E0502030303020204" pitchFamily="34" charset="0"/>
            </a:endParaRPr>
          </a:p>
        </p:txBody>
      </p: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C28C15CF-4437-7747-AB13-6C463A123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3959218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00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6B32-826F-9F45-ADF3-CDADC9D3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Wumpus World Characterization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E80F91-2D1E-6947-8020-8BAC38EE0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observable: only local perception</a:t>
            </a:r>
          </a:p>
          <a:p>
            <a:r>
              <a:rPr lang="en-US" dirty="0"/>
              <a:t>Deterministic: outcomes exactly specified</a:t>
            </a:r>
          </a:p>
          <a:p>
            <a:r>
              <a:rPr lang="en-US" dirty="0"/>
              <a:t>Sequential: at the level of actions</a:t>
            </a:r>
          </a:p>
          <a:p>
            <a:r>
              <a:rPr lang="en-US" dirty="0"/>
              <a:t>Static: Wumpus and Pits do not move</a:t>
            </a:r>
          </a:p>
          <a:p>
            <a:r>
              <a:rPr lang="en-US" dirty="0"/>
              <a:t>Discrete: grid</a:t>
            </a:r>
          </a:p>
          <a:p>
            <a:r>
              <a:rPr lang="en-US" dirty="0"/>
              <a:t>Single-agent: Wumpus is essentially a natural feature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2B5D6-DB39-1A42-82B6-1FF3B443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83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C727-5240-8347-B69F-11EFBBE9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 Wumpus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1615C-246D-954A-9104-389251F7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348D59-4B48-F847-A65A-43640DF45C6D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02504601"/>
              </p:ext>
            </p:extLst>
          </p:nvPr>
        </p:nvGraphicFramePr>
        <p:xfrm>
          <a:off x="3581400" y="1447800"/>
          <a:ext cx="5105400" cy="495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2932926781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1626569003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900683934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1828140126"/>
                    </a:ext>
                  </a:extLst>
                </a:gridCol>
              </a:tblGrid>
              <a:tr h="1238250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822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381475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117342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7874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032650C-680C-214E-BE8F-FD4C5FA97114}"/>
              </a:ext>
            </a:extLst>
          </p:cNvPr>
          <p:cNvSpPr/>
          <p:nvPr/>
        </p:nvSpPr>
        <p:spPr>
          <a:xfrm>
            <a:off x="3581400" y="5117068"/>
            <a:ext cx="481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OK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2CB7FA-8432-BB4F-87E8-4C4E8B2A1D98}"/>
              </a:ext>
            </a:extLst>
          </p:cNvPr>
          <p:cNvSpPr/>
          <p:nvPr/>
        </p:nvSpPr>
        <p:spPr>
          <a:xfrm>
            <a:off x="3581400" y="3962400"/>
            <a:ext cx="481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OK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8A1CA0-3680-1042-85BC-A3C36AF5A88F}"/>
              </a:ext>
            </a:extLst>
          </p:cNvPr>
          <p:cNvSpPr/>
          <p:nvPr/>
        </p:nvSpPr>
        <p:spPr>
          <a:xfrm>
            <a:off x="4876800" y="5117068"/>
            <a:ext cx="481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OK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06BC4C-B085-4862-92D4-311B76266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1" y="5537073"/>
            <a:ext cx="4095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4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C727-5240-8347-B69F-11EFBBE9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 Wumpus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1615C-246D-954A-9104-389251F7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348D59-4B48-F847-A65A-43640DF45C6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581400" y="1447800"/>
          <a:ext cx="5105400" cy="495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2932926781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1626569003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900683934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1828140126"/>
                    </a:ext>
                  </a:extLst>
                </a:gridCol>
              </a:tblGrid>
              <a:tr h="1238250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822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381475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117342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7874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032650C-680C-214E-BE8F-FD4C5FA97114}"/>
              </a:ext>
            </a:extLst>
          </p:cNvPr>
          <p:cNvSpPr/>
          <p:nvPr/>
        </p:nvSpPr>
        <p:spPr>
          <a:xfrm>
            <a:off x="3581400" y="5117068"/>
            <a:ext cx="481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OK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2CB7FA-8432-BB4F-87E8-4C4E8B2A1D98}"/>
              </a:ext>
            </a:extLst>
          </p:cNvPr>
          <p:cNvSpPr/>
          <p:nvPr/>
        </p:nvSpPr>
        <p:spPr>
          <a:xfrm>
            <a:off x="3581400" y="3962400"/>
            <a:ext cx="487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OK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8A1CA0-3680-1042-85BC-A3C36AF5A88F}"/>
              </a:ext>
            </a:extLst>
          </p:cNvPr>
          <p:cNvSpPr/>
          <p:nvPr/>
        </p:nvSpPr>
        <p:spPr>
          <a:xfrm>
            <a:off x="4876800" y="5117068"/>
            <a:ext cx="481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OK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4A398F65-4705-FB46-9490-BA437EF07E81}"/>
              </a:ext>
            </a:extLst>
          </p:cNvPr>
          <p:cNvSpPr/>
          <p:nvPr/>
        </p:nvSpPr>
        <p:spPr>
          <a:xfrm>
            <a:off x="4152900" y="4953000"/>
            <a:ext cx="152400" cy="533400"/>
          </a:xfrm>
          <a:prstGeom prst="upArrow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587739-FB00-0943-A725-098547461E0D}"/>
              </a:ext>
            </a:extLst>
          </p:cNvPr>
          <p:cNvSpPr/>
          <p:nvPr/>
        </p:nvSpPr>
        <p:spPr>
          <a:xfrm>
            <a:off x="4069080" y="3943588"/>
            <a:ext cx="88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Breeze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5171D-DB79-B24C-9B23-5E7C690ED7C4}"/>
              </a:ext>
            </a:extLst>
          </p:cNvPr>
          <p:cNvSpPr/>
          <p:nvPr/>
        </p:nvSpPr>
        <p:spPr>
          <a:xfrm>
            <a:off x="4282440" y="2721078"/>
            <a:ext cx="579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?Pit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B36256-5876-DC4E-9948-898CC973BAC8}"/>
              </a:ext>
            </a:extLst>
          </p:cNvPr>
          <p:cNvSpPr/>
          <p:nvPr/>
        </p:nvSpPr>
        <p:spPr>
          <a:xfrm>
            <a:off x="5615916" y="3962400"/>
            <a:ext cx="579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?Pit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63E583-0F4B-4B3C-978E-A7371C000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313" y="4258294"/>
            <a:ext cx="4095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7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C727-5240-8347-B69F-11EFBBE9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 Wumpus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1615C-246D-954A-9104-389251F7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348D59-4B48-F847-A65A-43640DF45C6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581400" y="1447800"/>
          <a:ext cx="5105400" cy="495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2932926781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1626569003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900683934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1828140126"/>
                    </a:ext>
                  </a:extLst>
                </a:gridCol>
              </a:tblGrid>
              <a:tr h="1238250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822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381475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117342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7874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032650C-680C-214E-BE8F-FD4C5FA97114}"/>
              </a:ext>
            </a:extLst>
          </p:cNvPr>
          <p:cNvSpPr/>
          <p:nvPr/>
        </p:nvSpPr>
        <p:spPr>
          <a:xfrm>
            <a:off x="3581400" y="5117068"/>
            <a:ext cx="481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OK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2CB7FA-8432-BB4F-87E8-4C4E8B2A1D98}"/>
              </a:ext>
            </a:extLst>
          </p:cNvPr>
          <p:cNvSpPr/>
          <p:nvPr/>
        </p:nvSpPr>
        <p:spPr>
          <a:xfrm>
            <a:off x="3581400" y="3962400"/>
            <a:ext cx="571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OK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8A1CA0-3680-1042-85BC-A3C36AF5A88F}"/>
              </a:ext>
            </a:extLst>
          </p:cNvPr>
          <p:cNvSpPr/>
          <p:nvPr/>
        </p:nvSpPr>
        <p:spPr>
          <a:xfrm>
            <a:off x="4876800" y="5117068"/>
            <a:ext cx="53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OK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4A398F65-4705-FB46-9490-BA437EF07E81}"/>
              </a:ext>
            </a:extLst>
          </p:cNvPr>
          <p:cNvSpPr/>
          <p:nvPr/>
        </p:nvSpPr>
        <p:spPr>
          <a:xfrm rot="10800000">
            <a:off x="4152900" y="4953000"/>
            <a:ext cx="152400" cy="533400"/>
          </a:xfrm>
          <a:prstGeom prst="upArrow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587739-FB00-0943-A725-098547461E0D}"/>
              </a:ext>
            </a:extLst>
          </p:cNvPr>
          <p:cNvSpPr/>
          <p:nvPr/>
        </p:nvSpPr>
        <p:spPr>
          <a:xfrm>
            <a:off x="4069080" y="3943588"/>
            <a:ext cx="88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Breeze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5171D-DB79-B24C-9B23-5E7C690ED7C4}"/>
              </a:ext>
            </a:extLst>
          </p:cNvPr>
          <p:cNvSpPr/>
          <p:nvPr/>
        </p:nvSpPr>
        <p:spPr>
          <a:xfrm>
            <a:off x="4282440" y="2721078"/>
            <a:ext cx="579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?Pit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B36256-5876-DC4E-9948-898CC973BAC8}"/>
              </a:ext>
            </a:extLst>
          </p:cNvPr>
          <p:cNvSpPr/>
          <p:nvPr/>
        </p:nvSpPr>
        <p:spPr>
          <a:xfrm>
            <a:off x="5615916" y="3962400"/>
            <a:ext cx="579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?Pit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13C5A05-9856-A34A-AF2F-2515B157DDF1}"/>
              </a:ext>
            </a:extLst>
          </p:cNvPr>
          <p:cNvSpPr/>
          <p:nvPr/>
        </p:nvSpPr>
        <p:spPr>
          <a:xfrm rot="5400000">
            <a:off x="4762500" y="5524500"/>
            <a:ext cx="152400" cy="533400"/>
          </a:xfrm>
          <a:prstGeom prst="upArrow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5D3404-8072-154D-BF80-2B5AA02D8606}"/>
              </a:ext>
            </a:extLst>
          </p:cNvPr>
          <p:cNvSpPr/>
          <p:nvPr/>
        </p:nvSpPr>
        <p:spPr>
          <a:xfrm>
            <a:off x="5486376" y="5117068"/>
            <a:ext cx="762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Smell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D7B36-F321-354D-91B7-0D4E5F407C35}"/>
              </a:ext>
            </a:extLst>
          </p:cNvPr>
          <p:cNvSpPr/>
          <p:nvPr/>
        </p:nvSpPr>
        <p:spPr>
          <a:xfrm>
            <a:off x="5029200" y="4314706"/>
            <a:ext cx="1203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?Wumpus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B84040-CD4D-3844-AACA-C7DF0C285365}"/>
              </a:ext>
            </a:extLst>
          </p:cNvPr>
          <p:cNvSpPr/>
          <p:nvPr/>
        </p:nvSpPr>
        <p:spPr>
          <a:xfrm>
            <a:off x="6273752" y="5117068"/>
            <a:ext cx="1203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?Wumpus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AC22940-0AF9-465E-8E3D-244D27752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264" y="5486400"/>
            <a:ext cx="4095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C727-5240-8347-B69F-11EFBBE9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 Wumpus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1615C-246D-954A-9104-389251F7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348D59-4B48-F847-A65A-43640DF45C6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581400" y="1447800"/>
          <a:ext cx="5105400" cy="495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2932926781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1626569003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900683934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1828140126"/>
                    </a:ext>
                  </a:extLst>
                </a:gridCol>
              </a:tblGrid>
              <a:tr h="1238250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822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381475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117342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7874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032650C-680C-214E-BE8F-FD4C5FA97114}"/>
              </a:ext>
            </a:extLst>
          </p:cNvPr>
          <p:cNvSpPr/>
          <p:nvPr/>
        </p:nvSpPr>
        <p:spPr>
          <a:xfrm>
            <a:off x="3581400" y="5117068"/>
            <a:ext cx="481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OK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2CB7FA-8432-BB4F-87E8-4C4E8B2A1D98}"/>
              </a:ext>
            </a:extLst>
          </p:cNvPr>
          <p:cNvSpPr/>
          <p:nvPr/>
        </p:nvSpPr>
        <p:spPr>
          <a:xfrm>
            <a:off x="3581400" y="3962400"/>
            <a:ext cx="487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OK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8A1CA0-3680-1042-85BC-A3C36AF5A88F}"/>
              </a:ext>
            </a:extLst>
          </p:cNvPr>
          <p:cNvSpPr/>
          <p:nvPr/>
        </p:nvSpPr>
        <p:spPr>
          <a:xfrm>
            <a:off x="4876800" y="5117068"/>
            <a:ext cx="53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OK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4A398F65-4705-FB46-9490-BA437EF07E81}"/>
              </a:ext>
            </a:extLst>
          </p:cNvPr>
          <p:cNvSpPr/>
          <p:nvPr/>
        </p:nvSpPr>
        <p:spPr>
          <a:xfrm rot="10800000">
            <a:off x="4152900" y="4953000"/>
            <a:ext cx="152400" cy="533400"/>
          </a:xfrm>
          <a:prstGeom prst="upArrow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587739-FB00-0943-A725-098547461E0D}"/>
              </a:ext>
            </a:extLst>
          </p:cNvPr>
          <p:cNvSpPr/>
          <p:nvPr/>
        </p:nvSpPr>
        <p:spPr>
          <a:xfrm>
            <a:off x="4069080" y="3943588"/>
            <a:ext cx="88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Breeze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5171D-DB79-B24C-9B23-5E7C690ED7C4}"/>
              </a:ext>
            </a:extLst>
          </p:cNvPr>
          <p:cNvSpPr/>
          <p:nvPr/>
        </p:nvSpPr>
        <p:spPr>
          <a:xfrm>
            <a:off x="4282440" y="2721078"/>
            <a:ext cx="579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?Pit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B36256-5876-DC4E-9948-898CC973BAC8}"/>
              </a:ext>
            </a:extLst>
          </p:cNvPr>
          <p:cNvSpPr/>
          <p:nvPr/>
        </p:nvSpPr>
        <p:spPr>
          <a:xfrm>
            <a:off x="5615916" y="3962400"/>
            <a:ext cx="579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?Pit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13C5A05-9856-A34A-AF2F-2515B157DDF1}"/>
              </a:ext>
            </a:extLst>
          </p:cNvPr>
          <p:cNvSpPr/>
          <p:nvPr/>
        </p:nvSpPr>
        <p:spPr>
          <a:xfrm rot="5400000">
            <a:off x="4762500" y="5524500"/>
            <a:ext cx="152400" cy="533400"/>
          </a:xfrm>
          <a:prstGeom prst="upArrow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5D3404-8072-154D-BF80-2B5AA02D8606}"/>
              </a:ext>
            </a:extLst>
          </p:cNvPr>
          <p:cNvSpPr/>
          <p:nvPr/>
        </p:nvSpPr>
        <p:spPr>
          <a:xfrm>
            <a:off x="5486376" y="5117068"/>
            <a:ext cx="762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Smell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D7B36-F321-354D-91B7-0D4E5F407C35}"/>
              </a:ext>
            </a:extLst>
          </p:cNvPr>
          <p:cNvSpPr/>
          <p:nvPr/>
        </p:nvSpPr>
        <p:spPr>
          <a:xfrm>
            <a:off x="5029200" y="4314706"/>
            <a:ext cx="1203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?Wumpus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B84040-CD4D-3844-AACA-C7DF0C285365}"/>
              </a:ext>
            </a:extLst>
          </p:cNvPr>
          <p:cNvSpPr/>
          <p:nvPr/>
        </p:nvSpPr>
        <p:spPr>
          <a:xfrm>
            <a:off x="6273752" y="5117068"/>
            <a:ext cx="1203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?Wumpus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2571F4-FBD9-0A46-90BA-2D4A9B3D3174}"/>
              </a:ext>
            </a:extLst>
          </p:cNvPr>
          <p:cNvSpPr/>
          <p:nvPr/>
        </p:nvSpPr>
        <p:spPr>
          <a:xfrm>
            <a:off x="5600700" y="4648200"/>
            <a:ext cx="495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OK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DC0076-93FB-CB46-8958-7617DEC4B2D1}"/>
              </a:ext>
            </a:extLst>
          </p:cNvPr>
          <p:cNvSpPr/>
          <p:nvPr/>
        </p:nvSpPr>
        <p:spPr>
          <a:xfrm>
            <a:off x="6400800" y="5486400"/>
            <a:ext cx="1203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Wumpus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28D132-3292-AA4F-B8CE-FEE1B6AB1BBC}"/>
              </a:ext>
            </a:extLst>
          </p:cNvPr>
          <p:cNvSpPr/>
          <p:nvPr/>
        </p:nvSpPr>
        <p:spPr>
          <a:xfrm>
            <a:off x="4373880" y="3059668"/>
            <a:ext cx="579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Pit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EC5A467-1694-4C98-BDE0-BA7EFCF2C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264" y="5486400"/>
            <a:ext cx="4095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3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17" grpId="0"/>
      <p:bldP spid="18" grpId="0"/>
      <p:bldP spid="19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C727-5240-8347-B69F-11EFBBE9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 Wumpus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1615C-246D-954A-9104-389251F7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348D59-4B48-F847-A65A-43640DF45C6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581400" y="1447800"/>
          <a:ext cx="5105400" cy="495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2932926781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1626569003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900683934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1828140126"/>
                    </a:ext>
                  </a:extLst>
                </a:gridCol>
              </a:tblGrid>
              <a:tr h="1238250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822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381475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117342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7874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032650C-680C-214E-BE8F-FD4C5FA97114}"/>
              </a:ext>
            </a:extLst>
          </p:cNvPr>
          <p:cNvSpPr/>
          <p:nvPr/>
        </p:nvSpPr>
        <p:spPr>
          <a:xfrm>
            <a:off x="3581400" y="5117068"/>
            <a:ext cx="481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OK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2CB7FA-8432-BB4F-87E8-4C4E8B2A1D98}"/>
              </a:ext>
            </a:extLst>
          </p:cNvPr>
          <p:cNvSpPr/>
          <p:nvPr/>
        </p:nvSpPr>
        <p:spPr>
          <a:xfrm>
            <a:off x="3581400" y="3962400"/>
            <a:ext cx="487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OK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8A1CA0-3680-1042-85BC-A3C36AF5A88F}"/>
              </a:ext>
            </a:extLst>
          </p:cNvPr>
          <p:cNvSpPr/>
          <p:nvPr/>
        </p:nvSpPr>
        <p:spPr>
          <a:xfrm>
            <a:off x="4876800" y="5117068"/>
            <a:ext cx="53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OK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4A398F65-4705-FB46-9490-BA437EF07E81}"/>
              </a:ext>
            </a:extLst>
          </p:cNvPr>
          <p:cNvSpPr/>
          <p:nvPr/>
        </p:nvSpPr>
        <p:spPr>
          <a:xfrm rot="10800000">
            <a:off x="4152900" y="4953000"/>
            <a:ext cx="152400" cy="533400"/>
          </a:xfrm>
          <a:prstGeom prst="upArrow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587739-FB00-0943-A725-098547461E0D}"/>
              </a:ext>
            </a:extLst>
          </p:cNvPr>
          <p:cNvSpPr/>
          <p:nvPr/>
        </p:nvSpPr>
        <p:spPr>
          <a:xfrm>
            <a:off x="4069080" y="3943588"/>
            <a:ext cx="88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Breeze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13C5A05-9856-A34A-AF2F-2515B157DDF1}"/>
              </a:ext>
            </a:extLst>
          </p:cNvPr>
          <p:cNvSpPr/>
          <p:nvPr/>
        </p:nvSpPr>
        <p:spPr>
          <a:xfrm rot="5400000">
            <a:off x="4762500" y="5524500"/>
            <a:ext cx="152400" cy="533400"/>
          </a:xfrm>
          <a:prstGeom prst="upArrow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5D3404-8072-154D-BF80-2B5AA02D8606}"/>
              </a:ext>
            </a:extLst>
          </p:cNvPr>
          <p:cNvSpPr/>
          <p:nvPr/>
        </p:nvSpPr>
        <p:spPr>
          <a:xfrm>
            <a:off x="5486376" y="5117068"/>
            <a:ext cx="762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Smell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2571F4-FBD9-0A46-90BA-2D4A9B3D3174}"/>
              </a:ext>
            </a:extLst>
          </p:cNvPr>
          <p:cNvSpPr/>
          <p:nvPr/>
        </p:nvSpPr>
        <p:spPr>
          <a:xfrm>
            <a:off x="5638824" y="3962400"/>
            <a:ext cx="541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OK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DC0076-93FB-CB46-8958-7617DEC4B2D1}"/>
              </a:ext>
            </a:extLst>
          </p:cNvPr>
          <p:cNvSpPr/>
          <p:nvPr/>
        </p:nvSpPr>
        <p:spPr>
          <a:xfrm>
            <a:off x="6400800" y="5105400"/>
            <a:ext cx="1203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Wumpus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28D132-3292-AA4F-B8CE-FEE1B6AB1BBC}"/>
              </a:ext>
            </a:extLst>
          </p:cNvPr>
          <p:cNvSpPr/>
          <p:nvPr/>
        </p:nvSpPr>
        <p:spPr>
          <a:xfrm>
            <a:off x="4373880" y="2667000"/>
            <a:ext cx="579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Pit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C5B6BB-9547-8D4F-AC14-E5F55763B23E}"/>
              </a:ext>
            </a:extLst>
          </p:cNvPr>
          <p:cNvSpPr/>
          <p:nvPr/>
        </p:nvSpPr>
        <p:spPr>
          <a:xfrm>
            <a:off x="5638800" y="2667000"/>
            <a:ext cx="579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OK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7AF43A-3315-6340-A755-3F20F5BCABD9}"/>
              </a:ext>
            </a:extLst>
          </p:cNvPr>
          <p:cNvSpPr/>
          <p:nvPr/>
        </p:nvSpPr>
        <p:spPr>
          <a:xfrm>
            <a:off x="6934200" y="3974068"/>
            <a:ext cx="488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OK</a:t>
            </a:r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1147F626-D8CF-9241-B8A6-8D44CC15876E}"/>
              </a:ext>
            </a:extLst>
          </p:cNvPr>
          <p:cNvSpPr/>
          <p:nvPr/>
        </p:nvSpPr>
        <p:spPr>
          <a:xfrm>
            <a:off x="5410201" y="4953000"/>
            <a:ext cx="152400" cy="533400"/>
          </a:xfrm>
          <a:prstGeom prst="upArrow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24D2183-6851-45DE-816F-D4ED1C54F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126" y="4252514"/>
            <a:ext cx="4095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8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/>
      <p:bldP spid="21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B409D503-4F12-4D02-A1D4-4408B1A4A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157" y="4331732"/>
            <a:ext cx="409575" cy="666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C5C727-5240-8347-B69F-11EFBBE9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 Wumpus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1615C-246D-954A-9104-389251F7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348D59-4B48-F847-A65A-43640DF45C6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581400" y="1447800"/>
          <a:ext cx="5105400" cy="495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2932926781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1626569003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900683934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1828140126"/>
                    </a:ext>
                  </a:extLst>
                </a:gridCol>
              </a:tblGrid>
              <a:tr h="1238250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822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381475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117342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7874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032650C-680C-214E-BE8F-FD4C5FA97114}"/>
              </a:ext>
            </a:extLst>
          </p:cNvPr>
          <p:cNvSpPr/>
          <p:nvPr/>
        </p:nvSpPr>
        <p:spPr>
          <a:xfrm>
            <a:off x="3581400" y="5117068"/>
            <a:ext cx="481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OK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2CB7FA-8432-BB4F-87E8-4C4E8B2A1D98}"/>
              </a:ext>
            </a:extLst>
          </p:cNvPr>
          <p:cNvSpPr/>
          <p:nvPr/>
        </p:nvSpPr>
        <p:spPr>
          <a:xfrm>
            <a:off x="3581400" y="3962400"/>
            <a:ext cx="487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OK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8A1CA0-3680-1042-85BC-A3C36AF5A88F}"/>
              </a:ext>
            </a:extLst>
          </p:cNvPr>
          <p:cNvSpPr/>
          <p:nvPr/>
        </p:nvSpPr>
        <p:spPr>
          <a:xfrm>
            <a:off x="4876800" y="5117068"/>
            <a:ext cx="481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OK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4A398F65-4705-FB46-9490-BA437EF07E81}"/>
              </a:ext>
            </a:extLst>
          </p:cNvPr>
          <p:cNvSpPr/>
          <p:nvPr/>
        </p:nvSpPr>
        <p:spPr>
          <a:xfrm rot="10800000">
            <a:off x="4152900" y="4953000"/>
            <a:ext cx="152400" cy="533400"/>
          </a:xfrm>
          <a:prstGeom prst="upArrow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587739-FB00-0943-A725-098547461E0D}"/>
              </a:ext>
            </a:extLst>
          </p:cNvPr>
          <p:cNvSpPr/>
          <p:nvPr/>
        </p:nvSpPr>
        <p:spPr>
          <a:xfrm>
            <a:off x="4069080" y="3943588"/>
            <a:ext cx="883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Breeze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513C5A05-9856-A34A-AF2F-2515B157DDF1}"/>
              </a:ext>
            </a:extLst>
          </p:cNvPr>
          <p:cNvSpPr/>
          <p:nvPr/>
        </p:nvSpPr>
        <p:spPr>
          <a:xfrm rot="5400000">
            <a:off x="4762500" y="5524500"/>
            <a:ext cx="152400" cy="533400"/>
          </a:xfrm>
          <a:prstGeom prst="upArrow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5D3404-8072-154D-BF80-2B5AA02D8606}"/>
              </a:ext>
            </a:extLst>
          </p:cNvPr>
          <p:cNvSpPr/>
          <p:nvPr/>
        </p:nvSpPr>
        <p:spPr>
          <a:xfrm>
            <a:off x="5486376" y="5117068"/>
            <a:ext cx="762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Smell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2571F4-FBD9-0A46-90BA-2D4A9B3D3174}"/>
              </a:ext>
            </a:extLst>
          </p:cNvPr>
          <p:cNvSpPr/>
          <p:nvPr/>
        </p:nvSpPr>
        <p:spPr>
          <a:xfrm>
            <a:off x="5638824" y="3962400"/>
            <a:ext cx="496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OK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DC0076-93FB-CB46-8958-7617DEC4B2D1}"/>
              </a:ext>
            </a:extLst>
          </p:cNvPr>
          <p:cNvSpPr/>
          <p:nvPr/>
        </p:nvSpPr>
        <p:spPr>
          <a:xfrm>
            <a:off x="6400800" y="5105400"/>
            <a:ext cx="1203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Wumpus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28D132-3292-AA4F-B8CE-FEE1B6AB1BBC}"/>
              </a:ext>
            </a:extLst>
          </p:cNvPr>
          <p:cNvSpPr/>
          <p:nvPr/>
        </p:nvSpPr>
        <p:spPr>
          <a:xfrm>
            <a:off x="4373880" y="2667000"/>
            <a:ext cx="579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Pit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C5B6BB-9547-8D4F-AC14-E5F55763B23E}"/>
              </a:ext>
            </a:extLst>
          </p:cNvPr>
          <p:cNvSpPr/>
          <p:nvPr/>
        </p:nvSpPr>
        <p:spPr>
          <a:xfrm>
            <a:off x="5638800" y="2667000"/>
            <a:ext cx="53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OK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7AF43A-3315-6340-A755-3F20F5BCABD9}"/>
              </a:ext>
            </a:extLst>
          </p:cNvPr>
          <p:cNvSpPr/>
          <p:nvPr/>
        </p:nvSpPr>
        <p:spPr>
          <a:xfrm>
            <a:off x="6934200" y="3974068"/>
            <a:ext cx="496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OK</a:t>
            </a:r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1147F626-D8CF-9241-B8A6-8D44CC15876E}"/>
              </a:ext>
            </a:extLst>
          </p:cNvPr>
          <p:cNvSpPr/>
          <p:nvPr/>
        </p:nvSpPr>
        <p:spPr>
          <a:xfrm>
            <a:off x="5410201" y="4953000"/>
            <a:ext cx="152400" cy="533400"/>
          </a:xfrm>
          <a:prstGeom prst="upArrow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4" name="Up Arrow 23">
            <a:extLst>
              <a:ext uri="{FF2B5EF4-FFF2-40B4-BE49-F238E27FC236}">
                <a16:creationId xmlns:a16="http://schemas.microsoft.com/office/drawing/2014/main" id="{2F269A18-F63A-F24F-B3D7-C236C2225F2A}"/>
              </a:ext>
            </a:extLst>
          </p:cNvPr>
          <p:cNvSpPr/>
          <p:nvPr/>
        </p:nvSpPr>
        <p:spPr>
          <a:xfrm rot="5400000">
            <a:off x="6057900" y="4381500"/>
            <a:ext cx="152400" cy="533400"/>
          </a:xfrm>
          <a:prstGeom prst="upArrow">
            <a:avLst/>
          </a:prstGeom>
          <a:solidFill>
            <a:schemeClr val="bg2"/>
          </a:solidFill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EFAC90-FE44-FB41-A98E-1943E65FF26C}"/>
              </a:ext>
            </a:extLst>
          </p:cNvPr>
          <p:cNvSpPr/>
          <p:nvPr/>
        </p:nvSpPr>
        <p:spPr>
          <a:xfrm>
            <a:off x="6659880" y="4186989"/>
            <a:ext cx="883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Breeze</a:t>
            </a:r>
          </a:p>
          <a:p>
            <a:r>
              <a:rPr lang="en-US" dirty="0">
                <a:latin typeface="Candara" panose="020E0502030303020204" pitchFamily="34" charset="0"/>
              </a:rPr>
              <a:t>Glitter</a:t>
            </a:r>
          </a:p>
          <a:p>
            <a:r>
              <a:rPr lang="en-US" dirty="0">
                <a:latin typeface="Candara" panose="020E0502030303020204" pitchFamily="34" charset="0"/>
              </a:rPr>
              <a:t>Smell</a:t>
            </a:r>
          </a:p>
        </p:txBody>
      </p:sp>
    </p:spTree>
    <p:extLst>
      <p:ext uri="{BB962C8B-B14F-4D97-AF65-F5344CB8AC3E}">
        <p14:creationId xmlns:p14="http://schemas.microsoft.com/office/powerpoint/2010/main" val="5922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295400"/>
            <a:ext cx="6705600" cy="3429000"/>
          </a:xfrm>
        </p:spPr>
        <p:txBody>
          <a:bodyPr anchor="ctr">
            <a:normAutofit/>
          </a:bodyPr>
          <a:lstStyle/>
          <a:p>
            <a:pPr marL="11113" indent="-11113" algn="ctr"/>
            <a:r>
              <a:rPr lang="en-US" sz="4000" dirty="0">
                <a:solidFill>
                  <a:srgbClr val="FF0000"/>
                </a:solidFill>
                <a:ea typeface="ＭＳ Ｐゴシック" pitchFamily="34" charset="-128"/>
              </a:rPr>
              <a:t>Given a KB, how can we check if an inference is true?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D37AF3-811B-41EA-BEF0-F5C8B553BB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C9A2D8-CE00-47B3-8EEF-98020CE2C9E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05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B44D-FFBE-4FD4-8E8A-DE2C0343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1ECAA-DA4F-459A-ACC6-91BD68861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Knowledge-based Agents</a:t>
            </a:r>
          </a:p>
          <a:p>
            <a:r>
              <a:rPr lang="en-US" dirty="0"/>
              <a:t>Propositional Logic</a:t>
            </a:r>
          </a:p>
          <a:p>
            <a:pPr lvl="1"/>
            <a:r>
              <a:rPr lang="en-US" dirty="0"/>
              <a:t>Basics</a:t>
            </a:r>
          </a:p>
          <a:p>
            <a:pPr lvl="1"/>
            <a:r>
              <a:rPr lang="en-US" dirty="0"/>
              <a:t>Propositional Theorem Proving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D25EB-491A-45A0-937D-B76D9C0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67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B44D-FFBE-4FD4-8E8A-DE2C0343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1ECAA-DA4F-459A-ACC6-91BD68861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Knowledge-based Agents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D25EB-491A-45A0-937D-B76D9C0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35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DC19-DC25-4A1B-9050-54803D7CC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/>
          <a:p>
            <a:r>
              <a:rPr lang="en-US" dirty="0"/>
              <a:t>A Knowledge-based Agent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FE7943C-C297-4F05-B566-FD40B91A4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084886"/>
            <a:ext cx="10972800" cy="3468313"/>
          </a:xfrm>
        </p:spPr>
        <p:txBody>
          <a:bodyPr>
            <a:normAutofit/>
          </a:bodyPr>
          <a:lstStyle/>
          <a:p>
            <a:r>
              <a:rPr lang="en-US" dirty="0"/>
              <a:t>Knowledge base (KB): </a:t>
            </a:r>
          </a:p>
          <a:p>
            <a:pPr lvl="1"/>
            <a:r>
              <a:rPr lang="en-US" dirty="0"/>
              <a:t>Stores knowledge, which is represented by sentences in a particular knowledge representation language.</a:t>
            </a:r>
          </a:p>
          <a:p>
            <a:r>
              <a:rPr lang="en-US" dirty="0"/>
              <a:t>Inference engine: </a:t>
            </a:r>
          </a:p>
          <a:p>
            <a:pPr lvl="1"/>
            <a:r>
              <a:rPr lang="en-US" dirty="0"/>
              <a:t>Draws conclusions in new sentences to answer questions, solve problems, or suggest actions to perform to achieve goals.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00E2D-8157-461A-9F2B-B954E8B3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1A5B6CD-3012-DB4D-AADC-60FED9E3F6FD}"/>
              </a:ext>
            </a:extLst>
          </p:cNvPr>
          <p:cNvSpPr/>
          <p:nvPr/>
        </p:nvSpPr>
        <p:spPr>
          <a:xfrm>
            <a:off x="3634303" y="1772193"/>
            <a:ext cx="867230" cy="613083"/>
          </a:xfrm>
          <a:prstGeom prst="ellips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KB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DDE860-5B1D-3145-B2D4-C54C105EDFA3}"/>
              </a:ext>
            </a:extLst>
          </p:cNvPr>
          <p:cNvSpPr/>
          <p:nvPr/>
        </p:nvSpPr>
        <p:spPr>
          <a:xfrm>
            <a:off x="4876800" y="1607221"/>
            <a:ext cx="1473004" cy="946818"/>
          </a:xfrm>
          <a:prstGeom prst="rect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Inference engine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3A9C14-EE2B-1F41-BF64-8CF4139C169B}"/>
              </a:ext>
            </a:extLst>
          </p:cNvPr>
          <p:cNvCxnSpPr>
            <a:cxnSpLocks/>
            <a:stCxn id="16" idx="6"/>
            <a:endCxn id="17" idx="1"/>
          </p:cNvCxnSpPr>
          <p:nvPr/>
        </p:nvCxnSpPr>
        <p:spPr>
          <a:xfrm>
            <a:off x="4501534" y="2078734"/>
            <a:ext cx="375267" cy="1896"/>
          </a:xfrm>
          <a:prstGeom prst="straightConnector1">
            <a:avLst/>
          </a:prstGeom>
          <a:ln w="50800" cmpd="sng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54A6DE4-CD3E-C449-8E91-96639D84C62F}"/>
              </a:ext>
            </a:extLst>
          </p:cNvPr>
          <p:cNvSpPr/>
          <p:nvPr/>
        </p:nvSpPr>
        <p:spPr>
          <a:xfrm>
            <a:off x="6959088" y="1400847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Query</a:t>
            </a:r>
          </a:p>
        </p:txBody>
      </p:sp>
      <p:pic>
        <p:nvPicPr>
          <p:cNvPr id="20" name="Graphic 19" descr="User">
            <a:extLst>
              <a:ext uri="{FF2B5EF4-FFF2-40B4-BE49-F238E27FC236}">
                <a16:creationId xmlns:a16="http://schemas.microsoft.com/office/drawing/2014/main" id="{80B6AD2F-1F5F-E14B-A711-FD5C6FADC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0" y="1600200"/>
            <a:ext cx="914400" cy="914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3BDFDFD-480B-FE42-A564-D4C7E284CEE4}"/>
              </a:ext>
            </a:extLst>
          </p:cNvPr>
          <p:cNvSpPr/>
          <p:nvPr/>
        </p:nvSpPr>
        <p:spPr>
          <a:xfrm>
            <a:off x="6771207" y="2204071"/>
            <a:ext cx="16001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ECA8EC-2AB2-404E-AF3D-6162623A8CFC}"/>
              </a:ext>
            </a:extLst>
          </p:cNvPr>
          <p:cNvSpPr/>
          <p:nvPr/>
        </p:nvSpPr>
        <p:spPr>
          <a:xfrm>
            <a:off x="3373906" y="1219201"/>
            <a:ext cx="3443229" cy="1682931"/>
          </a:xfrm>
          <a:prstGeom prst="ellips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t"/>
          <a:lstStyle/>
          <a:p>
            <a:endParaRPr lang="en-US" sz="2400" dirty="0">
              <a:latin typeface="Candara" panose="020E0502030303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D1F41E-A3E8-A042-8320-3CB4F0B8369B}"/>
              </a:ext>
            </a:extLst>
          </p:cNvPr>
          <p:cNvCxnSpPr>
            <a:cxnSpLocks/>
          </p:cNvCxnSpPr>
          <p:nvPr/>
        </p:nvCxnSpPr>
        <p:spPr>
          <a:xfrm flipH="1">
            <a:off x="6324600" y="1830696"/>
            <a:ext cx="2033414" cy="0"/>
          </a:xfrm>
          <a:prstGeom prst="straightConnector1">
            <a:avLst/>
          </a:prstGeom>
          <a:ln w="50800" cmpd="sng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51B6B0-C7B0-8848-9299-253E1DB43959}"/>
              </a:ext>
            </a:extLst>
          </p:cNvPr>
          <p:cNvCxnSpPr>
            <a:cxnSpLocks/>
          </p:cNvCxnSpPr>
          <p:nvPr/>
        </p:nvCxnSpPr>
        <p:spPr>
          <a:xfrm>
            <a:off x="6349804" y="2286000"/>
            <a:ext cx="2032196" cy="0"/>
          </a:xfrm>
          <a:prstGeom prst="straightConnector1">
            <a:avLst/>
          </a:prstGeom>
          <a:ln w="50800" cmpd="sng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89005E0-429C-A740-9F3C-DCE017A94C91}"/>
              </a:ext>
            </a:extLst>
          </p:cNvPr>
          <p:cNvSpPr/>
          <p:nvPr/>
        </p:nvSpPr>
        <p:spPr>
          <a:xfrm>
            <a:off x="3962401" y="1295401"/>
            <a:ext cx="976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1143174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7A4DF-2ED6-4F66-B8FA-E56FFB9C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Wumpus World Sentences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EEA5F03-542D-4A8F-AA73-117E19B6C2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11112" indent="0">
                  <a:buNone/>
                </a:pPr>
                <a:r>
                  <a:rPr lang="en-US" dirty="0" err="1">
                    <a:solidFill>
                      <a:srgbClr val="7030A0"/>
                    </a:solidFill>
                  </a:rPr>
                  <a:t>P</a:t>
                </a:r>
                <a:r>
                  <a:rPr lang="en-US" baseline="-25000" dirty="0" err="1">
                    <a:solidFill>
                      <a:srgbClr val="7030A0"/>
                    </a:solidFill>
                  </a:rPr>
                  <a:t>i,j</a:t>
                </a:r>
                <a:r>
                  <a:rPr lang="en-US" dirty="0"/>
                  <a:t>: true if there is a pit in </a:t>
                </a:r>
                <a:r>
                  <a:rPr lang="en-US" dirty="0">
                    <a:solidFill>
                      <a:srgbClr val="7030A0"/>
                    </a:solidFill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</a:rPr>
                  <a:t>i</a:t>
                </a:r>
                <a:r>
                  <a:rPr lang="en-US" dirty="0">
                    <a:solidFill>
                      <a:srgbClr val="7030A0"/>
                    </a:solidFill>
                  </a:rPr>
                  <a:t>, j)</a:t>
                </a:r>
                <a:r>
                  <a:rPr lang="en-US" dirty="0"/>
                  <a:t>.</a:t>
                </a:r>
                <a:endParaRPr lang="en-US" dirty="0">
                  <a:solidFill>
                    <a:srgbClr val="7030A0"/>
                  </a:solidFill>
                </a:endParaRPr>
              </a:p>
              <a:p>
                <a:pPr marL="11112" indent="0">
                  <a:buNone/>
                </a:pPr>
                <a:r>
                  <a:rPr lang="en-US" dirty="0" err="1">
                    <a:solidFill>
                      <a:srgbClr val="7030A0"/>
                    </a:solidFill>
                  </a:rPr>
                  <a:t>B</a:t>
                </a:r>
                <a:r>
                  <a:rPr lang="en-US" baseline="-25000" dirty="0" err="1">
                    <a:solidFill>
                      <a:srgbClr val="7030A0"/>
                    </a:solidFill>
                  </a:rPr>
                  <a:t>i,j</a:t>
                </a:r>
                <a:r>
                  <a:rPr lang="en-US" dirty="0"/>
                  <a:t>: true if there is a breeze in </a:t>
                </a:r>
                <a:r>
                  <a:rPr lang="en-US" dirty="0">
                    <a:solidFill>
                      <a:srgbClr val="7030A0"/>
                    </a:solidFill>
                  </a:rPr>
                  <a:t>(</a:t>
                </a:r>
                <a:r>
                  <a:rPr lang="en-US" dirty="0" err="1">
                    <a:solidFill>
                      <a:srgbClr val="7030A0"/>
                    </a:solidFill>
                  </a:rPr>
                  <a:t>i</a:t>
                </a:r>
                <a:r>
                  <a:rPr lang="en-US" dirty="0">
                    <a:solidFill>
                      <a:srgbClr val="7030A0"/>
                    </a:solidFill>
                  </a:rPr>
                  <a:t>, j)</a:t>
                </a:r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7030A0"/>
                    </a:solidFill>
                  </a:rPr>
                  <a:t>KB = R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1</a:t>
                </a:r>
                <a14:m>
                  <m:oMath xmlns:m="http://schemas.openxmlformats.org/officeDocument/2006/math">
                    <m:r>
                      <a:rPr lang="en-US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R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R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R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4</a:t>
                </a:r>
                <a14:m>
                  <m:oMath xmlns:m="http://schemas.openxmlformats.org/officeDocument/2006/math">
                    <m:r>
                      <a:rPr lang="en-US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R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5</a:t>
                </a:r>
                <a:endParaRPr lang="en-US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7030A0"/>
                    </a:solidFill>
                  </a:rPr>
                  <a:t>R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1</a:t>
                </a:r>
                <a:r>
                  <a:rPr lang="en-US" dirty="0">
                    <a:solidFill>
                      <a:srgbClr val="7030A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P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1,1</a:t>
                </a:r>
              </a:p>
              <a:p>
                <a:pPr lvl="1"/>
                <a:r>
                  <a:rPr lang="en-US" dirty="0">
                    <a:solidFill>
                      <a:srgbClr val="7030A0"/>
                    </a:solidFill>
                  </a:rPr>
                  <a:t>R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2</a:t>
                </a:r>
                <a:r>
                  <a:rPr lang="en-US" dirty="0">
                    <a:solidFill>
                      <a:srgbClr val="7030A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B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1,1</a:t>
                </a:r>
              </a:p>
              <a:p>
                <a:pPr lvl="1"/>
                <a:r>
                  <a:rPr lang="en-US" dirty="0">
                    <a:solidFill>
                      <a:srgbClr val="7030A0"/>
                    </a:solidFill>
                  </a:rPr>
                  <a:t>R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3</a:t>
                </a:r>
                <a:r>
                  <a:rPr lang="en-US" dirty="0">
                    <a:solidFill>
                      <a:srgbClr val="7030A0"/>
                    </a:solidFill>
                  </a:rPr>
                  <a:t>: B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2,1 </a:t>
                </a:r>
              </a:p>
              <a:p>
                <a:pPr lvl="1"/>
                <a:r>
                  <a:rPr lang="en-US" dirty="0">
                    <a:solidFill>
                      <a:srgbClr val="7030A0"/>
                    </a:solidFill>
                  </a:rPr>
                  <a:t>R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4</a:t>
                </a:r>
                <a:r>
                  <a:rPr lang="en-US" dirty="0">
                    <a:solidFill>
                      <a:srgbClr val="7030A0"/>
                    </a:solidFill>
                  </a:rPr>
                  <a:t>: B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1,1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(P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1,2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P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2,1</a:t>
                </a:r>
                <a:r>
                  <a:rPr lang="en-US" dirty="0">
                    <a:solidFill>
                      <a:srgbClr val="7030A0"/>
                    </a:solidFill>
                  </a:rPr>
                  <a:t>)</a:t>
                </a:r>
              </a:p>
              <a:p>
                <a:pPr lvl="1"/>
                <a:r>
                  <a:rPr lang="en-US" dirty="0">
                    <a:solidFill>
                      <a:srgbClr val="7030A0"/>
                    </a:solidFill>
                  </a:rPr>
                  <a:t>R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5</a:t>
                </a:r>
                <a:r>
                  <a:rPr lang="en-US" dirty="0">
                    <a:solidFill>
                      <a:srgbClr val="7030A0"/>
                    </a:solidFill>
                  </a:rPr>
                  <a:t>: B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2,1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(P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1,1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P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2,</a:t>
                </a:r>
                <a:r>
                  <a:rPr lang="en-US" altLang="zh-CN" baseline="-25000" dirty="0">
                    <a:solidFill>
                      <a:srgbClr val="7030A0"/>
                    </a:solidFill>
                  </a:rPr>
                  <a:t>2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P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3,1</a:t>
                </a:r>
                <a:r>
                  <a:rPr lang="en-US" dirty="0">
                    <a:solidFill>
                      <a:srgbClr val="7030A0"/>
                    </a:solidFill>
                  </a:rPr>
                  <a:t>)</a:t>
                </a:r>
              </a:p>
              <a:p>
                <a:r>
                  <a:rPr lang="en-US" dirty="0"/>
                  <a:t>Target inference: </a:t>
                </a:r>
                <a14:m>
                  <m:oMath xmlns:m="http://schemas.openxmlformats.org/officeDocument/2006/math">
                    <m:r>
                      <a:rPr lang="en-US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7030A0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rgbClr val="7030A0"/>
                        </a:solidFill>
                      </a:rPr>
                      <m:t>1,2</m:t>
                    </m:r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EEA5F03-542D-4A8F-AA73-117E19B6C2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48" t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4C046-185B-42A6-9063-D18D4B61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BF53F8-C450-A447-9156-CCBA839FB5A0}"/>
              </a:ext>
            </a:extLst>
          </p:cNvPr>
          <p:cNvSpPr/>
          <p:nvPr/>
        </p:nvSpPr>
        <p:spPr>
          <a:xfrm>
            <a:off x="6861114" y="5448622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8DDB75-AB24-3343-9EBE-A3501C0C1B82}"/>
              </a:ext>
            </a:extLst>
          </p:cNvPr>
          <p:cNvSpPr/>
          <p:nvPr/>
        </p:nvSpPr>
        <p:spPr>
          <a:xfrm>
            <a:off x="6861114" y="46919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3E7C0-D7EF-7E45-AFC7-81C1BA018CB1}"/>
              </a:ext>
            </a:extLst>
          </p:cNvPr>
          <p:cNvSpPr/>
          <p:nvPr/>
        </p:nvSpPr>
        <p:spPr>
          <a:xfrm>
            <a:off x="6861114" y="39299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D20726-6FC5-7249-BE2B-B282454F6558}"/>
              </a:ext>
            </a:extLst>
          </p:cNvPr>
          <p:cNvSpPr/>
          <p:nvPr/>
        </p:nvSpPr>
        <p:spPr>
          <a:xfrm>
            <a:off x="6861114" y="3244180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FB2D79-B1CF-0F4C-A4A8-D36F33E9F571}"/>
              </a:ext>
            </a:extLst>
          </p:cNvPr>
          <p:cNvSpPr/>
          <p:nvPr/>
        </p:nvSpPr>
        <p:spPr>
          <a:xfrm>
            <a:off x="7470714" y="5955268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1A1986-6AA8-7946-BE8C-A66EDB953640}"/>
              </a:ext>
            </a:extLst>
          </p:cNvPr>
          <p:cNvSpPr/>
          <p:nvPr/>
        </p:nvSpPr>
        <p:spPr>
          <a:xfrm>
            <a:off x="8153400" y="59552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A24D45-80C1-4448-9003-BC888AF49B80}"/>
              </a:ext>
            </a:extLst>
          </p:cNvPr>
          <p:cNvSpPr/>
          <p:nvPr/>
        </p:nvSpPr>
        <p:spPr>
          <a:xfrm>
            <a:off x="8906127" y="59552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5D4F93-1E54-AE48-BC87-554481E91C41}"/>
              </a:ext>
            </a:extLst>
          </p:cNvPr>
          <p:cNvSpPr/>
          <p:nvPr/>
        </p:nvSpPr>
        <p:spPr>
          <a:xfrm>
            <a:off x="9672763" y="5955268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F08FF-D928-7145-A724-DAF88655CBB4}"/>
              </a:ext>
            </a:extLst>
          </p:cNvPr>
          <p:cNvSpPr/>
          <p:nvPr/>
        </p:nvSpPr>
        <p:spPr>
          <a:xfrm>
            <a:off x="8001000" y="5257800"/>
            <a:ext cx="685800" cy="65338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13E3702-A2D3-4DD5-85D7-9F42D55F9414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29971517"/>
              </p:ext>
            </p:extLst>
          </p:nvPr>
        </p:nvGraphicFramePr>
        <p:xfrm>
          <a:off x="7239000" y="3124200"/>
          <a:ext cx="2895600" cy="28310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932926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626569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0068393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828140126"/>
                    </a:ext>
                  </a:extLst>
                </a:gridCol>
              </a:tblGrid>
              <a:tr h="707767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822"/>
                  </a:ext>
                </a:extLst>
              </a:tr>
              <a:tr h="707767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381475"/>
                  </a:ext>
                </a:extLst>
              </a:tr>
              <a:tr h="707767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117342"/>
                  </a:ext>
                </a:extLst>
              </a:tr>
              <a:tr h="707767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787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2A0A9D1-24F2-4275-9A57-2C53A5FA526E}"/>
                  </a:ext>
                </a:extLst>
              </p:cNvPr>
              <p:cNvSpPr/>
              <p:nvPr/>
            </p:nvSpPr>
            <p:spPr>
              <a:xfrm>
                <a:off x="7300358" y="5229074"/>
                <a:ext cx="633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P</a:t>
                </a:r>
                <a:r>
                  <a:rPr lang="en-US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1,1</a:t>
                </a:r>
                <a:endParaRPr lang="en-US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2A0A9D1-24F2-4275-9A57-2C53A5FA52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358" y="5229074"/>
                <a:ext cx="633507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0C03B00-E887-4B6C-962B-D104F5BE8C09}"/>
                  </a:ext>
                </a:extLst>
              </p:cNvPr>
              <p:cNvSpPr/>
              <p:nvPr/>
            </p:nvSpPr>
            <p:spPr>
              <a:xfrm>
                <a:off x="7291786" y="5542001"/>
                <a:ext cx="6399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B</a:t>
                </a:r>
                <a:r>
                  <a:rPr lang="en-US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1,1</a:t>
                </a:r>
                <a:endParaRPr lang="en-US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0C03B00-E887-4B6C-962B-D104F5BE8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786" y="5542001"/>
                <a:ext cx="639919" cy="369332"/>
              </a:xfrm>
              <a:prstGeom prst="rect">
                <a:avLst/>
              </a:prstGeom>
              <a:blipFill>
                <a:blip r:embed="rId4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9AF23AE9-C53B-4739-960B-52FCE2510A4E}"/>
              </a:ext>
            </a:extLst>
          </p:cNvPr>
          <p:cNvSpPr/>
          <p:nvPr/>
        </p:nvSpPr>
        <p:spPr>
          <a:xfrm>
            <a:off x="7439261" y="4671809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andara" panose="020E0502030303020204" pitchFamily="34" charset="0"/>
              </a:rPr>
              <a:t>B</a:t>
            </a:r>
            <a:r>
              <a:rPr lang="en-US" baseline="-25000" dirty="0">
                <a:solidFill>
                  <a:srgbClr val="7030A0"/>
                </a:solidFill>
                <a:latin typeface="Candara" panose="020E0502030303020204" pitchFamily="34" charset="0"/>
              </a:rPr>
              <a:t>2,1</a:t>
            </a:r>
            <a:endParaRPr lang="en-US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F22FB70-A527-4AD2-9998-3A73CB16A547}"/>
                  </a:ext>
                </a:extLst>
              </p:cNvPr>
              <p:cNvSpPr/>
              <p:nvPr/>
            </p:nvSpPr>
            <p:spPr>
              <a:xfrm>
                <a:off x="7985160" y="5379226"/>
                <a:ext cx="699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7030A0"/>
                          </a:solidFill>
                          <a:latin typeface="Candara" panose="020E0502030303020204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baseline="-25000" dirty="0">
                          <a:solidFill>
                            <a:srgbClr val="7030A0"/>
                          </a:solidFill>
                          <a:latin typeface="Candara" panose="020E0502030303020204" pitchFamily="34" charset="0"/>
                        </a:rPr>
                        <m:t>1,2</m:t>
                      </m:r>
                    </m:oMath>
                  </m:oMathPara>
                </a14:m>
                <a:endParaRPr lang="en-US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F22FB70-A527-4AD2-9998-3A73CB16A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160" y="5379226"/>
                <a:ext cx="699230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25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7" grpId="0"/>
      <p:bldP spid="18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17E8-A410-4F18-A64E-E060720C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Proving through </a:t>
            </a:r>
            <a:br>
              <a:rPr lang="en-US" dirty="0"/>
            </a:br>
            <a:r>
              <a:rPr lang="en-US" dirty="0"/>
              <a:t>Enumeration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E36F9-7ED2-4D49-A674-0964F57CC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D83DA2-E3E4-4203-9D1B-8B3EA7691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08" y="3350451"/>
            <a:ext cx="8286892" cy="33551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A2F61-538D-4302-B050-B8CE9705524F}"/>
                  </a:ext>
                </a:extLst>
              </p:cNvPr>
              <p:cNvSpPr/>
              <p:nvPr/>
            </p:nvSpPr>
            <p:spPr>
              <a:xfrm>
                <a:off x="677274" y="1447800"/>
                <a:ext cx="48301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000000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If </a:t>
                </a:r>
                <a:r>
                  <a:rPr lang="en-US" sz="2800" dirty="0">
                    <a:solidFill>
                      <a:srgbClr val="9A009A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KB </a:t>
                </a:r>
                <a:r>
                  <a:rPr lang="en-US" sz="2800" dirty="0">
                    <a:solidFill>
                      <a:srgbClr val="000000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is true in row,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1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sz="2800" i="1" baseline="-2500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rPr>
                      <m:t>1,2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solidFill>
                      <a:srgbClr val="9A009A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is false.</a:t>
                </a:r>
                <a:endParaRPr lang="en-US" sz="2800" dirty="0">
                  <a:latin typeface="Candara" panose="020E050203030302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A2F61-538D-4302-B050-B8CE97055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74" y="1447800"/>
                <a:ext cx="4830168" cy="523220"/>
              </a:xfrm>
              <a:prstGeom prst="rect">
                <a:avLst/>
              </a:prstGeom>
              <a:blipFill>
                <a:blip r:embed="rId3"/>
                <a:stretch>
                  <a:fillRect l="-2625" t="-14286" r="-183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47F34E0-24A7-4D44-9875-E5C0991E59BA}"/>
              </a:ext>
            </a:extLst>
          </p:cNvPr>
          <p:cNvSpPr/>
          <p:nvPr/>
        </p:nvSpPr>
        <p:spPr>
          <a:xfrm>
            <a:off x="677274" y="2057401"/>
            <a:ext cx="4830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O(2</a:t>
            </a:r>
            <a:r>
              <a:rPr lang="en-US" sz="2800" baseline="300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</a:t>
            </a:r>
            <a:r>
              <a:rPr lang="en-US" sz="28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) </a:t>
            </a:r>
            <a:r>
              <a:rPr lang="en-US" sz="2800" dirty="0">
                <a:solidFill>
                  <a:srgbClr val="0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for </a:t>
            </a:r>
            <a:r>
              <a:rPr lang="en-US" sz="28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 </a:t>
            </a:r>
            <a:r>
              <a:rPr lang="en-US" sz="2800" dirty="0">
                <a:solidFill>
                  <a:srgbClr val="0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symbols.</a:t>
            </a:r>
            <a:endParaRPr lang="en-US" sz="28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3F6024-1D5B-4E63-B25A-E3C8892816E2}"/>
              </a:ext>
            </a:extLst>
          </p:cNvPr>
          <p:cNvSpPr/>
          <p:nvPr/>
        </p:nvSpPr>
        <p:spPr>
          <a:xfrm>
            <a:off x="5718114" y="2430640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4EF3B4-1745-4A21-8814-E282F152FC7E}"/>
              </a:ext>
            </a:extLst>
          </p:cNvPr>
          <p:cNvSpPr/>
          <p:nvPr/>
        </p:nvSpPr>
        <p:spPr>
          <a:xfrm>
            <a:off x="5718114" y="167399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D208BB-D5DD-43E4-853F-386175F96FD9}"/>
              </a:ext>
            </a:extLst>
          </p:cNvPr>
          <p:cNvSpPr/>
          <p:nvPr/>
        </p:nvSpPr>
        <p:spPr>
          <a:xfrm>
            <a:off x="5718114" y="91199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E39975-BD53-4883-904D-9290AB8BD187}"/>
              </a:ext>
            </a:extLst>
          </p:cNvPr>
          <p:cNvSpPr/>
          <p:nvPr/>
        </p:nvSpPr>
        <p:spPr>
          <a:xfrm>
            <a:off x="5718114" y="226198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F4F0F6-39B6-4738-B388-F9FC0777C9A6}"/>
              </a:ext>
            </a:extLst>
          </p:cNvPr>
          <p:cNvSpPr/>
          <p:nvPr/>
        </p:nvSpPr>
        <p:spPr>
          <a:xfrm>
            <a:off x="6327714" y="2937286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405678-1586-4AD9-94D1-ABA5478355D3}"/>
              </a:ext>
            </a:extLst>
          </p:cNvPr>
          <p:cNvSpPr/>
          <p:nvPr/>
        </p:nvSpPr>
        <p:spPr>
          <a:xfrm>
            <a:off x="7010400" y="293728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8C2430-FC03-4D4E-8C1E-CF83E87CB7DC}"/>
              </a:ext>
            </a:extLst>
          </p:cNvPr>
          <p:cNvSpPr/>
          <p:nvPr/>
        </p:nvSpPr>
        <p:spPr>
          <a:xfrm>
            <a:off x="7763127" y="293728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D01953-D712-4651-BB63-4BC01175329D}"/>
              </a:ext>
            </a:extLst>
          </p:cNvPr>
          <p:cNvSpPr/>
          <p:nvPr/>
        </p:nvSpPr>
        <p:spPr>
          <a:xfrm>
            <a:off x="8529763" y="2937286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946598-3CF3-47A8-9460-4C21FAA84742}"/>
              </a:ext>
            </a:extLst>
          </p:cNvPr>
          <p:cNvSpPr/>
          <p:nvPr/>
        </p:nvSpPr>
        <p:spPr>
          <a:xfrm>
            <a:off x="6858000" y="2239818"/>
            <a:ext cx="685800" cy="65338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A384A50-4CAC-412A-B2AB-5AE79F2D2BAE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8154548"/>
              </p:ext>
            </p:extLst>
          </p:nvPr>
        </p:nvGraphicFramePr>
        <p:xfrm>
          <a:off x="6096000" y="106218"/>
          <a:ext cx="2895600" cy="28310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932926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626569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0068393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828140126"/>
                    </a:ext>
                  </a:extLst>
                </a:gridCol>
              </a:tblGrid>
              <a:tr h="707767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822"/>
                  </a:ext>
                </a:extLst>
              </a:tr>
              <a:tr h="707767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381475"/>
                  </a:ext>
                </a:extLst>
              </a:tr>
              <a:tr h="707767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117342"/>
                  </a:ext>
                </a:extLst>
              </a:tr>
              <a:tr h="707767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787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07103AF-7B86-4085-9F72-E289809420F1}"/>
                  </a:ext>
                </a:extLst>
              </p:cNvPr>
              <p:cNvSpPr/>
              <p:nvPr/>
            </p:nvSpPr>
            <p:spPr>
              <a:xfrm>
                <a:off x="6157358" y="2211092"/>
                <a:ext cx="633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P</a:t>
                </a:r>
                <a:r>
                  <a:rPr lang="en-US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1,1</a:t>
                </a:r>
                <a:endParaRPr lang="en-US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07103AF-7B86-4085-9F72-E28980942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358" y="2211092"/>
                <a:ext cx="633507" cy="369332"/>
              </a:xfrm>
              <a:prstGeom prst="rect">
                <a:avLst/>
              </a:prstGeom>
              <a:blipFill>
                <a:blip r:embed="rId4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4580342-32D6-4E10-96AA-D4504B17BE4C}"/>
                  </a:ext>
                </a:extLst>
              </p:cNvPr>
              <p:cNvSpPr/>
              <p:nvPr/>
            </p:nvSpPr>
            <p:spPr>
              <a:xfrm>
                <a:off x="6148786" y="2524019"/>
                <a:ext cx="6399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B</a:t>
                </a:r>
                <a:r>
                  <a:rPr lang="en-US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1,1</a:t>
                </a:r>
                <a:endParaRPr lang="en-US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4580342-32D6-4E10-96AA-D4504B17BE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786" y="2524019"/>
                <a:ext cx="639919" cy="369332"/>
              </a:xfrm>
              <a:prstGeom prst="rect">
                <a:avLst/>
              </a:prstGeom>
              <a:blipFill>
                <a:blip r:embed="rId5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B3A2BFD0-92AF-48F0-8570-3CEE6C29BAD8}"/>
              </a:ext>
            </a:extLst>
          </p:cNvPr>
          <p:cNvSpPr/>
          <p:nvPr/>
        </p:nvSpPr>
        <p:spPr>
          <a:xfrm>
            <a:off x="6296261" y="1653827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andara" panose="020E0502030303020204" pitchFamily="34" charset="0"/>
              </a:rPr>
              <a:t>B</a:t>
            </a:r>
            <a:r>
              <a:rPr lang="en-US" baseline="-25000" dirty="0">
                <a:solidFill>
                  <a:srgbClr val="7030A0"/>
                </a:solidFill>
                <a:latin typeface="Candara" panose="020E0502030303020204" pitchFamily="34" charset="0"/>
              </a:rPr>
              <a:t>2,1</a:t>
            </a:r>
            <a:endParaRPr lang="en-US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4E6426-3314-4C1F-96EB-D0919CC2AB5D}"/>
                  </a:ext>
                </a:extLst>
              </p:cNvPr>
              <p:cNvSpPr/>
              <p:nvPr/>
            </p:nvSpPr>
            <p:spPr>
              <a:xfrm>
                <a:off x="6842160" y="2361244"/>
                <a:ext cx="699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7030A0"/>
                          </a:solidFill>
                          <a:latin typeface="Candara" panose="020E0502030303020204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baseline="-25000" dirty="0">
                          <a:solidFill>
                            <a:srgbClr val="7030A0"/>
                          </a:solidFill>
                          <a:latin typeface="Candara" panose="020E0502030303020204" pitchFamily="34" charset="0"/>
                        </a:rPr>
                        <m:t>1,2</m:t>
                      </m:r>
                    </m:oMath>
                  </m:oMathPara>
                </a14:m>
                <a:endParaRPr lang="en-US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4E6426-3314-4C1F-96EB-D0919CC2A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60" y="2361244"/>
                <a:ext cx="699230" cy="369332"/>
              </a:xfrm>
              <a:prstGeom prst="rect">
                <a:avLst/>
              </a:prstGeom>
              <a:blipFill>
                <a:blip r:embed="rId6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5667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8E61-E4D0-450A-B9AB-6CEE64AD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Theorem Proving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6757CA-CDEF-4484-B9D7-7F9D9F3463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19201"/>
                <a:ext cx="8229600" cy="5410199"/>
              </a:xfrm>
            </p:spPr>
            <p:txBody>
              <a:bodyPr>
                <a:noAutofit/>
              </a:bodyPr>
              <a:lstStyle/>
              <a:p>
                <a:pPr marL="344488" indent="-271463"/>
                <a:r>
                  <a:rPr lang="en-US" sz="2800" dirty="0"/>
                  <a:t>Apply</a:t>
                </a:r>
                <a:r>
                  <a:rPr lang="en-US" sz="2800" dirty="0">
                    <a:solidFill>
                      <a:srgbClr val="7030A0"/>
                    </a:solidFill>
                  </a:rPr>
                  <a:t> R</a:t>
                </a:r>
                <a:r>
                  <a:rPr lang="en-US" sz="2800" baseline="-25000" dirty="0">
                    <a:solidFill>
                      <a:srgbClr val="7030A0"/>
                    </a:solidFill>
                  </a:rPr>
                  <a:t>4</a:t>
                </a:r>
                <a:r>
                  <a:rPr lang="en-US" sz="2800" dirty="0">
                    <a:solidFill>
                      <a:srgbClr val="7030A0"/>
                    </a:solidFill>
                  </a:rPr>
                  <a:t>: B</a:t>
                </a:r>
                <a:r>
                  <a:rPr lang="en-US" sz="2800" baseline="-25000" dirty="0">
                    <a:solidFill>
                      <a:srgbClr val="7030A0"/>
                    </a:solidFill>
                  </a:rPr>
                  <a:t>1,1</a:t>
                </a:r>
                <a:r>
                  <a:rPr lang="en-US" sz="28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 (P</a:t>
                </a:r>
                <a:r>
                  <a:rPr lang="en-US" sz="2800" baseline="-25000" dirty="0">
                    <a:solidFill>
                      <a:srgbClr val="7030A0"/>
                    </a:solidFill>
                  </a:rPr>
                  <a:t>1,2</a:t>
                </a:r>
                <a:r>
                  <a:rPr lang="en-US" sz="28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 P</a:t>
                </a:r>
                <a:r>
                  <a:rPr lang="en-US" sz="2800" baseline="-25000" dirty="0">
                    <a:solidFill>
                      <a:srgbClr val="7030A0"/>
                    </a:solidFill>
                  </a:rPr>
                  <a:t>2,1</a:t>
                </a:r>
                <a:r>
                  <a:rPr lang="en-US" sz="2800" dirty="0">
                    <a:solidFill>
                      <a:srgbClr val="7030A0"/>
                    </a:solidFill>
                  </a:rPr>
                  <a:t>)</a:t>
                </a:r>
              </a:p>
              <a:p>
                <a:pPr lvl="1"/>
                <a:r>
                  <a:rPr lang="en-US" sz="2400" dirty="0">
                    <a:solidFill>
                      <a:srgbClr val="7030A0"/>
                    </a:solidFill>
                  </a:rPr>
                  <a:t>(B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1,1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⇒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(P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1,2</a:t>
                </a: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P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2,1</a:t>
                </a:r>
                <a:r>
                  <a:rPr lang="en-US" sz="2400" dirty="0">
                    <a:solidFill>
                      <a:srgbClr val="7030A0"/>
                    </a:solidFill>
                  </a:rPr>
                  <a:t>))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br>
                  <a:rPr 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</a:br>
                <a:r>
                  <a:rPr lang="en-US" sz="2400" dirty="0">
                    <a:solidFill>
                      <a:srgbClr val="7030A0"/>
                    </a:solidFill>
                  </a:rPr>
                  <a:t>((P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1,2</a:t>
                </a: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P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2,1</a:t>
                </a:r>
                <a:r>
                  <a:rPr lang="en-US" sz="2400" dirty="0">
                    <a:solidFill>
                      <a:srgbClr val="7030A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B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1,1</a:t>
                </a:r>
                <a:r>
                  <a:rPr lang="en-US" sz="2400" dirty="0">
                    <a:solidFill>
                      <a:srgbClr val="7030A0"/>
                    </a:solidFill>
                  </a:rPr>
                  <a:t>) </a:t>
                </a:r>
              </a:p>
              <a:p>
                <a:pPr lvl="1"/>
                <a:r>
                  <a:rPr lang="en-US" sz="2400" dirty="0">
                    <a:solidFill>
                      <a:srgbClr val="7030A0"/>
                    </a:solidFill>
                  </a:rPr>
                  <a:t>(P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1,2</a:t>
                </a: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P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2,1</a:t>
                </a:r>
                <a:r>
                  <a:rPr lang="en-US" sz="2400" dirty="0">
                    <a:solidFill>
                      <a:srgbClr val="7030A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B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1,1</a:t>
                </a:r>
              </a:p>
              <a:p>
                <a:pPr marL="344488" indent="-271463"/>
                <a:r>
                  <a:rPr lang="en-US" sz="2800" dirty="0"/>
                  <a:t>Apply contraposition</a:t>
                </a:r>
                <a:endParaRPr lang="en-US" sz="2800" dirty="0">
                  <a:solidFill>
                    <a:srgbClr val="7030A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B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1,1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(P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1,2</a:t>
                </a: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P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2,1</a:t>
                </a:r>
                <a:r>
                  <a:rPr lang="en-US" sz="2400" dirty="0">
                    <a:solidFill>
                      <a:srgbClr val="7030A0"/>
                    </a:solidFill>
                  </a:rPr>
                  <a:t>)</a:t>
                </a:r>
              </a:p>
              <a:p>
                <a:pPr marL="344488" indent="-271463"/>
                <a:r>
                  <a:rPr lang="en-US" sz="2800" dirty="0"/>
                  <a:t>Apply</a:t>
                </a:r>
                <a:r>
                  <a:rPr lang="en-US" sz="2800" dirty="0">
                    <a:solidFill>
                      <a:srgbClr val="7030A0"/>
                    </a:solidFill>
                  </a:rPr>
                  <a:t> R</a:t>
                </a:r>
                <a:r>
                  <a:rPr lang="en-US" sz="2800" baseline="-25000" dirty="0">
                    <a:solidFill>
                      <a:srgbClr val="7030A0"/>
                    </a:solidFill>
                  </a:rPr>
                  <a:t>2</a:t>
                </a:r>
                <a:r>
                  <a:rPr lang="en-US" sz="2800" dirty="0">
                    <a:solidFill>
                      <a:srgbClr val="7030A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B</a:t>
                </a:r>
                <a:r>
                  <a:rPr lang="en-US" sz="2800" baseline="-25000" dirty="0">
                    <a:solidFill>
                      <a:srgbClr val="7030A0"/>
                    </a:solidFill>
                  </a:rPr>
                  <a:t>1,1</a:t>
                </a:r>
                <a:endParaRPr lang="en-US" sz="2800" dirty="0">
                  <a:solidFill>
                    <a:srgbClr val="7030A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(P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1,2</a:t>
                </a: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P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2,1</a:t>
                </a:r>
                <a:r>
                  <a:rPr lang="en-US" sz="2400" dirty="0">
                    <a:solidFill>
                      <a:srgbClr val="7030A0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P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1,2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∧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P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2,1</a:t>
                </a:r>
                <a:endParaRPr lang="en-US" sz="2400" dirty="0">
                  <a:solidFill>
                    <a:srgbClr val="7030A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rgbClr val="7030A0"/>
                        </a:solidFill>
                      </a:rPr>
                      <m:t>1,2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6757CA-CDEF-4484-B9D7-7F9D9F346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19201"/>
                <a:ext cx="8229600" cy="5410199"/>
              </a:xfrm>
              <a:blipFill>
                <a:blip r:embed="rId2"/>
                <a:stretch>
                  <a:fillRect l="-926" t="-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D2127-0501-43DE-A9E7-08F75F5F3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380CC5-C63B-47C9-9B2B-5707167C6B55}"/>
              </a:ext>
            </a:extLst>
          </p:cNvPr>
          <p:cNvSpPr/>
          <p:nvPr/>
        </p:nvSpPr>
        <p:spPr>
          <a:xfrm>
            <a:off x="5502501" y="3696022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D1E7BF-82A2-4F59-991F-D2F47B53FD1D}"/>
              </a:ext>
            </a:extLst>
          </p:cNvPr>
          <p:cNvSpPr/>
          <p:nvPr/>
        </p:nvSpPr>
        <p:spPr>
          <a:xfrm>
            <a:off x="5502501" y="29393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022CC8-6EDE-490F-B9E9-C87F002F1616}"/>
              </a:ext>
            </a:extLst>
          </p:cNvPr>
          <p:cNvSpPr/>
          <p:nvPr/>
        </p:nvSpPr>
        <p:spPr>
          <a:xfrm>
            <a:off x="5502501" y="21773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D095D5-A98E-4020-9B58-887951EDE32C}"/>
              </a:ext>
            </a:extLst>
          </p:cNvPr>
          <p:cNvSpPr/>
          <p:nvPr/>
        </p:nvSpPr>
        <p:spPr>
          <a:xfrm>
            <a:off x="5502501" y="1491580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99C5AF-676A-4BD3-8B14-B41346BC0186}"/>
              </a:ext>
            </a:extLst>
          </p:cNvPr>
          <p:cNvSpPr/>
          <p:nvPr/>
        </p:nvSpPr>
        <p:spPr>
          <a:xfrm>
            <a:off x="6112101" y="4202668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B81351-C7C8-488E-BB0E-F8BC49FAE30E}"/>
              </a:ext>
            </a:extLst>
          </p:cNvPr>
          <p:cNvSpPr/>
          <p:nvPr/>
        </p:nvSpPr>
        <p:spPr>
          <a:xfrm>
            <a:off x="6794787" y="42026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4D1C886-DBF1-477E-B769-E90A0B25BF24}"/>
              </a:ext>
            </a:extLst>
          </p:cNvPr>
          <p:cNvSpPr/>
          <p:nvPr/>
        </p:nvSpPr>
        <p:spPr>
          <a:xfrm>
            <a:off x="7547514" y="42026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616771-C599-4B0B-8042-D6AEF9405ADA}"/>
              </a:ext>
            </a:extLst>
          </p:cNvPr>
          <p:cNvSpPr/>
          <p:nvPr/>
        </p:nvSpPr>
        <p:spPr>
          <a:xfrm>
            <a:off x="8314150" y="4202668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8D52F1-C489-4241-93CC-4931E9A2FB05}"/>
              </a:ext>
            </a:extLst>
          </p:cNvPr>
          <p:cNvSpPr/>
          <p:nvPr/>
        </p:nvSpPr>
        <p:spPr>
          <a:xfrm>
            <a:off x="6642387" y="3505200"/>
            <a:ext cx="685800" cy="65338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DC7DC12-1CC4-40F6-B06A-7688E66EE746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11967436"/>
              </p:ext>
            </p:extLst>
          </p:nvPr>
        </p:nvGraphicFramePr>
        <p:xfrm>
          <a:off x="5880387" y="1371600"/>
          <a:ext cx="2895600" cy="28310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932926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626569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0068393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828140126"/>
                    </a:ext>
                  </a:extLst>
                </a:gridCol>
              </a:tblGrid>
              <a:tr h="707767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034822"/>
                  </a:ext>
                </a:extLst>
              </a:tr>
              <a:tr h="707767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381475"/>
                  </a:ext>
                </a:extLst>
              </a:tr>
              <a:tr h="707767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117342"/>
                  </a:ext>
                </a:extLst>
              </a:tr>
              <a:tr h="707767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787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B112FC8-5DF1-4417-9D35-2AD8EE3AFF0F}"/>
                  </a:ext>
                </a:extLst>
              </p:cNvPr>
              <p:cNvSpPr/>
              <p:nvPr/>
            </p:nvSpPr>
            <p:spPr>
              <a:xfrm>
                <a:off x="5941745" y="3476474"/>
                <a:ext cx="633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P</a:t>
                </a:r>
                <a:r>
                  <a:rPr lang="en-US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1,1</a:t>
                </a:r>
                <a:endParaRPr lang="en-US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B112FC8-5DF1-4417-9D35-2AD8EE3AF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745" y="3476474"/>
                <a:ext cx="633507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7000FB1-6378-49AF-AAE0-E7F46D61BDD9}"/>
                  </a:ext>
                </a:extLst>
              </p:cNvPr>
              <p:cNvSpPr/>
              <p:nvPr/>
            </p:nvSpPr>
            <p:spPr>
              <a:xfrm>
                <a:off x="5933173" y="3789401"/>
                <a:ext cx="6399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B</a:t>
                </a:r>
                <a:r>
                  <a:rPr lang="en-US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1,1</a:t>
                </a:r>
                <a:endParaRPr lang="en-US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7000FB1-6378-49AF-AAE0-E7F46D61BD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173" y="3789401"/>
                <a:ext cx="639919" cy="369332"/>
              </a:xfrm>
              <a:prstGeom prst="rect">
                <a:avLst/>
              </a:prstGeom>
              <a:blipFill>
                <a:blip r:embed="rId4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53A8E97A-53A9-42D3-A2F0-2F34C0A06276}"/>
              </a:ext>
            </a:extLst>
          </p:cNvPr>
          <p:cNvSpPr/>
          <p:nvPr/>
        </p:nvSpPr>
        <p:spPr>
          <a:xfrm>
            <a:off x="6080648" y="2919209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andara" panose="020E0502030303020204" pitchFamily="34" charset="0"/>
              </a:rPr>
              <a:t>B</a:t>
            </a:r>
            <a:r>
              <a:rPr lang="en-US" baseline="-25000" dirty="0">
                <a:solidFill>
                  <a:srgbClr val="7030A0"/>
                </a:solidFill>
                <a:latin typeface="Candara" panose="020E0502030303020204" pitchFamily="34" charset="0"/>
              </a:rPr>
              <a:t>2,1</a:t>
            </a:r>
            <a:endParaRPr lang="en-US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F2EE875-0019-4F06-9B72-F6EBCB72CCC4}"/>
                  </a:ext>
                </a:extLst>
              </p:cNvPr>
              <p:cNvSpPr/>
              <p:nvPr/>
            </p:nvSpPr>
            <p:spPr>
              <a:xfrm>
                <a:off x="6626547" y="3626626"/>
                <a:ext cx="699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7030A0"/>
                          </a:solidFill>
                          <a:latin typeface="Candara" panose="020E0502030303020204" pitchFamily="34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baseline="-25000" dirty="0">
                          <a:solidFill>
                            <a:srgbClr val="7030A0"/>
                          </a:solidFill>
                          <a:latin typeface="Candara" panose="020E0502030303020204" pitchFamily="34" charset="0"/>
                        </a:rPr>
                        <m:t>1,2</m:t>
                      </m:r>
                    </m:oMath>
                  </m:oMathPara>
                </a14:m>
                <a:endParaRPr lang="en-US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F2EE875-0019-4F06-9B72-F6EBCB72CC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547" y="3626626"/>
                <a:ext cx="699230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36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8E61-E4D0-450A-B9AB-6CEE64AD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Theorem Proving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3DF647-A00B-EA42-A85B-C31A892E7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inference path is derived by hand with human intelligence.</a:t>
            </a:r>
          </a:p>
          <a:p>
            <a:r>
              <a:rPr lang="en-US" dirty="0"/>
              <a:t>How can an intelligent agent perform such inference in general?</a:t>
            </a:r>
          </a:p>
          <a:p>
            <a:r>
              <a:rPr lang="en-US" dirty="0">
                <a:solidFill>
                  <a:srgbClr val="FF0000"/>
                </a:solidFill>
              </a:rPr>
              <a:t>Proof by Resolution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D2127-0501-43DE-A9E7-08F75F5F3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9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C342-54C3-E644-A9C2-B46B8904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Resolution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FF398-F634-A748-A8B7-67D7C7D113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03225" indent="-392113">
                  <a:buFont typeface="+mj-lt"/>
                  <a:buAutoNum type="arabicPeriod"/>
                </a:pPr>
                <a:r>
                  <a:rPr lang="en-US" dirty="0"/>
                  <a:t>Convert a sentence into Conjunctive Normal Form (CNF), which is conjunction of disjunctions of literals.</a:t>
                </a:r>
              </a:p>
              <a:p>
                <a:pPr lvl="1"/>
                <a:r>
                  <a:rPr lang="en-US" dirty="0"/>
                  <a:t>Not CNF: </a:t>
                </a:r>
                <a:r>
                  <a:rPr lang="en-US" i="1" dirty="0">
                    <a:solidFill>
                      <a:srgbClr val="7030A0"/>
                    </a:solidFill>
                  </a:rPr>
                  <a:t>B</a:t>
                </a:r>
                <a:r>
                  <a:rPr lang="en-US" i="1" baseline="-25000" dirty="0">
                    <a:solidFill>
                      <a:srgbClr val="7030A0"/>
                    </a:solidFill>
                  </a:rPr>
                  <a:t>1,1</a:t>
                </a:r>
                <a:r>
                  <a:rPr lang="en-US" i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i="1" dirty="0">
                    <a:solidFill>
                      <a:srgbClr val="7030A0"/>
                    </a:solidFill>
                  </a:rPr>
                  <a:t> (P</a:t>
                </a:r>
                <a:r>
                  <a:rPr lang="en-US" i="1" baseline="-25000" dirty="0">
                    <a:solidFill>
                      <a:srgbClr val="7030A0"/>
                    </a:solidFill>
                  </a:rPr>
                  <a:t>1,2</a:t>
                </a:r>
                <a:r>
                  <a:rPr lang="en-US" i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i="1" dirty="0">
                    <a:solidFill>
                      <a:srgbClr val="7030A0"/>
                    </a:solidFill>
                  </a:rPr>
                  <a:t> P</a:t>
                </a:r>
                <a:r>
                  <a:rPr lang="en-US" i="1" baseline="-25000" dirty="0">
                    <a:solidFill>
                      <a:srgbClr val="7030A0"/>
                    </a:solidFill>
                  </a:rPr>
                  <a:t>2,1</a:t>
                </a:r>
                <a:r>
                  <a:rPr lang="en-US" i="1" dirty="0">
                    <a:solidFill>
                      <a:srgbClr val="7030A0"/>
                    </a:solidFill>
                  </a:rPr>
                  <a:t>)</a:t>
                </a:r>
              </a:p>
              <a:p>
                <a:pPr lvl="1"/>
                <a:r>
                  <a:rPr lang="en-US" dirty="0"/>
                  <a:t>CNF: </a:t>
                </a:r>
                <a:r>
                  <a:rPr lang="en-US" i="1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i="1" dirty="0">
                    <a:solidFill>
                      <a:srgbClr val="7030A0"/>
                    </a:solidFill>
                  </a:rPr>
                  <a:t>B</a:t>
                </a:r>
                <a:r>
                  <a:rPr lang="en-US" i="1" baseline="-25000" dirty="0">
                    <a:solidFill>
                      <a:srgbClr val="7030A0"/>
                    </a:solidFill>
                  </a:rPr>
                  <a:t>1,1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i="1" dirty="0">
                    <a:solidFill>
                      <a:srgbClr val="7030A0"/>
                    </a:solidFill>
                  </a:rPr>
                  <a:t> P</a:t>
                </a:r>
                <a:r>
                  <a:rPr lang="en-US" i="1" baseline="-25000" dirty="0">
                    <a:solidFill>
                      <a:srgbClr val="7030A0"/>
                    </a:solidFill>
                  </a:rPr>
                  <a:t>1,2</a:t>
                </a:r>
                <a:r>
                  <a:rPr lang="en-US" i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7030A0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i="1" baseline="-25000" dirty="0">
                        <a:solidFill>
                          <a:srgbClr val="7030A0"/>
                        </a:solidFill>
                      </a:rPr>
                      <m:t>2,1</m:t>
                    </m:r>
                  </m:oMath>
                </a14:m>
                <a:r>
                  <a:rPr lang="en-US" i="1" dirty="0">
                    <a:solidFill>
                      <a:srgbClr val="7030A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i="1" dirty="0">
                    <a:solidFill>
                      <a:srgbClr val="7030A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7030A0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i="1" baseline="-25000" dirty="0">
                        <a:solidFill>
                          <a:srgbClr val="7030A0"/>
                        </a:solidFill>
                      </a:rPr>
                      <m:t>1,2</m:t>
                    </m:r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7030A0"/>
                        </a:solidFill>
                      </a:rPr>
                      <m:t>B</m:t>
                    </m:r>
                    <m:r>
                      <m:rPr>
                        <m:nor/>
                      </m:rPr>
                      <a:rPr lang="en-US" i="1" baseline="-25000" dirty="0">
                        <a:solidFill>
                          <a:srgbClr val="7030A0"/>
                        </a:solidFill>
                      </a:rPr>
                      <m:t>1,1</m:t>
                    </m:r>
                  </m:oMath>
                </a14:m>
                <a:r>
                  <a:rPr lang="en-US" i="1" dirty="0">
                    <a:solidFill>
                      <a:srgbClr val="7030A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i="1" dirty="0">
                    <a:solidFill>
                      <a:srgbClr val="7030A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7030A0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i="1" baseline="-25000" dirty="0">
                        <a:solidFill>
                          <a:srgbClr val="7030A0"/>
                        </a:solidFill>
                      </a:rPr>
                      <m:t>2,1</m:t>
                    </m:r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7030A0"/>
                        </a:solidFill>
                      </a:rPr>
                      <m:t>B</m:t>
                    </m:r>
                    <m:r>
                      <m:rPr>
                        <m:nor/>
                      </m:rPr>
                      <a:rPr lang="en-US" i="1" baseline="-25000" dirty="0">
                        <a:solidFill>
                          <a:srgbClr val="7030A0"/>
                        </a:solidFill>
                      </a:rPr>
                      <m:t>1,1</m:t>
                    </m:r>
                  </m:oMath>
                </a14:m>
                <a:r>
                  <a:rPr lang="en-US" i="1" dirty="0">
                    <a:solidFill>
                      <a:srgbClr val="7030A0"/>
                    </a:solidFill>
                  </a:rPr>
                  <a:t>)</a:t>
                </a:r>
              </a:p>
              <a:p>
                <a:pPr marL="403225" indent="-392113">
                  <a:buFont typeface="+mj-lt"/>
                  <a:buAutoNum type="arabicPeriod"/>
                </a:pPr>
                <a:r>
                  <a:rPr lang="en-US" dirty="0"/>
                  <a:t>Apply resolution inference rule to cancel out complementary literals (e.g.,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i="1" dirty="0">
                    <a:solidFill>
                      <a:srgbClr val="7030A0"/>
                    </a:solidFill>
                  </a:rPr>
                  <a:t>B</a:t>
                </a:r>
                <a:r>
                  <a:rPr lang="en-US" i="1" baseline="-25000" dirty="0">
                    <a:solidFill>
                      <a:srgbClr val="7030A0"/>
                    </a:solidFill>
                  </a:rPr>
                  <a:t>1,1</a:t>
                </a:r>
                <a:r>
                  <a:rPr lang="en-US" dirty="0"/>
                  <a:t> and </a:t>
                </a:r>
                <a:r>
                  <a:rPr lang="en-US" i="1" dirty="0">
                    <a:solidFill>
                      <a:srgbClr val="7030A0"/>
                    </a:solidFill>
                  </a:rPr>
                  <a:t>B</a:t>
                </a:r>
                <a:r>
                  <a:rPr lang="en-US" i="1" baseline="-25000" dirty="0">
                    <a:solidFill>
                      <a:srgbClr val="7030A0"/>
                    </a:solidFill>
                  </a:rPr>
                  <a:t>1,1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FF398-F634-A748-A8B7-67D7C7D113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22" t="-914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9351F-5FD2-C047-A991-3EB1B30F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5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6B1E-DC25-4823-A883-E8662086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Converting to CNF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99312-2212-41D8-B203-1405E957C9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143001"/>
                <a:ext cx="8001000" cy="5334001"/>
              </a:xfrm>
            </p:spPr>
            <p:txBody>
              <a:bodyPr>
                <a:normAutofit fontScale="92500" lnSpcReduction="20000"/>
              </a:bodyPr>
              <a:lstStyle/>
              <a:p>
                <a:pPr marL="11113" indent="0">
                  <a:buNone/>
                  <a:tabLst>
                    <a:tab pos="447675" algn="l"/>
                  </a:tabLst>
                </a:pPr>
                <a:r>
                  <a:rPr lang="en-US" dirty="0">
                    <a:solidFill>
                      <a:srgbClr val="7030A0"/>
                    </a:solidFill>
                  </a:rPr>
                  <a:t>	B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1,1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(P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1,2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P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2,1</a:t>
                </a:r>
                <a:r>
                  <a:rPr lang="en-US" dirty="0">
                    <a:solidFill>
                      <a:srgbClr val="7030A0"/>
                    </a:solidFill>
                  </a:rPr>
                  <a:t>)</a:t>
                </a:r>
              </a:p>
              <a:p>
                <a:pPr marL="11113" indent="0">
                  <a:spcBef>
                    <a:spcPts val="1800"/>
                  </a:spcBef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Eliminate </a:t>
                </a:r>
                <a14:m>
                  <m:oMath xmlns:m="http://schemas.openxmlformats.org/officeDocument/2006/math">
                    <m:r>
                      <a:rPr 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baseline="-25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l-GR" dirty="0">
                    <a:solidFill>
                      <a:schemeClr val="tx1"/>
                    </a:solidFill>
                  </a:rPr>
                  <a:t>≡</a:t>
                </a:r>
                <a:r>
                  <a:rPr lang="en-US" dirty="0">
                    <a:solidFill>
                      <a:schemeClr val="tx1"/>
                    </a:solidFill>
                  </a:rPr>
                  <a:t> (P </a:t>
                </a:r>
                <a14:m>
                  <m:oMath xmlns:m="http://schemas.openxmlformats.org/officeDocument/2006/math">
                    <m:r>
                      <a:rPr 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Q) </a:t>
                </a:r>
                <a14:m>
                  <m:oMath xmlns:m="http://schemas.openxmlformats.org/officeDocument/2006/math">
                    <m:r>
                      <a:rPr 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(Q </a:t>
                </a:r>
                <a14:m>
                  <m:oMath xmlns:m="http://schemas.openxmlformats.org/officeDocument/2006/math">
                    <m:r>
                      <a:rPr 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P)</a:t>
                </a:r>
              </a:p>
              <a:p>
                <a:pPr marL="11113" indent="0">
                  <a:buNone/>
                  <a:tabLst>
                    <a:tab pos="447675" algn="l"/>
                  </a:tabLst>
                </a:pPr>
                <a:r>
                  <a:rPr lang="en-US" dirty="0">
                    <a:solidFill>
                      <a:srgbClr val="7030A0"/>
                    </a:solidFill>
                  </a:rPr>
                  <a:t>	(B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1,1</a:t>
                </a:r>
                <a14:m>
                  <m:oMath xmlns:m="http://schemas.openxmlformats.org/officeDocument/2006/math">
                    <m:r>
                      <a:rPr lang="en-US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(P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1,2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P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2,1</a:t>
                </a:r>
                <a:r>
                  <a:rPr lang="en-US" dirty="0">
                    <a:solidFill>
                      <a:srgbClr val="7030A0"/>
                    </a:solidFill>
                  </a:rPr>
                  <a:t>)) </a:t>
                </a:r>
                <a14:m>
                  <m:oMath xmlns:m="http://schemas.openxmlformats.org/officeDocument/2006/math">
                    <m:r>
                      <a:rPr lang="en-US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( (P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1,2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P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2,1</a:t>
                </a:r>
                <a:r>
                  <a:rPr lang="en-US" dirty="0">
                    <a:solidFill>
                      <a:srgbClr val="7030A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B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1,1</a:t>
                </a:r>
                <a:r>
                  <a:rPr lang="en-US" dirty="0">
                    <a:solidFill>
                      <a:srgbClr val="7030A0"/>
                    </a:solidFill>
                  </a:rPr>
                  <a:t>)</a:t>
                </a:r>
              </a:p>
              <a:p>
                <a:pPr marL="11113" indent="0">
                  <a:spcBef>
                    <a:spcPts val="1800"/>
                  </a:spcBef>
                  <a:buNone/>
                </a:pPr>
                <a:r>
                  <a:rPr lang="en-US" dirty="0"/>
                  <a:t>Eliminate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P </a:t>
                </a:r>
                <a14:m>
                  <m:oMath xmlns:m="http://schemas.openxmlformats.org/officeDocument/2006/math">
                    <m:r>
                      <a:rPr 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Q </a:t>
                </a:r>
                <a:r>
                  <a:rPr lang="el-GR" dirty="0">
                    <a:solidFill>
                      <a:schemeClr val="tx1"/>
                    </a:solidFill>
                  </a:rPr>
                  <a:t>≡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Q</a:t>
                </a:r>
              </a:p>
              <a:p>
                <a:pPr marL="11113" indent="0">
                  <a:buNone/>
                  <a:tabLst>
                    <a:tab pos="447675" algn="l"/>
                  </a:tabLst>
                </a:pPr>
                <a:r>
                  <a:rPr lang="en-US" dirty="0">
                    <a:solidFill>
                      <a:srgbClr val="7030A0"/>
                    </a:solidFill>
                  </a:rPr>
                  <a:t>	(</a:t>
                </a:r>
                <a14:m>
                  <m:oMath xmlns:m="http://schemas.openxmlformats.org/officeDocument/2006/math">
                    <m:r>
                      <a:rPr lang="en-US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B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1,1 </a:t>
                </a:r>
                <a14:m>
                  <m:oMath xmlns:m="http://schemas.openxmlformats.org/officeDocument/2006/math">
                    <m:r>
                      <a:rPr lang="en-US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P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1,2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7030A0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rgbClr val="7030A0"/>
                        </a:solidFill>
                      </a:rPr>
                      <m:t>2,1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b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7030A0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rgbClr val="7030A0"/>
                        </a:solidFill>
                      </a:rPr>
                      <m:t>1,2</m:t>
                    </m:r>
                    <m:r>
                      <a:rPr lang="en-US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7030A0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rgbClr val="7030A0"/>
                        </a:solidFill>
                      </a:rPr>
                      <m:t>2,1</m:t>
                    </m:r>
                    <m:r>
                      <m:rPr>
                        <m:nor/>
                      </m:rPr>
                      <a:rPr lang="en-US" b="0" dirty="0" smtClean="0">
                        <a:solidFill>
                          <a:srgbClr val="7030A0"/>
                        </a:solidFill>
                      </a:rPr>
                      <m:t>)</m:t>
                    </m:r>
                    <m:r>
                      <a:rPr lang="en-US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b="0" dirty="0" smtClean="0">
                        <a:solidFill>
                          <a:srgbClr val="7030A0"/>
                        </a:solidFill>
                      </a:rPr>
                      <m:t>B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rgbClr val="7030A0"/>
                        </a:solidFill>
                      </a:rPr>
                      <m:t>1,1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)</a:t>
                </a:r>
              </a:p>
              <a:p>
                <a:pPr marL="11113" indent="0">
                  <a:spcBef>
                    <a:spcPts val="1800"/>
                  </a:spcBef>
                  <a:buNone/>
                </a:pPr>
                <a:r>
                  <a:rPr lang="en-US" dirty="0"/>
                  <a:t>Move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inward:</a:t>
                </a:r>
              </a:p>
              <a:p>
                <a:pPr marL="11113" indent="0">
                  <a:buNone/>
                  <a:tabLst>
                    <a:tab pos="447675" algn="l"/>
                  </a:tabLst>
                </a:pPr>
                <a:r>
                  <a:rPr lang="en-US" dirty="0">
                    <a:solidFill>
                      <a:srgbClr val="7030A0"/>
                    </a:solidFill>
                  </a:rPr>
                  <a:t>	(</a:t>
                </a:r>
                <a14:m>
                  <m:oMath xmlns:m="http://schemas.openxmlformats.org/officeDocument/2006/math">
                    <m:r>
                      <a:rPr lang="en-US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B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1,1 </a:t>
                </a:r>
                <a14:m>
                  <m:oMath xmlns:m="http://schemas.openxmlformats.org/officeDocument/2006/math">
                    <m:r>
                      <a:rPr lang="en-US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P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1,2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7030A0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rgbClr val="7030A0"/>
                        </a:solidFill>
                      </a:rPr>
                      <m:t>2,1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((</a:t>
                </a:r>
                <a14:m>
                  <m:oMath xmlns:m="http://schemas.openxmlformats.org/officeDocument/2006/math">
                    <m:r>
                      <a:rPr lang="en-US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7030A0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rgbClr val="7030A0"/>
                        </a:solidFill>
                      </a:rPr>
                      <m:t>1,2</m:t>
                    </m:r>
                    <m:r>
                      <a:rPr lang="en-US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7030A0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rgbClr val="7030A0"/>
                        </a:solidFill>
                      </a:rPr>
                      <m:t>2,1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7030A0"/>
                        </a:solidFill>
                      </a:rPr>
                      <m:t>)</m:t>
                    </m:r>
                    <m:r>
                      <a:rPr lang="en-US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7030A0"/>
                        </a:solidFill>
                      </a:rPr>
                      <m:t>B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rgbClr val="7030A0"/>
                        </a:solidFill>
                      </a:rPr>
                      <m:t>1,1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)</a:t>
                </a:r>
                <a:endParaRPr lang="en-US" dirty="0"/>
              </a:p>
              <a:p>
                <a:pPr marL="11113" indent="0">
                  <a:spcBef>
                    <a:spcPts val="1800"/>
                  </a:spcBef>
                  <a:buNone/>
                </a:pPr>
                <a:r>
                  <a:rPr lang="en-US" dirty="0"/>
                  <a:t>Apply distributivity law:</a:t>
                </a:r>
              </a:p>
              <a:p>
                <a:pPr marL="11113" indent="0">
                  <a:buNone/>
                  <a:tabLst>
                    <a:tab pos="447675" algn="l"/>
                  </a:tabLst>
                </a:pPr>
                <a:r>
                  <a:rPr lang="en-US" dirty="0">
                    <a:solidFill>
                      <a:srgbClr val="7030A0"/>
                    </a:solidFill>
                  </a:rPr>
                  <a:t>	(</a:t>
                </a:r>
                <a14:m>
                  <m:oMath xmlns:m="http://schemas.openxmlformats.org/officeDocument/2006/math">
                    <m:r>
                      <a:rPr lang="en-US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B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1,1 </a:t>
                </a:r>
                <a14:m>
                  <m:oMath xmlns:m="http://schemas.openxmlformats.org/officeDocument/2006/math">
                    <m:r>
                      <a:rPr lang="en-US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P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1,2</a:t>
                </a:r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7030A0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rgbClr val="7030A0"/>
                        </a:solidFill>
                      </a:rPr>
                      <m:t>2,1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7030A0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rgbClr val="7030A0"/>
                        </a:solidFill>
                      </a:rPr>
                      <m:t>1,2</m:t>
                    </m:r>
                    <m:r>
                      <a:rPr lang="en-US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7030A0"/>
                        </a:solidFill>
                      </a:rPr>
                      <m:t>B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rgbClr val="7030A0"/>
                        </a:solidFill>
                      </a:rPr>
                      <m:t>1,1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7030A0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rgbClr val="7030A0"/>
                        </a:solidFill>
                      </a:rPr>
                      <m:t>2,1</m:t>
                    </m:r>
                    <m:r>
                      <a:rPr lang="en-US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7030A0"/>
                        </a:solidFill>
                      </a:rPr>
                      <m:t>B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rgbClr val="7030A0"/>
                        </a:solidFill>
                      </a:rPr>
                      <m:t>1,1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99312-2212-41D8-B203-1405E957C9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143001"/>
                <a:ext cx="8001000" cy="5334001"/>
              </a:xfrm>
              <a:blipFill>
                <a:blip r:embed="rId2"/>
                <a:stretch>
                  <a:fillRect l="-2060" t="-1900" r="-475" b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CD374-C4B9-468F-B1FC-FF97365D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9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C342-54C3-E644-A9C2-B46B8904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Applying Resolution Inference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FF398-F634-A748-A8B7-67D7C7D113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Unit resolution inference rule: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den>
                    </m:f>
                  </m:oMath>
                </a14:m>
                <a:r>
                  <a:rPr lang="en-US" dirty="0"/>
                  <a:t> (Modus Ponens, Latin for "mode that affirms by affirming"), i.e., both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given,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dirty="0"/>
                  <a:t> can be inferred.</a:t>
                </a:r>
              </a:p>
              <a:p>
                <a:r>
                  <a:rPr lang="en-US" dirty="0"/>
                  <a:t>Full resolution inference rule: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US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    </m:t>
                        </m:r>
                        <m: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lang="en-US" i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i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i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US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a:rPr lang="en-US" i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i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i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m:rPr>
                        <m:nor/>
                      </m:rPr>
                      <a:rPr lang="el-GR" sz="2200" dirty="0">
                        <a:solidFill>
                          <a:srgbClr val="7030A0"/>
                        </a:solidFill>
                      </a:rPr>
                      <m:t>≡</m:t>
                    </m:r>
                    <m:r>
                      <a:rPr lang="en-US" sz="22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FF398-F634-A748-A8B7-67D7C7D113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571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9351F-5FD2-C047-A991-3EB1B30F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4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DE67-62A0-DF41-9675-045CB53A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through Truth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6E2AD-0EE0-EC4F-9D0D-DC78FCDF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7">
                <a:extLst>
                  <a:ext uri="{FF2B5EF4-FFF2-40B4-BE49-F238E27FC236}">
                    <a16:creationId xmlns:a16="http://schemas.microsoft.com/office/drawing/2014/main" id="{57F823D3-2793-964E-8DCE-8EBC344D190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8431713"/>
                  </p:ext>
                </p:extLst>
              </p:nvPr>
            </p:nvGraphicFramePr>
            <p:xfrm>
              <a:off x="3590020" y="3193967"/>
              <a:ext cx="5020581" cy="15849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136205">
                      <a:extLst>
                        <a:ext uri="{9D8B030D-6E8A-4147-A177-3AD203B41FA5}">
                          <a16:colId xmlns:a16="http://schemas.microsoft.com/office/drawing/2014/main" val="2947413380"/>
                        </a:ext>
                      </a:extLst>
                    </a:gridCol>
                    <a:gridCol w="1388618">
                      <a:extLst>
                        <a:ext uri="{9D8B030D-6E8A-4147-A177-3AD203B41FA5}">
                          <a16:colId xmlns:a16="http://schemas.microsoft.com/office/drawing/2014/main" val="107092462"/>
                        </a:ext>
                      </a:extLst>
                    </a:gridCol>
                    <a:gridCol w="395261">
                      <a:extLst>
                        <a:ext uri="{9D8B030D-6E8A-4147-A177-3AD203B41FA5}">
                          <a16:colId xmlns:a16="http://schemas.microsoft.com/office/drawing/2014/main" val="2646032077"/>
                        </a:ext>
                      </a:extLst>
                    </a:gridCol>
                    <a:gridCol w="508317">
                      <a:extLst>
                        <a:ext uri="{9D8B030D-6E8A-4147-A177-3AD203B41FA5}">
                          <a16:colId xmlns:a16="http://schemas.microsoft.com/office/drawing/2014/main" val="3270863780"/>
                        </a:ext>
                      </a:extLst>
                    </a:gridCol>
                    <a:gridCol w="463867">
                      <a:extLst>
                        <a:ext uri="{9D8B030D-6E8A-4147-A177-3AD203B41FA5}">
                          <a16:colId xmlns:a16="http://schemas.microsoft.com/office/drawing/2014/main" val="2482520684"/>
                        </a:ext>
                      </a:extLst>
                    </a:gridCol>
                    <a:gridCol w="1128313">
                      <a:extLst>
                        <a:ext uri="{9D8B030D-6E8A-4147-A177-3AD203B41FA5}">
                          <a16:colId xmlns:a16="http://schemas.microsoft.com/office/drawing/2014/main" val="10036594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  <m:r>
                                  <a:rPr lang="en-US" sz="2800" b="1" i="0" dirty="0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𝐐</m:t>
                                </m:r>
                              </m:oMath>
                            </m:oMathPara>
                          </a14:m>
                          <a:endParaRPr lang="en-US" sz="2800" b="1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𝐏</m:t>
                                </m:r>
                                <m:r>
                                  <a:rPr lang="en-US" sz="2800" b="1" i="0" dirty="0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𝐑</m:t>
                                </m:r>
                              </m:oMath>
                            </m:oMathPara>
                          </a14:m>
                          <a:endParaRPr lang="en-US" sz="2800" b="1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i="0" dirty="0">
                              <a:latin typeface="Candara" panose="020E0502030303020204" pitchFamily="34" charset="0"/>
                            </a:rPr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i="0" dirty="0">
                              <a:latin typeface="Candara" panose="020E0502030303020204" pitchFamily="34" charset="0"/>
                            </a:rPr>
                            <a:t>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𝐐</m:t>
                                </m:r>
                                <m:r>
                                  <a:rPr lang="en-US" sz="2800" b="1" i="0" dirty="0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𝐑</m:t>
                                </m:r>
                              </m:oMath>
                            </m:oMathPara>
                          </a14:m>
                          <a:endParaRPr lang="en-US" sz="2800" b="1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4787653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066651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60513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7">
                <a:extLst>
                  <a:ext uri="{FF2B5EF4-FFF2-40B4-BE49-F238E27FC236}">
                    <a16:creationId xmlns:a16="http://schemas.microsoft.com/office/drawing/2014/main" id="{57F823D3-2793-964E-8DCE-8EBC344D190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8431713"/>
                  </p:ext>
                </p:extLst>
              </p:nvPr>
            </p:nvGraphicFramePr>
            <p:xfrm>
              <a:off x="3590020" y="3193967"/>
              <a:ext cx="5020581" cy="15849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136205">
                      <a:extLst>
                        <a:ext uri="{9D8B030D-6E8A-4147-A177-3AD203B41FA5}">
                          <a16:colId xmlns:a16="http://schemas.microsoft.com/office/drawing/2014/main" val="2947413380"/>
                        </a:ext>
                      </a:extLst>
                    </a:gridCol>
                    <a:gridCol w="1388618">
                      <a:extLst>
                        <a:ext uri="{9D8B030D-6E8A-4147-A177-3AD203B41FA5}">
                          <a16:colId xmlns:a16="http://schemas.microsoft.com/office/drawing/2014/main" val="107092462"/>
                        </a:ext>
                      </a:extLst>
                    </a:gridCol>
                    <a:gridCol w="395261">
                      <a:extLst>
                        <a:ext uri="{9D8B030D-6E8A-4147-A177-3AD203B41FA5}">
                          <a16:colId xmlns:a16="http://schemas.microsoft.com/office/drawing/2014/main" val="2646032077"/>
                        </a:ext>
                      </a:extLst>
                    </a:gridCol>
                    <a:gridCol w="508317">
                      <a:extLst>
                        <a:ext uri="{9D8B030D-6E8A-4147-A177-3AD203B41FA5}">
                          <a16:colId xmlns:a16="http://schemas.microsoft.com/office/drawing/2014/main" val="3270863780"/>
                        </a:ext>
                      </a:extLst>
                    </a:gridCol>
                    <a:gridCol w="463867">
                      <a:extLst>
                        <a:ext uri="{9D8B030D-6E8A-4147-A177-3AD203B41FA5}">
                          <a16:colId xmlns:a16="http://schemas.microsoft.com/office/drawing/2014/main" val="2482520684"/>
                        </a:ext>
                      </a:extLst>
                    </a:gridCol>
                    <a:gridCol w="1128313">
                      <a:extLst>
                        <a:ext uri="{9D8B030D-6E8A-4147-A177-3AD203B41FA5}">
                          <a16:colId xmlns:a16="http://schemas.microsoft.com/office/drawing/2014/main" val="1003659403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11" t="-12195" r="-343333" b="-2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2727" t="-12195" r="-180909" b="-2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i="0" dirty="0">
                              <a:latin typeface="Candara" panose="020E0502030303020204" pitchFamily="34" charset="0"/>
                            </a:rPr>
                            <a:t>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1" i="0" dirty="0">
                              <a:latin typeface="Candara" panose="020E0502030303020204" pitchFamily="34" charset="0"/>
                            </a:rPr>
                            <a:t>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7191" t="-12195" r="-2247" b="-2365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4787653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066651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60513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63C9F11-D77B-A04F-8F83-02F57BCF4CEA}"/>
              </a:ext>
            </a:extLst>
          </p:cNvPr>
          <p:cNvSpPr/>
          <p:nvPr/>
        </p:nvSpPr>
        <p:spPr>
          <a:xfrm>
            <a:off x="7841554" y="3726136"/>
            <a:ext cx="373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3C5CD-EE73-0440-AB37-FAEEAC506082}"/>
              </a:ext>
            </a:extLst>
          </p:cNvPr>
          <p:cNvSpPr/>
          <p:nvPr/>
        </p:nvSpPr>
        <p:spPr>
          <a:xfrm>
            <a:off x="7079721" y="3726136"/>
            <a:ext cx="373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B3C760-91F3-8841-BD2D-DF32C53D8D0F}"/>
              </a:ext>
            </a:extLst>
          </p:cNvPr>
          <p:cNvSpPr/>
          <p:nvPr/>
        </p:nvSpPr>
        <p:spPr>
          <a:xfrm>
            <a:off x="7846362" y="4277380"/>
            <a:ext cx="373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27ADC9-72C2-C94A-85F3-F55940E52FBE}"/>
              </a:ext>
            </a:extLst>
          </p:cNvPr>
          <p:cNvSpPr/>
          <p:nvPr/>
        </p:nvSpPr>
        <p:spPr>
          <a:xfrm>
            <a:off x="6595407" y="4249356"/>
            <a:ext cx="373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8C81621-DEF3-0749-8317-589EF2ED6535}"/>
                  </a:ext>
                </a:extLst>
              </p:cNvPr>
              <p:cNvSpPr/>
              <p:nvPr/>
            </p:nvSpPr>
            <p:spPr>
              <a:xfrm>
                <a:off x="4343401" y="1511347"/>
                <a:ext cx="3124573" cy="1215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36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sz="36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   ¬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36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sz="36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den>
                      </m:f>
                    </m:oMath>
                  </m:oMathPara>
                </a14:m>
                <a:endParaRPr lang="en-US" sz="36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8C81621-DEF3-0749-8317-589EF2ED6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1" y="1511347"/>
                <a:ext cx="3124573" cy="1215589"/>
              </a:xfrm>
              <a:prstGeom prst="rect">
                <a:avLst/>
              </a:prstGeom>
              <a:blipFill>
                <a:blip r:embed="rId3"/>
                <a:stretch>
                  <a:fillRect t="-416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86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DE67-62A0-DF41-9675-045CB53A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through 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6D3FA1-5636-C243-9138-95FCACCBD6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9000" y="3174530"/>
                <a:ext cx="5715000" cy="288924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6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36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sty m:val="p"/>
                          </m:rPr>
                          <a:rPr lang="en-US" sz="36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lang="en-US" sz="36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36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 sz="36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36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m:rPr>
                            <m:sty m:val="p"/>
                          </m:rPr>
                          <a:rPr lang="en-US" sz="36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m:rPr>
                        <m:nor/>
                      </m:rPr>
                      <a:rPr lang="en-US" sz="36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600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3600" dirty="0"/>
                      <m:t>≡</m:t>
                    </m:r>
                    <m:r>
                      <m:rPr>
                        <m:nor/>
                      </m:rPr>
                      <a:rPr lang="en-US" sz="3600" dirty="0"/>
                      <m:t> </m:t>
                    </m:r>
                    <m:d>
                      <m:dPr>
                        <m:ctrlPr>
                          <a:rPr lang="en-US" sz="36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 sz="36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sz="36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m:rPr>
                            <m:sty m:val="p"/>
                          </m:rPr>
                          <a:rPr lang="en-US" sz="36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</m:oMath>
                </a14:m>
                <a:r>
                  <a:rPr lang="en-US" sz="36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36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6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36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m:rPr>
                            <m:sty m:val="p"/>
                          </m:rPr>
                          <a:rPr lang="en-US" sz="36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</m:oMath>
                </a14:m>
                <a:endParaRPr lang="en-US" sz="3600" dirty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3600" dirty="0"/>
                      <m:t>≡</m:t>
                    </m:r>
                    <m:r>
                      <m:rPr>
                        <m:nor/>
                      </m:rPr>
                      <a:rPr lang="en-US" sz="3600" dirty="0"/>
                      <m:t> </m:t>
                    </m:r>
                    <m:d>
                      <m:dPr>
                        <m:ctrlPr>
                          <a:rPr lang="en-US" sz="36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 sz="36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sz="36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m:rPr>
                            <m:sty m:val="p"/>
                          </m:rPr>
                          <a:rPr lang="en-US" sz="36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</m:oMath>
                </a14:m>
                <a:r>
                  <a:rPr lang="en-US" sz="3600" dirty="0">
                    <a:solidFill>
                      <a:srgbClr val="7030A0"/>
                    </a:solidFill>
                  </a:rPr>
                  <a:t>   </a:t>
                </a:r>
                <a:r>
                  <a:rPr lang="en-US" sz="3600" dirty="0"/>
                  <a:t>by chain rule</a:t>
                </a:r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3600" dirty="0"/>
                      <m:t>≡</m:t>
                    </m:r>
                    <m:r>
                      <a:rPr lang="en-US" sz="36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6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36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 sz="36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6D3FA1-5636-C243-9138-95FCACCBD6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0" y="3174530"/>
                <a:ext cx="5715000" cy="2889247"/>
              </a:xfrm>
              <a:blipFill>
                <a:blip r:embed="rId2"/>
                <a:stretch>
                  <a:fillRect l="-3556" t="-877" r="-1778" b="-3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6E2AD-0EE0-EC4F-9D0D-DC78FCDF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66EA54E-5A12-47CD-8CE0-8240F3B7EC02}"/>
                  </a:ext>
                </a:extLst>
              </p:cNvPr>
              <p:cNvSpPr/>
              <p:nvPr/>
            </p:nvSpPr>
            <p:spPr>
              <a:xfrm>
                <a:off x="4343401" y="1511347"/>
                <a:ext cx="3124573" cy="1215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36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sz="36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   ¬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36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sz="36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den>
                      </m:f>
                    </m:oMath>
                  </m:oMathPara>
                </a14:m>
                <a:endParaRPr lang="en-US" sz="36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66EA54E-5A12-47CD-8CE0-8240F3B7EC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1" y="1511347"/>
                <a:ext cx="3124573" cy="1215589"/>
              </a:xfrm>
              <a:prstGeom prst="rect">
                <a:avLst/>
              </a:prstGeom>
              <a:blipFill>
                <a:blip r:embed="rId3"/>
                <a:stretch>
                  <a:fillRect t="-416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67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DC19-DC25-4A1B-9050-54803D7CC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/>
          <a:p>
            <a:r>
              <a:rPr lang="en-US" dirty="0"/>
              <a:t>A Knowledge-based Agent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FE7943C-C297-4F05-B566-FD40B91A4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084886"/>
            <a:ext cx="10972800" cy="3468313"/>
          </a:xfrm>
        </p:spPr>
        <p:txBody>
          <a:bodyPr>
            <a:normAutofit/>
          </a:bodyPr>
          <a:lstStyle/>
          <a:p>
            <a:r>
              <a:rPr lang="en-US" dirty="0"/>
              <a:t>Knowledge base (KB): </a:t>
            </a:r>
          </a:p>
          <a:p>
            <a:pPr lvl="1"/>
            <a:r>
              <a:rPr lang="en-US" dirty="0"/>
              <a:t>Stores knowledge, which is represented by sentences in a particular knowledge representation language.</a:t>
            </a:r>
          </a:p>
          <a:p>
            <a:r>
              <a:rPr lang="en-US" dirty="0"/>
              <a:t>Inference engine: </a:t>
            </a:r>
          </a:p>
          <a:p>
            <a:pPr lvl="1"/>
            <a:r>
              <a:rPr lang="en-US" dirty="0"/>
              <a:t>Draws conclusions in new sentences to answer questions, solve problems, or suggest actions to perform to achieve goals.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00E2D-8157-461A-9F2B-B954E8B3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1A5B6CD-3012-DB4D-AADC-60FED9E3F6FD}"/>
              </a:ext>
            </a:extLst>
          </p:cNvPr>
          <p:cNvSpPr/>
          <p:nvPr/>
        </p:nvSpPr>
        <p:spPr>
          <a:xfrm>
            <a:off x="3634303" y="1772193"/>
            <a:ext cx="867230" cy="613083"/>
          </a:xfrm>
          <a:prstGeom prst="ellips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KB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DDE860-5B1D-3145-B2D4-C54C105EDFA3}"/>
              </a:ext>
            </a:extLst>
          </p:cNvPr>
          <p:cNvSpPr/>
          <p:nvPr/>
        </p:nvSpPr>
        <p:spPr>
          <a:xfrm>
            <a:off x="4876800" y="1607221"/>
            <a:ext cx="1473004" cy="946818"/>
          </a:xfrm>
          <a:prstGeom prst="rect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Inference engine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3A9C14-EE2B-1F41-BF64-8CF4139C169B}"/>
              </a:ext>
            </a:extLst>
          </p:cNvPr>
          <p:cNvCxnSpPr>
            <a:cxnSpLocks/>
            <a:stCxn id="16" idx="6"/>
            <a:endCxn id="17" idx="1"/>
          </p:cNvCxnSpPr>
          <p:nvPr/>
        </p:nvCxnSpPr>
        <p:spPr>
          <a:xfrm>
            <a:off x="4501534" y="2078734"/>
            <a:ext cx="375267" cy="1896"/>
          </a:xfrm>
          <a:prstGeom prst="straightConnector1">
            <a:avLst/>
          </a:prstGeom>
          <a:ln w="50800" cmpd="sng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54A6DE4-CD3E-C449-8E91-96639D84C62F}"/>
              </a:ext>
            </a:extLst>
          </p:cNvPr>
          <p:cNvSpPr/>
          <p:nvPr/>
        </p:nvSpPr>
        <p:spPr>
          <a:xfrm>
            <a:off x="6959088" y="1400847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Query</a:t>
            </a:r>
          </a:p>
        </p:txBody>
      </p:sp>
      <p:pic>
        <p:nvPicPr>
          <p:cNvPr id="20" name="Graphic 19" descr="User">
            <a:extLst>
              <a:ext uri="{FF2B5EF4-FFF2-40B4-BE49-F238E27FC236}">
                <a16:creationId xmlns:a16="http://schemas.microsoft.com/office/drawing/2014/main" id="{80B6AD2F-1F5F-E14B-A711-FD5C6FADC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0" y="1600200"/>
            <a:ext cx="914400" cy="914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3BDFDFD-480B-FE42-A564-D4C7E284CEE4}"/>
              </a:ext>
            </a:extLst>
          </p:cNvPr>
          <p:cNvSpPr/>
          <p:nvPr/>
        </p:nvSpPr>
        <p:spPr>
          <a:xfrm>
            <a:off x="6771207" y="2204071"/>
            <a:ext cx="16001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ECA8EC-2AB2-404E-AF3D-6162623A8CFC}"/>
              </a:ext>
            </a:extLst>
          </p:cNvPr>
          <p:cNvSpPr/>
          <p:nvPr/>
        </p:nvSpPr>
        <p:spPr>
          <a:xfrm>
            <a:off x="3373906" y="1219201"/>
            <a:ext cx="3443229" cy="1682931"/>
          </a:xfrm>
          <a:prstGeom prst="ellips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t"/>
          <a:lstStyle/>
          <a:p>
            <a:endParaRPr lang="en-US" sz="2400" dirty="0">
              <a:latin typeface="Candara" panose="020E0502030303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D1F41E-A3E8-A042-8320-3CB4F0B8369B}"/>
              </a:ext>
            </a:extLst>
          </p:cNvPr>
          <p:cNvCxnSpPr>
            <a:cxnSpLocks/>
          </p:cNvCxnSpPr>
          <p:nvPr/>
        </p:nvCxnSpPr>
        <p:spPr>
          <a:xfrm flipH="1">
            <a:off x="6324600" y="1830696"/>
            <a:ext cx="2033414" cy="0"/>
          </a:xfrm>
          <a:prstGeom prst="straightConnector1">
            <a:avLst/>
          </a:prstGeom>
          <a:ln w="50800" cmpd="sng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51B6B0-C7B0-8848-9299-253E1DB43959}"/>
              </a:ext>
            </a:extLst>
          </p:cNvPr>
          <p:cNvCxnSpPr>
            <a:cxnSpLocks/>
          </p:cNvCxnSpPr>
          <p:nvPr/>
        </p:nvCxnSpPr>
        <p:spPr>
          <a:xfrm>
            <a:off x="6349804" y="2286000"/>
            <a:ext cx="2032196" cy="0"/>
          </a:xfrm>
          <a:prstGeom prst="straightConnector1">
            <a:avLst/>
          </a:prstGeom>
          <a:ln w="50800" cmpd="sng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89005E0-429C-A740-9F3C-DCE017A94C91}"/>
              </a:ext>
            </a:extLst>
          </p:cNvPr>
          <p:cNvSpPr/>
          <p:nvPr/>
        </p:nvSpPr>
        <p:spPr>
          <a:xfrm>
            <a:off x="3962401" y="1295401"/>
            <a:ext cx="976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310208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6" grpId="0" animBg="1"/>
      <p:bldP spid="17" grpId="0" animBg="1"/>
      <p:bldP spid="19" grpId="0"/>
      <p:bldP spid="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FA12-10DD-4E36-A3DF-CB024A636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/>
          <a:p>
            <a:r>
              <a:rPr lang="en-US" dirty="0"/>
              <a:t>Resolution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772906-2E19-4823-A0BE-AEB16E19C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19200"/>
                <a:ext cx="10972800" cy="1219200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Given KB, we aim to infer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</a:rPr>
                      <m:t>KB</m:t>
                    </m:r>
                    <m:r>
                      <a:rPr lang="en-US" sz="2800" dirty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</a:rPr>
                      <m:t>α</m:t>
                    </m:r>
                    <m:r>
                      <m:rPr>
                        <m:nor/>
                      </m:rPr>
                      <a:rPr lang="en-US" sz="2800" dirty="0"/>
                      <m:t> </m:t>
                    </m:r>
                    <m:r>
                      <m:rPr>
                        <m:nor/>
                      </m:rPr>
                      <a:rPr lang="el-GR" sz="2800" dirty="0"/>
                      <m:t>≡</m:t>
                    </m:r>
                    <m:r>
                      <m:rPr>
                        <m:nor/>
                      </m:rPr>
                      <a:rPr lang="en-US" sz="2800" dirty="0"/>
                      <m:t> 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sz="2800" dirty="0"/>
                      <m:t>KB</m:t>
                    </m:r>
                    <m:r>
                      <a:rPr lang="en-US" sz="2800" dirty="0"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Proof by contradiction: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/>
                      <m:t>KB</m:t>
                    </m:r>
                    <m:r>
                      <a:rPr lang="en-US" sz="2800" dirty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2800" dirty="0"/>
                  <a:t> is unsatisfiable.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772906-2E19-4823-A0BE-AEB16E19C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19200"/>
                <a:ext cx="10972800" cy="1219200"/>
              </a:xfrm>
              <a:blipFill>
                <a:blip r:embed="rId2"/>
                <a:stretch>
                  <a:fillRect l="-1272" t="-208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A7546-5933-46BD-9C0E-53C037F6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B08040-E7B4-4980-8D93-266C4E251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514601"/>
            <a:ext cx="7576282" cy="40690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3BA8EC-C44D-7F42-BB71-36CA9277E836}"/>
              </a:ext>
            </a:extLst>
          </p:cNvPr>
          <p:cNvSpPr/>
          <p:nvPr/>
        </p:nvSpPr>
        <p:spPr>
          <a:xfrm>
            <a:off x="3733800" y="4937759"/>
            <a:ext cx="2438400" cy="32004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18192-773A-46D2-BAB2-B77A6E20B3E0}"/>
              </a:ext>
            </a:extLst>
          </p:cNvPr>
          <p:cNvSpPr/>
          <p:nvPr/>
        </p:nvSpPr>
        <p:spPr>
          <a:xfrm>
            <a:off x="6202414" y="4724400"/>
            <a:ext cx="243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Applying the resolution inference rule</a:t>
            </a:r>
          </a:p>
        </p:txBody>
      </p:sp>
    </p:spTree>
    <p:extLst>
      <p:ext uri="{BB962C8B-B14F-4D97-AF65-F5344CB8AC3E}">
        <p14:creationId xmlns:p14="http://schemas.microsoft.com/office/powerpoint/2010/main" val="387429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CE37-33BA-40B1-BB9F-9FB4E16C8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24F48-FEFC-45F6-9A5D-25E9AB84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834DE76-D28B-4C27-801C-370F050032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8680959"/>
                  </p:ext>
                </p:extLst>
              </p:nvPr>
            </p:nvGraphicFramePr>
            <p:xfrm>
              <a:off x="3048000" y="1222950"/>
              <a:ext cx="5842318" cy="146304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733800">
                      <a:extLst>
                        <a:ext uri="{9D8B030D-6E8A-4147-A177-3AD203B41FA5}">
                          <a16:colId xmlns:a16="http://schemas.microsoft.com/office/drawing/2014/main" val="527413465"/>
                        </a:ext>
                      </a:extLst>
                    </a:gridCol>
                    <a:gridCol w="2108518">
                      <a:extLst>
                        <a:ext uri="{9D8B030D-6E8A-4147-A177-3AD203B41FA5}">
                          <a16:colId xmlns:a16="http://schemas.microsoft.com/office/drawing/2014/main" val="8744597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KB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800" i="0" dirty="0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7161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30188" marR="0" lvl="0" indent="-230188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B</a:t>
                          </a:r>
                          <a:r>
                            <a:rPr lang="en-US" sz="2800" i="0" baseline="-25000" dirty="0"/>
                            <a:t>1,1</a:t>
                          </a:r>
                          <a:r>
                            <a:rPr lang="en-US" sz="2800" i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0" dirty="0">
                                  <a:latin typeface="Cambria Math" panose="02040503050406030204" pitchFamily="18" charset="0"/>
                                </a:rPr>
                                <m:t>⇔</m:t>
                              </m:r>
                            </m:oMath>
                          </a14:m>
                          <a:r>
                            <a:rPr lang="en-US" sz="2800" i="0" dirty="0"/>
                            <a:t> (P</a:t>
                          </a:r>
                          <a:r>
                            <a:rPr lang="en-US" sz="2800" i="0" baseline="-25000" dirty="0"/>
                            <a:t>1,2</a:t>
                          </a:r>
                          <a:r>
                            <a:rPr lang="en-US" sz="2800" i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0" dirty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2800" i="0" dirty="0"/>
                            <a:t> P</a:t>
                          </a:r>
                          <a:r>
                            <a:rPr lang="en-US" sz="2800" i="0" baseline="-25000" dirty="0"/>
                            <a:t>2,1</a:t>
                          </a:r>
                          <a:r>
                            <a:rPr lang="en-US" sz="2800" i="0" dirty="0"/>
                            <a:t>)</a:t>
                          </a:r>
                        </a:p>
                        <a:p>
                          <a:pPr marL="230188" marR="0" lvl="0" indent="-230188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</m:oMath>
                          </a14:m>
                          <a:r>
                            <a:rPr lang="en-US" sz="2800" i="0" dirty="0"/>
                            <a:t>B</a:t>
                          </a:r>
                          <a:r>
                            <a:rPr lang="en-US" sz="2800" i="0" baseline="-25000" dirty="0"/>
                            <a:t>1,1 </a:t>
                          </a:r>
                          <a:endParaRPr lang="en-US" sz="2800" i="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i="0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0" dirty="0">
                                    <a:latin typeface="Candara" panose="020E0502030303020204" pitchFamily="34" charset="0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US" sz="2800" i="0" baseline="-25000" dirty="0"/>
                                  <m:t>1,2</m:t>
                                </m:r>
                              </m:oMath>
                            </m:oMathPara>
                          </a14:m>
                          <a:endParaRPr lang="en-US" sz="280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01647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834DE76-D28B-4C27-801C-370F050032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8680959"/>
                  </p:ext>
                </p:extLst>
              </p:nvPr>
            </p:nvGraphicFramePr>
            <p:xfrm>
              <a:off x="3048000" y="1222950"/>
              <a:ext cx="5842318" cy="146304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733800">
                      <a:extLst>
                        <a:ext uri="{9D8B030D-6E8A-4147-A177-3AD203B41FA5}">
                          <a16:colId xmlns:a16="http://schemas.microsoft.com/office/drawing/2014/main" val="527413465"/>
                        </a:ext>
                      </a:extLst>
                    </a:gridCol>
                    <a:gridCol w="2108518">
                      <a:extLst>
                        <a:ext uri="{9D8B030D-6E8A-4147-A177-3AD203B41FA5}">
                          <a16:colId xmlns:a16="http://schemas.microsoft.com/office/drawing/2014/main" val="874459737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KB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8313" t="-12195" r="-1205" b="-2170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7161563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9" t="-61333" r="-56949" b="-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8313" t="-61333" r="-1205" b="-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01647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482869-70BE-411B-98D8-140325639C9A}"/>
                  </a:ext>
                </a:extLst>
              </p:cNvPr>
              <p:cNvSpPr/>
              <p:nvPr/>
            </p:nvSpPr>
            <p:spPr>
              <a:xfrm>
                <a:off x="1990725" y="2845189"/>
                <a:ext cx="82524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rPr>
                      <m:t>KB</m:t>
                    </m:r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2400" dirty="0">
                    <a:latin typeface="Candara" panose="020E0502030303020204" pitchFamily="34" charset="0"/>
                    <a:cs typeface="Calibri" panose="020F0502020204030204" pitchFamily="34" charset="0"/>
                  </a:rPr>
                  <a:t>:  </a:t>
                </a:r>
              </a:p>
              <a:p>
                <a:pPr algn="ctr"/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sz="2400" baseline="-25000" dirty="0">
                    <a:solidFill>
                      <a:srgbClr val="7030A0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1,1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 P</a:t>
                </a:r>
                <a:r>
                  <a:rPr lang="en-US" sz="2400" baseline="-25000" dirty="0">
                    <a:solidFill>
                      <a:srgbClr val="7030A0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1,2</a:t>
                </a:r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rPr>
                      <m:t>2,1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rPr>
                      <m:t>1,2</m:t>
                    </m:r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rPr>
                      <m:t>1,1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rPr>
                      <m:t>2,1</m:t>
                    </m:r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rPr>
                      <m:t>1,1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sz="2400" baseline="-25000" dirty="0">
                    <a:solidFill>
                      <a:srgbClr val="7030A0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1,1</a:t>
                </a:r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rPr>
                      <m:t>1,2</m:t>
                    </m:r>
                  </m:oMath>
                </a14:m>
                <a:endParaRPr lang="en-US" sz="2400" dirty="0">
                  <a:latin typeface="Candara" panose="020E050203030302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482869-70BE-411B-98D8-140325639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725" y="2845189"/>
                <a:ext cx="8252460" cy="830997"/>
              </a:xfrm>
              <a:prstGeom prst="rect">
                <a:avLst/>
              </a:prstGeom>
              <a:blipFill>
                <a:blip r:embed="rId4"/>
                <a:stretch>
                  <a:fillRect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41C29D3-D4BF-2E46-BEF5-7BC698A0D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4267200"/>
            <a:ext cx="9343977" cy="185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3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D62B-8009-4FBF-8306-D5D676DB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D7EBFD-6FFD-45DB-ABC4-057C99E2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EAD52-71AB-4B9A-8984-E0E28FAD1E9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6C98BD4-557D-1E4C-98BF-A3EEB9CCFC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0762014"/>
                  </p:ext>
                </p:extLst>
              </p:nvPr>
            </p:nvGraphicFramePr>
            <p:xfrm>
              <a:off x="4724978" y="1130292"/>
              <a:ext cx="2434972" cy="18897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688529">
                      <a:extLst>
                        <a:ext uri="{9D8B030D-6E8A-4147-A177-3AD203B41FA5}">
                          <a16:colId xmlns:a16="http://schemas.microsoft.com/office/drawing/2014/main" val="527413465"/>
                        </a:ext>
                      </a:extLst>
                    </a:gridCol>
                    <a:gridCol w="746443">
                      <a:extLst>
                        <a:ext uri="{9D8B030D-6E8A-4147-A177-3AD203B41FA5}">
                          <a16:colId xmlns:a16="http://schemas.microsoft.com/office/drawing/2014/main" val="8744597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KB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800" i="0" dirty="0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7161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30188" marR="0" lvl="0" indent="-230188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0" dirty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 Q</a:t>
                          </a:r>
                        </a:p>
                        <a:p>
                          <a:pPr marL="230188" marR="0" lvl="0" indent="-230188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2800" i="0" dirty="0">
                              <a:solidFill>
                                <a:schemeClr val="tx1"/>
                              </a:solidFill>
                              <a:latin typeface="Candara" panose="020E0502030303020204" pitchFamily="34" charset="0"/>
                            </a:rPr>
                            <a:t>R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oMath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  <a:latin typeface="Candara" panose="020E0502030303020204" pitchFamily="34" charset="0"/>
                          </a:endParaRPr>
                        </a:p>
                        <a:p>
                          <a:pPr marL="230188" marR="0" lvl="0" indent="-230188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2800" i="0" dirty="0">
                              <a:solidFill>
                                <a:schemeClr val="tx1"/>
                              </a:solidFill>
                              <a:latin typeface="Candara" panose="020E0502030303020204" pitchFamily="34" charset="0"/>
                            </a:rPr>
                            <a:t>R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oMath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i="0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01647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6C98BD4-557D-1E4C-98BF-A3EEB9CCFC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0762014"/>
                  </p:ext>
                </p:extLst>
              </p:nvPr>
            </p:nvGraphicFramePr>
            <p:xfrm>
              <a:off x="4724978" y="1130292"/>
              <a:ext cx="2434972" cy="18897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688529">
                      <a:extLst>
                        <a:ext uri="{9D8B030D-6E8A-4147-A177-3AD203B41FA5}">
                          <a16:colId xmlns:a16="http://schemas.microsoft.com/office/drawing/2014/main" val="527413465"/>
                        </a:ext>
                      </a:extLst>
                    </a:gridCol>
                    <a:gridCol w="746443">
                      <a:extLst>
                        <a:ext uri="{9D8B030D-6E8A-4147-A177-3AD203B41FA5}">
                          <a16:colId xmlns:a16="http://schemas.microsoft.com/office/drawing/2014/main" val="874459737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KB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27119" t="-9756" r="-3390" b="-2975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7161563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52" t="-41284" r="-45865" b="-119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27119" t="-41284" r="-3390" b="-119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01647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90401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D62B-8009-4FBF-8306-D5D676DB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D7EBFD-6FFD-45DB-ABC4-057C99E2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EAD52-71AB-4B9A-8984-E0E28FAD1E9A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CB953F0-7A86-E746-A3D3-FEF6769486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5784089"/>
                  </p:ext>
                </p:extLst>
              </p:nvPr>
            </p:nvGraphicFramePr>
            <p:xfrm>
              <a:off x="4724978" y="1130292"/>
              <a:ext cx="2434972" cy="18897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688529">
                      <a:extLst>
                        <a:ext uri="{9D8B030D-6E8A-4147-A177-3AD203B41FA5}">
                          <a16:colId xmlns:a16="http://schemas.microsoft.com/office/drawing/2014/main" val="527413465"/>
                        </a:ext>
                      </a:extLst>
                    </a:gridCol>
                    <a:gridCol w="746443">
                      <a:extLst>
                        <a:ext uri="{9D8B030D-6E8A-4147-A177-3AD203B41FA5}">
                          <a16:colId xmlns:a16="http://schemas.microsoft.com/office/drawing/2014/main" val="8744597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KB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800" i="0" dirty="0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7161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230188" marR="0" lvl="0" indent="-230188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0" dirty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 Q</a:t>
                          </a:r>
                        </a:p>
                        <a:p>
                          <a:pPr marL="230188" marR="0" lvl="0" indent="-230188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2800" i="0" dirty="0">
                              <a:solidFill>
                                <a:schemeClr val="tx1"/>
                              </a:solidFill>
                              <a:latin typeface="Candara" panose="020E0502030303020204" pitchFamily="34" charset="0"/>
                            </a:rPr>
                            <a:t>R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oMath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  <a:latin typeface="Candara" panose="020E0502030303020204" pitchFamily="34" charset="0"/>
                          </a:endParaRPr>
                        </a:p>
                        <a:p>
                          <a:pPr marL="230188" marR="0" lvl="0" indent="-230188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2800" i="0" dirty="0">
                              <a:solidFill>
                                <a:schemeClr val="tx1"/>
                              </a:solidFill>
                              <a:latin typeface="Candara" panose="020E0502030303020204" pitchFamily="34" charset="0"/>
                            </a:rPr>
                            <a:t>R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oMath>
                          </a14:m>
                          <a:endParaRPr lang="en-US" sz="2800" i="0" dirty="0">
                            <a:solidFill>
                              <a:schemeClr val="tx1"/>
                            </a:solidFill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i="0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lang="en-US" sz="2800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01647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CB953F0-7A86-E746-A3D3-FEF6769486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5784089"/>
                  </p:ext>
                </p:extLst>
              </p:nvPr>
            </p:nvGraphicFramePr>
            <p:xfrm>
              <a:off x="4724978" y="1130292"/>
              <a:ext cx="2434972" cy="18897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688529">
                      <a:extLst>
                        <a:ext uri="{9D8B030D-6E8A-4147-A177-3AD203B41FA5}">
                          <a16:colId xmlns:a16="http://schemas.microsoft.com/office/drawing/2014/main" val="527413465"/>
                        </a:ext>
                      </a:extLst>
                    </a:gridCol>
                    <a:gridCol w="746443">
                      <a:extLst>
                        <a:ext uri="{9D8B030D-6E8A-4147-A177-3AD203B41FA5}">
                          <a16:colId xmlns:a16="http://schemas.microsoft.com/office/drawing/2014/main" val="874459737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i="0" dirty="0">
                              <a:latin typeface="Candara" panose="020E0502030303020204" pitchFamily="34" charset="0"/>
                            </a:rPr>
                            <a:t>KB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7119" t="-9756" r="-3390" b="-2975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7161563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52" t="-41284" r="-45865" b="-119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7119" t="-41284" r="-3390" b="-119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01647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B4B4F57-A06B-AF45-8430-B76DE772D371}"/>
                  </a:ext>
                </a:extLst>
              </p:cNvPr>
              <p:cNvSpPr/>
              <p:nvPr/>
            </p:nvSpPr>
            <p:spPr>
              <a:xfrm>
                <a:off x="1990725" y="3283804"/>
                <a:ext cx="82524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rgbClr val="7030A0"/>
                        </a:solidFill>
                        <a:latin typeface="Candara" panose="020E0502030303020204" pitchFamily="34" charset="0"/>
                        <a:cs typeface="Calibri" panose="020F0502020204030204" pitchFamily="34" charset="0"/>
                      </a:rPr>
                      <m:t>KB</m:t>
                    </m:r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2400" dirty="0">
                    <a:latin typeface="Candara" panose="020E0502030303020204" pitchFamily="34" charset="0"/>
                    <a:cs typeface="Calibri" panose="020F0502020204030204" pitchFamily="34" charset="0"/>
                  </a:rPr>
                  <a:t>:  </a:t>
                </a:r>
              </a:p>
              <a:p>
                <a:pPr algn="ctr"/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 Q)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endParaRPr lang="en-US" sz="2400" dirty="0">
                  <a:latin typeface="Candara" panose="020E050203030302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B4B4F57-A06B-AF45-8430-B76DE772D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725" y="3283804"/>
                <a:ext cx="8252460" cy="830997"/>
              </a:xfrm>
              <a:prstGeom prst="rect">
                <a:avLst/>
              </a:prstGeom>
              <a:blipFill>
                <a:blip r:embed="rId3"/>
                <a:stretch>
                  <a:fillRect t="-454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4931538-A814-2141-9C26-994837F55EC6}"/>
                  </a:ext>
                </a:extLst>
              </p:cNvPr>
              <p:cNvSpPr/>
              <p:nvPr/>
            </p:nvSpPr>
            <p:spPr>
              <a:xfrm>
                <a:off x="3253157" y="4267201"/>
                <a:ext cx="906595" cy="461665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 Q</a:t>
                </a:r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4931538-A814-2141-9C26-994837F55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157" y="4267201"/>
                <a:ext cx="906595" cy="461665"/>
              </a:xfrm>
              <a:prstGeom prst="rect">
                <a:avLst/>
              </a:prstGeom>
              <a:blipFill>
                <a:blip r:embed="rId4"/>
                <a:stretch>
                  <a:fillRect l="-1370" t="-5263" r="-8219" b="-28947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C973BE-A360-F14E-BB7C-C7C0296433FF}"/>
                  </a:ext>
                </a:extLst>
              </p:cNvPr>
              <p:cNvSpPr/>
              <p:nvPr/>
            </p:nvSpPr>
            <p:spPr>
              <a:xfrm>
                <a:off x="4548556" y="4267201"/>
                <a:ext cx="1393908" cy="461665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24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C973BE-A360-F14E-BB7C-C7C029643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556" y="4267201"/>
                <a:ext cx="139390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0E6B3FF-682C-A442-A99B-74E716291940}"/>
                  </a:ext>
                </a:extLst>
              </p:cNvPr>
              <p:cNvSpPr/>
              <p:nvPr/>
            </p:nvSpPr>
            <p:spPr>
              <a:xfrm>
                <a:off x="6394298" y="4276726"/>
                <a:ext cx="1474506" cy="461665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24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0E6B3FF-682C-A442-A99B-74E7162919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298" y="4276726"/>
                <a:ext cx="1474506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2C523AA-B9CE-7144-BDD0-2754C03F7389}"/>
                  </a:ext>
                </a:extLst>
              </p:cNvPr>
              <p:cNvSpPr/>
              <p:nvPr/>
            </p:nvSpPr>
            <p:spPr>
              <a:xfrm>
                <a:off x="8358556" y="4276726"/>
                <a:ext cx="442750" cy="461665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2C523AA-B9CE-7144-BDD0-2754C03F73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556" y="4276726"/>
                <a:ext cx="44275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088E3AD-A008-B54A-B29B-F08BBBF4D7EA}"/>
                  </a:ext>
                </a:extLst>
              </p:cNvPr>
              <p:cNvSpPr/>
              <p:nvPr/>
            </p:nvSpPr>
            <p:spPr>
              <a:xfrm>
                <a:off x="3760063" y="5190321"/>
                <a:ext cx="1154419" cy="461665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088E3AD-A008-B54A-B29B-F08BBBF4D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063" y="5190321"/>
                <a:ext cx="1154419" cy="461665"/>
              </a:xfrm>
              <a:prstGeom prst="rect">
                <a:avLst/>
              </a:prstGeom>
              <a:blipFill>
                <a:blip r:embed="rId8"/>
                <a:stretch>
                  <a:fillRect l="-3226" b="-10526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14BAB6-269A-1949-A056-F51E92A5D0CB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3706454" y="4728866"/>
            <a:ext cx="630818" cy="46145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07C7BD-20E9-DF45-86A4-AF545CA06FB2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4337272" y="4728866"/>
            <a:ext cx="908238" cy="46145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4598329-7A71-3549-85FC-5A660E9D6162}"/>
                  </a:ext>
                </a:extLst>
              </p:cNvPr>
              <p:cNvSpPr/>
              <p:nvPr/>
            </p:nvSpPr>
            <p:spPr>
              <a:xfrm>
                <a:off x="5038394" y="5190321"/>
                <a:ext cx="1097865" cy="461665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4598329-7A71-3549-85FC-5A660E9D61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394" y="5190321"/>
                <a:ext cx="1097865" cy="461665"/>
              </a:xfrm>
              <a:prstGeom prst="rect">
                <a:avLst/>
              </a:prstGeom>
              <a:blipFill>
                <a:blip r:embed="rId9"/>
                <a:stretch>
                  <a:fillRect l="-1136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5322D0-293F-3448-A5E3-572B7439DF77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3706454" y="4728866"/>
            <a:ext cx="1880872" cy="46145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011592-066C-804F-B5EE-9BC1A45B8970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flipH="1">
            <a:off x="5587327" y="4738390"/>
            <a:ext cx="1544225" cy="45193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FEB3D73-262D-0F43-9EB7-743B4BF1E593}"/>
                  </a:ext>
                </a:extLst>
              </p:cNvPr>
              <p:cNvSpPr/>
              <p:nvPr/>
            </p:nvSpPr>
            <p:spPr>
              <a:xfrm>
                <a:off x="6388488" y="5190321"/>
                <a:ext cx="655949" cy="461665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FEB3D73-262D-0F43-9EB7-743B4BF1E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488" y="5190321"/>
                <a:ext cx="65594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4F403D-AD7E-2B4C-9F10-29670FF13598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5245510" y="4728866"/>
            <a:ext cx="1470952" cy="46145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E097BE-FC90-2B4D-A391-C32B74AAA08C}"/>
              </a:ext>
            </a:extLst>
          </p:cNvPr>
          <p:cNvCxnSpPr>
            <a:cxnSpLocks/>
            <a:stCxn id="10" idx="2"/>
            <a:endCxn id="25" idx="0"/>
          </p:cNvCxnSpPr>
          <p:nvPr/>
        </p:nvCxnSpPr>
        <p:spPr>
          <a:xfrm flipH="1">
            <a:off x="6716463" y="4738390"/>
            <a:ext cx="1863469" cy="45193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85010F3-7467-054F-A23C-44C9091A02FB}"/>
                  </a:ext>
                </a:extLst>
              </p:cNvPr>
              <p:cNvSpPr/>
              <p:nvPr/>
            </p:nvSpPr>
            <p:spPr>
              <a:xfrm>
                <a:off x="7354503" y="5190321"/>
                <a:ext cx="681597" cy="461665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85010F3-7467-054F-A23C-44C9091A02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503" y="5190321"/>
                <a:ext cx="681597" cy="461665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F4ADF37-1465-FF4A-9B32-84E75632BBB4}"/>
              </a:ext>
            </a:extLst>
          </p:cNvPr>
          <p:cNvCxnSpPr>
            <a:cxnSpLocks/>
            <a:stCxn id="9" idx="2"/>
            <a:endCxn id="33" idx="0"/>
          </p:cNvCxnSpPr>
          <p:nvPr/>
        </p:nvCxnSpPr>
        <p:spPr>
          <a:xfrm>
            <a:off x="7131551" y="4738391"/>
            <a:ext cx="563751" cy="45193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A46A5AA-84F1-C64C-88DB-12787105496C}"/>
              </a:ext>
            </a:extLst>
          </p:cNvPr>
          <p:cNvCxnSpPr>
            <a:cxnSpLocks/>
            <a:stCxn id="10" idx="2"/>
            <a:endCxn id="33" idx="0"/>
          </p:cNvCxnSpPr>
          <p:nvPr/>
        </p:nvCxnSpPr>
        <p:spPr>
          <a:xfrm flipH="1">
            <a:off x="7695301" y="4738390"/>
            <a:ext cx="884630" cy="45193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AAA465-0501-DE46-8165-1F221408220B}"/>
                  </a:ext>
                </a:extLst>
              </p:cNvPr>
              <p:cNvSpPr/>
              <p:nvPr/>
            </p:nvSpPr>
            <p:spPr>
              <a:xfrm>
                <a:off x="5087675" y="6029326"/>
                <a:ext cx="671979" cy="461665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AAA465-0501-DE46-8165-1F2214082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675" y="6029326"/>
                <a:ext cx="67197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5B1279B-2844-8D42-9583-0CCA2F66FEF6}"/>
              </a:ext>
            </a:extLst>
          </p:cNvPr>
          <p:cNvCxnSpPr>
            <a:cxnSpLocks/>
            <a:stCxn id="11" idx="2"/>
            <a:endCxn id="40" idx="0"/>
          </p:cNvCxnSpPr>
          <p:nvPr/>
        </p:nvCxnSpPr>
        <p:spPr>
          <a:xfrm>
            <a:off x="4337272" y="5651985"/>
            <a:ext cx="1086392" cy="37734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D14681D-627E-6B45-A0B3-22B4279D1379}"/>
              </a:ext>
            </a:extLst>
          </p:cNvPr>
          <p:cNvCxnSpPr>
            <a:cxnSpLocks/>
            <a:stCxn id="33" idx="2"/>
            <a:endCxn id="40" idx="0"/>
          </p:cNvCxnSpPr>
          <p:nvPr/>
        </p:nvCxnSpPr>
        <p:spPr>
          <a:xfrm flipH="1">
            <a:off x="5423665" y="5651985"/>
            <a:ext cx="2271637" cy="37734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1F9132D-5E23-1047-AF36-3EC2C56C2EAF}"/>
                  </a:ext>
                </a:extLst>
              </p:cNvPr>
              <p:cNvSpPr/>
              <p:nvPr/>
            </p:nvSpPr>
            <p:spPr>
              <a:xfrm>
                <a:off x="6002075" y="6019801"/>
                <a:ext cx="671979" cy="461665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24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1F9132D-5E23-1047-AF36-3EC2C56C2E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075" y="6019801"/>
                <a:ext cx="671979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57312CF-C3CB-8B44-8127-B3FFDACB74FA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>
            <a:off x="5587326" y="5651986"/>
            <a:ext cx="750738" cy="36781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1C39084-A25C-5A48-8034-C44AD261E667}"/>
              </a:ext>
            </a:extLst>
          </p:cNvPr>
          <p:cNvCxnSpPr>
            <a:cxnSpLocks/>
            <a:stCxn id="25" idx="2"/>
            <a:endCxn id="47" idx="0"/>
          </p:cNvCxnSpPr>
          <p:nvPr/>
        </p:nvCxnSpPr>
        <p:spPr>
          <a:xfrm flipH="1">
            <a:off x="6338064" y="5651986"/>
            <a:ext cx="378398" cy="36781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3D58F4F-0D76-5647-8A1D-A7FA48A5F1C2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>
            <a:off x="6674053" y="6250634"/>
            <a:ext cx="1607366" cy="33653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9847703-1FD1-724E-8E91-5999B822106B}"/>
              </a:ext>
            </a:extLst>
          </p:cNvPr>
          <p:cNvSpPr/>
          <p:nvPr/>
        </p:nvSpPr>
        <p:spPr>
          <a:xfrm>
            <a:off x="8281420" y="6356332"/>
            <a:ext cx="252981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2400" dirty="0">
              <a:latin typeface="Candara" panose="020E0502030303020204" pitchFamily="34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668CD39-2CE7-8949-BBD7-0954182C5560}"/>
              </a:ext>
            </a:extLst>
          </p:cNvPr>
          <p:cNvCxnSpPr>
            <a:cxnSpLocks/>
            <a:stCxn id="10" idx="2"/>
            <a:endCxn id="58" idx="0"/>
          </p:cNvCxnSpPr>
          <p:nvPr/>
        </p:nvCxnSpPr>
        <p:spPr>
          <a:xfrm flipH="1">
            <a:off x="8407911" y="4738391"/>
            <a:ext cx="172021" cy="161794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61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8" grpId="0" animBg="1"/>
      <p:bldP spid="25" grpId="0" animBg="1"/>
      <p:bldP spid="33" grpId="0" animBg="1"/>
      <p:bldP spid="40" grpId="0" animBg="1"/>
      <p:bldP spid="47" grpId="0" animBg="1"/>
      <p:bldP spid="5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F28F-D73D-4D91-87A1-0D1162B0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Speedup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FDEF8-EA82-4D6B-BCE8-BFFA64497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complexity of  the resolution algorithm takes polynomial time.</a:t>
            </a:r>
          </a:p>
          <a:p>
            <a:r>
              <a:rPr lang="en-US" dirty="0"/>
              <a:t>We can design linear-time algorithms for some restricted forms of propositional logic.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907CC-B73D-44D7-914A-B79B6BCA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855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BB00-F5F3-4256-B3D3-D7A57BD1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Horn Clauses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02513-292B-488A-A84E-C11BFC9FE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disjunction of literals (clause) of which at most one is positive, including</a:t>
                </a:r>
              </a:p>
              <a:p>
                <a:pPr lvl="1"/>
                <a:r>
                  <a:rPr lang="en-US" dirty="0">
                    <a:solidFill>
                      <a:srgbClr val="0000CC"/>
                    </a:solidFill>
                  </a:rPr>
                  <a:t>Definite clauses </a:t>
                </a:r>
                <a:r>
                  <a:rPr lang="en-US" dirty="0"/>
                  <a:t>with exactly one positive literals;</a:t>
                </a:r>
              </a:p>
              <a:p>
                <a:pPr lvl="1"/>
                <a:r>
                  <a:rPr lang="en-US" dirty="0">
                    <a:solidFill>
                      <a:srgbClr val="0000CC"/>
                    </a:solidFill>
                  </a:rPr>
                  <a:t>Goal clauses </a:t>
                </a:r>
                <a:r>
                  <a:rPr lang="en-US" dirty="0"/>
                  <a:t>with no positive literals.</a:t>
                </a:r>
              </a:p>
              <a:p>
                <a:r>
                  <a:rPr lang="en-US" dirty="0"/>
                  <a:t>Examples: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∨ </m:t>
                    </m:r>
                    <m:r>
                      <a:rPr lang="en-US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∨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∨ </m:t>
                    </m:r>
                    <m:r>
                      <a:rPr lang="en-US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∨¬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02513-292B-488A-A84E-C11BFC9FE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A0035-1F35-4A88-A9C8-32D19BC0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533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0376-7608-41A2-ACDE-82C547E7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Perspective of Horn Clauses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DD0E5A-81AA-41CD-9DA4-CE4485F4D2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Either: </a:t>
                </a:r>
                <a:r>
                  <a:rPr lang="en-US" dirty="0">
                    <a:solidFill>
                      <a:srgbClr val="FF0000"/>
                    </a:solidFill>
                  </a:rPr>
                  <a:t>symbol</a:t>
                </a:r>
                <a:r>
                  <a:rPr lang="en-US" dirty="0"/>
                  <a:t> </a:t>
                </a:r>
              </a:p>
              <a:p>
                <a:pPr marL="11113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7030A0"/>
                        </a:solidFill>
                      </a:rPr>
                      <m:t>P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pPr marL="11113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r>
                  <a:rPr lang="en-US" dirty="0"/>
                  <a:t>Or: </a:t>
                </a:r>
                <a:r>
                  <a:rPr lang="en-US" dirty="0">
                    <a:solidFill>
                      <a:srgbClr val="FF0000"/>
                    </a:solidFill>
                  </a:rPr>
                  <a:t>(conjunction of symbols)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symbol</a:t>
                </a:r>
                <a:endParaRPr lang="en-US" dirty="0"/>
              </a:p>
              <a:p>
                <a:pPr marL="73025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7030A0"/>
                        </a:solidFill>
                      </a:rPr>
                      <m:t>P</m:t>
                    </m:r>
                    <m:r>
                      <a:rPr lang="en-US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7030A0"/>
                        </a:solidFill>
                      </a:rPr>
                      <m:t>R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≡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7030A0"/>
                        </a:solidFill>
                      </a:rPr>
                      <m:t>P</m:t>
                    </m:r>
                    <m:r>
                      <a:rPr lang="en-US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7030A0"/>
                        </a:solidFill>
                      </a:rPr>
                      <m:t>)</m:t>
                    </m:r>
                    <m:r>
                      <a:rPr lang="en-US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≡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7030A0"/>
                        </a:solidFill>
                      </a:rPr>
                      <m:t>P</m:t>
                    </m:r>
                    <m:r>
                      <a:rPr lang="en-US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DD0E5A-81AA-41CD-9DA4-CE4485F4D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3" t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02BB0-E48F-483E-BA6B-E348185C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01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99E2-C20D-491D-8CE2-A6F40357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Chaining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A11C1C3-3BFE-BF48-B499-D5925AC340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Resolution for Horn clauses (Modus Ponens):</a:t>
                </a:r>
              </a:p>
              <a:p>
                <a:pPr marL="35083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r>
                            <a:rPr lang="en-US" i="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A11C1C3-3BFE-BF48-B499-D5925AC340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3" t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2E297-04F9-421E-BB79-A86787CE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751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99E2-C20D-491D-8CE2-A6F40357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Chaining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2E297-04F9-421E-BB79-A86787CE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DF64F7-5EB4-482B-8CD9-1E34B9CD0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00259"/>
            <a:ext cx="855025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731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99E2-C20D-491D-8CE2-A6F40357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2E297-04F9-421E-BB79-A86787CE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51BED5-B8A0-410E-922A-8FAB30A25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695"/>
          <a:stretch/>
        </p:blipFill>
        <p:spPr>
          <a:xfrm>
            <a:off x="609600" y="914400"/>
            <a:ext cx="2438400" cy="35671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2B36C7C-F43E-476F-950D-2A7989D752CF}"/>
              </a:ext>
            </a:extLst>
          </p:cNvPr>
          <p:cNvSpPr/>
          <p:nvPr/>
        </p:nvSpPr>
        <p:spPr>
          <a:xfrm>
            <a:off x="609600" y="4648200"/>
            <a:ext cx="1239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Query </a:t>
            </a:r>
            <a:r>
              <a:rPr lang="en-US" sz="2400" i="1" dirty="0">
                <a:solidFill>
                  <a:srgbClr val="7030A0"/>
                </a:solidFill>
                <a:latin typeface="+mn-lt"/>
              </a:rPr>
              <a:t>Q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965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9562C410-962D-E14E-89FC-73B8712DF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>
            <a:normAutofit/>
          </a:bodyPr>
          <a:lstStyle/>
          <a:p>
            <a:r>
              <a:rPr lang="en-US" dirty="0"/>
              <a:t>Knowledge Representation Language</a:t>
            </a: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D96F75A1-AF0A-CE40-BC6F-2CA88E8E4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278310"/>
            <a:ext cx="10972800" cy="3274889"/>
          </a:xfrm>
        </p:spPr>
        <p:txBody>
          <a:bodyPr>
            <a:normAutofit/>
          </a:bodyPr>
          <a:lstStyle/>
          <a:p>
            <a:r>
              <a:rPr lang="en-US" dirty="0"/>
              <a:t>Syntax defines the sentences in the language.</a:t>
            </a:r>
          </a:p>
          <a:p>
            <a:r>
              <a:rPr lang="en-US" dirty="0"/>
              <a:t>Semantics defines the “meaning” of sentences, i.e., define truth of a sentence in a world.</a:t>
            </a:r>
          </a:p>
          <a:p>
            <a:r>
              <a:rPr lang="en-US" dirty="0"/>
              <a:t>Logical inference (deduction) derives new sentences in the language from existing ones.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34B59-8F32-F343-8801-A23E9633A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92DE6A-5E1D-2D46-AC1E-17AE649E5365}"/>
              </a:ext>
            </a:extLst>
          </p:cNvPr>
          <p:cNvCxnSpPr>
            <a:cxnSpLocks/>
          </p:cNvCxnSpPr>
          <p:nvPr/>
        </p:nvCxnSpPr>
        <p:spPr>
          <a:xfrm>
            <a:off x="2895600" y="1927351"/>
            <a:ext cx="579120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6DE3479-B65F-A546-8AEF-26A7A611F5F7}"/>
              </a:ext>
            </a:extLst>
          </p:cNvPr>
          <p:cNvSpPr/>
          <p:nvPr/>
        </p:nvSpPr>
        <p:spPr>
          <a:xfrm>
            <a:off x="4419600" y="1066801"/>
            <a:ext cx="1500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sentences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428F94-819A-8A4C-A15D-057E306C1528}"/>
              </a:ext>
            </a:extLst>
          </p:cNvPr>
          <p:cNvSpPr/>
          <p:nvPr/>
        </p:nvSpPr>
        <p:spPr>
          <a:xfrm>
            <a:off x="7248390" y="1066801"/>
            <a:ext cx="1372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sentence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C59BC8-F9AE-B844-8BE3-44FA7926088C}"/>
              </a:ext>
            </a:extLst>
          </p:cNvPr>
          <p:cNvSpPr/>
          <p:nvPr/>
        </p:nvSpPr>
        <p:spPr>
          <a:xfrm>
            <a:off x="4724401" y="2414585"/>
            <a:ext cx="817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facts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A7C6C5E-C879-764C-96BA-10213D5F2207}"/>
              </a:ext>
            </a:extLst>
          </p:cNvPr>
          <p:cNvSpPr/>
          <p:nvPr/>
        </p:nvSpPr>
        <p:spPr>
          <a:xfrm>
            <a:off x="7497593" y="2414585"/>
            <a:ext cx="689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fact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9298204-A3D3-6D41-A6AC-A3A3C17B59D9}"/>
              </a:ext>
            </a:extLst>
          </p:cNvPr>
          <p:cNvCxnSpPr>
            <a:cxnSpLocks/>
          </p:cNvCxnSpPr>
          <p:nvPr/>
        </p:nvCxnSpPr>
        <p:spPr>
          <a:xfrm>
            <a:off x="5924820" y="1297632"/>
            <a:ext cx="1323571" cy="0"/>
          </a:xfrm>
          <a:prstGeom prst="straightConnector1">
            <a:avLst/>
          </a:prstGeom>
          <a:ln w="50800" cmpd="sng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A3F7DA9-82C2-9D4F-8F71-3A8DCE433010}"/>
              </a:ext>
            </a:extLst>
          </p:cNvPr>
          <p:cNvCxnSpPr>
            <a:cxnSpLocks/>
          </p:cNvCxnSpPr>
          <p:nvPr/>
        </p:nvCxnSpPr>
        <p:spPr>
          <a:xfrm>
            <a:off x="5943601" y="2645416"/>
            <a:ext cx="1323571" cy="0"/>
          </a:xfrm>
          <a:prstGeom prst="straightConnector1">
            <a:avLst/>
          </a:prstGeom>
          <a:ln w="50800" cmpd="sng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AF78070-1D68-214C-A42E-4EECAB26298B}"/>
              </a:ext>
            </a:extLst>
          </p:cNvPr>
          <p:cNvCxnSpPr>
            <a:cxnSpLocks/>
          </p:cNvCxnSpPr>
          <p:nvPr/>
        </p:nvCxnSpPr>
        <p:spPr>
          <a:xfrm>
            <a:off x="5105400" y="1524552"/>
            <a:ext cx="5676" cy="890033"/>
          </a:xfrm>
          <a:prstGeom prst="straightConnector1">
            <a:avLst/>
          </a:prstGeom>
          <a:ln w="50800" cmpd="sng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3BE03DB-CF82-C346-A8A7-0E87E84F1BD1}"/>
              </a:ext>
            </a:extLst>
          </p:cNvPr>
          <p:cNvCxnSpPr>
            <a:cxnSpLocks/>
          </p:cNvCxnSpPr>
          <p:nvPr/>
        </p:nvCxnSpPr>
        <p:spPr>
          <a:xfrm>
            <a:off x="7848600" y="1524552"/>
            <a:ext cx="0" cy="890033"/>
          </a:xfrm>
          <a:prstGeom prst="straightConnector1">
            <a:avLst/>
          </a:prstGeom>
          <a:ln w="50800" cmpd="sng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82F0987-7755-4140-8FAB-68E1EEAD4756}"/>
              </a:ext>
            </a:extLst>
          </p:cNvPr>
          <p:cNvSpPr/>
          <p:nvPr/>
        </p:nvSpPr>
        <p:spPr>
          <a:xfrm>
            <a:off x="2873492" y="1567971"/>
            <a:ext cx="13580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ndara" panose="020E0502030303020204" pitchFamily="34" charset="0"/>
                <a:cs typeface="Calibri" panose="020F0502020204030204" pitchFamily="34" charset="0"/>
              </a:rPr>
              <a:t>Representation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C3FEC31-45D5-AB45-8985-4C1CB0634A7C}"/>
              </a:ext>
            </a:extLst>
          </p:cNvPr>
          <p:cNvSpPr/>
          <p:nvPr/>
        </p:nvSpPr>
        <p:spPr>
          <a:xfrm>
            <a:off x="2873493" y="1973518"/>
            <a:ext cx="1164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ndara" panose="020E0502030303020204" pitchFamily="34" charset="0"/>
                <a:cs typeface="Calibri" panose="020F0502020204030204" pitchFamily="34" charset="0"/>
              </a:rPr>
              <a:t>Environment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C65A122-604B-1547-BBD0-AA6E98538BF6}"/>
              </a:ext>
            </a:extLst>
          </p:cNvPr>
          <p:cNvSpPr/>
          <p:nvPr/>
        </p:nvSpPr>
        <p:spPr>
          <a:xfrm>
            <a:off x="6128176" y="132055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Entails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EB724F-29C0-1948-A593-B59CA8A6F52F}"/>
              </a:ext>
            </a:extLst>
          </p:cNvPr>
          <p:cNvSpPr/>
          <p:nvPr/>
        </p:nvSpPr>
        <p:spPr>
          <a:xfrm>
            <a:off x="6128572" y="2266649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Follows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DA886A3-23D6-B741-9DA9-EC8B3183BD99}"/>
              </a:ext>
            </a:extLst>
          </p:cNvPr>
          <p:cNvSpPr/>
          <p:nvPr/>
        </p:nvSpPr>
        <p:spPr>
          <a:xfrm rot="5400000">
            <a:off x="4690319" y="1867942"/>
            <a:ext cx="11379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ndara" panose="020E0502030303020204" pitchFamily="34" charset="0"/>
                <a:cs typeface="Calibri" panose="020F0502020204030204" pitchFamily="34" charset="0"/>
              </a:rPr>
              <a:t>Semantics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F1CAFD5-3CBF-174A-8ADF-55FF6AEEEF1F}"/>
              </a:ext>
            </a:extLst>
          </p:cNvPr>
          <p:cNvSpPr/>
          <p:nvPr/>
        </p:nvSpPr>
        <p:spPr>
          <a:xfrm rot="5400000">
            <a:off x="7125741" y="1862883"/>
            <a:ext cx="11379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ndara" panose="020E0502030303020204" pitchFamily="34" charset="0"/>
                <a:cs typeface="Calibri" panose="020F0502020204030204" pitchFamily="34" charset="0"/>
              </a:rPr>
              <a:t>Semantics</a:t>
            </a:r>
          </a:p>
        </p:txBody>
      </p:sp>
    </p:spTree>
    <p:extLst>
      <p:ext uri="{BB962C8B-B14F-4D97-AF65-F5344CB8AC3E}">
        <p14:creationId xmlns:p14="http://schemas.microsoft.com/office/powerpoint/2010/main" val="414752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53" grpId="0"/>
      <p:bldP spid="54" grpId="0"/>
      <p:bldP spid="55" grpId="0"/>
      <p:bldP spid="5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C624-B27F-41B0-A60F-CD02B964B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/>
          <a:p>
            <a:r>
              <a:rPr lang="en-US" dirty="0"/>
              <a:t>Example: Solution in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A895B-5413-4334-B36C-8059DDBA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50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153C31DC-016F-4765-A1FF-6A2BE90E24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9205304"/>
                  </p:ext>
                </p:extLst>
              </p:nvPr>
            </p:nvGraphicFramePr>
            <p:xfrm>
              <a:off x="2126614" y="2331720"/>
              <a:ext cx="1233742" cy="29260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233742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</a:tblGrid>
                  <a:tr h="3327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KB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3327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oMath>
                            </m:oMathPara>
                          </a14:m>
                          <a:endParaRPr lang="en-US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1279164"/>
                      </a:ext>
                    </a:extLst>
                  </a:tr>
                  <a:tr h="3327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ndara" panose="020E0502030303020204" pitchFamily="34" charset="0"/>
                                  </a:rPr>
                                  <m:t>L</m:t>
                                </m:r>
                                <m:r>
                                  <a:rPr lang="en-US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2949474"/>
                      </a:ext>
                    </a:extLst>
                  </a:tr>
                  <a:tr h="3327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ndara" panose="020E0502030303020204" pitchFamily="34" charset="0"/>
                                  </a:rPr>
                                  <m:t>B</m:t>
                                </m:r>
                                <m:r>
                                  <a:rPr lang="en-US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a:rPr lang="en-US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3327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ndara" panose="020E0502030303020204" pitchFamily="34" charset="0"/>
                                  </a:rPr>
                                  <m:t>A</m:t>
                                </m:r>
                                <m:r>
                                  <a:rPr lang="en-US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3327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ndara" panose="020E0502030303020204" pitchFamily="34" charset="0"/>
                                  </a:rPr>
                                  <m:t>A</m:t>
                                </m:r>
                                <m:r>
                                  <a:rPr lang="en-US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i="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3327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ndara" panose="020E0502030303020204" pitchFamily="34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9847036"/>
                      </a:ext>
                    </a:extLst>
                  </a:tr>
                  <a:tr h="3327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ndara" panose="020E0502030303020204" pitchFamily="34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153C31DC-016F-4765-A1FF-6A2BE90E24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9205304"/>
                  </p:ext>
                </p:extLst>
              </p:nvPr>
            </p:nvGraphicFramePr>
            <p:xfrm>
              <a:off x="2126614" y="2331720"/>
              <a:ext cx="1233742" cy="29260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233742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KB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0" t="-106897" r="-2041" b="-6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12791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0" t="-206897" r="-2041" b="-5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29494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0" t="-306897" r="-2041" b="-4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0" t="-421429" r="-2041" b="-31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0" t="-503448" r="-2041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0" t="-603448" r="-2041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98470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0" t="-703448" r="-2041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5EE4B8F7-35B4-4C7C-BEE9-D4A14FCCDE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9749471"/>
                  </p:ext>
                </p:extLst>
              </p:nvPr>
            </p:nvGraphicFramePr>
            <p:xfrm>
              <a:off x="3879214" y="1249680"/>
              <a:ext cx="1835786" cy="25603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233742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  <a:gridCol w="602044">
                      <a:extLst>
                        <a:ext uri="{9D8B030D-6E8A-4147-A177-3AD203B41FA5}">
                          <a16:colId xmlns:a16="http://schemas.microsoft.com/office/drawing/2014/main" val="2439034108"/>
                        </a:ext>
                      </a:extLst>
                    </a:gridCol>
                  </a:tblGrid>
                  <a:tr h="3327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Step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3327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oMath>
                            </m:oMathPara>
                          </a14:m>
                          <a:endParaRPr lang="en-US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1279164"/>
                      </a:ext>
                    </a:extLst>
                  </a:tr>
                  <a:tr h="3327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ndara" panose="020E0502030303020204" pitchFamily="34" charset="0"/>
                                  </a:rPr>
                                  <m:t>L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2949474"/>
                      </a:ext>
                    </a:extLst>
                  </a:tr>
                  <a:tr h="3327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ndara" panose="020E0502030303020204" pitchFamily="34" charset="0"/>
                                  </a:rPr>
                                  <m:t>B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3327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ndara" panose="020E0502030303020204" pitchFamily="34" charset="0"/>
                                  </a:rPr>
                                  <m:t>A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3327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ndara" panose="020E0502030303020204" pitchFamily="34" charset="0"/>
                                  </a:rPr>
                                  <m:t>A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3327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Agenda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A, B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5EE4B8F7-35B4-4C7C-BEE9-D4A14FCCDE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9749471"/>
                  </p:ext>
                </p:extLst>
              </p:nvPr>
            </p:nvGraphicFramePr>
            <p:xfrm>
              <a:off x="3879214" y="1249680"/>
              <a:ext cx="1835786" cy="25603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233742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  <a:gridCol w="602044">
                      <a:extLst>
                        <a:ext uri="{9D8B030D-6E8A-4147-A177-3AD203B41FA5}">
                          <a16:colId xmlns:a16="http://schemas.microsoft.com/office/drawing/2014/main" val="243903410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Step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1" t="-106897" r="-52577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12791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1" t="-206897" r="-52577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29494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1" t="-317857" r="-52577" b="-3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1" t="-403448" r="-52577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1" t="-503448" r="-52577" b="-1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Agenda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A, B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799AF66A-4CBB-45C2-B1AD-B2B9F05771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1650274"/>
                  </p:ext>
                </p:extLst>
              </p:nvPr>
            </p:nvGraphicFramePr>
            <p:xfrm>
              <a:off x="5860414" y="1249680"/>
              <a:ext cx="1835786" cy="25603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233742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  <a:gridCol w="602044">
                      <a:extLst>
                        <a:ext uri="{9D8B030D-6E8A-4147-A177-3AD203B41FA5}">
                          <a16:colId xmlns:a16="http://schemas.microsoft.com/office/drawing/2014/main" val="2439034108"/>
                        </a:ext>
                      </a:extLst>
                    </a:gridCol>
                  </a:tblGrid>
                  <a:tr h="3327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Step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3327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oMath>
                            </m:oMathPara>
                          </a14:m>
                          <a:endParaRPr lang="en-US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1279164"/>
                      </a:ext>
                    </a:extLst>
                  </a:tr>
                  <a:tr h="3327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ndara" panose="020E0502030303020204" pitchFamily="34" charset="0"/>
                                  </a:rPr>
                                  <m:t>L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2949474"/>
                      </a:ext>
                    </a:extLst>
                  </a:tr>
                  <a:tr h="3327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ndara" panose="020E0502030303020204" pitchFamily="34" charset="0"/>
                                  </a:rPr>
                                  <m:t>B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3327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ndara" panose="020E0502030303020204" pitchFamily="34" charset="0"/>
                                  </a:rPr>
                                  <m:t>A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3327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ndara" panose="020E0502030303020204" pitchFamily="34" charset="0"/>
                                  </a:rPr>
                                  <m:t>A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3327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Agenda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B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799AF66A-4CBB-45C2-B1AD-B2B9F05771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1650274"/>
                  </p:ext>
                </p:extLst>
              </p:nvPr>
            </p:nvGraphicFramePr>
            <p:xfrm>
              <a:off x="5860414" y="1249680"/>
              <a:ext cx="1835786" cy="25603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233742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  <a:gridCol w="602044">
                      <a:extLst>
                        <a:ext uri="{9D8B030D-6E8A-4147-A177-3AD203B41FA5}">
                          <a16:colId xmlns:a16="http://schemas.microsoft.com/office/drawing/2014/main" val="243903410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Step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1" t="-106897" r="-52577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12791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1" t="-206897" r="-52577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29494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1" t="-317857" r="-52577" b="-3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1" t="-403448" r="-52577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1" t="-503448" r="-52577" b="-1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Agenda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B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ED54983F-1362-4F91-B681-960072206F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8285560"/>
                  </p:ext>
                </p:extLst>
              </p:nvPr>
            </p:nvGraphicFramePr>
            <p:xfrm>
              <a:off x="7841614" y="1249680"/>
              <a:ext cx="1835786" cy="25603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233742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  <a:gridCol w="602044">
                      <a:extLst>
                        <a:ext uri="{9D8B030D-6E8A-4147-A177-3AD203B41FA5}">
                          <a16:colId xmlns:a16="http://schemas.microsoft.com/office/drawing/2014/main" val="2439034108"/>
                        </a:ext>
                      </a:extLst>
                    </a:gridCol>
                  </a:tblGrid>
                  <a:tr h="3327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Step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3327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oMath>
                            </m:oMathPara>
                          </a14:m>
                          <a:endParaRPr lang="en-US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1279164"/>
                      </a:ext>
                    </a:extLst>
                  </a:tr>
                  <a:tr h="3327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ndara" panose="020E0502030303020204" pitchFamily="34" charset="0"/>
                                  </a:rPr>
                                  <m:t>L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2949474"/>
                      </a:ext>
                    </a:extLst>
                  </a:tr>
                  <a:tr h="3327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ndara" panose="020E0502030303020204" pitchFamily="34" charset="0"/>
                                  </a:rPr>
                                  <m:t>B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3327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ndara" panose="020E0502030303020204" pitchFamily="34" charset="0"/>
                                  </a:rPr>
                                  <m:t>A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3327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ndara" panose="020E0502030303020204" pitchFamily="34" charset="0"/>
                                  </a:rPr>
                                  <m:t>A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3327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Agenda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L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ED54983F-1362-4F91-B681-960072206F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8285560"/>
                  </p:ext>
                </p:extLst>
              </p:nvPr>
            </p:nvGraphicFramePr>
            <p:xfrm>
              <a:off x="7841614" y="1249680"/>
              <a:ext cx="1835786" cy="25603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233742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  <a:gridCol w="602044">
                      <a:extLst>
                        <a:ext uri="{9D8B030D-6E8A-4147-A177-3AD203B41FA5}">
                          <a16:colId xmlns:a16="http://schemas.microsoft.com/office/drawing/2014/main" val="243903410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Step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31" t="-106897" r="-52577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12791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31" t="-206897" r="-52577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29494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31" t="-317857" r="-52577" b="-3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31" t="-403448" r="-52577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31" t="-503448" r="-52577" b="-1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Agenda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L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44C8FF6F-D284-48AC-A32B-B56CBCB9F2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5340729"/>
                  </p:ext>
                </p:extLst>
              </p:nvPr>
            </p:nvGraphicFramePr>
            <p:xfrm>
              <a:off x="3879214" y="3931920"/>
              <a:ext cx="1835786" cy="25603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233742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  <a:gridCol w="602044">
                      <a:extLst>
                        <a:ext uri="{9D8B030D-6E8A-4147-A177-3AD203B41FA5}">
                          <a16:colId xmlns:a16="http://schemas.microsoft.com/office/drawing/2014/main" val="2439034108"/>
                        </a:ext>
                      </a:extLst>
                    </a:gridCol>
                  </a:tblGrid>
                  <a:tr h="34147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Step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34147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oMath>
                            </m:oMathPara>
                          </a14:m>
                          <a:endParaRPr lang="en-US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1279164"/>
                      </a:ext>
                    </a:extLst>
                  </a:tr>
                  <a:tr h="3414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ndara" panose="020E0502030303020204" pitchFamily="34" charset="0"/>
                                  </a:rPr>
                                  <m:t>L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2949474"/>
                      </a:ext>
                    </a:extLst>
                  </a:tr>
                  <a:tr h="3414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ndara" panose="020E0502030303020204" pitchFamily="34" charset="0"/>
                                  </a:rPr>
                                  <m:t>B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3414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ndara" panose="020E0502030303020204" pitchFamily="34" charset="0"/>
                                  </a:rPr>
                                  <m:t>A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3414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ndara" panose="020E0502030303020204" pitchFamily="34" charset="0"/>
                                  </a:rPr>
                                  <m:t>A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34147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Agenda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M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44C8FF6F-D284-48AC-A32B-B56CBCB9F2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5340729"/>
                  </p:ext>
                </p:extLst>
              </p:nvPr>
            </p:nvGraphicFramePr>
            <p:xfrm>
              <a:off x="3879214" y="3931920"/>
              <a:ext cx="1835786" cy="25603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233742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  <a:gridCol w="602044">
                      <a:extLst>
                        <a:ext uri="{9D8B030D-6E8A-4147-A177-3AD203B41FA5}">
                          <a16:colId xmlns:a16="http://schemas.microsoft.com/office/drawing/2014/main" val="243903410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Step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31" t="-106897" r="-52577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12791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31" t="-206897" r="-52577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29494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31" t="-306897" r="-5257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31" t="-406897" r="-5257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31" t="-506897" r="-5257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Agenda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M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0E9495D0-6231-4B33-8171-4315A9B1D0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05556"/>
                  </p:ext>
                </p:extLst>
              </p:nvPr>
            </p:nvGraphicFramePr>
            <p:xfrm>
              <a:off x="5860414" y="3931920"/>
              <a:ext cx="1835786" cy="25603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233742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  <a:gridCol w="602044">
                      <a:extLst>
                        <a:ext uri="{9D8B030D-6E8A-4147-A177-3AD203B41FA5}">
                          <a16:colId xmlns:a16="http://schemas.microsoft.com/office/drawing/2014/main" val="2439034108"/>
                        </a:ext>
                      </a:extLst>
                    </a:gridCol>
                  </a:tblGrid>
                  <a:tr h="34147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Step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34147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oMath>
                            </m:oMathPara>
                          </a14:m>
                          <a:endParaRPr lang="en-US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1279164"/>
                      </a:ext>
                    </a:extLst>
                  </a:tr>
                  <a:tr h="3414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ndara" panose="020E0502030303020204" pitchFamily="34" charset="0"/>
                                  </a:rPr>
                                  <m:t>L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2949474"/>
                      </a:ext>
                    </a:extLst>
                  </a:tr>
                  <a:tr h="3414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ndara" panose="020E0502030303020204" pitchFamily="34" charset="0"/>
                                  </a:rPr>
                                  <m:t>B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3414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ndara" panose="020E0502030303020204" pitchFamily="34" charset="0"/>
                                  </a:rPr>
                                  <m:t>A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3414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ndara" panose="020E0502030303020204" pitchFamily="34" charset="0"/>
                                  </a:rPr>
                                  <m:t>A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34147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Agenda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P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0E9495D0-6231-4B33-8171-4315A9B1D0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05556"/>
                  </p:ext>
                </p:extLst>
              </p:nvPr>
            </p:nvGraphicFramePr>
            <p:xfrm>
              <a:off x="5860414" y="3931920"/>
              <a:ext cx="1835786" cy="25603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233742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  <a:gridCol w="602044">
                      <a:extLst>
                        <a:ext uri="{9D8B030D-6E8A-4147-A177-3AD203B41FA5}">
                          <a16:colId xmlns:a16="http://schemas.microsoft.com/office/drawing/2014/main" val="243903410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Step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1" t="-106897" r="-52577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12791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1" t="-206897" r="-52577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29494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1" t="-306897" r="-5257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1" t="-406897" r="-5257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31" t="-506897" r="-5257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Agenda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P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46C19856-4BAD-4DC6-B731-CD23C3C77C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5007029"/>
                  </p:ext>
                </p:extLst>
              </p:nvPr>
            </p:nvGraphicFramePr>
            <p:xfrm>
              <a:off x="7841614" y="3931920"/>
              <a:ext cx="1835786" cy="25603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233742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  <a:gridCol w="602044">
                      <a:extLst>
                        <a:ext uri="{9D8B030D-6E8A-4147-A177-3AD203B41FA5}">
                          <a16:colId xmlns:a16="http://schemas.microsoft.com/office/drawing/2014/main" val="2439034108"/>
                        </a:ext>
                      </a:extLst>
                    </a:gridCol>
                  </a:tblGrid>
                  <a:tr h="34147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Step 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34147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oMath>
                            </m:oMathPara>
                          </a14:m>
                          <a:endParaRPr lang="en-US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1279164"/>
                      </a:ext>
                    </a:extLst>
                  </a:tr>
                  <a:tr h="3414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ndara" panose="020E0502030303020204" pitchFamily="34" charset="0"/>
                                  </a:rPr>
                                  <m:t>L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2949474"/>
                      </a:ext>
                    </a:extLst>
                  </a:tr>
                  <a:tr h="3414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ndara" panose="020E0502030303020204" pitchFamily="34" charset="0"/>
                                  </a:rPr>
                                  <m:t>B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3414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ndara" panose="020E0502030303020204" pitchFamily="34" charset="0"/>
                                  </a:rPr>
                                  <m:t>A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3414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ndara" panose="020E0502030303020204" pitchFamily="34" charset="0"/>
                                  </a:rPr>
                                  <m:t>A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34147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Agenda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Q, L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46C19856-4BAD-4DC6-B731-CD23C3C77C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5007029"/>
                  </p:ext>
                </p:extLst>
              </p:nvPr>
            </p:nvGraphicFramePr>
            <p:xfrm>
              <a:off x="7841614" y="3931920"/>
              <a:ext cx="1835786" cy="25603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233742">
                      <a:extLst>
                        <a:ext uri="{9D8B030D-6E8A-4147-A177-3AD203B41FA5}">
                          <a16:colId xmlns:a16="http://schemas.microsoft.com/office/drawing/2014/main" val="952736664"/>
                        </a:ext>
                      </a:extLst>
                    </a:gridCol>
                    <a:gridCol w="602044">
                      <a:extLst>
                        <a:ext uri="{9D8B030D-6E8A-4147-A177-3AD203B41FA5}">
                          <a16:colId xmlns:a16="http://schemas.microsoft.com/office/drawing/2014/main" val="243903410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Step 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i="0" dirty="0">
                            <a:latin typeface="Candara" panose="020E05020303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9929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31" t="-106897" r="-52577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12791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31" t="-206897" r="-52577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29494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31" t="-306897" r="-5257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1065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31" t="-406897" r="-5257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02351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31" t="-506897" r="-5257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807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Agenda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i="0" dirty="0">
                              <a:latin typeface="Candara" panose="020E0502030303020204" pitchFamily="34" charset="0"/>
                            </a:rPr>
                            <a:t>Q, L</a:t>
                          </a: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38326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0383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99E2-C20D-491D-8CE2-A6F40357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Solution in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2E297-04F9-421E-BB79-A86787CE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51BED5-B8A0-410E-922A-8FAB30A25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1"/>
            <a:ext cx="5715000" cy="362049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2B36C7C-F43E-476F-950D-2A7989D752CF}"/>
              </a:ext>
            </a:extLst>
          </p:cNvPr>
          <p:cNvSpPr/>
          <p:nvPr/>
        </p:nvSpPr>
        <p:spPr>
          <a:xfrm>
            <a:off x="609600" y="4911435"/>
            <a:ext cx="12296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Query </a:t>
            </a:r>
            <a:r>
              <a:rPr lang="en-US" sz="2400" i="1" dirty="0">
                <a:solidFill>
                  <a:srgbClr val="7030A0"/>
                </a:solidFill>
                <a:latin typeface="+mn-lt"/>
              </a:rPr>
              <a:t>Q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13988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C624-B27F-41B0-A60F-CD02B964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Solution in Graph (cont’d)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A895B-5413-4334-B36C-8059DDBA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DAB08-59A1-4B46-A886-5A8EA3A28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137674"/>
            <a:ext cx="1468416" cy="21854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3388B8-9FCC-4078-8993-24C163D9A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643" y="1137674"/>
            <a:ext cx="1456943" cy="2185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803A51-5F69-4027-A388-28E61DA98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611" y="1137674"/>
            <a:ext cx="1449276" cy="21854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40BAD7-87DC-45AB-93DC-B708D6045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0912" y="1137674"/>
            <a:ext cx="1472280" cy="21854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3A7BCE-1F96-48F1-A2A6-BAAF72C278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2201" y="3881535"/>
            <a:ext cx="1472281" cy="21854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46BD2B-D956-4CFD-B2C5-357E001A2D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2529" y="3881535"/>
            <a:ext cx="1419393" cy="21854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ACB5F8-306A-46F1-B398-1FD3DF6679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9968" y="3881535"/>
            <a:ext cx="1423062" cy="21854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5B06ED-E763-4010-9AE3-212590DFE9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1078" y="3881535"/>
            <a:ext cx="1412114" cy="218541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4C9500F-D38A-F347-AC8B-2263F75AB8F5}"/>
              </a:ext>
            </a:extLst>
          </p:cNvPr>
          <p:cNvSpPr/>
          <p:nvPr/>
        </p:nvSpPr>
        <p:spPr>
          <a:xfrm>
            <a:off x="609600" y="1021724"/>
            <a:ext cx="2334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andara" panose="020E0502030303020204" pitchFamily="34" charset="0"/>
              </a:rPr>
              <a:t>Red ring: facts unapplied</a:t>
            </a:r>
          </a:p>
          <a:p>
            <a:r>
              <a:rPr lang="en-US" sz="1600" dirty="0">
                <a:latin typeface="Candara" panose="020E0502030303020204" pitchFamily="34" charset="0"/>
              </a:rPr>
              <a:t>Red disk: facts applied</a:t>
            </a:r>
          </a:p>
        </p:txBody>
      </p:sp>
    </p:spTree>
    <p:extLst>
      <p:ext uri="{BB962C8B-B14F-4D97-AF65-F5344CB8AC3E}">
        <p14:creationId xmlns:p14="http://schemas.microsoft.com/office/powerpoint/2010/main" val="98665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99E2-C20D-491D-8CE2-A6F40357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Forward Chaining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1C1C3-3BFE-BF48-B499-D5925AC34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Counts the unknown premises in all clauses.</a:t>
            </a:r>
          </a:p>
          <a:p>
            <a:r>
              <a:rPr lang="en-US" dirty="0"/>
              <a:t>Decrease the count if a premise is known.</a:t>
            </a:r>
          </a:p>
          <a:p>
            <a:r>
              <a:rPr lang="en-US" dirty="0"/>
              <a:t>When a count becomes zero, the conclusion is added as a known fact.</a:t>
            </a:r>
          </a:p>
          <a:p>
            <a:r>
              <a:rPr lang="en-US" dirty="0"/>
              <a:t>Record the inferred symbols to avoid redundant work.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2E297-04F9-421E-BB79-A86787CE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439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B57CBC6-9174-754B-9B97-DF25B3DE0D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771" r="-1"/>
          <a:stretch/>
        </p:blipFill>
        <p:spPr>
          <a:xfrm>
            <a:off x="7841276" y="1224280"/>
            <a:ext cx="2826725" cy="4343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8116E9-8189-4208-B57F-52E8C6707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/>
          <a:p>
            <a:r>
              <a:rPr lang="en-US"/>
              <a:t>Backward Chaining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274A392-0671-6C41-A44D-97911384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6705600" cy="5334001"/>
          </a:xfrm>
        </p:spPr>
        <p:txBody>
          <a:bodyPr/>
          <a:lstStyle/>
          <a:p>
            <a:r>
              <a:rPr lang="en-US" sz="2800" dirty="0"/>
              <a:t>Work backwards from the query </a:t>
            </a:r>
            <a:r>
              <a:rPr lang="en-US" sz="2800" i="1" dirty="0">
                <a:solidFill>
                  <a:srgbClr val="7030A0"/>
                </a:solidFill>
              </a:rPr>
              <a:t>Q</a:t>
            </a:r>
            <a:r>
              <a:rPr lang="en-US" sz="2800" dirty="0"/>
              <a:t>.</a:t>
            </a:r>
          </a:p>
          <a:p>
            <a:pPr lvl="1"/>
            <a:r>
              <a:rPr lang="en-US" sz="2400" dirty="0"/>
              <a:t>If </a:t>
            </a:r>
            <a:r>
              <a:rPr lang="en-US" sz="2400" i="1" dirty="0">
                <a:solidFill>
                  <a:srgbClr val="7030A0"/>
                </a:solidFill>
              </a:rPr>
              <a:t>Q</a:t>
            </a:r>
            <a:r>
              <a:rPr lang="en-US" sz="2400" dirty="0"/>
              <a:t> is known, done.</a:t>
            </a:r>
          </a:p>
          <a:p>
            <a:pPr lvl="1"/>
            <a:r>
              <a:rPr lang="en-US" sz="2400" dirty="0"/>
              <a:t>Otherwise, check its premise 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Next step check </a:t>
            </a:r>
            <a:r>
              <a:rPr lang="en-US" sz="2400" i="1" dirty="0">
                <a:solidFill>
                  <a:srgbClr val="7030A0"/>
                </a:solidFill>
              </a:rPr>
              <a:t>L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7030A0"/>
                </a:solidFill>
              </a:rPr>
              <a:t>M</a:t>
            </a:r>
            <a:r>
              <a:rPr lang="en-US" sz="2400" dirty="0"/>
              <a:t>.</a:t>
            </a:r>
          </a:p>
          <a:p>
            <a:r>
              <a:rPr lang="en-US" sz="2800" dirty="0"/>
              <a:t>Avoid loops: check if new sub-goal is already on the goal stack.</a:t>
            </a:r>
          </a:p>
          <a:p>
            <a:r>
              <a:rPr lang="en-US" sz="2800" dirty="0"/>
              <a:t>Avoid repeated work: check if new sub-goal has already been proved true or failed.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6E001-B6B5-4181-B3B1-1666FC1F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778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C203-9B0F-47B7-BE9B-8AFFC80D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C5FA0-ABF7-4D1D-B14C-47E38D9F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33A02-D032-4A3B-B4A0-824D507D9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543" y="100584"/>
            <a:ext cx="1408499" cy="21854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7F71C3-67A3-4DD7-AADA-CE54C721A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431" y="100584"/>
            <a:ext cx="1427212" cy="2185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992C9B-FB9B-4DB8-A53C-12C1593B9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414" y="100584"/>
            <a:ext cx="1415740" cy="21854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EEE2AF-B358-4A36-A70C-01A9B1D02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1" y="2348484"/>
            <a:ext cx="1402165" cy="21854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3A6495-5F5A-428C-8965-9DDB6B400E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5542" y="2348484"/>
            <a:ext cx="1427212" cy="21854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22DEB8-3767-4EC4-AED2-39A1A760CB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1432" y="2348484"/>
            <a:ext cx="1427667" cy="21854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445D3B-03ED-421F-80C2-8217C2743D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3400" y="2348484"/>
            <a:ext cx="1397768" cy="21854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716CBD-21DB-44E7-8C51-CCF4376259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3601" y="4596384"/>
            <a:ext cx="1453263" cy="21854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4D88E9-E501-514B-A559-BF82C9DA79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75542" y="4596384"/>
            <a:ext cx="1427210" cy="21854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B3B602-F280-0E48-9550-906C9A430C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91432" y="4596384"/>
            <a:ext cx="1404909" cy="21854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4A9FD6-56A3-3341-B85F-ED34799CAE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85019" y="4596384"/>
            <a:ext cx="1434530" cy="21854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38C319-DB9C-4D83-A818-DEBB17ECD377}"/>
              </a:ext>
            </a:extLst>
          </p:cNvPr>
          <p:cNvSpPr/>
          <p:nvPr/>
        </p:nvSpPr>
        <p:spPr>
          <a:xfrm>
            <a:off x="2008910" y="990601"/>
            <a:ext cx="18165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andara" panose="020E0502030303020204" pitchFamily="34" charset="0"/>
              </a:rPr>
              <a:t>Blue ring: checking</a:t>
            </a:r>
          </a:p>
          <a:p>
            <a:r>
              <a:rPr lang="en-US" sz="1600" dirty="0">
                <a:latin typeface="Candara" panose="020E0502030303020204" pitchFamily="34" charset="0"/>
              </a:rPr>
              <a:t>Blue disk: checked</a:t>
            </a:r>
          </a:p>
          <a:p>
            <a:r>
              <a:rPr lang="en-US" sz="1600" dirty="0">
                <a:latin typeface="Candara" panose="020E0502030303020204" pitchFamily="34" charset="0"/>
              </a:rPr>
              <a:t>Red disk: facts</a:t>
            </a:r>
          </a:p>
        </p:txBody>
      </p:sp>
    </p:spTree>
    <p:extLst>
      <p:ext uri="{BB962C8B-B14F-4D97-AF65-F5344CB8AC3E}">
        <p14:creationId xmlns:p14="http://schemas.microsoft.com/office/powerpoint/2010/main" val="57437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B7A0-4F75-4593-A982-CBFD4121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vs. Backward Chaining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90FBB2-6E69-49E5-B75F-73A8FB04C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time complexities are linear to the size of KB.</a:t>
            </a:r>
          </a:p>
          <a:p>
            <a:r>
              <a:rPr lang="en-US" dirty="0"/>
              <a:t>Forward chaining is data-driven, and may do lots of work that is irrelevant to the goal.</a:t>
            </a:r>
          </a:p>
          <a:p>
            <a:r>
              <a:rPr lang="en-US" dirty="0"/>
              <a:t>Backward chaining is goal-driven, and can be much less than linear in terms of time complexity.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68D03-516E-4EEC-AB39-283B15FC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793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01DE-25FE-CC4E-B6F7-AA1FF7361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 and Cons of Propositional Logic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18B65-C4A1-344C-B1EE-5990F8E92A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11113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It is declarative: pieces of syntax correspond to facts.</a:t>
            </a:r>
          </a:p>
          <a:p>
            <a:r>
              <a:rPr lang="en-US" dirty="0"/>
              <a:t>It is compositional and allows partial, disjunctive, or negated information: unlike most data structures and databases.</a:t>
            </a:r>
          </a:p>
          <a:p>
            <a:r>
              <a:rPr lang="en-US" dirty="0"/>
              <a:t>Meaning is context-independent: unlike natural language.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820081-EB76-8048-AB65-C7C1522F51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1113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It has very limited expressive power: unlike natural language</a:t>
            </a:r>
          </a:p>
          <a:p>
            <a:pPr lvl="1"/>
            <a:r>
              <a:rPr lang="en-US" dirty="0"/>
              <a:t>E.g., cannot say “pits cause breezes in adjacent squares” except by writing one sentence for each square.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B506F-6BD7-D040-9A6C-710AE035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418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B44D-FFBE-4FD4-8E8A-DE2C0343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1ECAA-DA4F-459A-ACC6-91BD68861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Knowledge-based Agents</a:t>
            </a:r>
          </a:p>
          <a:p>
            <a:r>
              <a:rPr lang="en-US" dirty="0"/>
              <a:t>Propositional Logic</a:t>
            </a:r>
          </a:p>
          <a:p>
            <a:r>
              <a:rPr lang="en-US" dirty="0"/>
              <a:t>First-Order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D25EB-491A-45A0-937D-B76D9C0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488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6F3B1-DE8D-2849-B426-1121BFAA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the Best of Formal </a:t>
            </a:r>
            <a:br>
              <a:rPr lang="en-US" dirty="0"/>
            </a:br>
            <a:r>
              <a:rPr lang="en-US" dirty="0"/>
              <a:t>and Natural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61084-EA3D-3F48-BC98-B69A6E3C4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we look at the syntax of natural language, the most obvious elements are </a:t>
            </a:r>
          </a:p>
          <a:p>
            <a:pPr lvl="1"/>
            <a:r>
              <a:rPr lang="en-US" dirty="0"/>
              <a:t>nouns and noun phrases that refer to objects (squares, pits, wumpuses) </a:t>
            </a:r>
          </a:p>
          <a:p>
            <a:pPr lvl="1"/>
            <a:r>
              <a:rPr lang="en-US" dirty="0"/>
              <a:t>verbs and verb phrases that refer to relations among objects (is breezy, is adjacent to, shoots). Some of these relations are functions -- relations in which there is only one “value” for a given “input.”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A2A77-EBEA-6B43-9021-9585823B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0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028D-827D-1B46-B32D-1764725B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Knowledge Representation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37567-3551-FE47-8D7F-F5FBCE251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  <a:p>
            <a:r>
              <a:rPr lang="en-US" dirty="0"/>
              <a:t>First order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27189-9B82-DE47-BAB2-EC22D545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739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3E01-1810-654A-BB3B-60FB8801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First-Order Logic (FOL)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B1BA-E878-7240-9BE5-B90503602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Propositional logic assumes world contains 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Facts</a:t>
            </a:r>
            <a:endParaRPr lang="en-US" sz="2400" dirty="0"/>
          </a:p>
          <a:p>
            <a:r>
              <a:rPr lang="en-US" sz="2800" dirty="0"/>
              <a:t>First-order logic (like natural language) assumes the world contains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Objects</a:t>
            </a:r>
            <a:r>
              <a:rPr lang="en-US" sz="2400" dirty="0"/>
              <a:t>: people, houses, numbers, theories, Ronald McDonald, colors, baseball games, wars, centuries, … 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Relations</a:t>
            </a:r>
            <a:r>
              <a:rPr lang="en-US" sz="2400" dirty="0"/>
              <a:t>: red, round, bogus, prime, multistoried, brother of, bigger than, inside, part of, has color, occurred after, owns, comes between, …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Functions</a:t>
            </a:r>
            <a:r>
              <a:rPr lang="en-US" sz="2400" dirty="0"/>
              <a:t>: father of, best friend, third inning of, one more than, end of, …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F6EAE-D691-C248-BA35-C66CD847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279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3B45F05-3A6D-A546-B3CC-6A41BC25F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643230"/>
            <a:ext cx="5965174" cy="45383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0E4D72-FA58-8E4D-B534-B1BC41BE0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Model for FOL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87E178-6CF8-7F44-85DB-3411D1F82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Five objects: </a:t>
            </a:r>
          </a:p>
          <a:p>
            <a:pPr lvl="1"/>
            <a:r>
              <a:rPr lang="en-US" dirty="0"/>
              <a:t>Richard the Lionheart, King </a:t>
            </a:r>
            <a:br>
              <a:rPr lang="en-US" dirty="0"/>
            </a:br>
            <a:r>
              <a:rPr lang="en-US" dirty="0"/>
              <a:t>of England (1189-1199); </a:t>
            </a:r>
          </a:p>
          <a:p>
            <a:pPr lvl="1"/>
            <a:r>
              <a:rPr lang="en-US" dirty="0"/>
              <a:t>His younger brother John, </a:t>
            </a:r>
            <a:br>
              <a:rPr lang="en-US" dirty="0"/>
            </a:br>
            <a:r>
              <a:rPr lang="en-US" dirty="0"/>
              <a:t>the evil King (1199-1215); </a:t>
            </a:r>
          </a:p>
          <a:p>
            <a:pPr lvl="1"/>
            <a:r>
              <a:rPr lang="en-US" dirty="0"/>
              <a:t>Their left legs; </a:t>
            </a:r>
          </a:p>
          <a:p>
            <a:pPr lvl="1"/>
            <a:r>
              <a:rPr lang="en-US" dirty="0"/>
              <a:t>A crown.</a:t>
            </a:r>
          </a:p>
          <a:p>
            <a:r>
              <a:rPr lang="en-US" dirty="0"/>
              <a:t>Relations (tuples):</a:t>
            </a:r>
          </a:p>
          <a:p>
            <a:pPr lvl="1"/>
            <a:r>
              <a:rPr lang="en-US" dirty="0"/>
              <a:t>Brotherhood: ⟨Richard, John⟩, ⟨John, Richard⟩</a:t>
            </a:r>
          </a:p>
          <a:p>
            <a:pPr lvl="1"/>
            <a:r>
              <a:rPr lang="en-US" dirty="0"/>
              <a:t>“on head” relation: ⟨the crown, John⟩</a:t>
            </a:r>
          </a:p>
          <a:p>
            <a:r>
              <a:rPr lang="en-US" dirty="0"/>
              <a:t>Functions:</a:t>
            </a:r>
          </a:p>
          <a:p>
            <a:pPr lvl="1"/>
            <a:r>
              <a:rPr lang="en-US" dirty="0"/>
              <a:t>“left leg”: ⟨Richard⟩ → Richard’s left leg; ⟨John⟩ → John’s left leg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A1F6C-EC84-D84D-B4D4-29F528CF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003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4D72-FA58-8E4D-B534-B1BC41BE0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of FOL: Basic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A1F6C-EC84-D84D-B4D4-29F528CF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C54B374-2C3A-1C4A-A272-1D7BDBB266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5820702"/>
                  </p:ext>
                </p:extLst>
              </p:nvPr>
            </p:nvGraphicFramePr>
            <p:xfrm>
              <a:off x="2133600" y="1905000"/>
              <a:ext cx="6324600" cy="3200400"/>
            </p:xfrm>
            <a:graphic>
              <a:graphicData uri="http://schemas.openxmlformats.org/drawingml/2006/table">
                <a:tbl>
                  <a:tblPr firstCol="1" bandRow="1">
                    <a:tableStyleId>{93296810-A885-4BE3-A3E7-6D5BEEA58F35}</a:tableStyleId>
                  </a:tblPr>
                  <a:tblGrid>
                    <a:gridCol w="3527235">
                      <a:extLst>
                        <a:ext uri="{9D8B030D-6E8A-4147-A177-3AD203B41FA5}">
                          <a16:colId xmlns:a16="http://schemas.microsoft.com/office/drawing/2014/main" val="1764191339"/>
                        </a:ext>
                      </a:extLst>
                    </a:gridCol>
                    <a:gridCol w="2797365">
                      <a:extLst>
                        <a:ext uri="{9D8B030D-6E8A-4147-A177-3AD203B41FA5}">
                          <a16:colId xmlns:a16="http://schemas.microsoft.com/office/drawing/2014/main" val="2266959525"/>
                        </a:ext>
                      </a:extLst>
                    </a:gridCol>
                  </a:tblGrid>
                  <a:tr h="438496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Constants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7030A0"/>
                              </a:solidFill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John, Richard, 2, 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789949"/>
                      </a:ext>
                    </a:extLst>
                  </a:tr>
                  <a:tr h="438496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rgbClr val="7030A0"/>
                              </a:solidFill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x, y, a, b, 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8576013"/>
                      </a:ext>
                    </a:extLst>
                  </a:tr>
                  <a:tr h="438496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Predicates (for relations)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7030A0"/>
                              </a:solidFill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Brother, &gt;, 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7353824"/>
                      </a:ext>
                    </a:extLst>
                  </a:tr>
                  <a:tr h="438496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Functions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>
                              <a:solidFill>
                                <a:srgbClr val="7030A0"/>
                              </a:solidFill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LeftLegOf</a:t>
                          </a:r>
                          <a:r>
                            <a:rPr lang="en-US" sz="2400" dirty="0">
                              <a:solidFill>
                                <a:srgbClr val="7030A0"/>
                              </a:solidFill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, 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5968390"/>
                      </a:ext>
                    </a:extLst>
                  </a:tr>
                  <a:tr h="438496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Connectives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rgbClr val="7030A0"/>
                              </a:solidFill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rgbClr val="7030A0"/>
                              </a:solidFill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rgbClr val="7030A0"/>
                              </a:solidFill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rgbClr val="7030A0"/>
                              </a:solidFill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⇔</m:t>
                              </m:r>
                            </m:oMath>
                          </a14:m>
                          <a:endParaRPr lang="en-US" sz="2400" dirty="0">
                            <a:solidFill>
                              <a:srgbClr val="7030A0"/>
                            </a:solidFill>
                            <a:latin typeface="Candara" panose="020E050203030302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4504351"/>
                      </a:ext>
                    </a:extLst>
                  </a:tr>
                  <a:tr h="438496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Equality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7030A0"/>
                              </a:solidFill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=, ≠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5347771"/>
                      </a:ext>
                    </a:extLst>
                  </a:tr>
                  <a:tr h="438496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Quantifiers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7030A0"/>
                              </a:solidFill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∃, ∀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76608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C54B374-2C3A-1C4A-A272-1D7BDBB266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5820702"/>
                  </p:ext>
                </p:extLst>
              </p:nvPr>
            </p:nvGraphicFramePr>
            <p:xfrm>
              <a:off x="2133600" y="1905000"/>
              <a:ext cx="6324600" cy="3200400"/>
            </p:xfrm>
            <a:graphic>
              <a:graphicData uri="http://schemas.openxmlformats.org/drawingml/2006/table">
                <a:tbl>
                  <a:tblPr firstCol="1" bandRow="1">
                    <a:tableStyleId>{93296810-A885-4BE3-A3E7-6D5BEEA58F35}</a:tableStyleId>
                  </a:tblPr>
                  <a:tblGrid>
                    <a:gridCol w="3527235">
                      <a:extLst>
                        <a:ext uri="{9D8B030D-6E8A-4147-A177-3AD203B41FA5}">
                          <a16:colId xmlns:a16="http://schemas.microsoft.com/office/drawing/2014/main" val="1764191339"/>
                        </a:ext>
                      </a:extLst>
                    </a:gridCol>
                    <a:gridCol w="2797365">
                      <a:extLst>
                        <a:ext uri="{9D8B030D-6E8A-4147-A177-3AD203B41FA5}">
                          <a16:colId xmlns:a16="http://schemas.microsoft.com/office/drawing/2014/main" val="226695952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Constants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7030A0"/>
                              </a:solidFill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John, Richard, 2, 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7899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Variables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rgbClr val="7030A0"/>
                              </a:solidFill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x, y, a, b, 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85760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Predicates (for relations)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7030A0"/>
                              </a:solidFill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Brother, &gt;, 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735382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Functions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>
                              <a:solidFill>
                                <a:srgbClr val="7030A0"/>
                              </a:solidFill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LeftLegOf</a:t>
                          </a:r>
                          <a:r>
                            <a:rPr lang="en-US" sz="2400" dirty="0">
                              <a:solidFill>
                                <a:srgbClr val="7030A0"/>
                              </a:solidFill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, 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596839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Connectives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818" t="-413889" r="-909" b="-230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45043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Equality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7030A0"/>
                              </a:solidFill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=, ≠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534777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Quantifiers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rgbClr val="7030A0"/>
                              </a:solidFill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∃, ∀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76608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886287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8573-96A8-884E-9925-66B46612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Sentences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A993DE-1CC3-AB40-9E82-B2C62C0938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Atomic sentences: </a:t>
                </a:r>
                <a:r>
                  <a:rPr lang="en-US" dirty="0">
                    <a:solidFill>
                      <a:srgbClr val="7030A0"/>
                    </a:solidFill>
                  </a:rPr>
                  <a:t>predicate(term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1</a:t>
                </a:r>
                <a:r>
                  <a:rPr lang="en-US" dirty="0">
                    <a:solidFill>
                      <a:srgbClr val="7030A0"/>
                    </a:solidFill>
                  </a:rPr>
                  <a:t>, …, </a:t>
                </a:r>
                <a:r>
                  <a:rPr lang="en-US" dirty="0" err="1">
                    <a:solidFill>
                      <a:srgbClr val="7030A0"/>
                    </a:solidFill>
                  </a:rPr>
                  <a:t>term</a:t>
                </a:r>
                <a:r>
                  <a:rPr lang="en-US" baseline="-25000" dirty="0" err="1">
                    <a:solidFill>
                      <a:srgbClr val="7030A0"/>
                    </a:solidFill>
                  </a:rPr>
                  <a:t>n</a:t>
                </a:r>
                <a:r>
                  <a:rPr lang="en-US" dirty="0">
                    <a:solidFill>
                      <a:srgbClr val="7030A0"/>
                    </a:solidFill>
                  </a:rPr>
                  <a:t>) </a:t>
                </a:r>
                <a:r>
                  <a:rPr lang="en-US" dirty="0"/>
                  <a:t>or </a:t>
                </a:r>
                <a:r>
                  <a:rPr lang="en-US" dirty="0">
                    <a:solidFill>
                      <a:srgbClr val="7030A0"/>
                    </a:solidFill>
                  </a:rPr>
                  <a:t>term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1</a:t>
                </a:r>
                <a:r>
                  <a:rPr lang="en-US" dirty="0">
                    <a:solidFill>
                      <a:srgbClr val="7030A0"/>
                    </a:solidFill>
                  </a:rPr>
                  <a:t> = term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2</a:t>
                </a:r>
                <a:r>
                  <a:rPr lang="en-US" dirty="0"/>
                  <a:t>, where</a:t>
                </a:r>
                <a:r>
                  <a:rPr lang="en-US" dirty="0">
                    <a:solidFill>
                      <a:srgbClr val="7030A0"/>
                    </a:solidFill>
                  </a:rPr>
                  <a:t> term = function(term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1</a:t>
                </a:r>
                <a:r>
                  <a:rPr lang="en-US" dirty="0">
                    <a:solidFill>
                      <a:srgbClr val="7030A0"/>
                    </a:solidFill>
                  </a:rPr>
                  <a:t>, …, </a:t>
                </a:r>
                <a:r>
                  <a:rPr lang="en-US" dirty="0" err="1">
                    <a:solidFill>
                      <a:srgbClr val="7030A0"/>
                    </a:solidFill>
                  </a:rPr>
                  <a:t>term</a:t>
                </a:r>
                <a:r>
                  <a:rPr lang="en-US" baseline="-25000" dirty="0" err="1">
                    <a:solidFill>
                      <a:srgbClr val="7030A0"/>
                    </a:solidFill>
                  </a:rPr>
                  <a:t>n</a:t>
                </a:r>
                <a:r>
                  <a:rPr lang="en-US" dirty="0">
                    <a:solidFill>
                      <a:srgbClr val="7030A0"/>
                    </a:solidFill>
                  </a:rPr>
                  <a:t>) </a:t>
                </a:r>
                <a:r>
                  <a:rPr lang="en-US" dirty="0"/>
                  <a:t>or constant or variable.</a:t>
                </a:r>
              </a:p>
              <a:p>
                <a:pPr lvl="1"/>
                <a:r>
                  <a:rPr lang="en-US" dirty="0">
                    <a:solidFill>
                      <a:srgbClr val="7030A0"/>
                    </a:solidFill>
                  </a:rPr>
                  <a:t>Brother(John, Richard)</a:t>
                </a:r>
              </a:p>
              <a:p>
                <a:pPr lvl="1"/>
                <a:r>
                  <a:rPr lang="en-US" dirty="0">
                    <a:solidFill>
                      <a:srgbClr val="7030A0"/>
                    </a:solidFill>
                  </a:rPr>
                  <a:t>Married(Father(Richard), Mother(John ))</a:t>
                </a:r>
              </a:p>
              <a:p>
                <a:pPr lvl="1"/>
                <a:r>
                  <a:rPr lang="en-US" dirty="0">
                    <a:solidFill>
                      <a:srgbClr val="7030A0"/>
                    </a:solidFill>
                  </a:rPr>
                  <a:t>&gt; (Length(</a:t>
                </a:r>
                <a:r>
                  <a:rPr lang="en-US" dirty="0" err="1">
                    <a:solidFill>
                      <a:srgbClr val="7030A0"/>
                    </a:solidFill>
                  </a:rPr>
                  <a:t>LeftLegOf</a:t>
                </a:r>
                <a:r>
                  <a:rPr lang="en-US" dirty="0">
                    <a:solidFill>
                      <a:srgbClr val="7030A0"/>
                    </a:solidFill>
                  </a:rPr>
                  <a:t>(Richard)), Length(</a:t>
                </a:r>
                <a:r>
                  <a:rPr lang="en-US" dirty="0" err="1">
                    <a:solidFill>
                      <a:srgbClr val="7030A0"/>
                    </a:solidFill>
                  </a:rPr>
                  <a:t>LeftLegOf</a:t>
                </a:r>
                <a:r>
                  <a:rPr lang="en-US" dirty="0">
                    <a:solidFill>
                      <a:srgbClr val="7030A0"/>
                    </a:solidFill>
                  </a:rPr>
                  <a:t>(John)))</a:t>
                </a:r>
              </a:p>
              <a:p>
                <a:r>
                  <a:rPr lang="en-US" dirty="0"/>
                  <a:t>Complex sentences: made from atomic sentences using connectives </a:t>
                </a:r>
                <a:r>
                  <a:rPr lang="en-US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>
                    <a:solidFill>
                      <a:srgbClr val="7030A0"/>
                    </a:solidFill>
                  </a:rPr>
                  <a:t>¬Brother (</a:t>
                </a:r>
                <a:r>
                  <a:rPr lang="en-US" dirty="0" err="1">
                    <a:solidFill>
                      <a:srgbClr val="7030A0"/>
                    </a:solidFill>
                  </a:rPr>
                  <a:t>LeftLegOf</a:t>
                </a:r>
                <a:r>
                  <a:rPr lang="en-US" dirty="0">
                    <a:solidFill>
                      <a:srgbClr val="7030A0"/>
                    </a:solidFill>
                  </a:rPr>
                  <a:t>(Richard ), John)</a:t>
                </a:r>
              </a:p>
              <a:p>
                <a:pPr lvl="1"/>
                <a:r>
                  <a:rPr lang="en-US" dirty="0">
                    <a:solidFill>
                      <a:srgbClr val="7030A0"/>
                    </a:solidFill>
                  </a:rPr>
                  <a:t>Brother(Richard, John ) ∧ Brother(John, Richard )</a:t>
                </a:r>
              </a:p>
              <a:p>
                <a:pPr lvl="1"/>
                <a:r>
                  <a:rPr lang="en-US" dirty="0">
                    <a:solidFill>
                      <a:srgbClr val="7030A0"/>
                    </a:solidFill>
                  </a:rPr>
                  <a:t>King (Richard) ∨ King(John)</a:t>
                </a:r>
              </a:p>
              <a:p>
                <a:pPr lvl="1"/>
                <a:r>
                  <a:rPr lang="en-US" dirty="0">
                    <a:solidFill>
                      <a:srgbClr val="7030A0"/>
                    </a:solidFill>
                  </a:rPr>
                  <a:t>¬King(Richard) ⇒ King(John)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A993DE-1CC3-AB40-9E82-B2C62C093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E565B-C99F-2D44-9928-312B2037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19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5E54-5233-4E45-8940-420DAD81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37FD8E-91E9-0F48-8C83-D43BAEFD61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Universal quantification:</a:t>
                </a:r>
              </a:p>
              <a:p>
                <a:pPr lvl="1"/>
                <a:r>
                  <a:rPr lang="en-US" dirty="0"/>
                  <a:t>Every president is smart: </a:t>
                </a:r>
                <a:br>
                  <a:rPr lang="en-US" dirty="0"/>
                </a:br>
                <a:r>
                  <a:rPr lang="en-US" dirty="0">
                    <a:solidFill>
                      <a:srgbClr val="7030A0"/>
                    </a:solidFill>
                  </a:rPr>
                  <a:t>∀ x President(x)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Smart(x)</a:t>
                </a:r>
              </a:p>
              <a:p>
                <a:r>
                  <a:rPr lang="en-US" dirty="0"/>
                  <a:t>Existential quantification</a:t>
                </a:r>
              </a:p>
              <a:p>
                <a:pPr lvl="1"/>
                <a:r>
                  <a:rPr lang="en-US" dirty="0"/>
                  <a:t>Some president is smart: </a:t>
                </a:r>
                <a:br>
                  <a:rPr lang="en-US" dirty="0"/>
                </a:br>
                <a:r>
                  <a:rPr lang="en-US" dirty="0">
                    <a:solidFill>
                      <a:srgbClr val="7030A0"/>
                    </a:solidFill>
                  </a:rPr>
                  <a:t>∃ x President(x)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Smart(x)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37FD8E-91E9-0F48-8C83-D43BAEFD61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1CBF6-32E1-A747-8377-A07213D9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173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21E8-6B9A-EA41-9254-D041607B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Expressing with FOL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8A612D-B908-7A4C-BCC5-2289D10D92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John has two brothers, Mark and David.</a:t>
                </a:r>
              </a:p>
              <a:p>
                <a:pPr lvl="1"/>
                <a:r>
                  <a:rPr lang="en-US" dirty="0">
                    <a:solidFill>
                      <a:srgbClr val="7030A0"/>
                    </a:solidFill>
                  </a:rPr>
                  <a:t>Brother(John, Mark)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Brother(John, David)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?</a:t>
                </a:r>
              </a:p>
              <a:p>
                <a:r>
                  <a:rPr lang="en-US" dirty="0"/>
                  <a:t>It only says Mark and David are John’s brothers. We need to make sure John has no other brothers.</a:t>
                </a:r>
              </a:p>
              <a:p>
                <a:pPr lvl="1"/>
                <a:r>
                  <a:rPr lang="en-US" dirty="0">
                    <a:solidFill>
                      <a:srgbClr val="7030A0"/>
                    </a:solidFill>
                  </a:rPr>
                  <a:t>Brother(John, Mark)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∧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Brother(John, David)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∧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(∀ x Brother(John, x)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(x = Mark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x = David)) </a:t>
                </a:r>
                <a:r>
                  <a:rPr lang="en-US" dirty="0">
                    <a:solidFill>
                      <a:srgbClr val="FF0000"/>
                    </a:solidFill>
                  </a:rPr>
                  <a:t>?</a:t>
                </a:r>
                <a:endParaRPr lang="en-US" dirty="0">
                  <a:solidFill>
                    <a:srgbClr val="7030A0"/>
                  </a:solidFill>
                </a:endParaRPr>
              </a:p>
              <a:p>
                <a:r>
                  <a:rPr lang="en-US" dirty="0"/>
                  <a:t>John might have only one brother with two names. </a:t>
                </a:r>
              </a:p>
              <a:p>
                <a:pPr lvl="1"/>
                <a:r>
                  <a:rPr lang="en-US" dirty="0">
                    <a:solidFill>
                      <a:srgbClr val="7030A0"/>
                    </a:solidFill>
                  </a:rPr>
                  <a:t>Brother(John, Mark)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∧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Brother(John, David)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∧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(∀ x Brother(John, x)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(x = Mark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x = David))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(Mark ≠ David)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8A612D-B908-7A4C-BCC5-2289D10D92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3" t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61161-FBC1-B545-AB1F-D06C0A21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94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21E8-6B9A-EA41-9254-D041607B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 with FOL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8A612D-B908-7A4C-BCC5-2289D10D92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Brothers are siblings</a:t>
                </a:r>
              </a:p>
              <a:p>
                <a:pPr lvl="1"/>
                <a:r>
                  <a:rPr lang="en-US" dirty="0">
                    <a:solidFill>
                      <a:srgbClr val="7030A0"/>
                    </a:solidFill>
                  </a:rPr>
                  <a:t>∀ x, y Brother(x, y)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Sibling(x, y)</a:t>
                </a:r>
              </a:p>
              <a:p>
                <a:r>
                  <a:rPr lang="en-US" dirty="0"/>
                  <a:t>“Sibling” is symmetric</a:t>
                </a:r>
              </a:p>
              <a:p>
                <a:pPr lvl="1"/>
                <a:r>
                  <a:rPr lang="en-US" dirty="0">
                    <a:solidFill>
                      <a:srgbClr val="7030A0"/>
                    </a:solidFill>
                  </a:rPr>
                  <a:t>∀ x, y Sibling(x, y)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Sibling(y, x)</a:t>
                </a:r>
              </a:p>
              <a:p>
                <a:r>
                  <a:rPr lang="en-US" dirty="0"/>
                  <a:t>One's mother is one's female parent</a:t>
                </a:r>
              </a:p>
              <a:p>
                <a:pPr lvl="1"/>
                <a:r>
                  <a:rPr lang="en-US" dirty="0">
                    <a:solidFill>
                      <a:srgbClr val="7030A0"/>
                    </a:solidFill>
                  </a:rPr>
                  <a:t>∀ x, y Mother(x, y)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(Female(x)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Parent(x, y))</a:t>
                </a:r>
              </a:p>
              <a:p>
                <a:r>
                  <a:rPr lang="en-US" dirty="0"/>
                  <a:t>A first cousin is a child of a parent's sibling</a:t>
                </a:r>
              </a:p>
              <a:p>
                <a:pPr lvl="1"/>
                <a:r>
                  <a:rPr lang="en-US" dirty="0">
                    <a:solidFill>
                      <a:srgbClr val="7030A0"/>
                    </a:solidFill>
                  </a:rPr>
                  <a:t>∀ x, y FirstCousin(x, y)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∃ p, </a:t>
                </a:r>
                <a:r>
                  <a:rPr lang="en-US" dirty="0" err="1">
                    <a:solidFill>
                      <a:srgbClr val="7030A0"/>
                    </a:solidFill>
                  </a:rPr>
                  <a:t>ps</a:t>
                </a:r>
                <a:r>
                  <a:rPr lang="en-US" dirty="0">
                    <a:solidFill>
                      <a:srgbClr val="7030A0"/>
                    </a:solidFill>
                  </a:rPr>
                  <a:t> Parent(p, x)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Sibling(</a:t>
                </a:r>
                <a:r>
                  <a:rPr lang="en-US" dirty="0" err="1">
                    <a:solidFill>
                      <a:srgbClr val="7030A0"/>
                    </a:solidFill>
                  </a:rPr>
                  <a:t>ps</a:t>
                </a:r>
                <a:r>
                  <a:rPr lang="en-US" dirty="0">
                    <a:solidFill>
                      <a:srgbClr val="7030A0"/>
                    </a:solidFill>
                  </a:rPr>
                  <a:t>, p)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Parent(</a:t>
                </a:r>
                <a:r>
                  <a:rPr lang="en-US" dirty="0" err="1">
                    <a:solidFill>
                      <a:srgbClr val="7030A0"/>
                    </a:solidFill>
                  </a:rPr>
                  <a:t>ps</a:t>
                </a:r>
                <a:r>
                  <a:rPr lang="en-US" dirty="0">
                    <a:solidFill>
                      <a:srgbClr val="7030A0"/>
                    </a:solidFill>
                  </a:rPr>
                  <a:t>, y)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8A612D-B908-7A4C-BCC5-2289D10D92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61161-FBC1-B545-AB1F-D06C0A21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444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1466-D290-FE4C-AFCC-AC89A399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FOL KBs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B595D-D38A-9D44-90D6-6911580BE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Assertions: sentences are added to a knowledge base using </a:t>
            </a:r>
            <a:r>
              <a:rPr lang="en-US" cap="small" dirty="0">
                <a:solidFill>
                  <a:srgbClr val="7030A0"/>
                </a:solidFill>
              </a:rPr>
              <a:t>Tell</a:t>
            </a:r>
            <a:r>
              <a:rPr lang="en-US" dirty="0"/>
              <a:t>. </a:t>
            </a:r>
          </a:p>
          <a:p>
            <a:pPr lvl="1"/>
            <a:r>
              <a:rPr lang="en-US" cap="small" dirty="0">
                <a:solidFill>
                  <a:srgbClr val="7030A0"/>
                </a:solidFill>
              </a:rPr>
              <a:t>Tell</a:t>
            </a:r>
            <a:r>
              <a:rPr lang="en-US" dirty="0">
                <a:solidFill>
                  <a:srgbClr val="7030A0"/>
                </a:solidFill>
              </a:rPr>
              <a:t>(King(John)) </a:t>
            </a:r>
          </a:p>
          <a:p>
            <a:pPr lvl="1"/>
            <a:r>
              <a:rPr lang="en-US" cap="small" dirty="0">
                <a:solidFill>
                  <a:srgbClr val="7030A0"/>
                </a:solidFill>
              </a:rPr>
              <a:t>Tell</a:t>
            </a:r>
            <a:r>
              <a:rPr lang="en-US" dirty="0">
                <a:solidFill>
                  <a:srgbClr val="7030A0"/>
                </a:solidFill>
              </a:rPr>
              <a:t>(Person(Richard)) </a:t>
            </a:r>
          </a:p>
          <a:p>
            <a:pPr lvl="1"/>
            <a:r>
              <a:rPr lang="en-US" cap="small" dirty="0">
                <a:solidFill>
                  <a:srgbClr val="7030A0"/>
                </a:solidFill>
              </a:rPr>
              <a:t>Tell</a:t>
            </a:r>
            <a:r>
              <a:rPr lang="en-US" dirty="0">
                <a:solidFill>
                  <a:srgbClr val="7030A0"/>
                </a:solidFill>
              </a:rPr>
              <a:t>(∀ x King(x) ⇒ Person(x))</a:t>
            </a:r>
          </a:p>
          <a:p>
            <a:r>
              <a:rPr lang="en-US" dirty="0"/>
              <a:t>Queries/goals: we can ask questions of the knowledge base using </a:t>
            </a:r>
            <a:r>
              <a:rPr lang="en-US" cap="small" dirty="0">
                <a:solidFill>
                  <a:srgbClr val="7030A0"/>
                </a:solidFill>
              </a:rPr>
              <a:t>Ask</a:t>
            </a:r>
            <a:r>
              <a:rPr lang="en-US" dirty="0"/>
              <a:t>. </a:t>
            </a:r>
          </a:p>
          <a:p>
            <a:pPr lvl="1"/>
            <a:r>
              <a:rPr lang="en-US" cap="small" dirty="0">
                <a:solidFill>
                  <a:srgbClr val="7030A0"/>
                </a:solidFill>
              </a:rPr>
              <a:t>Ask</a:t>
            </a:r>
            <a:r>
              <a:rPr lang="en-US" dirty="0">
                <a:solidFill>
                  <a:srgbClr val="7030A0"/>
                </a:solidFill>
              </a:rPr>
              <a:t>(King(John))</a:t>
            </a:r>
            <a:r>
              <a:rPr lang="en-US" dirty="0"/>
              <a:t>: return </a:t>
            </a:r>
            <a:r>
              <a:rPr lang="en-US" dirty="0">
                <a:solidFill>
                  <a:srgbClr val="7030A0"/>
                </a:solidFill>
              </a:rPr>
              <a:t>True</a:t>
            </a:r>
          </a:p>
          <a:p>
            <a:pPr lvl="1"/>
            <a:r>
              <a:rPr lang="en-US" cap="small" dirty="0" err="1">
                <a:solidFill>
                  <a:srgbClr val="7030A0"/>
                </a:solidFill>
              </a:rPr>
              <a:t>AskVars</a:t>
            </a:r>
            <a:r>
              <a:rPr lang="en-US" dirty="0">
                <a:solidFill>
                  <a:srgbClr val="7030A0"/>
                </a:solidFill>
              </a:rPr>
              <a:t>(Person(x))</a:t>
            </a:r>
            <a:r>
              <a:rPr lang="en-US" dirty="0"/>
              <a:t>: return a substitution or binding list </a:t>
            </a:r>
            <a:r>
              <a:rPr lang="en-US" dirty="0">
                <a:solidFill>
                  <a:srgbClr val="7030A0"/>
                </a:solidFill>
              </a:rPr>
              <a:t>{x/John} and {x/Richard}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D23C8-BC8D-5640-970C-630C61EF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3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B44D-FFBE-4FD4-8E8A-DE2C0343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1ECAA-DA4F-459A-ACC6-91BD68861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Knowledge-based Agents</a:t>
            </a:r>
          </a:p>
          <a:p>
            <a:r>
              <a:rPr lang="en-US" dirty="0"/>
              <a:t>Propositional Logic</a:t>
            </a:r>
          </a:p>
          <a:p>
            <a:pPr lvl="1"/>
            <a:r>
              <a:rPr lang="en-US" dirty="0"/>
              <a:t>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D25EB-491A-45A0-937D-B76D9C0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4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69207-1FC4-8342-852E-0FAFB5AD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Logic: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EED32-F9C3-D747-BEB1-7C219C2D31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Boolean proposition symbol:</a:t>
            </a:r>
          </a:p>
          <a:p>
            <a:pPr lvl="1"/>
            <a:r>
              <a:rPr lang="en-US" dirty="0"/>
              <a:t>P </a:t>
            </a:r>
          </a:p>
          <a:p>
            <a:pPr lvl="1"/>
            <a:r>
              <a:rPr lang="en-US" dirty="0"/>
              <a:t>Q</a:t>
            </a:r>
          </a:p>
          <a:p>
            <a:r>
              <a:rPr lang="en-US" dirty="0"/>
              <a:t>Logical connectives: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F3235D-A32E-6542-ACD2-EF22AB3A23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atomic sentences consist of a single Boolean proposition symbol. </a:t>
            </a:r>
          </a:p>
          <a:p>
            <a:r>
              <a:rPr lang="en-US" dirty="0"/>
              <a:t>Complex sentences are constructed from atomic sentences, using parentheses and logical connectives.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3E6EE-B9E0-4F4A-9F94-4C004CB7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5ECEDA3-624D-48E7-8EDD-B8924487C5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5011915"/>
                  </p:ext>
                </p:extLst>
              </p:nvPr>
            </p:nvGraphicFramePr>
            <p:xfrm>
              <a:off x="914400" y="3733800"/>
              <a:ext cx="2940241" cy="2286000"/>
            </p:xfrm>
            <a:graphic>
              <a:graphicData uri="http://schemas.openxmlformats.org/drawingml/2006/table">
                <a:tbl>
                  <a:tblPr bandRow="1">
                    <a:tableStyleId>{93296810-A885-4BE3-A3E7-6D5BEEA58F35}</a:tableStyleId>
                  </a:tblPr>
                  <a:tblGrid>
                    <a:gridCol w="1871028">
                      <a:extLst>
                        <a:ext uri="{9D8B030D-6E8A-4147-A177-3AD203B41FA5}">
                          <a16:colId xmlns:a16="http://schemas.microsoft.com/office/drawing/2014/main" val="703348750"/>
                        </a:ext>
                      </a:extLst>
                    </a:gridCol>
                    <a:gridCol w="1069213">
                      <a:extLst>
                        <a:ext uri="{9D8B030D-6E8A-4147-A177-3AD203B41FA5}">
                          <a16:colId xmlns:a16="http://schemas.microsoft.com/office/drawing/2014/main" val="2212079750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Negation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Candara" panose="020E050203030302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344891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Conjunction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rgbClr val="7030A0"/>
                              </a:solidFill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rgbClr val="7030A0"/>
                              </a:solidFill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oMath>
                          </a14:m>
                          <a:endParaRPr lang="en-US" sz="2400" dirty="0">
                            <a:solidFill>
                              <a:srgbClr val="7030A0"/>
                            </a:solidFill>
                            <a:latin typeface="Candara" panose="020E050203030302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7941286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Disjunction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rgbClr val="7030A0"/>
                              </a:solidFill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rgbClr val="7030A0"/>
                              </a:solidFill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oMath>
                          </a14:m>
                          <a:endParaRPr lang="en-US" sz="2400" dirty="0">
                            <a:solidFill>
                              <a:srgbClr val="7030A0"/>
                            </a:solidFill>
                            <a:latin typeface="Candara" panose="020E050203030302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2447049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Implication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US" sz="240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rgbClr val="7030A0"/>
                              </a:solidFill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Q</m:t>
                              </m:r>
                            </m:oMath>
                          </a14:m>
                          <a:endParaRPr lang="en-US" sz="2400" dirty="0">
                            <a:solidFill>
                              <a:srgbClr val="7030A0"/>
                            </a:solidFill>
                            <a:latin typeface="Candara" panose="020E050203030302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293538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Biconditional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</m:oMath>
                          </a14:m>
                          <a:r>
                            <a:rPr lang="en-US" sz="2400" baseline="-25000" dirty="0">
                              <a:solidFill>
                                <a:srgbClr val="7030A0"/>
                              </a:solidFill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⇔</m:t>
                              </m:r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Q</m:t>
                              </m:r>
                            </m:oMath>
                          </a14:m>
                          <a:endParaRPr lang="en-US" sz="2400" dirty="0">
                            <a:latin typeface="Candara" panose="020E050203030302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37632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5ECEDA3-624D-48E7-8EDD-B8924487C5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5011915"/>
                  </p:ext>
                </p:extLst>
              </p:nvPr>
            </p:nvGraphicFramePr>
            <p:xfrm>
              <a:off x="914400" y="3733800"/>
              <a:ext cx="2940241" cy="2286000"/>
            </p:xfrm>
            <a:graphic>
              <a:graphicData uri="http://schemas.openxmlformats.org/drawingml/2006/table">
                <a:tbl>
                  <a:tblPr bandRow="1">
                    <a:tableStyleId>{93296810-A885-4BE3-A3E7-6D5BEEA58F35}</a:tableStyleId>
                  </a:tblPr>
                  <a:tblGrid>
                    <a:gridCol w="1871028">
                      <a:extLst>
                        <a:ext uri="{9D8B030D-6E8A-4147-A177-3AD203B41FA5}">
                          <a16:colId xmlns:a16="http://schemas.microsoft.com/office/drawing/2014/main" val="703348750"/>
                        </a:ext>
                      </a:extLst>
                    </a:gridCol>
                    <a:gridCol w="1069213">
                      <a:extLst>
                        <a:ext uri="{9D8B030D-6E8A-4147-A177-3AD203B41FA5}">
                          <a16:colId xmlns:a16="http://schemas.microsoft.com/office/drawing/2014/main" val="221207975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Negation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7381" t="-13889" r="-1190" b="-430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34489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Conjunction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7381" t="-113889" r="-1190" b="-330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79412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Disjunction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7381" t="-213889" r="-1190" b="-230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24470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Implication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7381" t="-313889" r="-1190" b="-130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93538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a:t>Biconditional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7381" t="-413889" r="-1190" b="-30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37632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3636E5B-5220-4E98-91C9-74A956F88AC2}"/>
                  </a:ext>
                </a:extLst>
              </p:cNvPr>
              <p:cNvSpPr/>
              <p:nvPr/>
            </p:nvSpPr>
            <p:spPr>
              <a:xfrm>
                <a:off x="7010400" y="4724400"/>
                <a:ext cx="27076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((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∨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2400" dirty="0">
                  <a:solidFill>
                    <a:srgbClr val="7030A0"/>
                  </a:solidFill>
                  <a:latin typeface="Candara" panose="020E050203030302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3636E5B-5220-4E98-91C9-74A956F88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4724400"/>
                <a:ext cx="2707664" cy="461665"/>
              </a:xfrm>
              <a:prstGeom prst="rect">
                <a:avLst/>
              </a:prstGeom>
              <a:blipFill>
                <a:blip r:embed="rId3"/>
                <a:stretch>
                  <a:fillRect l="-327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05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830C7-E0BC-4BBA-87CA-6CFA74BC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Semantics: Truth Tables for Connectives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52CD3AFF-DBE7-421C-9DB9-A20E1BBFF81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16267384"/>
                  </p:ext>
                </p:extLst>
              </p:nvPr>
            </p:nvGraphicFramePr>
            <p:xfrm>
              <a:off x="2514600" y="1920240"/>
              <a:ext cx="6934200" cy="5181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79714">
                      <a:extLst>
                        <a:ext uri="{9D8B030D-6E8A-4147-A177-3AD203B41FA5}">
                          <a16:colId xmlns:a16="http://schemas.microsoft.com/office/drawing/2014/main" val="1833745475"/>
                        </a:ext>
                      </a:extLst>
                    </a:gridCol>
                    <a:gridCol w="979714">
                      <a:extLst>
                        <a:ext uri="{9D8B030D-6E8A-4147-A177-3AD203B41FA5}">
                          <a16:colId xmlns:a16="http://schemas.microsoft.com/office/drawing/2014/main" val="760039658"/>
                        </a:ext>
                      </a:extLst>
                    </a:gridCol>
                    <a:gridCol w="979714">
                      <a:extLst>
                        <a:ext uri="{9D8B030D-6E8A-4147-A177-3AD203B41FA5}">
                          <a16:colId xmlns:a16="http://schemas.microsoft.com/office/drawing/2014/main" val="2281102038"/>
                        </a:ext>
                      </a:extLst>
                    </a:gridCol>
                    <a:gridCol w="979714">
                      <a:extLst>
                        <a:ext uri="{9D8B030D-6E8A-4147-A177-3AD203B41FA5}">
                          <a16:colId xmlns:a16="http://schemas.microsoft.com/office/drawing/2014/main" val="555626360"/>
                        </a:ext>
                      </a:extLst>
                    </a:gridCol>
                    <a:gridCol w="979714">
                      <a:extLst>
                        <a:ext uri="{9D8B030D-6E8A-4147-A177-3AD203B41FA5}">
                          <a16:colId xmlns:a16="http://schemas.microsoft.com/office/drawing/2014/main" val="2947413380"/>
                        </a:ext>
                      </a:extLst>
                    </a:gridCol>
                    <a:gridCol w="979714">
                      <a:extLst>
                        <a:ext uri="{9D8B030D-6E8A-4147-A177-3AD203B41FA5}">
                          <a16:colId xmlns:a16="http://schemas.microsoft.com/office/drawing/2014/main" val="107092462"/>
                        </a:ext>
                      </a:extLst>
                    </a:gridCol>
                    <a:gridCol w="1055916">
                      <a:extLst>
                        <a:ext uri="{9D8B030D-6E8A-4147-A177-3AD203B41FA5}">
                          <a16:colId xmlns:a16="http://schemas.microsoft.com/office/drawing/2014/main" val="515634706"/>
                        </a:ext>
                      </a:extLst>
                    </a:gridCol>
                  </a:tblGrid>
                  <a:tr h="355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ndara" panose="020E0502030303020204" pitchFamily="34" charset="0"/>
                            </a:rPr>
                            <a:t>P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ndara" panose="020E0502030303020204" pitchFamily="34" charset="0"/>
                            </a:rPr>
                            <a:t>Q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800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</m:oMath>
                          </a14:m>
                          <a:r>
                            <a:rPr lang="en-US" sz="2800" dirty="0">
                              <a:latin typeface="Candara" panose="020E0502030303020204" pitchFamily="34" charset="0"/>
                            </a:rPr>
                            <a:t>P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ndara" panose="020E0502030303020204" pitchFamily="34" charset="0"/>
                            </a:rPr>
                            <a:t>P</a:t>
                          </a:r>
                          <a14:m>
                            <m:oMath xmlns:m="http://schemas.openxmlformats.org/officeDocument/2006/math">
                              <m:r>
                                <a:rPr lang="en-US" sz="2800" dirty="0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a14:m>
                          <a:r>
                            <a:rPr lang="en-US" sz="2800" dirty="0"/>
                            <a:t>Q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ndara" panose="020E0502030303020204" pitchFamily="34" charset="0"/>
                            </a:rPr>
                            <a:t>P</a:t>
                          </a:r>
                          <a14:m>
                            <m:oMath xmlns:m="http://schemas.openxmlformats.org/officeDocument/2006/math">
                              <m:r>
                                <a:rPr lang="en-US" sz="2800" dirty="0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2800" dirty="0"/>
                            <a:t>Q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ndara" panose="020E0502030303020204" pitchFamily="34" charset="0"/>
                            </a:rPr>
                            <a:t>P</a:t>
                          </a:r>
                          <a14:m>
                            <m:oMath xmlns:m="http://schemas.openxmlformats.org/officeDocument/2006/math">
                              <m:r>
                                <a:rPr lang="en-US" sz="2800" dirty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800" dirty="0"/>
                            <a:t>Q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ndara" panose="020E0502030303020204" pitchFamily="34" charset="0"/>
                            </a:rPr>
                            <a:t>P</a:t>
                          </a:r>
                          <a14:m>
                            <m:oMath xmlns:m="http://schemas.openxmlformats.org/officeDocument/2006/math">
                              <m:r>
                                <a:rPr lang="en-US" sz="2800" dirty="0" smtClean="0">
                                  <a:latin typeface="Cambria Math" panose="02040503050406030204" pitchFamily="18" charset="0"/>
                                </a:rPr>
                                <m:t>⇔</m:t>
                              </m:r>
                            </m:oMath>
                          </a14:m>
                          <a:r>
                            <a:rPr lang="en-US" sz="2800" dirty="0"/>
                            <a:t>Q</a:t>
                          </a:r>
                          <a:endParaRPr lang="en-US" sz="28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47876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52CD3AFF-DBE7-421C-9DB9-A20E1BBFF81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16267384"/>
                  </p:ext>
                </p:extLst>
              </p:nvPr>
            </p:nvGraphicFramePr>
            <p:xfrm>
              <a:off x="2514600" y="1920240"/>
              <a:ext cx="6934200" cy="5181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79714">
                      <a:extLst>
                        <a:ext uri="{9D8B030D-6E8A-4147-A177-3AD203B41FA5}">
                          <a16:colId xmlns:a16="http://schemas.microsoft.com/office/drawing/2014/main" val="1833745475"/>
                        </a:ext>
                      </a:extLst>
                    </a:gridCol>
                    <a:gridCol w="979714">
                      <a:extLst>
                        <a:ext uri="{9D8B030D-6E8A-4147-A177-3AD203B41FA5}">
                          <a16:colId xmlns:a16="http://schemas.microsoft.com/office/drawing/2014/main" val="760039658"/>
                        </a:ext>
                      </a:extLst>
                    </a:gridCol>
                    <a:gridCol w="979714">
                      <a:extLst>
                        <a:ext uri="{9D8B030D-6E8A-4147-A177-3AD203B41FA5}">
                          <a16:colId xmlns:a16="http://schemas.microsoft.com/office/drawing/2014/main" val="2281102038"/>
                        </a:ext>
                      </a:extLst>
                    </a:gridCol>
                    <a:gridCol w="979714">
                      <a:extLst>
                        <a:ext uri="{9D8B030D-6E8A-4147-A177-3AD203B41FA5}">
                          <a16:colId xmlns:a16="http://schemas.microsoft.com/office/drawing/2014/main" val="555626360"/>
                        </a:ext>
                      </a:extLst>
                    </a:gridCol>
                    <a:gridCol w="979714">
                      <a:extLst>
                        <a:ext uri="{9D8B030D-6E8A-4147-A177-3AD203B41FA5}">
                          <a16:colId xmlns:a16="http://schemas.microsoft.com/office/drawing/2014/main" val="2947413380"/>
                        </a:ext>
                      </a:extLst>
                    </a:gridCol>
                    <a:gridCol w="979714">
                      <a:extLst>
                        <a:ext uri="{9D8B030D-6E8A-4147-A177-3AD203B41FA5}">
                          <a16:colId xmlns:a16="http://schemas.microsoft.com/office/drawing/2014/main" val="107092462"/>
                        </a:ext>
                      </a:extLst>
                    </a:gridCol>
                    <a:gridCol w="1055916">
                      <a:extLst>
                        <a:ext uri="{9D8B030D-6E8A-4147-A177-3AD203B41FA5}">
                          <a16:colId xmlns:a16="http://schemas.microsoft.com/office/drawing/2014/main" val="515634706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ndara" panose="020E0502030303020204" pitchFamily="34" charset="0"/>
                            </a:rPr>
                            <a:t>P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ndara" panose="020E0502030303020204" pitchFamily="34" charset="0"/>
                            </a:rPr>
                            <a:t>Q</a:t>
                          </a:r>
                          <a:endParaRPr lang="en-US" sz="28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99" t="-14634" r="-412987" b="-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7436" t="-14634" r="-307692" b="-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2597" t="-14634" r="-211688" b="-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597" t="-14634" r="-111688" b="-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9036" t="-14634" r="-3614" b="-317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47876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A3D1-3E01-4683-9AE0-C1C8E182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786F45C-2DFD-410C-AAC3-0D1CCE46F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906951"/>
              </p:ext>
            </p:extLst>
          </p:nvPr>
        </p:nvGraphicFramePr>
        <p:xfrm>
          <a:off x="2514600" y="2453640"/>
          <a:ext cx="6934200" cy="5181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979714">
                  <a:extLst>
                    <a:ext uri="{9D8B030D-6E8A-4147-A177-3AD203B41FA5}">
                      <a16:colId xmlns:a16="http://schemas.microsoft.com/office/drawing/2014/main" val="3379443259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708006457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3983736185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876430703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914015875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2803660027"/>
                    </a:ext>
                  </a:extLst>
                </a:gridCol>
                <a:gridCol w="1055916">
                  <a:extLst>
                    <a:ext uri="{9D8B030D-6E8A-4147-A177-3AD203B41FA5}">
                      <a16:colId xmlns:a16="http://schemas.microsoft.com/office/drawing/2014/main" val="389893050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F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F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T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F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F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T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T</a:t>
                      </a:r>
                      <a:endParaRPr lang="en-US" sz="2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3597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B64A82-4483-4D6E-94D8-D7F83E0A1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581464"/>
              </p:ext>
            </p:extLst>
          </p:nvPr>
        </p:nvGraphicFramePr>
        <p:xfrm>
          <a:off x="2514600" y="2987040"/>
          <a:ext cx="6934200" cy="5181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979714">
                  <a:extLst>
                    <a:ext uri="{9D8B030D-6E8A-4147-A177-3AD203B41FA5}">
                      <a16:colId xmlns:a16="http://schemas.microsoft.com/office/drawing/2014/main" val="1128844248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3390736760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2278964738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2210506928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4194459599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538725383"/>
                    </a:ext>
                  </a:extLst>
                </a:gridCol>
                <a:gridCol w="1055916">
                  <a:extLst>
                    <a:ext uri="{9D8B030D-6E8A-4147-A177-3AD203B41FA5}">
                      <a16:colId xmlns:a16="http://schemas.microsoft.com/office/drawing/2014/main" val="794898666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F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T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T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F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T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T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F</a:t>
                      </a:r>
                      <a:endParaRPr lang="en-US" sz="2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1030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3FDD78-C63E-4B5A-97A9-D4A97EA23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724111"/>
              </p:ext>
            </p:extLst>
          </p:nvPr>
        </p:nvGraphicFramePr>
        <p:xfrm>
          <a:off x="2514600" y="3520440"/>
          <a:ext cx="6934200" cy="5181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979714">
                  <a:extLst>
                    <a:ext uri="{9D8B030D-6E8A-4147-A177-3AD203B41FA5}">
                      <a16:colId xmlns:a16="http://schemas.microsoft.com/office/drawing/2014/main" val="1094159069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2029358679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19509434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3877180010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4207221258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2422429359"/>
                    </a:ext>
                  </a:extLst>
                </a:gridCol>
                <a:gridCol w="1055916">
                  <a:extLst>
                    <a:ext uri="{9D8B030D-6E8A-4147-A177-3AD203B41FA5}">
                      <a16:colId xmlns:a16="http://schemas.microsoft.com/office/drawing/2014/main" val="743327479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T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F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F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F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T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F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F</a:t>
                      </a:r>
                      <a:endParaRPr lang="en-US" sz="2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19356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F9136B-EE55-416D-B5CC-90F9E70ED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975221"/>
              </p:ext>
            </p:extLst>
          </p:nvPr>
        </p:nvGraphicFramePr>
        <p:xfrm>
          <a:off x="2514600" y="4053840"/>
          <a:ext cx="6934200" cy="5181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979714">
                  <a:extLst>
                    <a:ext uri="{9D8B030D-6E8A-4147-A177-3AD203B41FA5}">
                      <a16:colId xmlns:a16="http://schemas.microsoft.com/office/drawing/2014/main" val="713827736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3818074714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3286117666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3226082356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3892981102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4287307639"/>
                    </a:ext>
                  </a:extLst>
                </a:gridCol>
                <a:gridCol w="1055916">
                  <a:extLst>
                    <a:ext uri="{9D8B030D-6E8A-4147-A177-3AD203B41FA5}">
                      <a16:colId xmlns:a16="http://schemas.microsoft.com/office/drawing/2014/main" val="4123580630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T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T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F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T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T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T</a:t>
                      </a:r>
                      <a:endParaRPr lang="en-US" sz="2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ndara" panose="020E0502030303020204" pitchFamily="34" charset="0"/>
                        </a:rPr>
                        <a:t>T</a:t>
                      </a:r>
                      <a:endParaRPr lang="en-US" sz="28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808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33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/>
      <a:bodyPr vert="horz" lIns="91440" tIns="0" rIns="45720" bIns="0" rtlCol="0" anchor="t">
        <a:normAutofit/>
        <a:scene3d>
          <a:camera prst="orthographicFront"/>
          <a:lightRig rig="threePt" dir="t">
            <a:rot lat="0" lon="0" rev="4800000"/>
          </a:lightRig>
        </a:scene3d>
        <a:sp3d prstMaterial="matte">
          <a:bevelT w="50800" h="10160"/>
        </a:sp3d>
      </a:bodyPr>
      <a:lstStyle>
        <a:defPPr algn="ctr"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urse-2019-09" id="{B316ACE2-95DC-AC4D-9B1C-A91C775734BE}" vid="{64A54FAB-7894-1E4A-B404-E7ABACBA122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course-2019-09</Template>
  <TotalTime>13505</TotalTime>
  <Words>3449</Words>
  <Application>Microsoft Macintosh PowerPoint</Application>
  <PresentationFormat>Widescreen</PresentationFormat>
  <Paragraphs>815</Paragraphs>
  <Slides>67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6" baseType="lpstr">
      <vt:lpstr>Arial</vt:lpstr>
      <vt:lpstr>Calibri</vt:lpstr>
      <vt:lpstr>Cambria Math</vt:lpstr>
      <vt:lpstr>Candara</vt:lpstr>
      <vt:lpstr>Comic Sans MS</vt:lpstr>
      <vt:lpstr>Times New Roman</vt:lpstr>
      <vt:lpstr>Wingdings</vt:lpstr>
      <vt:lpstr>Wingdings 2</vt:lpstr>
      <vt:lpstr>Module</vt:lpstr>
      <vt:lpstr>Representation with Logic (Chapters 7-9)</vt:lpstr>
      <vt:lpstr>AI Design Space</vt:lpstr>
      <vt:lpstr>Outline</vt:lpstr>
      <vt:lpstr>A Knowledge-based Agent</vt:lpstr>
      <vt:lpstr>Knowledge Representation Language</vt:lpstr>
      <vt:lpstr>Knowledge Representation Language</vt:lpstr>
      <vt:lpstr>Outline</vt:lpstr>
      <vt:lpstr>Propositional Logic: Syntax</vt:lpstr>
      <vt:lpstr>Semantics: Truth Tables for Connectives</vt:lpstr>
      <vt:lpstr>Quiz</vt:lpstr>
      <vt:lpstr>Quiz: Solution</vt:lpstr>
      <vt:lpstr>Logical Equivalence</vt:lpstr>
      <vt:lpstr>Quiz</vt:lpstr>
      <vt:lpstr>Answer</vt:lpstr>
      <vt:lpstr>Quiz: Proving Chain Rule </vt:lpstr>
      <vt:lpstr>Answer: Proof of Chain Rule </vt:lpstr>
      <vt:lpstr>Example: Alarm</vt:lpstr>
      <vt:lpstr>Quiz</vt:lpstr>
      <vt:lpstr>Answer</vt:lpstr>
      <vt:lpstr>Example: Wumpus World</vt:lpstr>
      <vt:lpstr>Wumpus World Characterization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PowerPoint Presentation</vt:lpstr>
      <vt:lpstr>Outline</vt:lpstr>
      <vt:lpstr>A Knowledge-based Agent</vt:lpstr>
      <vt:lpstr>Wumpus World Sentences</vt:lpstr>
      <vt:lpstr>Proving through  Enumeration</vt:lpstr>
      <vt:lpstr>Propositional Theorem Proving</vt:lpstr>
      <vt:lpstr>Propositional Theorem Proving</vt:lpstr>
      <vt:lpstr>Proof by Resolution</vt:lpstr>
      <vt:lpstr>1. Converting to CNF</vt:lpstr>
      <vt:lpstr>2. Applying Resolution Inference Rule</vt:lpstr>
      <vt:lpstr>Proof through Truth Table</vt:lpstr>
      <vt:lpstr>Proof through Chain Rule</vt:lpstr>
      <vt:lpstr>Resolution Algorithm</vt:lpstr>
      <vt:lpstr>Example</vt:lpstr>
      <vt:lpstr>Quiz</vt:lpstr>
      <vt:lpstr>Quiz: Solution</vt:lpstr>
      <vt:lpstr>Speedup the Algorithm</vt:lpstr>
      <vt:lpstr>Horn Clauses</vt:lpstr>
      <vt:lpstr>Different Perspective of Horn Clauses</vt:lpstr>
      <vt:lpstr>Forward Chaining</vt:lpstr>
      <vt:lpstr>Forward Chaining</vt:lpstr>
      <vt:lpstr>Example</vt:lpstr>
      <vt:lpstr>Example: Solution in Table</vt:lpstr>
      <vt:lpstr>Example: Solution in Graph</vt:lpstr>
      <vt:lpstr>Example: Solution in Graph (cont’d)</vt:lpstr>
      <vt:lpstr>Summary: Forward Chaining</vt:lpstr>
      <vt:lpstr>Backward Chaining</vt:lpstr>
      <vt:lpstr>Example</vt:lpstr>
      <vt:lpstr>Forward vs. Backward Chaining</vt:lpstr>
      <vt:lpstr>Pros and Cons of Propositional Logic </vt:lpstr>
      <vt:lpstr>Outline</vt:lpstr>
      <vt:lpstr>Combining the Best of Formal  and Natural Languages</vt:lpstr>
      <vt:lpstr>First-Order Logic (FOL)</vt:lpstr>
      <vt:lpstr>Example: Model for FOL</vt:lpstr>
      <vt:lpstr>Syntax of FOL: Basic Elements</vt:lpstr>
      <vt:lpstr>Sentences</vt:lpstr>
      <vt:lpstr>Quantifiers</vt:lpstr>
      <vt:lpstr>Expressing with FOL</vt:lpstr>
      <vt:lpstr>Fun with FOL</vt:lpstr>
      <vt:lpstr>Interacting with FOL KBs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shqwang</dc:creator>
  <cp:lastModifiedBy>Wang, Shengquan</cp:lastModifiedBy>
  <cp:revision>1012</cp:revision>
  <cp:lastPrinted>2008-01-09T20:50:56Z</cp:lastPrinted>
  <dcterms:created xsi:type="dcterms:W3CDTF">2010-09-02T17:38:46Z</dcterms:created>
  <dcterms:modified xsi:type="dcterms:W3CDTF">2021-02-03T16:24:12Z</dcterms:modified>
</cp:coreProperties>
</file>