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0" r:id="rId1"/>
  </p:sldMasterIdLst>
  <p:notesMasterIdLst>
    <p:notesMasterId r:id="rId71"/>
  </p:notesMasterIdLst>
  <p:handoutMasterIdLst>
    <p:handoutMasterId r:id="rId72"/>
  </p:handoutMasterIdLst>
  <p:sldIdLst>
    <p:sldId id="259" r:id="rId2"/>
    <p:sldId id="691" r:id="rId3"/>
    <p:sldId id="327" r:id="rId4"/>
    <p:sldId id="724" r:id="rId5"/>
    <p:sldId id="260" r:id="rId6"/>
    <p:sldId id="329" r:id="rId7"/>
    <p:sldId id="330" r:id="rId8"/>
    <p:sldId id="328" r:id="rId9"/>
    <p:sldId id="726" r:id="rId10"/>
    <p:sldId id="728" r:id="rId11"/>
    <p:sldId id="332" r:id="rId12"/>
    <p:sldId id="729" r:id="rId13"/>
    <p:sldId id="333" r:id="rId14"/>
    <p:sldId id="311" r:id="rId15"/>
    <p:sldId id="731" r:id="rId16"/>
    <p:sldId id="732" r:id="rId17"/>
    <p:sldId id="696" r:id="rId18"/>
    <p:sldId id="697" r:id="rId19"/>
    <p:sldId id="376" r:id="rId20"/>
    <p:sldId id="337" r:id="rId21"/>
    <p:sldId id="338" r:id="rId22"/>
    <p:sldId id="334" r:id="rId23"/>
    <p:sldId id="733" r:id="rId24"/>
    <p:sldId id="721" r:id="rId25"/>
    <p:sldId id="727" r:id="rId26"/>
    <p:sldId id="705" r:id="rId27"/>
    <p:sldId id="734" r:id="rId28"/>
    <p:sldId id="706" r:id="rId29"/>
    <p:sldId id="707" r:id="rId30"/>
    <p:sldId id="349" r:id="rId31"/>
    <p:sldId id="713" r:id="rId32"/>
    <p:sldId id="351" r:id="rId33"/>
    <p:sldId id="352" r:id="rId34"/>
    <p:sldId id="708" r:id="rId35"/>
    <p:sldId id="709" r:id="rId36"/>
    <p:sldId id="725" r:id="rId37"/>
    <p:sldId id="695" r:id="rId38"/>
    <p:sldId id="710" r:id="rId39"/>
    <p:sldId id="730" r:id="rId40"/>
    <p:sldId id="353" r:id="rId41"/>
    <p:sldId id="356" r:id="rId42"/>
    <p:sldId id="354" r:id="rId43"/>
    <p:sldId id="357" r:id="rId44"/>
    <p:sldId id="360" r:id="rId45"/>
    <p:sldId id="720" r:id="rId46"/>
    <p:sldId id="365" r:id="rId47"/>
    <p:sldId id="339" r:id="rId48"/>
    <p:sldId id="694" r:id="rId49"/>
    <p:sldId id="718" r:id="rId50"/>
    <p:sldId id="693" r:id="rId51"/>
    <p:sldId id="714" r:id="rId52"/>
    <p:sldId id="719" r:id="rId53"/>
    <p:sldId id="716" r:id="rId54"/>
    <p:sldId id="361" r:id="rId55"/>
    <p:sldId id="367" r:id="rId56"/>
    <p:sldId id="368" r:id="rId57"/>
    <p:sldId id="722" r:id="rId58"/>
    <p:sldId id="723" r:id="rId59"/>
    <p:sldId id="369" r:id="rId60"/>
    <p:sldId id="371" r:id="rId61"/>
    <p:sldId id="372" r:id="rId62"/>
    <p:sldId id="699" r:id="rId63"/>
    <p:sldId id="373" r:id="rId64"/>
    <p:sldId id="700" r:id="rId65"/>
    <p:sldId id="701" r:id="rId66"/>
    <p:sldId id="735" r:id="rId67"/>
    <p:sldId id="375" r:id="rId68"/>
    <p:sldId id="702" r:id="rId69"/>
    <p:sldId id="370" r:id="rId7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00"/>
    <a:srgbClr val="DDDDDD"/>
    <a:srgbClr val="00CC00"/>
    <a:srgbClr val="FFFF00"/>
    <a:srgbClr val="0000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 autoAdjust="0"/>
    <p:restoredTop sz="85986"/>
  </p:normalViewPr>
  <p:slideViewPr>
    <p:cSldViewPr>
      <p:cViewPr varScale="1">
        <p:scale>
          <a:sx n="105" d="100"/>
          <a:sy n="105" d="100"/>
        </p:scale>
        <p:origin x="152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20" d="100"/>
        <a:sy n="120" d="100"/>
      </p:scale>
      <p:origin x="0" y="-27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4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1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10668000" cy="2341562"/>
          </a:xfrm>
        </p:spPr>
        <p:txBody>
          <a:bodyPr/>
          <a:lstStyle>
            <a:lvl1pPr marL="0" indent="0" algn="ctr">
              <a:buNone/>
              <a:defRPr sz="2400" b="0" i="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161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3848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023338"/>
            <a:ext cx="5386917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023338"/>
            <a:ext cx="5389033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29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7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7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ndara" panose="020E0502030303020204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8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i="0" kern="1200">
          <a:solidFill>
            <a:schemeClr val="tx1"/>
          </a:solidFill>
          <a:effectLst/>
          <a:latin typeface="Candara" panose="020E050203030302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ZGCoVF3Yv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10" Type="http://schemas.openxmlformats.org/officeDocument/2006/relationships/image" Target="../media/image29.png"/><Relationship Id="rId4" Type="http://schemas.openxmlformats.org/officeDocument/2006/relationships/image" Target="../media/image310.png"/><Relationship Id="rId9" Type="http://schemas.openxmlformats.org/officeDocument/2006/relationships/image" Target="../media/image5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Bayesian Networks</a:t>
            </a:r>
            <a:br>
              <a:rPr lang="en-US" sz="5400" dirty="0"/>
            </a:br>
            <a:r>
              <a:rPr lang="en-US" sz="5400" dirty="0"/>
              <a:t>(Chapters 12&amp;13)</a:t>
            </a:r>
            <a:endParaRPr lang="en-US" sz="5400" dirty="0">
              <a:ea typeface="ＭＳ Ｐゴシック" pitchFamily="34" charset="-128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4821B3-F089-0F4B-AFF8-4A616FEEE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72819"/>
            <a:ext cx="71628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Most slides are adopted from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Artificial Intelligence: A Modern Approach, 3rd ed. by Stuart Russell (UC Berkeley) and 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(Google).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and Sebastian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Thrun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Intro to Artificial Intelligence at Udacity.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4F0591-F667-491C-BA10-A27F737F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on Conditional Probabilities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426F71-96D8-4FB1-9CB4-3E4C3CD4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that any given person has a cough on any given day may be only 5%:</a:t>
            </a:r>
          </a:p>
          <a:p>
            <a:pPr lvl="1"/>
            <a:r>
              <a:rPr lang="en-US" dirty="0"/>
              <a:t>P(Cough) = 5%</a:t>
            </a:r>
          </a:p>
          <a:p>
            <a:r>
              <a:rPr lang="en-US" dirty="0"/>
              <a:t>But if we know or assume that the person has a cold, then they are much more likely to be coughing. </a:t>
            </a:r>
          </a:p>
          <a:p>
            <a:r>
              <a:rPr lang="en-US" dirty="0"/>
              <a:t>The conditional probability that someone coughing has a cold might be 75%:</a:t>
            </a:r>
          </a:p>
          <a:p>
            <a:pPr lvl="1"/>
            <a:r>
              <a:rPr lang="en-US" dirty="0"/>
              <a:t>P(Cold | Cough) = 75%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0A180-8775-4D09-A712-D8E61C8F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220D2-6616-4B7D-BC11-5983D9B880A2}"/>
              </a:ext>
            </a:extLst>
          </p:cNvPr>
          <p:cNvSpPr/>
          <p:nvPr/>
        </p:nvSpPr>
        <p:spPr>
          <a:xfrm>
            <a:off x="5936675" y="742296"/>
            <a:ext cx="42671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https://en.wikipedia.org/wiki/Conditional_probability</a:t>
            </a:r>
          </a:p>
        </p:txBody>
      </p:sp>
    </p:spTree>
    <p:extLst>
      <p:ext uri="{BB962C8B-B14F-4D97-AF65-F5344CB8AC3E}">
        <p14:creationId xmlns:p14="http://schemas.microsoft.com/office/powerpoint/2010/main" val="187299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CE73-8220-BE47-86DA-54BDC53E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E344F-2E33-A74C-82D7-D167EFD505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Complementary probability</a:t>
                </a:r>
              </a:p>
              <a:p>
                <a:pPr marL="350837" lvl="1" indent="0">
                  <a:buClr>
                    <a:schemeClr val="bg1"/>
                  </a:buClr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P(¬</a:t>
                </a:r>
                <a:r>
                  <a:rPr lang="en-US" dirty="0" err="1">
                    <a:solidFill>
                      <a:srgbClr val="7030A0"/>
                    </a:solidFill>
                  </a:rPr>
                  <a:t>x|y</a:t>
                </a:r>
                <a:r>
                  <a:rPr lang="en-US" dirty="0">
                    <a:solidFill>
                      <a:srgbClr val="7030A0"/>
                    </a:solidFill>
                  </a:rPr>
                  <a:t>) = 1 - P(</a:t>
                </a:r>
                <a:r>
                  <a:rPr lang="en-US" dirty="0" err="1">
                    <a:solidFill>
                      <a:srgbClr val="7030A0"/>
                    </a:solidFill>
                  </a:rPr>
                  <a:t>x|y</a:t>
                </a:r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</a:p>
              <a:p>
                <a:pPr marL="350837" lvl="1" indent="0">
                  <a:buClr>
                    <a:schemeClr val="bg1"/>
                  </a:buClr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P(x|¬y) != 1 - P(</a:t>
                </a:r>
                <a:r>
                  <a:rPr lang="en-US" dirty="0" err="1">
                    <a:solidFill>
                      <a:srgbClr val="7030A0"/>
                    </a:solidFill>
                  </a:rPr>
                  <a:t>x|y</a:t>
                </a:r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</a:p>
              <a:p>
                <a:pPr marL="350837" lvl="1" indent="0">
                  <a:buClr>
                    <a:schemeClr val="bg1"/>
                  </a:buClr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P(¬</a:t>
                </a:r>
                <a:r>
                  <a:rPr lang="en-US" dirty="0" err="1">
                    <a:solidFill>
                      <a:srgbClr val="7030A0"/>
                    </a:solidFill>
                  </a:rPr>
                  <a:t>x|y</a:t>
                </a:r>
                <a:r>
                  <a:rPr lang="en-US" dirty="0">
                    <a:solidFill>
                      <a:srgbClr val="7030A0"/>
                    </a:solidFill>
                  </a:rPr>
                  <a:t>, z) = 1 - P(</a:t>
                </a:r>
                <a:r>
                  <a:rPr lang="en-US" dirty="0" err="1">
                    <a:solidFill>
                      <a:srgbClr val="7030A0"/>
                    </a:solidFill>
                  </a:rPr>
                  <a:t>x|y</a:t>
                </a:r>
                <a:r>
                  <a:rPr lang="en-US" dirty="0">
                    <a:solidFill>
                      <a:srgbClr val="7030A0"/>
                    </a:solidFill>
                  </a:rPr>
                  <a:t>, z) </a:t>
                </a:r>
              </a:p>
              <a:p>
                <a:pPr marL="350837" lvl="1" indent="0">
                  <a:buClr>
                    <a:schemeClr val="bg1"/>
                  </a:buClr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P(x|¬y, ¬z) != 1 - P(</a:t>
                </a:r>
                <a:r>
                  <a:rPr lang="en-US" dirty="0" err="1">
                    <a:solidFill>
                      <a:srgbClr val="7030A0"/>
                    </a:solidFill>
                  </a:rPr>
                  <a:t>x|y</a:t>
                </a:r>
                <a:r>
                  <a:rPr lang="en-US" dirty="0">
                    <a:solidFill>
                      <a:srgbClr val="7030A0"/>
                    </a:solidFill>
                  </a:rPr>
                  <a:t>, z) – P(x|¬y, z) - P(</a:t>
                </a:r>
                <a:r>
                  <a:rPr lang="en-US" dirty="0" err="1">
                    <a:solidFill>
                      <a:srgbClr val="7030A0"/>
                    </a:solidFill>
                  </a:rPr>
                  <a:t>x|y</a:t>
                </a:r>
                <a:r>
                  <a:rPr lang="en-US" dirty="0">
                    <a:solidFill>
                      <a:srgbClr val="7030A0"/>
                    </a:solidFill>
                  </a:rPr>
                  <a:t>, ¬z) </a:t>
                </a:r>
              </a:p>
              <a:p>
                <a:r>
                  <a:rPr lang="en-US" dirty="0"/>
                  <a:t>Total probability</a:t>
                </a:r>
              </a:p>
              <a:p>
                <a:pPr marL="350837" lvl="1" indent="0">
                  <a:buClr>
                    <a:schemeClr val="bg1"/>
                  </a:buClr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350837" lvl="1" indent="0">
                  <a:buClr>
                    <a:schemeClr val="bg1"/>
                  </a:buClr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E344F-2E33-A74C-82D7-D167EFD505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AA10D-BA24-B047-AB48-1605D991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57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6E22-4E5B-F34E-9AD1-25ACF6AA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Coin Flips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D767C-AF6F-E642-BE46-6DD1CD03B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113" indent="0">
              <a:buNone/>
            </a:pPr>
            <a:r>
              <a:rPr lang="en-US" dirty="0"/>
              <a:t>We have two coin flips, but the 2</a:t>
            </a:r>
            <a:r>
              <a:rPr lang="en-US" baseline="30000" dirty="0"/>
              <a:t>nd</a:t>
            </a:r>
            <a:r>
              <a:rPr lang="en-US" dirty="0"/>
              <a:t> conditionally depends on the result of the 1</a:t>
            </a:r>
            <a:r>
              <a:rPr lang="en-US" baseline="30000" dirty="0"/>
              <a:t>st</a:t>
            </a:r>
            <a:r>
              <a:rPr lang="en-US" dirty="0"/>
              <a:t>.</a:t>
            </a:r>
          </a:p>
          <a:p>
            <a:r>
              <a:rPr lang="en-US" dirty="0"/>
              <a:t>1st coin flip: 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1</a:t>
            </a:r>
            <a:r>
              <a:rPr lang="en-US" dirty="0"/>
              <a:t>=h) = 0.5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coin flip:</a:t>
            </a:r>
          </a:p>
          <a:p>
            <a:pPr lvl="1"/>
            <a:r>
              <a:rPr lang="en-US" dirty="0"/>
              <a:t>P(X</a:t>
            </a:r>
            <a:r>
              <a:rPr lang="en-US" baseline="-25000" dirty="0"/>
              <a:t>2</a:t>
            </a:r>
            <a:r>
              <a:rPr lang="en-US" dirty="0"/>
              <a:t>=h|X</a:t>
            </a:r>
            <a:r>
              <a:rPr lang="en-US" baseline="-25000" dirty="0"/>
              <a:t>1</a:t>
            </a:r>
            <a:r>
              <a:rPr lang="en-US" dirty="0"/>
              <a:t>=h) = 0.9; P(X</a:t>
            </a:r>
            <a:r>
              <a:rPr lang="en-US" baseline="-25000" dirty="0"/>
              <a:t>2</a:t>
            </a:r>
            <a:r>
              <a:rPr lang="en-US" dirty="0"/>
              <a:t>=t|X</a:t>
            </a:r>
            <a:r>
              <a:rPr lang="en-US" baseline="-25000" dirty="0"/>
              <a:t>1</a:t>
            </a:r>
            <a:r>
              <a:rPr lang="en-US" dirty="0"/>
              <a:t>=t) = 0.8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P(X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=h) = ?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= P(X</a:t>
            </a:r>
            <a:r>
              <a:rPr lang="en-US" baseline="-25000" dirty="0"/>
              <a:t>2</a:t>
            </a:r>
            <a:r>
              <a:rPr lang="en-US" dirty="0"/>
              <a:t>=h|X</a:t>
            </a:r>
            <a:r>
              <a:rPr lang="en-US" baseline="-25000" dirty="0"/>
              <a:t>1</a:t>
            </a:r>
            <a:r>
              <a:rPr lang="en-US" dirty="0"/>
              <a:t>=h) * P(X</a:t>
            </a:r>
            <a:r>
              <a:rPr lang="en-US" baseline="-25000" dirty="0"/>
              <a:t>1</a:t>
            </a:r>
            <a:r>
              <a:rPr lang="en-US" dirty="0"/>
              <a:t>=h)  + P(X</a:t>
            </a:r>
            <a:r>
              <a:rPr lang="en-US" baseline="-25000" dirty="0"/>
              <a:t>2</a:t>
            </a:r>
            <a:r>
              <a:rPr lang="en-US" dirty="0"/>
              <a:t>=h|X</a:t>
            </a:r>
            <a:r>
              <a:rPr lang="en-US" baseline="-25000" dirty="0"/>
              <a:t>1</a:t>
            </a:r>
            <a:r>
              <a:rPr lang="en-US" dirty="0"/>
              <a:t>=t) * P(X</a:t>
            </a:r>
            <a:r>
              <a:rPr lang="en-US" baseline="-25000" dirty="0"/>
              <a:t>1</a:t>
            </a:r>
            <a:r>
              <a:rPr lang="en-US" dirty="0"/>
              <a:t>=t) </a:t>
            </a:r>
          </a:p>
          <a:p>
            <a:pPr lvl="1">
              <a:buClr>
                <a:schemeClr val="bg1"/>
              </a:buClr>
            </a:pPr>
            <a:r>
              <a:rPr lang="en-US" dirty="0"/>
              <a:t>= 0.9 * 0.5 + (1 - 0.8) * (1 - 0.5) = 0.55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DA57F-4F4A-7F4B-9CA2-6EDD7959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C1D97-C10D-394B-BE88-E6C47511D892}"/>
              </a:ext>
            </a:extLst>
          </p:cNvPr>
          <p:cNvSpPr txBox="1"/>
          <p:nvPr/>
        </p:nvSpPr>
        <p:spPr>
          <a:xfrm>
            <a:off x="617220" y="4480560"/>
            <a:ext cx="0" cy="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 fontScale="2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0063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32F5-EC85-2547-A5FC-ECF9FE34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052B2-40F8-634F-96BA-803AE46E2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Weather on two days: </a:t>
            </a:r>
            <a:r>
              <a:rPr lang="en-US" u="sng" dirty="0"/>
              <a:t>s</a:t>
            </a:r>
            <a:r>
              <a:rPr lang="en-US" dirty="0"/>
              <a:t>unny or </a:t>
            </a:r>
            <a:r>
              <a:rPr lang="en-US" u="sng" dirty="0"/>
              <a:t>r</a:t>
            </a:r>
            <a:r>
              <a:rPr lang="en-US" dirty="0"/>
              <a:t>ainy </a:t>
            </a:r>
          </a:p>
          <a:p>
            <a:r>
              <a:rPr lang="en-US" dirty="0"/>
              <a:t>P(D</a:t>
            </a:r>
            <a:r>
              <a:rPr lang="en-US" baseline="-25000" dirty="0"/>
              <a:t>1</a:t>
            </a:r>
            <a:r>
              <a:rPr lang="en-US" dirty="0"/>
              <a:t>=s) = 0.9</a:t>
            </a:r>
          </a:p>
          <a:p>
            <a:r>
              <a:rPr lang="en-US" dirty="0"/>
              <a:t>P(D</a:t>
            </a:r>
            <a:r>
              <a:rPr lang="en-US" baseline="-25000" dirty="0"/>
              <a:t>2</a:t>
            </a:r>
            <a:r>
              <a:rPr lang="en-US" dirty="0"/>
              <a:t>=s | D</a:t>
            </a:r>
            <a:r>
              <a:rPr lang="en-US" baseline="-25000" dirty="0"/>
              <a:t>1</a:t>
            </a:r>
            <a:r>
              <a:rPr lang="en-US" dirty="0"/>
              <a:t>=s) = 0.8</a:t>
            </a:r>
          </a:p>
          <a:p>
            <a:r>
              <a:rPr lang="en-US" dirty="0"/>
              <a:t>P(D</a:t>
            </a:r>
            <a:r>
              <a:rPr lang="en-US" baseline="-25000" dirty="0"/>
              <a:t>2</a:t>
            </a:r>
            <a:r>
              <a:rPr lang="en-US" dirty="0"/>
              <a:t>=s | D</a:t>
            </a:r>
            <a:r>
              <a:rPr lang="en-US" baseline="-25000" dirty="0"/>
              <a:t>1</a:t>
            </a:r>
            <a:r>
              <a:rPr lang="en-US" dirty="0"/>
              <a:t>=r) = 0.6</a:t>
            </a:r>
          </a:p>
          <a:p>
            <a:r>
              <a:rPr lang="en-US" dirty="0">
                <a:solidFill>
                  <a:srgbClr val="FF0000"/>
                </a:solidFill>
              </a:rPr>
              <a:t>P(D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=s) = ?</a:t>
            </a:r>
          </a:p>
          <a:p>
            <a:pPr marL="352425" indent="0">
              <a:buNone/>
            </a:pPr>
            <a:r>
              <a:rPr lang="en-US" dirty="0"/>
              <a:t>= 0.9 * 0.8 + 0.1 * 0.6 = 0.78</a:t>
            </a:r>
          </a:p>
          <a:p>
            <a:r>
              <a:rPr lang="en-US" dirty="0">
                <a:solidFill>
                  <a:srgbClr val="FF0000"/>
                </a:solidFill>
              </a:rPr>
              <a:t>P(D</a:t>
            </a:r>
            <a:r>
              <a:rPr lang="en-US" baseline="-25000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0000"/>
                </a:solidFill>
              </a:rPr>
              <a:t>=s) = ?</a:t>
            </a:r>
          </a:p>
          <a:p>
            <a:pPr marL="352425" indent="0">
              <a:buNone/>
            </a:pPr>
            <a:r>
              <a:rPr lang="en-US" dirty="0"/>
              <a:t>= 0.78 * 0.8 + 0.22 * 0.6 = 0.756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1DF1A-2121-6842-83F7-A3F3CEF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048652F-AEB0-ED41-ACF9-2DD3BBCAFD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67"/>
          <a:stretch/>
        </p:blipFill>
        <p:spPr>
          <a:xfrm>
            <a:off x="0" y="178234"/>
            <a:ext cx="746045" cy="8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  <a:p>
            <a:r>
              <a:rPr lang="en-US" dirty="0"/>
              <a:t>Bayes’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3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6652-45EA-41A6-B92F-A63B8F74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Example: Librarian vs Farmer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FED701-959D-4064-8161-5BAD0855E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334001"/>
          </a:xfrm>
        </p:spPr>
        <p:txBody>
          <a:bodyPr/>
          <a:lstStyle/>
          <a:p>
            <a:pPr marL="11113" indent="0">
              <a:buNone/>
            </a:pPr>
            <a:r>
              <a:rPr lang="en-US" dirty="0">
                <a:hlinkClick r:id="rId3"/>
              </a:rPr>
              <a:t>https://www.youtube.com/watch?v=HZGCoVF3YvM</a:t>
            </a:r>
            <a:endParaRPr lang="en-US" dirty="0"/>
          </a:p>
          <a:p>
            <a:r>
              <a:rPr lang="en-US" dirty="0"/>
              <a:t>Steve was selected at random from a representative sample, who has been described by a neighbor as follows:</a:t>
            </a:r>
          </a:p>
          <a:p>
            <a:pPr lvl="1"/>
            <a:r>
              <a:rPr lang="en-US" dirty="0"/>
              <a:t>“Steve is very shy and withdrawn, invariably helpful but with little interest in people or in the world of reality. A meek and tidy soul, he has a need for order and structure, and a passion for detail.” </a:t>
            </a:r>
          </a:p>
          <a:p>
            <a:r>
              <a:rPr lang="en-US" dirty="0"/>
              <a:t>Is Steve more likely to be a librarian or a farmer?</a:t>
            </a:r>
          </a:p>
          <a:p>
            <a:pPr lvl="1"/>
            <a:r>
              <a:rPr lang="en-US" dirty="0"/>
              <a:t>Most people assume Steve is a librarian.</a:t>
            </a:r>
          </a:p>
          <a:p>
            <a:pPr lvl="1"/>
            <a:r>
              <a:rPr lang="en-US" dirty="0"/>
              <a:t>Actually, Steve is more likely a farmer.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A17504-E94A-4934-986B-A8A443CD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14DEAD52-71AB-4B9A-8984-E0E28FAD1E9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2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D67E-8E92-3840-8DE4-B9975795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Librarian vs Farmer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67B96-757C-014B-9799-8C49AD4EF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69C889C6-6A08-A64F-AE26-4E503AFC85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43" t="1651" r="9408" b="4698"/>
          <a:stretch/>
        </p:blipFill>
        <p:spPr>
          <a:xfrm>
            <a:off x="1631117" y="1022865"/>
            <a:ext cx="7862965" cy="50979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12D2959-00FE-1D47-9945-7127AA99385F}"/>
              </a:ext>
            </a:extLst>
          </p:cNvPr>
          <p:cNvSpPr/>
          <p:nvPr/>
        </p:nvSpPr>
        <p:spPr>
          <a:xfrm>
            <a:off x="1691640" y="4267200"/>
            <a:ext cx="374904" cy="18013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5BC04-0FBB-FC43-AC5A-D2AAA8DE0DB9}"/>
              </a:ext>
            </a:extLst>
          </p:cNvPr>
          <p:cNvSpPr/>
          <p:nvPr/>
        </p:nvSpPr>
        <p:spPr>
          <a:xfrm>
            <a:off x="2057400" y="5638800"/>
            <a:ext cx="7360920" cy="42976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857896-4A5F-C04E-9C10-AE9411846920}"/>
              </a:ext>
            </a:extLst>
          </p:cNvPr>
          <p:cNvSpPr txBox="1"/>
          <p:nvPr/>
        </p:nvSpPr>
        <p:spPr>
          <a:xfrm>
            <a:off x="683263" y="4971624"/>
            <a:ext cx="914400" cy="444784"/>
          </a:xfrm>
          <a:prstGeom prst="rect">
            <a:avLst/>
          </a:prstGeom>
        </p:spPr>
        <p:txBody>
          <a:bodyPr vert="horz" wrap="none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n-lt"/>
              </a:rPr>
              <a:t>40%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1C2A67-9FE3-2542-A3A8-6485F7FC3F64}"/>
              </a:ext>
            </a:extLst>
          </p:cNvPr>
          <p:cNvSpPr txBox="1"/>
          <p:nvPr/>
        </p:nvSpPr>
        <p:spPr>
          <a:xfrm>
            <a:off x="9296400" y="5657424"/>
            <a:ext cx="914400" cy="444784"/>
          </a:xfrm>
          <a:prstGeom prst="rect">
            <a:avLst/>
          </a:prstGeom>
        </p:spPr>
        <p:txBody>
          <a:bodyPr vert="horz" wrap="none" lIns="91440" tIns="0" rIns="4572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+mn-lt"/>
              </a:rPr>
              <a:t>10%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9DEF91-96A0-FC40-81B7-7C1FF9834290}"/>
                  </a:ext>
                </a:extLst>
              </p:cNvPr>
              <p:cNvSpPr txBox="1"/>
              <p:nvPr/>
            </p:nvSpPr>
            <p:spPr>
              <a:xfrm>
                <a:off x="9809355" y="3657600"/>
                <a:ext cx="1905000" cy="700928"/>
              </a:xfrm>
              <a:prstGeom prst="rect">
                <a:avLst/>
              </a:prstGeom>
            </p:spPr>
            <p:txBody>
              <a:bodyPr vert="horz" wrap="none" lIns="0" tIns="0" rIns="0" bIns="0" rtlCol="0" anchor="t">
                <a:normAutofit fontScale="55000" lnSpcReduction="20000"/>
                <a:scene3d>
                  <a:camera prst="orthographicFront"/>
                  <a:lightRig rig="threePt" dir="t">
                    <a:rot lat="0" lon="0" rev="4800000"/>
                  </a:lightRig>
                </a:scene3d>
                <a:sp3d prstMaterial="matte">
                  <a:bevelT w="50800" h="10160"/>
                </a:sp3d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3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9DEF91-96A0-FC40-81B7-7C1FF9834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355" y="3657600"/>
                <a:ext cx="1905000" cy="7009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3269-2300-41A5-9B7B-ADB74441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Monty Hall Problem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BEDB7-2320-47A8-9894-42CD32607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7450127" cy="5504688"/>
          </a:xfrm>
        </p:spPr>
        <p:txBody>
          <a:bodyPr>
            <a:normAutofit/>
          </a:bodyPr>
          <a:lstStyle/>
          <a:p>
            <a:r>
              <a:rPr lang="en-US" dirty="0"/>
              <a:t>Suppose you're on a game show, and you're given the choice of three doors: </a:t>
            </a:r>
          </a:p>
          <a:p>
            <a:pPr lvl="1"/>
            <a:r>
              <a:rPr lang="en-US" dirty="0"/>
              <a:t>Behind one door is a car; </a:t>
            </a:r>
          </a:p>
          <a:p>
            <a:pPr lvl="1"/>
            <a:r>
              <a:rPr lang="en-US" dirty="0"/>
              <a:t>behind the others, goats.</a:t>
            </a:r>
          </a:p>
          <a:p>
            <a:r>
              <a:rPr lang="en-US" dirty="0"/>
              <a:t>You pick a door, say No. 1, and the host, who knows what's behind the doors, opens another door, say No. 3, which has a goat. </a:t>
            </a:r>
          </a:p>
          <a:p>
            <a:r>
              <a:rPr lang="en-US" dirty="0"/>
              <a:t>He then says to you, "Do you want to pick door No. 2?"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Is it to your advantage to switch your choice?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42739-F69D-4799-866E-18E60D06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946D2-8036-4043-B4E6-30BDF651933A}"/>
              </a:ext>
            </a:extLst>
          </p:cNvPr>
          <p:cNvSpPr/>
          <p:nvPr/>
        </p:nvSpPr>
        <p:spPr>
          <a:xfrm>
            <a:off x="8201026" y="6241133"/>
            <a:ext cx="2466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</a:rPr>
              <a:t>https://en.wikipedia.org/wiki/Monty_Hall_problem</a:t>
            </a:r>
          </a:p>
        </p:txBody>
      </p:sp>
      <p:pic>
        <p:nvPicPr>
          <p:cNvPr id="1026" name="Picture 2" descr="https://upload.wikimedia.org/wikipedia/commons/thumb/3/3f/Monty_open_door.svg/220px-Monty_open_door.svg.png">
            <a:extLst>
              <a:ext uri="{FF2B5EF4-FFF2-40B4-BE49-F238E27FC236}">
                <a16:creationId xmlns:a16="http://schemas.microsoft.com/office/drawing/2014/main" id="{08D5E7A2-A78E-4719-BF2D-4B1D2169F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19"/>
          <a:stretch/>
        </p:blipFill>
        <p:spPr bwMode="auto">
          <a:xfrm>
            <a:off x="9220200" y="1545257"/>
            <a:ext cx="623319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upload.wikimedia.org/wikipedia/commons/thumb/3/3f/Monty_open_door.svg/220px-Monty_open_door.svg.png">
            <a:extLst>
              <a:ext uri="{FF2B5EF4-FFF2-40B4-BE49-F238E27FC236}">
                <a16:creationId xmlns:a16="http://schemas.microsoft.com/office/drawing/2014/main" id="{92B906C5-D4F9-49C7-A8C7-32DDA821A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9" r="46390"/>
          <a:stretch/>
        </p:blipFill>
        <p:spPr bwMode="auto">
          <a:xfrm>
            <a:off x="9220200" y="3125190"/>
            <a:ext cx="623319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upload.wikimedia.org/wikipedia/commons/thumb/3/3f/Monty_open_door.svg/220px-Monty_open_door.svg.png">
            <a:extLst>
              <a:ext uri="{FF2B5EF4-FFF2-40B4-BE49-F238E27FC236}">
                <a16:creationId xmlns:a16="http://schemas.microsoft.com/office/drawing/2014/main" id="{40422F69-24CE-4569-97BD-471DA8CC8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29" r="46390"/>
          <a:stretch/>
        </p:blipFill>
        <p:spPr bwMode="auto">
          <a:xfrm>
            <a:off x="9220200" y="4724020"/>
            <a:ext cx="623319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7EE4F85-9DD1-4780-B4D8-B87EC8323398}"/>
              </a:ext>
            </a:extLst>
          </p:cNvPr>
          <p:cNvSpPr/>
          <p:nvPr/>
        </p:nvSpPr>
        <p:spPr>
          <a:xfrm>
            <a:off x="9372601" y="4876800"/>
            <a:ext cx="3296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A34DC-4C62-472E-8C29-7E3C11E418EE}"/>
              </a:ext>
            </a:extLst>
          </p:cNvPr>
          <p:cNvSpPr/>
          <p:nvPr/>
        </p:nvSpPr>
        <p:spPr>
          <a:xfrm>
            <a:off x="9220200" y="1545257"/>
            <a:ext cx="589047" cy="1267477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11" name="Picture 2" descr="https://upload.wikimedia.org/wikipedia/commons/thumb/3/3f/Monty_open_door.svg/220px-Monty_open_door.svg.png">
            <a:extLst>
              <a:ext uri="{FF2B5EF4-FFF2-40B4-BE49-F238E27FC236}">
                <a16:creationId xmlns:a16="http://schemas.microsoft.com/office/drawing/2014/main" id="{D5CE2C42-A7AC-4127-82D9-74272E6058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57"/>
          <a:stretch/>
        </p:blipFill>
        <p:spPr bwMode="auto">
          <a:xfrm>
            <a:off x="9220200" y="4724400"/>
            <a:ext cx="1048236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3D03FA-B78D-44D2-A4D1-1EB8628DBC94}"/>
              </a:ext>
            </a:extLst>
          </p:cNvPr>
          <p:cNvSpPr/>
          <p:nvPr/>
        </p:nvSpPr>
        <p:spPr>
          <a:xfrm>
            <a:off x="9220200" y="3124201"/>
            <a:ext cx="589047" cy="1267477"/>
          </a:xfrm>
          <a:prstGeom prst="rect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8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2C5E-EB23-4485-A2D3-F5BA1C86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Monty Hall Problem (cont’d)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49E06-EACC-4C2F-A9F2-71397886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2050" name="Picture 2" descr="https://upload.wikimedia.org/wikipedia/commons/thumb/7/79/Monty_closed_doors.svg/176px-Monty_closed_doors.svg.png">
            <a:extLst>
              <a:ext uri="{FF2B5EF4-FFF2-40B4-BE49-F238E27FC236}">
                <a16:creationId xmlns:a16="http://schemas.microsoft.com/office/drawing/2014/main" id="{CBF92913-E441-4F95-87D2-70DBD2CDD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1938867"/>
            <a:ext cx="3278293" cy="2980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Monty open door chances.svg">
            <a:extLst>
              <a:ext uri="{FF2B5EF4-FFF2-40B4-BE49-F238E27FC236}">
                <a16:creationId xmlns:a16="http://schemas.microsoft.com/office/drawing/2014/main" id="{6AF0787F-35EA-49CA-8AEB-8CA6F70B0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876" y="1957070"/>
            <a:ext cx="3696325" cy="375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94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E13DB7-55A9-4D64-9AB4-CFB18E85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Bayes’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88CDE-21A5-5648-AE2E-1297127F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256485FC-2A54-8843-8577-2F44F44C49D5}"/>
                  </a:ext>
                </a:extLst>
              </p:cNvPr>
              <p:cNvSpPr/>
              <p:nvPr/>
            </p:nvSpPr>
            <p:spPr>
              <a:xfrm>
                <a:off x="2935778" y="1403456"/>
                <a:ext cx="6349582" cy="1034944"/>
              </a:xfrm>
              <a:custGeom>
                <a:avLst/>
                <a:gdLst>
                  <a:gd name="connsiteX0" fmla="*/ 0 w 2445157"/>
                  <a:gd name="connsiteY0" fmla="*/ 407534 h 3047999"/>
                  <a:gd name="connsiteX1" fmla="*/ 407534 w 2445157"/>
                  <a:gd name="connsiteY1" fmla="*/ 0 h 3047999"/>
                  <a:gd name="connsiteX2" fmla="*/ 407526 w 2445157"/>
                  <a:gd name="connsiteY2" fmla="*/ 0 h 3047999"/>
                  <a:gd name="connsiteX3" fmla="*/ 738242 w 2445157"/>
                  <a:gd name="connsiteY3" fmla="*/ -140208 h 3047999"/>
                  <a:gd name="connsiteX4" fmla="*/ 1018815 w 2445157"/>
                  <a:gd name="connsiteY4" fmla="*/ 0 h 3047999"/>
                  <a:gd name="connsiteX5" fmla="*/ 2037623 w 2445157"/>
                  <a:gd name="connsiteY5" fmla="*/ 0 h 3047999"/>
                  <a:gd name="connsiteX6" fmla="*/ 2445157 w 2445157"/>
                  <a:gd name="connsiteY6" fmla="*/ 407534 h 3047999"/>
                  <a:gd name="connsiteX7" fmla="*/ 2445157 w 2445157"/>
                  <a:gd name="connsiteY7" fmla="*/ 508000 h 3047999"/>
                  <a:gd name="connsiteX8" fmla="*/ 2445157 w 2445157"/>
                  <a:gd name="connsiteY8" fmla="*/ 508000 h 3047999"/>
                  <a:gd name="connsiteX9" fmla="*/ 2445157 w 2445157"/>
                  <a:gd name="connsiteY9" fmla="*/ 1270000 h 3047999"/>
                  <a:gd name="connsiteX10" fmla="*/ 2445157 w 2445157"/>
                  <a:gd name="connsiteY10" fmla="*/ 2640465 h 3047999"/>
                  <a:gd name="connsiteX11" fmla="*/ 2037623 w 2445157"/>
                  <a:gd name="connsiteY11" fmla="*/ 3047999 h 3047999"/>
                  <a:gd name="connsiteX12" fmla="*/ 1018815 w 2445157"/>
                  <a:gd name="connsiteY12" fmla="*/ 3047999 h 3047999"/>
                  <a:gd name="connsiteX13" fmla="*/ 407526 w 2445157"/>
                  <a:gd name="connsiteY13" fmla="*/ 3047999 h 3047999"/>
                  <a:gd name="connsiteX14" fmla="*/ 407526 w 2445157"/>
                  <a:gd name="connsiteY14" fmla="*/ 3047999 h 3047999"/>
                  <a:gd name="connsiteX15" fmla="*/ 407534 w 2445157"/>
                  <a:gd name="connsiteY15" fmla="*/ 3047999 h 3047999"/>
                  <a:gd name="connsiteX16" fmla="*/ 0 w 2445157"/>
                  <a:gd name="connsiteY16" fmla="*/ 2640465 h 3047999"/>
                  <a:gd name="connsiteX17" fmla="*/ 0 w 2445157"/>
                  <a:gd name="connsiteY17" fmla="*/ 1270000 h 3047999"/>
                  <a:gd name="connsiteX18" fmla="*/ 0 w 2445157"/>
                  <a:gd name="connsiteY18" fmla="*/ 508000 h 3047999"/>
                  <a:gd name="connsiteX19" fmla="*/ 0 w 2445157"/>
                  <a:gd name="connsiteY19" fmla="*/ 508000 h 3047999"/>
                  <a:gd name="connsiteX20" fmla="*/ 0 w 2445157"/>
                  <a:gd name="connsiteY20" fmla="*/ 407534 h 3047999"/>
                  <a:gd name="connsiteX0" fmla="*/ 0 w 2445157"/>
                  <a:gd name="connsiteY0" fmla="*/ 407534 h 3047999"/>
                  <a:gd name="connsiteX1" fmla="*/ 407534 w 2445157"/>
                  <a:gd name="connsiteY1" fmla="*/ 0 h 3047999"/>
                  <a:gd name="connsiteX2" fmla="*/ 407526 w 2445157"/>
                  <a:gd name="connsiteY2" fmla="*/ 0 h 3047999"/>
                  <a:gd name="connsiteX3" fmla="*/ 1018815 w 2445157"/>
                  <a:gd name="connsiteY3" fmla="*/ 0 h 3047999"/>
                  <a:gd name="connsiteX4" fmla="*/ 2037623 w 2445157"/>
                  <a:gd name="connsiteY4" fmla="*/ 0 h 3047999"/>
                  <a:gd name="connsiteX5" fmla="*/ 2445157 w 2445157"/>
                  <a:gd name="connsiteY5" fmla="*/ 407534 h 3047999"/>
                  <a:gd name="connsiteX6" fmla="*/ 2445157 w 2445157"/>
                  <a:gd name="connsiteY6" fmla="*/ 508000 h 3047999"/>
                  <a:gd name="connsiteX7" fmla="*/ 2445157 w 2445157"/>
                  <a:gd name="connsiteY7" fmla="*/ 508000 h 3047999"/>
                  <a:gd name="connsiteX8" fmla="*/ 2445157 w 2445157"/>
                  <a:gd name="connsiteY8" fmla="*/ 1270000 h 3047999"/>
                  <a:gd name="connsiteX9" fmla="*/ 2445157 w 2445157"/>
                  <a:gd name="connsiteY9" fmla="*/ 2640465 h 3047999"/>
                  <a:gd name="connsiteX10" fmla="*/ 2037623 w 2445157"/>
                  <a:gd name="connsiteY10" fmla="*/ 3047999 h 3047999"/>
                  <a:gd name="connsiteX11" fmla="*/ 1018815 w 2445157"/>
                  <a:gd name="connsiteY11" fmla="*/ 3047999 h 3047999"/>
                  <a:gd name="connsiteX12" fmla="*/ 407526 w 2445157"/>
                  <a:gd name="connsiteY12" fmla="*/ 3047999 h 3047999"/>
                  <a:gd name="connsiteX13" fmla="*/ 407526 w 2445157"/>
                  <a:gd name="connsiteY13" fmla="*/ 3047999 h 3047999"/>
                  <a:gd name="connsiteX14" fmla="*/ 407534 w 2445157"/>
                  <a:gd name="connsiteY14" fmla="*/ 3047999 h 3047999"/>
                  <a:gd name="connsiteX15" fmla="*/ 0 w 2445157"/>
                  <a:gd name="connsiteY15" fmla="*/ 2640465 h 3047999"/>
                  <a:gd name="connsiteX16" fmla="*/ 0 w 2445157"/>
                  <a:gd name="connsiteY16" fmla="*/ 1270000 h 3047999"/>
                  <a:gd name="connsiteX17" fmla="*/ 0 w 2445157"/>
                  <a:gd name="connsiteY17" fmla="*/ 508000 h 3047999"/>
                  <a:gd name="connsiteX18" fmla="*/ 0 w 2445157"/>
                  <a:gd name="connsiteY18" fmla="*/ 508000 h 3047999"/>
                  <a:gd name="connsiteX19" fmla="*/ 0 w 2445157"/>
                  <a:gd name="connsiteY19" fmla="*/ 407534 h 3047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45157" h="3047999">
                    <a:moveTo>
                      <a:pt x="0" y="407534"/>
                    </a:moveTo>
                    <a:cubicBezTo>
                      <a:pt x="0" y="182459"/>
                      <a:pt x="182459" y="0"/>
                      <a:pt x="407534" y="0"/>
                    </a:cubicBezTo>
                    <a:lnTo>
                      <a:pt x="407526" y="0"/>
                    </a:lnTo>
                    <a:lnTo>
                      <a:pt x="1018815" y="0"/>
                    </a:lnTo>
                    <a:lnTo>
                      <a:pt x="2037623" y="0"/>
                    </a:lnTo>
                    <a:cubicBezTo>
                      <a:pt x="2262698" y="0"/>
                      <a:pt x="2445157" y="182459"/>
                      <a:pt x="2445157" y="407534"/>
                    </a:cubicBezTo>
                    <a:lnTo>
                      <a:pt x="2445157" y="508000"/>
                    </a:lnTo>
                    <a:lnTo>
                      <a:pt x="2445157" y="508000"/>
                    </a:lnTo>
                    <a:lnTo>
                      <a:pt x="2445157" y="1270000"/>
                    </a:lnTo>
                    <a:lnTo>
                      <a:pt x="2445157" y="2640465"/>
                    </a:lnTo>
                    <a:cubicBezTo>
                      <a:pt x="2445157" y="2865540"/>
                      <a:pt x="2262698" y="3047999"/>
                      <a:pt x="2037623" y="3047999"/>
                    </a:cubicBezTo>
                    <a:lnTo>
                      <a:pt x="1018815" y="3047999"/>
                    </a:lnTo>
                    <a:lnTo>
                      <a:pt x="407526" y="3047999"/>
                    </a:lnTo>
                    <a:lnTo>
                      <a:pt x="407526" y="3047999"/>
                    </a:lnTo>
                    <a:lnTo>
                      <a:pt x="407534" y="3047999"/>
                    </a:lnTo>
                    <a:cubicBezTo>
                      <a:pt x="182459" y="3047999"/>
                      <a:pt x="0" y="2865540"/>
                      <a:pt x="0" y="2640465"/>
                    </a:cubicBezTo>
                    <a:lnTo>
                      <a:pt x="0" y="1270000"/>
                    </a:lnTo>
                    <a:lnTo>
                      <a:pt x="0" y="508000"/>
                    </a:lnTo>
                    <a:lnTo>
                      <a:pt x="0" y="508000"/>
                    </a:lnTo>
                    <a:lnTo>
                      <a:pt x="0" y="407534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ounded Rectangular Callout 7">
                <a:extLst>
                  <a:ext uri="{FF2B5EF4-FFF2-40B4-BE49-F238E27FC236}">
                    <a16:creationId xmlns:a16="http://schemas.microsoft.com/office/drawing/2014/main" id="{256485FC-2A54-8843-8577-2F44F44C4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778" y="1403456"/>
                <a:ext cx="6349582" cy="1034944"/>
              </a:xfrm>
              <a:custGeom>
                <a:avLst/>
                <a:gdLst>
                  <a:gd name="connsiteX0" fmla="*/ 0 w 2445157"/>
                  <a:gd name="connsiteY0" fmla="*/ 407534 h 3047999"/>
                  <a:gd name="connsiteX1" fmla="*/ 407534 w 2445157"/>
                  <a:gd name="connsiteY1" fmla="*/ 0 h 3047999"/>
                  <a:gd name="connsiteX2" fmla="*/ 407526 w 2445157"/>
                  <a:gd name="connsiteY2" fmla="*/ 0 h 3047999"/>
                  <a:gd name="connsiteX3" fmla="*/ 738242 w 2445157"/>
                  <a:gd name="connsiteY3" fmla="*/ -140208 h 3047999"/>
                  <a:gd name="connsiteX4" fmla="*/ 1018815 w 2445157"/>
                  <a:gd name="connsiteY4" fmla="*/ 0 h 3047999"/>
                  <a:gd name="connsiteX5" fmla="*/ 2037623 w 2445157"/>
                  <a:gd name="connsiteY5" fmla="*/ 0 h 3047999"/>
                  <a:gd name="connsiteX6" fmla="*/ 2445157 w 2445157"/>
                  <a:gd name="connsiteY6" fmla="*/ 407534 h 3047999"/>
                  <a:gd name="connsiteX7" fmla="*/ 2445157 w 2445157"/>
                  <a:gd name="connsiteY7" fmla="*/ 508000 h 3047999"/>
                  <a:gd name="connsiteX8" fmla="*/ 2445157 w 2445157"/>
                  <a:gd name="connsiteY8" fmla="*/ 508000 h 3047999"/>
                  <a:gd name="connsiteX9" fmla="*/ 2445157 w 2445157"/>
                  <a:gd name="connsiteY9" fmla="*/ 1270000 h 3047999"/>
                  <a:gd name="connsiteX10" fmla="*/ 2445157 w 2445157"/>
                  <a:gd name="connsiteY10" fmla="*/ 2640465 h 3047999"/>
                  <a:gd name="connsiteX11" fmla="*/ 2037623 w 2445157"/>
                  <a:gd name="connsiteY11" fmla="*/ 3047999 h 3047999"/>
                  <a:gd name="connsiteX12" fmla="*/ 1018815 w 2445157"/>
                  <a:gd name="connsiteY12" fmla="*/ 3047999 h 3047999"/>
                  <a:gd name="connsiteX13" fmla="*/ 407526 w 2445157"/>
                  <a:gd name="connsiteY13" fmla="*/ 3047999 h 3047999"/>
                  <a:gd name="connsiteX14" fmla="*/ 407526 w 2445157"/>
                  <a:gd name="connsiteY14" fmla="*/ 3047999 h 3047999"/>
                  <a:gd name="connsiteX15" fmla="*/ 407534 w 2445157"/>
                  <a:gd name="connsiteY15" fmla="*/ 3047999 h 3047999"/>
                  <a:gd name="connsiteX16" fmla="*/ 0 w 2445157"/>
                  <a:gd name="connsiteY16" fmla="*/ 2640465 h 3047999"/>
                  <a:gd name="connsiteX17" fmla="*/ 0 w 2445157"/>
                  <a:gd name="connsiteY17" fmla="*/ 1270000 h 3047999"/>
                  <a:gd name="connsiteX18" fmla="*/ 0 w 2445157"/>
                  <a:gd name="connsiteY18" fmla="*/ 508000 h 3047999"/>
                  <a:gd name="connsiteX19" fmla="*/ 0 w 2445157"/>
                  <a:gd name="connsiteY19" fmla="*/ 508000 h 3047999"/>
                  <a:gd name="connsiteX20" fmla="*/ 0 w 2445157"/>
                  <a:gd name="connsiteY20" fmla="*/ 407534 h 3047999"/>
                  <a:gd name="connsiteX0" fmla="*/ 0 w 2445157"/>
                  <a:gd name="connsiteY0" fmla="*/ 407534 h 3047999"/>
                  <a:gd name="connsiteX1" fmla="*/ 407534 w 2445157"/>
                  <a:gd name="connsiteY1" fmla="*/ 0 h 3047999"/>
                  <a:gd name="connsiteX2" fmla="*/ 407526 w 2445157"/>
                  <a:gd name="connsiteY2" fmla="*/ 0 h 3047999"/>
                  <a:gd name="connsiteX3" fmla="*/ 1018815 w 2445157"/>
                  <a:gd name="connsiteY3" fmla="*/ 0 h 3047999"/>
                  <a:gd name="connsiteX4" fmla="*/ 2037623 w 2445157"/>
                  <a:gd name="connsiteY4" fmla="*/ 0 h 3047999"/>
                  <a:gd name="connsiteX5" fmla="*/ 2445157 w 2445157"/>
                  <a:gd name="connsiteY5" fmla="*/ 407534 h 3047999"/>
                  <a:gd name="connsiteX6" fmla="*/ 2445157 w 2445157"/>
                  <a:gd name="connsiteY6" fmla="*/ 508000 h 3047999"/>
                  <a:gd name="connsiteX7" fmla="*/ 2445157 w 2445157"/>
                  <a:gd name="connsiteY7" fmla="*/ 508000 h 3047999"/>
                  <a:gd name="connsiteX8" fmla="*/ 2445157 w 2445157"/>
                  <a:gd name="connsiteY8" fmla="*/ 1270000 h 3047999"/>
                  <a:gd name="connsiteX9" fmla="*/ 2445157 w 2445157"/>
                  <a:gd name="connsiteY9" fmla="*/ 2640465 h 3047999"/>
                  <a:gd name="connsiteX10" fmla="*/ 2037623 w 2445157"/>
                  <a:gd name="connsiteY10" fmla="*/ 3047999 h 3047999"/>
                  <a:gd name="connsiteX11" fmla="*/ 1018815 w 2445157"/>
                  <a:gd name="connsiteY11" fmla="*/ 3047999 h 3047999"/>
                  <a:gd name="connsiteX12" fmla="*/ 407526 w 2445157"/>
                  <a:gd name="connsiteY12" fmla="*/ 3047999 h 3047999"/>
                  <a:gd name="connsiteX13" fmla="*/ 407526 w 2445157"/>
                  <a:gd name="connsiteY13" fmla="*/ 3047999 h 3047999"/>
                  <a:gd name="connsiteX14" fmla="*/ 407534 w 2445157"/>
                  <a:gd name="connsiteY14" fmla="*/ 3047999 h 3047999"/>
                  <a:gd name="connsiteX15" fmla="*/ 0 w 2445157"/>
                  <a:gd name="connsiteY15" fmla="*/ 2640465 h 3047999"/>
                  <a:gd name="connsiteX16" fmla="*/ 0 w 2445157"/>
                  <a:gd name="connsiteY16" fmla="*/ 1270000 h 3047999"/>
                  <a:gd name="connsiteX17" fmla="*/ 0 w 2445157"/>
                  <a:gd name="connsiteY17" fmla="*/ 508000 h 3047999"/>
                  <a:gd name="connsiteX18" fmla="*/ 0 w 2445157"/>
                  <a:gd name="connsiteY18" fmla="*/ 508000 h 3047999"/>
                  <a:gd name="connsiteX19" fmla="*/ 0 w 2445157"/>
                  <a:gd name="connsiteY19" fmla="*/ 407534 h 3047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45157" h="3047999">
                    <a:moveTo>
                      <a:pt x="0" y="407534"/>
                    </a:moveTo>
                    <a:cubicBezTo>
                      <a:pt x="0" y="182459"/>
                      <a:pt x="182459" y="0"/>
                      <a:pt x="407534" y="0"/>
                    </a:cubicBezTo>
                    <a:lnTo>
                      <a:pt x="407526" y="0"/>
                    </a:lnTo>
                    <a:lnTo>
                      <a:pt x="1018815" y="0"/>
                    </a:lnTo>
                    <a:lnTo>
                      <a:pt x="2037623" y="0"/>
                    </a:lnTo>
                    <a:cubicBezTo>
                      <a:pt x="2262698" y="0"/>
                      <a:pt x="2445157" y="182459"/>
                      <a:pt x="2445157" y="407534"/>
                    </a:cubicBezTo>
                    <a:lnTo>
                      <a:pt x="2445157" y="508000"/>
                    </a:lnTo>
                    <a:lnTo>
                      <a:pt x="2445157" y="508000"/>
                    </a:lnTo>
                    <a:lnTo>
                      <a:pt x="2445157" y="1270000"/>
                    </a:lnTo>
                    <a:lnTo>
                      <a:pt x="2445157" y="2640465"/>
                    </a:lnTo>
                    <a:cubicBezTo>
                      <a:pt x="2445157" y="2865540"/>
                      <a:pt x="2262698" y="3047999"/>
                      <a:pt x="2037623" y="3047999"/>
                    </a:cubicBezTo>
                    <a:lnTo>
                      <a:pt x="1018815" y="3047999"/>
                    </a:lnTo>
                    <a:lnTo>
                      <a:pt x="407526" y="3047999"/>
                    </a:lnTo>
                    <a:lnTo>
                      <a:pt x="407526" y="3047999"/>
                    </a:lnTo>
                    <a:lnTo>
                      <a:pt x="407534" y="3047999"/>
                    </a:lnTo>
                    <a:cubicBezTo>
                      <a:pt x="182459" y="3047999"/>
                      <a:pt x="0" y="2865540"/>
                      <a:pt x="0" y="2640465"/>
                    </a:cubicBezTo>
                    <a:lnTo>
                      <a:pt x="0" y="1270000"/>
                    </a:lnTo>
                    <a:lnTo>
                      <a:pt x="0" y="508000"/>
                    </a:lnTo>
                    <a:lnTo>
                      <a:pt x="0" y="508000"/>
                    </a:lnTo>
                    <a:lnTo>
                      <a:pt x="0" y="407534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198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ounded Rectangular Callout 7">
                <a:extLst>
                  <a:ext uri="{FF2B5EF4-FFF2-40B4-BE49-F238E27FC236}">
                    <a16:creationId xmlns:a16="http://schemas.microsoft.com/office/drawing/2014/main" id="{2B7A56EC-4DA8-1347-88B2-91DA98CA2929}"/>
                  </a:ext>
                </a:extLst>
              </p:cNvPr>
              <p:cNvSpPr/>
              <p:nvPr/>
            </p:nvSpPr>
            <p:spPr>
              <a:xfrm>
                <a:off x="2893879" y="2942772"/>
                <a:ext cx="6580574" cy="1096306"/>
              </a:xfrm>
              <a:custGeom>
                <a:avLst/>
                <a:gdLst>
                  <a:gd name="connsiteX0" fmla="*/ 0 w 2445157"/>
                  <a:gd name="connsiteY0" fmla="*/ 407534 h 3047999"/>
                  <a:gd name="connsiteX1" fmla="*/ 407534 w 2445157"/>
                  <a:gd name="connsiteY1" fmla="*/ 0 h 3047999"/>
                  <a:gd name="connsiteX2" fmla="*/ 407526 w 2445157"/>
                  <a:gd name="connsiteY2" fmla="*/ 0 h 3047999"/>
                  <a:gd name="connsiteX3" fmla="*/ 738242 w 2445157"/>
                  <a:gd name="connsiteY3" fmla="*/ -140208 h 3047999"/>
                  <a:gd name="connsiteX4" fmla="*/ 1018815 w 2445157"/>
                  <a:gd name="connsiteY4" fmla="*/ 0 h 3047999"/>
                  <a:gd name="connsiteX5" fmla="*/ 2037623 w 2445157"/>
                  <a:gd name="connsiteY5" fmla="*/ 0 h 3047999"/>
                  <a:gd name="connsiteX6" fmla="*/ 2445157 w 2445157"/>
                  <a:gd name="connsiteY6" fmla="*/ 407534 h 3047999"/>
                  <a:gd name="connsiteX7" fmla="*/ 2445157 w 2445157"/>
                  <a:gd name="connsiteY7" fmla="*/ 508000 h 3047999"/>
                  <a:gd name="connsiteX8" fmla="*/ 2445157 w 2445157"/>
                  <a:gd name="connsiteY8" fmla="*/ 508000 h 3047999"/>
                  <a:gd name="connsiteX9" fmla="*/ 2445157 w 2445157"/>
                  <a:gd name="connsiteY9" fmla="*/ 1270000 h 3047999"/>
                  <a:gd name="connsiteX10" fmla="*/ 2445157 w 2445157"/>
                  <a:gd name="connsiteY10" fmla="*/ 2640465 h 3047999"/>
                  <a:gd name="connsiteX11" fmla="*/ 2037623 w 2445157"/>
                  <a:gd name="connsiteY11" fmla="*/ 3047999 h 3047999"/>
                  <a:gd name="connsiteX12" fmla="*/ 1018815 w 2445157"/>
                  <a:gd name="connsiteY12" fmla="*/ 3047999 h 3047999"/>
                  <a:gd name="connsiteX13" fmla="*/ 407526 w 2445157"/>
                  <a:gd name="connsiteY13" fmla="*/ 3047999 h 3047999"/>
                  <a:gd name="connsiteX14" fmla="*/ 407526 w 2445157"/>
                  <a:gd name="connsiteY14" fmla="*/ 3047999 h 3047999"/>
                  <a:gd name="connsiteX15" fmla="*/ 407534 w 2445157"/>
                  <a:gd name="connsiteY15" fmla="*/ 3047999 h 3047999"/>
                  <a:gd name="connsiteX16" fmla="*/ 0 w 2445157"/>
                  <a:gd name="connsiteY16" fmla="*/ 2640465 h 3047999"/>
                  <a:gd name="connsiteX17" fmla="*/ 0 w 2445157"/>
                  <a:gd name="connsiteY17" fmla="*/ 1270000 h 3047999"/>
                  <a:gd name="connsiteX18" fmla="*/ 0 w 2445157"/>
                  <a:gd name="connsiteY18" fmla="*/ 508000 h 3047999"/>
                  <a:gd name="connsiteX19" fmla="*/ 0 w 2445157"/>
                  <a:gd name="connsiteY19" fmla="*/ 508000 h 3047999"/>
                  <a:gd name="connsiteX20" fmla="*/ 0 w 2445157"/>
                  <a:gd name="connsiteY20" fmla="*/ 407534 h 3047999"/>
                  <a:gd name="connsiteX0" fmla="*/ 0 w 2445157"/>
                  <a:gd name="connsiteY0" fmla="*/ 407534 h 3047999"/>
                  <a:gd name="connsiteX1" fmla="*/ 407534 w 2445157"/>
                  <a:gd name="connsiteY1" fmla="*/ 0 h 3047999"/>
                  <a:gd name="connsiteX2" fmla="*/ 407526 w 2445157"/>
                  <a:gd name="connsiteY2" fmla="*/ 0 h 3047999"/>
                  <a:gd name="connsiteX3" fmla="*/ 1018815 w 2445157"/>
                  <a:gd name="connsiteY3" fmla="*/ 0 h 3047999"/>
                  <a:gd name="connsiteX4" fmla="*/ 2037623 w 2445157"/>
                  <a:gd name="connsiteY4" fmla="*/ 0 h 3047999"/>
                  <a:gd name="connsiteX5" fmla="*/ 2445157 w 2445157"/>
                  <a:gd name="connsiteY5" fmla="*/ 407534 h 3047999"/>
                  <a:gd name="connsiteX6" fmla="*/ 2445157 w 2445157"/>
                  <a:gd name="connsiteY6" fmla="*/ 508000 h 3047999"/>
                  <a:gd name="connsiteX7" fmla="*/ 2445157 w 2445157"/>
                  <a:gd name="connsiteY7" fmla="*/ 508000 h 3047999"/>
                  <a:gd name="connsiteX8" fmla="*/ 2445157 w 2445157"/>
                  <a:gd name="connsiteY8" fmla="*/ 1270000 h 3047999"/>
                  <a:gd name="connsiteX9" fmla="*/ 2445157 w 2445157"/>
                  <a:gd name="connsiteY9" fmla="*/ 2640465 h 3047999"/>
                  <a:gd name="connsiteX10" fmla="*/ 2037623 w 2445157"/>
                  <a:gd name="connsiteY10" fmla="*/ 3047999 h 3047999"/>
                  <a:gd name="connsiteX11" fmla="*/ 1018815 w 2445157"/>
                  <a:gd name="connsiteY11" fmla="*/ 3047999 h 3047999"/>
                  <a:gd name="connsiteX12" fmla="*/ 407526 w 2445157"/>
                  <a:gd name="connsiteY12" fmla="*/ 3047999 h 3047999"/>
                  <a:gd name="connsiteX13" fmla="*/ 407526 w 2445157"/>
                  <a:gd name="connsiteY13" fmla="*/ 3047999 h 3047999"/>
                  <a:gd name="connsiteX14" fmla="*/ 407534 w 2445157"/>
                  <a:gd name="connsiteY14" fmla="*/ 3047999 h 3047999"/>
                  <a:gd name="connsiteX15" fmla="*/ 0 w 2445157"/>
                  <a:gd name="connsiteY15" fmla="*/ 2640465 h 3047999"/>
                  <a:gd name="connsiteX16" fmla="*/ 0 w 2445157"/>
                  <a:gd name="connsiteY16" fmla="*/ 1270000 h 3047999"/>
                  <a:gd name="connsiteX17" fmla="*/ 0 w 2445157"/>
                  <a:gd name="connsiteY17" fmla="*/ 508000 h 3047999"/>
                  <a:gd name="connsiteX18" fmla="*/ 0 w 2445157"/>
                  <a:gd name="connsiteY18" fmla="*/ 508000 h 3047999"/>
                  <a:gd name="connsiteX19" fmla="*/ 0 w 2445157"/>
                  <a:gd name="connsiteY19" fmla="*/ 407534 h 3047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45157" h="3047999">
                    <a:moveTo>
                      <a:pt x="0" y="407534"/>
                    </a:moveTo>
                    <a:cubicBezTo>
                      <a:pt x="0" y="182459"/>
                      <a:pt x="182459" y="0"/>
                      <a:pt x="407534" y="0"/>
                    </a:cubicBezTo>
                    <a:lnTo>
                      <a:pt x="407526" y="0"/>
                    </a:lnTo>
                    <a:lnTo>
                      <a:pt x="1018815" y="0"/>
                    </a:lnTo>
                    <a:lnTo>
                      <a:pt x="2037623" y="0"/>
                    </a:lnTo>
                    <a:cubicBezTo>
                      <a:pt x="2262698" y="0"/>
                      <a:pt x="2445157" y="182459"/>
                      <a:pt x="2445157" y="407534"/>
                    </a:cubicBezTo>
                    <a:lnTo>
                      <a:pt x="2445157" y="508000"/>
                    </a:lnTo>
                    <a:lnTo>
                      <a:pt x="2445157" y="508000"/>
                    </a:lnTo>
                    <a:lnTo>
                      <a:pt x="2445157" y="1270000"/>
                    </a:lnTo>
                    <a:lnTo>
                      <a:pt x="2445157" y="2640465"/>
                    </a:lnTo>
                    <a:cubicBezTo>
                      <a:pt x="2445157" y="2865540"/>
                      <a:pt x="2262698" y="3047999"/>
                      <a:pt x="2037623" y="3047999"/>
                    </a:cubicBezTo>
                    <a:lnTo>
                      <a:pt x="1018815" y="3047999"/>
                    </a:lnTo>
                    <a:lnTo>
                      <a:pt x="407526" y="3047999"/>
                    </a:lnTo>
                    <a:lnTo>
                      <a:pt x="407526" y="3047999"/>
                    </a:lnTo>
                    <a:lnTo>
                      <a:pt x="407534" y="3047999"/>
                    </a:lnTo>
                    <a:cubicBezTo>
                      <a:pt x="182459" y="3047999"/>
                      <a:pt x="0" y="2865540"/>
                      <a:pt x="0" y="2640465"/>
                    </a:cubicBezTo>
                    <a:lnTo>
                      <a:pt x="0" y="1270000"/>
                    </a:lnTo>
                    <a:lnTo>
                      <a:pt x="0" y="508000"/>
                    </a:lnTo>
                    <a:lnTo>
                      <a:pt x="0" y="508000"/>
                    </a:lnTo>
                    <a:lnTo>
                      <a:pt x="0" y="407534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ounded Rectangular Callout 7">
                <a:extLst>
                  <a:ext uri="{FF2B5EF4-FFF2-40B4-BE49-F238E27FC236}">
                    <a16:creationId xmlns:a16="http://schemas.microsoft.com/office/drawing/2014/main" id="{2B7A56EC-4DA8-1347-88B2-91DA98CA29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79" y="2942772"/>
                <a:ext cx="6580574" cy="1096306"/>
              </a:xfrm>
              <a:custGeom>
                <a:avLst/>
                <a:gdLst>
                  <a:gd name="connsiteX0" fmla="*/ 0 w 2445157"/>
                  <a:gd name="connsiteY0" fmla="*/ 407534 h 3047999"/>
                  <a:gd name="connsiteX1" fmla="*/ 407534 w 2445157"/>
                  <a:gd name="connsiteY1" fmla="*/ 0 h 3047999"/>
                  <a:gd name="connsiteX2" fmla="*/ 407526 w 2445157"/>
                  <a:gd name="connsiteY2" fmla="*/ 0 h 3047999"/>
                  <a:gd name="connsiteX3" fmla="*/ 738242 w 2445157"/>
                  <a:gd name="connsiteY3" fmla="*/ -140208 h 3047999"/>
                  <a:gd name="connsiteX4" fmla="*/ 1018815 w 2445157"/>
                  <a:gd name="connsiteY4" fmla="*/ 0 h 3047999"/>
                  <a:gd name="connsiteX5" fmla="*/ 2037623 w 2445157"/>
                  <a:gd name="connsiteY5" fmla="*/ 0 h 3047999"/>
                  <a:gd name="connsiteX6" fmla="*/ 2445157 w 2445157"/>
                  <a:gd name="connsiteY6" fmla="*/ 407534 h 3047999"/>
                  <a:gd name="connsiteX7" fmla="*/ 2445157 w 2445157"/>
                  <a:gd name="connsiteY7" fmla="*/ 508000 h 3047999"/>
                  <a:gd name="connsiteX8" fmla="*/ 2445157 w 2445157"/>
                  <a:gd name="connsiteY8" fmla="*/ 508000 h 3047999"/>
                  <a:gd name="connsiteX9" fmla="*/ 2445157 w 2445157"/>
                  <a:gd name="connsiteY9" fmla="*/ 1270000 h 3047999"/>
                  <a:gd name="connsiteX10" fmla="*/ 2445157 w 2445157"/>
                  <a:gd name="connsiteY10" fmla="*/ 2640465 h 3047999"/>
                  <a:gd name="connsiteX11" fmla="*/ 2037623 w 2445157"/>
                  <a:gd name="connsiteY11" fmla="*/ 3047999 h 3047999"/>
                  <a:gd name="connsiteX12" fmla="*/ 1018815 w 2445157"/>
                  <a:gd name="connsiteY12" fmla="*/ 3047999 h 3047999"/>
                  <a:gd name="connsiteX13" fmla="*/ 407526 w 2445157"/>
                  <a:gd name="connsiteY13" fmla="*/ 3047999 h 3047999"/>
                  <a:gd name="connsiteX14" fmla="*/ 407526 w 2445157"/>
                  <a:gd name="connsiteY14" fmla="*/ 3047999 h 3047999"/>
                  <a:gd name="connsiteX15" fmla="*/ 407534 w 2445157"/>
                  <a:gd name="connsiteY15" fmla="*/ 3047999 h 3047999"/>
                  <a:gd name="connsiteX16" fmla="*/ 0 w 2445157"/>
                  <a:gd name="connsiteY16" fmla="*/ 2640465 h 3047999"/>
                  <a:gd name="connsiteX17" fmla="*/ 0 w 2445157"/>
                  <a:gd name="connsiteY17" fmla="*/ 1270000 h 3047999"/>
                  <a:gd name="connsiteX18" fmla="*/ 0 w 2445157"/>
                  <a:gd name="connsiteY18" fmla="*/ 508000 h 3047999"/>
                  <a:gd name="connsiteX19" fmla="*/ 0 w 2445157"/>
                  <a:gd name="connsiteY19" fmla="*/ 508000 h 3047999"/>
                  <a:gd name="connsiteX20" fmla="*/ 0 w 2445157"/>
                  <a:gd name="connsiteY20" fmla="*/ 407534 h 3047999"/>
                  <a:gd name="connsiteX0" fmla="*/ 0 w 2445157"/>
                  <a:gd name="connsiteY0" fmla="*/ 407534 h 3047999"/>
                  <a:gd name="connsiteX1" fmla="*/ 407534 w 2445157"/>
                  <a:gd name="connsiteY1" fmla="*/ 0 h 3047999"/>
                  <a:gd name="connsiteX2" fmla="*/ 407526 w 2445157"/>
                  <a:gd name="connsiteY2" fmla="*/ 0 h 3047999"/>
                  <a:gd name="connsiteX3" fmla="*/ 1018815 w 2445157"/>
                  <a:gd name="connsiteY3" fmla="*/ 0 h 3047999"/>
                  <a:gd name="connsiteX4" fmla="*/ 2037623 w 2445157"/>
                  <a:gd name="connsiteY4" fmla="*/ 0 h 3047999"/>
                  <a:gd name="connsiteX5" fmla="*/ 2445157 w 2445157"/>
                  <a:gd name="connsiteY5" fmla="*/ 407534 h 3047999"/>
                  <a:gd name="connsiteX6" fmla="*/ 2445157 w 2445157"/>
                  <a:gd name="connsiteY6" fmla="*/ 508000 h 3047999"/>
                  <a:gd name="connsiteX7" fmla="*/ 2445157 w 2445157"/>
                  <a:gd name="connsiteY7" fmla="*/ 508000 h 3047999"/>
                  <a:gd name="connsiteX8" fmla="*/ 2445157 w 2445157"/>
                  <a:gd name="connsiteY8" fmla="*/ 1270000 h 3047999"/>
                  <a:gd name="connsiteX9" fmla="*/ 2445157 w 2445157"/>
                  <a:gd name="connsiteY9" fmla="*/ 2640465 h 3047999"/>
                  <a:gd name="connsiteX10" fmla="*/ 2037623 w 2445157"/>
                  <a:gd name="connsiteY10" fmla="*/ 3047999 h 3047999"/>
                  <a:gd name="connsiteX11" fmla="*/ 1018815 w 2445157"/>
                  <a:gd name="connsiteY11" fmla="*/ 3047999 h 3047999"/>
                  <a:gd name="connsiteX12" fmla="*/ 407526 w 2445157"/>
                  <a:gd name="connsiteY12" fmla="*/ 3047999 h 3047999"/>
                  <a:gd name="connsiteX13" fmla="*/ 407526 w 2445157"/>
                  <a:gd name="connsiteY13" fmla="*/ 3047999 h 3047999"/>
                  <a:gd name="connsiteX14" fmla="*/ 407534 w 2445157"/>
                  <a:gd name="connsiteY14" fmla="*/ 3047999 h 3047999"/>
                  <a:gd name="connsiteX15" fmla="*/ 0 w 2445157"/>
                  <a:gd name="connsiteY15" fmla="*/ 2640465 h 3047999"/>
                  <a:gd name="connsiteX16" fmla="*/ 0 w 2445157"/>
                  <a:gd name="connsiteY16" fmla="*/ 1270000 h 3047999"/>
                  <a:gd name="connsiteX17" fmla="*/ 0 w 2445157"/>
                  <a:gd name="connsiteY17" fmla="*/ 508000 h 3047999"/>
                  <a:gd name="connsiteX18" fmla="*/ 0 w 2445157"/>
                  <a:gd name="connsiteY18" fmla="*/ 508000 h 3047999"/>
                  <a:gd name="connsiteX19" fmla="*/ 0 w 2445157"/>
                  <a:gd name="connsiteY19" fmla="*/ 407534 h 3047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445157" h="3047999">
                    <a:moveTo>
                      <a:pt x="0" y="407534"/>
                    </a:moveTo>
                    <a:cubicBezTo>
                      <a:pt x="0" y="182459"/>
                      <a:pt x="182459" y="0"/>
                      <a:pt x="407534" y="0"/>
                    </a:cubicBezTo>
                    <a:lnTo>
                      <a:pt x="407526" y="0"/>
                    </a:lnTo>
                    <a:lnTo>
                      <a:pt x="1018815" y="0"/>
                    </a:lnTo>
                    <a:lnTo>
                      <a:pt x="2037623" y="0"/>
                    </a:lnTo>
                    <a:cubicBezTo>
                      <a:pt x="2262698" y="0"/>
                      <a:pt x="2445157" y="182459"/>
                      <a:pt x="2445157" y="407534"/>
                    </a:cubicBezTo>
                    <a:lnTo>
                      <a:pt x="2445157" y="508000"/>
                    </a:lnTo>
                    <a:lnTo>
                      <a:pt x="2445157" y="508000"/>
                    </a:lnTo>
                    <a:lnTo>
                      <a:pt x="2445157" y="1270000"/>
                    </a:lnTo>
                    <a:lnTo>
                      <a:pt x="2445157" y="2640465"/>
                    </a:lnTo>
                    <a:cubicBezTo>
                      <a:pt x="2445157" y="2865540"/>
                      <a:pt x="2262698" y="3047999"/>
                      <a:pt x="2037623" y="3047999"/>
                    </a:cubicBezTo>
                    <a:lnTo>
                      <a:pt x="1018815" y="3047999"/>
                    </a:lnTo>
                    <a:lnTo>
                      <a:pt x="407526" y="3047999"/>
                    </a:lnTo>
                    <a:lnTo>
                      <a:pt x="407526" y="3047999"/>
                    </a:lnTo>
                    <a:lnTo>
                      <a:pt x="407534" y="3047999"/>
                    </a:lnTo>
                    <a:cubicBezTo>
                      <a:pt x="182459" y="3047999"/>
                      <a:pt x="0" y="2865540"/>
                      <a:pt x="0" y="2640465"/>
                    </a:cubicBezTo>
                    <a:lnTo>
                      <a:pt x="0" y="1270000"/>
                    </a:lnTo>
                    <a:lnTo>
                      <a:pt x="0" y="508000"/>
                    </a:lnTo>
                    <a:lnTo>
                      <a:pt x="0" y="508000"/>
                    </a:lnTo>
                    <a:lnTo>
                      <a:pt x="0" y="407534"/>
                    </a:lnTo>
                    <a:close/>
                  </a:path>
                </a:pathLst>
              </a:custGeom>
              <a:blipFill>
                <a:blip r:embed="rId3"/>
                <a:stretch>
                  <a:fillRect b="-12222"/>
                </a:stretch>
              </a:blipFill>
              <a:ln w="38100">
                <a:solidFill>
                  <a:schemeClr val="bg1">
                    <a:lumMod val="95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hevron 13">
            <a:extLst>
              <a:ext uri="{FF2B5EF4-FFF2-40B4-BE49-F238E27FC236}">
                <a16:creationId xmlns:a16="http://schemas.microsoft.com/office/drawing/2014/main" id="{79742B31-C661-214A-A10F-589481CD2D33}"/>
              </a:ext>
            </a:extLst>
          </p:cNvPr>
          <p:cNvSpPr/>
          <p:nvPr/>
        </p:nvSpPr>
        <p:spPr>
          <a:xfrm>
            <a:off x="1447800" y="2993827"/>
            <a:ext cx="582226" cy="870346"/>
          </a:xfrm>
          <a:prstGeom prst="chevron">
            <a:avLst>
              <a:gd name="adj" fmla="val 4242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E59F92-3196-411C-9E4D-A1963139A560}"/>
              </a:ext>
            </a:extLst>
          </p:cNvPr>
          <p:cNvSpPr/>
          <p:nvPr/>
        </p:nvSpPr>
        <p:spPr>
          <a:xfrm>
            <a:off x="8077200" y="2480920"/>
            <a:ext cx="915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prior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8D640-83B2-4E89-AABF-EAF327452965}"/>
              </a:ext>
            </a:extLst>
          </p:cNvPr>
          <p:cNvSpPr/>
          <p:nvPr/>
        </p:nvSpPr>
        <p:spPr>
          <a:xfrm>
            <a:off x="8227522" y="3467914"/>
            <a:ext cx="165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marginal likelihood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2E8B1A-2C26-41D6-837F-D4D1F7FBF0B3}"/>
              </a:ext>
            </a:extLst>
          </p:cNvPr>
          <p:cNvSpPr/>
          <p:nvPr/>
        </p:nvSpPr>
        <p:spPr>
          <a:xfrm>
            <a:off x="6477000" y="2480920"/>
            <a:ext cx="16562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likelihood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2BB8C5-5EE2-4126-9B23-53C9683AD6EA}"/>
              </a:ext>
            </a:extLst>
          </p:cNvPr>
          <p:cNvSpPr/>
          <p:nvPr/>
        </p:nvSpPr>
        <p:spPr>
          <a:xfrm>
            <a:off x="3375293" y="2742530"/>
            <a:ext cx="1579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posterior</a:t>
            </a:r>
          </a:p>
        </p:txBody>
      </p:sp>
      <p:sp>
        <p:nvSpPr>
          <p:cNvPr id="18" name="Rounded Rectangular Callout 7">
            <a:extLst>
              <a:ext uri="{FF2B5EF4-FFF2-40B4-BE49-F238E27FC236}">
                <a16:creationId xmlns:a16="http://schemas.microsoft.com/office/drawing/2014/main" id="{B52E8319-C371-490D-B940-F01867E77EA9}"/>
              </a:ext>
            </a:extLst>
          </p:cNvPr>
          <p:cNvSpPr/>
          <p:nvPr/>
        </p:nvSpPr>
        <p:spPr>
          <a:xfrm>
            <a:off x="3505200" y="3243963"/>
            <a:ext cx="1160762" cy="523220"/>
          </a:xfrm>
          <a:custGeom>
            <a:avLst/>
            <a:gdLst>
              <a:gd name="connsiteX0" fmla="*/ 0 w 2445157"/>
              <a:gd name="connsiteY0" fmla="*/ 407534 h 3047999"/>
              <a:gd name="connsiteX1" fmla="*/ 407534 w 2445157"/>
              <a:gd name="connsiteY1" fmla="*/ 0 h 3047999"/>
              <a:gd name="connsiteX2" fmla="*/ 407526 w 2445157"/>
              <a:gd name="connsiteY2" fmla="*/ 0 h 3047999"/>
              <a:gd name="connsiteX3" fmla="*/ 738242 w 2445157"/>
              <a:gd name="connsiteY3" fmla="*/ -140208 h 3047999"/>
              <a:gd name="connsiteX4" fmla="*/ 1018815 w 2445157"/>
              <a:gd name="connsiteY4" fmla="*/ 0 h 3047999"/>
              <a:gd name="connsiteX5" fmla="*/ 2037623 w 2445157"/>
              <a:gd name="connsiteY5" fmla="*/ 0 h 3047999"/>
              <a:gd name="connsiteX6" fmla="*/ 2445157 w 2445157"/>
              <a:gd name="connsiteY6" fmla="*/ 407534 h 3047999"/>
              <a:gd name="connsiteX7" fmla="*/ 2445157 w 2445157"/>
              <a:gd name="connsiteY7" fmla="*/ 508000 h 3047999"/>
              <a:gd name="connsiteX8" fmla="*/ 2445157 w 2445157"/>
              <a:gd name="connsiteY8" fmla="*/ 508000 h 3047999"/>
              <a:gd name="connsiteX9" fmla="*/ 2445157 w 2445157"/>
              <a:gd name="connsiteY9" fmla="*/ 1270000 h 3047999"/>
              <a:gd name="connsiteX10" fmla="*/ 2445157 w 2445157"/>
              <a:gd name="connsiteY10" fmla="*/ 2640465 h 3047999"/>
              <a:gd name="connsiteX11" fmla="*/ 2037623 w 2445157"/>
              <a:gd name="connsiteY11" fmla="*/ 3047999 h 3047999"/>
              <a:gd name="connsiteX12" fmla="*/ 1018815 w 2445157"/>
              <a:gd name="connsiteY12" fmla="*/ 3047999 h 3047999"/>
              <a:gd name="connsiteX13" fmla="*/ 407526 w 2445157"/>
              <a:gd name="connsiteY13" fmla="*/ 3047999 h 3047999"/>
              <a:gd name="connsiteX14" fmla="*/ 407526 w 2445157"/>
              <a:gd name="connsiteY14" fmla="*/ 3047999 h 3047999"/>
              <a:gd name="connsiteX15" fmla="*/ 407534 w 2445157"/>
              <a:gd name="connsiteY15" fmla="*/ 3047999 h 3047999"/>
              <a:gd name="connsiteX16" fmla="*/ 0 w 2445157"/>
              <a:gd name="connsiteY16" fmla="*/ 2640465 h 3047999"/>
              <a:gd name="connsiteX17" fmla="*/ 0 w 2445157"/>
              <a:gd name="connsiteY17" fmla="*/ 1270000 h 3047999"/>
              <a:gd name="connsiteX18" fmla="*/ 0 w 2445157"/>
              <a:gd name="connsiteY18" fmla="*/ 508000 h 3047999"/>
              <a:gd name="connsiteX19" fmla="*/ 0 w 2445157"/>
              <a:gd name="connsiteY19" fmla="*/ 508000 h 3047999"/>
              <a:gd name="connsiteX20" fmla="*/ 0 w 2445157"/>
              <a:gd name="connsiteY20" fmla="*/ 407534 h 3047999"/>
              <a:gd name="connsiteX0" fmla="*/ 0 w 2445157"/>
              <a:gd name="connsiteY0" fmla="*/ 407534 h 3047999"/>
              <a:gd name="connsiteX1" fmla="*/ 407534 w 2445157"/>
              <a:gd name="connsiteY1" fmla="*/ 0 h 3047999"/>
              <a:gd name="connsiteX2" fmla="*/ 407526 w 2445157"/>
              <a:gd name="connsiteY2" fmla="*/ 0 h 3047999"/>
              <a:gd name="connsiteX3" fmla="*/ 1018815 w 2445157"/>
              <a:gd name="connsiteY3" fmla="*/ 0 h 3047999"/>
              <a:gd name="connsiteX4" fmla="*/ 2037623 w 2445157"/>
              <a:gd name="connsiteY4" fmla="*/ 0 h 3047999"/>
              <a:gd name="connsiteX5" fmla="*/ 2445157 w 2445157"/>
              <a:gd name="connsiteY5" fmla="*/ 407534 h 3047999"/>
              <a:gd name="connsiteX6" fmla="*/ 2445157 w 2445157"/>
              <a:gd name="connsiteY6" fmla="*/ 508000 h 3047999"/>
              <a:gd name="connsiteX7" fmla="*/ 2445157 w 2445157"/>
              <a:gd name="connsiteY7" fmla="*/ 508000 h 3047999"/>
              <a:gd name="connsiteX8" fmla="*/ 2445157 w 2445157"/>
              <a:gd name="connsiteY8" fmla="*/ 1270000 h 3047999"/>
              <a:gd name="connsiteX9" fmla="*/ 2445157 w 2445157"/>
              <a:gd name="connsiteY9" fmla="*/ 2640465 h 3047999"/>
              <a:gd name="connsiteX10" fmla="*/ 2037623 w 2445157"/>
              <a:gd name="connsiteY10" fmla="*/ 3047999 h 3047999"/>
              <a:gd name="connsiteX11" fmla="*/ 1018815 w 2445157"/>
              <a:gd name="connsiteY11" fmla="*/ 3047999 h 3047999"/>
              <a:gd name="connsiteX12" fmla="*/ 407526 w 2445157"/>
              <a:gd name="connsiteY12" fmla="*/ 3047999 h 3047999"/>
              <a:gd name="connsiteX13" fmla="*/ 407526 w 2445157"/>
              <a:gd name="connsiteY13" fmla="*/ 3047999 h 3047999"/>
              <a:gd name="connsiteX14" fmla="*/ 407534 w 2445157"/>
              <a:gd name="connsiteY14" fmla="*/ 3047999 h 3047999"/>
              <a:gd name="connsiteX15" fmla="*/ 0 w 2445157"/>
              <a:gd name="connsiteY15" fmla="*/ 2640465 h 3047999"/>
              <a:gd name="connsiteX16" fmla="*/ 0 w 2445157"/>
              <a:gd name="connsiteY16" fmla="*/ 1270000 h 3047999"/>
              <a:gd name="connsiteX17" fmla="*/ 0 w 2445157"/>
              <a:gd name="connsiteY17" fmla="*/ 508000 h 3047999"/>
              <a:gd name="connsiteX18" fmla="*/ 0 w 2445157"/>
              <a:gd name="connsiteY18" fmla="*/ 508000 h 3047999"/>
              <a:gd name="connsiteX19" fmla="*/ 0 w 2445157"/>
              <a:gd name="connsiteY19" fmla="*/ 407534 h 304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5157" h="3047999">
                <a:moveTo>
                  <a:pt x="0" y="407534"/>
                </a:moveTo>
                <a:cubicBezTo>
                  <a:pt x="0" y="182459"/>
                  <a:pt x="182459" y="0"/>
                  <a:pt x="407534" y="0"/>
                </a:cubicBezTo>
                <a:lnTo>
                  <a:pt x="407526" y="0"/>
                </a:lnTo>
                <a:lnTo>
                  <a:pt x="1018815" y="0"/>
                </a:lnTo>
                <a:lnTo>
                  <a:pt x="2037623" y="0"/>
                </a:lnTo>
                <a:cubicBezTo>
                  <a:pt x="2262698" y="0"/>
                  <a:pt x="2445157" y="182459"/>
                  <a:pt x="2445157" y="407534"/>
                </a:cubicBezTo>
                <a:lnTo>
                  <a:pt x="2445157" y="508000"/>
                </a:lnTo>
                <a:lnTo>
                  <a:pt x="2445157" y="508000"/>
                </a:lnTo>
                <a:lnTo>
                  <a:pt x="2445157" y="1270000"/>
                </a:lnTo>
                <a:lnTo>
                  <a:pt x="2445157" y="2640465"/>
                </a:lnTo>
                <a:cubicBezTo>
                  <a:pt x="2445157" y="2865540"/>
                  <a:pt x="2262698" y="3047999"/>
                  <a:pt x="2037623" y="3047999"/>
                </a:cubicBezTo>
                <a:lnTo>
                  <a:pt x="1018815" y="3047999"/>
                </a:lnTo>
                <a:lnTo>
                  <a:pt x="407526" y="3047999"/>
                </a:lnTo>
                <a:lnTo>
                  <a:pt x="407526" y="3047999"/>
                </a:lnTo>
                <a:lnTo>
                  <a:pt x="407534" y="3047999"/>
                </a:lnTo>
                <a:cubicBezTo>
                  <a:pt x="182459" y="3047999"/>
                  <a:pt x="0" y="2865540"/>
                  <a:pt x="0" y="2640465"/>
                </a:cubicBezTo>
                <a:lnTo>
                  <a:pt x="0" y="1270000"/>
                </a:lnTo>
                <a:lnTo>
                  <a:pt x="0" y="508000"/>
                </a:lnTo>
                <a:lnTo>
                  <a:pt x="0" y="508000"/>
                </a:lnTo>
                <a:lnTo>
                  <a:pt x="0" y="407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ular Callout 7">
            <a:extLst>
              <a:ext uri="{FF2B5EF4-FFF2-40B4-BE49-F238E27FC236}">
                <a16:creationId xmlns:a16="http://schemas.microsoft.com/office/drawing/2014/main" id="{D6C45F9A-A612-4839-9957-30EA50300256}"/>
              </a:ext>
            </a:extLst>
          </p:cNvPr>
          <p:cNvSpPr/>
          <p:nvPr/>
        </p:nvSpPr>
        <p:spPr>
          <a:xfrm>
            <a:off x="6869965" y="2962260"/>
            <a:ext cx="1160762" cy="523220"/>
          </a:xfrm>
          <a:custGeom>
            <a:avLst/>
            <a:gdLst>
              <a:gd name="connsiteX0" fmla="*/ 0 w 2445157"/>
              <a:gd name="connsiteY0" fmla="*/ 407534 h 3047999"/>
              <a:gd name="connsiteX1" fmla="*/ 407534 w 2445157"/>
              <a:gd name="connsiteY1" fmla="*/ 0 h 3047999"/>
              <a:gd name="connsiteX2" fmla="*/ 407526 w 2445157"/>
              <a:gd name="connsiteY2" fmla="*/ 0 h 3047999"/>
              <a:gd name="connsiteX3" fmla="*/ 738242 w 2445157"/>
              <a:gd name="connsiteY3" fmla="*/ -140208 h 3047999"/>
              <a:gd name="connsiteX4" fmla="*/ 1018815 w 2445157"/>
              <a:gd name="connsiteY4" fmla="*/ 0 h 3047999"/>
              <a:gd name="connsiteX5" fmla="*/ 2037623 w 2445157"/>
              <a:gd name="connsiteY5" fmla="*/ 0 h 3047999"/>
              <a:gd name="connsiteX6" fmla="*/ 2445157 w 2445157"/>
              <a:gd name="connsiteY6" fmla="*/ 407534 h 3047999"/>
              <a:gd name="connsiteX7" fmla="*/ 2445157 w 2445157"/>
              <a:gd name="connsiteY7" fmla="*/ 508000 h 3047999"/>
              <a:gd name="connsiteX8" fmla="*/ 2445157 w 2445157"/>
              <a:gd name="connsiteY8" fmla="*/ 508000 h 3047999"/>
              <a:gd name="connsiteX9" fmla="*/ 2445157 w 2445157"/>
              <a:gd name="connsiteY9" fmla="*/ 1270000 h 3047999"/>
              <a:gd name="connsiteX10" fmla="*/ 2445157 w 2445157"/>
              <a:gd name="connsiteY10" fmla="*/ 2640465 h 3047999"/>
              <a:gd name="connsiteX11" fmla="*/ 2037623 w 2445157"/>
              <a:gd name="connsiteY11" fmla="*/ 3047999 h 3047999"/>
              <a:gd name="connsiteX12" fmla="*/ 1018815 w 2445157"/>
              <a:gd name="connsiteY12" fmla="*/ 3047999 h 3047999"/>
              <a:gd name="connsiteX13" fmla="*/ 407526 w 2445157"/>
              <a:gd name="connsiteY13" fmla="*/ 3047999 h 3047999"/>
              <a:gd name="connsiteX14" fmla="*/ 407526 w 2445157"/>
              <a:gd name="connsiteY14" fmla="*/ 3047999 h 3047999"/>
              <a:gd name="connsiteX15" fmla="*/ 407534 w 2445157"/>
              <a:gd name="connsiteY15" fmla="*/ 3047999 h 3047999"/>
              <a:gd name="connsiteX16" fmla="*/ 0 w 2445157"/>
              <a:gd name="connsiteY16" fmla="*/ 2640465 h 3047999"/>
              <a:gd name="connsiteX17" fmla="*/ 0 w 2445157"/>
              <a:gd name="connsiteY17" fmla="*/ 1270000 h 3047999"/>
              <a:gd name="connsiteX18" fmla="*/ 0 w 2445157"/>
              <a:gd name="connsiteY18" fmla="*/ 508000 h 3047999"/>
              <a:gd name="connsiteX19" fmla="*/ 0 w 2445157"/>
              <a:gd name="connsiteY19" fmla="*/ 508000 h 3047999"/>
              <a:gd name="connsiteX20" fmla="*/ 0 w 2445157"/>
              <a:gd name="connsiteY20" fmla="*/ 407534 h 3047999"/>
              <a:gd name="connsiteX0" fmla="*/ 0 w 2445157"/>
              <a:gd name="connsiteY0" fmla="*/ 407534 h 3047999"/>
              <a:gd name="connsiteX1" fmla="*/ 407534 w 2445157"/>
              <a:gd name="connsiteY1" fmla="*/ 0 h 3047999"/>
              <a:gd name="connsiteX2" fmla="*/ 407526 w 2445157"/>
              <a:gd name="connsiteY2" fmla="*/ 0 h 3047999"/>
              <a:gd name="connsiteX3" fmla="*/ 1018815 w 2445157"/>
              <a:gd name="connsiteY3" fmla="*/ 0 h 3047999"/>
              <a:gd name="connsiteX4" fmla="*/ 2037623 w 2445157"/>
              <a:gd name="connsiteY4" fmla="*/ 0 h 3047999"/>
              <a:gd name="connsiteX5" fmla="*/ 2445157 w 2445157"/>
              <a:gd name="connsiteY5" fmla="*/ 407534 h 3047999"/>
              <a:gd name="connsiteX6" fmla="*/ 2445157 w 2445157"/>
              <a:gd name="connsiteY6" fmla="*/ 508000 h 3047999"/>
              <a:gd name="connsiteX7" fmla="*/ 2445157 w 2445157"/>
              <a:gd name="connsiteY7" fmla="*/ 508000 h 3047999"/>
              <a:gd name="connsiteX8" fmla="*/ 2445157 w 2445157"/>
              <a:gd name="connsiteY8" fmla="*/ 1270000 h 3047999"/>
              <a:gd name="connsiteX9" fmla="*/ 2445157 w 2445157"/>
              <a:gd name="connsiteY9" fmla="*/ 2640465 h 3047999"/>
              <a:gd name="connsiteX10" fmla="*/ 2037623 w 2445157"/>
              <a:gd name="connsiteY10" fmla="*/ 3047999 h 3047999"/>
              <a:gd name="connsiteX11" fmla="*/ 1018815 w 2445157"/>
              <a:gd name="connsiteY11" fmla="*/ 3047999 h 3047999"/>
              <a:gd name="connsiteX12" fmla="*/ 407526 w 2445157"/>
              <a:gd name="connsiteY12" fmla="*/ 3047999 h 3047999"/>
              <a:gd name="connsiteX13" fmla="*/ 407526 w 2445157"/>
              <a:gd name="connsiteY13" fmla="*/ 3047999 h 3047999"/>
              <a:gd name="connsiteX14" fmla="*/ 407534 w 2445157"/>
              <a:gd name="connsiteY14" fmla="*/ 3047999 h 3047999"/>
              <a:gd name="connsiteX15" fmla="*/ 0 w 2445157"/>
              <a:gd name="connsiteY15" fmla="*/ 2640465 h 3047999"/>
              <a:gd name="connsiteX16" fmla="*/ 0 w 2445157"/>
              <a:gd name="connsiteY16" fmla="*/ 1270000 h 3047999"/>
              <a:gd name="connsiteX17" fmla="*/ 0 w 2445157"/>
              <a:gd name="connsiteY17" fmla="*/ 508000 h 3047999"/>
              <a:gd name="connsiteX18" fmla="*/ 0 w 2445157"/>
              <a:gd name="connsiteY18" fmla="*/ 508000 h 3047999"/>
              <a:gd name="connsiteX19" fmla="*/ 0 w 2445157"/>
              <a:gd name="connsiteY19" fmla="*/ 407534 h 304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5157" h="3047999">
                <a:moveTo>
                  <a:pt x="0" y="407534"/>
                </a:moveTo>
                <a:cubicBezTo>
                  <a:pt x="0" y="182459"/>
                  <a:pt x="182459" y="0"/>
                  <a:pt x="407534" y="0"/>
                </a:cubicBezTo>
                <a:lnTo>
                  <a:pt x="407526" y="0"/>
                </a:lnTo>
                <a:lnTo>
                  <a:pt x="1018815" y="0"/>
                </a:lnTo>
                <a:lnTo>
                  <a:pt x="2037623" y="0"/>
                </a:lnTo>
                <a:cubicBezTo>
                  <a:pt x="2262698" y="0"/>
                  <a:pt x="2445157" y="182459"/>
                  <a:pt x="2445157" y="407534"/>
                </a:cubicBezTo>
                <a:lnTo>
                  <a:pt x="2445157" y="508000"/>
                </a:lnTo>
                <a:lnTo>
                  <a:pt x="2445157" y="508000"/>
                </a:lnTo>
                <a:lnTo>
                  <a:pt x="2445157" y="1270000"/>
                </a:lnTo>
                <a:lnTo>
                  <a:pt x="2445157" y="2640465"/>
                </a:lnTo>
                <a:cubicBezTo>
                  <a:pt x="2445157" y="2865540"/>
                  <a:pt x="2262698" y="3047999"/>
                  <a:pt x="2037623" y="3047999"/>
                </a:cubicBezTo>
                <a:lnTo>
                  <a:pt x="1018815" y="3047999"/>
                </a:lnTo>
                <a:lnTo>
                  <a:pt x="407526" y="3047999"/>
                </a:lnTo>
                <a:lnTo>
                  <a:pt x="407526" y="3047999"/>
                </a:lnTo>
                <a:lnTo>
                  <a:pt x="407534" y="3047999"/>
                </a:lnTo>
                <a:cubicBezTo>
                  <a:pt x="182459" y="3047999"/>
                  <a:pt x="0" y="2865540"/>
                  <a:pt x="0" y="2640465"/>
                </a:cubicBezTo>
                <a:lnTo>
                  <a:pt x="0" y="1270000"/>
                </a:lnTo>
                <a:lnTo>
                  <a:pt x="0" y="508000"/>
                </a:lnTo>
                <a:lnTo>
                  <a:pt x="0" y="508000"/>
                </a:lnTo>
                <a:lnTo>
                  <a:pt x="0" y="407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ounded Rectangular Callout 7">
            <a:extLst>
              <a:ext uri="{FF2B5EF4-FFF2-40B4-BE49-F238E27FC236}">
                <a16:creationId xmlns:a16="http://schemas.microsoft.com/office/drawing/2014/main" id="{B3D4F771-7172-4DC9-ABA4-D8EB185DE585}"/>
              </a:ext>
            </a:extLst>
          </p:cNvPr>
          <p:cNvSpPr/>
          <p:nvPr/>
        </p:nvSpPr>
        <p:spPr>
          <a:xfrm>
            <a:off x="8022301" y="2962260"/>
            <a:ext cx="821832" cy="523220"/>
          </a:xfrm>
          <a:custGeom>
            <a:avLst/>
            <a:gdLst>
              <a:gd name="connsiteX0" fmla="*/ 0 w 2445157"/>
              <a:gd name="connsiteY0" fmla="*/ 407534 h 3047999"/>
              <a:gd name="connsiteX1" fmla="*/ 407534 w 2445157"/>
              <a:gd name="connsiteY1" fmla="*/ 0 h 3047999"/>
              <a:gd name="connsiteX2" fmla="*/ 407526 w 2445157"/>
              <a:gd name="connsiteY2" fmla="*/ 0 h 3047999"/>
              <a:gd name="connsiteX3" fmla="*/ 738242 w 2445157"/>
              <a:gd name="connsiteY3" fmla="*/ -140208 h 3047999"/>
              <a:gd name="connsiteX4" fmla="*/ 1018815 w 2445157"/>
              <a:gd name="connsiteY4" fmla="*/ 0 h 3047999"/>
              <a:gd name="connsiteX5" fmla="*/ 2037623 w 2445157"/>
              <a:gd name="connsiteY5" fmla="*/ 0 h 3047999"/>
              <a:gd name="connsiteX6" fmla="*/ 2445157 w 2445157"/>
              <a:gd name="connsiteY6" fmla="*/ 407534 h 3047999"/>
              <a:gd name="connsiteX7" fmla="*/ 2445157 w 2445157"/>
              <a:gd name="connsiteY7" fmla="*/ 508000 h 3047999"/>
              <a:gd name="connsiteX8" fmla="*/ 2445157 w 2445157"/>
              <a:gd name="connsiteY8" fmla="*/ 508000 h 3047999"/>
              <a:gd name="connsiteX9" fmla="*/ 2445157 w 2445157"/>
              <a:gd name="connsiteY9" fmla="*/ 1270000 h 3047999"/>
              <a:gd name="connsiteX10" fmla="*/ 2445157 w 2445157"/>
              <a:gd name="connsiteY10" fmla="*/ 2640465 h 3047999"/>
              <a:gd name="connsiteX11" fmla="*/ 2037623 w 2445157"/>
              <a:gd name="connsiteY11" fmla="*/ 3047999 h 3047999"/>
              <a:gd name="connsiteX12" fmla="*/ 1018815 w 2445157"/>
              <a:gd name="connsiteY12" fmla="*/ 3047999 h 3047999"/>
              <a:gd name="connsiteX13" fmla="*/ 407526 w 2445157"/>
              <a:gd name="connsiteY13" fmla="*/ 3047999 h 3047999"/>
              <a:gd name="connsiteX14" fmla="*/ 407526 w 2445157"/>
              <a:gd name="connsiteY14" fmla="*/ 3047999 h 3047999"/>
              <a:gd name="connsiteX15" fmla="*/ 407534 w 2445157"/>
              <a:gd name="connsiteY15" fmla="*/ 3047999 h 3047999"/>
              <a:gd name="connsiteX16" fmla="*/ 0 w 2445157"/>
              <a:gd name="connsiteY16" fmla="*/ 2640465 h 3047999"/>
              <a:gd name="connsiteX17" fmla="*/ 0 w 2445157"/>
              <a:gd name="connsiteY17" fmla="*/ 1270000 h 3047999"/>
              <a:gd name="connsiteX18" fmla="*/ 0 w 2445157"/>
              <a:gd name="connsiteY18" fmla="*/ 508000 h 3047999"/>
              <a:gd name="connsiteX19" fmla="*/ 0 w 2445157"/>
              <a:gd name="connsiteY19" fmla="*/ 508000 h 3047999"/>
              <a:gd name="connsiteX20" fmla="*/ 0 w 2445157"/>
              <a:gd name="connsiteY20" fmla="*/ 407534 h 3047999"/>
              <a:gd name="connsiteX0" fmla="*/ 0 w 2445157"/>
              <a:gd name="connsiteY0" fmla="*/ 407534 h 3047999"/>
              <a:gd name="connsiteX1" fmla="*/ 407534 w 2445157"/>
              <a:gd name="connsiteY1" fmla="*/ 0 h 3047999"/>
              <a:gd name="connsiteX2" fmla="*/ 407526 w 2445157"/>
              <a:gd name="connsiteY2" fmla="*/ 0 h 3047999"/>
              <a:gd name="connsiteX3" fmla="*/ 1018815 w 2445157"/>
              <a:gd name="connsiteY3" fmla="*/ 0 h 3047999"/>
              <a:gd name="connsiteX4" fmla="*/ 2037623 w 2445157"/>
              <a:gd name="connsiteY4" fmla="*/ 0 h 3047999"/>
              <a:gd name="connsiteX5" fmla="*/ 2445157 w 2445157"/>
              <a:gd name="connsiteY5" fmla="*/ 407534 h 3047999"/>
              <a:gd name="connsiteX6" fmla="*/ 2445157 w 2445157"/>
              <a:gd name="connsiteY6" fmla="*/ 508000 h 3047999"/>
              <a:gd name="connsiteX7" fmla="*/ 2445157 w 2445157"/>
              <a:gd name="connsiteY7" fmla="*/ 508000 h 3047999"/>
              <a:gd name="connsiteX8" fmla="*/ 2445157 w 2445157"/>
              <a:gd name="connsiteY8" fmla="*/ 1270000 h 3047999"/>
              <a:gd name="connsiteX9" fmla="*/ 2445157 w 2445157"/>
              <a:gd name="connsiteY9" fmla="*/ 2640465 h 3047999"/>
              <a:gd name="connsiteX10" fmla="*/ 2037623 w 2445157"/>
              <a:gd name="connsiteY10" fmla="*/ 3047999 h 3047999"/>
              <a:gd name="connsiteX11" fmla="*/ 1018815 w 2445157"/>
              <a:gd name="connsiteY11" fmla="*/ 3047999 h 3047999"/>
              <a:gd name="connsiteX12" fmla="*/ 407526 w 2445157"/>
              <a:gd name="connsiteY12" fmla="*/ 3047999 h 3047999"/>
              <a:gd name="connsiteX13" fmla="*/ 407526 w 2445157"/>
              <a:gd name="connsiteY13" fmla="*/ 3047999 h 3047999"/>
              <a:gd name="connsiteX14" fmla="*/ 407534 w 2445157"/>
              <a:gd name="connsiteY14" fmla="*/ 3047999 h 3047999"/>
              <a:gd name="connsiteX15" fmla="*/ 0 w 2445157"/>
              <a:gd name="connsiteY15" fmla="*/ 2640465 h 3047999"/>
              <a:gd name="connsiteX16" fmla="*/ 0 w 2445157"/>
              <a:gd name="connsiteY16" fmla="*/ 1270000 h 3047999"/>
              <a:gd name="connsiteX17" fmla="*/ 0 w 2445157"/>
              <a:gd name="connsiteY17" fmla="*/ 508000 h 3047999"/>
              <a:gd name="connsiteX18" fmla="*/ 0 w 2445157"/>
              <a:gd name="connsiteY18" fmla="*/ 508000 h 3047999"/>
              <a:gd name="connsiteX19" fmla="*/ 0 w 2445157"/>
              <a:gd name="connsiteY19" fmla="*/ 407534 h 304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5157" h="3047999">
                <a:moveTo>
                  <a:pt x="0" y="407534"/>
                </a:moveTo>
                <a:cubicBezTo>
                  <a:pt x="0" y="182459"/>
                  <a:pt x="182459" y="0"/>
                  <a:pt x="407534" y="0"/>
                </a:cubicBezTo>
                <a:lnTo>
                  <a:pt x="407526" y="0"/>
                </a:lnTo>
                <a:lnTo>
                  <a:pt x="1018815" y="0"/>
                </a:lnTo>
                <a:lnTo>
                  <a:pt x="2037623" y="0"/>
                </a:lnTo>
                <a:cubicBezTo>
                  <a:pt x="2262698" y="0"/>
                  <a:pt x="2445157" y="182459"/>
                  <a:pt x="2445157" y="407534"/>
                </a:cubicBezTo>
                <a:lnTo>
                  <a:pt x="2445157" y="508000"/>
                </a:lnTo>
                <a:lnTo>
                  <a:pt x="2445157" y="508000"/>
                </a:lnTo>
                <a:lnTo>
                  <a:pt x="2445157" y="1270000"/>
                </a:lnTo>
                <a:lnTo>
                  <a:pt x="2445157" y="2640465"/>
                </a:lnTo>
                <a:cubicBezTo>
                  <a:pt x="2445157" y="2865540"/>
                  <a:pt x="2262698" y="3047999"/>
                  <a:pt x="2037623" y="3047999"/>
                </a:cubicBezTo>
                <a:lnTo>
                  <a:pt x="1018815" y="3047999"/>
                </a:lnTo>
                <a:lnTo>
                  <a:pt x="407526" y="3047999"/>
                </a:lnTo>
                <a:lnTo>
                  <a:pt x="407526" y="3047999"/>
                </a:lnTo>
                <a:lnTo>
                  <a:pt x="407534" y="3047999"/>
                </a:lnTo>
                <a:cubicBezTo>
                  <a:pt x="182459" y="3047999"/>
                  <a:pt x="0" y="2865540"/>
                  <a:pt x="0" y="2640465"/>
                </a:cubicBezTo>
                <a:lnTo>
                  <a:pt x="0" y="1270000"/>
                </a:lnTo>
                <a:lnTo>
                  <a:pt x="0" y="508000"/>
                </a:lnTo>
                <a:lnTo>
                  <a:pt x="0" y="508000"/>
                </a:lnTo>
                <a:lnTo>
                  <a:pt x="0" y="407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ounded Rectangular Callout 7">
            <a:extLst>
              <a:ext uri="{FF2B5EF4-FFF2-40B4-BE49-F238E27FC236}">
                <a16:creationId xmlns:a16="http://schemas.microsoft.com/office/drawing/2014/main" id="{5326181F-F9D6-4934-A22C-36A17C2C6B2C}"/>
              </a:ext>
            </a:extLst>
          </p:cNvPr>
          <p:cNvSpPr/>
          <p:nvPr/>
        </p:nvSpPr>
        <p:spPr>
          <a:xfrm>
            <a:off x="7419690" y="3566167"/>
            <a:ext cx="821832" cy="523220"/>
          </a:xfrm>
          <a:custGeom>
            <a:avLst/>
            <a:gdLst>
              <a:gd name="connsiteX0" fmla="*/ 0 w 2445157"/>
              <a:gd name="connsiteY0" fmla="*/ 407534 h 3047999"/>
              <a:gd name="connsiteX1" fmla="*/ 407534 w 2445157"/>
              <a:gd name="connsiteY1" fmla="*/ 0 h 3047999"/>
              <a:gd name="connsiteX2" fmla="*/ 407526 w 2445157"/>
              <a:gd name="connsiteY2" fmla="*/ 0 h 3047999"/>
              <a:gd name="connsiteX3" fmla="*/ 738242 w 2445157"/>
              <a:gd name="connsiteY3" fmla="*/ -140208 h 3047999"/>
              <a:gd name="connsiteX4" fmla="*/ 1018815 w 2445157"/>
              <a:gd name="connsiteY4" fmla="*/ 0 h 3047999"/>
              <a:gd name="connsiteX5" fmla="*/ 2037623 w 2445157"/>
              <a:gd name="connsiteY5" fmla="*/ 0 h 3047999"/>
              <a:gd name="connsiteX6" fmla="*/ 2445157 w 2445157"/>
              <a:gd name="connsiteY6" fmla="*/ 407534 h 3047999"/>
              <a:gd name="connsiteX7" fmla="*/ 2445157 w 2445157"/>
              <a:gd name="connsiteY7" fmla="*/ 508000 h 3047999"/>
              <a:gd name="connsiteX8" fmla="*/ 2445157 w 2445157"/>
              <a:gd name="connsiteY8" fmla="*/ 508000 h 3047999"/>
              <a:gd name="connsiteX9" fmla="*/ 2445157 w 2445157"/>
              <a:gd name="connsiteY9" fmla="*/ 1270000 h 3047999"/>
              <a:gd name="connsiteX10" fmla="*/ 2445157 w 2445157"/>
              <a:gd name="connsiteY10" fmla="*/ 2640465 h 3047999"/>
              <a:gd name="connsiteX11" fmla="*/ 2037623 w 2445157"/>
              <a:gd name="connsiteY11" fmla="*/ 3047999 h 3047999"/>
              <a:gd name="connsiteX12" fmla="*/ 1018815 w 2445157"/>
              <a:gd name="connsiteY12" fmla="*/ 3047999 h 3047999"/>
              <a:gd name="connsiteX13" fmla="*/ 407526 w 2445157"/>
              <a:gd name="connsiteY13" fmla="*/ 3047999 h 3047999"/>
              <a:gd name="connsiteX14" fmla="*/ 407526 w 2445157"/>
              <a:gd name="connsiteY14" fmla="*/ 3047999 h 3047999"/>
              <a:gd name="connsiteX15" fmla="*/ 407534 w 2445157"/>
              <a:gd name="connsiteY15" fmla="*/ 3047999 h 3047999"/>
              <a:gd name="connsiteX16" fmla="*/ 0 w 2445157"/>
              <a:gd name="connsiteY16" fmla="*/ 2640465 h 3047999"/>
              <a:gd name="connsiteX17" fmla="*/ 0 w 2445157"/>
              <a:gd name="connsiteY17" fmla="*/ 1270000 h 3047999"/>
              <a:gd name="connsiteX18" fmla="*/ 0 w 2445157"/>
              <a:gd name="connsiteY18" fmla="*/ 508000 h 3047999"/>
              <a:gd name="connsiteX19" fmla="*/ 0 w 2445157"/>
              <a:gd name="connsiteY19" fmla="*/ 508000 h 3047999"/>
              <a:gd name="connsiteX20" fmla="*/ 0 w 2445157"/>
              <a:gd name="connsiteY20" fmla="*/ 407534 h 3047999"/>
              <a:gd name="connsiteX0" fmla="*/ 0 w 2445157"/>
              <a:gd name="connsiteY0" fmla="*/ 407534 h 3047999"/>
              <a:gd name="connsiteX1" fmla="*/ 407534 w 2445157"/>
              <a:gd name="connsiteY1" fmla="*/ 0 h 3047999"/>
              <a:gd name="connsiteX2" fmla="*/ 407526 w 2445157"/>
              <a:gd name="connsiteY2" fmla="*/ 0 h 3047999"/>
              <a:gd name="connsiteX3" fmla="*/ 1018815 w 2445157"/>
              <a:gd name="connsiteY3" fmla="*/ 0 h 3047999"/>
              <a:gd name="connsiteX4" fmla="*/ 2037623 w 2445157"/>
              <a:gd name="connsiteY4" fmla="*/ 0 h 3047999"/>
              <a:gd name="connsiteX5" fmla="*/ 2445157 w 2445157"/>
              <a:gd name="connsiteY5" fmla="*/ 407534 h 3047999"/>
              <a:gd name="connsiteX6" fmla="*/ 2445157 w 2445157"/>
              <a:gd name="connsiteY6" fmla="*/ 508000 h 3047999"/>
              <a:gd name="connsiteX7" fmla="*/ 2445157 w 2445157"/>
              <a:gd name="connsiteY7" fmla="*/ 508000 h 3047999"/>
              <a:gd name="connsiteX8" fmla="*/ 2445157 w 2445157"/>
              <a:gd name="connsiteY8" fmla="*/ 1270000 h 3047999"/>
              <a:gd name="connsiteX9" fmla="*/ 2445157 w 2445157"/>
              <a:gd name="connsiteY9" fmla="*/ 2640465 h 3047999"/>
              <a:gd name="connsiteX10" fmla="*/ 2037623 w 2445157"/>
              <a:gd name="connsiteY10" fmla="*/ 3047999 h 3047999"/>
              <a:gd name="connsiteX11" fmla="*/ 1018815 w 2445157"/>
              <a:gd name="connsiteY11" fmla="*/ 3047999 h 3047999"/>
              <a:gd name="connsiteX12" fmla="*/ 407526 w 2445157"/>
              <a:gd name="connsiteY12" fmla="*/ 3047999 h 3047999"/>
              <a:gd name="connsiteX13" fmla="*/ 407526 w 2445157"/>
              <a:gd name="connsiteY13" fmla="*/ 3047999 h 3047999"/>
              <a:gd name="connsiteX14" fmla="*/ 407534 w 2445157"/>
              <a:gd name="connsiteY14" fmla="*/ 3047999 h 3047999"/>
              <a:gd name="connsiteX15" fmla="*/ 0 w 2445157"/>
              <a:gd name="connsiteY15" fmla="*/ 2640465 h 3047999"/>
              <a:gd name="connsiteX16" fmla="*/ 0 w 2445157"/>
              <a:gd name="connsiteY16" fmla="*/ 1270000 h 3047999"/>
              <a:gd name="connsiteX17" fmla="*/ 0 w 2445157"/>
              <a:gd name="connsiteY17" fmla="*/ 508000 h 3047999"/>
              <a:gd name="connsiteX18" fmla="*/ 0 w 2445157"/>
              <a:gd name="connsiteY18" fmla="*/ 508000 h 3047999"/>
              <a:gd name="connsiteX19" fmla="*/ 0 w 2445157"/>
              <a:gd name="connsiteY19" fmla="*/ 407534 h 304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45157" h="3047999">
                <a:moveTo>
                  <a:pt x="0" y="407534"/>
                </a:moveTo>
                <a:cubicBezTo>
                  <a:pt x="0" y="182459"/>
                  <a:pt x="182459" y="0"/>
                  <a:pt x="407534" y="0"/>
                </a:cubicBezTo>
                <a:lnTo>
                  <a:pt x="407526" y="0"/>
                </a:lnTo>
                <a:lnTo>
                  <a:pt x="1018815" y="0"/>
                </a:lnTo>
                <a:lnTo>
                  <a:pt x="2037623" y="0"/>
                </a:lnTo>
                <a:cubicBezTo>
                  <a:pt x="2262698" y="0"/>
                  <a:pt x="2445157" y="182459"/>
                  <a:pt x="2445157" y="407534"/>
                </a:cubicBezTo>
                <a:lnTo>
                  <a:pt x="2445157" y="508000"/>
                </a:lnTo>
                <a:lnTo>
                  <a:pt x="2445157" y="508000"/>
                </a:lnTo>
                <a:lnTo>
                  <a:pt x="2445157" y="1270000"/>
                </a:lnTo>
                <a:lnTo>
                  <a:pt x="2445157" y="2640465"/>
                </a:lnTo>
                <a:cubicBezTo>
                  <a:pt x="2445157" y="2865540"/>
                  <a:pt x="2262698" y="3047999"/>
                  <a:pt x="2037623" y="3047999"/>
                </a:cubicBezTo>
                <a:lnTo>
                  <a:pt x="1018815" y="3047999"/>
                </a:lnTo>
                <a:lnTo>
                  <a:pt x="407526" y="3047999"/>
                </a:lnTo>
                <a:lnTo>
                  <a:pt x="407526" y="3047999"/>
                </a:lnTo>
                <a:lnTo>
                  <a:pt x="407534" y="3047999"/>
                </a:lnTo>
                <a:cubicBezTo>
                  <a:pt x="182459" y="3047999"/>
                  <a:pt x="0" y="2865540"/>
                  <a:pt x="0" y="2640465"/>
                </a:cubicBezTo>
                <a:lnTo>
                  <a:pt x="0" y="1270000"/>
                </a:lnTo>
                <a:lnTo>
                  <a:pt x="0" y="508000"/>
                </a:lnTo>
                <a:lnTo>
                  <a:pt x="0" y="508000"/>
                </a:lnTo>
                <a:lnTo>
                  <a:pt x="0" y="407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3200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7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4" grpId="0" animBg="1"/>
      <p:bldP spid="11" grpId="0"/>
      <p:bldP spid="13" grpId="0"/>
      <p:bldP spid="15" grpId="0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68D2911-9DDB-EB43-A928-B324EFF516C9}"/>
              </a:ext>
            </a:extLst>
          </p:cNvPr>
          <p:cNvGraphicFramePr>
            <a:graphicFrameLocks noGrp="1"/>
          </p:cNvGraphicFramePr>
          <p:nvPr/>
        </p:nvGraphicFramePr>
        <p:xfrm>
          <a:off x="3733800" y="1600200"/>
          <a:ext cx="4343400" cy="388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34592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A967ADA-EFF4-0F4C-B40F-0C544B4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Maze under Windy Situation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13DF9-714D-4847-841F-D1A41A7B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BEC63B-8E4B-5140-A0AC-746108C98EFF}"/>
              </a:ext>
            </a:extLst>
          </p:cNvPr>
          <p:cNvSpPr/>
          <p:nvPr/>
        </p:nvSpPr>
        <p:spPr>
          <a:xfrm>
            <a:off x="3373073" y="496442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0520AC-525F-B541-8FE5-CE89B2F816C5}"/>
              </a:ext>
            </a:extLst>
          </p:cNvPr>
          <p:cNvSpPr/>
          <p:nvPr/>
        </p:nvSpPr>
        <p:spPr>
          <a:xfrm>
            <a:off x="3368265" y="432347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17FD804-4BB8-D441-BBC6-1C2921167EE8}"/>
              </a:ext>
            </a:extLst>
          </p:cNvPr>
          <p:cNvSpPr/>
          <p:nvPr/>
        </p:nvSpPr>
        <p:spPr>
          <a:xfrm>
            <a:off x="3392309" y="368252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BCF862-D7CF-7C48-A33F-79CC9A3D809D}"/>
              </a:ext>
            </a:extLst>
          </p:cNvPr>
          <p:cNvSpPr/>
          <p:nvPr/>
        </p:nvSpPr>
        <p:spPr>
          <a:xfrm>
            <a:off x="5406022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8CCC84-69D5-8C48-A5AD-5C4D13F822CB}"/>
              </a:ext>
            </a:extLst>
          </p:cNvPr>
          <p:cNvSpPr/>
          <p:nvPr/>
        </p:nvSpPr>
        <p:spPr>
          <a:xfrm>
            <a:off x="3962400" y="548018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8C1996-0D98-C54D-9DA5-B2EC99C36B6A}"/>
              </a:ext>
            </a:extLst>
          </p:cNvPr>
          <p:cNvSpPr/>
          <p:nvPr/>
        </p:nvSpPr>
        <p:spPr>
          <a:xfrm>
            <a:off x="4684211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54AF83-35BD-D74C-AA35-9FBED4B6EE8B}"/>
              </a:ext>
            </a:extLst>
          </p:cNvPr>
          <p:cNvSpPr/>
          <p:nvPr/>
        </p:nvSpPr>
        <p:spPr>
          <a:xfrm>
            <a:off x="6127833" y="548018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AFA628-92A9-1347-BF23-86366209D7BB}"/>
              </a:ext>
            </a:extLst>
          </p:cNvPr>
          <p:cNvSpPr/>
          <p:nvPr/>
        </p:nvSpPr>
        <p:spPr>
          <a:xfrm>
            <a:off x="6849644" y="54801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16C83B0-73A6-534F-9759-C96BC143A0B9}"/>
              </a:ext>
            </a:extLst>
          </p:cNvPr>
          <p:cNvSpPr/>
          <p:nvPr/>
        </p:nvSpPr>
        <p:spPr>
          <a:xfrm>
            <a:off x="7571453" y="54801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1D2F25-AD39-9947-B9FC-9ECC04591D5B}"/>
              </a:ext>
            </a:extLst>
          </p:cNvPr>
          <p:cNvSpPr/>
          <p:nvPr/>
        </p:nvSpPr>
        <p:spPr>
          <a:xfrm>
            <a:off x="3368265" y="3041575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9AB77E-C0F0-0D47-A91A-91309F371C87}"/>
              </a:ext>
            </a:extLst>
          </p:cNvPr>
          <p:cNvSpPr/>
          <p:nvPr/>
        </p:nvSpPr>
        <p:spPr>
          <a:xfrm>
            <a:off x="3374677" y="2400626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BA15BD8-9F99-034F-ABC2-FBEBCA6CF946}"/>
              </a:ext>
            </a:extLst>
          </p:cNvPr>
          <p:cNvSpPr/>
          <p:nvPr/>
        </p:nvSpPr>
        <p:spPr>
          <a:xfrm>
            <a:off x="3419561" y="1759677"/>
            <a:ext cx="263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pic>
        <p:nvPicPr>
          <p:cNvPr id="62" name="Graphic 61" descr="Map compass">
            <a:extLst>
              <a:ext uri="{FF2B5EF4-FFF2-40B4-BE49-F238E27FC236}">
                <a16:creationId xmlns:a16="http://schemas.microsoft.com/office/drawing/2014/main" id="{977B7820-F9F2-4512-AB7F-2910FA32C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0569" y="2602171"/>
            <a:ext cx="750437" cy="750437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1056791-9D1A-4186-B14D-809EEF075B94}"/>
              </a:ext>
            </a:extLst>
          </p:cNvPr>
          <p:cNvSpPr/>
          <p:nvPr/>
        </p:nvSpPr>
        <p:spPr>
          <a:xfrm>
            <a:off x="9164753" y="24149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C86832-EF97-478B-93D4-97707D357DF2}"/>
              </a:ext>
            </a:extLst>
          </p:cNvPr>
          <p:cNvSpPr/>
          <p:nvPr/>
        </p:nvSpPr>
        <p:spPr>
          <a:xfrm>
            <a:off x="9083535" y="2269277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0.8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8427022-F22C-4349-A00B-16F528240F1F}"/>
              </a:ext>
            </a:extLst>
          </p:cNvPr>
          <p:cNvSpPr/>
          <p:nvPr/>
        </p:nvSpPr>
        <p:spPr>
          <a:xfrm>
            <a:off x="9612175" y="2792722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D1022B-0B1A-415F-BB3F-0BB59A592246}"/>
              </a:ext>
            </a:extLst>
          </p:cNvPr>
          <p:cNvSpPr/>
          <p:nvPr/>
        </p:nvSpPr>
        <p:spPr>
          <a:xfrm>
            <a:off x="8591764" y="2810942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0.1</a:t>
            </a:r>
          </a:p>
        </p:txBody>
      </p:sp>
      <p:pic>
        <p:nvPicPr>
          <p:cNvPr id="67" name="Graphic 66" descr="Map compass">
            <a:extLst>
              <a:ext uri="{FF2B5EF4-FFF2-40B4-BE49-F238E27FC236}">
                <a16:creationId xmlns:a16="http://schemas.microsoft.com/office/drawing/2014/main" id="{7585B4B9-AE59-4B29-A6A4-DFBC1B8031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7960" y="4116581"/>
            <a:ext cx="750437" cy="75043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968E2CA-59F6-48C1-B484-2269A55DC3F2}"/>
              </a:ext>
            </a:extLst>
          </p:cNvPr>
          <p:cNvSpPr/>
          <p:nvPr/>
        </p:nvSpPr>
        <p:spPr>
          <a:xfrm rot="5400000">
            <a:off x="9483560" y="424584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118F7E-FCFD-41AE-B2DB-B3D15F1DA3BB}"/>
              </a:ext>
            </a:extLst>
          </p:cNvPr>
          <p:cNvSpPr/>
          <p:nvPr/>
        </p:nvSpPr>
        <p:spPr>
          <a:xfrm>
            <a:off x="9721006" y="4325352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A35D8E-1184-4FA5-B10C-A3B3F0EB32A6}"/>
              </a:ext>
            </a:extLst>
          </p:cNvPr>
          <p:cNvSpPr/>
          <p:nvPr/>
        </p:nvSpPr>
        <p:spPr>
          <a:xfrm>
            <a:off x="9127794" y="4810076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E96EBF-B8EC-4C39-BEEC-1C66CFF6C934}"/>
              </a:ext>
            </a:extLst>
          </p:cNvPr>
          <p:cNvSpPr/>
          <p:nvPr/>
        </p:nvSpPr>
        <p:spPr>
          <a:xfrm>
            <a:off x="9160234" y="3865802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4049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8" grpId="0"/>
      <p:bldP spid="69" grpId="0"/>
      <p:bldP spid="70" grpId="0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41C2-F821-0C47-AD2C-65FBE074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Reasoning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EEFB2-BD0E-E548-817F-1542FCF6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3C01846-CC83-B547-A43A-884CB84AB9F1}"/>
              </a:ext>
            </a:extLst>
          </p:cNvPr>
          <p:cNvSpPr/>
          <p:nvPr/>
        </p:nvSpPr>
        <p:spPr>
          <a:xfrm>
            <a:off x="2133601" y="3169185"/>
            <a:ext cx="1274915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8131B3-C802-C04E-A0C2-9E6BA935B425}"/>
              </a:ext>
            </a:extLst>
          </p:cNvPr>
          <p:cNvSpPr/>
          <p:nvPr/>
        </p:nvSpPr>
        <p:spPr>
          <a:xfrm>
            <a:off x="2133601" y="1371600"/>
            <a:ext cx="1286787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Cancer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BE5284-E8D3-B94F-9A8C-5E62992643DA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2771058" y="1905001"/>
            <a:ext cx="5936" cy="12641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B404AA4-8C41-C348-ACE6-11EB3B99E9DC}"/>
              </a:ext>
            </a:extLst>
          </p:cNvPr>
          <p:cNvSpPr/>
          <p:nvPr/>
        </p:nvSpPr>
        <p:spPr>
          <a:xfrm>
            <a:off x="3538980" y="1395715"/>
            <a:ext cx="1124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hidden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75E5E9-327B-A14D-B026-655D3D5B7BD0}"/>
              </a:ext>
            </a:extLst>
          </p:cNvPr>
          <p:cNvSpPr/>
          <p:nvPr/>
        </p:nvSpPr>
        <p:spPr>
          <a:xfrm>
            <a:off x="3498717" y="3197653"/>
            <a:ext cx="11641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evident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231C1B-6AB8-874D-9E39-2E387EEDA650}"/>
                  </a:ext>
                </a:extLst>
              </p:cNvPr>
              <p:cNvSpPr/>
              <p:nvPr/>
            </p:nvSpPr>
            <p:spPr>
              <a:xfrm>
                <a:off x="5707404" y="1991380"/>
                <a:ext cx="41692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m:t>¬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or</m:t>
                          </m:r>
                          <m:r>
                            <m:rPr>
                              <m:nor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ndara" panose="020E0502030303020204" pitchFamily="34" charset="0"/>
                              <a:cs typeface="Calibri" panose="020F0502020204030204" pitchFamily="34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9231C1B-6AB8-874D-9E39-2E387EEDA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04" y="1991380"/>
                <a:ext cx="4169218" cy="523220"/>
              </a:xfrm>
              <a:prstGeom prst="rect">
                <a:avLst/>
              </a:prstGeom>
              <a:blipFill>
                <a:blip r:embed="rId2"/>
                <a:stretch>
                  <a:fillRect l="-91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8AE92F-EB21-8B42-B6F7-3208C4831869}"/>
              </a:ext>
            </a:extLst>
          </p:cNvPr>
          <p:cNvSpPr/>
          <p:nvPr/>
        </p:nvSpPr>
        <p:spPr>
          <a:xfrm>
            <a:off x="5329679" y="3101278"/>
            <a:ext cx="4728721" cy="61555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Test: </a:t>
            </a:r>
            <a:r>
              <a:rPr lang="en-US" sz="28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 (positive); </a:t>
            </a:r>
            <a:r>
              <a:rPr lang="en-US" sz="28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¬t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 (negative)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B83F13-6F17-8A43-BD41-887A44E8DA8F}"/>
                  </a:ext>
                </a:extLst>
              </p:cNvPr>
              <p:cNvSpPr/>
              <p:nvPr/>
            </p:nvSpPr>
            <p:spPr>
              <a:xfrm>
                <a:off x="6602505" y="2608605"/>
                <a:ext cx="18653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or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dirty="0">
                          <a:solidFill>
                            <a:srgbClr val="7030A0"/>
                          </a:solidFill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B83F13-6F17-8A43-BD41-887A44E8DA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505" y="2608605"/>
                <a:ext cx="1865382" cy="523220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Up Arrow 13">
            <a:extLst>
              <a:ext uri="{FF2B5EF4-FFF2-40B4-BE49-F238E27FC236}">
                <a16:creationId xmlns:a16="http://schemas.microsoft.com/office/drawing/2014/main" id="{6142F39C-C1AA-5548-88B9-EE772A3E425E}"/>
              </a:ext>
            </a:extLst>
          </p:cNvPr>
          <p:cNvSpPr/>
          <p:nvPr/>
        </p:nvSpPr>
        <p:spPr>
          <a:xfrm>
            <a:off x="7409553" y="2436637"/>
            <a:ext cx="336052" cy="306563"/>
          </a:xfrm>
          <a:prstGeom prst="upArrow">
            <a:avLst/>
          </a:prstGeom>
          <a:solidFill>
            <a:schemeClr val="bg2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A8195E-0AEB-6744-8529-B173E60DFFC3}"/>
              </a:ext>
            </a:extLst>
          </p:cNvPr>
          <p:cNvSpPr/>
          <p:nvPr/>
        </p:nvSpPr>
        <p:spPr>
          <a:xfrm>
            <a:off x="5365138" y="1328413"/>
            <a:ext cx="4728721" cy="61555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91440" bIns="91440">
            <a:spAutoFit/>
          </a:bodyPr>
          <a:lstStyle/>
          <a:p>
            <a:pPr algn="ctr"/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Cancer: </a:t>
            </a:r>
            <a:r>
              <a:rPr lang="en-US" sz="28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 (yes); </a:t>
            </a:r>
            <a:r>
              <a:rPr lang="en-US" sz="28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¬c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 (no)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92CB35-78AF-4BB1-A85C-3152AFC32762}"/>
                  </a:ext>
                </a:extLst>
              </p:cNvPr>
              <p:cNvSpPr/>
              <p:nvPr/>
            </p:nvSpPr>
            <p:spPr>
              <a:xfrm>
                <a:off x="3408517" y="4578460"/>
                <a:ext cx="8173884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3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92CB35-78AF-4BB1-A85C-3152AFC32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17" y="4578460"/>
                <a:ext cx="8173884" cy="1135375"/>
              </a:xfrm>
              <a:prstGeom prst="rect">
                <a:avLst/>
              </a:prstGeom>
              <a:blipFill>
                <a:blip r:embed="rId4"/>
                <a:stretch>
                  <a:fillRect l="-620" t="-1111" b="-1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0" grpId="0"/>
      <p:bldP spid="14" grpId="0" animBg="1"/>
      <p:bldP spid="22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DFB3-6E21-1E4B-A194-85DB0EE3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Rule: Normalizer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C5127-75D2-C34B-A3B7-E48834745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895600"/>
                <a:ext cx="10972800" cy="3657602"/>
              </a:xfrm>
            </p:spPr>
            <p:txBody>
              <a:bodyPr/>
              <a:lstStyle/>
              <a:p>
                <a:r>
                  <a:rPr lang="en-US" dirty="0"/>
                  <a:t>The normalizer is Marginal likelihood </a:t>
                </a:r>
                <a:br>
                  <a:rPr lang="en-US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i="0" dirty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i="0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It is hard to calculate for many choice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7C5127-75D2-C34B-A3B7-E48834745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895600"/>
                <a:ext cx="10972800" cy="3657602"/>
              </a:xfrm>
              <a:blipFill>
                <a:blip r:embed="rId2"/>
                <a:stretch>
                  <a:fillRect l="-1503" t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898EA-CDAE-BF44-A0FD-46B077D9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038F76-77A8-C24F-849E-3C57491BBCB7}"/>
                  </a:ext>
                </a:extLst>
              </p:cNvPr>
              <p:cNvSpPr/>
              <p:nvPr/>
            </p:nvSpPr>
            <p:spPr>
              <a:xfrm>
                <a:off x="76200" y="1295400"/>
                <a:ext cx="6705600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038F76-77A8-C24F-849E-3C57491BB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295400"/>
                <a:ext cx="6705600" cy="1135375"/>
              </a:xfrm>
              <a:prstGeom prst="rect">
                <a:avLst/>
              </a:prstGeom>
              <a:blipFill>
                <a:blip r:embed="rId3"/>
                <a:stretch>
                  <a:fillRect b="-1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39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32F5-EC85-2547-A5FC-ECF9FE34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1-Test Cancer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052B2-40F8-634F-96BA-803AE46E2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717481"/>
                <a:ext cx="10972800" cy="3835721"/>
              </a:xfrm>
            </p:spPr>
            <p:txBody>
              <a:bodyPr>
                <a:normAutofit fontScale="92500" lnSpcReduction="20000"/>
              </a:bodyPr>
              <a:lstStyle/>
              <a:p>
                <a:pPr marL="1270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c|t</a:t>
                </a:r>
                <a:r>
                  <a:rPr lang="en-US" dirty="0">
                    <a:solidFill>
                      <a:srgbClr val="FF0000"/>
                    </a:solidFill>
                  </a:rPr>
                  <a:t>): Is it high?</a:t>
                </a:r>
              </a:p>
              <a:p>
                <a:pPr marL="12700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c|t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</a:t>
                </a:r>
                <a:r>
                  <a:rPr lang="en-US" dirty="0" err="1"/>
                  <a:t>c,t</a:t>
                </a:r>
                <a:r>
                  <a:rPr lang="en-US" dirty="0"/>
                  <a:t>) = P(</a:t>
                </a:r>
                <a:r>
                  <a:rPr lang="en-US" dirty="0" err="1"/>
                  <a:t>t|c</a:t>
                </a:r>
                <a:r>
                  <a:rPr lang="en-US" dirty="0"/>
                  <a:t>)P(c) = 0.9*0.01 = 0.009</a:t>
                </a:r>
              </a:p>
              <a:p>
                <a:pPr marL="12700" indent="0">
                  <a:buNone/>
                </a:pPr>
                <a:r>
                  <a:rPr lang="en-US" dirty="0"/>
                  <a:t>P(¬</a:t>
                </a:r>
                <a:r>
                  <a:rPr lang="en-US" dirty="0" err="1"/>
                  <a:t>c|t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P(¬</a:t>
                </a:r>
                <a:r>
                  <a:rPr lang="en-US" dirty="0" err="1"/>
                  <a:t>c,t</a:t>
                </a:r>
                <a:r>
                  <a:rPr lang="en-US" dirty="0"/>
                  <a:t>) = P(t|¬c)P(¬c) = 0.2*(1-0.01) = 0.198</a:t>
                </a:r>
              </a:p>
              <a:p>
                <a:pPr marL="11113" indent="0">
                  <a:buNone/>
                  <a:tabLst>
                    <a:tab pos="685800" algn="l"/>
                  </a:tabLst>
                </a:pPr>
                <a:r>
                  <a:rPr lang="en-US" dirty="0"/>
                  <a:t>P(</a:t>
                </a:r>
                <a:r>
                  <a:rPr lang="en-US" dirty="0" err="1"/>
                  <a:t>c|t</a:t>
                </a:r>
                <a:r>
                  <a:rPr lang="en-US" dirty="0"/>
                  <a:t>) = 0.009/(0.009+0.198) = 0.043</a:t>
                </a:r>
              </a:p>
              <a:p>
                <a:pPr marL="11113" indent="0">
                  <a:buNone/>
                  <a:tabLst>
                    <a:tab pos="685800" algn="l"/>
                  </a:tabLst>
                </a:pPr>
                <a:endParaRPr lang="en-US" sz="100" dirty="0"/>
              </a:p>
              <a:p>
                <a:pPr marL="11113" indent="0">
                  <a:buNone/>
                  <a:tabLst>
                    <a:tab pos="685800" algn="l"/>
                  </a:tabLst>
                </a:pPr>
                <a:r>
                  <a:rPr lang="en-US" dirty="0"/>
                  <a:t>Explanation:</a:t>
                </a:r>
              </a:p>
              <a:p>
                <a:pPr marL="11113" indent="0">
                  <a:buNone/>
                  <a:tabLst>
                    <a:tab pos="685800" algn="l"/>
                  </a:tabLst>
                </a:pPr>
                <a:r>
                  <a:rPr lang="en-US" dirty="0"/>
                  <a:t>P(</a:t>
                </a:r>
                <a:r>
                  <a:rPr lang="en-US" dirty="0" err="1"/>
                  <a:t>c|t</a:t>
                </a:r>
                <a:r>
                  <a:rPr lang="en-US" dirty="0"/>
                  <a:t>) = P(</a:t>
                </a:r>
                <a:r>
                  <a:rPr lang="en-US" dirty="0" err="1"/>
                  <a:t>c,t</a:t>
                </a:r>
                <a:r>
                  <a:rPr lang="en-US" dirty="0"/>
                  <a:t>) / P(t) = P(</a:t>
                </a:r>
                <a:r>
                  <a:rPr lang="en-US" dirty="0" err="1"/>
                  <a:t>t|c</a:t>
                </a:r>
                <a:r>
                  <a:rPr lang="en-US" dirty="0"/>
                  <a:t>)P(c) / P(t)</a:t>
                </a:r>
              </a:p>
              <a:p>
                <a:pPr marL="11113" indent="0">
                  <a:buNone/>
                  <a:tabLst>
                    <a:tab pos="685800" algn="l"/>
                  </a:tabLst>
                </a:pPr>
                <a:r>
                  <a:rPr lang="en-US" dirty="0"/>
                  <a:t>P(t) = P(</a:t>
                </a:r>
                <a:r>
                  <a:rPr lang="en-US" dirty="0" err="1"/>
                  <a:t>c,t</a:t>
                </a:r>
                <a:r>
                  <a:rPr lang="en-US" dirty="0"/>
                  <a:t>) + P(¬</a:t>
                </a:r>
                <a:r>
                  <a:rPr lang="en-US" dirty="0" err="1"/>
                  <a:t>c,t</a:t>
                </a:r>
                <a:r>
                  <a:rPr lang="en-US" dirty="0"/>
                  <a:t>) = P(</a:t>
                </a:r>
                <a:r>
                  <a:rPr lang="en-US" dirty="0" err="1"/>
                  <a:t>t|c</a:t>
                </a:r>
                <a:r>
                  <a:rPr lang="en-US" dirty="0"/>
                  <a:t>)*P(c) + P(t|¬c)*P(¬c)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052B2-40F8-634F-96BA-803AE46E2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717481"/>
                <a:ext cx="10972800" cy="3835721"/>
              </a:xfrm>
              <a:blipFill>
                <a:blip r:embed="rId2"/>
                <a:stretch>
                  <a:fillRect l="-1503" t="-2980" b="-3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1DF1A-2121-6842-83F7-A3F3CEF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3BCA90-506E-7F46-A29D-F0B4C575BB69}"/>
              </a:ext>
            </a:extLst>
          </p:cNvPr>
          <p:cNvSpPr/>
          <p:nvPr/>
        </p:nvSpPr>
        <p:spPr>
          <a:xfrm>
            <a:off x="4812619" y="990600"/>
            <a:ext cx="268476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Candara" panose="020E0502030303020204" pitchFamily="34" charset="0"/>
                <a:cs typeface="Calibri" panose="020F0502020204030204" pitchFamily="34" charset="0"/>
              </a:rPr>
              <a:t>P(c) = 0.01</a:t>
            </a:r>
          </a:p>
          <a:p>
            <a:r>
              <a:rPr lang="en-US" sz="3000" dirty="0"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3000" dirty="0" err="1">
                <a:latin typeface="Candara" panose="020E0502030303020204" pitchFamily="34" charset="0"/>
                <a:cs typeface="Calibri" panose="020F0502020204030204" pitchFamily="34" charset="0"/>
              </a:rPr>
              <a:t>t|c</a:t>
            </a:r>
            <a:r>
              <a:rPr lang="en-US" sz="3000" dirty="0">
                <a:latin typeface="Candara" panose="020E0502030303020204" pitchFamily="34" charset="0"/>
                <a:cs typeface="Calibri" panose="020F0502020204030204" pitchFamily="34" charset="0"/>
              </a:rPr>
              <a:t>) = 0.9</a:t>
            </a:r>
          </a:p>
          <a:p>
            <a:r>
              <a:rPr lang="en-US" sz="3000" dirty="0">
                <a:latin typeface="Candara" panose="020E0502030303020204" pitchFamily="34" charset="0"/>
                <a:cs typeface="Calibri" panose="020F0502020204030204" pitchFamily="34" charset="0"/>
              </a:rPr>
              <a:t>P(t|¬c) = 0.2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004D700-D7B6-C445-BCA4-F466D794FD77}"/>
              </a:ext>
            </a:extLst>
          </p:cNvPr>
          <p:cNvSpPr/>
          <p:nvPr/>
        </p:nvSpPr>
        <p:spPr>
          <a:xfrm>
            <a:off x="2074768" y="1873799"/>
            <a:ext cx="516032" cy="473589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9A9E3B-7F69-2846-93A2-9AA5DD75F1C1}"/>
              </a:ext>
            </a:extLst>
          </p:cNvPr>
          <p:cNvSpPr/>
          <p:nvPr/>
        </p:nvSpPr>
        <p:spPr>
          <a:xfrm>
            <a:off x="2057400" y="1150657"/>
            <a:ext cx="531238" cy="473589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C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E03C5D-21C1-E94A-BFFC-097789EB5561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2323020" y="1624246"/>
            <a:ext cx="9765" cy="2495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3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6ECF-659B-4688-A02B-5753B150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Bayes’ Rule in Librarian vs Farmer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4798-CB65-40B3-8B12-3B660E97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5288" indent="-384175">
              <a:buNone/>
            </a:pPr>
            <a:r>
              <a:rPr lang="en-US" dirty="0"/>
              <a:t>X: l - librarian; </a:t>
            </a:r>
            <a:br>
              <a:rPr lang="en-US" dirty="0"/>
            </a:br>
            <a:r>
              <a:rPr lang="en-US" dirty="0"/>
              <a:t>f - farmer</a:t>
            </a:r>
          </a:p>
          <a:p>
            <a:pPr marL="395288" indent="-384175">
              <a:buNone/>
            </a:pPr>
            <a:r>
              <a:rPr lang="en-US" dirty="0"/>
              <a:t>P: s - very shy and withdrawn; </a:t>
            </a:r>
            <a:br>
              <a:rPr lang="en-US" dirty="0"/>
            </a:br>
            <a:r>
              <a:rPr lang="en-US" dirty="0"/>
              <a:t>o - outgoing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7B7A5-CA48-4DE1-847B-D20F252C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8AE902-6F09-344F-8472-B9618065E839}"/>
                  </a:ext>
                </a:extLst>
              </p:cNvPr>
              <p:cNvSpPr/>
              <p:nvPr/>
            </p:nvSpPr>
            <p:spPr>
              <a:xfrm>
                <a:off x="609600" y="3810000"/>
                <a:ext cx="9067800" cy="2534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600" dirty="0">
                    <a:latin typeface="Cambria Math" panose="02040503050406030204" pitchFamily="18" charset="0"/>
                  </a:rPr>
                  <a:t>P(X=</a:t>
                </a:r>
                <a:r>
                  <a:rPr lang="en-US" sz="2600" dirty="0" err="1">
                    <a:latin typeface="Cambria Math" panose="02040503050406030204" pitchFamily="18" charset="0"/>
                  </a:rPr>
                  <a:t>l|P</a:t>
                </a:r>
                <a:r>
                  <a:rPr lang="en-US" sz="2600" dirty="0">
                    <a:latin typeface="Cambria Math" panose="02040503050406030204" pitchFamily="18" charset="0"/>
                  </a:rPr>
                  <a:t>=s)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</a:rPr>
                  <a:t> P(X=l, P=s) = P(P=</a:t>
                </a:r>
                <a:r>
                  <a:rPr lang="en-US" sz="2600" dirty="0" err="1">
                    <a:latin typeface="Cambria Math" panose="02040503050406030204" pitchFamily="18" charset="0"/>
                  </a:rPr>
                  <a:t>s|X</a:t>
                </a:r>
                <a:r>
                  <a:rPr lang="en-US" sz="2600" dirty="0">
                    <a:latin typeface="Cambria Math" panose="02040503050406030204" pitchFamily="18" charset="0"/>
                  </a:rPr>
                  <a:t>=l) P(X=l) 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600" dirty="0">
                    <a:latin typeface="Cambria Math" panose="02040503050406030204" pitchFamily="18" charset="0"/>
                  </a:rPr>
                  <a:t>                                                     = 0.4 * 10/(10+200) = 4/210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600" dirty="0">
                    <a:latin typeface="Cambria Math" panose="02040503050406030204" pitchFamily="18" charset="0"/>
                  </a:rPr>
                  <a:t>P(X=</a:t>
                </a:r>
                <a:r>
                  <a:rPr lang="en-US" sz="2600" dirty="0" err="1">
                    <a:latin typeface="Cambria Math" panose="02040503050406030204" pitchFamily="18" charset="0"/>
                  </a:rPr>
                  <a:t>f|P</a:t>
                </a:r>
                <a:r>
                  <a:rPr lang="en-US" sz="2600" dirty="0">
                    <a:latin typeface="Cambria Math" panose="02040503050406030204" pitchFamily="18" charset="0"/>
                  </a:rPr>
                  <a:t>=s)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</a:rPr>
                  <a:t> P(X=f, P=s) = P(P=</a:t>
                </a:r>
                <a:r>
                  <a:rPr lang="en-US" sz="2600" dirty="0" err="1">
                    <a:latin typeface="Cambria Math" panose="02040503050406030204" pitchFamily="18" charset="0"/>
                  </a:rPr>
                  <a:t>s|X</a:t>
                </a:r>
                <a:r>
                  <a:rPr lang="en-US" sz="2600" dirty="0">
                    <a:latin typeface="Cambria Math" panose="02040503050406030204" pitchFamily="18" charset="0"/>
                  </a:rPr>
                  <a:t>=f) P(X=f) 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600" dirty="0">
                    <a:latin typeface="Cambria Math" panose="02040503050406030204" pitchFamily="18" charset="0"/>
                  </a:rPr>
                  <a:t>                          		   = 0.1 * 200/(10+200) = 20/210</a:t>
                </a:r>
              </a:p>
              <a:p>
                <a:pPr>
                  <a:buClr>
                    <a:schemeClr val="bg1"/>
                  </a:buClr>
                </a:pPr>
                <a:endParaRPr lang="en-US" sz="2600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600" dirty="0">
                    <a:latin typeface="Cambria Math" panose="02040503050406030204" pitchFamily="18" charset="0"/>
                  </a:rPr>
                  <a:t>P(X=</a:t>
                </a:r>
                <a:r>
                  <a:rPr lang="en-US" sz="2600" dirty="0" err="1">
                    <a:latin typeface="Cambria Math" panose="02040503050406030204" pitchFamily="18" charset="0"/>
                  </a:rPr>
                  <a:t>l|P</a:t>
                </a:r>
                <a:r>
                  <a:rPr lang="en-US" sz="2600" dirty="0">
                    <a:latin typeface="Cambria Math" panose="02040503050406030204" pitchFamily="18" charset="0"/>
                  </a:rPr>
                  <a:t>=s) = (4/210)/(4/210+20/210) = 16.7%</a:t>
                </a:r>
                <a:endParaRPr lang="en-US" sz="26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8AE902-6F09-344F-8472-B9618065E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810000"/>
                <a:ext cx="9067800" cy="2534668"/>
              </a:xfrm>
              <a:prstGeom prst="rect">
                <a:avLst/>
              </a:prstGeom>
              <a:blipFill>
                <a:blip r:embed="rId2"/>
                <a:stretch>
                  <a:fillRect l="-1259" t="-1500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, shape&#10;&#10;Description automatically generated">
            <a:extLst>
              <a:ext uri="{FF2B5EF4-FFF2-40B4-BE49-F238E27FC236}">
                <a16:creationId xmlns:a16="http://schemas.microsoft.com/office/drawing/2014/main" id="{E31AE824-5DF3-AF48-AEA7-4761229ACD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53200" y="889108"/>
            <a:ext cx="5257800" cy="289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6ECF-659B-4688-A02B-5753B150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Applying Bayes’ Rule in Monty Hall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4798-CB65-40B3-8B12-3B660E97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5288" indent="-384175">
              <a:buNone/>
            </a:pPr>
            <a:r>
              <a:rPr lang="en-US" dirty="0"/>
              <a:t>C: the door that the car is behind</a:t>
            </a:r>
          </a:p>
          <a:p>
            <a:pPr marL="11113" indent="0">
              <a:buNone/>
            </a:pPr>
            <a:r>
              <a:rPr lang="en-US" dirty="0"/>
              <a:t>O: the door that is opened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7B7A5-CA48-4DE1-847B-D20F252C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1026" name="Picture 2" descr="https://upload.wikimedia.org/wikipedia/commons/thumb/3/3f/Monty_open_door.svg/220px-Monty_open_door.svg.png">
            <a:extLst>
              <a:ext uri="{FF2B5EF4-FFF2-40B4-BE49-F238E27FC236}">
                <a16:creationId xmlns:a16="http://schemas.microsoft.com/office/drawing/2014/main" id="{423FA80D-FA78-40A1-BA47-659E52A0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371600"/>
            <a:ext cx="3160426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C98BEA-49EE-4042-83B7-E69E28C9A452}"/>
              </a:ext>
            </a:extLst>
          </p:cNvPr>
          <p:cNvSpPr/>
          <p:nvPr/>
        </p:nvSpPr>
        <p:spPr>
          <a:xfrm>
            <a:off x="6553200" y="1424670"/>
            <a:ext cx="722026" cy="135815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8AE902-6F09-344F-8472-B9618065E839}"/>
                  </a:ext>
                </a:extLst>
              </p:cNvPr>
              <p:cNvSpPr/>
              <p:nvPr/>
            </p:nvSpPr>
            <p:spPr>
              <a:xfrm>
                <a:off x="609600" y="3160837"/>
                <a:ext cx="8496300" cy="33557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bg1"/>
                  </a:buClr>
                </a:pPr>
                <a:r>
                  <a:rPr lang="en-US" sz="2600" dirty="0">
                    <a:latin typeface="Cambria Math" panose="02040503050406030204" pitchFamily="18" charset="0"/>
                  </a:rPr>
                  <a:t>P(C=1|O=3)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</a:rPr>
                  <a:t> P(C=1, O=3) = P(O=3|C=1)P(C=1) 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600" dirty="0">
                    <a:latin typeface="Cambria Math" panose="02040503050406030204" pitchFamily="18" charset="0"/>
                  </a:rPr>
                  <a:t>                          		       = 1/2 * 1/3 = 1/6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600" dirty="0">
                    <a:latin typeface="Cambria Math" panose="02040503050406030204" pitchFamily="18" charset="0"/>
                  </a:rPr>
                  <a:t>P(C=2|O=3)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</a:rPr>
                  <a:t> P(C=2, O=3) = P(O=3|C=2)P(C=2) 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600" dirty="0">
                    <a:latin typeface="Cambria Math" panose="02040503050406030204" pitchFamily="18" charset="0"/>
                  </a:rPr>
                  <a:t> 		 		       = 1 * 1/3 = 1/3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600" dirty="0">
                    <a:latin typeface="Cambria Math" panose="02040503050406030204" pitchFamily="18" charset="0"/>
                  </a:rPr>
                  <a:t>P(C=3|O=3)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600" dirty="0">
                    <a:latin typeface="Cambria Math" panose="02040503050406030204" pitchFamily="18" charset="0"/>
                  </a:rPr>
                  <a:t> P(C=3, O=3) = P(O=3|C=3)P(C=3) </a:t>
                </a:r>
              </a:p>
              <a:p>
                <a:pPr>
                  <a:buClr>
                    <a:schemeClr val="bg1"/>
                  </a:buClr>
                </a:pPr>
                <a:r>
                  <a:rPr lang="en-US" sz="2600" dirty="0">
                    <a:latin typeface="Cambria Math" panose="02040503050406030204" pitchFamily="18" charset="0"/>
                  </a:rPr>
                  <a:t>                          		       = 0 * 1/3 = 0</a:t>
                </a:r>
              </a:p>
              <a:p>
                <a:pPr>
                  <a:buClr>
                    <a:schemeClr val="bg1"/>
                  </a:buClr>
                </a:pPr>
                <a:endParaRPr lang="en-US" sz="2600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bg1"/>
                  </a:buClr>
                </a:pPr>
                <a:r>
                  <a:rPr lang="en-US" sz="2600" dirty="0">
                    <a:latin typeface="Cambria Math" panose="02040503050406030204" pitchFamily="18" charset="0"/>
                  </a:rPr>
                  <a:t>P(C=2|O=3) = (1/3)/(1/6+1/3+0) = 2/3</a:t>
                </a:r>
                <a:endParaRPr lang="en-US" sz="26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88AE902-6F09-344F-8472-B9618065E8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60837"/>
                <a:ext cx="8496300" cy="3355727"/>
              </a:xfrm>
              <a:prstGeom prst="rect">
                <a:avLst/>
              </a:prstGeom>
              <a:blipFill>
                <a:blip r:embed="rId3"/>
                <a:stretch>
                  <a:fillRect l="-1343" t="-1132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44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6DFB3-6E21-1E4B-A194-85DB0EE3B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Rule: More Conditional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898EA-CDAE-BF44-A0FD-46B077D9A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E4B21B-CB4C-4A1F-BA4E-340ADE1E593D}"/>
                  </a:ext>
                </a:extLst>
              </p:cNvPr>
              <p:cNvSpPr/>
              <p:nvPr/>
            </p:nvSpPr>
            <p:spPr>
              <a:xfrm>
                <a:off x="2971800" y="2590801"/>
                <a:ext cx="5791200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32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  <a:latin typeface="Candara" panose="020E050203030302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E4B21B-CB4C-4A1F-BA4E-340ADE1E5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590801"/>
                <a:ext cx="5791200" cy="1135375"/>
              </a:xfrm>
              <a:prstGeom prst="rect">
                <a:avLst/>
              </a:prstGeom>
              <a:blipFill>
                <a:blip r:embed="rId2"/>
                <a:stretch>
                  <a:fillRect t="-1111" b="-1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769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  <a:p>
            <a:r>
              <a:rPr lang="en-US" dirty="0"/>
              <a:t>Bayes’ Rule</a:t>
            </a:r>
          </a:p>
          <a:p>
            <a:r>
              <a:rPr lang="en-US" dirty="0"/>
              <a:t>Bayesian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726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0156-C337-3449-9649-E30A0F0E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Judea Pearl: Turing Award (2011)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CBDE2-673F-EF48-A74A-5F410331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C5018E-F387-CB45-99E7-5C64F714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044843"/>
            <a:ext cx="5505450" cy="520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E0CA29-35CD-0543-BF65-9F6191CEE75C}"/>
              </a:ext>
            </a:extLst>
          </p:cNvPr>
          <p:cNvSpPr/>
          <p:nvPr/>
        </p:nvSpPr>
        <p:spPr>
          <a:xfrm>
            <a:off x="2133600" y="6353811"/>
            <a:ext cx="7086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https://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amturing.acm.org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+mn-lt"/>
              </a:rPr>
              <a:t>award_winners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/pearl_2658896.cfm</a:t>
            </a:r>
          </a:p>
        </p:txBody>
      </p:sp>
    </p:spTree>
    <p:extLst>
      <p:ext uri="{BB962C8B-B14F-4D97-AF65-F5344CB8AC3E}">
        <p14:creationId xmlns:p14="http://schemas.microsoft.com/office/powerpoint/2010/main" val="337800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947F-52E6-4626-AC64-044BD556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Intractability of Joint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4396A-3738-4A88-8ED5-329E54262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If we know joint distribution, we can answer any question about the domain.</a:t>
                </a:r>
              </a:p>
              <a:p>
                <a:r>
                  <a:rPr lang="en-US" dirty="0"/>
                  <a:t>But it might become intractably large as the number of variables grows.</a:t>
                </a:r>
              </a:p>
              <a:p>
                <a:r>
                  <a:rPr lang="en-US" dirty="0"/>
                  <a:t>Example: for binary random variables </a:t>
                </a:r>
                <a:r>
                  <a:rPr lang="en-US" dirty="0">
                    <a:solidFill>
                      <a:srgbClr val="7030A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i</a:t>
                </a:r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:r>
                  <a:rPr lang="en-US" dirty="0" err="1">
                    <a:solidFill>
                      <a:srgbClr val="7030A0"/>
                    </a:solidFill>
                  </a:rPr>
                  <a:t>i</a:t>
                </a:r>
                <a:r>
                  <a:rPr lang="en-US" dirty="0">
                    <a:solidFill>
                      <a:srgbClr val="7030A0"/>
                    </a:solidFill>
                  </a:rPr>
                  <a:t>=1,2,..n, P(X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dirty="0">
                    <a:solidFill>
                      <a:srgbClr val="7030A0"/>
                    </a:solidFill>
                  </a:rPr>
                  <a:t>,X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dirty="0">
                    <a:solidFill>
                      <a:srgbClr val="7030A0"/>
                    </a:solidFill>
                  </a:rPr>
                  <a:t>,…,</a:t>
                </a:r>
                <a:r>
                  <a:rPr lang="en-US" dirty="0" err="1">
                    <a:solidFill>
                      <a:srgbClr val="7030A0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7030A0"/>
                    </a:solidFill>
                  </a:rPr>
                  <a:t>n</a:t>
                </a:r>
                <a:r>
                  <a:rPr lang="en-US" dirty="0">
                    <a:solidFill>
                      <a:srgbClr val="7030A0"/>
                    </a:solidFill>
                  </a:rPr>
                  <a:t>) </a:t>
                </a:r>
                <a:r>
                  <a:rPr lang="en-US" dirty="0"/>
                  <a:t>requires </a:t>
                </a:r>
                <a:r>
                  <a:rPr lang="en-US" dirty="0">
                    <a:solidFill>
                      <a:srgbClr val="7030A0"/>
                    </a:solidFill>
                  </a:rPr>
                  <a:t>2</a:t>
                </a:r>
                <a:r>
                  <a:rPr lang="en-US" baseline="30000" dirty="0">
                    <a:solidFill>
                      <a:srgbClr val="7030A0"/>
                    </a:solidFill>
                  </a:rPr>
                  <a:t>n</a:t>
                </a:r>
                <a:r>
                  <a:rPr lang="en-US" dirty="0">
                    <a:solidFill>
                      <a:srgbClr val="7030A0"/>
                    </a:solidFill>
                  </a:rPr>
                  <a:t>-1</a:t>
                </a:r>
                <a:r>
                  <a:rPr lang="en-US" dirty="0"/>
                  <a:t> parameters: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= P(x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dirty="0">
                    <a:solidFill>
                      <a:srgbClr val="7030A0"/>
                    </a:solidFill>
                  </a:rPr>
                  <a:t>,x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dirty="0">
                    <a:solidFill>
                      <a:srgbClr val="7030A0"/>
                    </a:solidFill>
                  </a:rPr>
                  <a:t>,…,</a:t>
                </a:r>
                <a:r>
                  <a:rPr lang="en-US" dirty="0" err="1">
                    <a:solidFill>
                      <a:srgbClr val="7030A0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7030A0"/>
                    </a:solidFill>
                  </a:rPr>
                  <a:t>n</a:t>
                </a:r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= P(¬x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dirty="0">
                    <a:solidFill>
                      <a:srgbClr val="7030A0"/>
                    </a:solidFill>
                  </a:rPr>
                  <a:t>,x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dirty="0">
                    <a:solidFill>
                      <a:srgbClr val="7030A0"/>
                    </a:solidFill>
                  </a:rPr>
                  <a:t>,…,</a:t>
                </a:r>
                <a:r>
                  <a:rPr lang="en-US" dirty="0" err="1">
                    <a:solidFill>
                      <a:srgbClr val="7030A0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7030A0"/>
                    </a:solidFill>
                  </a:rPr>
                  <a:t>n</a:t>
                </a:r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…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= P(¬x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dirty="0">
                    <a:solidFill>
                      <a:srgbClr val="7030A0"/>
                    </a:solidFill>
                  </a:rPr>
                  <a:t>,¬x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dirty="0">
                    <a:solidFill>
                      <a:srgbClr val="7030A0"/>
                    </a:solidFill>
                  </a:rPr>
                  <a:t>,…, ¬</a:t>
                </a:r>
                <a:r>
                  <a:rPr lang="en-US" dirty="0" err="1">
                    <a:solidFill>
                      <a:srgbClr val="7030A0"/>
                    </a:solidFill>
                  </a:rPr>
                  <a:t>x</a:t>
                </a:r>
                <a:r>
                  <a:rPr lang="en-US" baseline="-25000" dirty="0" err="1">
                    <a:solidFill>
                      <a:srgbClr val="7030A0"/>
                    </a:solidFill>
                  </a:rPr>
                  <a:t>n</a:t>
                </a:r>
                <a:r>
                  <a:rPr lang="en-US" dirty="0">
                    <a:solidFill>
                      <a:srgbClr val="7030A0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4396A-3738-4A88-8ED5-329E54262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07DB-5A75-472E-BBF6-DF420608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7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C641D-4D24-4ED7-ABF2-48BD1B88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B8A76-B33D-4201-9D7A-7DAC49C21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Bayesian network is a data structure to represent the dependencies/independencies among variables.</a:t>
            </a:r>
          </a:p>
          <a:p>
            <a:r>
              <a:rPr lang="en-US" dirty="0"/>
              <a:t>Using independence can reduce the number of parameters for joint distribution.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10957-32D6-4159-BE5E-3581EAE6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A5C6FD-1834-47C7-903B-730691F3400F}"/>
              </a:ext>
            </a:extLst>
          </p:cNvPr>
          <p:cNvGrpSpPr/>
          <p:nvPr/>
        </p:nvGrpSpPr>
        <p:grpSpPr>
          <a:xfrm>
            <a:off x="3348398" y="4114800"/>
            <a:ext cx="2099037" cy="1344386"/>
            <a:chOff x="1128712" y="4440116"/>
            <a:chExt cx="2099037" cy="134438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169DE1A-AEEC-4A29-952D-2F21AFDD9DF2}"/>
                </a:ext>
              </a:extLst>
            </p:cNvPr>
            <p:cNvSpPr/>
            <p:nvPr/>
          </p:nvSpPr>
          <p:spPr>
            <a:xfrm>
              <a:off x="1128712" y="5251101"/>
              <a:ext cx="554852" cy="533400"/>
            </a:xfrm>
            <a:prstGeom prst="roundRect">
              <a:avLst>
                <a:gd name="adj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latin typeface="Candara" panose="020E0502030303020204" pitchFamily="34" charset="0"/>
                </a:rPr>
                <a:t>Y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E951269-17F9-486A-BB48-033FBDE8A2E2}"/>
                </a:ext>
              </a:extLst>
            </p:cNvPr>
            <p:cNvSpPr/>
            <p:nvPr/>
          </p:nvSpPr>
          <p:spPr>
            <a:xfrm>
              <a:off x="1929110" y="4440116"/>
              <a:ext cx="571202" cy="533400"/>
            </a:xfrm>
            <a:prstGeom prst="roundRect">
              <a:avLst>
                <a:gd name="adj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latin typeface="Candara" panose="020E0502030303020204" pitchFamily="34" charset="0"/>
                </a:rPr>
                <a:t>X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E12105-1E01-4565-86EA-4A7BDC62F7F5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 flipH="1">
              <a:off x="1406138" y="4973516"/>
              <a:ext cx="808573" cy="27758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D6DA91D-A67D-47AB-91AE-407CFF0E210F}"/>
                </a:ext>
              </a:extLst>
            </p:cNvPr>
            <p:cNvSpPr/>
            <p:nvPr/>
          </p:nvSpPr>
          <p:spPr>
            <a:xfrm>
              <a:off x="2672897" y="5251102"/>
              <a:ext cx="554852" cy="533400"/>
            </a:xfrm>
            <a:prstGeom prst="roundRect">
              <a:avLst>
                <a:gd name="adj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latin typeface="Candara" panose="020E0502030303020204" pitchFamily="34" charset="0"/>
                </a:rPr>
                <a:t>Z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A793E5F-6BB2-4BB4-AD8B-ADFDAD406446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2214711" y="4973516"/>
              <a:ext cx="735612" cy="27758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323924-1619-4C27-B01D-24C4E9C67F0A}"/>
              </a:ext>
            </a:extLst>
          </p:cNvPr>
          <p:cNvGrpSpPr/>
          <p:nvPr/>
        </p:nvGrpSpPr>
        <p:grpSpPr>
          <a:xfrm>
            <a:off x="7119156" y="4117919"/>
            <a:ext cx="2099037" cy="1341266"/>
            <a:chOff x="4987563" y="2362200"/>
            <a:chExt cx="2099037" cy="1341266"/>
          </a:xfrm>
        </p:grpSpPr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F78F60FD-BACC-453B-B5F3-9C5D07396E5D}"/>
                </a:ext>
              </a:extLst>
            </p:cNvPr>
            <p:cNvSpPr/>
            <p:nvPr/>
          </p:nvSpPr>
          <p:spPr>
            <a:xfrm>
              <a:off x="4987563" y="2362200"/>
              <a:ext cx="554852" cy="533400"/>
            </a:xfrm>
            <a:prstGeom prst="roundRect">
              <a:avLst>
                <a:gd name="adj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latin typeface="Candara" panose="020E0502030303020204" pitchFamily="34" charset="0"/>
                </a:rPr>
                <a:t>Y</a:t>
              </a:r>
            </a:p>
          </p:txBody>
        </p:sp>
        <p:sp>
          <p:nvSpPr>
            <p:cNvPr id="12" name="Rounded Rectangle 10">
              <a:extLst>
                <a:ext uri="{FF2B5EF4-FFF2-40B4-BE49-F238E27FC236}">
                  <a16:creationId xmlns:a16="http://schemas.microsoft.com/office/drawing/2014/main" id="{71963CB3-8EA6-4B76-9E9D-B01D7603728B}"/>
                </a:ext>
              </a:extLst>
            </p:cNvPr>
            <p:cNvSpPr/>
            <p:nvPr/>
          </p:nvSpPr>
          <p:spPr>
            <a:xfrm>
              <a:off x="5745769" y="3170066"/>
              <a:ext cx="571202" cy="533400"/>
            </a:xfrm>
            <a:prstGeom prst="roundRect">
              <a:avLst>
                <a:gd name="adj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latin typeface="Candara" panose="020E0502030303020204" pitchFamily="34" charset="0"/>
                </a:rPr>
                <a:t>X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F4C6C89-B5E1-4AA3-A5F4-1C314670A232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5264989" y="2895600"/>
              <a:ext cx="766381" cy="27446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ounded Rectangle 12">
              <a:extLst>
                <a:ext uri="{FF2B5EF4-FFF2-40B4-BE49-F238E27FC236}">
                  <a16:creationId xmlns:a16="http://schemas.microsoft.com/office/drawing/2014/main" id="{838562C2-3488-4850-BCA7-56F7B1BCE1A5}"/>
                </a:ext>
              </a:extLst>
            </p:cNvPr>
            <p:cNvSpPr/>
            <p:nvPr/>
          </p:nvSpPr>
          <p:spPr>
            <a:xfrm>
              <a:off x="6531748" y="2362200"/>
              <a:ext cx="554852" cy="533400"/>
            </a:xfrm>
            <a:prstGeom prst="roundRect">
              <a:avLst>
                <a:gd name="adj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dirty="0">
                  <a:latin typeface="Candara" panose="020E0502030303020204" pitchFamily="34" charset="0"/>
                </a:rPr>
                <a:t>Z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0FD5BF3-8058-4DF0-82B2-FF1CE3128CBA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flipH="1">
              <a:off x="6031370" y="2895600"/>
              <a:ext cx="777804" cy="27446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DF0CF36-2699-1A4D-AD49-6B5DDC189962}"/>
              </a:ext>
            </a:extLst>
          </p:cNvPr>
          <p:cNvSpPr/>
          <p:nvPr/>
        </p:nvSpPr>
        <p:spPr>
          <a:xfrm>
            <a:off x="3157030" y="5613820"/>
            <a:ext cx="248177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P(X,Y,Z) = 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P(X) P(Y|X) P(Z|X)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C6A56-CF80-E84F-8307-22FD048124DF}"/>
              </a:ext>
            </a:extLst>
          </p:cNvPr>
          <p:cNvSpPr/>
          <p:nvPr/>
        </p:nvSpPr>
        <p:spPr>
          <a:xfrm>
            <a:off x="6934200" y="5613819"/>
            <a:ext cx="246894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P(X,Y,Z) = </a:t>
            </a:r>
          </a:p>
          <a:p>
            <a:pPr algn="ctr"/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P(Y) P(Z) P(X|Y,Z)</a:t>
            </a:r>
          </a:p>
        </p:txBody>
      </p:sp>
    </p:spTree>
    <p:extLst>
      <p:ext uri="{BB962C8B-B14F-4D97-AF65-F5344CB8AC3E}">
        <p14:creationId xmlns:p14="http://schemas.microsoft.com/office/powerpoint/2010/main" val="364075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9ACD-C2A6-4757-8DC2-2B306BAE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Car Diagnosis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16F34-A906-499C-8CB3-C1F0771B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EBE03C7-7E0D-4D4F-93CA-FA81726BAE29}"/>
              </a:ext>
            </a:extLst>
          </p:cNvPr>
          <p:cNvSpPr/>
          <p:nvPr/>
        </p:nvSpPr>
        <p:spPr>
          <a:xfrm>
            <a:off x="6849130" y="5047989"/>
            <a:ext cx="970243" cy="5334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car won’t start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6D90F5-2F76-4E44-84FD-26DD9D0D4EAA}"/>
              </a:ext>
            </a:extLst>
          </p:cNvPr>
          <p:cNvSpPr/>
          <p:nvPr/>
        </p:nvSpPr>
        <p:spPr>
          <a:xfrm>
            <a:off x="8077200" y="5047989"/>
            <a:ext cx="8382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dipstick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5D45D3-AC2F-4F47-995C-FEF9533B2B66}"/>
              </a:ext>
            </a:extLst>
          </p:cNvPr>
          <p:cNvSpPr/>
          <p:nvPr/>
        </p:nvSpPr>
        <p:spPr>
          <a:xfrm>
            <a:off x="6096000" y="3904989"/>
            <a:ext cx="5334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no oil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56C2E0-6C9D-6F4D-B7EB-D90DCD554645}"/>
              </a:ext>
            </a:extLst>
          </p:cNvPr>
          <p:cNvSpPr/>
          <p:nvPr/>
        </p:nvSpPr>
        <p:spPr>
          <a:xfrm>
            <a:off x="6858000" y="3904989"/>
            <a:ext cx="5334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no gas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8A00FE-54B4-CE44-9314-24B99A649395}"/>
              </a:ext>
            </a:extLst>
          </p:cNvPr>
          <p:cNvSpPr/>
          <p:nvPr/>
        </p:nvSpPr>
        <p:spPr>
          <a:xfrm>
            <a:off x="7620000" y="3904989"/>
            <a:ext cx="9144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fuel line blocked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2D9238D-A493-474F-84D4-D622E73B3B1B}"/>
              </a:ext>
            </a:extLst>
          </p:cNvPr>
          <p:cNvSpPr/>
          <p:nvPr/>
        </p:nvSpPr>
        <p:spPr>
          <a:xfrm>
            <a:off x="8763000" y="3904989"/>
            <a:ext cx="8382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starter broken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97F76F-1153-384C-88D0-51E36C83BC37}"/>
              </a:ext>
            </a:extLst>
          </p:cNvPr>
          <p:cNvSpPr/>
          <p:nvPr/>
        </p:nvSpPr>
        <p:spPr>
          <a:xfrm>
            <a:off x="4548514" y="3904989"/>
            <a:ext cx="820976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battery flat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8DC9F5-4D45-B34C-A65C-FC3AD0193861}"/>
              </a:ext>
            </a:extLst>
          </p:cNvPr>
          <p:cNvSpPr/>
          <p:nvPr/>
        </p:nvSpPr>
        <p:spPr>
          <a:xfrm>
            <a:off x="3581400" y="2838189"/>
            <a:ext cx="805841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battery dead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4FEE6C3-7C01-6B4D-8B5B-297B0306E682}"/>
              </a:ext>
            </a:extLst>
          </p:cNvPr>
          <p:cNvSpPr/>
          <p:nvPr/>
        </p:nvSpPr>
        <p:spPr>
          <a:xfrm>
            <a:off x="3027385" y="1828800"/>
            <a:ext cx="829587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battery age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95945B0-1E0D-834A-A60F-3A24A663E8A6}"/>
              </a:ext>
            </a:extLst>
          </p:cNvPr>
          <p:cNvSpPr/>
          <p:nvPr/>
        </p:nvSpPr>
        <p:spPr>
          <a:xfrm>
            <a:off x="5029201" y="1828800"/>
            <a:ext cx="1101767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alternator broken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155244B-AFB7-6644-A1B9-95BA2DD889CA}"/>
              </a:ext>
            </a:extLst>
          </p:cNvPr>
          <p:cNvSpPr/>
          <p:nvPr/>
        </p:nvSpPr>
        <p:spPr>
          <a:xfrm>
            <a:off x="6553200" y="1828800"/>
            <a:ext cx="8763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>
                <a:latin typeface="Candara" panose="020E0502030303020204" pitchFamily="34" charset="0"/>
              </a:rPr>
              <a:t>fanbelt</a:t>
            </a:r>
            <a:r>
              <a:rPr lang="en-US" sz="1600" dirty="0">
                <a:latin typeface="Candara" panose="020E0502030303020204" pitchFamily="34" charset="0"/>
              </a:rPr>
              <a:t> broken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20B55B0-8A24-0D45-AD75-274DF7318B3A}"/>
              </a:ext>
            </a:extLst>
          </p:cNvPr>
          <p:cNvSpPr/>
          <p:nvPr/>
        </p:nvSpPr>
        <p:spPr>
          <a:xfrm>
            <a:off x="3124200" y="5047989"/>
            <a:ext cx="6858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lights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506E8A2-D3F9-5948-8BB5-D4D0A2DF856F}"/>
              </a:ext>
            </a:extLst>
          </p:cNvPr>
          <p:cNvSpPr/>
          <p:nvPr/>
        </p:nvSpPr>
        <p:spPr>
          <a:xfrm>
            <a:off x="5638800" y="5047989"/>
            <a:ext cx="7239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gas gauge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8C260A9-D500-E142-AAB7-7F062E44163F}"/>
              </a:ext>
            </a:extLst>
          </p:cNvPr>
          <p:cNvSpPr/>
          <p:nvPr/>
        </p:nvSpPr>
        <p:spPr>
          <a:xfrm>
            <a:off x="5509887" y="2838189"/>
            <a:ext cx="961371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not charging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9E7DF7D-35F3-C847-9A6D-D6A2A7133DDD}"/>
              </a:ext>
            </a:extLst>
          </p:cNvPr>
          <p:cNvSpPr/>
          <p:nvPr/>
        </p:nvSpPr>
        <p:spPr>
          <a:xfrm>
            <a:off x="3027385" y="3904989"/>
            <a:ext cx="961372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battery meter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B9F10A2-4D49-8B40-902B-9782BC4B0471}"/>
              </a:ext>
            </a:extLst>
          </p:cNvPr>
          <p:cNvSpPr/>
          <p:nvPr/>
        </p:nvSpPr>
        <p:spPr>
          <a:xfrm>
            <a:off x="4548515" y="5047989"/>
            <a:ext cx="603857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oil light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336C5D-50D9-4341-9993-C15DBEC2FD1B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3442178" y="2362201"/>
            <a:ext cx="542142" cy="475989"/>
          </a:xfrm>
          <a:prstGeom prst="straightConnector1">
            <a:avLst/>
          </a:prstGeom>
          <a:ln w="28575">
            <a:solidFill>
              <a:srgbClr val="0000CC"/>
            </a:solidFill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8829F4-E53B-C244-AC19-91A945F570D0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>
            <a:off x="4959003" y="4438389"/>
            <a:ext cx="2375249" cy="6096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6F8DF3-086B-1648-9AA7-8AE3186663D4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4959002" y="4438389"/>
            <a:ext cx="1041748" cy="6096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AF455D-863C-FD45-8C23-5419203031F4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 flipH="1">
            <a:off x="4850444" y="4438389"/>
            <a:ext cx="108559" cy="6096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DA468-6278-0743-8D8B-5576D7822512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3467100" y="4438389"/>
            <a:ext cx="1491902" cy="6096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B5B1D1-6417-D341-BC94-35A903409284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984320" y="3371589"/>
            <a:ext cx="974682" cy="5334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B3935-BD6C-1B45-B0D1-8C728E73C319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 flipH="1">
            <a:off x="3508072" y="3371589"/>
            <a:ext cx="476249" cy="5334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54ED21-6ED1-A54B-8AAF-6A2A0D895EE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flipH="1">
            <a:off x="5990572" y="2362201"/>
            <a:ext cx="1000778" cy="475989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10EB4B-9CB7-8E4F-9B92-F6A6D35FD60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959002" y="3371589"/>
            <a:ext cx="1031570" cy="5334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69347A-958F-B24F-A0E5-C14B6FE9E9B1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5580084" y="2362201"/>
            <a:ext cx="410488" cy="475989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6E4DB5-8AA8-9D42-9846-7D095FF33522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flipH="1">
            <a:off x="4850444" y="4438389"/>
            <a:ext cx="1512257" cy="6096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30CD22-C7F5-3D42-84D6-CAB92A43A941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>
            <a:off x="6362701" y="4438389"/>
            <a:ext cx="971551" cy="6096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4A7D0C-110E-1A45-AF85-B66F99BC8A00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7124701" y="4438389"/>
            <a:ext cx="209551" cy="6096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6FB6168-F499-1942-BE7E-F6B005CBCA22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 flipH="1">
            <a:off x="7334252" y="4438389"/>
            <a:ext cx="742949" cy="6096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D5F4D2-8505-4448-9DC5-5CA052ACB734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 flipH="1">
            <a:off x="7334252" y="4438389"/>
            <a:ext cx="1847849" cy="6096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8AD3B50-C3CC-6549-92BD-11C25A6EEC15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6000750" y="4438389"/>
            <a:ext cx="1123950" cy="6096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B6A303-523E-C34E-B04A-1567FD942DB1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6362700" y="4438389"/>
            <a:ext cx="2133600" cy="609600"/>
          </a:xfrm>
          <a:prstGeom prst="straightConnector1">
            <a:avLst/>
          </a:prstGeom>
          <a:ln w="28575">
            <a:solidFill>
              <a:srgbClr val="0000CC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EFAB5E8-C217-E64D-A348-168CC6846CDF}"/>
              </a:ext>
            </a:extLst>
          </p:cNvPr>
          <p:cNvSpPr/>
          <p:nvPr/>
        </p:nvSpPr>
        <p:spPr>
          <a:xfrm>
            <a:off x="4144064" y="5853179"/>
            <a:ext cx="42723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link: uncertain/probabilistic</a:t>
            </a:r>
          </a:p>
        </p:txBody>
      </p:sp>
    </p:spTree>
    <p:extLst>
      <p:ext uri="{BB962C8B-B14F-4D97-AF65-F5344CB8AC3E}">
        <p14:creationId xmlns:p14="http://schemas.microsoft.com/office/powerpoint/2010/main" val="4657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8" grpId="0" animBg="1"/>
      <p:bldP spid="29" grpId="0" animBg="1"/>
      <p:bldP spid="30" grpId="0" animBg="1"/>
      <p:bldP spid="1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1B74-0D57-1F4B-83A9-867EFD7A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Bayesian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AFC52-D2D2-6C44-AC4F-80099FA0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8932AF-9DBA-0449-9B80-171710E101AA}"/>
              </a:ext>
            </a:extLst>
          </p:cNvPr>
          <p:cNvSpPr/>
          <p:nvPr/>
        </p:nvSpPr>
        <p:spPr>
          <a:xfrm>
            <a:off x="3313158" y="1243766"/>
            <a:ext cx="65190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B,E,A,M,J: binary discrete variables</a:t>
            </a:r>
          </a:p>
          <a:p>
            <a:endParaRPr lang="en-US" sz="2800" dirty="0"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Node probability depends on the arcs: P(B), P(E), P(A|B,E), P(M|A), P(J|A)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605E8F-B3D7-461B-A152-CAC26A17C0EF}"/>
              </a:ext>
            </a:extLst>
          </p:cNvPr>
          <p:cNvSpPr/>
          <p:nvPr/>
        </p:nvSpPr>
        <p:spPr>
          <a:xfrm>
            <a:off x="853853" y="1295400"/>
            <a:ext cx="646238" cy="65227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B</a:t>
            </a:r>
            <a:r>
              <a:rPr lang="en-US" sz="1200" dirty="0">
                <a:latin typeface="Candara" panose="020E0502030303020204" pitchFamily="34" charset="0"/>
              </a:rPr>
              <a:t>urglary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C8FE52-6C5C-4CD4-A0E0-FE5B19709D5B}"/>
              </a:ext>
            </a:extLst>
          </p:cNvPr>
          <p:cNvSpPr/>
          <p:nvPr/>
        </p:nvSpPr>
        <p:spPr>
          <a:xfrm>
            <a:off x="2323548" y="1295400"/>
            <a:ext cx="783191" cy="65227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E</a:t>
            </a:r>
            <a:r>
              <a:rPr lang="en-US" sz="1200" dirty="0">
                <a:latin typeface="Candara" panose="020E0502030303020204" pitchFamily="34" charset="0"/>
              </a:rPr>
              <a:t>arthquake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8264AE-B87C-483B-8E6C-FA739E67FDB5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1176972" y="1947673"/>
            <a:ext cx="548560" cy="33444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8BA3F82-DA5E-4F59-A99D-7DA333F32DDF}"/>
              </a:ext>
            </a:extLst>
          </p:cNvPr>
          <p:cNvSpPr/>
          <p:nvPr/>
        </p:nvSpPr>
        <p:spPr>
          <a:xfrm>
            <a:off x="1654482" y="2214083"/>
            <a:ext cx="485165" cy="46458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A</a:t>
            </a:r>
            <a:r>
              <a:rPr lang="en-US" sz="1200" dirty="0">
                <a:latin typeface="Candara" panose="020E0502030303020204" pitchFamily="34" charset="0"/>
              </a:rPr>
              <a:t>larm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0C9D933-EA8D-4AA8-9DE7-2074CDF8E36E}"/>
              </a:ext>
            </a:extLst>
          </p:cNvPr>
          <p:cNvSpPr/>
          <p:nvPr/>
        </p:nvSpPr>
        <p:spPr>
          <a:xfrm>
            <a:off x="838200" y="2939420"/>
            <a:ext cx="712257" cy="56578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M</a:t>
            </a:r>
            <a:r>
              <a:rPr lang="en-US" sz="1200" dirty="0" err="1">
                <a:latin typeface="Candara" panose="020E0502030303020204" pitchFamily="34" charset="0"/>
              </a:rPr>
              <a:t>aryCalls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E88234-19ED-431B-835F-7889DF870C7A}"/>
              </a:ext>
            </a:extLst>
          </p:cNvPr>
          <p:cNvSpPr/>
          <p:nvPr/>
        </p:nvSpPr>
        <p:spPr>
          <a:xfrm>
            <a:off x="2312021" y="2939420"/>
            <a:ext cx="690693" cy="56578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J</a:t>
            </a:r>
            <a:r>
              <a:rPr lang="en-US" sz="1200" dirty="0" err="1">
                <a:latin typeface="Candara" panose="020E0502030303020204" pitchFamily="34" charset="0"/>
              </a:rPr>
              <a:t>ohnCalls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EF27AD-33DA-40B8-99B6-8DE949149B6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068595" y="1947673"/>
            <a:ext cx="646548" cy="33444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CC90FED-004A-4A80-AC7D-CE5A223F95B9}"/>
              </a:ext>
            </a:extLst>
          </p:cNvPr>
          <p:cNvCxnSpPr>
            <a:cxnSpLocks/>
            <a:stCxn id="47" idx="3"/>
            <a:endCxn id="48" idx="0"/>
          </p:cNvCxnSpPr>
          <p:nvPr/>
        </p:nvCxnSpPr>
        <p:spPr>
          <a:xfrm flipH="1">
            <a:off x="1194328" y="2610631"/>
            <a:ext cx="531204" cy="3287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C59556-94AF-4C84-82EA-3DA5D4977CF3}"/>
              </a:ext>
            </a:extLst>
          </p:cNvPr>
          <p:cNvCxnSpPr>
            <a:cxnSpLocks/>
            <a:stCxn id="47" idx="5"/>
            <a:endCxn id="49" idx="0"/>
          </p:cNvCxnSpPr>
          <p:nvPr/>
        </p:nvCxnSpPr>
        <p:spPr>
          <a:xfrm>
            <a:off x="2068595" y="2610630"/>
            <a:ext cx="588772" cy="3287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0F3E6-140E-F740-9DE7-9D9813D094D2}"/>
              </a:ext>
            </a:extLst>
          </p:cNvPr>
          <p:cNvSpPr/>
          <p:nvPr/>
        </p:nvSpPr>
        <p:spPr>
          <a:xfrm>
            <a:off x="5486400" y="3842732"/>
            <a:ext cx="2372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P(B): </a:t>
            </a:r>
          </a:p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P(b); P(¬b)=1-P(b)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23AD8-08F3-1E48-B83F-69A9E635A98C}"/>
              </a:ext>
            </a:extLst>
          </p:cNvPr>
          <p:cNvSpPr/>
          <p:nvPr/>
        </p:nvSpPr>
        <p:spPr>
          <a:xfrm>
            <a:off x="6934200" y="4789676"/>
            <a:ext cx="38124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P(A|B,E): </a:t>
            </a:r>
          </a:p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a|b,e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); P(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a|b,e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)=1-P(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a|b,e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P(a|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b,e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); P(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a|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b,e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)=1-P(a|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b,e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a|b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e); P(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a|b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e)=1-P(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a|b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e)</a:t>
            </a:r>
          </a:p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P(a|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b,</a:t>
            </a:r>
            <a:r>
              <a:rPr lang="en-US" dirty="0" err="1">
                <a:latin typeface="Candara" panose="020E0502030303020204" pitchFamily="34" charset="0"/>
              </a:rPr>
              <a:t>¬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); P(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a|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b,</a:t>
            </a:r>
            <a:r>
              <a:rPr lang="en-US" dirty="0" err="1">
                <a:latin typeface="Candara" panose="020E0502030303020204" pitchFamily="34" charset="0"/>
              </a:rPr>
              <a:t>¬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)=1-P(a|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b,</a:t>
            </a:r>
            <a:r>
              <a:rPr lang="en-US" dirty="0" err="1">
                <a:latin typeface="Candara" panose="020E0502030303020204" pitchFamily="34" charset="0"/>
              </a:rPr>
              <a:t>¬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57CDE7-CED3-CE41-B3D2-F03B629E1462}"/>
              </a:ext>
            </a:extLst>
          </p:cNvPr>
          <p:cNvSpPr/>
          <p:nvPr/>
        </p:nvSpPr>
        <p:spPr>
          <a:xfrm>
            <a:off x="8250809" y="3823991"/>
            <a:ext cx="302679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P(M|A): </a:t>
            </a:r>
          </a:p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m|a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); P(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m|a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)=1-P(</a:t>
            </a:r>
            <a:r>
              <a:rPr lang="en-US" dirty="0" err="1">
                <a:latin typeface="Candara" panose="020E0502030303020204" pitchFamily="34" charset="0"/>
                <a:cs typeface="Calibri" panose="020F0502020204030204" pitchFamily="34" charset="0"/>
              </a:rPr>
              <a:t>m|a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P(m|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a); P(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m|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a)=1-P(m|</a:t>
            </a:r>
            <a:r>
              <a:rPr lang="en-US" dirty="0">
                <a:latin typeface="Candara" panose="020E0502030303020204" pitchFamily="34" charset="0"/>
              </a:rPr>
              <a:t>¬</a:t>
            </a:r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75CCF3-A2B7-4340-938B-63DDBBC47EDA}"/>
              </a:ext>
            </a:extLst>
          </p:cNvPr>
          <p:cNvSpPr/>
          <p:nvPr/>
        </p:nvSpPr>
        <p:spPr>
          <a:xfrm>
            <a:off x="3276600" y="3352800"/>
            <a:ext cx="7563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P(B,E,A,M,J) = P(B) P(E) P(A|B,E) P(M|A) P(J|A)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49C562-1F4F-D841-AE92-9234973D2325}"/>
                  </a:ext>
                </a:extLst>
              </p:cNvPr>
              <p:cNvSpPr/>
              <p:nvPr/>
            </p:nvSpPr>
            <p:spPr>
              <a:xfrm>
                <a:off x="3304326" y="3886200"/>
                <a:ext cx="207510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P(B,E,A,M,J): 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P(</a:t>
                </a:r>
                <a:r>
                  <a:rPr lang="en-US" dirty="0" err="1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b,e,a,m,j</a:t>
                </a:r>
                <a:r>
                  <a:rPr lang="en-US" dirty="0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P(</a:t>
                </a:r>
                <a:r>
                  <a:rPr lang="en-US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¬</a:t>
                </a:r>
                <a:r>
                  <a:rPr lang="en-US" dirty="0" err="1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b,e,a,m,j</a:t>
                </a:r>
                <a:r>
                  <a:rPr lang="en-US" dirty="0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…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P(</a:t>
                </a:r>
                <a:r>
                  <a:rPr lang="en-US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¬</a:t>
                </a:r>
                <a:r>
                  <a:rPr lang="en-US" dirty="0" err="1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b,</a:t>
                </a:r>
                <a:r>
                  <a:rPr lang="en-US" dirty="0" err="1">
                    <a:solidFill>
                      <a:schemeClr val="tx1"/>
                    </a:solidFill>
                    <a:latin typeface="Candara" panose="020E0502030303020204" pitchFamily="34" charset="0"/>
                  </a:rPr>
                  <a:t>¬</a:t>
                </a:r>
                <a:r>
                  <a:rPr lang="en-US" dirty="0" err="1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e,</a:t>
                </a:r>
                <a:r>
                  <a:rPr lang="en-US" dirty="0" err="1">
                    <a:solidFill>
                      <a:schemeClr val="tx1"/>
                    </a:solidFill>
                    <a:latin typeface="Candara" panose="020E0502030303020204" pitchFamily="34" charset="0"/>
                  </a:rPr>
                  <a:t>¬</a:t>
                </a:r>
                <a:r>
                  <a:rPr lang="en-US" dirty="0" err="1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a,</a:t>
                </a:r>
                <a:r>
                  <a:rPr lang="en-US" dirty="0" err="1">
                    <a:solidFill>
                      <a:schemeClr val="tx1"/>
                    </a:solidFill>
                    <a:latin typeface="Candara" panose="020E0502030303020204" pitchFamily="34" charset="0"/>
                  </a:rPr>
                  <a:t>¬</a:t>
                </a:r>
                <a:r>
                  <a:rPr lang="en-US" dirty="0" err="1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m,</a:t>
                </a:r>
                <a:r>
                  <a:rPr lang="en-US" dirty="0" err="1">
                    <a:solidFill>
                      <a:schemeClr val="tx1"/>
                    </a:solidFill>
                    <a:latin typeface="Candara" panose="020E0502030303020204" pitchFamily="34" charset="0"/>
                  </a:rPr>
                  <a:t>¬</a:t>
                </a:r>
                <a:r>
                  <a:rPr lang="en-US" dirty="0" err="1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j</a:t>
                </a:r>
                <a:r>
                  <a:rPr lang="en-US" dirty="0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(…)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ndara" panose="020E0502030303020204" pitchFamily="34" charset="0"/>
                    <a:cs typeface="Calibri" panose="020F0502020204030204" pitchFamily="34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D49C562-1F4F-D841-AE92-9234973D2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4326" y="3886200"/>
                <a:ext cx="2075104" cy="1754326"/>
              </a:xfrm>
              <a:prstGeom prst="rect">
                <a:avLst/>
              </a:prstGeom>
              <a:blipFill>
                <a:blip r:embed="rId2"/>
                <a:stretch>
                  <a:fillRect l="-15244" t="-2158" b="-34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C9D373E-42B0-8447-91A8-7B029FF10FA4}"/>
              </a:ext>
            </a:extLst>
          </p:cNvPr>
          <p:cNvSpPr/>
          <p:nvPr/>
        </p:nvSpPr>
        <p:spPr>
          <a:xfrm>
            <a:off x="3276600" y="5638800"/>
            <a:ext cx="208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baseline="300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-1 = 31 parameters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4EDC24-3D5E-4A4D-B7B1-DFEB296C1DB7}"/>
              </a:ext>
            </a:extLst>
          </p:cNvPr>
          <p:cNvSpPr/>
          <p:nvPr/>
        </p:nvSpPr>
        <p:spPr>
          <a:xfrm>
            <a:off x="5486399" y="4364881"/>
            <a:ext cx="13436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 parameter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7FF8D5-DB52-FC44-A4CC-723D67FB2E46}"/>
              </a:ext>
            </a:extLst>
          </p:cNvPr>
          <p:cNvSpPr/>
          <p:nvPr/>
        </p:nvSpPr>
        <p:spPr>
          <a:xfrm>
            <a:off x="8234964" y="4610031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 parameters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51775C-5CE4-3747-8F1C-44C1BE3FB355}"/>
              </a:ext>
            </a:extLst>
          </p:cNvPr>
          <p:cNvSpPr/>
          <p:nvPr/>
        </p:nvSpPr>
        <p:spPr>
          <a:xfrm>
            <a:off x="6934199" y="6183868"/>
            <a:ext cx="1483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 parameters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EA8370-857E-4589-BEE7-811155706382}"/>
              </a:ext>
            </a:extLst>
          </p:cNvPr>
          <p:cNvCxnSpPr/>
          <p:nvPr/>
        </p:nvCxnSpPr>
        <p:spPr>
          <a:xfrm>
            <a:off x="7543799" y="3886201"/>
            <a:ext cx="0" cy="86112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67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32" grpId="0"/>
      <p:bldP spid="18" grpId="0"/>
      <p:bldP spid="6" grpId="0"/>
      <p:bldP spid="20" grpId="0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1B74-0D57-1F4B-83A9-867EFD7A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Bayesian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AFC52-D2D2-6C44-AC4F-80099FA0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A262E-F0FC-9540-BAFE-4338F9583FCB}"/>
              </a:ext>
            </a:extLst>
          </p:cNvPr>
          <p:cNvSpPr/>
          <p:nvPr/>
        </p:nvSpPr>
        <p:spPr>
          <a:xfrm>
            <a:off x="3304142" y="3896380"/>
            <a:ext cx="723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P(B,E,A,M,J) = P(B) P(E) P(A|B,E) P(M|A) P(J|A)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70D9DC-53D3-284E-8E54-1D93E211C798}"/>
              </a:ext>
            </a:extLst>
          </p:cNvPr>
          <p:cNvSpPr/>
          <p:nvPr/>
        </p:nvSpPr>
        <p:spPr>
          <a:xfrm>
            <a:off x="4447142" y="4572000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2800" baseline="30000" dirty="0"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 - 1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A47EAE-713F-864C-AEB3-730424F120A9}"/>
              </a:ext>
            </a:extLst>
          </p:cNvPr>
          <p:cNvSpPr/>
          <p:nvPr/>
        </p:nvSpPr>
        <p:spPr>
          <a:xfrm>
            <a:off x="5818741" y="4572000"/>
            <a:ext cx="309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6380EA-6C85-B947-95EB-4E6573A8008C}"/>
              </a:ext>
            </a:extLst>
          </p:cNvPr>
          <p:cNvSpPr/>
          <p:nvPr/>
        </p:nvSpPr>
        <p:spPr>
          <a:xfrm>
            <a:off x="6441933" y="4572000"/>
            <a:ext cx="3097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C261AE-BC03-764E-9A78-53B818905B4C}"/>
              </a:ext>
            </a:extLst>
          </p:cNvPr>
          <p:cNvSpPr/>
          <p:nvPr/>
        </p:nvSpPr>
        <p:spPr>
          <a:xfrm>
            <a:off x="7418941" y="4572000"/>
            <a:ext cx="375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11B968-1121-2141-86DE-000C8076355E}"/>
              </a:ext>
            </a:extLst>
          </p:cNvPr>
          <p:cNvSpPr/>
          <p:nvPr/>
        </p:nvSpPr>
        <p:spPr>
          <a:xfrm>
            <a:off x="8714341" y="4572000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4D994-846A-974D-842B-C2AD15C4FEB2}"/>
              </a:ext>
            </a:extLst>
          </p:cNvPr>
          <p:cNvSpPr/>
          <p:nvPr/>
        </p:nvSpPr>
        <p:spPr>
          <a:xfrm>
            <a:off x="9718533" y="4572000"/>
            <a:ext cx="34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DC2774-44E6-B74C-B835-AD8406E649FB}"/>
              </a:ext>
            </a:extLst>
          </p:cNvPr>
          <p:cNvSpPr/>
          <p:nvPr/>
        </p:nvSpPr>
        <p:spPr>
          <a:xfrm>
            <a:off x="6123541" y="45720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2D8B9A-1851-BC4E-B010-FC626438DDAB}"/>
              </a:ext>
            </a:extLst>
          </p:cNvPr>
          <p:cNvSpPr/>
          <p:nvPr/>
        </p:nvSpPr>
        <p:spPr>
          <a:xfrm>
            <a:off x="6975478" y="45720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2ECD69-C222-7B40-9379-73F8A8FB15F2}"/>
              </a:ext>
            </a:extLst>
          </p:cNvPr>
          <p:cNvSpPr/>
          <p:nvPr/>
        </p:nvSpPr>
        <p:spPr>
          <a:xfrm>
            <a:off x="8104741" y="45720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7273D7-70DF-954B-8954-921AC1BA473B}"/>
              </a:ext>
            </a:extLst>
          </p:cNvPr>
          <p:cNvSpPr/>
          <p:nvPr/>
        </p:nvSpPr>
        <p:spPr>
          <a:xfrm>
            <a:off x="9244680" y="457200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635AF9-5BD0-D148-B1A0-4AD4654EEC04}"/>
              </a:ext>
            </a:extLst>
          </p:cNvPr>
          <p:cNvSpPr/>
          <p:nvPr/>
        </p:nvSpPr>
        <p:spPr>
          <a:xfrm>
            <a:off x="4475318" y="5090940"/>
            <a:ext cx="744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= 31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22217E-E663-3C44-90B6-AF270D65BB68}"/>
              </a:ext>
            </a:extLst>
          </p:cNvPr>
          <p:cNvSpPr/>
          <p:nvPr/>
        </p:nvSpPr>
        <p:spPr>
          <a:xfrm>
            <a:off x="5956741" y="5090940"/>
            <a:ext cx="766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= 10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DF6553-BDB8-8C4C-A4E5-00490D0D3E2E}"/>
              </a:ext>
            </a:extLst>
          </p:cNvPr>
          <p:cNvSpPr/>
          <p:nvPr/>
        </p:nvSpPr>
        <p:spPr>
          <a:xfrm>
            <a:off x="7230152" y="5072834"/>
            <a:ext cx="1630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Compact!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4319C3-82CA-1147-9843-EF1C203D4A7B}"/>
              </a:ext>
            </a:extLst>
          </p:cNvPr>
          <p:cNvSpPr/>
          <p:nvPr/>
        </p:nvSpPr>
        <p:spPr>
          <a:xfrm>
            <a:off x="2971800" y="4599833"/>
            <a:ext cx="14825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# of probability parameters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EF2F68-5B3A-0848-9242-F1D6BBEA11C8}"/>
              </a:ext>
            </a:extLst>
          </p:cNvPr>
          <p:cNvSpPr/>
          <p:nvPr/>
        </p:nvSpPr>
        <p:spPr>
          <a:xfrm>
            <a:off x="3313158" y="1243766"/>
            <a:ext cx="651908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B,E,A,M,J: binary discrete variables</a:t>
            </a:r>
          </a:p>
          <a:p>
            <a:endParaRPr lang="en-US" sz="2800" dirty="0"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Node probability depends on the arcs: P(B), P(E), P(A|B,E), P(M|A), P(J|A)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CE54B5C-45B1-4E44-B1BB-A0C22E73E4F8}"/>
              </a:ext>
            </a:extLst>
          </p:cNvPr>
          <p:cNvSpPr/>
          <p:nvPr/>
        </p:nvSpPr>
        <p:spPr>
          <a:xfrm>
            <a:off x="853853" y="1295400"/>
            <a:ext cx="646238" cy="65227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B</a:t>
            </a:r>
            <a:r>
              <a:rPr lang="en-US" sz="1200" dirty="0">
                <a:latin typeface="Candara" panose="020E0502030303020204" pitchFamily="34" charset="0"/>
              </a:rPr>
              <a:t>urglary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AA2D213-6300-FC4F-B0BC-DB64245B0D6C}"/>
              </a:ext>
            </a:extLst>
          </p:cNvPr>
          <p:cNvSpPr/>
          <p:nvPr/>
        </p:nvSpPr>
        <p:spPr>
          <a:xfrm>
            <a:off x="2323548" y="1295400"/>
            <a:ext cx="783191" cy="65227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E</a:t>
            </a:r>
            <a:r>
              <a:rPr lang="en-US" sz="1200" dirty="0">
                <a:latin typeface="Candara" panose="020E0502030303020204" pitchFamily="34" charset="0"/>
              </a:rPr>
              <a:t>arthquake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3CF12F-B5D0-284F-96F1-81A0EF6E0E23}"/>
              </a:ext>
            </a:extLst>
          </p:cNvPr>
          <p:cNvCxnSpPr>
            <a:cxnSpLocks/>
            <a:stCxn id="33" idx="4"/>
            <a:endCxn id="36" idx="1"/>
          </p:cNvCxnSpPr>
          <p:nvPr/>
        </p:nvCxnSpPr>
        <p:spPr>
          <a:xfrm>
            <a:off x="1176972" y="1947673"/>
            <a:ext cx="548560" cy="33444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BC558E8-C73E-5B40-9DEC-68F5A702A2FC}"/>
              </a:ext>
            </a:extLst>
          </p:cNvPr>
          <p:cNvSpPr/>
          <p:nvPr/>
        </p:nvSpPr>
        <p:spPr>
          <a:xfrm>
            <a:off x="1654482" y="2214083"/>
            <a:ext cx="485165" cy="464585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A</a:t>
            </a:r>
            <a:r>
              <a:rPr lang="en-US" sz="1200" dirty="0">
                <a:latin typeface="Candara" panose="020E0502030303020204" pitchFamily="34" charset="0"/>
              </a:rPr>
              <a:t>larm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6CC9F0-BE1F-B142-A41C-15E58BB46A3A}"/>
              </a:ext>
            </a:extLst>
          </p:cNvPr>
          <p:cNvSpPr/>
          <p:nvPr/>
        </p:nvSpPr>
        <p:spPr>
          <a:xfrm>
            <a:off x="838200" y="2939420"/>
            <a:ext cx="712257" cy="565781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M</a:t>
            </a:r>
            <a:r>
              <a:rPr lang="en-US" sz="1200" dirty="0" err="1">
                <a:latin typeface="Candara" panose="020E0502030303020204" pitchFamily="34" charset="0"/>
              </a:rPr>
              <a:t>aryCalls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D1FB9D-0E1E-A640-B498-624CA6884695}"/>
              </a:ext>
            </a:extLst>
          </p:cNvPr>
          <p:cNvSpPr/>
          <p:nvPr/>
        </p:nvSpPr>
        <p:spPr>
          <a:xfrm>
            <a:off x="2312021" y="2939420"/>
            <a:ext cx="690693" cy="56578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J</a:t>
            </a:r>
            <a:r>
              <a:rPr lang="en-US" sz="1200" dirty="0" err="1">
                <a:latin typeface="Candara" panose="020E0502030303020204" pitchFamily="34" charset="0"/>
              </a:rPr>
              <a:t>ohnCalls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8731F01-7D4F-6C44-A5C7-7FCF597846CD}"/>
              </a:ext>
            </a:extLst>
          </p:cNvPr>
          <p:cNvCxnSpPr>
            <a:cxnSpLocks/>
            <a:stCxn id="34" idx="4"/>
            <a:endCxn id="36" idx="7"/>
          </p:cNvCxnSpPr>
          <p:nvPr/>
        </p:nvCxnSpPr>
        <p:spPr>
          <a:xfrm flipH="1">
            <a:off x="2068595" y="1947673"/>
            <a:ext cx="646548" cy="33444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FE3287-F2B5-E445-B1A6-FA3E10BAD750}"/>
              </a:ext>
            </a:extLst>
          </p:cNvPr>
          <p:cNvCxnSpPr>
            <a:cxnSpLocks/>
            <a:stCxn id="36" idx="3"/>
            <a:endCxn id="37" idx="0"/>
          </p:cNvCxnSpPr>
          <p:nvPr/>
        </p:nvCxnSpPr>
        <p:spPr>
          <a:xfrm flipH="1">
            <a:off x="1194328" y="2610631"/>
            <a:ext cx="531204" cy="3287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9660803-6026-C443-8B15-1E0BE7921143}"/>
              </a:ext>
            </a:extLst>
          </p:cNvPr>
          <p:cNvCxnSpPr>
            <a:cxnSpLocks/>
            <a:stCxn id="36" idx="5"/>
            <a:endCxn id="38" idx="0"/>
          </p:cNvCxnSpPr>
          <p:nvPr/>
        </p:nvCxnSpPr>
        <p:spPr>
          <a:xfrm>
            <a:off x="2068595" y="2610630"/>
            <a:ext cx="588772" cy="32879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8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285D-6CE1-F543-9148-83AEF741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059D8-B74D-0D48-9CA2-6ACB0904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069B2EE-3D79-6548-AE79-FDB38F3FDBA8}"/>
              </a:ext>
            </a:extLst>
          </p:cNvPr>
          <p:cNvSpPr/>
          <p:nvPr/>
        </p:nvSpPr>
        <p:spPr>
          <a:xfrm>
            <a:off x="2796754" y="2086409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9E9D76-B5A0-8A42-9E78-AE57B6AE1288}"/>
              </a:ext>
            </a:extLst>
          </p:cNvPr>
          <p:cNvSpPr/>
          <p:nvPr/>
        </p:nvSpPr>
        <p:spPr>
          <a:xfrm>
            <a:off x="3711154" y="1238636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DF7ED1-FC4D-9845-8633-8FBA1A47545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048214" y="2589329"/>
            <a:ext cx="76200" cy="3636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12AF655-D8B5-604D-896C-ABE317FB8B9E}"/>
              </a:ext>
            </a:extLst>
          </p:cNvPr>
          <p:cNvSpPr/>
          <p:nvPr/>
        </p:nvSpPr>
        <p:spPr>
          <a:xfrm>
            <a:off x="2872954" y="2952955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31F7C7-A728-034D-A241-CC629F808FD9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3048214" y="1741557"/>
            <a:ext cx="914400" cy="3448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8035792-5F3A-ED47-946D-CC96AE8AB5B9}"/>
              </a:ext>
            </a:extLst>
          </p:cNvPr>
          <p:cNvSpPr/>
          <p:nvPr/>
        </p:nvSpPr>
        <p:spPr>
          <a:xfrm>
            <a:off x="2872954" y="1228859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629011D-8BDF-F345-84AD-11CD4A2DC738}"/>
              </a:ext>
            </a:extLst>
          </p:cNvPr>
          <p:cNvSpPr/>
          <p:nvPr/>
        </p:nvSpPr>
        <p:spPr>
          <a:xfrm>
            <a:off x="2057400" y="1233075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0F71B3-2D34-D64E-AB29-7BF7B39F44A4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flipH="1">
            <a:off x="3048214" y="1731779"/>
            <a:ext cx="76200" cy="35463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32745F-3FB4-BF42-AE52-5E8D7B2D56A3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3048214" y="2589329"/>
            <a:ext cx="914400" cy="3636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33D5642-3118-CA44-A148-477F5D4DA7D3}"/>
              </a:ext>
            </a:extLst>
          </p:cNvPr>
          <p:cNvSpPr/>
          <p:nvPr/>
        </p:nvSpPr>
        <p:spPr>
          <a:xfrm>
            <a:off x="2064562" y="2971800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B040D8-71F1-024E-B806-1D8B76F3583D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flipH="1">
            <a:off x="2316022" y="2589330"/>
            <a:ext cx="732192" cy="38247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16FD4F-4DBD-F445-B235-B67E9E9F4F0C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>
            <a:off x="2308860" y="1735995"/>
            <a:ext cx="739354" cy="35041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1999BE9-CBBA-A043-A3CD-76D2E247AEAB}"/>
              </a:ext>
            </a:extLst>
          </p:cNvPr>
          <p:cNvSpPr/>
          <p:nvPr/>
        </p:nvSpPr>
        <p:spPr>
          <a:xfrm>
            <a:off x="4699475" y="1211075"/>
            <a:ext cx="55383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A,B,C,D,E,F,G: binary discrete variables</a:t>
            </a:r>
          </a:p>
          <a:p>
            <a:endParaRPr lang="en-US" sz="2800" dirty="0"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P(A,B,C,D,E,F,G) = ?</a:t>
            </a:r>
          </a:p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# of probability parameters = 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9ED688-A5F5-BA45-B75A-913D585C1228}"/>
              </a:ext>
            </a:extLst>
          </p:cNvPr>
          <p:cNvSpPr/>
          <p:nvPr/>
        </p:nvSpPr>
        <p:spPr>
          <a:xfrm>
            <a:off x="1828800" y="4044075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P(A,B,C,D,E,F,G) = P(A) P(B) P(C) P(D|A,B,C) P(E|D) P(F|D) P(G|C,D)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B67C7B0-6D1D-1F46-BBBB-6444E84DC12D}"/>
              </a:ext>
            </a:extLst>
          </p:cNvPr>
          <p:cNvSpPr/>
          <p:nvPr/>
        </p:nvSpPr>
        <p:spPr>
          <a:xfrm>
            <a:off x="2628900" y="4726946"/>
            <a:ext cx="721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2400" baseline="30000" dirty="0">
                <a:latin typeface="Candara" panose="020E0502030303020204" pitchFamily="34" charset="0"/>
                <a:cs typeface="Calibri" panose="020F0502020204030204" pitchFamily="34" charset="0"/>
              </a:rPr>
              <a:t>7 </a:t>
            </a:r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- 1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0E481E-4E61-CF46-898D-735F3F225547}"/>
              </a:ext>
            </a:extLst>
          </p:cNvPr>
          <p:cNvSpPr/>
          <p:nvPr/>
        </p:nvSpPr>
        <p:spPr>
          <a:xfrm>
            <a:off x="4381500" y="4726946"/>
            <a:ext cx="292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DAB8D-112D-3E4C-91AA-D59E2982658E}"/>
              </a:ext>
            </a:extLst>
          </p:cNvPr>
          <p:cNvSpPr/>
          <p:nvPr/>
        </p:nvSpPr>
        <p:spPr>
          <a:xfrm>
            <a:off x="5021186" y="4726946"/>
            <a:ext cx="292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A84E7F-7DF6-8142-9A24-BA0DD5595BB2}"/>
              </a:ext>
            </a:extLst>
          </p:cNvPr>
          <p:cNvSpPr/>
          <p:nvPr/>
        </p:nvSpPr>
        <p:spPr>
          <a:xfrm>
            <a:off x="5630786" y="4726946"/>
            <a:ext cx="292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D559161-1226-B84C-9509-024888E35F2B}"/>
              </a:ext>
            </a:extLst>
          </p:cNvPr>
          <p:cNvSpPr/>
          <p:nvPr/>
        </p:nvSpPr>
        <p:spPr>
          <a:xfrm>
            <a:off x="6586028" y="4726946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8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373ABBE-340A-9844-B199-8A16D0D42057}"/>
              </a:ext>
            </a:extLst>
          </p:cNvPr>
          <p:cNvSpPr/>
          <p:nvPr/>
        </p:nvSpPr>
        <p:spPr>
          <a:xfrm>
            <a:off x="7761180" y="472694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1B9D5A-B5D4-6046-B2D6-4F60DA272C02}"/>
              </a:ext>
            </a:extLst>
          </p:cNvPr>
          <p:cNvSpPr/>
          <p:nvPr/>
        </p:nvSpPr>
        <p:spPr>
          <a:xfrm>
            <a:off x="4690646" y="472694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E4FF5A-CC10-C242-9F64-99473C5499B2}"/>
              </a:ext>
            </a:extLst>
          </p:cNvPr>
          <p:cNvSpPr/>
          <p:nvPr/>
        </p:nvSpPr>
        <p:spPr>
          <a:xfrm>
            <a:off x="5325986" y="472694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C11332C-2994-B145-BA9B-BD89E40E06ED}"/>
              </a:ext>
            </a:extLst>
          </p:cNvPr>
          <p:cNvSpPr/>
          <p:nvPr/>
        </p:nvSpPr>
        <p:spPr>
          <a:xfrm>
            <a:off x="6126086" y="472694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BF768C9-82E1-1946-84A7-EE45E93EFAC6}"/>
              </a:ext>
            </a:extLst>
          </p:cNvPr>
          <p:cNvSpPr/>
          <p:nvPr/>
        </p:nvSpPr>
        <p:spPr>
          <a:xfrm>
            <a:off x="7230986" y="472694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76F1ED-ABB5-6044-8B5A-9B94D89B33E2}"/>
              </a:ext>
            </a:extLst>
          </p:cNvPr>
          <p:cNvSpPr/>
          <p:nvPr/>
        </p:nvSpPr>
        <p:spPr>
          <a:xfrm>
            <a:off x="2657078" y="5243341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= 127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A6F283B-8600-234D-B380-1D0A8E44A12C}"/>
              </a:ext>
            </a:extLst>
          </p:cNvPr>
          <p:cNvSpPr/>
          <p:nvPr/>
        </p:nvSpPr>
        <p:spPr>
          <a:xfrm>
            <a:off x="4376955" y="5243341"/>
            <a:ext cx="6832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= 19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98E8814-7517-CF48-BB42-A740047CADF1}"/>
              </a:ext>
            </a:extLst>
          </p:cNvPr>
          <p:cNvSpPr/>
          <p:nvPr/>
        </p:nvSpPr>
        <p:spPr>
          <a:xfrm>
            <a:off x="8719628" y="472694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1B6B2E8-57A9-5542-BA3D-385D69D5C71B}"/>
              </a:ext>
            </a:extLst>
          </p:cNvPr>
          <p:cNvSpPr/>
          <p:nvPr/>
        </p:nvSpPr>
        <p:spPr>
          <a:xfrm>
            <a:off x="8302132" y="472694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8B2F43-EE8B-5D45-A577-3D0E3F80C673}"/>
              </a:ext>
            </a:extLst>
          </p:cNvPr>
          <p:cNvCxnSpPr>
            <a:cxnSpLocks/>
            <a:stCxn id="7" idx="2"/>
            <a:endCxn id="34" idx="0"/>
          </p:cNvCxnSpPr>
          <p:nvPr/>
        </p:nvCxnSpPr>
        <p:spPr>
          <a:xfrm>
            <a:off x="3962614" y="1741557"/>
            <a:ext cx="0" cy="121139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D43BBDA-5C00-E24C-A122-025DB2D0F245}"/>
              </a:ext>
            </a:extLst>
          </p:cNvPr>
          <p:cNvSpPr/>
          <p:nvPr/>
        </p:nvSpPr>
        <p:spPr>
          <a:xfrm>
            <a:off x="3711154" y="2952955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E2F319-954F-FA4B-AD2B-14EB820C416E}"/>
              </a:ext>
            </a:extLst>
          </p:cNvPr>
          <p:cNvSpPr/>
          <p:nvPr/>
        </p:nvSpPr>
        <p:spPr>
          <a:xfrm>
            <a:off x="9557828" y="4726946"/>
            <a:ext cx="348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304D6D-DACC-E446-836A-00D3CDBBC6B9}"/>
              </a:ext>
            </a:extLst>
          </p:cNvPr>
          <p:cNvSpPr/>
          <p:nvPr/>
        </p:nvSpPr>
        <p:spPr>
          <a:xfrm>
            <a:off x="9174086" y="472694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+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pic>
        <p:nvPicPr>
          <p:cNvPr id="38" name="Graphic 37" descr="Head with Gears">
            <a:extLst>
              <a:ext uri="{FF2B5EF4-FFF2-40B4-BE49-F238E27FC236}">
                <a16:creationId xmlns:a16="http://schemas.microsoft.com/office/drawing/2014/main" id="{2D6ADA63-F4C6-5A45-83A5-4AC9EB7A9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67"/>
          <a:stretch/>
        </p:blipFill>
        <p:spPr>
          <a:xfrm>
            <a:off x="0" y="178234"/>
            <a:ext cx="746045" cy="8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5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5" grpId="0"/>
      <p:bldP spid="66" grpId="0"/>
      <p:bldP spid="61" grpId="0"/>
      <p:bldP spid="6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9ACD-C2A6-4757-8DC2-2B306BAE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Car Diagnosis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16F34-A906-499C-8CB3-C1F0771B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EBE03C7-7E0D-4D4F-93CA-FA81726BAE29}"/>
              </a:ext>
            </a:extLst>
          </p:cNvPr>
          <p:cNvSpPr/>
          <p:nvPr/>
        </p:nvSpPr>
        <p:spPr>
          <a:xfrm>
            <a:off x="6295647" y="4953000"/>
            <a:ext cx="975029" cy="5334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ndara" panose="020E0502030303020204" pitchFamily="34" charset="0"/>
              </a:rPr>
              <a:t>car won’t start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6D90F5-2F76-4E44-84FD-26DD9D0D4EAA}"/>
              </a:ext>
            </a:extLst>
          </p:cNvPr>
          <p:cNvSpPr/>
          <p:nvPr/>
        </p:nvSpPr>
        <p:spPr>
          <a:xfrm>
            <a:off x="7514847" y="4953000"/>
            <a:ext cx="8382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dipstick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25D45D3-AC2F-4F47-995C-FEF9533B2B66}"/>
              </a:ext>
            </a:extLst>
          </p:cNvPr>
          <p:cNvSpPr/>
          <p:nvPr/>
        </p:nvSpPr>
        <p:spPr>
          <a:xfrm>
            <a:off x="5533647" y="3810000"/>
            <a:ext cx="5334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no oil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D56C2E0-6C9D-6F4D-B7EB-D90DCD554645}"/>
              </a:ext>
            </a:extLst>
          </p:cNvPr>
          <p:cNvSpPr/>
          <p:nvPr/>
        </p:nvSpPr>
        <p:spPr>
          <a:xfrm>
            <a:off x="6295647" y="3810000"/>
            <a:ext cx="5334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no gas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8A00FE-54B4-CE44-9314-24B99A649395}"/>
              </a:ext>
            </a:extLst>
          </p:cNvPr>
          <p:cNvSpPr/>
          <p:nvPr/>
        </p:nvSpPr>
        <p:spPr>
          <a:xfrm>
            <a:off x="7057647" y="3810000"/>
            <a:ext cx="9144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fuel line blocked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2D9238D-A493-474F-84D4-D622E73B3B1B}"/>
              </a:ext>
            </a:extLst>
          </p:cNvPr>
          <p:cNvSpPr/>
          <p:nvPr/>
        </p:nvSpPr>
        <p:spPr>
          <a:xfrm>
            <a:off x="8200647" y="3810000"/>
            <a:ext cx="790953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starter broken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D97F76F-1153-384C-88D0-51E36C83BC37}"/>
              </a:ext>
            </a:extLst>
          </p:cNvPr>
          <p:cNvSpPr/>
          <p:nvPr/>
        </p:nvSpPr>
        <p:spPr>
          <a:xfrm>
            <a:off x="3986161" y="3810000"/>
            <a:ext cx="820976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battery flat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D8DC9F5-4D45-B34C-A65C-FC3AD0193861}"/>
              </a:ext>
            </a:extLst>
          </p:cNvPr>
          <p:cNvSpPr/>
          <p:nvPr/>
        </p:nvSpPr>
        <p:spPr>
          <a:xfrm>
            <a:off x="3019047" y="2743200"/>
            <a:ext cx="805841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battery dead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4FEE6C3-7C01-6B4D-8B5B-297B0306E682}"/>
              </a:ext>
            </a:extLst>
          </p:cNvPr>
          <p:cNvSpPr/>
          <p:nvPr/>
        </p:nvSpPr>
        <p:spPr>
          <a:xfrm>
            <a:off x="2465032" y="1733811"/>
            <a:ext cx="829587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battery age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95945B0-1E0D-834A-A60F-3A24A663E8A6}"/>
              </a:ext>
            </a:extLst>
          </p:cNvPr>
          <p:cNvSpPr/>
          <p:nvPr/>
        </p:nvSpPr>
        <p:spPr>
          <a:xfrm>
            <a:off x="4466848" y="1733811"/>
            <a:ext cx="1101767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alternator broken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155244B-AFB7-6644-A1B9-95BA2DD889CA}"/>
              </a:ext>
            </a:extLst>
          </p:cNvPr>
          <p:cNvSpPr/>
          <p:nvPr/>
        </p:nvSpPr>
        <p:spPr>
          <a:xfrm>
            <a:off x="5990847" y="1733811"/>
            <a:ext cx="8763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 err="1">
                <a:latin typeface="Candara" panose="020E0502030303020204" pitchFamily="34" charset="0"/>
              </a:rPr>
              <a:t>fanbelt</a:t>
            </a:r>
            <a:r>
              <a:rPr lang="en-US" sz="1600" dirty="0">
                <a:latin typeface="Candara" panose="020E0502030303020204" pitchFamily="34" charset="0"/>
              </a:rPr>
              <a:t> broken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20B55B0-8A24-0D45-AD75-274DF7318B3A}"/>
              </a:ext>
            </a:extLst>
          </p:cNvPr>
          <p:cNvSpPr/>
          <p:nvPr/>
        </p:nvSpPr>
        <p:spPr>
          <a:xfrm>
            <a:off x="2561847" y="4953000"/>
            <a:ext cx="6858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lights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506E8A2-D3F9-5948-8BB5-D4D0A2DF856F}"/>
              </a:ext>
            </a:extLst>
          </p:cNvPr>
          <p:cNvSpPr/>
          <p:nvPr/>
        </p:nvSpPr>
        <p:spPr>
          <a:xfrm>
            <a:off x="5076447" y="4953000"/>
            <a:ext cx="723900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gas gauge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8C260A9-D500-E142-AAB7-7F062E44163F}"/>
              </a:ext>
            </a:extLst>
          </p:cNvPr>
          <p:cNvSpPr/>
          <p:nvPr/>
        </p:nvSpPr>
        <p:spPr>
          <a:xfrm>
            <a:off x="4947534" y="2743200"/>
            <a:ext cx="961371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not charging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9E7DF7D-35F3-C847-9A6D-D6A2A7133DDD}"/>
              </a:ext>
            </a:extLst>
          </p:cNvPr>
          <p:cNvSpPr/>
          <p:nvPr/>
        </p:nvSpPr>
        <p:spPr>
          <a:xfrm>
            <a:off x="2465032" y="3810000"/>
            <a:ext cx="961372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battery meter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B9F10A2-4D49-8B40-902B-9782BC4B0471}"/>
              </a:ext>
            </a:extLst>
          </p:cNvPr>
          <p:cNvSpPr/>
          <p:nvPr/>
        </p:nvSpPr>
        <p:spPr>
          <a:xfrm>
            <a:off x="3986162" y="4953000"/>
            <a:ext cx="603857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latin typeface="Candara" panose="020E0502030303020204" pitchFamily="34" charset="0"/>
              </a:rPr>
              <a:t>oil light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336C5D-50D9-4341-9993-C15DBEC2FD1B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2879825" y="2267212"/>
            <a:ext cx="542142" cy="4759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88829F4-E53B-C244-AC19-91A945F570D0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>
            <a:off x="4396649" y="4343400"/>
            <a:ext cx="2386512" cy="60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6F8DF3-086B-1648-9AA7-8AE3186663D4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4396649" y="4343400"/>
            <a:ext cx="1041748" cy="60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1AF455D-863C-FD45-8C23-5419203031F4}"/>
              </a:ext>
            </a:extLst>
          </p:cNvPr>
          <p:cNvCxnSpPr>
            <a:cxnSpLocks/>
            <a:stCxn id="15" idx="2"/>
            <a:endCxn id="30" idx="0"/>
          </p:cNvCxnSpPr>
          <p:nvPr/>
        </p:nvCxnSpPr>
        <p:spPr>
          <a:xfrm flipH="1">
            <a:off x="4288091" y="4343400"/>
            <a:ext cx="108559" cy="60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83DA468-6278-0743-8D8B-5576D7822512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2904747" y="4343400"/>
            <a:ext cx="1491902" cy="60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B5B1D1-6417-D341-BC94-35A903409284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3421967" y="3276600"/>
            <a:ext cx="974682" cy="5334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C7B3935-BD6C-1B45-B0D1-8C728E73C319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 flipH="1">
            <a:off x="2945719" y="3276600"/>
            <a:ext cx="476249" cy="5334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454ED21-6ED1-A54B-8AAF-6A2A0D895EE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flipH="1">
            <a:off x="5428219" y="2267212"/>
            <a:ext cx="1000778" cy="4759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10EB4B-9CB7-8E4F-9B92-F6A6D35FD608}"/>
              </a:ext>
            </a:extLst>
          </p:cNvPr>
          <p:cNvCxnSpPr>
            <a:cxnSpLocks/>
            <a:stCxn id="28" idx="2"/>
            <a:endCxn id="15" idx="0"/>
          </p:cNvCxnSpPr>
          <p:nvPr/>
        </p:nvCxnSpPr>
        <p:spPr>
          <a:xfrm flipH="1">
            <a:off x="4396649" y="3276600"/>
            <a:ext cx="1031570" cy="5334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69347A-958F-B24F-A0E5-C14B6FE9E9B1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5017731" y="2267212"/>
            <a:ext cx="410488" cy="47598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6E4DB5-8AA8-9D42-9846-7D095FF33522}"/>
              </a:ext>
            </a:extLst>
          </p:cNvPr>
          <p:cNvCxnSpPr>
            <a:cxnSpLocks/>
            <a:stCxn id="11" idx="2"/>
            <a:endCxn id="30" idx="0"/>
          </p:cNvCxnSpPr>
          <p:nvPr/>
        </p:nvCxnSpPr>
        <p:spPr>
          <a:xfrm flipH="1">
            <a:off x="4288091" y="4343400"/>
            <a:ext cx="1512257" cy="60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30CD22-C7F5-3D42-84D6-CAB92A43A941}"/>
              </a:ext>
            </a:extLst>
          </p:cNvPr>
          <p:cNvCxnSpPr>
            <a:cxnSpLocks/>
            <a:stCxn id="11" idx="2"/>
            <a:endCxn id="3" idx="0"/>
          </p:cNvCxnSpPr>
          <p:nvPr/>
        </p:nvCxnSpPr>
        <p:spPr>
          <a:xfrm>
            <a:off x="5800347" y="4343400"/>
            <a:ext cx="982814" cy="60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C4A7D0C-110E-1A45-AF85-B66F99BC8A00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6562347" y="4343400"/>
            <a:ext cx="220814" cy="60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6FB6168-F499-1942-BE7E-F6B005CBCA22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 flipH="1">
            <a:off x="6783161" y="4343400"/>
            <a:ext cx="731686" cy="60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BD5F4D2-8505-4448-9DC5-5CA052ACB734}"/>
              </a:ext>
            </a:extLst>
          </p:cNvPr>
          <p:cNvCxnSpPr>
            <a:cxnSpLocks/>
            <a:stCxn id="14" idx="2"/>
            <a:endCxn id="3" idx="0"/>
          </p:cNvCxnSpPr>
          <p:nvPr/>
        </p:nvCxnSpPr>
        <p:spPr>
          <a:xfrm flipH="1">
            <a:off x="6783161" y="4343400"/>
            <a:ext cx="1812962" cy="60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8AD3B50-C3CC-6549-92BD-11C25A6EEC15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 flipH="1">
            <a:off x="5438397" y="4343400"/>
            <a:ext cx="1123950" cy="60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CB6A303-523E-C34E-B04A-1567FD942DB1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800347" y="4343400"/>
            <a:ext cx="2133600" cy="6096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9695F27-6F63-4F4A-95D5-BE1D95F280DC}"/>
              </a:ext>
            </a:extLst>
          </p:cNvPr>
          <p:cNvSpPr/>
          <p:nvPr/>
        </p:nvSpPr>
        <p:spPr>
          <a:xfrm>
            <a:off x="7138215" y="1104275"/>
            <a:ext cx="32636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All: binary variables</a:t>
            </a:r>
          </a:p>
          <a:p>
            <a:endParaRPr lang="en-US" sz="2400" dirty="0"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Without Bayesian Network model: 2</a:t>
            </a:r>
            <a:r>
              <a:rPr lang="en-US" sz="2400" baseline="30000" dirty="0">
                <a:latin typeface="Candara" panose="020E0502030303020204" pitchFamily="34" charset="0"/>
                <a:cs typeface="Calibri" panose="020F0502020204030204" pitchFamily="34" charset="0"/>
              </a:rPr>
              <a:t>16</a:t>
            </a:r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-1 = 65535 probability 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D6F1DB-C657-0541-898B-362A64F35DAB}"/>
              </a:ext>
            </a:extLst>
          </p:cNvPr>
          <p:cNvSpPr/>
          <p:nvPr/>
        </p:nvSpPr>
        <p:spPr>
          <a:xfrm>
            <a:off x="2666161" y="1352490"/>
            <a:ext cx="274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496D4A-415E-F445-878D-E4E0CCFA523F}"/>
              </a:ext>
            </a:extLst>
          </p:cNvPr>
          <p:cNvSpPr/>
          <p:nvPr/>
        </p:nvSpPr>
        <p:spPr>
          <a:xfrm>
            <a:off x="3810000" y="2809845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38AEE8-B5F2-A740-9500-6A3FFA190579}"/>
              </a:ext>
            </a:extLst>
          </p:cNvPr>
          <p:cNvSpPr/>
          <p:nvPr/>
        </p:nvSpPr>
        <p:spPr>
          <a:xfrm>
            <a:off x="4905190" y="1342060"/>
            <a:ext cx="274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A80B659-D0C7-F14C-A0C1-4814DE17120C}"/>
              </a:ext>
            </a:extLst>
          </p:cNvPr>
          <p:cNvSpPr/>
          <p:nvPr/>
        </p:nvSpPr>
        <p:spPr>
          <a:xfrm>
            <a:off x="6238690" y="1352490"/>
            <a:ext cx="274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D3404E-E813-0842-B3A9-E10AEA58DF44}"/>
              </a:ext>
            </a:extLst>
          </p:cNvPr>
          <p:cNvSpPr/>
          <p:nvPr/>
        </p:nvSpPr>
        <p:spPr>
          <a:xfrm>
            <a:off x="5909010" y="2809845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FCF961-B391-5342-BAEE-DBCBB6C5A48B}"/>
              </a:ext>
            </a:extLst>
          </p:cNvPr>
          <p:cNvSpPr/>
          <p:nvPr/>
        </p:nvSpPr>
        <p:spPr>
          <a:xfrm>
            <a:off x="5643092" y="3453123"/>
            <a:ext cx="274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BF9B30-5BB6-8243-9457-C21C42C0BFF9}"/>
              </a:ext>
            </a:extLst>
          </p:cNvPr>
          <p:cNvSpPr/>
          <p:nvPr/>
        </p:nvSpPr>
        <p:spPr>
          <a:xfrm>
            <a:off x="6392486" y="3453123"/>
            <a:ext cx="274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B82E0A-57AF-8E4C-BFCC-2CCE5973C66B}"/>
              </a:ext>
            </a:extLst>
          </p:cNvPr>
          <p:cNvSpPr/>
          <p:nvPr/>
        </p:nvSpPr>
        <p:spPr>
          <a:xfrm>
            <a:off x="7364896" y="3453123"/>
            <a:ext cx="274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0A70E8-1C8E-324D-A38D-1EBB1B756BD4}"/>
              </a:ext>
            </a:extLst>
          </p:cNvPr>
          <p:cNvSpPr/>
          <p:nvPr/>
        </p:nvSpPr>
        <p:spPr>
          <a:xfrm>
            <a:off x="8472692" y="3453123"/>
            <a:ext cx="274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CF8B064-0749-0348-B3F0-500A82142C0C}"/>
              </a:ext>
            </a:extLst>
          </p:cNvPr>
          <p:cNvSpPr/>
          <p:nvPr/>
        </p:nvSpPr>
        <p:spPr>
          <a:xfrm>
            <a:off x="2135941" y="386595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88054E-1F41-144F-B513-7A49C12F5234}"/>
              </a:ext>
            </a:extLst>
          </p:cNvPr>
          <p:cNvSpPr/>
          <p:nvPr/>
        </p:nvSpPr>
        <p:spPr>
          <a:xfrm>
            <a:off x="4807137" y="3865957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D2C3D04-AC91-7843-B60F-F7DB0FF4BA4A}"/>
              </a:ext>
            </a:extLst>
          </p:cNvPr>
          <p:cNvSpPr/>
          <p:nvPr/>
        </p:nvSpPr>
        <p:spPr>
          <a:xfrm>
            <a:off x="2290867" y="5010090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58DF73-0AF5-BD44-BA43-CE36FB2C9468}"/>
              </a:ext>
            </a:extLst>
          </p:cNvPr>
          <p:cNvSpPr/>
          <p:nvPr/>
        </p:nvSpPr>
        <p:spPr>
          <a:xfrm>
            <a:off x="3697096" y="5019645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E91E5C-60EB-2E43-8684-C72658165183}"/>
              </a:ext>
            </a:extLst>
          </p:cNvPr>
          <p:cNvSpPr/>
          <p:nvPr/>
        </p:nvSpPr>
        <p:spPr>
          <a:xfrm>
            <a:off x="4820200" y="5019645"/>
            <a:ext cx="3209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A5F483-F840-CD48-9645-6F9F5835CDED}"/>
              </a:ext>
            </a:extLst>
          </p:cNvPr>
          <p:cNvSpPr/>
          <p:nvPr/>
        </p:nvSpPr>
        <p:spPr>
          <a:xfrm>
            <a:off x="5873824" y="501009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F426F1-6E82-2A44-97B8-85CB6F4F1C59}"/>
              </a:ext>
            </a:extLst>
          </p:cNvPr>
          <p:cNvSpPr/>
          <p:nvPr/>
        </p:nvSpPr>
        <p:spPr>
          <a:xfrm>
            <a:off x="8324469" y="5005327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5E2E43-768E-B645-A653-E0AE6134EB4B}"/>
              </a:ext>
            </a:extLst>
          </p:cNvPr>
          <p:cNvSpPr/>
          <p:nvPr/>
        </p:nvSpPr>
        <p:spPr>
          <a:xfrm>
            <a:off x="3527635" y="5894183"/>
            <a:ext cx="4652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With Bayesian Network model: 63 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pic>
        <p:nvPicPr>
          <p:cNvPr id="59" name="Graphic 58" descr="Head with Gears">
            <a:extLst>
              <a:ext uri="{FF2B5EF4-FFF2-40B4-BE49-F238E27FC236}">
                <a16:creationId xmlns:a16="http://schemas.microsoft.com/office/drawing/2014/main" id="{E82CA2BB-EE96-F247-9B0F-33FD46964C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67"/>
          <a:stretch/>
        </p:blipFill>
        <p:spPr>
          <a:xfrm>
            <a:off x="0" y="178234"/>
            <a:ext cx="746045" cy="8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5E34-B0FD-4617-B2CB-202FF5E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General Bayesian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5ABCD-04EA-4DCB-98C9-9CE8AB2E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424767-2480-4257-8FC3-0CBE7F49F896}"/>
                  </a:ext>
                </a:extLst>
              </p:cNvPr>
              <p:cNvSpPr/>
              <p:nvPr/>
            </p:nvSpPr>
            <p:spPr>
              <a:xfrm>
                <a:off x="609600" y="1220558"/>
                <a:ext cx="80772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113"/>
                <a:r>
                  <a:rPr lang="en-US" sz="2800" dirty="0">
                    <a:latin typeface="Candara" panose="020E0502030303020204" pitchFamily="34" charset="0"/>
                  </a:rPr>
                  <a:t>By product rule:</a:t>
                </a:r>
              </a:p>
              <a:p>
                <a:pPr marL="1111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11113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sz="28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</a:br>
                <a:r>
                  <a:rPr lang="en-US" sz="28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424767-2480-4257-8FC3-0CBE7F49F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20558"/>
                <a:ext cx="8077200" cy="1815882"/>
              </a:xfrm>
              <a:prstGeom prst="rect">
                <a:avLst/>
              </a:prstGeom>
              <a:blipFill>
                <a:blip r:embed="rId2"/>
                <a:stretch>
                  <a:fillRect l="-1572" t="-3472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C1203F-5EA0-4643-9376-26B118D465F1}"/>
                  </a:ext>
                </a:extLst>
              </p:cNvPr>
              <p:cNvSpPr/>
              <p:nvPr/>
            </p:nvSpPr>
            <p:spPr>
              <a:xfrm>
                <a:off x="3962400" y="4611716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C1203F-5EA0-4643-9376-26B118D46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4611716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7143" r="-2381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8D03F68F-BB24-4985-87DC-BDCEF31E7372}"/>
                  </a:ext>
                </a:extLst>
              </p:cNvPr>
              <p:cNvSpPr/>
              <p:nvPr/>
            </p:nvSpPr>
            <p:spPr>
              <a:xfrm>
                <a:off x="3962400" y="3764280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8D03F68F-BB24-4985-87DC-BDCEF31E7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764280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l="-7143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193531-AEE2-456C-B442-A4844C38BAE9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4213860" y="4267200"/>
            <a:ext cx="0" cy="34451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0">
                <a:extLst>
                  <a:ext uri="{FF2B5EF4-FFF2-40B4-BE49-F238E27FC236}">
                    <a16:creationId xmlns:a16="http://schemas.microsoft.com/office/drawing/2014/main" id="{5BD35335-8469-46F2-923E-1B5ACEFF7AA5}"/>
                  </a:ext>
                </a:extLst>
              </p:cNvPr>
              <p:cNvSpPr/>
              <p:nvPr/>
            </p:nvSpPr>
            <p:spPr>
              <a:xfrm>
                <a:off x="4800600" y="5325064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9" name="Rounded Rectangle 10">
                <a:extLst>
                  <a:ext uri="{FF2B5EF4-FFF2-40B4-BE49-F238E27FC236}">
                    <a16:creationId xmlns:a16="http://schemas.microsoft.com/office/drawing/2014/main" id="{5BD35335-8469-46F2-923E-1B5ACEFF7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325064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 l="-9524" r="-2381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D20D5D-E118-4AD6-9578-4F08777BAB27}"/>
              </a:ext>
            </a:extLst>
          </p:cNvPr>
          <p:cNvCxnSpPr>
            <a:cxnSpLocks/>
            <a:stCxn id="11" idx="2"/>
            <a:endCxn id="19" idx="1"/>
          </p:cNvCxnSpPr>
          <p:nvPr/>
        </p:nvCxnSpPr>
        <p:spPr>
          <a:xfrm>
            <a:off x="4213860" y="5114636"/>
            <a:ext cx="586740" cy="4618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5C045-B064-40A2-9A48-3F4A2DBA78C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373880" y="4242724"/>
            <a:ext cx="678180" cy="108234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10">
                <a:extLst>
                  <a:ext uri="{FF2B5EF4-FFF2-40B4-BE49-F238E27FC236}">
                    <a16:creationId xmlns:a16="http://schemas.microsoft.com/office/drawing/2014/main" id="{C16A2A39-8029-426E-88A2-EC28255C3CCC}"/>
                  </a:ext>
                </a:extLst>
              </p:cNvPr>
              <p:cNvSpPr/>
              <p:nvPr/>
            </p:nvSpPr>
            <p:spPr>
              <a:xfrm>
                <a:off x="6096000" y="5364480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7" name="Rounded Rectangle 10">
                <a:extLst>
                  <a:ext uri="{FF2B5EF4-FFF2-40B4-BE49-F238E27FC236}">
                    <a16:creationId xmlns:a16="http://schemas.microsoft.com/office/drawing/2014/main" id="{C16A2A39-8029-426E-88A2-EC28255C3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64480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 l="-7143" r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8CAACC-1A3F-4F77-BAF4-62BB9B37327F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5303520" y="5576524"/>
            <a:ext cx="792480" cy="3941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7B40F-F18F-4F7A-90AE-3DB99487373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65320" y="4863176"/>
            <a:ext cx="1706880" cy="5884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47AA3E-4386-4CED-94AA-E324DF52E76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465320" y="4155656"/>
            <a:ext cx="1882140" cy="120882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10">
                <a:extLst>
                  <a:ext uri="{FF2B5EF4-FFF2-40B4-BE49-F238E27FC236}">
                    <a16:creationId xmlns:a16="http://schemas.microsoft.com/office/drawing/2014/main" id="{878702E3-FB5E-4555-8C3C-1A262BBAF5B9}"/>
                  </a:ext>
                </a:extLst>
              </p:cNvPr>
              <p:cNvSpPr/>
              <p:nvPr/>
            </p:nvSpPr>
            <p:spPr>
              <a:xfrm>
                <a:off x="7010400" y="4654469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0" name="Rounded Rectangle 10">
                <a:extLst>
                  <a:ext uri="{FF2B5EF4-FFF2-40B4-BE49-F238E27FC236}">
                    <a16:creationId xmlns:a16="http://schemas.microsoft.com/office/drawing/2014/main" id="{878702E3-FB5E-4555-8C3C-1A262BBAF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654469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 l="-7143" r="-2381" b="-2326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FABFD9-25FE-4724-8843-3D11B60105E2}"/>
              </a:ext>
            </a:extLst>
          </p:cNvPr>
          <p:cNvCxnSpPr>
            <a:cxnSpLocks/>
            <a:stCxn id="12" idx="3"/>
            <a:endCxn id="50" idx="0"/>
          </p:cNvCxnSpPr>
          <p:nvPr/>
        </p:nvCxnSpPr>
        <p:spPr>
          <a:xfrm>
            <a:off x="4465320" y="4015741"/>
            <a:ext cx="2796540" cy="63872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4D6F34-887C-4FCD-B7C1-4A0F25A365A7}"/>
              </a:ext>
            </a:extLst>
          </p:cNvPr>
          <p:cNvCxnSpPr>
            <a:cxnSpLocks/>
          </p:cNvCxnSpPr>
          <p:nvPr/>
        </p:nvCxnSpPr>
        <p:spPr>
          <a:xfrm>
            <a:off x="4465320" y="4736639"/>
            <a:ext cx="2621280" cy="1946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B33BED8-2719-4F6A-BB37-24B855FC7790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5257800" y="4905929"/>
            <a:ext cx="1752600" cy="4804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150818-5961-4B14-B6C0-2095491E906C}"/>
              </a:ext>
            </a:extLst>
          </p:cNvPr>
          <p:cNvCxnSpPr>
            <a:cxnSpLocks/>
          </p:cNvCxnSpPr>
          <p:nvPr/>
        </p:nvCxnSpPr>
        <p:spPr>
          <a:xfrm flipV="1">
            <a:off x="6553200" y="5113020"/>
            <a:ext cx="533400" cy="3161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37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7" grpId="0" animBg="1"/>
      <p:bldP spid="5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5E34-B0FD-4617-B2CB-202FF5E6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Quiz: a General Bayesian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5ABCD-04EA-4DCB-98C9-9CE8AB2E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C1203F-5EA0-4643-9376-26B118D465F1}"/>
                  </a:ext>
                </a:extLst>
              </p:cNvPr>
              <p:cNvSpPr/>
              <p:nvPr/>
            </p:nvSpPr>
            <p:spPr>
              <a:xfrm>
                <a:off x="4191000" y="4124036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9AC1203F-5EA0-4643-9376-26B118D465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24036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9524" r="-2381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8D03F68F-BB24-4985-87DC-BDCEF31E7372}"/>
                  </a:ext>
                </a:extLst>
              </p:cNvPr>
              <p:cNvSpPr/>
              <p:nvPr/>
            </p:nvSpPr>
            <p:spPr>
              <a:xfrm>
                <a:off x="4191000" y="3276600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8D03F68F-BB24-4985-87DC-BDCEF31E7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276600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l="-9524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193531-AEE2-456C-B442-A4844C38BAE9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4442460" y="3779520"/>
            <a:ext cx="0" cy="34451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0">
                <a:extLst>
                  <a:ext uri="{FF2B5EF4-FFF2-40B4-BE49-F238E27FC236}">
                    <a16:creationId xmlns:a16="http://schemas.microsoft.com/office/drawing/2014/main" id="{5BD35335-8469-46F2-923E-1B5ACEFF7AA5}"/>
                  </a:ext>
                </a:extLst>
              </p:cNvPr>
              <p:cNvSpPr/>
              <p:nvPr/>
            </p:nvSpPr>
            <p:spPr>
              <a:xfrm>
                <a:off x="5029200" y="4837384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9" name="Rounded Rectangle 10">
                <a:extLst>
                  <a:ext uri="{FF2B5EF4-FFF2-40B4-BE49-F238E27FC236}">
                    <a16:creationId xmlns:a16="http://schemas.microsoft.com/office/drawing/2014/main" id="{5BD35335-8469-46F2-923E-1B5ACEFF7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37384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 l="-7143" r="-2381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D20D5D-E118-4AD6-9578-4F08777BAB27}"/>
              </a:ext>
            </a:extLst>
          </p:cNvPr>
          <p:cNvCxnSpPr>
            <a:cxnSpLocks/>
            <a:stCxn id="11" idx="2"/>
            <a:endCxn id="19" idx="1"/>
          </p:cNvCxnSpPr>
          <p:nvPr/>
        </p:nvCxnSpPr>
        <p:spPr>
          <a:xfrm>
            <a:off x="4442460" y="4626956"/>
            <a:ext cx="586740" cy="46188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F75C045-B064-40A2-9A48-3F4A2DBA78C1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602480" y="3755044"/>
            <a:ext cx="678180" cy="108234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10">
                <a:extLst>
                  <a:ext uri="{FF2B5EF4-FFF2-40B4-BE49-F238E27FC236}">
                    <a16:creationId xmlns:a16="http://schemas.microsoft.com/office/drawing/2014/main" id="{C16A2A39-8029-426E-88A2-EC28255C3CCC}"/>
                  </a:ext>
                </a:extLst>
              </p:cNvPr>
              <p:cNvSpPr/>
              <p:nvPr/>
            </p:nvSpPr>
            <p:spPr>
              <a:xfrm>
                <a:off x="6324600" y="4876800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7" name="Rounded Rectangle 10">
                <a:extLst>
                  <a:ext uri="{FF2B5EF4-FFF2-40B4-BE49-F238E27FC236}">
                    <a16:creationId xmlns:a16="http://schemas.microsoft.com/office/drawing/2014/main" id="{C16A2A39-8029-426E-88A2-EC28255C3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876800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 l="-9524" r="-2381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8CAACC-1A3F-4F77-BAF4-62BB9B37327F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5532120" y="5088844"/>
            <a:ext cx="792480" cy="3941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D7B40F-F18F-4F7A-90AE-3DB99487373F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693920" y="4375496"/>
            <a:ext cx="1706880" cy="5884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47AA3E-4386-4CED-94AA-E324DF52E76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693920" y="3667976"/>
            <a:ext cx="1882140" cy="120882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10">
                <a:extLst>
                  <a:ext uri="{FF2B5EF4-FFF2-40B4-BE49-F238E27FC236}">
                    <a16:creationId xmlns:a16="http://schemas.microsoft.com/office/drawing/2014/main" id="{878702E3-FB5E-4555-8C3C-1A262BBAF5B9}"/>
                  </a:ext>
                </a:extLst>
              </p:cNvPr>
              <p:cNvSpPr/>
              <p:nvPr/>
            </p:nvSpPr>
            <p:spPr>
              <a:xfrm>
                <a:off x="7239000" y="4166789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0" name="Rounded Rectangle 10">
                <a:extLst>
                  <a:ext uri="{FF2B5EF4-FFF2-40B4-BE49-F238E27FC236}">
                    <a16:creationId xmlns:a16="http://schemas.microsoft.com/office/drawing/2014/main" id="{878702E3-FB5E-4555-8C3C-1A262BBAF5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166789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 l="-9524" r="-2381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8FABFD9-25FE-4724-8843-3D11B60105E2}"/>
              </a:ext>
            </a:extLst>
          </p:cNvPr>
          <p:cNvCxnSpPr>
            <a:cxnSpLocks/>
            <a:stCxn id="12" idx="3"/>
            <a:endCxn id="50" idx="0"/>
          </p:cNvCxnSpPr>
          <p:nvPr/>
        </p:nvCxnSpPr>
        <p:spPr>
          <a:xfrm>
            <a:off x="4693920" y="3528061"/>
            <a:ext cx="2796540" cy="63872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4D6F34-887C-4FCD-B7C1-4A0F25A365A7}"/>
              </a:ext>
            </a:extLst>
          </p:cNvPr>
          <p:cNvCxnSpPr>
            <a:cxnSpLocks/>
          </p:cNvCxnSpPr>
          <p:nvPr/>
        </p:nvCxnSpPr>
        <p:spPr>
          <a:xfrm>
            <a:off x="4693920" y="4248959"/>
            <a:ext cx="2621280" cy="1946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B33BED8-2719-4F6A-BB37-24B855FC7790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5486400" y="4418249"/>
            <a:ext cx="1752600" cy="4804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150818-5961-4B14-B6C0-2095491E906C}"/>
              </a:ext>
            </a:extLst>
          </p:cNvPr>
          <p:cNvCxnSpPr>
            <a:cxnSpLocks/>
          </p:cNvCxnSpPr>
          <p:nvPr/>
        </p:nvCxnSpPr>
        <p:spPr>
          <a:xfrm flipV="1">
            <a:off x="6781800" y="4625340"/>
            <a:ext cx="533400" cy="31611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E16BBA5-6AE1-4638-AFCF-2C5517F45DC0}"/>
              </a:ext>
            </a:extLst>
          </p:cNvPr>
          <p:cNvSpPr/>
          <p:nvPr/>
        </p:nvSpPr>
        <p:spPr>
          <a:xfrm>
            <a:off x="7896347" y="5278458"/>
            <a:ext cx="24893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1+2+4+8+16=2</a:t>
            </a:r>
            <a:r>
              <a:rPr lang="en-US" sz="2400" baseline="30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-1</a:t>
            </a:r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 parameters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E69C19-E7DB-41B4-A4CA-D2EA9FEE64DA}"/>
              </a:ext>
            </a:extLst>
          </p:cNvPr>
          <p:cNvSpPr/>
          <p:nvPr/>
        </p:nvSpPr>
        <p:spPr>
          <a:xfrm>
            <a:off x="4515525" y="2955692"/>
            <a:ext cx="274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F8EEF6-54EE-4634-9537-7107A23FA8BD}"/>
              </a:ext>
            </a:extLst>
          </p:cNvPr>
          <p:cNvSpPr/>
          <p:nvPr/>
        </p:nvSpPr>
        <p:spPr>
          <a:xfrm>
            <a:off x="3899126" y="4105936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0F56D7-F361-4EB1-96AA-D3D5FE0D995D}"/>
              </a:ext>
            </a:extLst>
          </p:cNvPr>
          <p:cNvSpPr/>
          <p:nvPr/>
        </p:nvSpPr>
        <p:spPr>
          <a:xfrm>
            <a:off x="5141595" y="5278458"/>
            <a:ext cx="278130" cy="400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A2C81D-529E-4B51-9D7B-6DFE404FEF7D}"/>
              </a:ext>
            </a:extLst>
          </p:cNvPr>
          <p:cNvSpPr/>
          <p:nvPr/>
        </p:nvSpPr>
        <p:spPr>
          <a:xfrm>
            <a:off x="6460192" y="5350449"/>
            <a:ext cx="278130" cy="400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8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0BC482E-D07D-4302-A078-E58D67592C04}"/>
              </a:ext>
            </a:extLst>
          </p:cNvPr>
          <p:cNvSpPr/>
          <p:nvPr/>
        </p:nvSpPr>
        <p:spPr>
          <a:xfrm>
            <a:off x="7520940" y="4555873"/>
            <a:ext cx="502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16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197A3-7665-4255-A131-19EEB71DA3C6}"/>
              </a:ext>
            </a:extLst>
          </p:cNvPr>
          <p:cNvSpPr/>
          <p:nvPr/>
        </p:nvSpPr>
        <p:spPr>
          <a:xfrm>
            <a:off x="7984806" y="3328005"/>
            <a:ext cx="2278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All: binary variables</a:t>
            </a:r>
          </a:p>
        </p:txBody>
      </p:sp>
      <p:pic>
        <p:nvPicPr>
          <p:cNvPr id="32" name="Graphic 31" descr="Head with Gears">
            <a:extLst>
              <a:ext uri="{FF2B5EF4-FFF2-40B4-BE49-F238E27FC236}">
                <a16:creationId xmlns:a16="http://schemas.microsoft.com/office/drawing/2014/main" id="{9C8C2C85-5BD5-D147-A46B-C5AA311EA1F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267"/>
          <a:stretch/>
        </p:blipFill>
        <p:spPr>
          <a:xfrm>
            <a:off x="0" y="178234"/>
            <a:ext cx="746045" cy="822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94D25AD-57ED-254E-874C-306B3F3BAA36}"/>
                  </a:ext>
                </a:extLst>
              </p:cNvPr>
              <p:cNvSpPr/>
              <p:nvPr/>
            </p:nvSpPr>
            <p:spPr>
              <a:xfrm>
                <a:off x="609600" y="1220558"/>
                <a:ext cx="807720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113"/>
                <a:r>
                  <a:rPr lang="en-US" sz="2800" dirty="0">
                    <a:latin typeface="Candara" panose="020E0502030303020204" pitchFamily="34" charset="0"/>
                  </a:rPr>
                  <a:t>By product rule:</a:t>
                </a:r>
              </a:p>
              <a:p>
                <a:pPr marL="1111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11113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5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sz="28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</a:br>
                <a:r>
                  <a:rPr lang="en-US" sz="28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94D25AD-57ED-254E-874C-306B3F3BA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20558"/>
                <a:ext cx="8077200" cy="1815882"/>
              </a:xfrm>
              <a:prstGeom prst="rect">
                <a:avLst/>
              </a:prstGeom>
              <a:blipFill>
                <a:blip r:embed="rId10"/>
                <a:stretch>
                  <a:fillRect l="-1572" t="-3472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1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30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999B-560D-4245-9FDD-AFDDC57D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Network for Independent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30A44-BC52-48B4-96A0-59D0C4ADE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5F3432-E3F0-4957-80A6-3E9B7CCD5C4C}"/>
                  </a:ext>
                </a:extLst>
              </p:cNvPr>
              <p:cNvSpPr/>
              <p:nvPr/>
            </p:nvSpPr>
            <p:spPr>
              <a:xfrm>
                <a:off x="2106930" y="1330614"/>
                <a:ext cx="77952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111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>
                  <a:solidFill>
                    <a:srgbClr val="7030A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65F3432-E3F0-4957-80A6-3E9B7CCD5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6930" y="1330614"/>
                <a:ext cx="7795260" cy="523220"/>
              </a:xfrm>
              <a:prstGeom prst="rect">
                <a:avLst/>
              </a:prstGeom>
              <a:blipFill>
                <a:blip r:embed="rId2"/>
                <a:stretch>
                  <a:fillRect l="-326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10">
                <a:extLst>
                  <a:ext uri="{FF2B5EF4-FFF2-40B4-BE49-F238E27FC236}">
                    <a16:creationId xmlns:a16="http://schemas.microsoft.com/office/drawing/2014/main" id="{A3CDE8C1-4014-47CA-89DF-DCCDDECC26C2}"/>
                  </a:ext>
                </a:extLst>
              </p:cNvPr>
              <p:cNvSpPr/>
              <p:nvPr/>
            </p:nvSpPr>
            <p:spPr>
              <a:xfrm>
                <a:off x="4191000" y="4124036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Rounded Rectangle 10">
                <a:extLst>
                  <a:ext uri="{FF2B5EF4-FFF2-40B4-BE49-F238E27FC236}">
                    <a16:creationId xmlns:a16="http://schemas.microsoft.com/office/drawing/2014/main" id="{A3CDE8C1-4014-47CA-89DF-DCCDDECC2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124036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3"/>
                <a:stretch>
                  <a:fillRect l="-9524" r="-2381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11">
                <a:extLst>
                  <a:ext uri="{FF2B5EF4-FFF2-40B4-BE49-F238E27FC236}">
                    <a16:creationId xmlns:a16="http://schemas.microsoft.com/office/drawing/2014/main" id="{601EFCC9-30D8-41E9-B7AC-631E0A85ECA8}"/>
                  </a:ext>
                </a:extLst>
              </p:cNvPr>
              <p:cNvSpPr/>
              <p:nvPr/>
            </p:nvSpPr>
            <p:spPr>
              <a:xfrm>
                <a:off x="4191000" y="3276600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Rounded Rectangle 11">
                <a:extLst>
                  <a:ext uri="{FF2B5EF4-FFF2-40B4-BE49-F238E27FC236}">
                    <a16:creationId xmlns:a16="http://schemas.microsoft.com/office/drawing/2014/main" id="{601EFCC9-30D8-41E9-B7AC-631E0A85E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276600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4"/>
                <a:stretch>
                  <a:fillRect l="-9524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10">
                <a:extLst>
                  <a:ext uri="{FF2B5EF4-FFF2-40B4-BE49-F238E27FC236}">
                    <a16:creationId xmlns:a16="http://schemas.microsoft.com/office/drawing/2014/main" id="{63B8AA0A-D5BC-4CF0-8548-94F8D28C2D14}"/>
                  </a:ext>
                </a:extLst>
              </p:cNvPr>
              <p:cNvSpPr/>
              <p:nvPr/>
            </p:nvSpPr>
            <p:spPr>
              <a:xfrm>
                <a:off x="5029200" y="4837384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9" name="Rounded Rectangle 10">
                <a:extLst>
                  <a:ext uri="{FF2B5EF4-FFF2-40B4-BE49-F238E27FC236}">
                    <a16:creationId xmlns:a16="http://schemas.microsoft.com/office/drawing/2014/main" id="{63B8AA0A-D5BC-4CF0-8548-94F8D28C2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37384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 l="-7143" r="-2381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0">
                <a:extLst>
                  <a:ext uri="{FF2B5EF4-FFF2-40B4-BE49-F238E27FC236}">
                    <a16:creationId xmlns:a16="http://schemas.microsoft.com/office/drawing/2014/main" id="{78584703-5446-4320-A9C2-0B9A97E3CD39}"/>
                  </a:ext>
                </a:extLst>
              </p:cNvPr>
              <p:cNvSpPr/>
              <p:nvPr/>
            </p:nvSpPr>
            <p:spPr>
              <a:xfrm>
                <a:off x="6324600" y="4876800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" name="Rounded Rectangle 10">
                <a:extLst>
                  <a:ext uri="{FF2B5EF4-FFF2-40B4-BE49-F238E27FC236}">
                    <a16:creationId xmlns:a16="http://schemas.microsoft.com/office/drawing/2014/main" id="{78584703-5446-4320-A9C2-0B9A97E3C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4876800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6"/>
                <a:stretch>
                  <a:fillRect l="-9524" r="-2381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0">
                <a:extLst>
                  <a:ext uri="{FF2B5EF4-FFF2-40B4-BE49-F238E27FC236}">
                    <a16:creationId xmlns:a16="http://schemas.microsoft.com/office/drawing/2014/main" id="{1E8464AF-BC63-407D-8919-7B3010F8864B}"/>
                  </a:ext>
                </a:extLst>
              </p:cNvPr>
              <p:cNvSpPr/>
              <p:nvPr/>
            </p:nvSpPr>
            <p:spPr>
              <a:xfrm>
                <a:off x="7239000" y="4166789"/>
                <a:ext cx="502920" cy="502920"/>
              </a:xfrm>
              <a:prstGeom prst="roundRect">
                <a:avLst>
                  <a:gd name="adj" fmla="val 50000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6" name="Rounded Rectangle 10">
                <a:extLst>
                  <a:ext uri="{FF2B5EF4-FFF2-40B4-BE49-F238E27FC236}">
                    <a16:creationId xmlns:a16="http://schemas.microsoft.com/office/drawing/2014/main" id="{1E8464AF-BC63-407D-8919-7B3010F88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166789"/>
                <a:ext cx="502920" cy="502920"/>
              </a:xfrm>
              <a:prstGeom prst="roundRect">
                <a:avLst>
                  <a:gd name="adj" fmla="val 50000"/>
                </a:avLst>
              </a:prstGeom>
              <a:blipFill>
                <a:blip r:embed="rId7"/>
                <a:stretch>
                  <a:fillRect l="-9524" r="-2381" b="-238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E7EB3B12-9A78-46E0-B652-987F3373A33B}"/>
              </a:ext>
            </a:extLst>
          </p:cNvPr>
          <p:cNvSpPr/>
          <p:nvPr/>
        </p:nvSpPr>
        <p:spPr>
          <a:xfrm>
            <a:off x="4851302" y="5853369"/>
            <a:ext cx="2489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5</a:t>
            </a:r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 parameters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848522-7C16-41EB-AE8F-382CC34A0FEC}"/>
              </a:ext>
            </a:extLst>
          </p:cNvPr>
          <p:cNvSpPr/>
          <p:nvPr/>
        </p:nvSpPr>
        <p:spPr>
          <a:xfrm>
            <a:off x="4515525" y="2955692"/>
            <a:ext cx="274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5293B3-31B6-46AB-8C20-E220CC3D7292}"/>
              </a:ext>
            </a:extLst>
          </p:cNvPr>
          <p:cNvSpPr/>
          <p:nvPr/>
        </p:nvSpPr>
        <p:spPr>
          <a:xfrm>
            <a:off x="3899126" y="4105936"/>
            <a:ext cx="274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118862-636A-44A0-B19E-601FFBB1F20A}"/>
              </a:ext>
            </a:extLst>
          </p:cNvPr>
          <p:cNvSpPr/>
          <p:nvPr/>
        </p:nvSpPr>
        <p:spPr>
          <a:xfrm>
            <a:off x="5141595" y="5278458"/>
            <a:ext cx="278130" cy="400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70E126-4B43-4C84-B377-73C704F6BFC8}"/>
              </a:ext>
            </a:extLst>
          </p:cNvPr>
          <p:cNvSpPr/>
          <p:nvPr/>
        </p:nvSpPr>
        <p:spPr>
          <a:xfrm>
            <a:off x="6460192" y="5350449"/>
            <a:ext cx="278130" cy="400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2F5302-E885-41EB-8027-1CE06D3A0074}"/>
              </a:ext>
            </a:extLst>
          </p:cNvPr>
          <p:cNvSpPr/>
          <p:nvPr/>
        </p:nvSpPr>
        <p:spPr>
          <a:xfrm>
            <a:off x="7520940" y="4555873"/>
            <a:ext cx="502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endParaRPr lang="en-US" sz="2000" dirty="0">
              <a:solidFill>
                <a:srgbClr val="7030A0"/>
              </a:solidFill>
              <a:latin typeface="Candara" panose="020E05020303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41808F-A2A0-4810-8889-D0B7F7940C19}"/>
              </a:ext>
            </a:extLst>
          </p:cNvPr>
          <p:cNvSpPr/>
          <p:nvPr/>
        </p:nvSpPr>
        <p:spPr>
          <a:xfrm>
            <a:off x="6599257" y="3127950"/>
            <a:ext cx="2278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All: binary variables</a:t>
            </a:r>
          </a:p>
        </p:txBody>
      </p:sp>
    </p:spTree>
    <p:extLst>
      <p:ext uri="{BB962C8B-B14F-4D97-AF65-F5344CB8AC3E}">
        <p14:creationId xmlns:p14="http://schemas.microsoft.com/office/powerpoint/2010/main" val="117691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  <a:p>
            <a:r>
              <a:rPr lang="en-US" dirty="0"/>
              <a:t>Bayes’ Rule</a:t>
            </a:r>
          </a:p>
          <a:p>
            <a:r>
              <a:rPr lang="en-US" dirty="0"/>
              <a:t>Bayesian Networks</a:t>
            </a:r>
          </a:p>
          <a:p>
            <a:r>
              <a:rPr lang="en-US" dirty="0"/>
              <a:t>D-Separation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434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ECE3-24A4-4B3F-B9C7-19C86CB2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4161-C9D4-49A6-A893-FE6216B4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956819" cy="533400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and B are d-separated </a:t>
            </a:r>
            <a:r>
              <a:rPr lang="en-US" dirty="0" err="1"/>
              <a:t>iff</a:t>
            </a:r>
            <a:r>
              <a:rPr lang="en-US" dirty="0"/>
              <a:t> every undirected path from A to B is “blocked”.</a:t>
            </a:r>
          </a:p>
          <a:p>
            <a:r>
              <a:rPr lang="en-US" dirty="0"/>
              <a:t>A path is “blocked” </a:t>
            </a:r>
            <a:r>
              <a:rPr lang="en-US" dirty="0" err="1"/>
              <a:t>iff</a:t>
            </a:r>
            <a:r>
              <a:rPr lang="en-US" dirty="0"/>
              <a:t> one or more of the following conditions is true: </a:t>
            </a:r>
          </a:p>
          <a:p>
            <a:pPr lvl="1"/>
            <a:r>
              <a:rPr lang="en-US" dirty="0"/>
              <a:t>There exists an evidence variable C on the path such that </a:t>
            </a:r>
            <a:r>
              <a:rPr lang="en-US" dirty="0">
                <a:solidFill>
                  <a:srgbClr val="FF0000"/>
                </a:solidFill>
              </a:rPr>
              <a:t>-&gt;C-&gt;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exists an evidence variable C on the path such that </a:t>
            </a:r>
            <a:r>
              <a:rPr lang="en-US" dirty="0">
                <a:solidFill>
                  <a:srgbClr val="FF0000"/>
                </a:solidFill>
              </a:rPr>
              <a:t>&lt;-C-&gt;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exists a variable C on the path such that neither it or any of its descendants is an evidence variable and </a:t>
            </a:r>
            <a:r>
              <a:rPr lang="en-US" dirty="0">
                <a:solidFill>
                  <a:srgbClr val="FF0000"/>
                </a:solidFill>
              </a:rPr>
              <a:t>-&gt;C&lt;-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CF9A4-01DF-4488-B18D-3425D579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38</a:t>
            </a:fld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21BA1C-927C-46A2-BF29-4D46F5433F00}"/>
              </a:ext>
            </a:extLst>
          </p:cNvPr>
          <p:cNvCxnSpPr>
            <a:cxnSpLocks/>
          </p:cNvCxnSpPr>
          <p:nvPr/>
        </p:nvCxnSpPr>
        <p:spPr>
          <a:xfrm>
            <a:off x="8138161" y="1645920"/>
            <a:ext cx="4395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3B9530A-F8BC-4D80-BC4C-1FF1DC68B296}"/>
              </a:ext>
            </a:extLst>
          </p:cNvPr>
          <p:cNvSpPr/>
          <p:nvPr/>
        </p:nvSpPr>
        <p:spPr>
          <a:xfrm>
            <a:off x="7772400" y="146304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E55F0E-4C27-4654-AED2-A5DECB84D57D}"/>
              </a:ext>
            </a:extLst>
          </p:cNvPr>
          <p:cNvSpPr/>
          <p:nvPr/>
        </p:nvSpPr>
        <p:spPr>
          <a:xfrm>
            <a:off x="8577735" y="1463040"/>
            <a:ext cx="365760" cy="36576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ECB917-50D2-4AA2-99CE-60C87DD20866}"/>
              </a:ext>
            </a:extLst>
          </p:cNvPr>
          <p:cNvCxnSpPr>
            <a:cxnSpLocks/>
          </p:cNvCxnSpPr>
          <p:nvPr/>
        </p:nvCxnSpPr>
        <p:spPr>
          <a:xfrm>
            <a:off x="8943496" y="1645920"/>
            <a:ext cx="45481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6F5B400-3A33-4CF1-BABE-AAB09DEE5FFA}"/>
              </a:ext>
            </a:extLst>
          </p:cNvPr>
          <p:cNvSpPr/>
          <p:nvPr/>
        </p:nvSpPr>
        <p:spPr>
          <a:xfrm>
            <a:off x="9398310" y="146304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E8381A-F891-4EDF-840F-540D121A37E3}"/>
              </a:ext>
            </a:extLst>
          </p:cNvPr>
          <p:cNvCxnSpPr>
            <a:cxnSpLocks/>
            <a:stCxn id="17" idx="6"/>
            <a:endCxn id="12" idx="2"/>
          </p:cNvCxnSpPr>
          <p:nvPr/>
        </p:nvCxnSpPr>
        <p:spPr>
          <a:xfrm>
            <a:off x="7297940" y="1645920"/>
            <a:ext cx="474461" cy="0"/>
          </a:xfrm>
          <a:prstGeom prst="straightConnector1">
            <a:avLst/>
          </a:prstGeom>
          <a:ln w="28575">
            <a:prstDash val="sys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9BBE62D-E00C-4E9B-BB62-45E25E5180F0}"/>
              </a:ext>
            </a:extLst>
          </p:cNvPr>
          <p:cNvSpPr/>
          <p:nvPr/>
        </p:nvSpPr>
        <p:spPr>
          <a:xfrm>
            <a:off x="6932179" y="146304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B5A8CA1-E81C-4469-B285-2491CC30E83A}"/>
              </a:ext>
            </a:extLst>
          </p:cNvPr>
          <p:cNvSpPr/>
          <p:nvPr/>
        </p:nvSpPr>
        <p:spPr>
          <a:xfrm>
            <a:off x="10210800" y="146304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8FDF16-3C2C-4C51-BB00-F034C1959851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>
            <a:off x="9764070" y="1645920"/>
            <a:ext cx="446730" cy="0"/>
          </a:xfrm>
          <a:prstGeom prst="straightConnector1">
            <a:avLst/>
          </a:prstGeom>
          <a:ln w="28575">
            <a:prstDash val="sys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47878B-5746-4E9E-8008-BB14267052B1}"/>
              </a:ext>
            </a:extLst>
          </p:cNvPr>
          <p:cNvCxnSpPr>
            <a:cxnSpLocks/>
            <a:stCxn id="22" idx="2"/>
            <a:endCxn id="21" idx="6"/>
          </p:cNvCxnSpPr>
          <p:nvPr/>
        </p:nvCxnSpPr>
        <p:spPr>
          <a:xfrm flipH="1">
            <a:off x="8138161" y="3070872"/>
            <a:ext cx="439575" cy="4038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9C9EC8-33D2-49A7-9221-33033BEBBC06}"/>
              </a:ext>
            </a:extLst>
          </p:cNvPr>
          <p:cNvSpPr/>
          <p:nvPr/>
        </p:nvSpPr>
        <p:spPr>
          <a:xfrm>
            <a:off x="7772400" y="329184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243A3D-FBCF-4D78-9CBF-8E5EDA6F3E5D}"/>
              </a:ext>
            </a:extLst>
          </p:cNvPr>
          <p:cNvSpPr/>
          <p:nvPr/>
        </p:nvSpPr>
        <p:spPr>
          <a:xfrm>
            <a:off x="8577735" y="2887992"/>
            <a:ext cx="365760" cy="36576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1B194F-4347-407D-AB7A-7554BF1C037D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8943496" y="3070872"/>
            <a:ext cx="454815" cy="40384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F320A3C-BE7E-4278-BA7B-FDDA948B3F39}"/>
              </a:ext>
            </a:extLst>
          </p:cNvPr>
          <p:cNvSpPr/>
          <p:nvPr/>
        </p:nvSpPr>
        <p:spPr>
          <a:xfrm>
            <a:off x="9398310" y="329184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FB17B4-71AB-4F5A-BE69-B01D713807A0}"/>
              </a:ext>
            </a:extLst>
          </p:cNvPr>
          <p:cNvCxnSpPr>
            <a:cxnSpLocks/>
            <a:stCxn id="26" idx="6"/>
            <a:endCxn id="21" idx="2"/>
          </p:cNvCxnSpPr>
          <p:nvPr/>
        </p:nvCxnSpPr>
        <p:spPr>
          <a:xfrm>
            <a:off x="7297940" y="3474720"/>
            <a:ext cx="474461" cy="0"/>
          </a:xfrm>
          <a:prstGeom prst="straightConnector1">
            <a:avLst/>
          </a:prstGeom>
          <a:ln w="28575">
            <a:prstDash val="sys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DAA73F8-AB9E-4C09-A8F7-7EFB41CC738A}"/>
              </a:ext>
            </a:extLst>
          </p:cNvPr>
          <p:cNvSpPr/>
          <p:nvPr/>
        </p:nvSpPr>
        <p:spPr>
          <a:xfrm>
            <a:off x="6932179" y="329184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768758-5347-45E7-95FC-D11DF5DAFB50}"/>
              </a:ext>
            </a:extLst>
          </p:cNvPr>
          <p:cNvSpPr/>
          <p:nvPr/>
        </p:nvSpPr>
        <p:spPr>
          <a:xfrm>
            <a:off x="10210800" y="329184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9650CDD-3E91-44F7-8B55-EBF97182478E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9764070" y="3474720"/>
            <a:ext cx="446730" cy="0"/>
          </a:xfrm>
          <a:prstGeom prst="straightConnector1">
            <a:avLst/>
          </a:prstGeom>
          <a:ln w="28575">
            <a:prstDash val="sys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F8DBBC-5608-4CD1-A4CF-0DCF72F3DD7D}"/>
              </a:ext>
            </a:extLst>
          </p:cNvPr>
          <p:cNvCxnSpPr>
            <a:cxnSpLocks/>
            <a:stCxn id="30" idx="6"/>
            <a:endCxn id="31" idx="2"/>
          </p:cNvCxnSpPr>
          <p:nvPr/>
        </p:nvCxnSpPr>
        <p:spPr>
          <a:xfrm>
            <a:off x="8138161" y="4922056"/>
            <a:ext cx="439575" cy="2919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6D7434E-0F69-4907-A13C-3E6C50779C07}"/>
              </a:ext>
            </a:extLst>
          </p:cNvPr>
          <p:cNvSpPr/>
          <p:nvPr/>
        </p:nvSpPr>
        <p:spPr>
          <a:xfrm>
            <a:off x="7772400" y="4739175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2F32AC3-34FC-4D8D-8AB7-7C3C6C96E56B}"/>
              </a:ext>
            </a:extLst>
          </p:cNvPr>
          <p:cNvSpPr/>
          <p:nvPr/>
        </p:nvSpPr>
        <p:spPr>
          <a:xfrm>
            <a:off x="8577735" y="503112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C214A64-BC48-4779-912A-99CDD785784A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>
            <a:off x="8943496" y="4922056"/>
            <a:ext cx="454815" cy="29194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1FB82AB-BBE8-438A-9E34-F6A14DC05FCE}"/>
              </a:ext>
            </a:extLst>
          </p:cNvPr>
          <p:cNvSpPr/>
          <p:nvPr/>
        </p:nvSpPr>
        <p:spPr>
          <a:xfrm>
            <a:off x="9398310" y="4739175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ndara" panose="020E0502030303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284E67-D4D0-41C2-A099-E11541CEE1FC}"/>
              </a:ext>
            </a:extLst>
          </p:cNvPr>
          <p:cNvCxnSpPr>
            <a:cxnSpLocks/>
            <a:stCxn id="35" idx="6"/>
            <a:endCxn id="30" idx="2"/>
          </p:cNvCxnSpPr>
          <p:nvPr/>
        </p:nvCxnSpPr>
        <p:spPr>
          <a:xfrm>
            <a:off x="7297940" y="4922055"/>
            <a:ext cx="474461" cy="0"/>
          </a:xfrm>
          <a:prstGeom prst="straightConnector1">
            <a:avLst/>
          </a:prstGeom>
          <a:ln w="28575">
            <a:prstDash val="sys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3539FA2-DDEC-4C11-A37D-CFEB91DF5733}"/>
              </a:ext>
            </a:extLst>
          </p:cNvPr>
          <p:cNvSpPr/>
          <p:nvPr/>
        </p:nvSpPr>
        <p:spPr>
          <a:xfrm>
            <a:off x="6932179" y="4739175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A9A8E85-63B4-4D8B-BBFF-25FA12325BA8}"/>
              </a:ext>
            </a:extLst>
          </p:cNvPr>
          <p:cNvSpPr/>
          <p:nvPr/>
        </p:nvSpPr>
        <p:spPr>
          <a:xfrm>
            <a:off x="10210800" y="4739175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B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DCBD02-4C06-4B6A-99CD-BC580E36348D}"/>
              </a:ext>
            </a:extLst>
          </p:cNvPr>
          <p:cNvCxnSpPr>
            <a:cxnSpLocks/>
            <a:stCxn id="33" idx="6"/>
            <a:endCxn id="36" idx="2"/>
          </p:cNvCxnSpPr>
          <p:nvPr/>
        </p:nvCxnSpPr>
        <p:spPr>
          <a:xfrm>
            <a:off x="9764070" y="4922055"/>
            <a:ext cx="446730" cy="0"/>
          </a:xfrm>
          <a:prstGeom prst="straightConnector1">
            <a:avLst/>
          </a:prstGeom>
          <a:ln w="28575">
            <a:prstDash val="sysDash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88A7088-4619-47FE-BDB6-1CB1A03B39B4}"/>
              </a:ext>
            </a:extLst>
          </p:cNvPr>
          <p:cNvSpPr/>
          <p:nvPr/>
        </p:nvSpPr>
        <p:spPr>
          <a:xfrm>
            <a:off x="8823661" y="588264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39" name="Straight Arrow Connector 87">
            <a:extLst>
              <a:ext uri="{FF2B5EF4-FFF2-40B4-BE49-F238E27FC236}">
                <a16:creationId xmlns:a16="http://schemas.microsoft.com/office/drawing/2014/main" id="{C8C1A1BF-BE64-44F5-BEBE-DA38A8AF882B}"/>
              </a:ext>
            </a:extLst>
          </p:cNvPr>
          <p:cNvCxnSpPr>
            <a:cxnSpLocks/>
            <a:stCxn id="31" idx="4"/>
            <a:endCxn id="38" idx="0"/>
          </p:cNvCxnSpPr>
          <p:nvPr/>
        </p:nvCxnSpPr>
        <p:spPr>
          <a:xfrm rot="16200000" flipH="1">
            <a:off x="8640698" y="5516797"/>
            <a:ext cx="485760" cy="245926"/>
          </a:xfrm>
          <a:prstGeom prst="curved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78972617-2266-4AC5-A6DD-3D959CCB4EEA}"/>
              </a:ext>
            </a:extLst>
          </p:cNvPr>
          <p:cNvSpPr/>
          <p:nvPr/>
        </p:nvSpPr>
        <p:spPr>
          <a:xfrm>
            <a:off x="8366760" y="588264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D</a:t>
            </a:r>
          </a:p>
        </p:txBody>
      </p:sp>
      <p:cxnSp>
        <p:nvCxnSpPr>
          <p:cNvPr id="41" name="Straight Arrow Connector 87">
            <a:extLst>
              <a:ext uri="{FF2B5EF4-FFF2-40B4-BE49-F238E27FC236}">
                <a16:creationId xmlns:a16="http://schemas.microsoft.com/office/drawing/2014/main" id="{ED26C718-2D68-4DDF-AC49-2AD9C22E3727}"/>
              </a:ext>
            </a:extLst>
          </p:cNvPr>
          <p:cNvCxnSpPr>
            <a:cxnSpLocks/>
            <a:stCxn id="31" idx="4"/>
            <a:endCxn id="40" idx="0"/>
          </p:cNvCxnSpPr>
          <p:nvPr/>
        </p:nvCxnSpPr>
        <p:spPr>
          <a:xfrm rot="5400000">
            <a:off x="8412248" y="5534274"/>
            <a:ext cx="485760" cy="210975"/>
          </a:xfrm>
          <a:prstGeom prst="curvedConnector3">
            <a:avLst>
              <a:gd name="adj1" fmla="val 50000"/>
            </a:avLst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2C737FD-27C7-496A-8CF9-339B266808FE}"/>
              </a:ext>
            </a:extLst>
          </p:cNvPr>
          <p:cNvSpPr/>
          <p:nvPr/>
        </p:nvSpPr>
        <p:spPr>
          <a:xfrm>
            <a:off x="8567154" y="397944"/>
            <a:ext cx="365760" cy="36576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31B21A-3678-43A7-B858-40FB8AF55B27}"/>
              </a:ext>
            </a:extLst>
          </p:cNvPr>
          <p:cNvSpPr/>
          <p:nvPr/>
        </p:nvSpPr>
        <p:spPr>
          <a:xfrm>
            <a:off x="8229600" y="763704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evidence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3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18" grpId="0" animBg="1"/>
      <p:bldP spid="21" grpId="0" animBg="1"/>
      <p:bldP spid="22" grpId="0" animBg="1"/>
      <p:bldP spid="24" grpId="0" animBg="1"/>
      <p:bldP spid="26" grpId="0" animBg="1"/>
      <p:bldP spid="27" grpId="0" animBg="1"/>
      <p:bldP spid="30" grpId="0" animBg="1"/>
      <p:bldP spid="31" grpId="0" animBg="1"/>
      <p:bldP spid="33" grpId="0" animBg="1"/>
      <p:bldP spid="35" grpId="0" animBg="1"/>
      <p:bldP spid="36" grpId="0" animBg="1"/>
      <p:bldP spid="38" grpId="0" animBg="1"/>
      <p:bldP spid="40" grpId="0" animBg="1"/>
      <p:bldP spid="42" grpId="0" animBg="1"/>
      <p:bldP spid="4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629E-48D2-485D-9D1B-8BD8B696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d-separation and Conditional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22F6-DD85-4C4B-94BD-B9C76D10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two variables are d-separated relative to a set of variables Z in a directed graph, then they are independent conditional on Z in all probability distributions such a graph can represent.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7C143-62B0-4ECA-B24C-1FABE091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52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1B74-0D57-1F4B-83A9-867EFD7A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Probabilistic 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AFC52-D2D2-6C44-AC4F-80099FA0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AE81EF-8829-4371-BFBE-A4776665B563}"/>
              </a:ext>
            </a:extLst>
          </p:cNvPr>
          <p:cNvSpPr/>
          <p:nvPr/>
        </p:nvSpPr>
        <p:spPr>
          <a:xfrm>
            <a:off x="4267200" y="2392299"/>
            <a:ext cx="137160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B</a:t>
            </a:r>
            <a:r>
              <a:rPr lang="en-US" dirty="0">
                <a:latin typeface="Candara" panose="020E0502030303020204" pitchFamily="34" charset="0"/>
              </a:rPr>
              <a:t>urglary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34DCDA-7AEB-49B6-85A9-99DD3917B6D9}"/>
              </a:ext>
            </a:extLst>
          </p:cNvPr>
          <p:cNvSpPr/>
          <p:nvPr/>
        </p:nvSpPr>
        <p:spPr>
          <a:xfrm>
            <a:off x="6096000" y="2392299"/>
            <a:ext cx="158115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E</a:t>
            </a:r>
            <a:r>
              <a:rPr lang="en-US" dirty="0">
                <a:latin typeface="Candara" panose="020E0502030303020204" pitchFamily="34" charset="0"/>
              </a:rPr>
              <a:t>arthquake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03CDA88-8057-4F87-9478-F96265D196A6}"/>
              </a:ext>
            </a:extLst>
          </p:cNvPr>
          <p:cNvCxnSpPr>
            <a:cxnSpLocks/>
            <a:stCxn id="32" idx="4"/>
            <a:endCxn id="35" idx="1"/>
          </p:cNvCxnSpPr>
          <p:nvPr/>
        </p:nvCxnSpPr>
        <p:spPr>
          <a:xfrm>
            <a:off x="4953001" y="2837307"/>
            <a:ext cx="514911" cy="398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4C11E26-9940-422B-9904-F92439C68346}"/>
              </a:ext>
            </a:extLst>
          </p:cNvPr>
          <p:cNvSpPr/>
          <p:nvPr/>
        </p:nvSpPr>
        <p:spPr>
          <a:xfrm>
            <a:off x="5334000" y="3171063"/>
            <a:ext cx="91440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latin typeface="Candara" panose="020E0502030303020204" pitchFamily="34" charset="0"/>
              </a:rPr>
              <a:t>A</a:t>
            </a:r>
            <a:r>
              <a:rPr lang="en-US" dirty="0">
                <a:latin typeface="Candara" panose="020E0502030303020204" pitchFamily="34" charset="0"/>
              </a:rPr>
              <a:t>larm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BE8EC66-E086-422C-82C2-2AD725D8C171}"/>
              </a:ext>
            </a:extLst>
          </p:cNvPr>
          <p:cNvSpPr/>
          <p:nvPr/>
        </p:nvSpPr>
        <p:spPr>
          <a:xfrm>
            <a:off x="4076700" y="3920109"/>
            <a:ext cx="137160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M</a:t>
            </a:r>
            <a:r>
              <a:rPr lang="en-US" dirty="0" err="1">
                <a:latin typeface="Candara" panose="020E0502030303020204" pitchFamily="34" charset="0"/>
              </a:rPr>
              <a:t>aryCalls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35F398-CFBD-4EC5-81DC-882614CDD972}"/>
              </a:ext>
            </a:extLst>
          </p:cNvPr>
          <p:cNvSpPr/>
          <p:nvPr/>
        </p:nvSpPr>
        <p:spPr>
          <a:xfrm>
            <a:off x="6096000" y="3920109"/>
            <a:ext cx="1581150" cy="445008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 err="1">
                <a:latin typeface="Candara" panose="020E0502030303020204" pitchFamily="34" charset="0"/>
              </a:rPr>
              <a:t>J</a:t>
            </a:r>
            <a:r>
              <a:rPr lang="en-US" dirty="0" err="1">
                <a:latin typeface="Candara" panose="020E0502030303020204" pitchFamily="34" charset="0"/>
              </a:rPr>
              <a:t>ohnCalls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89D7B7-C3B5-46BD-8B19-7258D2E58D08}"/>
              </a:ext>
            </a:extLst>
          </p:cNvPr>
          <p:cNvCxnSpPr>
            <a:cxnSpLocks/>
            <a:stCxn id="33" idx="4"/>
            <a:endCxn id="35" idx="7"/>
          </p:cNvCxnSpPr>
          <p:nvPr/>
        </p:nvCxnSpPr>
        <p:spPr>
          <a:xfrm flipH="1">
            <a:off x="6114489" y="2837307"/>
            <a:ext cx="772086" cy="3989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8CEFD5-BC78-42B2-91E1-171CDDAE295E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4762501" y="3550901"/>
            <a:ext cx="705411" cy="369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6EA428-1178-4A23-8909-0E87C2F5498E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6114489" y="3550901"/>
            <a:ext cx="772086" cy="369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60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CA6D-30CE-CD4E-B317-B701DE2C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d-separated</a:t>
            </a:r>
          </a:p>
        </p:txBody>
      </p:sp>
      <p:graphicFrame>
        <p:nvGraphicFramePr>
          <p:cNvPr id="36" name="Content Placeholder 35">
            <a:extLst>
              <a:ext uri="{FF2B5EF4-FFF2-40B4-BE49-F238E27FC236}">
                <a16:creationId xmlns:a16="http://schemas.microsoft.com/office/drawing/2014/main" id="{3E5D7BA9-1077-E942-967A-6AAA66684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4171529"/>
              </p:ext>
            </p:extLst>
          </p:nvPr>
        </p:nvGraphicFramePr>
        <p:xfrm>
          <a:off x="6238240" y="2362200"/>
          <a:ext cx="1762761" cy="2743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251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T/F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C⊥A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C⊥A|B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C⊥D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0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C⊥D|A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E⊥C|D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490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DB344-5B5B-E445-AAB3-22CB0A90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9CB888-A355-1F47-97B8-4A513085570E}"/>
              </a:ext>
            </a:extLst>
          </p:cNvPr>
          <p:cNvSpPr/>
          <p:nvPr/>
        </p:nvSpPr>
        <p:spPr>
          <a:xfrm>
            <a:off x="3405927" y="3154680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D1DD8E-5FC7-0342-BEF9-6493FB127EAC}"/>
              </a:ext>
            </a:extLst>
          </p:cNvPr>
          <p:cNvCxnSpPr>
            <a:cxnSpLocks/>
            <a:stCxn id="18" idx="2"/>
            <a:endCxn id="8" idx="0"/>
          </p:cNvCxnSpPr>
          <p:nvPr/>
        </p:nvCxnSpPr>
        <p:spPr>
          <a:xfrm>
            <a:off x="4625340" y="3638756"/>
            <a:ext cx="0" cy="35412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CB4D9F-1EAB-2440-8EDE-4F8161CCCA4A}"/>
              </a:ext>
            </a:extLst>
          </p:cNvPr>
          <p:cNvSpPr/>
          <p:nvPr/>
        </p:nvSpPr>
        <p:spPr>
          <a:xfrm>
            <a:off x="4373880" y="3992880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9BF51F3-2B49-C347-8CD4-40106F7E3920}"/>
              </a:ext>
            </a:extLst>
          </p:cNvPr>
          <p:cNvSpPr/>
          <p:nvPr/>
        </p:nvSpPr>
        <p:spPr>
          <a:xfrm>
            <a:off x="3857492" y="2345489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78A309-C895-CC41-B39E-D90288A3B37B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>
            <a:off x="4108952" y="2848409"/>
            <a:ext cx="516388" cy="28742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9701ED7-55EA-7946-B661-7FBAA8DC7309}"/>
              </a:ext>
            </a:extLst>
          </p:cNvPr>
          <p:cNvSpPr/>
          <p:nvPr/>
        </p:nvSpPr>
        <p:spPr>
          <a:xfrm>
            <a:off x="3417153" y="3992880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C65B07-E7BE-3D40-AB50-AF54D9ED30D7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3657387" y="3657600"/>
            <a:ext cx="11226" cy="33528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099D3-1833-A44C-810E-9D4D7842F3D0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3657388" y="2848410"/>
            <a:ext cx="451565" cy="30627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A60201-33BF-8C40-979F-78A971CE969F}"/>
              </a:ext>
            </a:extLst>
          </p:cNvPr>
          <p:cNvSpPr/>
          <p:nvPr/>
        </p:nvSpPr>
        <p:spPr>
          <a:xfrm>
            <a:off x="4373880" y="3135835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BAE9C2-5A36-F740-9BE1-780A1858186B}"/>
              </a:ext>
            </a:extLst>
          </p:cNvPr>
          <p:cNvSpPr/>
          <p:nvPr/>
        </p:nvSpPr>
        <p:spPr>
          <a:xfrm>
            <a:off x="7477601" y="2806931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C56AE5-D86D-104E-BD48-A28EFA97A9E3}"/>
              </a:ext>
            </a:extLst>
          </p:cNvPr>
          <p:cNvSpPr/>
          <p:nvPr/>
        </p:nvSpPr>
        <p:spPr>
          <a:xfrm>
            <a:off x="7477601" y="3265901"/>
            <a:ext cx="34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1B8D1D-F92E-AF46-B946-429D1C75ACC9}"/>
              </a:ext>
            </a:extLst>
          </p:cNvPr>
          <p:cNvSpPr/>
          <p:nvPr/>
        </p:nvSpPr>
        <p:spPr>
          <a:xfrm>
            <a:off x="7477601" y="3717406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F181A5-6042-434A-93BD-EEE065EAB061}"/>
              </a:ext>
            </a:extLst>
          </p:cNvPr>
          <p:cNvSpPr/>
          <p:nvPr/>
        </p:nvSpPr>
        <p:spPr>
          <a:xfrm>
            <a:off x="7477601" y="4176376"/>
            <a:ext cx="34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93F322-764B-9B48-B8A9-4866535E5AD5}"/>
              </a:ext>
            </a:extLst>
          </p:cNvPr>
          <p:cNvSpPr/>
          <p:nvPr/>
        </p:nvSpPr>
        <p:spPr>
          <a:xfrm>
            <a:off x="7477601" y="4633576"/>
            <a:ext cx="34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410180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285D-6CE1-F543-9148-83AEF741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d-separated</a:t>
            </a:r>
          </a:p>
        </p:txBody>
      </p:sp>
      <p:graphicFrame>
        <p:nvGraphicFramePr>
          <p:cNvPr id="74" name="Content Placeholder 35">
            <a:extLst>
              <a:ext uri="{FF2B5EF4-FFF2-40B4-BE49-F238E27FC236}">
                <a16:creationId xmlns:a16="http://schemas.microsoft.com/office/drawing/2014/main" id="{6D92C364-1143-9C42-ACC2-1C9B4191A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7432273"/>
              </p:ext>
            </p:extLst>
          </p:nvPr>
        </p:nvGraphicFramePr>
        <p:xfrm>
          <a:off x="6847840" y="2362200"/>
          <a:ext cx="1762761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251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T/F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F⊥A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F⊥A|D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F⊥A|G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0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F⊥A|H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2036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059D8-B74D-0D48-9CA2-6ACB0904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8B303F2-D937-D34F-B4EB-9EC6F0346C33}"/>
              </a:ext>
            </a:extLst>
          </p:cNvPr>
          <p:cNvCxnSpPr>
            <a:cxnSpLocks/>
            <a:stCxn id="39" idx="5"/>
            <a:endCxn id="40" idx="2"/>
          </p:cNvCxnSpPr>
          <p:nvPr/>
        </p:nvCxnSpPr>
        <p:spPr>
          <a:xfrm>
            <a:off x="3888357" y="2755677"/>
            <a:ext cx="297404" cy="315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917A0C4-4B56-054E-B1A6-C0CC88694B6C}"/>
              </a:ext>
            </a:extLst>
          </p:cNvPr>
          <p:cNvSpPr/>
          <p:nvPr/>
        </p:nvSpPr>
        <p:spPr>
          <a:xfrm>
            <a:off x="3576161" y="244348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C8EE8E2-D19A-8749-86C6-7EB65FD135E6}"/>
              </a:ext>
            </a:extLst>
          </p:cNvPr>
          <p:cNvSpPr/>
          <p:nvPr/>
        </p:nvSpPr>
        <p:spPr>
          <a:xfrm>
            <a:off x="4185761" y="2888049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9813EF-BC39-F54E-B6AE-5A9DAED09620}"/>
              </a:ext>
            </a:extLst>
          </p:cNvPr>
          <p:cNvCxnSpPr>
            <a:cxnSpLocks/>
            <a:stCxn id="42" idx="3"/>
            <a:endCxn id="40" idx="6"/>
          </p:cNvCxnSpPr>
          <p:nvPr/>
        </p:nvCxnSpPr>
        <p:spPr>
          <a:xfrm flipH="1">
            <a:off x="4551521" y="2755677"/>
            <a:ext cx="282164" cy="315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577F265D-D966-8349-943B-5AF073D16840}"/>
              </a:ext>
            </a:extLst>
          </p:cNvPr>
          <p:cNvSpPr/>
          <p:nvPr/>
        </p:nvSpPr>
        <p:spPr>
          <a:xfrm>
            <a:off x="4780121" y="244348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C382844-888C-5E4E-A6DA-F21062297565}"/>
              </a:ext>
            </a:extLst>
          </p:cNvPr>
          <p:cNvSpPr/>
          <p:nvPr/>
        </p:nvSpPr>
        <p:spPr>
          <a:xfrm>
            <a:off x="4719161" y="3622195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8E61DA-9E23-934F-8E5A-9120F93C348E}"/>
              </a:ext>
            </a:extLst>
          </p:cNvPr>
          <p:cNvCxnSpPr>
            <a:cxnSpLocks/>
            <a:stCxn id="40" idx="4"/>
            <a:endCxn id="43" idx="1"/>
          </p:cNvCxnSpPr>
          <p:nvPr/>
        </p:nvCxnSpPr>
        <p:spPr>
          <a:xfrm>
            <a:off x="4368641" y="3253809"/>
            <a:ext cx="404084" cy="42195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C5919E6E-AF7D-1F40-B90A-EBB075211177}"/>
              </a:ext>
            </a:extLst>
          </p:cNvPr>
          <p:cNvSpPr/>
          <p:nvPr/>
        </p:nvSpPr>
        <p:spPr>
          <a:xfrm>
            <a:off x="5267801" y="2895445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BDC892-6485-9C4A-9715-E962EEE087D0}"/>
              </a:ext>
            </a:extLst>
          </p:cNvPr>
          <p:cNvCxnSpPr>
            <a:cxnSpLocks/>
            <a:stCxn id="67" idx="3"/>
            <a:endCxn id="63" idx="6"/>
          </p:cNvCxnSpPr>
          <p:nvPr/>
        </p:nvCxnSpPr>
        <p:spPr>
          <a:xfrm flipH="1">
            <a:off x="5633561" y="2763073"/>
            <a:ext cx="282164" cy="31525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DB3BF6A-957D-BE44-BF86-295F44F4CA1B}"/>
              </a:ext>
            </a:extLst>
          </p:cNvPr>
          <p:cNvSpPr/>
          <p:nvPr/>
        </p:nvSpPr>
        <p:spPr>
          <a:xfrm>
            <a:off x="5862161" y="2450876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F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F4F63AB-6953-0942-887B-A773EDDB62B0}"/>
              </a:ext>
            </a:extLst>
          </p:cNvPr>
          <p:cNvCxnSpPr>
            <a:cxnSpLocks/>
            <a:stCxn id="63" idx="4"/>
            <a:endCxn id="43" idx="7"/>
          </p:cNvCxnSpPr>
          <p:nvPr/>
        </p:nvCxnSpPr>
        <p:spPr>
          <a:xfrm flipH="1">
            <a:off x="5031357" y="3261205"/>
            <a:ext cx="419324" cy="41455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5711646-F5E1-B64E-840A-185066E9A169}"/>
              </a:ext>
            </a:extLst>
          </p:cNvPr>
          <p:cNvCxnSpPr>
            <a:cxnSpLocks/>
            <a:stCxn id="70" idx="5"/>
            <a:endCxn id="71" idx="2"/>
          </p:cNvCxnSpPr>
          <p:nvPr/>
        </p:nvCxnSpPr>
        <p:spPr>
          <a:xfrm>
            <a:off x="3827397" y="3919152"/>
            <a:ext cx="297404" cy="23120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5644402-7931-C64B-8A23-F6C01D690CCE}"/>
              </a:ext>
            </a:extLst>
          </p:cNvPr>
          <p:cNvSpPr/>
          <p:nvPr/>
        </p:nvSpPr>
        <p:spPr>
          <a:xfrm>
            <a:off x="3515201" y="3606955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H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0EB4690-7C14-1246-8EFA-3B247D6668D1}"/>
              </a:ext>
            </a:extLst>
          </p:cNvPr>
          <p:cNvSpPr/>
          <p:nvPr/>
        </p:nvSpPr>
        <p:spPr>
          <a:xfrm>
            <a:off x="4124801" y="3967480"/>
            <a:ext cx="365760" cy="365760"/>
          </a:xfrm>
          <a:prstGeom prst="ellips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F268639-6A64-A24C-823D-1572FD7927F9}"/>
              </a:ext>
            </a:extLst>
          </p:cNvPr>
          <p:cNvCxnSpPr>
            <a:cxnSpLocks/>
            <a:stCxn id="43" idx="3"/>
            <a:endCxn id="71" idx="6"/>
          </p:cNvCxnSpPr>
          <p:nvPr/>
        </p:nvCxnSpPr>
        <p:spPr>
          <a:xfrm flipH="1">
            <a:off x="4490561" y="3934392"/>
            <a:ext cx="282164" cy="2159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E4620D8-0326-CF48-B762-717DBA15EEA8}"/>
              </a:ext>
            </a:extLst>
          </p:cNvPr>
          <p:cNvSpPr/>
          <p:nvPr/>
        </p:nvSpPr>
        <p:spPr>
          <a:xfrm>
            <a:off x="8087201" y="2806931"/>
            <a:ext cx="34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A540F0-7E00-3E4E-A213-C5957625333F}"/>
              </a:ext>
            </a:extLst>
          </p:cNvPr>
          <p:cNvSpPr/>
          <p:nvPr/>
        </p:nvSpPr>
        <p:spPr>
          <a:xfrm>
            <a:off x="8087201" y="3265901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83FD81-C144-B244-BB82-248F957A9F5B}"/>
              </a:ext>
            </a:extLst>
          </p:cNvPr>
          <p:cNvSpPr/>
          <p:nvPr/>
        </p:nvSpPr>
        <p:spPr>
          <a:xfrm>
            <a:off x="8087201" y="3717406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7553C2-74D5-064C-BB11-87CE58FB8B46}"/>
              </a:ext>
            </a:extLst>
          </p:cNvPr>
          <p:cNvSpPr/>
          <p:nvPr/>
        </p:nvSpPr>
        <p:spPr>
          <a:xfrm>
            <a:off x="8087201" y="4176376"/>
            <a:ext cx="34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pic>
        <p:nvPicPr>
          <p:cNvPr id="26" name="Graphic 25" descr="Head with Gears">
            <a:extLst>
              <a:ext uri="{FF2B5EF4-FFF2-40B4-BE49-F238E27FC236}">
                <a16:creationId xmlns:a16="http://schemas.microsoft.com/office/drawing/2014/main" id="{6B431746-7407-1D4E-BE65-5C3C61447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67"/>
          <a:stretch/>
        </p:blipFill>
        <p:spPr>
          <a:xfrm>
            <a:off x="0" y="178234"/>
            <a:ext cx="746045" cy="8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CA6D-30CE-CD4E-B317-B701DE2C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d-separated</a:t>
            </a:r>
          </a:p>
        </p:txBody>
      </p:sp>
      <p:graphicFrame>
        <p:nvGraphicFramePr>
          <p:cNvPr id="36" name="Content Placeholder 35">
            <a:extLst>
              <a:ext uri="{FF2B5EF4-FFF2-40B4-BE49-F238E27FC236}">
                <a16:creationId xmlns:a16="http://schemas.microsoft.com/office/drawing/2014/main" id="{3E5D7BA9-1077-E942-967A-6AAA66684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45333"/>
              </p:ext>
            </p:extLst>
          </p:nvPr>
        </p:nvGraphicFramePr>
        <p:xfrm>
          <a:off x="7162801" y="1828800"/>
          <a:ext cx="1762761" cy="4114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251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T/F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A⊥E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A⊥E|B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A⊥E|C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30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A⊥B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2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A⊥B|C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49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D⊥E|B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94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F⊥G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54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F⊥G|E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9037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DB344-5B5B-E445-AAB3-22CB0A90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09CB888-A355-1F47-97B8-4A513085570E}"/>
              </a:ext>
            </a:extLst>
          </p:cNvPr>
          <p:cNvSpPr/>
          <p:nvPr/>
        </p:nvSpPr>
        <p:spPr>
          <a:xfrm>
            <a:off x="4831080" y="2590800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D1DD8E-5FC7-0342-BEF9-6493FB127EA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00360" y="3892846"/>
            <a:ext cx="329781" cy="37666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ECB4D9F-1EAB-2440-8EDE-4F8161CCCA4A}"/>
              </a:ext>
            </a:extLst>
          </p:cNvPr>
          <p:cNvSpPr/>
          <p:nvPr/>
        </p:nvSpPr>
        <p:spPr>
          <a:xfrm>
            <a:off x="4678680" y="4269510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9BF51F3-2B49-C347-8CD4-40106F7E3920}"/>
              </a:ext>
            </a:extLst>
          </p:cNvPr>
          <p:cNvSpPr/>
          <p:nvPr/>
        </p:nvSpPr>
        <p:spPr>
          <a:xfrm>
            <a:off x="3673015" y="2610198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78A309-C895-CC41-B39E-D90288A3B37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909060" y="3879367"/>
            <a:ext cx="280858" cy="38614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9701ED7-55EA-7946-B661-7FBAA8DC7309}"/>
              </a:ext>
            </a:extLst>
          </p:cNvPr>
          <p:cNvSpPr/>
          <p:nvPr/>
        </p:nvSpPr>
        <p:spPr>
          <a:xfrm>
            <a:off x="4162292" y="3445814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C65B07-E7BE-3D40-AB50-AF54D9ED30D7}"/>
              </a:ext>
            </a:extLst>
          </p:cNvPr>
          <p:cNvCxnSpPr>
            <a:cxnSpLocks/>
          </p:cNvCxnSpPr>
          <p:nvPr/>
        </p:nvCxnSpPr>
        <p:spPr>
          <a:xfrm flipH="1">
            <a:off x="4541394" y="3048001"/>
            <a:ext cx="377050" cy="44703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0099D3-1833-A44C-810E-9D4D7842F3D0}"/>
              </a:ext>
            </a:extLst>
          </p:cNvPr>
          <p:cNvCxnSpPr>
            <a:cxnSpLocks/>
          </p:cNvCxnSpPr>
          <p:nvPr/>
        </p:nvCxnSpPr>
        <p:spPr>
          <a:xfrm>
            <a:off x="4041786" y="3084473"/>
            <a:ext cx="225415" cy="41515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0A60201-33BF-8C40-979F-78A971CE969F}"/>
              </a:ext>
            </a:extLst>
          </p:cNvPr>
          <p:cNvSpPr/>
          <p:nvPr/>
        </p:nvSpPr>
        <p:spPr>
          <a:xfrm>
            <a:off x="3657600" y="4265507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BAE9C2-5A36-F740-9BE1-780A1858186B}"/>
              </a:ext>
            </a:extLst>
          </p:cNvPr>
          <p:cNvSpPr/>
          <p:nvPr/>
        </p:nvSpPr>
        <p:spPr>
          <a:xfrm>
            <a:off x="8419716" y="2273531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C56AE5-D86D-104E-BD48-A28EFA97A9E3}"/>
              </a:ext>
            </a:extLst>
          </p:cNvPr>
          <p:cNvSpPr/>
          <p:nvPr/>
        </p:nvSpPr>
        <p:spPr>
          <a:xfrm>
            <a:off x="8414907" y="2732501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1B8D1D-F92E-AF46-B946-429D1C75ACC9}"/>
              </a:ext>
            </a:extLst>
          </p:cNvPr>
          <p:cNvSpPr/>
          <p:nvPr/>
        </p:nvSpPr>
        <p:spPr>
          <a:xfrm>
            <a:off x="8414907" y="3184006"/>
            <a:ext cx="34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1F181A5-6042-434A-93BD-EEE065EAB061}"/>
              </a:ext>
            </a:extLst>
          </p:cNvPr>
          <p:cNvSpPr/>
          <p:nvPr/>
        </p:nvSpPr>
        <p:spPr>
          <a:xfrm>
            <a:off x="8414907" y="3642976"/>
            <a:ext cx="34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93F322-764B-9B48-B8A9-4866535E5AD5}"/>
              </a:ext>
            </a:extLst>
          </p:cNvPr>
          <p:cNvSpPr/>
          <p:nvPr/>
        </p:nvSpPr>
        <p:spPr>
          <a:xfrm>
            <a:off x="8414907" y="4100176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F60129-8FEF-4A6D-855B-494682A5A68A}"/>
              </a:ext>
            </a:extLst>
          </p:cNvPr>
          <p:cNvSpPr/>
          <p:nvPr/>
        </p:nvSpPr>
        <p:spPr>
          <a:xfrm>
            <a:off x="8414907" y="4567536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3394A5-1386-4AA9-ABD5-97611859C1C8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369156" y="3048000"/>
            <a:ext cx="368770" cy="381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ounded Rectangle 17">
            <a:extLst>
              <a:ext uri="{FF2B5EF4-FFF2-40B4-BE49-F238E27FC236}">
                <a16:creationId xmlns:a16="http://schemas.microsoft.com/office/drawing/2014/main" id="{02A0E574-79B5-425D-9185-24DE81D7BE9D}"/>
              </a:ext>
            </a:extLst>
          </p:cNvPr>
          <p:cNvSpPr/>
          <p:nvPr/>
        </p:nvSpPr>
        <p:spPr>
          <a:xfrm>
            <a:off x="3117696" y="3429000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F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EE3FDA-F108-408A-A2AB-73E41FFE6499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5229706" y="3048000"/>
            <a:ext cx="256269" cy="39781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7">
            <a:extLst>
              <a:ext uri="{FF2B5EF4-FFF2-40B4-BE49-F238E27FC236}">
                <a16:creationId xmlns:a16="http://schemas.microsoft.com/office/drawing/2014/main" id="{4B132CEF-2F87-401C-B90E-1ECDDF94CBA5}"/>
              </a:ext>
            </a:extLst>
          </p:cNvPr>
          <p:cNvSpPr/>
          <p:nvPr/>
        </p:nvSpPr>
        <p:spPr>
          <a:xfrm>
            <a:off x="5234514" y="3445814"/>
            <a:ext cx="502920" cy="50292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BF86F48-C8E4-404D-B959-B0359C3F2CE4}"/>
              </a:ext>
            </a:extLst>
          </p:cNvPr>
          <p:cNvSpPr/>
          <p:nvPr/>
        </p:nvSpPr>
        <p:spPr>
          <a:xfrm>
            <a:off x="8392161" y="5024736"/>
            <a:ext cx="34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7FCBE3-0517-4EBA-AFE7-855D07E79952}"/>
              </a:ext>
            </a:extLst>
          </p:cNvPr>
          <p:cNvSpPr/>
          <p:nvPr/>
        </p:nvSpPr>
        <p:spPr>
          <a:xfrm>
            <a:off x="8392161" y="5481936"/>
            <a:ext cx="335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F</a:t>
            </a:r>
          </a:p>
        </p:txBody>
      </p:sp>
      <p:pic>
        <p:nvPicPr>
          <p:cNvPr id="27" name="Graphic 26" descr="Head with Gears">
            <a:extLst>
              <a:ext uri="{FF2B5EF4-FFF2-40B4-BE49-F238E27FC236}">
                <a16:creationId xmlns:a16="http://schemas.microsoft.com/office/drawing/2014/main" id="{F6D0DD80-65CC-8146-B156-C464968CC1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67"/>
          <a:stretch/>
        </p:blipFill>
        <p:spPr>
          <a:xfrm>
            <a:off x="0" y="178234"/>
            <a:ext cx="746045" cy="8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4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22" grpId="0"/>
      <p:bldP spid="42" grpId="0"/>
      <p:bldP spid="4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  <a:p>
            <a:r>
              <a:rPr lang="en-US" dirty="0"/>
              <a:t>Bayes’ Rule</a:t>
            </a:r>
          </a:p>
          <a:p>
            <a:r>
              <a:rPr lang="en-US" dirty="0"/>
              <a:t>Bayesian Networks</a:t>
            </a:r>
          </a:p>
          <a:p>
            <a:r>
              <a:rPr lang="en-US" dirty="0"/>
              <a:t>D-Separation</a:t>
            </a:r>
          </a:p>
          <a:p>
            <a:r>
              <a:rPr lang="en-US" dirty="0"/>
              <a:t>Exact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3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285D-6CE1-F543-9148-83AEF741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4FACBE-5CCB-A04B-A962-F9A6B2A1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698240"/>
            <a:ext cx="10972800" cy="2854962"/>
          </a:xfrm>
        </p:spPr>
        <p:txBody>
          <a:bodyPr/>
          <a:lstStyle/>
          <a:p>
            <a:pPr fontAlgn="auto"/>
            <a:r>
              <a:rPr lang="en-US" dirty="0"/>
              <a:t>Mary calls to report the Alarm is ringing, and we want to know if there is a burglary.</a:t>
            </a:r>
          </a:p>
          <a:p>
            <a:r>
              <a:rPr lang="en-US" dirty="0"/>
              <a:t>The alarm might not be going off when Mary could be mistaken or lying.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059D8-B74D-0D48-9CA2-6ACB0904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97D526-508B-7149-9344-E59E1B1DEA2E}"/>
              </a:ext>
            </a:extLst>
          </p:cNvPr>
          <p:cNvSpPr/>
          <p:nvPr/>
        </p:nvSpPr>
        <p:spPr>
          <a:xfrm>
            <a:off x="213360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E9842D-66E2-2249-8911-7EA8DF4FFF45}"/>
              </a:ext>
            </a:extLst>
          </p:cNvPr>
          <p:cNvSpPr/>
          <p:nvPr/>
        </p:nvSpPr>
        <p:spPr>
          <a:xfrm>
            <a:off x="329565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F8BC9C-0E08-5C43-88C5-49C14BE05811}"/>
              </a:ext>
            </a:extLst>
          </p:cNvPr>
          <p:cNvCxnSpPr>
            <a:cxnSpLocks/>
            <a:stCxn id="25" idx="4"/>
            <a:endCxn id="28" idx="1"/>
          </p:cNvCxnSpPr>
          <p:nvPr/>
        </p:nvCxnSpPr>
        <p:spPr>
          <a:xfrm>
            <a:off x="238506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230703-6EB3-4243-8A6D-A88463A5ED2D}"/>
              </a:ext>
            </a:extLst>
          </p:cNvPr>
          <p:cNvSpPr/>
          <p:nvPr/>
        </p:nvSpPr>
        <p:spPr>
          <a:xfrm>
            <a:off x="264795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D426E6-CC35-8947-A8D2-E2372D464DAB}"/>
              </a:ext>
            </a:extLst>
          </p:cNvPr>
          <p:cNvSpPr/>
          <p:nvPr/>
        </p:nvSpPr>
        <p:spPr>
          <a:xfrm>
            <a:off x="213360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71B93D-D333-BD40-939E-8CF741F5AAC8}"/>
              </a:ext>
            </a:extLst>
          </p:cNvPr>
          <p:cNvSpPr/>
          <p:nvPr/>
        </p:nvSpPr>
        <p:spPr>
          <a:xfrm>
            <a:off x="327660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2B360F-2248-8F48-8D8E-EFECB1777643}"/>
              </a:ext>
            </a:extLst>
          </p:cNvPr>
          <p:cNvCxnSpPr>
            <a:cxnSpLocks/>
            <a:stCxn id="26" idx="4"/>
            <a:endCxn id="28" idx="7"/>
          </p:cNvCxnSpPr>
          <p:nvPr/>
        </p:nvCxnSpPr>
        <p:spPr>
          <a:xfrm flipH="1">
            <a:off x="307722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A01061-96E2-8649-ACEF-59F8695FC8FE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238506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803EE9-A5B8-5149-95CC-E8EC35F8BAA7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307722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Content Placeholder 35">
            <a:extLst>
              <a:ext uri="{FF2B5EF4-FFF2-40B4-BE49-F238E27FC236}">
                <a16:creationId xmlns:a16="http://schemas.microsoft.com/office/drawing/2014/main" id="{ABBD00A7-1D75-B84C-8ED4-09DF41DDFF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247648"/>
              </p:ext>
            </p:extLst>
          </p:nvPr>
        </p:nvGraphicFramePr>
        <p:xfrm>
          <a:off x="4724401" y="1457960"/>
          <a:ext cx="3765305" cy="13716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57048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1194825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Evidence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Hidden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Query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9FE5B6C7-78E1-D542-87E0-6F9B7590C351}"/>
              </a:ext>
            </a:extLst>
          </p:cNvPr>
          <p:cNvSpPr/>
          <p:nvPr/>
        </p:nvSpPr>
        <p:spPr>
          <a:xfrm>
            <a:off x="7391401" y="1447801"/>
            <a:ext cx="8467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M=m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245F30-4FF5-0142-B3F9-051FAE35BC62}"/>
              </a:ext>
            </a:extLst>
          </p:cNvPr>
          <p:cNvSpPr/>
          <p:nvPr/>
        </p:nvSpPr>
        <p:spPr>
          <a:xfrm>
            <a:off x="7391401" y="1906771"/>
            <a:ext cx="950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J, A, 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DF1D1B-8AD4-5240-A72E-B813C0B99751}"/>
              </a:ext>
            </a:extLst>
          </p:cNvPr>
          <p:cNvSpPr/>
          <p:nvPr/>
        </p:nvSpPr>
        <p:spPr>
          <a:xfrm>
            <a:off x="7391400" y="2358276"/>
            <a:ext cx="692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B=b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BF655E-E281-4D2B-810C-0250E6A9D791}"/>
              </a:ext>
            </a:extLst>
          </p:cNvPr>
          <p:cNvSpPr/>
          <p:nvPr/>
        </p:nvSpPr>
        <p:spPr>
          <a:xfrm>
            <a:off x="8747294" y="1398055"/>
            <a:ext cx="15397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B,E,A,M,J: 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binary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43032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285D-6CE1-F543-9148-83AEF741D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4FACBE-5CCB-A04B-A962-F9A6B2A1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91820"/>
            <a:ext cx="10972800" cy="2761382"/>
          </a:xfrm>
        </p:spPr>
        <p:txBody>
          <a:bodyPr>
            <a:normAutofit/>
          </a:bodyPr>
          <a:lstStyle/>
          <a:p>
            <a:pPr fontAlgn="auto"/>
            <a:r>
              <a:rPr lang="en-US" dirty="0"/>
              <a:t>Both Mary and John call to report the Alarm is ringing, we want to know if there is a Burglary.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059D8-B74D-0D48-9CA2-6ACB0904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797D526-508B-7149-9344-E59E1B1DEA2E}"/>
              </a:ext>
            </a:extLst>
          </p:cNvPr>
          <p:cNvSpPr/>
          <p:nvPr/>
        </p:nvSpPr>
        <p:spPr>
          <a:xfrm>
            <a:off x="213360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E9842D-66E2-2249-8911-7EA8DF4FFF45}"/>
              </a:ext>
            </a:extLst>
          </p:cNvPr>
          <p:cNvSpPr/>
          <p:nvPr/>
        </p:nvSpPr>
        <p:spPr>
          <a:xfrm>
            <a:off x="329565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F8BC9C-0E08-5C43-88C5-49C14BE05811}"/>
              </a:ext>
            </a:extLst>
          </p:cNvPr>
          <p:cNvCxnSpPr>
            <a:cxnSpLocks/>
            <a:stCxn id="25" idx="4"/>
            <a:endCxn id="28" idx="1"/>
          </p:cNvCxnSpPr>
          <p:nvPr/>
        </p:nvCxnSpPr>
        <p:spPr>
          <a:xfrm>
            <a:off x="238506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A230703-6EB3-4243-8A6D-A88463A5ED2D}"/>
              </a:ext>
            </a:extLst>
          </p:cNvPr>
          <p:cNvSpPr/>
          <p:nvPr/>
        </p:nvSpPr>
        <p:spPr>
          <a:xfrm>
            <a:off x="264795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6D426E6-CC35-8947-A8D2-E2372D464DAB}"/>
              </a:ext>
            </a:extLst>
          </p:cNvPr>
          <p:cNvSpPr/>
          <p:nvPr/>
        </p:nvSpPr>
        <p:spPr>
          <a:xfrm>
            <a:off x="213360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71B93D-D333-BD40-939E-8CF741F5AAC8}"/>
              </a:ext>
            </a:extLst>
          </p:cNvPr>
          <p:cNvSpPr/>
          <p:nvPr/>
        </p:nvSpPr>
        <p:spPr>
          <a:xfrm>
            <a:off x="327660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2B360F-2248-8F48-8D8E-EFECB1777643}"/>
              </a:ext>
            </a:extLst>
          </p:cNvPr>
          <p:cNvCxnSpPr>
            <a:cxnSpLocks/>
            <a:stCxn id="26" idx="4"/>
            <a:endCxn id="28" idx="7"/>
          </p:cNvCxnSpPr>
          <p:nvPr/>
        </p:nvCxnSpPr>
        <p:spPr>
          <a:xfrm flipH="1">
            <a:off x="307722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A01061-96E2-8649-ACEF-59F8695FC8FE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238506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803EE9-A5B8-5149-95CC-E8EC35F8BAA7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307722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Content Placeholder 35">
            <a:extLst>
              <a:ext uri="{FF2B5EF4-FFF2-40B4-BE49-F238E27FC236}">
                <a16:creationId xmlns:a16="http://schemas.microsoft.com/office/drawing/2014/main" id="{ABBD00A7-1D75-B84C-8ED4-09DF41DDFF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7118980"/>
              </p:ext>
            </p:extLst>
          </p:nvPr>
        </p:nvGraphicFramePr>
        <p:xfrm>
          <a:off x="4821726" y="1447800"/>
          <a:ext cx="3984990" cy="17373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523481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1461509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Evidence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Hidden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Query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9FE5B6C7-78E1-D542-87E0-6F9B7590C351}"/>
              </a:ext>
            </a:extLst>
          </p:cNvPr>
          <p:cNvSpPr/>
          <p:nvPr/>
        </p:nvSpPr>
        <p:spPr>
          <a:xfrm>
            <a:off x="7391401" y="1447801"/>
            <a:ext cx="8547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J=j, </a:t>
            </a:r>
          </a:p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M=m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245F30-4FF5-0142-B3F9-051FAE35BC62}"/>
              </a:ext>
            </a:extLst>
          </p:cNvPr>
          <p:cNvSpPr/>
          <p:nvPr/>
        </p:nvSpPr>
        <p:spPr>
          <a:xfrm>
            <a:off x="7391401" y="2287231"/>
            <a:ext cx="678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E, 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DF1D1B-8AD4-5240-A72E-B813C0B99751}"/>
              </a:ext>
            </a:extLst>
          </p:cNvPr>
          <p:cNvSpPr/>
          <p:nvPr/>
        </p:nvSpPr>
        <p:spPr>
          <a:xfrm>
            <a:off x="7391400" y="2738736"/>
            <a:ext cx="692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B=b</a:t>
            </a:r>
          </a:p>
        </p:txBody>
      </p:sp>
      <p:pic>
        <p:nvPicPr>
          <p:cNvPr id="19" name="Graphic 18" descr="Head with Gears">
            <a:extLst>
              <a:ext uri="{FF2B5EF4-FFF2-40B4-BE49-F238E27FC236}">
                <a16:creationId xmlns:a16="http://schemas.microsoft.com/office/drawing/2014/main" id="{013CA48A-508C-1A40-9AAE-2D5E2D60C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267"/>
          <a:stretch/>
        </p:blipFill>
        <p:spPr>
          <a:xfrm>
            <a:off x="0" y="178234"/>
            <a:ext cx="746045" cy="8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68EB-0D41-BA40-945F-02549D75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by Enumeration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24FCA-8DA0-FF4C-9887-7175A025D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3262385"/>
                <a:ext cx="10972800" cy="3290817"/>
              </a:xfrm>
            </p:spPr>
            <p:txBody>
              <a:bodyPr>
                <a:normAutofit fontScale="92500" lnSpcReduction="10000"/>
              </a:bodyPr>
              <a:lstStyle/>
              <a:p>
                <a:pPr marL="11113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800" baseline="30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 baseline="30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800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nary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7030A0"/>
                            </a:solidFill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7030A0"/>
                            </a:solidFill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800" baseline="30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 baseline="30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2800" dirty="0">
                                <a:solidFill>
                                  <a:srgbClr val="7030A0"/>
                                </a:solidFill>
                              </a:rPr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solidFill>
                                      <a:srgbClr val="7030A0"/>
                                    </a:solidFill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solidFill>
                                      <a:srgbClr val="7030A0"/>
                                    </a:solidFill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nary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aseline="-250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24FCA-8DA0-FF4C-9887-7175A025D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262385"/>
                <a:ext cx="10972800" cy="3290817"/>
              </a:xfrm>
              <a:blipFill>
                <a:blip r:embed="rId2"/>
                <a:stretch>
                  <a:fillRect l="-1156" t="-4231" b="-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8E5F-CB1E-9748-A0A6-0B68BC56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AF76FA-0D41-8F4F-A9AF-69C131C1C57C}"/>
              </a:ext>
            </a:extLst>
          </p:cNvPr>
          <p:cNvSpPr/>
          <p:nvPr/>
        </p:nvSpPr>
        <p:spPr>
          <a:xfrm>
            <a:off x="213360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FFAAFD9-8416-7443-89EA-27C998B57AF6}"/>
              </a:ext>
            </a:extLst>
          </p:cNvPr>
          <p:cNvSpPr/>
          <p:nvPr/>
        </p:nvSpPr>
        <p:spPr>
          <a:xfrm>
            <a:off x="329565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88B2AA-8A2C-2749-A748-9E0F435919A7}"/>
              </a:ext>
            </a:extLst>
          </p:cNvPr>
          <p:cNvCxnSpPr>
            <a:cxnSpLocks/>
            <a:stCxn id="24" idx="4"/>
            <a:endCxn id="27" idx="1"/>
          </p:cNvCxnSpPr>
          <p:nvPr/>
        </p:nvCxnSpPr>
        <p:spPr>
          <a:xfrm>
            <a:off x="238506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6A20370-75CC-BC4E-8A22-D0884A09B3E5}"/>
              </a:ext>
            </a:extLst>
          </p:cNvPr>
          <p:cNvSpPr/>
          <p:nvPr/>
        </p:nvSpPr>
        <p:spPr>
          <a:xfrm>
            <a:off x="264795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966C300-A5B7-F945-AF23-4EFAC188EF63}"/>
              </a:ext>
            </a:extLst>
          </p:cNvPr>
          <p:cNvSpPr/>
          <p:nvPr/>
        </p:nvSpPr>
        <p:spPr>
          <a:xfrm>
            <a:off x="213360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A6ACF9-2679-E245-ACF2-8B4CB0E6D1D5}"/>
              </a:ext>
            </a:extLst>
          </p:cNvPr>
          <p:cNvSpPr/>
          <p:nvPr/>
        </p:nvSpPr>
        <p:spPr>
          <a:xfrm>
            <a:off x="327660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A64D8E7-B6D3-B949-A484-C2568F5A339F}"/>
              </a:ext>
            </a:extLst>
          </p:cNvPr>
          <p:cNvCxnSpPr>
            <a:cxnSpLocks/>
            <a:stCxn id="25" idx="4"/>
            <a:endCxn id="27" idx="7"/>
          </p:cNvCxnSpPr>
          <p:nvPr/>
        </p:nvCxnSpPr>
        <p:spPr>
          <a:xfrm flipH="1">
            <a:off x="307722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7DB81E-749A-B04E-9BBA-1B0680F4CD74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238506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A4353A-B49A-1B48-8673-F59F7FF7F400}"/>
              </a:ext>
            </a:extLst>
          </p:cNvPr>
          <p:cNvCxnSpPr>
            <a:cxnSpLocks/>
            <a:stCxn id="27" idx="5"/>
            <a:endCxn id="29" idx="0"/>
          </p:cNvCxnSpPr>
          <p:nvPr/>
        </p:nvCxnSpPr>
        <p:spPr>
          <a:xfrm>
            <a:off x="307722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Content Placeholder 35">
            <a:extLst>
              <a:ext uri="{FF2B5EF4-FFF2-40B4-BE49-F238E27FC236}">
                <a16:creationId xmlns:a16="http://schemas.microsoft.com/office/drawing/2014/main" id="{A6A20005-5772-45F9-91E3-F66F272012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229183"/>
              </p:ext>
            </p:extLst>
          </p:nvPr>
        </p:nvGraphicFramePr>
        <p:xfrm>
          <a:off x="4821726" y="1447800"/>
          <a:ext cx="3984990" cy="17373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523481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1461509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Evidence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ndara" panose="020E0502030303020204" pitchFamily="34" charset="0"/>
                        </a:rPr>
                        <a:t>Hidden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ndara" panose="020E0502030303020204" pitchFamily="34" charset="0"/>
                        </a:rPr>
                        <a:t>Query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87A290D-5EF1-4589-BE2E-28A19C749BB0}"/>
              </a:ext>
            </a:extLst>
          </p:cNvPr>
          <p:cNvSpPr/>
          <p:nvPr/>
        </p:nvSpPr>
        <p:spPr>
          <a:xfrm>
            <a:off x="7391401" y="1447801"/>
            <a:ext cx="8547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J=j, </a:t>
            </a:r>
          </a:p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M=m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D240A5-A2B7-4D0F-8144-47ABB993DA52}"/>
              </a:ext>
            </a:extLst>
          </p:cNvPr>
          <p:cNvSpPr/>
          <p:nvPr/>
        </p:nvSpPr>
        <p:spPr>
          <a:xfrm>
            <a:off x="7391401" y="2287231"/>
            <a:ext cx="678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E, 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ECCA8-B2DF-401D-9051-37B7F55A1AC0}"/>
              </a:ext>
            </a:extLst>
          </p:cNvPr>
          <p:cNvSpPr/>
          <p:nvPr/>
        </p:nvSpPr>
        <p:spPr>
          <a:xfrm>
            <a:off x="7391400" y="2738736"/>
            <a:ext cx="692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B=b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FCD82-8E99-4454-B814-17D762955DA3}"/>
              </a:ext>
            </a:extLst>
          </p:cNvPr>
          <p:cNvSpPr/>
          <p:nvPr/>
        </p:nvSpPr>
        <p:spPr>
          <a:xfrm>
            <a:off x="4821726" y="3263158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3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C5C9-73F8-7E48-AC9E-3641ED7B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2-Test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4DF0229-2BB3-EB4A-AB64-1A2A00816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3054183"/>
                <a:ext cx="10972800" cy="3499019"/>
              </a:xfrm>
            </p:spPr>
            <p:txBody>
              <a:bodyPr>
                <a:noAutofit/>
              </a:bodyPr>
              <a:lstStyle/>
              <a:p>
                <a:pPr marL="11113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P(c|t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dirty="0">
                    <a:solidFill>
                      <a:srgbClr val="FF0000"/>
                    </a:solidFill>
                  </a:rPr>
                  <a:t>,t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800" dirty="0">
                    <a:solidFill>
                      <a:srgbClr val="FF0000"/>
                    </a:solidFill>
                  </a:rPr>
                  <a:t>)  = ?</a:t>
                </a:r>
              </a:p>
              <a:p>
                <a:pPr marL="12700" indent="0">
                  <a:buNone/>
                </a:pPr>
                <a:r>
                  <a:rPr lang="en-US" sz="2800" dirty="0"/>
                  <a:t>P(c|t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800" dirty="0"/>
                  <a:t> P(c,t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) = P(t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|c) P(t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|c) P(c) </a:t>
                </a:r>
                <a:br>
                  <a:rPr lang="en-US" sz="2800" dirty="0"/>
                </a:br>
                <a:r>
                  <a:rPr lang="en-US" sz="2800" dirty="0"/>
                  <a:t>                 = 0.9*0.9*0.01 = 0.0081</a:t>
                </a:r>
              </a:p>
              <a:p>
                <a:pPr marL="12700" indent="0">
                  <a:buNone/>
                </a:pPr>
                <a:r>
                  <a:rPr lang="en-US" sz="2800" dirty="0"/>
                  <a:t>P(¬c|t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800" dirty="0"/>
                  <a:t> P(¬c,t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) = P(t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|¬c) P(t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|¬c) P(¬c) </a:t>
                </a:r>
                <a:br>
                  <a:rPr lang="en-US" sz="2800" dirty="0"/>
                </a:br>
                <a:r>
                  <a:rPr lang="en-US" sz="2800" dirty="0"/>
                  <a:t>                    =  0.2*0.2*0.99 = 0.0396</a:t>
                </a:r>
              </a:p>
              <a:p>
                <a:pPr marL="12700" indent="0">
                  <a:buNone/>
                </a:pPr>
                <a:r>
                  <a:rPr lang="en-US" sz="2800" dirty="0"/>
                  <a:t>P(c|t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) = 0.0081/(0.0081+ 0.0396) </a:t>
                </a:r>
                <a:br>
                  <a:rPr lang="en-US" sz="2800" dirty="0"/>
                </a:br>
                <a:r>
                  <a:rPr lang="en-US" sz="2800" dirty="0"/>
                  <a:t>                 = 0.1698 &gt; 0.043 = P(</a:t>
                </a:r>
                <a:r>
                  <a:rPr lang="en-US" sz="2800" dirty="0" err="1"/>
                  <a:t>c|t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4DF0229-2BB3-EB4A-AB64-1A2A00816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054183"/>
                <a:ext cx="10972800" cy="3499019"/>
              </a:xfrm>
              <a:blipFill>
                <a:blip r:embed="rId2"/>
                <a:stretch>
                  <a:fillRect l="-1387" t="-362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6D3BC-5EDB-9543-A586-ED57FACD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B1BC6C-5998-4642-93B1-2F902FD61835}"/>
              </a:ext>
            </a:extLst>
          </p:cNvPr>
          <p:cNvSpPr/>
          <p:nvPr/>
        </p:nvSpPr>
        <p:spPr>
          <a:xfrm>
            <a:off x="2133601" y="2058967"/>
            <a:ext cx="589415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</a:t>
            </a:r>
            <a:r>
              <a:rPr lang="en-US" sz="2800" baseline="-25000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8551A0-E797-F14E-A8E1-D7FFC79E4B54}"/>
              </a:ext>
            </a:extLst>
          </p:cNvPr>
          <p:cNvSpPr/>
          <p:nvPr/>
        </p:nvSpPr>
        <p:spPr>
          <a:xfrm>
            <a:off x="2933999" y="1247982"/>
            <a:ext cx="606783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8E9BD-7239-9748-9BA4-C339DC63A4A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2428308" y="1781383"/>
            <a:ext cx="809082" cy="2775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D624F4-250F-A34E-9B8E-3CE705D973ED}"/>
              </a:ext>
            </a:extLst>
          </p:cNvPr>
          <p:cNvSpPr/>
          <p:nvPr/>
        </p:nvSpPr>
        <p:spPr>
          <a:xfrm>
            <a:off x="3677786" y="2058968"/>
            <a:ext cx="589415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</a:t>
            </a:r>
            <a:r>
              <a:rPr lang="en-US" sz="2800" baseline="-25000" dirty="0">
                <a:latin typeface="Candara" panose="020E0502030303020204" pitchFamily="34" charset="0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36BBA-138D-DD40-81E9-3B9DBFEB3DB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237391" y="1781382"/>
            <a:ext cx="735103" cy="27758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CDFC422-5EB1-874B-8CC6-FFB18985B7CC}"/>
              </a:ext>
            </a:extLst>
          </p:cNvPr>
          <p:cNvSpPr/>
          <p:nvPr/>
        </p:nvSpPr>
        <p:spPr>
          <a:xfrm>
            <a:off x="4812619" y="1135344"/>
            <a:ext cx="4559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P(c) = 0.01</a:t>
            </a:r>
          </a:p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|c) = 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|c) = 0.9</a:t>
            </a:r>
          </a:p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|¬c) = 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|¬c) = 0.2</a:t>
            </a:r>
          </a:p>
        </p:txBody>
      </p:sp>
    </p:spTree>
    <p:extLst>
      <p:ext uri="{BB962C8B-B14F-4D97-AF65-F5344CB8AC3E}">
        <p14:creationId xmlns:p14="http://schemas.microsoft.com/office/powerpoint/2010/main" val="309956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C5C9-73F8-7E48-AC9E-3641ED7B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2-Test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4DF0229-2BB3-EB4A-AB64-1A2A00816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705005"/>
                <a:ext cx="10972800" cy="3848198"/>
              </a:xfrm>
            </p:spPr>
            <p:txBody>
              <a:bodyPr>
                <a:noAutofit/>
              </a:bodyPr>
              <a:lstStyle/>
              <a:p>
                <a:pPr marL="11113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P(t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dirty="0">
                    <a:solidFill>
                      <a:srgbClr val="FF0000"/>
                    </a:solidFill>
                  </a:rPr>
                  <a:t>)  = ?</a:t>
                </a:r>
              </a:p>
              <a:p>
                <a:pPr marL="346075" indent="0">
                  <a:buNone/>
                </a:pP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346075" indent="0">
                  <a:buNone/>
                </a:pP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2800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800" dirty="0"/>
              </a:p>
              <a:p>
                <a:pPr marL="346075" indent="0">
                  <a:buNone/>
                </a:pP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marL="346075" indent="0">
                  <a:buNone/>
                </a:pPr>
                <a:r>
                  <a:rPr lang="en-US" sz="2800" dirty="0"/>
                  <a:t>= P(t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|c)P(c) + P(t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|¬c)P(¬c) </a:t>
                </a:r>
              </a:p>
              <a:p>
                <a:pPr marL="346075" indent="0">
                  <a:buNone/>
                </a:pPr>
                <a:r>
                  <a:rPr lang="en-US" sz="2800" dirty="0"/>
                  <a:t>= 0.9*0.01 + 0.2*0.99 = 0.207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4DF0229-2BB3-EB4A-AB64-1A2A00816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705005"/>
                <a:ext cx="10972800" cy="3848198"/>
              </a:xfrm>
              <a:blipFill>
                <a:blip r:embed="rId2"/>
                <a:stretch>
                  <a:fillRect l="-1387" t="-1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6D3BC-5EDB-9543-A586-ED57FACD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E53B4-8921-C84D-97B2-2EB1EAE8F1F3}"/>
              </a:ext>
            </a:extLst>
          </p:cNvPr>
          <p:cNvSpPr/>
          <p:nvPr/>
        </p:nvSpPr>
        <p:spPr>
          <a:xfrm>
            <a:off x="4812619" y="1135344"/>
            <a:ext cx="4559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P(c) = 0.01</a:t>
            </a:r>
          </a:p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|c) = 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|c) = 0.9</a:t>
            </a:r>
          </a:p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|¬c) = 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|¬c) = 0.2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686FE06-62B6-0940-9EBE-CE613DE0AAEC}"/>
              </a:ext>
            </a:extLst>
          </p:cNvPr>
          <p:cNvSpPr/>
          <p:nvPr/>
        </p:nvSpPr>
        <p:spPr>
          <a:xfrm>
            <a:off x="2133601" y="2058967"/>
            <a:ext cx="589415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</a:t>
            </a:r>
            <a:r>
              <a:rPr lang="en-US" sz="2800" baseline="-25000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964C8D-EC21-9345-A082-34D7C0011C81}"/>
              </a:ext>
            </a:extLst>
          </p:cNvPr>
          <p:cNvSpPr/>
          <p:nvPr/>
        </p:nvSpPr>
        <p:spPr>
          <a:xfrm>
            <a:off x="2933999" y="1247982"/>
            <a:ext cx="606783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F686C3-C101-724D-A76A-00A345A0B43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2428308" y="1781383"/>
            <a:ext cx="809082" cy="2775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9BC0449-6CE8-E349-8530-9691D382EF07}"/>
              </a:ext>
            </a:extLst>
          </p:cNvPr>
          <p:cNvSpPr/>
          <p:nvPr/>
        </p:nvSpPr>
        <p:spPr>
          <a:xfrm>
            <a:off x="3677786" y="2058968"/>
            <a:ext cx="589415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</a:t>
            </a:r>
            <a:r>
              <a:rPr lang="en-US" sz="2800" baseline="-25000" dirty="0">
                <a:latin typeface="Candara" panose="020E0502030303020204" pitchFamily="34" charset="0"/>
              </a:rPr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8AEF36-6155-2249-B400-CDDDB34B8D6F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3237391" y="1781382"/>
            <a:ext cx="735103" cy="27758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9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C5C9-73F8-7E48-AC9E-3641ED7B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2-Test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4DF0229-2BB3-EB4A-AB64-1A2A00816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776596"/>
                <a:ext cx="10972800" cy="3776606"/>
              </a:xfrm>
            </p:spPr>
            <p:txBody>
              <a:bodyPr>
                <a:noAutofit/>
              </a:bodyPr>
              <a:lstStyle/>
              <a:p>
                <a:pPr marL="11113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P(t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800" dirty="0">
                    <a:solidFill>
                      <a:srgbClr val="FF0000"/>
                    </a:solidFill>
                  </a:rPr>
                  <a:t>|t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dirty="0">
                    <a:solidFill>
                      <a:srgbClr val="FF0000"/>
                    </a:solidFill>
                  </a:rPr>
                  <a:t>)  = ?</a:t>
                </a:r>
              </a:p>
              <a:p>
                <a:pPr marL="9525" indent="0">
                  <a:buNone/>
                </a:pPr>
                <a:r>
                  <a:rPr lang="en-US" sz="2800" dirty="0"/>
                  <a:t>P(t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|t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  <a:br>
                  <a:rPr lang="en-US" sz="2800" dirty="0"/>
                </a:br>
                <a:r>
                  <a:rPr lang="en-US" sz="2800" dirty="0"/>
                  <a:t>              = 0.9*0.9*0.01 + 0.2*0.2*0.99 = 0.0477</a:t>
                </a:r>
              </a:p>
              <a:p>
                <a:pPr marL="9525" indent="0">
                  <a:buNone/>
                </a:pPr>
                <a:r>
                  <a:rPr lang="en-US" sz="2800" dirty="0"/>
                  <a:t>P(¬t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|t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800" dirty="0"/>
                          <m:t>¬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aseline="-25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sz="2800" dirty="0"/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 baseline="-250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  <a:br>
                  <a:rPr lang="en-US" sz="2800" dirty="0"/>
                </a:br>
                <a:r>
                  <a:rPr lang="en-US" sz="2800" dirty="0"/>
                  <a:t>                = 0.9*0.1*0.01 + 0.2*0.8*0.99 = 0.1593</a:t>
                </a:r>
              </a:p>
              <a:p>
                <a:pPr marL="9525" indent="0">
                  <a:buNone/>
                </a:pPr>
                <a:r>
                  <a:rPr lang="en-US" sz="2800" dirty="0"/>
                  <a:t>P(t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|t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) = 0.0477/(0.0477+0.1593) </a:t>
                </a:r>
                <a:br>
                  <a:rPr lang="en-US" sz="2800" dirty="0"/>
                </a:br>
                <a:r>
                  <a:rPr lang="en-US" sz="2800" dirty="0"/>
                  <a:t>              = 0.2304 &gt; 0.207 = P(t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4DF0229-2BB3-EB4A-AB64-1A2A00816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776596"/>
                <a:ext cx="10972800" cy="3776606"/>
              </a:xfrm>
              <a:blipFill>
                <a:blip r:embed="rId2"/>
                <a:stretch>
                  <a:fillRect l="-1387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6D3BC-5EDB-9543-A586-ED57FACD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E18AEA-5B23-F94B-B78F-B28F6D27697B}"/>
              </a:ext>
            </a:extLst>
          </p:cNvPr>
          <p:cNvSpPr/>
          <p:nvPr/>
        </p:nvSpPr>
        <p:spPr>
          <a:xfrm>
            <a:off x="4812619" y="1135344"/>
            <a:ext cx="4559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P(c) = 0.01</a:t>
            </a:r>
          </a:p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|c) = 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|c) = 0.9</a:t>
            </a:r>
          </a:p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|¬c) = 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|¬c) = 0.2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F4005C3-1285-F146-85D0-747B12B26FB6}"/>
              </a:ext>
            </a:extLst>
          </p:cNvPr>
          <p:cNvSpPr/>
          <p:nvPr/>
        </p:nvSpPr>
        <p:spPr>
          <a:xfrm>
            <a:off x="2133601" y="2058967"/>
            <a:ext cx="589415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</a:t>
            </a:r>
            <a:r>
              <a:rPr lang="en-US" sz="2800" baseline="-25000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B243C8-FE86-924A-B099-62BBAD68C7A1}"/>
              </a:ext>
            </a:extLst>
          </p:cNvPr>
          <p:cNvSpPr/>
          <p:nvPr/>
        </p:nvSpPr>
        <p:spPr>
          <a:xfrm>
            <a:off x="2933999" y="1247982"/>
            <a:ext cx="606783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635A54-6F94-394D-8513-F7D90BDF543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2428308" y="1781383"/>
            <a:ext cx="809082" cy="2775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BAA4BF2-E7B5-7044-9CA5-126E5AF270E2}"/>
              </a:ext>
            </a:extLst>
          </p:cNvPr>
          <p:cNvSpPr/>
          <p:nvPr/>
        </p:nvSpPr>
        <p:spPr>
          <a:xfrm>
            <a:off x="3677786" y="2058968"/>
            <a:ext cx="589415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</a:t>
            </a:r>
            <a:r>
              <a:rPr lang="en-US" sz="2800" baseline="-25000" dirty="0">
                <a:latin typeface="Candara" panose="020E0502030303020204" pitchFamily="34" charset="0"/>
              </a:rPr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18F3AF-03F3-9743-8C8A-1A236E86067A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3237391" y="1781382"/>
            <a:ext cx="735103" cy="27758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13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835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C5C9-73F8-7E48-AC9E-3641ED7B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3-Test Cancer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4DF0229-2BB3-EB4A-AB64-1A2A00816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3052614"/>
                <a:ext cx="11201400" cy="3500587"/>
              </a:xfrm>
            </p:spPr>
            <p:txBody>
              <a:bodyPr>
                <a:noAutofit/>
              </a:bodyPr>
              <a:lstStyle/>
              <a:p>
                <a:pPr marL="11113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P(c|t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dirty="0">
                    <a:solidFill>
                      <a:srgbClr val="FF0000"/>
                    </a:solidFill>
                  </a:rPr>
                  <a:t>,t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sz="2800" dirty="0">
                    <a:solidFill>
                      <a:srgbClr val="FF0000"/>
                    </a:solidFill>
                  </a:rPr>
                  <a:t>,t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US" sz="2800" dirty="0">
                    <a:solidFill>
                      <a:srgbClr val="FF0000"/>
                    </a:solidFill>
                  </a:rPr>
                  <a:t>) = ?</a:t>
                </a:r>
              </a:p>
              <a:p>
                <a:pPr marL="12700" indent="0">
                  <a:buNone/>
                </a:pPr>
                <a:r>
                  <a:rPr lang="en-US" sz="2800" dirty="0"/>
                  <a:t>P(c|t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,t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800" dirty="0"/>
                  <a:t> P(t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|c) P(t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|c) P(t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|c) P(c) = 0.9*0.9*0.9*0.01 = 0.00729</a:t>
                </a:r>
              </a:p>
              <a:p>
                <a:pPr marL="12700" indent="0">
                  <a:buNone/>
                </a:pPr>
                <a:r>
                  <a:rPr lang="en-US" sz="2800" dirty="0"/>
                  <a:t>P(¬c|t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,t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800" dirty="0"/>
                  <a:t> P(t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|¬c) P(t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|¬c) P(t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|¬c) P(¬c) = 0.2*0.2*0.2*0.99 = 0.00792</a:t>
                </a:r>
              </a:p>
              <a:p>
                <a:pPr marL="12700" indent="0">
                  <a:buNone/>
                </a:pPr>
                <a:r>
                  <a:rPr lang="en-US" sz="2800" dirty="0"/>
                  <a:t>P(c|t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,t</a:t>
                </a:r>
                <a:r>
                  <a:rPr lang="en-US" sz="2800" baseline="-25000" dirty="0"/>
                  <a:t>3</a:t>
                </a:r>
                <a:r>
                  <a:rPr lang="en-US" sz="2800" dirty="0"/>
                  <a:t>) = 0.00729/(0.00729+0.00792) = 0.4793 </a:t>
                </a:r>
                <a:br>
                  <a:rPr lang="en-US" sz="2800" dirty="0"/>
                </a:br>
                <a:r>
                  <a:rPr lang="en-US" sz="2800" dirty="0"/>
                  <a:t>                     &gt; 0.1698 = P(c|t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,t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4DF0229-2BB3-EB4A-AB64-1A2A00816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052614"/>
                <a:ext cx="11201400" cy="3500587"/>
              </a:xfrm>
              <a:blipFill>
                <a:blip r:embed="rId2"/>
                <a:stretch>
                  <a:fillRect l="-1359" t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6D3BC-5EDB-9543-A586-ED57FACD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B1BC6C-5998-4642-93B1-2F902FD61835}"/>
              </a:ext>
            </a:extLst>
          </p:cNvPr>
          <p:cNvSpPr/>
          <p:nvPr/>
        </p:nvSpPr>
        <p:spPr>
          <a:xfrm>
            <a:off x="2133601" y="2058967"/>
            <a:ext cx="589415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</a:t>
            </a:r>
            <a:r>
              <a:rPr lang="en-US" sz="2800" baseline="-25000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8551A0-E797-F14E-A8E1-D7FFC79E4B54}"/>
              </a:ext>
            </a:extLst>
          </p:cNvPr>
          <p:cNvSpPr/>
          <p:nvPr/>
        </p:nvSpPr>
        <p:spPr>
          <a:xfrm>
            <a:off x="2933999" y="1247982"/>
            <a:ext cx="606783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8E9BD-7239-9748-9BA4-C339DC63A4A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flipH="1">
            <a:off x="2428308" y="1781383"/>
            <a:ext cx="809082" cy="2775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D624F4-250F-A34E-9B8E-3CE705D973ED}"/>
              </a:ext>
            </a:extLst>
          </p:cNvPr>
          <p:cNvSpPr/>
          <p:nvPr/>
        </p:nvSpPr>
        <p:spPr>
          <a:xfrm>
            <a:off x="3677786" y="2058968"/>
            <a:ext cx="589415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</a:t>
            </a:r>
            <a:r>
              <a:rPr lang="en-US" sz="2800" baseline="-25000" dirty="0">
                <a:latin typeface="Candara" panose="020E0502030303020204" pitchFamily="34" charset="0"/>
              </a:rPr>
              <a:t>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236BBA-138D-DD40-81E9-3B9DBFEB3DB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237391" y="1781382"/>
            <a:ext cx="735103" cy="27758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3EECC16E-8D7E-4954-B9A0-B00F9E515867}"/>
              </a:ext>
            </a:extLst>
          </p:cNvPr>
          <p:cNvSpPr/>
          <p:nvPr/>
        </p:nvSpPr>
        <p:spPr>
          <a:xfrm>
            <a:off x="2915786" y="2057400"/>
            <a:ext cx="589415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</a:t>
            </a:r>
            <a:r>
              <a:rPr lang="en-US" sz="2800" baseline="-25000" dirty="0">
                <a:latin typeface="Candara" panose="020E0502030303020204" pitchFamily="34" charset="0"/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A1444C-A7B0-40B5-85C1-DD1B1B624F32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3210494" y="1781382"/>
            <a:ext cx="26897" cy="27601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2C5CE-0A6B-A34B-BBCA-01E30801C185}"/>
              </a:ext>
            </a:extLst>
          </p:cNvPr>
          <p:cNvSpPr/>
          <p:nvPr/>
        </p:nvSpPr>
        <p:spPr>
          <a:xfrm>
            <a:off x="4648201" y="1135344"/>
            <a:ext cx="57752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P(c) = 0.01</a:t>
            </a:r>
          </a:p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|c) = 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|c) = 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|c) = 0.9</a:t>
            </a:r>
          </a:p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|¬c) = 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|¬c) = 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|¬c) = 0.2</a:t>
            </a: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81B0B8A6-AEB0-7444-8A02-1E4E74AC9D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267"/>
          <a:stretch/>
        </p:blipFill>
        <p:spPr>
          <a:xfrm>
            <a:off x="0" y="178234"/>
            <a:ext cx="746045" cy="82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9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F805-97D2-2F43-98D5-88C3B002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Causes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346E9A-FE07-6E40-A932-6DD78C63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746283"/>
                <a:ext cx="10972800" cy="3806919"/>
              </a:xfrm>
            </p:spPr>
            <p:txBody>
              <a:bodyPr>
                <a:normAutofit fontScale="85000" lnSpcReduction="20000"/>
              </a:bodyPr>
              <a:lstStyle/>
              <a:p>
                <a:pPr marL="11113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r|s</a:t>
                </a:r>
                <a:r>
                  <a:rPr lang="en-US" dirty="0">
                    <a:solidFill>
                      <a:srgbClr val="FF0000"/>
                    </a:solidFill>
                  </a:rPr>
                  <a:t>) = ?</a:t>
                </a:r>
              </a:p>
              <a:p>
                <a:pPr marL="287338" indent="0">
                  <a:buNone/>
                </a:pPr>
                <a:r>
                  <a:rPr lang="en-US" dirty="0"/>
                  <a:t>= P(r) = 0.01</a:t>
                </a:r>
              </a:p>
              <a:p>
                <a:pPr marL="11113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r|h,s</a:t>
                </a:r>
                <a:r>
                  <a:rPr lang="en-US" dirty="0">
                    <a:solidFill>
                      <a:srgbClr val="FF0000"/>
                    </a:solidFill>
                  </a:rPr>
                  <a:t>) = ?</a:t>
                </a:r>
              </a:p>
              <a:p>
                <a:pPr marL="12700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r|h,s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</a:t>
                </a:r>
                <a:r>
                  <a:rPr lang="en-US" dirty="0" err="1"/>
                  <a:t>r,h,s</a:t>
                </a:r>
                <a:r>
                  <a:rPr lang="en-US" dirty="0"/>
                  <a:t>) = P(</a:t>
                </a:r>
                <a:r>
                  <a:rPr lang="en-US" dirty="0" err="1"/>
                  <a:t>h|s,r</a:t>
                </a:r>
                <a:r>
                  <a:rPr lang="en-US" dirty="0"/>
                  <a:t>)*P(s)*P(r) </a:t>
                </a:r>
                <a:br>
                  <a:rPr lang="en-US" dirty="0"/>
                </a:br>
                <a:r>
                  <a:rPr lang="en-US" dirty="0"/>
                  <a:t>               = 1*0.7*0.01 = 0.007 </a:t>
                </a:r>
              </a:p>
              <a:p>
                <a:pPr marL="12700" indent="0">
                  <a:buNone/>
                </a:pPr>
                <a:r>
                  <a:rPr lang="en-US" dirty="0"/>
                  <a:t>P(¬</a:t>
                </a:r>
                <a:r>
                  <a:rPr lang="en-US" dirty="0" err="1"/>
                  <a:t>r|h,s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P(¬</a:t>
                </a:r>
                <a:r>
                  <a:rPr lang="en-US" dirty="0" err="1"/>
                  <a:t>r,h,s</a:t>
                </a:r>
                <a:r>
                  <a:rPr lang="en-US" dirty="0"/>
                  <a:t>) = P(</a:t>
                </a:r>
                <a:r>
                  <a:rPr lang="en-US" dirty="0" err="1"/>
                  <a:t>h|s</a:t>
                </a:r>
                <a:r>
                  <a:rPr lang="en-US" dirty="0"/>
                  <a:t>,¬r)*P(s)*P(¬r) </a:t>
                </a:r>
                <a:br>
                  <a:rPr lang="en-US" dirty="0"/>
                </a:br>
                <a:r>
                  <a:rPr lang="en-US" dirty="0"/>
                  <a:t>                 = 0.7*0.7*0.99 = 0.4851</a:t>
                </a:r>
              </a:p>
              <a:p>
                <a:pPr marL="12700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r|h,s</a:t>
                </a:r>
                <a:r>
                  <a:rPr lang="en-US" dirty="0"/>
                  <a:t>) = 0.007/(0.007+0.4851) = 0.0142</a:t>
                </a:r>
              </a:p>
              <a:p>
                <a:pPr marL="287338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346E9A-FE07-6E40-A932-6DD78C63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746283"/>
                <a:ext cx="10972800" cy="3806919"/>
              </a:xfrm>
              <a:blipFill>
                <a:blip r:embed="rId2"/>
                <a:stretch>
                  <a:fillRect l="-1387" t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1E795-C250-BE49-8BD5-E918A06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C8B917D-BAF4-B449-BC84-442DA3EF6248}"/>
              </a:ext>
            </a:extLst>
          </p:cNvPr>
          <p:cNvSpPr/>
          <p:nvPr/>
        </p:nvSpPr>
        <p:spPr>
          <a:xfrm>
            <a:off x="3581400" y="1219233"/>
            <a:ext cx="546334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EDDBCDE-79E4-C74C-A103-CE8B34DEFF9E}"/>
              </a:ext>
            </a:extLst>
          </p:cNvPr>
          <p:cNvSpPr/>
          <p:nvPr/>
        </p:nvSpPr>
        <p:spPr>
          <a:xfrm>
            <a:off x="2133601" y="1221857"/>
            <a:ext cx="562433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B93898-02D7-9E48-A14E-81286ED3D535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3168767" y="1752634"/>
            <a:ext cx="685800" cy="304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036BD9-1927-1F49-A7F8-5E95EF202606}"/>
              </a:ext>
            </a:extLst>
          </p:cNvPr>
          <p:cNvSpPr/>
          <p:nvPr/>
        </p:nvSpPr>
        <p:spPr>
          <a:xfrm>
            <a:off x="2895600" y="2057400"/>
            <a:ext cx="546334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8A704-C0B4-234B-B646-ED7E3E99BCA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414817" y="1755258"/>
            <a:ext cx="753950" cy="30214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D945633-96A2-3046-AAF0-FC8593E0A31A}"/>
              </a:ext>
            </a:extLst>
          </p:cNvPr>
          <p:cNvSpPr/>
          <p:nvPr/>
        </p:nvSpPr>
        <p:spPr>
          <a:xfrm>
            <a:off x="1999148" y="884808"/>
            <a:ext cx="1159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sunny day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D88505-61D0-C34A-8CC5-59DFF3BD951B}"/>
              </a:ext>
            </a:extLst>
          </p:cNvPr>
          <p:cNvSpPr/>
          <p:nvPr/>
        </p:nvSpPr>
        <p:spPr>
          <a:xfrm>
            <a:off x="3505201" y="849901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salary raise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6E2848-6D24-074D-82FC-BF758C2CD0EF}"/>
              </a:ext>
            </a:extLst>
          </p:cNvPr>
          <p:cNvSpPr/>
          <p:nvPr/>
        </p:nvSpPr>
        <p:spPr>
          <a:xfrm>
            <a:off x="3414010" y="2118830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feeling happy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9DF18C-70D9-4348-AA82-D76FEFCCE936}"/>
              </a:ext>
            </a:extLst>
          </p:cNvPr>
          <p:cNvSpPr/>
          <p:nvPr/>
        </p:nvSpPr>
        <p:spPr>
          <a:xfrm>
            <a:off x="5410200" y="1094572"/>
            <a:ext cx="495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89188" algn="l"/>
              </a:tabLst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P(s) = 0.7 	P(r) = 0.01</a:t>
            </a:r>
          </a:p>
          <a:p>
            <a:pPr>
              <a:tabLst>
                <a:tab pos="2389188" algn="l"/>
              </a:tabLst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h|s,r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) = 1 	P(h|¬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s,r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) = 0.9</a:t>
            </a:r>
          </a:p>
          <a:p>
            <a:pPr>
              <a:tabLst>
                <a:tab pos="2389188" algn="l"/>
              </a:tabLst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h|s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,¬r) = 0.7 	P(h|¬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s,¬r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) = 0.1</a:t>
            </a:r>
          </a:p>
        </p:txBody>
      </p:sp>
    </p:spTree>
    <p:extLst>
      <p:ext uri="{BB962C8B-B14F-4D97-AF65-F5344CB8AC3E}">
        <p14:creationId xmlns:p14="http://schemas.microsoft.com/office/powerpoint/2010/main" val="149642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F805-97D2-2F43-98D5-88C3B002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Causes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346E9A-FE07-6E40-A932-6DD78C63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746283"/>
                <a:ext cx="10972800" cy="3806919"/>
              </a:xfrm>
            </p:spPr>
            <p:txBody>
              <a:bodyPr>
                <a:noAutofit/>
              </a:bodyPr>
              <a:lstStyle/>
              <a:p>
                <a:pPr marL="11113" indent="0">
                  <a:buNone/>
                </a:pPr>
                <a:r>
                  <a:rPr lang="en-US" sz="2600" dirty="0"/>
                  <a:t>P(</a:t>
                </a:r>
                <a:r>
                  <a:rPr lang="en-US" sz="2600" dirty="0" err="1"/>
                  <a:t>r|h,s</a:t>
                </a:r>
                <a:r>
                  <a:rPr lang="en-US" sz="2600" dirty="0"/>
                  <a:t>) = 0.0142</a:t>
                </a:r>
              </a:p>
              <a:p>
                <a:pPr marL="11113" indent="0">
                  <a:buNone/>
                </a:pPr>
                <a:r>
                  <a:rPr lang="en-US" sz="2600" dirty="0">
                    <a:solidFill>
                      <a:srgbClr val="FF0000"/>
                    </a:solidFill>
                  </a:rPr>
                  <a:t>P(</a:t>
                </a:r>
                <a:r>
                  <a:rPr lang="en-US" sz="2600" dirty="0" err="1">
                    <a:solidFill>
                      <a:srgbClr val="FF0000"/>
                    </a:solidFill>
                  </a:rPr>
                  <a:t>r|h</a:t>
                </a:r>
                <a:r>
                  <a:rPr lang="en-US" sz="2600" dirty="0">
                    <a:solidFill>
                      <a:srgbClr val="FF0000"/>
                    </a:solidFill>
                  </a:rPr>
                  <a:t>) = ?</a:t>
                </a:r>
              </a:p>
              <a:p>
                <a:pPr marL="12700" indent="0">
                  <a:buNone/>
                </a:pPr>
                <a:r>
                  <a:rPr lang="en-US" sz="2600" dirty="0"/>
                  <a:t>P(</a:t>
                </a:r>
                <a:r>
                  <a:rPr lang="en-US" sz="2600" dirty="0" err="1"/>
                  <a:t>r|h</a:t>
                </a:r>
                <a:r>
                  <a:rPr lang="en-US" sz="2600" dirty="0"/>
                  <a:t>)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600" dirty="0"/>
                  <a:t> </a:t>
                </a:r>
                <a:br>
                  <a:rPr lang="en-US" sz="2600" dirty="0"/>
                </a:br>
                <a:r>
                  <a:rPr lang="en-US" sz="2600" dirty="0"/>
                  <a:t>            = 0.7*0.01*1+0.3*0.01*0.9 = 0.0097</a:t>
                </a:r>
              </a:p>
              <a:p>
                <a:pPr marL="12700" indent="0">
                  <a:buNone/>
                </a:pPr>
                <a:r>
                  <a:rPr lang="en-US" sz="2600" dirty="0"/>
                  <a:t>P(¬</a:t>
                </a:r>
                <a:r>
                  <a:rPr lang="en-US" sz="2600" dirty="0" err="1"/>
                  <a:t>r|h</a:t>
                </a:r>
                <a:r>
                  <a:rPr lang="en-US" sz="2600" dirty="0"/>
                  <a:t>)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sz="26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600" dirty="0"/>
                          <m:t>¬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en-US" sz="2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600" dirty="0"/>
                              <m:t>¬</m:t>
                            </m:r>
                            <m:r>
                              <m:rPr>
                                <m:sty m:val="p"/>
                              </m:rPr>
                              <a:rPr lang="en-US" sz="260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m:rPr>
                            <m:nor/>
                          </m:rPr>
                          <a:rPr lang="en-US" sz="2600" dirty="0"/>
                          <m:t>¬</m:t>
                        </m:r>
                        <m:r>
                          <m:rPr>
                            <m:sty m:val="p"/>
                          </m:rPr>
                          <a:rPr lang="en-US" sz="260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2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 </a:t>
                </a:r>
                <a:br>
                  <a:rPr lang="en-US" sz="2600" dirty="0"/>
                </a:br>
                <a:r>
                  <a:rPr lang="en-US" sz="2600" dirty="0"/>
                  <a:t>              = 0.7*0.99*0.7+0.3*0.99*0.1 = 0.5148</a:t>
                </a:r>
              </a:p>
              <a:p>
                <a:pPr marL="12700" indent="0">
                  <a:buNone/>
                </a:pPr>
                <a:r>
                  <a:rPr lang="en-US" sz="2600" dirty="0"/>
                  <a:t>P(</a:t>
                </a:r>
                <a:r>
                  <a:rPr lang="en-US" sz="2600" dirty="0" err="1"/>
                  <a:t>r|h</a:t>
                </a:r>
                <a:r>
                  <a:rPr lang="en-US" sz="2600" dirty="0"/>
                  <a:t>) = 0.0097/(0.0097+0.5148) = 0.0185 &gt; 0.0142 = P(</a:t>
                </a:r>
                <a:r>
                  <a:rPr lang="en-US" sz="2600" dirty="0" err="1"/>
                  <a:t>r|h,s</a:t>
                </a:r>
                <a:r>
                  <a:rPr lang="en-US" sz="2600" dirty="0"/>
                  <a:t>)</a:t>
                </a:r>
              </a:p>
              <a:p>
                <a:pPr marL="12700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346E9A-FE07-6E40-A932-6DD78C63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746283"/>
                <a:ext cx="10972800" cy="3806919"/>
              </a:xfrm>
              <a:blipFill>
                <a:blip r:embed="rId2"/>
                <a:stretch>
                  <a:fillRect l="-1272"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1E795-C250-BE49-8BD5-E918A06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05DD831-5D36-364D-A35D-EA01367CE027}"/>
              </a:ext>
            </a:extLst>
          </p:cNvPr>
          <p:cNvSpPr/>
          <p:nvPr/>
        </p:nvSpPr>
        <p:spPr>
          <a:xfrm>
            <a:off x="3581400" y="1219233"/>
            <a:ext cx="546334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2389085-6ADE-AC4A-A119-8145FBEEEF8F}"/>
              </a:ext>
            </a:extLst>
          </p:cNvPr>
          <p:cNvSpPr/>
          <p:nvPr/>
        </p:nvSpPr>
        <p:spPr>
          <a:xfrm>
            <a:off x="2133601" y="1221857"/>
            <a:ext cx="562433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00B76F7-A7C4-7E4D-B268-BBB5F62852B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3168767" y="1752634"/>
            <a:ext cx="685800" cy="304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435FF5-1D7C-8845-AC6A-2B4E185E42D5}"/>
              </a:ext>
            </a:extLst>
          </p:cNvPr>
          <p:cNvSpPr/>
          <p:nvPr/>
        </p:nvSpPr>
        <p:spPr>
          <a:xfrm>
            <a:off x="2895600" y="2057400"/>
            <a:ext cx="546334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EF6B9E-E6C0-5342-88AE-EAA48F1EB75F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>
            <a:off x="2414817" y="1755258"/>
            <a:ext cx="753950" cy="30214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1900882-98C8-664A-A3DE-162CCCDA0A81}"/>
              </a:ext>
            </a:extLst>
          </p:cNvPr>
          <p:cNvSpPr/>
          <p:nvPr/>
        </p:nvSpPr>
        <p:spPr>
          <a:xfrm>
            <a:off x="5410200" y="1094572"/>
            <a:ext cx="495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89188" algn="l"/>
              </a:tabLst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P(s) = 0.7 	P(r) = 0.01</a:t>
            </a:r>
          </a:p>
          <a:p>
            <a:pPr>
              <a:tabLst>
                <a:tab pos="2389188" algn="l"/>
              </a:tabLst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h|s,r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) = 1 	P(h|¬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s,r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) = 0.9</a:t>
            </a:r>
          </a:p>
          <a:p>
            <a:pPr>
              <a:tabLst>
                <a:tab pos="2389188" algn="l"/>
              </a:tabLst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h|s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,¬r) = 0.7 	P(h|¬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s,¬r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) = 0.1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F73AF2-71D4-6940-9E02-3DFE5777D17B}"/>
              </a:ext>
            </a:extLst>
          </p:cNvPr>
          <p:cNvSpPr/>
          <p:nvPr/>
        </p:nvSpPr>
        <p:spPr>
          <a:xfrm>
            <a:off x="8001000" y="2746283"/>
            <a:ext cx="327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/>
            <a:r>
              <a:rPr lang="en-US" sz="2400" u="sng" dirty="0">
                <a:solidFill>
                  <a:srgbClr val="FF0000"/>
                </a:solidFill>
                <a:latin typeface="+mn-lt"/>
              </a:rPr>
              <a:t>Explaining away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: </a:t>
            </a:r>
          </a:p>
          <a:p>
            <a:pPr marL="11113"/>
            <a:r>
              <a:rPr lang="en-US" sz="2400" dirty="0">
                <a:solidFill>
                  <a:srgbClr val="FF0000"/>
                </a:solidFill>
                <a:latin typeface="+mn-lt"/>
              </a:rPr>
              <a:t>If I’m feeling happy and it is sunny, it is less likely that I’ve got salary raise.</a:t>
            </a:r>
          </a:p>
        </p:txBody>
      </p:sp>
    </p:spTree>
    <p:extLst>
      <p:ext uri="{BB962C8B-B14F-4D97-AF65-F5344CB8AC3E}">
        <p14:creationId xmlns:p14="http://schemas.microsoft.com/office/powerpoint/2010/main" val="381882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F805-97D2-2F43-98D5-88C3B002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Causes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346E9A-FE07-6E40-A932-6DD78C634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746283"/>
                <a:ext cx="10972800" cy="3806919"/>
              </a:xfrm>
            </p:spPr>
            <p:txBody>
              <a:bodyPr>
                <a:normAutofit fontScale="92500"/>
              </a:bodyPr>
              <a:lstStyle/>
              <a:p>
                <a:pPr marL="11113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r|h,s</a:t>
                </a:r>
                <a:r>
                  <a:rPr lang="en-US" dirty="0"/>
                  <a:t>) = 0.0142</a:t>
                </a:r>
              </a:p>
              <a:p>
                <a:pPr marL="11113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r|h</a:t>
                </a:r>
                <a:r>
                  <a:rPr lang="en-US" dirty="0"/>
                  <a:t>) = 0.0185</a:t>
                </a:r>
              </a:p>
              <a:p>
                <a:pPr marL="11113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P(</a:t>
                </a:r>
                <a:r>
                  <a:rPr lang="en-US" dirty="0" err="1">
                    <a:solidFill>
                      <a:srgbClr val="FF0000"/>
                    </a:solidFill>
                  </a:rPr>
                  <a:t>r|h</a:t>
                </a:r>
                <a:r>
                  <a:rPr lang="en-US" dirty="0">
                    <a:solidFill>
                      <a:srgbClr val="FF0000"/>
                    </a:solidFill>
                  </a:rPr>
                  <a:t>,¬s) = ?</a:t>
                </a:r>
              </a:p>
              <a:p>
                <a:pPr marL="12700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r|h</a:t>
                </a:r>
                <a:r>
                  <a:rPr lang="en-US" dirty="0"/>
                  <a:t>,¬s)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dirty="0"/>
                  <a:t> P(</a:t>
                </a:r>
                <a:r>
                  <a:rPr lang="en-US" dirty="0" err="1"/>
                  <a:t>r,h,¬s</a:t>
                </a:r>
                <a:r>
                  <a:rPr lang="en-US" dirty="0"/>
                  <a:t>) = P(h|¬</a:t>
                </a:r>
                <a:r>
                  <a:rPr lang="en-US" dirty="0" err="1"/>
                  <a:t>s,r</a:t>
                </a:r>
                <a:r>
                  <a:rPr lang="en-US" dirty="0"/>
                  <a:t>)*P(r)*P(¬s) = 0.9*0.01*0.3 = 0.0027</a:t>
                </a:r>
              </a:p>
              <a:p>
                <a:pPr marL="12700" indent="0">
                  <a:buNone/>
                </a:pPr>
                <a:r>
                  <a:rPr lang="en-US" dirty="0"/>
                  <a:t>P(¬</a:t>
                </a:r>
                <a:r>
                  <a:rPr lang="en-US" dirty="0" err="1"/>
                  <a:t>r|h</a:t>
                </a:r>
                <a:r>
                  <a:rPr lang="en-US" dirty="0"/>
                  <a:t>,¬s)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dirty="0"/>
                  <a:t>P(h|¬</a:t>
                </a:r>
                <a:r>
                  <a:rPr lang="en-US" dirty="0" err="1"/>
                  <a:t>s,¬r</a:t>
                </a:r>
                <a:r>
                  <a:rPr lang="en-US" dirty="0"/>
                  <a:t>)*P(¬r)*P(¬s) = 0.1*0.99*0.3 = 0.0297 </a:t>
                </a:r>
              </a:p>
              <a:p>
                <a:pPr marL="12700" indent="0">
                  <a:buNone/>
                </a:pPr>
                <a:r>
                  <a:rPr lang="en-US" dirty="0"/>
                  <a:t>P(</a:t>
                </a:r>
                <a:r>
                  <a:rPr lang="en-US" dirty="0" err="1"/>
                  <a:t>r|h</a:t>
                </a:r>
                <a:r>
                  <a:rPr lang="en-US" dirty="0"/>
                  <a:t>,¬s) = 0.0027/(0.0027+0.0297) = 0.0833</a:t>
                </a:r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A5346E9A-FE07-6E40-A932-6DD78C634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746283"/>
                <a:ext cx="10972800" cy="3806919"/>
              </a:xfrm>
              <a:blipFill>
                <a:blip r:embed="rId2"/>
                <a:stretch>
                  <a:fillRect l="-1503" t="-667"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1E795-C250-BE49-8BD5-E918A06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37B7BEF-A97C-2B4A-AD4F-E42A707BE14A}"/>
              </a:ext>
            </a:extLst>
          </p:cNvPr>
          <p:cNvSpPr/>
          <p:nvPr/>
        </p:nvSpPr>
        <p:spPr>
          <a:xfrm>
            <a:off x="3581400" y="1219233"/>
            <a:ext cx="546334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R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1425BB5-F640-4E4A-BFBE-4E61B7A0BF91}"/>
              </a:ext>
            </a:extLst>
          </p:cNvPr>
          <p:cNvSpPr/>
          <p:nvPr/>
        </p:nvSpPr>
        <p:spPr>
          <a:xfrm>
            <a:off x="2133601" y="1221857"/>
            <a:ext cx="562433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6ED9FE-1A91-5942-9438-2AC283EDAAA1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flipH="1">
            <a:off x="3168767" y="1752634"/>
            <a:ext cx="685800" cy="304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C3C0D3F-6570-C345-9BB5-358ED9F3264F}"/>
              </a:ext>
            </a:extLst>
          </p:cNvPr>
          <p:cNvSpPr/>
          <p:nvPr/>
        </p:nvSpPr>
        <p:spPr>
          <a:xfrm>
            <a:off x="2895600" y="2057400"/>
            <a:ext cx="546334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012F49-9311-1D41-81ED-2FAF252A2B5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414817" y="1755258"/>
            <a:ext cx="753950" cy="30214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2736196-720E-1641-92FA-424EC78CF9AB}"/>
              </a:ext>
            </a:extLst>
          </p:cNvPr>
          <p:cNvSpPr/>
          <p:nvPr/>
        </p:nvSpPr>
        <p:spPr>
          <a:xfrm>
            <a:off x="5410200" y="1094572"/>
            <a:ext cx="495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389188" algn="l"/>
              </a:tabLst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P(s) = 0.7 	P(r) = 0.01</a:t>
            </a:r>
          </a:p>
          <a:p>
            <a:pPr>
              <a:tabLst>
                <a:tab pos="2389188" algn="l"/>
              </a:tabLst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h|s,r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) = 1 	P(h|¬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s,r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) = 0.9</a:t>
            </a:r>
          </a:p>
          <a:p>
            <a:pPr>
              <a:tabLst>
                <a:tab pos="2389188" algn="l"/>
              </a:tabLst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h|s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,¬r) = 0.7 	P(h|¬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s,¬r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) = 0.1</a:t>
            </a:r>
          </a:p>
        </p:txBody>
      </p:sp>
    </p:spTree>
    <p:extLst>
      <p:ext uri="{BB962C8B-B14F-4D97-AF65-F5344CB8AC3E}">
        <p14:creationId xmlns:p14="http://schemas.microsoft.com/office/powerpoint/2010/main" val="413075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7955-12A0-1F43-BBA9-6660153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4BE97-A978-C04B-81EF-7BBF408983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5636647"/>
                <a:ext cx="10972800" cy="916555"/>
              </a:xfrm>
            </p:spPr>
            <p:txBody>
              <a:bodyPr>
                <a:normAutofit/>
              </a:bodyPr>
              <a:lstStyle/>
              <a:p>
                <a:pPr marL="11113" indent="0">
                  <a:buNone/>
                  <a:tabLst>
                    <a:tab pos="1474788" algn="l"/>
                  </a:tabLst>
                </a:pP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4BE97-A978-C04B-81EF-7BBF40898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5636647"/>
                <a:ext cx="10972800" cy="916555"/>
              </a:xfrm>
              <a:blipFill>
                <a:blip r:embed="rId2"/>
                <a:stretch>
                  <a:fillRect t="-70833" b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CC935-71C0-4F42-9272-8812FF91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graphicFrame>
        <p:nvGraphicFramePr>
          <p:cNvPr id="17" name="Content Placeholder 35">
            <a:extLst>
              <a:ext uri="{FF2B5EF4-FFF2-40B4-BE49-F238E27FC236}">
                <a16:creationId xmlns:a16="http://schemas.microsoft.com/office/drawing/2014/main" id="{473AF008-BA88-D949-BD57-5D0E800AB2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7774"/>
              </p:ext>
            </p:extLst>
          </p:nvPr>
        </p:nvGraphicFramePr>
        <p:xfrm>
          <a:off x="2133600" y="1066800"/>
          <a:ext cx="131826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5">
            <a:extLst>
              <a:ext uri="{FF2B5EF4-FFF2-40B4-BE49-F238E27FC236}">
                <a16:creationId xmlns:a16="http://schemas.microsoft.com/office/drawing/2014/main" id="{F2022539-B733-9D4F-983A-276C6F31D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56195"/>
              </p:ext>
            </p:extLst>
          </p:nvPr>
        </p:nvGraphicFramePr>
        <p:xfrm>
          <a:off x="5524132" y="1067991"/>
          <a:ext cx="131191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5">
            <a:extLst>
              <a:ext uri="{FF2B5EF4-FFF2-40B4-BE49-F238E27FC236}">
                <a16:creationId xmlns:a16="http://schemas.microsoft.com/office/drawing/2014/main" id="{C43F9004-1BD6-FC4F-AB53-2C97922263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5698857"/>
              </p:ext>
            </p:extLst>
          </p:nvPr>
        </p:nvGraphicFramePr>
        <p:xfrm>
          <a:off x="2133601" y="3299829"/>
          <a:ext cx="2090103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P(M|A)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5">
            <a:extLst>
              <a:ext uri="{FF2B5EF4-FFF2-40B4-BE49-F238E27FC236}">
                <a16:creationId xmlns:a16="http://schemas.microsoft.com/office/drawing/2014/main" id="{2E261517-DA31-0F40-852D-40A5958683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3667526"/>
              </p:ext>
            </p:extLst>
          </p:nvPr>
        </p:nvGraphicFramePr>
        <p:xfrm>
          <a:off x="4888814" y="3299829"/>
          <a:ext cx="194722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P(J|A)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35">
            <a:extLst>
              <a:ext uri="{FF2B5EF4-FFF2-40B4-BE49-F238E27FC236}">
                <a16:creationId xmlns:a16="http://schemas.microsoft.com/office/drawing/2014/main" id="{EB542FD9-AD04-F94E-B8E3-882C6F9DAB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784638"/>
              </p:ext>
            </p:extLst>
          </p:nvPr>
        </p:nvGraphicFramePr>
        <p:xfrm>
          <a:off x="7089495" y="1714869"/>
          <a:ext cx="2705949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5634">
                  <a:extLst>
                    <a:ext uri="{9D8B030D-6E8A-4147-A177-3AD203B41FA5}">
                      <a16:colId xmlns:a16="http://schemas.microsoft.com/office/drawing/2014/main" val="1846276488"/>
                    </a:ext>
                  </a:extLst>
                </a:gridCol>
                <a:gridCol w="495634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765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137031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512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P(A|B,E)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80314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285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83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6535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AF6212BA-3414-8342-9CDD-FB71D9C85795}"/>
              </a:ext>
            </a:extLst>
          </p:cNvPr>
          <p:cNvSpPr/>
          <p:nvPr/>
        </p:nvSpPr>
        <p:spPr>
          <a:xfrm>
            <a:off x="374523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589C23-4EE7-6847-81D6-09C18B3619F4}"/>
              </a:ext>
            </a:extLst>
          </p:cNvPr>
          <p:cNvSpPr/>
          <p:nvPr/>
        </p:nvSpPr>
        <p:spPr>
          <a:xfrm>
            <a:off x="490728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1D29B6-6BCB-3846-B33C-2B5B182F33B4}"/>
              </a:ext>
            </a:extLst>
          </p:cNvPr>
          <p:cNvCxnSpPr>
            <a:cxnSpLocks/>
            <a:stCxn id="21" idx="4"/>
            <a:endCxn id="24" idx="1"/>
          </p:cNvCxnSpPr>
          <p:nvPr/>
        </p:nvCxnSpPr>
        <p:spPr>
          <a:xfrm>
            <a:off x="399669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5E3B793-9F71-6E4F-B73B-5C5FA8B7724E}"/>
              </a:ext>
            </a:extLst>
          </p:cNvPr>
          <p:cNvSpPr/>
          <p:nvPr/>
        </p:nvSpPr>
        <p:spPr>
          <a:xfrm>
            <a:off x="425958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E07D07D-AAAA-854B-981E-23D777FE05C2}"/>
              </a:ext>
            </a:extLst>
          </p:cNvPr>
          <p:cNvSpPr/>
          <p:nvPr/>
        </p:nvSpPr>
        <p:spPr>
          <a:xfrm>
            <a:off x="3745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448089-3B47-CE45-A80E-AA234163E8FF}"/>
              </a:ext>
            </a:extLst>
          </p:cNvPr>
          <p:cNvSpPr/>
          <p:nvPr/>
        </p:nvSpPr>
        <p:spPr>
          <a:xfrm>
            <a:off x="4888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002217-89EE-A345-8FFB-4FAF582DAA8F}"/>
              </a:ext>
            </a:extLst>
          </p:cNvPr>
          <p:cNvCxnSpPr>
            <a:cxnSpLocks/>
            <a:stCxn id="22" idx="4"/>
            <a:endCxn id="24" idx="7"/>
          </p:cNvCxnSpPr>
          <p:nvPr/>
        </p:nvCxnSpPr>
        <p:spPr>
          <a:xfrm flipH="1">
            <a:off x="468885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EB8081-00E7-954D-98A7-2AB3E4599E05}"/>
              </a:ext>
            </a:extLst>
          </p:cNvPr>
          <p:cNvCxnSpPr>
            <a:cxnSpLocks/>
            <a:stCxn id="24" idx="3"/>
            <a:endCxn id="25" idx="0"/>
          </p:cNvCxnSpPr>
          <p:nvPr/>
        </p:nvCxnSpPr>
        <p:spPr>
          <a:xfrm flipH="1">
            <a:off x="399669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C4BD1F-3961-624C-A1DB-B8F2748EB8D9}"/>
              </a:ext>
            </a:extLst>
          </p:cNvPr>
          <p:cNvCxnSpPr>
            <a:cxnSpLocks/>
            <a:stCxn id="24" idx="5"/>
            <a:endCxn id="26" idx="0"/>
          </p:cNvCxnSpPr>
          <p:nvPr/>
        </p:nvCxnSpPr>
        <p:spPr>
          <a:xfrm>
            <a:off x="468885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42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68EB-0D41-BA40-945F-02549D75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with Pulling Out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24FCA-8DA0-FF4C-9887-7175A025D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3429000"/>
                <a:ext cx="10972800" cy="312420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0" baseline="30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i="0" baseline="300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i="0" baseline="300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0" baseline="30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  <m:brk m:alnAt="9"/>
                              </m:rP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0" baseline="30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i="0" baseline="300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i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i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24FCA-8DA0-FF4C-9887-7175A025D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429000"/>
                <a:ext cx="10972800" cy="3124202"/>
              </a:xfrm>
              <a:blipFill>
                <a:blip r:embed="rId2"/>
                <a:stretch>
                  <a:fillRect l="-1503" t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8E5F-CB1E-9748-A0A6-0B68BC56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AB5C3A-1E7E-F548-9BDB-B9FF37A16D9C}"/>
              </a:ext>
            </a:extLst>
          </p:cNvPr>
          <p:cNvSpPr/>
          <p:nvPr/>
        </p:nvSpPr>
        <p:spPr>
          <a:xfrm>
            <a:off x="213360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0B020B-92C5-0B41-AF3F-88559E57F510}"/>
              </a:ext>
            </a:extLst>
          </p:cNvPr>
          <p:cNvSpPr/>
          <p:nvPr/>
        </p:nvSpPr>
        <p:spPr>
          <a:xfrm>
            <a:off x="329565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83CBFC-A14F-E245-A27D-D342DB1B08CE}"/>
              </a:ext>
            </a:extLst>
          </p:cNvPr>
          <p:cNvCxnSpPr>
            <a:cxnSpLocks/>
            <a:stCxn id="24" idx="4"/>
            <a:endCxn id="27" idx="1"/>
          </p:cNvCxnSpPr>
          <p:nvPr/>
        </p:nvCxnSpPr>
        <p:spPr>
          <a:xfrm>
            <a:off x="238506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F77B9E7-641B-7D43-A31B-75CCCCD8B020}"/>
              </a:ext>
            </a:extLst>
          </p:cNvPr>
          <p:cNvSpPr/>
          <p:nvPr/>
        </p:nvSpPr>
        <p:spPr>
          <a:xfrm>
            <a:off x="264795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65978E-8E3C-C844-89A9-F4DBA44B6099}"/>
              </a:ext>
            </a:extLst>
          </p:cNvPr>
          <p:cNvSpPr/>
          <p:nvPr/>
        </p:nvSpPr>
        <p:spPr>
          <a:xfrm>
            <a:off x="213360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22C812-B8EA-3048-B193-7ED2DE785D47}"/>
              </a:ext>
            </a:extLst>
          </p:cNvPr>
          <p:cNvSpPr/>
          <p:nvPr/>
        </p:nvSpPr>
        <p:spPr>
          <a:xfrm>
            <a:off x="327660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CD691E-3AF6-1242-B32A-ACA2CC9340C9}"/>
              </a:ext>
            </a:extLst>
          </p:cNvPr>
          <p:cNvCxnSpPr>
            <a:cxnSpLocks/>
            <a:stCxn id="25" idx="4"/>
            <a:endCxn id="27" idx="7"/>
          </p:cNvCxnSpPr>
          <p:nvPr/>
        </p:nvCxnSpPr>
        <p:spPr>
          <a:xfrm flipH="1">
            <a:off x="307722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C40FDC-9AE4-E347-924B-CC87C1B45C9E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238506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F8EC4F-C6C6-0C49-9886-4162643D4A06}"/>
              </a:ext>
            </a:extLst>
          </p:cNvPr>
          <p:cNvCxnSpPr>
            <a:cxnSpLocks/>
            <a:stCxn id="27" idx="5"/>
            <a:endCxn id="29" idx="0"/>
          </p:cNvCxnSpPr>
          <p:nvPr/>
        </p:nvCxnSpPr>
        <p:spPr>
          <a:xfrm>
            <a:off x="307722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7385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68EB-0D41-BA40-945F-02549D75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with Variable Elimination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24FCA-8DA0-FF4C-9887-7175A025D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5391166"/>
                <a:ext cx="10972800" cy="116203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2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6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400" baseline="30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  <m:brk m:alnAt="9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400" baseline="30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 sz="2400" baseline="300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nary>
                  </m:oMath>
                </a14:m>
                <a:endParaRPr lang="en-US" sz="2600" dirty="0"/>
              </a:p>
              <a:p>
                <a:r>
                  <a:rPr lang="en-US" sz="2600" dirty="0"/>
                  <a:t>Eliminate repeated calculations by saving the results for later use.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24FCA-8DA0-FF4C-9887-7175A025D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5391166"/>
                <a:ext cx="10972800" cy="1162036"/>
              </a:xfrm>
              <a:blipFill>
                <a:blip r:embed="rId2"/>
                <a:stretch>
                  <a:fillRect l="-1156" t="-45652" b="-2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8E5F-CB1E-9748-A0A6-0B68BC56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F03434-EEA0-664B-B10A-8048DB330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672" y="1180323"/>
            <a:ext cx="7251589" cy="3979195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CE10F35E-63AD-7C43-83E0-49628CD10226}"/>
              </a:ext>
            </a:extLst>
          </p:cNvPr>
          <p:cNvSpPr/>
          <p:nvPr/>
        </p:nvSpPr>
        <p:spPr>
          <a:xfrm>
            <a:off x="213360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724F95-9564-E647-87FF-536D7DD99E8A}"/>
              </a:ext>
            </a:extLst>
          </p:cNvPr>
          <p:cNvSpPr/>
          <p:nvPr/>
        </p:nvSpPr>
        <p:spPr>
          <a:xfrm>
            <a:off x="329565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95C6F8-2DBC-BF48-913C-8E64B2F089BF}"/>
              </a:ext>
            </a:extLst>
          </p:cNvPr>
          <p:cNvCxnSpPr>
            <a:cxnSpLocks/>
            <a:stCxn id="25" idx="4"/>
            <a:endCxn id="28" idx="1"/>
          </p:cNvCxnSpPr>
          <p:nvPr/>
        </p:nvCxnSpPr>
        <p:spPr>
          <a:xfrm>
            <a:off x="238506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7D910CD-D7A0-B84E-B24C-CEAB523DAEF3}"/>
              </a:ext>
            </a:extLst>
          </p:cNvPr>
          <p:cNvSpPr/>
          <p:nvPr/>
        </p:nvSpPr>
        <p:spPr>
          <a:xfrm>
            <a:off x="264795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6DB21F5-E432-5142-AEFF-5FDD8440F28A}"/>
              </a:ext>
            </a:extLst>
          </p:cNvPr>
          <p:cNvSpPr/>
          <p:nvPr/>
        </p:nvSpPr>
        <p:spPr>
          <a:xfrm>
            <a:off x="213360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37A5A2-7427-224E-B1CD-00A47483665E}"/>
              </a:ext>
            </a:extLst>
          </p:cNvPr>
          <p:cNvSpPr/>
          <p:nvPr/>
        </p:nvSpPr>
        <p:spPr>
          <a:xfrm>
            <a:off x="327660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40647BE-2449-EE4E-BDDC-64FB7CA53AC7}"/>
              </a:ext>
            </a:extLst>
          </p:cNvPr>
          <p:cNvCxnSpPr>
            <a:cxnSpLocks/>
            <a:stCxn id="26" idx="4"/>
            <a:endCxn id="28" idx="7"/>
          </p:cNvCxnSpPr>
          <p:nvPr/>
        </p:nvCxnSpPr>
        <p:spPr>
          <a:xfrm flipH="1">
            <a:off x="307722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EA0950-82BA-D14D-A712-FA925C0C15BC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 flipH="1">
            <a:off x="238506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D5A14B-6F9C-E84D-A7D2-20E513D6AF78}"/>
              </a:ext>
            </a:extLst>
          </p:cNvPr>
          <p:cNvCxnSpPr>
            <a:cxnSpLocks/>
            <a:stCxn id="28" idx="5"/>
            <a:endCxn id="30" idx="0"/>
          </p:cNvCxnSpPr>
          <p:nvPr/>
        </p:nvCxnSpPr>
        <p:spPr>
          <a:xfrm>
            <a:off x="307722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6D2120A-6AFE-4D00-8566-1DCCC91DC2F2}"/>
              </a:ext>
            </a:extLst>
          </p:cNvPr>
          <p:cNvSpPr/>
          <p:nvPr/>
        </p:nvSpPr>
        <p:spPr>
          <a:xfrm>
            <a:off x="3150870" y="3577234"/>
            <a:ext cx="735330" cy="1527737"/>
          </a:xfrm>
          <a:prstGeom prst="rect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24F44-205B-4CB5-A815-F9F21740383D}"/>
              </a:ext>
            </a:extLst>
          </p:cNvPr>
          <p:cNvSpPr/>
          <p:nvPr/>
        </p:nvSpPr>
        <p:spPr>
          <a:xfrm>
            <a:off x="6705600" y="3577234"/>
            <a:ext cx="735330" cy="1527737"/>
          </a:xfrm>
          <a:prstGeom prst="rect">
            <a:avLst/>
          </a:prstGeom>
          <a:ln w="38100">
            <a:solidFill>
              <a:srgbClr val="0080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BAC60-27FC-47DD-B43F-8B006D4A7638}"/>
              </a:ext>
            </a:extLst>
          </p:cNvPr>
          <p:cNvSpPr/>
          <p:nvPr/>
        </p:nvSpPr>
        <p:spPr>
          <a:xfrm>
            <a:off x="5459966" y="3577234"/>
            <a:ext cx="864634" cy="1527737"/>
          </a:xfrm>
          <a:prstGeom prst="rect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E14D0-14FC-4DBD-86E1-F1BD4DAEDB40}"/>
              </a:ext>
            </a:extLst>
          </p:cNvPr>
          <p:cNvSpPr/>
          <p:nvPr/>
        </p:nvSpPr>
        <p:spPr>
          <a:xfrm>
            <a:off x="9025202" y="3577234"/>
            <a:ext cx="864634" cy="1527737"/>
          </a:xfrm>
          <a:prstGeom prst="rect">
            <a:avLst/>
          </a:prstGeom>
          <a:ln w="38100">
            <a:solidFill>
              <a:srgbClr val="FF9900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3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18" grpId="0" animBg="1"/>
      <p:bldP spid="2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68EB-0D41-BA40-945F-02549D75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Speed-Up with Independency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24FCA-8DA0-FF4C-9887-7175A025D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3590081"/>
                <a:ext cx="10972800" cy="2963121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 i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0" baseline="30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1"/>
                                  </m:rPr>
                                  <a:rPr lang="en-US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  <m:r>
                                      <a:rPr lang="en-US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b="0" i="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en-US" i="1" baseline="30000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baseline="30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 baseline="300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  <m:brk m:alnAt="1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b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′|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baseline="30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 baseline="300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baseline="30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i="1" baseline="300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24FCA-8DA0-FF4C-9887-7175A025D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3590081"/>
                <a:ext cx="10972800" cy="2963121"/>
              </a:xfrm>
              <a:blipFill>
                <a:blip r:embed="rId2"/>
                <a:stretch>
                  <a:fillRect l="-1272" t="-2137" b="-30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E8E5F-CB1E-9748-A0A6-0B68BC56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FAB5C3A-1E7E-F548-9BDB-B9FF37A16D9C}"/>
              </a:ext>
            </a:extLst>
          </p:cNvPr>
          <p:cNvSpPr/>
          <p:nvPr/>
        </p:nvSpPr>
        <p:spPr>
          <a:xfrm>
            <a:off x="213360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0B020B-92C5-0B41-AF3F-88559E57F510}"/>
              </a:ext>
            </a:extLst>
          </p:cNvPr>
          <p:cNvSpPr/>
          <p:nvPr/>
        </p:nvSpPr>
        <p:spPr>
          <a:xfrm>
            <a:off x="329565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683CBFC-A14F-E245-A27D-D342DB1B08CE}"/>
              </a:ext>
            </a:extLst>
          </p:cNvPr>
          <p:cNvCxnSpPr>
            <a:cxnSpLocks/>
            <a:stCxn id="24" idx="4"/>
            <a:endCxn id="27" idx="1"/>
          </p:cNvCxnSpPr>
          <p:nvPr/>
        </p:nvCxnSpPr>
        <p:spPr>
          <a:xfrm>
            <a:off x="238506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F77B9E7-641B-7D43-A31B-75CCCCD8B020}"/>
              </a:ext>
            </a:extLst>
          </p:cNvPr>
          <p:cNvSpPr/>
          <p:nvPr/>
        </p:nvSpPr>
        <p:spPr>
          <a:xfrm>
            <a:off x="264795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A65978E-8E3C-C844-89A9-F4DBA44B6099}"/>
              </a:ext>
            </a:extLst>
          </p:cNvPr>
          <p:cNvSpPr/>
          <p:nvPr/>
        </p:nvSpPr>
        <p:spPr>
          <a:xfrm>
            <a:off x="213360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E22C812-B8EA-3048-B193-7ED2DE785D47}"/>
              </a:ext>
            </a:extLst>
          </p:cNvPr>
          <p:cNvSpPr/>
          <p:nvPr/>
        </p:nvSpPr>
        <p:spPr>
          <a:xfrm>
            <a:off x="327660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6CD691E-3AF6-1242-B32A-ACA2CC9340C9}"/>
              </a:ext>
            </a:extLst>
          </p:cNvPr>
          <p:cNvCxnSpPr>
            <a:cxnSpLocks/>
            <a:stCxn id="25" idx="4"/>
            <a:endCxn id="27" idx="7"/>
          </p:cNvCxnSpPr>
          <p:nvPr/>
        </p:nvCxnSpPr>
        <p:spPr>
          <a:xfrm flipH="1">
            <a:off x="307722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C40FDC-9AE4-E347-924B-CC87C1B45C9E}"/>
              </a:ext>
            </a:extLst>
          </p:cNvPr>
          <p:cNvCxnSpPr>
            <a:cxnSpLocks/>
            <a:stCxn id="27" idx="3"/>
            <a:endCxn id="28" idx="0"/>
          </p:cNvCxnSpPr>
          <p:nvPr/>
        </p:nvCxnSpPr>
        <p:spPr>
          <a:xfrm flipH="1">
            <a:off x="238506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F8EC4F-C6C6-0C49-9886-4162643D4A06}"/>
              </a:ext>
            </a:extLst>
          </p:cNvPr>
          <p:cNvCxnSpPr>
            <a:cxnSpLocks/>
            <a:stCxn id="27" idx="5"/>
            <a:endCxn id="29" idx="0"/>
          </p:cNvCxnSpPr>
          <p:nvPr/>
        </p:nvCxnSpPr>
        <p:spPr>
          <a:xfrm>
            <a:off x="307722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8DE3004-D586-48C1-976A-2DB203B75CEB}"/>
              </a:ext>
            </a:extLst>
          </p:cNvPr>
          <p:cNvSpPr/>
          <p:nvPr/>
        </p:nvSpPr>
        <p:spPr>
          <a:xfrm flipH="1">
            <a:off x="1981200" y="1039027"/>
            <a:ext cx="2057400" cy="2228893"/>
          </a:xfrm>
          <a:custGeom>
            <a:avLst/>
            <a:gdLst>
              <a:gd name="connsiteX0" fmla="*/ 218982 w 2231170"/>
              <a:gd name="connsiteY0" fmla="*/ 277532 h 2448581"/>
              <a:gd name="connsiteX1" fmla="*/ 925152 w 2231170"/>
              <a:gd name="connsiteY1" fmla="*/ 33088 h 2448581"/>
              <a:gd name="connsiteX2" fmla="*/ 2120210 w 2231170"/>
              <a:gd name="connsiteY2" fmla="*/ 123623 h 2448581"/>
              <a:gd name="connsiteX3" fmla="*/ 2056836 w 2231170"/>
              <a:gd name="connsiteY3" fmla="*/ 1128557 h 2448581"/>
              <a:gd name="connsiteX4" fmla="*/ 1042847 w 2231170"/>
              <a:gd name="connsiteY4" fmla="*/ 1780407 h 2448581"/>
              <a:gd name="connsiteX5" fmla="*/ 807457 w 2231170"/>
              <a:gd name="connsiteY5" fmla="*/ 2405096 h 2448581"/>
              <a:gd name="connsiteX6" fmla="*/ 83180 w 2231170"/>
              <a:gd name="connsiteY6" fmla="*/ 2205920 h 2448581"/>
              <a:gd name="connsiteX7" fmla="*/ 28859 w 2231170"/>
              <a:gd name="connsiteY7" fmla="*/ 693991 h 2448581"/>
              <a:gd name="connsiteX8" fmla="*/ 218982 w 2231170"/>
              <a:gd name="connsiteY8" fmla="*/ 277532 h 2448581"/>
              <a:gd name="connsiteX0" fmla="*/ 218982 w 2224546"/>
              <a:gd name="connsiteY0" fmla="*/ 277532 h 2441929"/>
              <a:gd name="connsiteX1" fmla="*/ 925152 w 2224546"/>
              <a:gd name="connsiteY1" fmla="*/ 33088 h 2441929"/>
              <a:gd name="connsiteX2" fmla="*/ 2120210 w 2224546"/>
              <a:gd name="connsiteY2" fmla="*/ 123623 h 2441929"/>
              <a:gd name="connsiteX3" fmla="*/ 2056836 w 2224546"/>
              <a:gd name="connsiteY3" fmla="*/ 1128557 h 2441929"/>
              <a:gd name="connsiteX4" fmla="*/ 1179995 w 2224546"/>
              <a:gd name="connsiteY4" fmla="*/ 1870568 h 2441929"/>
              <a:gd name="connsiteX5" fmla="*/ 807457 w 2224546"/>
              <a:gd name="connsiteY5" fmla="*/ 2405096 h 2441929"/>
              <a:gd name="connsiteX6" fmla="*/ 83180 w 2224546"/>
              <a:gd name="connsiteY6" fmla="*/ 2205920 h 2441929"/>
              <a:gd name="connsiteX7" fmla="*/ 28859 w 2224546"/>
              <a:gd name="connsiteY7" fmla="*/ 693991 h 2441929"/>
              <a:gd name="connsiteX8" fmla="*/ 218982 w 2224546"/>
              <a:gd name="connsiteY8" fmla="*/ 277532 h 2441929"/>
              <a:gd name="connsiteX0" fmla="*/ 157707 w 2222048"/>
              <a:gd name="connsiteY0" fmla="*/ 170849 h 2435426"/>
              <a:gd name="connsiteX1" fmla="*/ 922654 w 2222048"/>
              <a:gd name="connsiteY1" fmla="*/ 26585 h 2435426"/>
              <a:gd name="connsiteX2" fmla="*/ 2117712 w 2222048"/>
              <a:gd name="connsiteY2" fmla="*/ 117120 h 2435426"/>
              <a:gd name="connsiteX3" fmla="*/ 2054338 w 2222048"/>
              <a:gd name="connsiteY3" fmla="*/ 1122054 h 2435426"/>
              <a:gd name="connsiteX4" fmla="*/ 1177497 w 2222048"/>
              <a:gd name="connsiteY4" fmla="*/ 1864065 h 2435426"/>
              <a:gd name="connsiteX5" fmla="*/ 804959 w 2222048"/>
              <a:gd name="connsiteY5" fmla="*/ 2398593 h 2435426"/>
              <a:gd name="connsiteX6" fmla="*/ 80682 w 2222048"/>
              <a:gd name="connsiteY6" fmla="*/ 2199417 h 2435426"/>
              <a:gd name="connsiteX7" fmla="*/ 26361 w 2222048"/>
              <a:gd name="connsiteY7" fmla="*/ 687488 h 2435426"/>
              <a:gd name="connsiteX8" fmla="*/ 157707 w 2222048"/>
              <a:gd name="connsiteY8" fmla="*/ 170849 h 2435426"/>
              <a:gd name="connsiteX0" fmla="*/ 188202 w 2252543"/>
              <a:gd name="connsiteY0" fmla="*/ 170849 h 2435426"/>
              <a:gd name="connsiteX1" fmla="*/ 953149 w 2252543"/>
              <a:gd name="connsiteY1" fmla="*/ 26585 h 2435426"/>
              <a:gd name="connsiteX2" fmla="*/ 2148207 w 2252543"/>
              <a:gd name="connsiteY2" fmla="*/ 117120 h 2435426"/>
              <a:gd name="connsiteX3" fmla="*/ 2084833 w 2252543"/>
              <a:gd name="connsiteY3" fmla="*/ 1122054 h 2435426"/>
              <a:gd name="connsiteX4" fmla="*/ 1207992 w 2252543"/>
              <a:gd name="connsiteY4" fmla="*/ 1864065 h 2435426"/>
              <a:gd name="connsiteX5" fmla="*/ 835454 w 2252543"/>
              <a:gd name="connsiteY5" fmla="*/ 2398593 h 2435426"/>
              <a:gd name="connsiteX6" fmla="*/ 111177 w 2252543"/>
              <a:gd name="connsiteY6" fmla="*/ 2199417 h 2435426"/>
              <a:gd name="connsiteX7" fmla="*/ 7875 w 2252543"/>
              <a:gd name="connsiteY7" fmla="*/ 687488 h 2435426"/>
              <a:gd name="connsiteX8" fmla="*/ 188202 w 2252543"/>
              <a:gd name="connsiteY8" fmla="*/ 170849 h 2435426"/>
              <a:gd name="connsiteX0" fmla="*/ 188202 w 2265348"/>
              <a:gd name="connsiteY0" fmla="*/ 154489 h 2419066"/>
              <a:gd name="connsiteX1" fmla="*/ 953149 w 2265348"/>
              <a:gd name="connsiteY1" fmla="*/ 10225 h 2419066"/>
              <a:gd name="connsiteX2" fmla="*/ 2148207 w 2265348"/>
              <a:gd name="connsiteY2" fmla="*/ 100760 h 2419066"/>
              <a:gd name="connsiteX3" fmla="*/ 2084833 w 2265348"/>
              <a:gd name="connsiteY3" fmla="*/ 1105694 h 2419066"/>
              <a:gd name="connsiteX4" fmla="*/ 1207992 w 2265348"/>
              <a:gd name="connsiteY4" fmla="*/ 1847705 h 2419066"/>
              <a:gd name="connsiteX5" fmla="*/ 835454 w 2265348"/>
              <a:gd name="connsiteY5" fmla="*/ 2382233 h 2419066"/>
              <a:gd name="connsiteX6" fmla="*/ 111177 w 2265348"/>
              <a:gd name="connsiteY6" fmla="*/ 2183057 h 2419066"/>
              <a:gd name="connsiteX7" fmla="*/ 7875 w 2265348"/>
              <a:gd name="connsiteY7" fmla="*/ 671128 h 2419066"/>
              <a:gd name="connsiteX8" fmla="*/ 188202 w 2265348"/>
              <a:gd name="connsiteY8" fmla="*/ 154489 h 2419066"/>
              <a:gd name="connsiteX0" fmla="*/ 188202 w 2262264"/>
              <a:gd name="connsiteY0" fmla="*/ 154489 h 2416112"/>
              <a:gd name="connsiteX1" fmla="*/ 953149 w 2262264"/>
              <a:gd name="connsiteY1" fmla="*/ 10225 h 2416112"/>
              <a:gd name="connsiteX2" fmla="*/ 2148207 w 2262264"/>
              <a:gd name="connsiteY2" fmla="*/ 100760 h 2416112"/>
              <a:gd name="connsiteX3" fmla="*/ 2084833 w 2262264"/>
              <a:gd name="connsiteY3" fmla="*/ 1105694 h 2416112"/>
              <a:gd name="connsiteX4" fmla="*/ 1276567 w 2262264"/>
              <a:gd name="connsiteY4" fmla="*/ 1887777 h 2416112"/>
              <a:gd name="connsiteX5" fmla="*/ 835454 w 2262264"/>
              <a:gd name="connsiteY5" fmla="*/ 2382233 h 2416112"/>
              <a:gd name="connsiteX6" fmla="*/ 111177 w 2262264"/>
              <a:gd name="connsiteY6" fmla="*/ 2183057 h 2416112"/>
              <a:gd name="connsiteX7" fmla="*/ 7875 w 2262264"/>
              <a:gd name="connsiteY7" fmla="*/ 671128 h 2416112"/>
              <a:gd name="connsiteX8" fmla="*/ 188202 w 2262264"/>
              <a:gd name="connsiteY8" fmla="*/ 154489 h 2416112"/>
              <a:gd name="connsiteX0" fmla="*/ 188202 w 2285998"/>
              <a:gd name="connsiteY0" fmla="*/ 171463 h 2433086"/>
              <a:gd name="connsiteX1" fmla="*/ 953149 w 2285998"/>
              <a:gd name="connsiteY1" fmla="*/ 27199 h 2433086"/>
              <a:gd name="connsiteX2" fmla="*/ 2148207 w 2285998"/>
              <a:gd name="connsiteY2" fmla="*/ 117734 h 2433086"/>
              <a:gd name="connsiteX3" fmla="*/ 2163204 w 2285998"/>
              <a:gd name="connsiteY3" fmla="*/ 1132685 h 2433086"/>
              <a:gd name="connsiteX4" fmla="*/ 1276567 w 2285998"/>
              <a:gd name="connsiteY4" fmla="*/ 1904751 h 2433086"/>
              <a:gd name="connsiteX5" fmla="*/ 835454 w 2285998"/>
              <a:gd name="connsiteY5" fmla="*/ 2399207 h 2433086"/>
              <a:gd name="connsiteX6" fmla="*/ 111177 w 2285998"/>
              <a:gd name="connsiteY6" fmla="*/ 2200031 h 2433086"/>
              <a:gd name="connsiteX7" fmla="*/ 7875 w 2285998"/>
              <a:gd name="connsiteY7" fmla="*/ 688102 h 2433086"/>
              <a:gd name="connsiteX8" fmla="*/ 188202 w 2285998"/>
              <a:gd name="connsiteY8" fmla="*/ 171463 h 2433086"/>
              <a:gd name="connsiteX0" fmla="*/ 188202 w 2285998"/>
              <a:gd name="connsiteY0" fmla="*/ 204712 h 2466335"/>
              <a:gd name="connsiteX1" fmla="*/ 953149 w 2285998"/>
              <a:gd name="connsiteY1" fmla="*/ 10358 h 2466335"/>
              <a:gd name="connsiteX2" fmla="*/ 2148207 w 2285998"/>
              <a:gd name="connsiteY2" fmla="*/ 150983 h 2466335"/>
              <a:gd name="connsiteX3" fmla="*/ 2163204 w 2285998"/>
              <a:gd name="connsiteY3" fmla="*/ 1165934 h 2466335"/>
              <a:gd name="connsiteX4" fmla="*/ 1276567 w 2285998"/>
              <a:gd name="connsiteY4" fmla="*/ 1938000 h 2466335"/>
              <a:gd name="connsiteX5" fmla="*/ 835454 w 2285998"/>
              <a:gd name="connsiteY5" fmla="*/ 2432456 h 2466335"/>
              <a:gd name="connsiteX6" fmla="*/ 111177 w 2285998"/>
              <a:gd name="connsiteY6" fmla="*/ 2233280 h 2466335"/>
              <a:gd name="connsiteX7" fmla="*/ 7875 w 2285998"/>
              <a:gd name="connsiteY7" fmla="*/ 721351 h 2466335"/>
              <a:gd name="connsiteX8" fmla="*/ 188202 w 2285998"/>
              <a:gd name="connsiteY8" fmla="*/ 204712 h 2466335"/>
              <a:gd name="connsiteX0" fmla="*/ 188202 w 2285998"/>
              <a:gd name="connsiteY0" fmla="*/ 204712 h 2466335"/>
              <a:gd name="connsiteX1" fmla="*/ 953149 w 2285998"/>
              <a:gd name="connsiteY1" fmla="*/ 10358 h 2466335"/>
              <a:gd name="connsiteX2" fmla="*/ 2148207 w 2285998"/>
              <a:gd name="connsiteY2" fmla="*/ 150983 h 2466335"/>
              <a:gd name="connsiteX3" fmla="*/ 2163204 w 2285998"/>
              <a:gd name="connsiteY3" fmla="*/ 1165934 h 2466335"/>
              <a:gd name="connsiteX4" fmla="*/ 1276567 w 2285998"/>
              <a:gd name="connsiteY4" fmla="*/ 1938000 h 2466335"/>
              <a:gd name="connsiteX5" fmla="*/ 835454 w 2285998"/>
              <a:gd name="connsiteY5" fmla="*/ 2432456 h 2466335"/>
              <a:gd name="connsiteX6" fmla="*/ 111177 w 2285998"/>
              <a:gd name="connsiteY6" fmla="*/ 2233280 h 2466335"/>
              <a:gd name="connsiteX7" fmla="*/ 7875 w 2285998"/>
              <a:gd name="connsiteY7" fmla="*/ 721351 h 2466335"/>
              <a:gd name="connsiteX8" fmla="*/ 188202 w 2285998"/>
              <a:gd name="connsiteY8" fmla="*/ 204712 h 2466335"/>
              <a:gd name="connsiteX0" fmla="*/ 222475 w 2320271"/>
              <a:gd name="connsiteY0" fmla="*/ 204712 h 2466335"/>
              <a:gd name="connsiteX1" fmla="*/ 987422 w 2320271"/>
              <a:gd name="connsiteY1" fmla="*/ 10358 h 2466335"/>
              <a:gd name="connsiteX2" fmla="*/ 2182480 w 2320271"/>
              <a:gd name="connsiteY2" fmla="*/ 150983 h 2466335"/>
              <a:gd name="connsiteX3" fmla="*/ 2197477 w 2320271"/>
              <a:gd name="connsiteY3" fmla="*/ 1165934 h 2466335"/>
              <a:gd name="connsiteX4" fmla="*/ 1310840 w 2320271"/>
              <a:gd name="connsiteY4" fmla="*/ 1938000 h 2466335"/>
              <a:gd name="connsiteX5" fmla="*/ 869727 w 2320271"/>
              <a:gd name="connsiteY5" fmla="*/ 2432456 h 2466335"/>
              <a:gd name="connsiteX6" fmla="*/ 145450 w 2320271"/>
              <a:gd name="connsiteY6" fmla="*/ 2233280 h 2466335"/>
              <a:gd name="connsiteX7" fmla="*/ 2963 w 2320271"/>
              <a:gd name="connsiteY7" fmla="*/ 721351 h 2466335"/>
              <a:gd name="connsiteX8" fmla="*/ 222475 w 2320271"/>
              <a:gd name="connsiteY8" fmla="*/ 204712 h 2466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0271" h="2466335">
                <a:moveTo>
                  <a:pt x="222475" y="204712"/>
                </a:moveTo>
                <a:cubicBezTo>
                  <a:pt x="386551" y="86213"/>
                  <a:pt x="660755" y="19313"/>
                  <a:pt x="987422" y="10358"/>
                </a:cubicBezTo>
                <a:cubicBezTo>
                  <a:pt x="1314089" y="1403"/>
                  <a:pt x="1980804" y="-41613"/>
                  <a:pt x="2182480" y="150983"/>
                </a:cubicBezTo>
                <a:cubicBezTo>
                  <a:pt x="2384156" y="343579"/>
                  <a:pt x="2342750" y="868098"/>
                  <a:pt x="2197477" y="1165934"/>
                </a:cubicBezTo>
                <a:cubicBezTo>
                  <a:pt x="2052204" y="1463770"/>
                  <a:pt x="1532132" y="1726913"/>
                  <a:pt x="1310840" y="1938000"/>
                </a:cubicBezTo>
                <a:cubicBezTo>
                  <a:pt x="1089548" y="2149087"/>
                  <a:pt x="1063959" y="2383243"/>
                  <a:pt x="869727" y="2432456"/>
                </a:cubicBezTo>
                <a:cubicBezTo>
                  <a:pt x="675495" y="2481669"/>
                  <a:pt x="275216" y="2518464"/>
                  <a:pt x="145450" y="2233280"/>
                </a:cubicBezTo>
                <a:cubicBezTo>
                  <a:pt x="15684" y="1948096"/>
                  <a:pt x="-9874" y="1059446"/>
                  <a:pt x="2963" y="721351"/>
                </a:cubicBezTo>
                <a:cubicBezTo>
                  <a:pt x="15800" y="383256"/>
                  <a:pt x="58399" y="323211"/>
                  <a:pt x="222475" y="204712"/>
                </a:cubicBezTo>
                <a:close/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0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C5C9-73F8-7E48-AC9E-3641ED7B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(Example: 2-Test Cancer)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4DF0229-2BB3-EB4A-AB64-1A2A00816C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910777"/>
                <a:ext cx="10972800" cy="3642425"/>
              </a:xfrm>
            </p:spPr>
            <p:txBody>
              <a:bodyPr>
                <a:noAutofit/>
              </a:bodyPr>
              <a:lstStyle/>
              <a:p>
                <a:pPr marL="11113" indent="0">
                  <a:buNone/>
                </a:pPr>
                <a:r>
                  <a:rPr lang="en-US" sz="2800" dirty="0">
                    <a:solidFill>
                      <a:srgbClr val="FF0000"/>
                    </a:solidFill>
                  </a:rPr>
                  <a:t>P(t</a:t>
                </a:r>
                <a:r>
                  <a:rPr lang="en-US" sz="28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800" dirty="0">
                    <a:solidFill>
                      <a:srgbClr val="FF0000"/>
                    </a:solidFill>
                  </a:rPr>
                  <a:t>)  = ?</a:t>
                </a:r>
              </a:p>
              <a:p>
                <a:pPr marL="346075" indent="0">
                  <a:buNone/>
                </a:pP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346075" indent="0">
                  <a:buNone/>
                </a:pP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sub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sz="2800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8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800" dirty="0"/>
              </a:p>
              <a:p>
                <a:pPr marL="346075" indent="0">
                  <a:buNone/>
                </a:pPr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2800" baseline="-250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  <a:p>
                <a:pPr marL="346075" indent="0">
                  <a:buNone/>
                </a:pPr>
                <a:r>
                  <a:rPr lang="en-US" sz="2800" dirty="0"/>
                  <a:t>= P(t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|c)P(c) + P(t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|¬c)P(¬c) </a:t>
                </a:r>
              </a:p>
              <a:p>
                <a:pPr marL="346075" indent="0">
                  <a:buNone/>
                </a:pPr>
                <a:r>
                  <a:rPr lang="en-US" sz="2800" dirty="0"/>
                  <a:t>= 0.9*0.01 + 0.2*0.99 = 0.207</a:t>
                </a:r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04DF0229-2BB3-EB4A-AB64-1A2A00816C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910777"/>
                <a:ext cx="10972800" cy="3642425"/>
              </a:xfrm>
              <a:blipFill>
                <a:blip r:embed="rId2"/>
                <a:stretch>
                  <a:fillRect l="-1387" t="-1042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6D3BC-5EDB-9543-A586-ED57FACD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E53B4-8921-C84D-97B2-2EB1EAE8F1F3}"/>
              </a:ext>
            </a:extLst>
          </p:cNvPr>
          <p:cNvSpPr/>
          <p:nvPr/>
        </p:nvSpPr>
        <p:spPr>
          <a:xfrm>
            <a:off x="4812619" y="1135344"/>
            <a:ext cx="4559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P(c) = 0.01</a:t>
            </a:r>
          </a:p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|c) = 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|c) = 0.9</a:t>
            </a:r>
          </a:p>
          <a:p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|¬c) = P(t</a:t>
            </a:r>
            <a:r>
              <a:rPr lang="en-US" sz="3200" baseline="-25000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  <a:r>
              <a:rPr lang="en-US" sz="3200" dirty="0">
                <a:latin typeface="Candara" panose="020E0502030303020204" pitchFamily="34" charset="0"/>
                <a:cs typeface="Calibri" panose="020F0502020204030204" pitchFamily="34" charset="0"/>
              </a:rPr>
              <a:t>|¬c) = 0.2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686FE06-62B6-0940-9EBE-CE613DE0AAEC}"/>
              </a:ext>
            </a:extLst>
          </p:cNvPr>
          <p:cNvSpPr/>
          <p:nvPr/>
        </p:nvSpPr>
        <p:spPr>
          <a:xfrm>
            <a:off x="2133601" y="2058967"/>
            <a:ext cx="589415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</a:t>
            </a:r>
            <a:r>
              <a:rPr lang="en-US" sz="2800" baseline="-25000" dirty="0">
                <a:latin typeface="Candara" panose="020E0502030303020204" pitchFamily="34" charset="0"/>
              </a:rPr>
              <a:t>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964C8D-EC21-9345-A082-34D7C0011C81}"/>
              </a:ext>
            </a:extLst>
          </p:cNvPr>
          <p:cNvSpPr/>
          <p:nvPr/>
        </p:nvSpPr>
        <p:spPr>
          <a:xfrm>
            <a:off x="2933999" y="1247982"/>
            <a:ext cx="606783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F686C3-C101-724D-A76A-00A345A0B43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 flipH="1">
            <a:off x="2428308" y="1781383"/>
            <a:ext cx="809082" cy="2775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9BC0449-6CE8-E349-8530-9691D382EF07}"/>
              </a:ext>
            </a:extLst>
          </p:cNvPr>
          <p:cNvSpPr/>
          <p:nvPr/>
        </p:nvSpPr>
        <p:spPr>
          <a:xfrm>
            <a:off x="3677786" y="2058968"/>
            <a:ext cx="589415" cy="533400"/>
          </a:xfrm>
          <a:prstGeom prst="roundRect">
            <a:avLst>
              <a:gd name="adj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T</a:t>
            </a:r>
            <a:r>
              <a:rPr lang="en-US" sz="2800" baseline="-25000" dirty="0">
                <a:latin typeface="Candara" panose="020E0502030303020204" pitchFamily="34" charset="0"/>
              </a:rPr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8AEF36-6155-2249-B400-CDDDB34B8D6F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3237391" y="1781382"/>
            <a:ext cx="735103" cy="277586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C010972-4479-4AFB-A3DA-EE65E5866F2F}"/>
              </a:ext>
            </a:extLst>
          </p:cNvPr>
          <p:cNvSpPr/>
          <p:nvPr/>
        </p:nvSpPr>
        <p:spPr>
          <a:xfrm>
            <a:off x="1978661" y="1081869"/>
            <a:ext cx="1871337" cy="1662795"/>
          </a:xfrm>
          <a:custGeom>
            <a:avLst/>
            <a:gdLst>
              <a:gd name="connsiteX0" fmla="*/ 218982 w 2231170"/>
              <a:gd name="connsiteY0" fmla="*/ 277532 h 2448581"/>
              <a:gd name="connsiteX1" fmla="*/ 925152 w 2231170"/>
              <a:gd name="connsiteY1" fmla="*/ 33088 h 2448581"/>
              <a:gd name="connsiteX2" fmla="*/ 2120210 w 2231170"/>
              <a:gd name="connsiteY2" fmla="*/ 123623 h 2448581"/>
              <a:gd name="connsiteX3" fmla="*/ 2056836 w 2231170"/>
              <a:gd name="connsiteY3" fmla="*/ 1128557 h 2448581"/>
              <a:gd name="connsiteX4" fmla="*/ 1042847 w 2231170"/>
              <a:gd name="connsiteY4" fmla="*/ 1780407 h 2448581"/>
              <a:gd name="connsiteX5" fmla="*/ 807457 w 2231170"/>
              <a:gd name="connsiteY5" fmla="*/ 2405096 h 2448581"/>
              <a:gd name="connsiteX6" fmla="*/ 83180 w 2231170"/>
              <a:gd name="connsiteY6" fmla="*/ 2205920 h 2448581"/>
              <a:gd name="connsiteX7" fmla="*/ 28859 w 2231170"/>
              <a:gd name="connsiteY7" fmla="*/ 693991 h 2448581"/>
              <a:gd name="connsiteX8" fmla="*/ 218982 w 2231170"/>
              <a:gd name="connsiteY8" fmla="*/ 277532 h 2448581"/>
              <a:gd name="connsiteX0" fmla="*/ 218982 w 2224546"/>
              <a:gd name="connsiteY0" fmla="*/ 277532 h 2441929"/>
              <a:gd name="connsiteX1" fmla="*/ 925152 w 2224546"/>
              <a:gd name="connsiteY1" fmla="*/ 33088 h 2441929"/>
              <a:gd name="connsiteX2" fmla="*/ 2120210 w 2224546"/>
              <a:gd name="connsiteY2" fmla="*/ 123623 h 2441929"/>
              <a:gd name="connsiteX3" fmla="*/ 2056836 w 2224546"/>
              <a:gd name="connsiteY3" fmla="*/ 1128557 h 2441929"/>
              <a:gd name="connsiteX4" fmla="*/ 1179995 w 2224546"/>
              <a:gd name="connsiteY4" fmla="*/ 1870568 h 2441929"/>
              <a:gd name="connsiteX5" fmla="*/ 807457 w 2224546"/>
              <a:gd name="connsiteY5" fmla="*/ 2405096 h 2441929"/>
              <a:gd name="connsiteX6" fmla="*/ 83180 w 2224546"/>
              <a:gd name="connsiteY6" fmla="*/ 2205920 h 2441929"/>
              <a:gd name="connsiteX7" fmla="*/ 28859 w 2224546"/>
              <a:gd name="connsiteY7" fmla="*/ 693991 h 2441929"/>
              <a:gd name="connsiteX8" fmla="*/ 218982 w 2224546"/>
              <a:gd name="connsiteY8" fmla="*/ 277532 h 2441929"/>
              <a:gd name="connsiteX0" fmla="*/ 157707 w 2222048"/>
              <a:gd name="connsiteY0" fmla="*/ 170849 h 2435426"/>
              <a:gd name="connsiteX1" fmla="*/ 922654 w 2222048"/>
              <a:gd name="connsiteY1" fmla="*/ 26585 h 2435426"/>
              <a:gd name="connsiteX2" fmla="*/ 2117712 w 2222048"/>
              <a:gd name="connsiteY2" fmla="*/ 117120 h 2435426"/>
              <a:gd name="connsiteX3" fmla="*/ 2054338 w 2222048"/>
              <a:gd name="connsiteY3" fmla="*/ 1122054 h 2435426"/>
              <a:gd name="connsiteX4" fmla="*/ 1177497 w 2222048"/>
              <a:gd name="connsiteY4" fmla="*/ 1864065 h 2435426"/>
              <a:gd name="connsiteX5" fmla="*/ 804959 w 2222048"/>
              <a:gd name="connsiteY5" fmla="*/ 2398593 h 2435426"/>
              <a:gd name="connsiteX6" fmla="*/ 80682 w 2222048"/>
              <a:gd name="connsiteY6" fmla="*/ 2199417 h 2435426"/>
              <a:gd name="connsiteX7" fmla="*/ 26361 w 2222048"/>
              <a:gd name="connsiteY7" fmla="*/ 687488 h 2435426"/>
              <a:gd name="connsiteX8" fmla="*/ 157707 w 2222048"/>
              <a:gd name="connsiteY8" fmla="*/ 170849 h 2435426"/>
              <a:gd name="connsiteX0" fmla="*/ 188202 w 2252543"/>
              <a:gd name="connsiteY0" fmla="*/ 170849 h 2435426"/>
              <a:gd name="connsiteX1" fmla="*/ 953149 w 2252543"/>
              <a:gd name="connsiteY1" fmla="*/ 26585 h 2435426"/>
              <a:gd name="connsiteX2" fmla="*/ 2148207 w 2252543"/>
              <a:gd name="connsiteY2" fmla="*/ 117120 h 2435426"/>
              <a:gd name="connsiteX3" fmla="*/ 2084833 w 2252543"/>
              <a:gd name="connsiteY3" fmla="*/ 1122054 h 2435426"/>
              <a:gd name="connsiteX4" fmla="*/ 1207992 w 2252543"/>
              <a:gd name="connsiteY4" fmla="*/ 1864065 h 2435426"/>
              <a:gd name="connsiteX5" fmla="*/ 835454 w 2252543"/>
              <a:gd name="connsiteY5" fmla="*/ 2398593 h 2435426"/>
              <a:gd name="connsiteX6" fmla="*/ 111177 w 2252543"/>
              <a:gd name="connsiteY6" fmla="*/ 2199417 h 2435426"/>
              <a:gd name="connsiteX7" fmla="*/ 7875 w 2252543"/>
              <a:gd name="connsiteY7" fmla="*/ 687488 h 2435426"/>
              <a:gd name="connsiteX8" fmla="*/ 188202 w 2252543"/>
              <a:gd name="connsiteY8" fmla="*/ 170849 h 2435426"/>
              <a:gd name="connsiteX0" fmla="*/ 188202 w 2265348"/>
              <a:gd name="connsiteY0" fmla="*/ 154489 h 2419066"/>
              <a:gd name="connsiteX1" fmla="*/ 953149 w 2265348"/>
              <a:gd name="connsiteY1" fmla="*/ 10225 h 2419066"/>
              <a:gd name="connsiteX2" fmla="*/ 2148207 w 2265348"/>
              <a:gd name="connsiteY2" fmla="*/ 100760 h 2419066"/>
              <a:gd name="connsiteX3" fmla="*/ 2084833 w 2265348"/>
              <a:gd name="connsiteY3" fmla="*/ 1105694 h 2419066"/>
              <a:gd name="connsiteX4" fmla="*/ 1207992 w 2265348"/>
              <a:gd name="connsiteY4" fmla="*/ 1847705 h 2419066"/>
              <a:gd name="connsiteX5" fmla="*/ 835454 w 2265348"/>
              <a:gd name="connsiteY5" fmla="*/ 2382233 h 2419066"/>
              <a:gd name="connsiteX6" fmla="*/ 111177 w 2265348"/>
              <a:gd name="connsiteY6" fmla="*/ 2183057 h 2419066"/>
              <a:gd name="connsiteX7" fmla="*/ 7875 w 2265348"/>
              <a:gd name="connsiteY7" fmla="*/ 671128 h 2419066"/>
              <a:gd name="connsiteX8" fmla="*/ 188202 w 2265348"/>
              <a:gd name="connsiteY8" fmla="*/ 154489 h 2419066"/>
              <a:gd name="connsiteX0" fmla="*/ 188202 w 2262264"/>
              <a:gd name="connsiteY0" fmla="*/ 154489 h 2416112"/>
              <a:gd name="connsiteX1" fmla="*/ 953149 w 2262264"/>
              <a:gd name="connsiteY1" fmla="*/ 10225 h 2416112"/>
              <a:gd name="connsiteX2" fmla="*/ 2148207 w 2262264"/>
              <a:gd name="connsiteY2" fmla="*/ 100760 h 2416112"/>
              <a:gd name="connsiteX3" fmla="*/ 2084833 w 2262264"/>
              <a:gd name="connsiteY3" fmla="*/ 1105694 h 2416112"/>
              <a:gd name="connsiteX4" fmla="*/ 1276567 w 2262264"/>
              <a:gd name="connsiteY4" fmla="*/ 1887777 h 2416112"/>
              <a:gd name="connsiteX5" fmla="*/ 835454 w 2262264"/>
              <a:gd name="connsiteY5" fmla="*/ 2382233 h 2416112"/>
              <a:gd name="connsiteX6" fmla="*/ 111177 w 2262264"/>
              <a:gd name="connsiteY6" fmla="*/ 2183057 h 2416112"/>
              <a:gd name="connsiteX7" fmla="*/ 7875 w 2262264"/>
              <a:gd name="connsiteY7" fmla="*/ 671128 h 2416112"/>
              <a:gd name="connsiteX8" fmla="*/ 188202 w 2262264"/>
              <a:gd name="connsiteY8" fmla="*/ 154489 h 2416112"/>
              <a:gd name="connsiteX0" fmla="*/ 188202 w 2285998"/>
              <a:gd name="connsiteY0" fmla="*/ 171463 h 2433086"/>
              <a:gd name="connsiteX1" fmla="*/ 953149 w 2285998"/>
              <a:gd name="connsiteY1" fmla="*/ 27199 h 2433086"/>
              <a:gd name="connsiteX2" fmla="*/ 2148207 w 2285998"/>
              <a:gd name="connsiteY2" fmla="*/ 117734 h 2433086"/>
              <a:gd name="connsiteX3" fmla="*/ 2163204 w 2285998"/>
              <a:gd name="connsiteY3" fmla="*/ 1132685 h 2433086"/>
              <a:gd name="connsiteX4" fmla="*/ 1276567 w 2285998"/>
              <a:gd name="connsiteY4" fmla="*/ 1904751 h 2433086"/>
              <a:gd name="connsiteX5" fmla="*/ 835454 w 2285998"/>
              <a:gd name="connsiteY5" fmla="*/ 2399207 h 2433086"/>
              <a:gd name="connsiteX6" fmla="*/ 111177 w 2285998"/>
              <a:gd name="connsiteY6" fmla="*/ 2200031 h 2433086"/>
              <a:gd name="connsiteX7" fmla="*/ 7875 w 2285998"/>
              <a:gd name="connsiteY7" fmla="*/ 688102 h 2433086"/>
              <a:gd name="connsiteX8" fmla="*/ 188202 w 2285998"/>
              <a:gd name="connsiteY8" fmla="*/ 171463 h 2433086"/>
              <a:gd name="connsiteX0" fmla="*/ 188202 w 2285998"/>
              <a:gd name="connsiteY0" fmla="*/ 204712 h 2466335"/>
              <a:gd name="connsiteX1" fmla="*/ 953149 w 2285998"/>
              <a:gd name="connsiteY1" fmla="*/ 10358 h 2466335"/>
              <a:gd name="connsiteX2" fmla="*/ 2148207 w 2285998"/>
              <a:gd name="connsiteY2" fmla="*/ 150983 h 2466335"/>
              <a:gd name="connsiteX3" fmla="*/ 2163204 w 2285998"/>
              <a:gd name="connsiteY3" fmla="*/ 1165934 h 2466335"/>
              <a:gd name="connsiteX4" fmla="*/ 1276567 w 2285998"/>
              <a:gd name="connsiteY4" fmla="*/ 1938000 h 2466335"/>
              <a:gd name="connsiteX5" fmla="*/ 835454 w 2285998"/>
              <a:gd name="connsiteY5" fmla="*/ 2432456 h 2466335"/>
              <a:gd name="connsiteX6" fmla="*/ 111177 w 2285998"/>
              <a:gd name="connsiteY6" fmla="*/ 2233280 h 2466335"/>
              <a:gd name="connsiteX7" fmla="*/ 7875 w 2285998"/>
              <a:gd name="connsiteY7" fmla="*/ 721351 h 2466335"/>
              <a:gd name="connsiteX8" fmla="*/ 188202 w 2285998"/>
              <a:gd name="connsiteY8" fmla="*/ 204712 h 2466335"/>
              <a:gd name="connsiteX0" fmla="*/ 188202 w 2285998"/>
              <a:gd name="connsiteY0" fmla="*/ 204712 h 2466335"/>
              <a:gd name="connsiteX1" fmla="*/ 953149 w 2285998"/>
              <a:gd name="connsiteY1" fmla="*/ 10358 h 2466335"/>
              <a:gd name="connsiteX2" fmla="*/ 2148207 w 2285998"/>
              <a:gd name="connsiteY2" fmla="*/ 150983 h 2466335"/>
              <a:gd name="connsiteX3" fmla="*/ 2163204 w 2285998"/>
              <a:gd name="connsiteY3" fmla="*/ 1165934 h 2466335"/>
              <a:gd name="connsiteX4" fmla="*/ 1276567 w 2285998"/>
              <a:gd name="connsiteY4" fmla="*/ 1938000 h 2466335"/>
              <a:gd name="connsiteX5" fmla="*/ 835454 w 2285998"/>
              <a:gd name="connsiteY5" fmla="*/ 2432456 h 2466335"/>
              <a:gd name="connsiteX6" fmla="*/ 111177 w 2285998"/>
              <a:gd name="connsiteY6" fmla="*/ 2233280 h 2466335"/>
              <a:gd name="connsiteX7" fmla="*/ 7875 w 2285998"/>
              <a:gd name="connsiteY7" fmla="*/ 721351 h 2466335"/>
              <a:gd name="connsiteX8" fmla="*/ 188202 w 2285998"/>
              <a:gd name="connsiteY8" fmla="*/ 204712 h 2466335"/>
              <a:gd name="connsiteX0" fmla="*/ 222475 w 2320271"/>
              <a:gd name="connsiteY0" fmla="*/ 204712 h 2466335"/>
              <a:gd name="connsiteX1" fmla="*/ 987422 w 2320271"/>
              <a:gd name="connsiteY1" fmla="*/ 10358 h 2466335"/>
              <a:gd name="connsiteX2" fmla="*/ 2182480 w 2320271"/>
              <a:gd name="connsiteY2" fmla="*/ 150983 h 2466335"/>
              <a:gd name="connsiteX3" fmla="*/ 2197477 w 2320271"/>
              <a:gd name="connsiteY3" fmla="*/ 1165934 h 2466335"/>
              <a:gd name="connsiteX4" fmla="*/ 1310840 w 2320271"/>
              <a:gd name="connsiteY4" fmla="*/ 1938000 h 2466335"/>
              <a:gd name="connsiteX5" fmla="*/ 869727 w 2320271"/>
              <a:gd name="connsiteY5" fmla="*/ 2432456 h 2466335"/>
              <a:gd name="connsiteX6" fmla="*/ 145450 w 2320271"/>
              <a:gd name="connsiteY6" fmla="*/ 2233280 h 2466335"/>
              <a:gd name="connsiteX7" fmla="*/ 2963 w 2320271"/>
              <a:gd name="connsiteY7" fmla="*/ 721351 h 2466335"/>
              <a:gd name="connsiteX8" fmla="*/ 222475 w 2320271"/>
              <a:gd name="connsiteY8" fmla="*/ 204712 h 2466335"/>
              <a:gd name="connsiteX0" fmla="*/ 55827 w 2373135"/>
              <a:gd name="connsiteY0" fmla="*/ 759598 h 2504582"/>
              <a:gd name="connsiteX1" fmla="*/ 1040286 w 2373135"/>
              <a:gd name="connsiteY1" fmla="*/ 48605 h 2504582"/>
              <a:gd name="connsiteX2" fmla="*/ 2235344 w 2373135"/>
              <a:gd name="connsiteY2" fmla="*/ 189230 h 2504582"/>
              <a:gd name="connsiteX3" fmla="*/ 2250341 w 2373135"/>
              <a:gd name="connsiteY3" fmla="*/ 1204181 h 2504582"/>
              <a:gd name="connsiteX4" fmla="*/ 1363704 w 2373135"/>
              <a:gd name="connsiteY4" fmla="*/ 1976247 h 2504582"/>
              <a:gd name="connsiteX5" fmla="*/ 922591 w 2373135"/>
              <a:gd name="connsiteY5" fmla="*/ 2470703 h 2504582"/>
              <a:gd name="connsiteX6" fmla="*/ 198314 w 2373135"/>
              <a:gd name="connsiteY6" fmla="*/ 2271527 h 2504582"/>
              <a:gd name="connsiteX7" fmla="*/ 55827 w 2373135"/>
              <a:gd name="connsiteY7" fmla="*/ 759598 h 2504582"/>
              <a:gd name="connsiteX0" fmla="*/ 164834 w 2237097"/>
              <a:gd name="connsiteY0" fmla="*/ 1141568 h 2530919"/>
              <a:gd name="connsiteX1" fmla="*/ 904248 w 2237097"/>
              <a:gd name="connsiteY1" fmla="*/ 74942 h 2530919"/>
              <a:gd name="connsiteX2" fmla="*/ 2099306 w 2237097"/>
              <a:gd name="connsiteY2" fmla="*/ 215567 h 2530919"/>
              <a:gd name="connsiteX3" fmla="*/ 2114303 w 2237097"/>
              <a:gd name="connsiteY3" fmla="*/ 1230518 h 2530919"/>
              <a:gd name="connsiteX4" fmla="*/ 1227666 w 2237097"/>
              <a:gd name="connsiteY4" fmla="*/ 2002584 h 2530919"/>
              <a:gd name="connsiteX5" fmla="*/ 786553 w 2237097"/>
              <a:gd name="connsiteY5" fmla="*/ 2497040 h 2530919"/>
              <a:gd name="connsiteX6" fmla="*/ 62276 w 2237097"/>
              <a:gd name="connsiteY6" fmla="*/ 2297864 h 2530919"/>
              <a:gd name="connsiteX7" fmla="*/ 164834 w 2237097"/>
              <a:gd name="connsiteY7" fmla="*/ 1141568 h 2530919"/>
              <a:gd name="connsiteX0" fmla="*/ 168003 w 2235020"/>
              <a:gd name="connsiteY0" fmla="*/ 1062737 h 2452088"/>
              <a:gd name="connsiteX1" fmla="*/ 989099 w 2235020"/>
              <a:gd name="connsiteY1" fmla="*/ 109914 h 2452088"/>
              <a:gd name="connsiteX2" fmla="*/ 2102475 w 2235020"/>
              <a:gd name="connsiteY2" fmla="*/ 136736 h 2452088"/>
              <a:gd name="connsiteX3" fmla="*/ 2117472 w 2235020"/>
              <a:gd name="connsiteY3" fmla="*/ 1151687 h 2452088"/>
              <a:gd name="connsiteX4" fmla="*/ 1230835 w 2235020"/>
              <a:gd name="connsiteY4" fmla="*/ 1923753 h 2452088"/>
              <a:gd name="connsiteX5" fmla="*/ 789722 w 2235020"/>
              <a:gd name="connsiteY5" fmla="*/ 2418209 h 2452088"/>
              <a:gd name="connsiteX6" fmla="*/ 65445 w 2235020"/>
              <a:gd name="connsiteY6" fmla="*/ 2219033 h 2452088"/>
              <a:gd name="connsiteX7" fmla="*/ 168003 w 2235020"/>
              <a:gd name="connsiteY7" fmla="*/ 1062737 h 2452088"/>
              <a:gd name="connsiteX0" fmla="*/ 168003 w 2235020"/>
              <a:gd name="connsiteY0" fmla="*/ 1062735 h 2452086"/>
              <a:gd name="connsiteX1" fmla="*/ 989099 w 2235020"/>
              <a:gd name="connsiteY1" fmla="*/ 109912 h 2452086"/>
              <a:gd name="connsiteX2" fmla="*/ 2102476 w 2235020"/>
              <a:gd name="connsiteY2" fmla="*/ 136735 h 2452086"/>
              <a:gd name="connsiteX3" fmla="*/ 2117472 w 2235020"/>
              <a:gd name="connsiteY3" fmla="*/ 1151685 h 2452086"/>
              <a:gd name="connsiteX4" fmla="*/ 1230835 w 2235020"/>
              <a:gd name="connsiteY4" fmla="*/ 1923751 h 2452086"/>
              <a:gd name="connsiteX5" fmla="*/ 789722 w 2235020"/>
              <a:gd name="connsiteY5" fmla="*/ 2418207 h 2452086"/>
              <a:gd name="connsiteX6" fmla="*/ 65445 w 2235020"/>
              <a:gd name="connsiteY6" fmla="*/ 2219031 h 2452086"/>
              <a:gd name="connsiteX7" fmla="*/ 168003 w 2235020"/>
              <a:gd name="connsiteY7" fmla="*/ 1062735 h 2452086"/>
              <a:gd name="connsiteX0" fmla="*/ 168003 w 2209385"/>
              <a:gd name="connsiteY0" fmla="*/ 1083857 h 2473208"/>
              <a:gd name="connsiteX1" fmla="*/ 989099 w 2209385"/>
              <a:gd name="connsiteY1" fmla="*/ 131034 h 2473208"/>
              <a:gd name="connsiteX2" fmla="*/ 2102476 w 2209385"/>
              <a:gd name="connsiteY2" fmla="*/ 157857 h 2473208"/>
              <a:gd name="connsiteX3" fmla="*/ 2117472 w 2209385"/>
              <a:gd name="connsiteY3" fmla="*/ 1172807 h 2473208"/>
              <a:gd name="connsiteX4" fmla="*/ 1230835 w 2209385"/>
              <a:gd name="connsiteY4" fmla="*/ 1944873 h 2473208"/>
              <a:gd name="connsiteX5" fmla="*/ 789722 w 2209385"/>
              <a:gd name="connsiteY5" fmla="*/ 2439329 h 2473208"/>
              <a:gd name="connsiteX6" fmla="*/ 65445 w 2209385"/>
              <a:gd name="connsiteY6" fmla="*/ 2240153 h 2473208"/>
              <a:gd name="connsiteX7" fmla="*/ 168003 w 2209385"/>
              <a:gd name="connsiteY7" fmla="*/ 1083857 h 2473208"/>
              <a:gd name="connsiteX0" fmla="*/ 168003 w 2181390"/>
              <a:gd name="connsiteY0" fmla="*/ 1058583 h 2447934"/>
              <a:gd name="connsiteX1" fmla="*/ 989099 w 2181390"/>
              <a:gd name="connsiteY1" fmla="*/ 105760 h 2447934"/>
              <a:gd name="connsiteX2" fmla="*/ 2102476 w 2181390"/>
              <a:gd name="connsiteY2" fmla="*/ 132583 h 2447934"/>
              <a:gd name="connsiteX3" fmla="*/ 1994950 w 2181390"/>
              <a:gd name="connsiteY3" fmla="*/ 1076407 h 2447934"/>
              <a:gd name="connsiteX4" fmla="*/ 1230835 w 2181390"/>
              <a:gd name="connsiteY4" fmla="*/ 1919599 h 2447934"/>
              <a:gd name="connsiteX5" fmla="*/ 789722 w 2181390"/>
              <a:gd name="connsiteY5" fmla="*/ 2414055 h 2447934"/>
              <a:gd name="connsiteX6" fmla="*/ 65445 w 2181390"/>
              <a:gd name="connsiteY6" fmla="*/ 2214879 h 2447934"/>
              <a:gd name="connsiteX7" fmla="*/ 168003 w 2181390"/>
              <a:gd name="connsiteY7" fmla="*/ 1058583 h 2447934"/>
              <a:gd name="connsiteX0" fmla="*/ 168003 w 2200071"/>
              <a:gd name="connsiteY0" fmla="*/ 1058583 h 2510247"/>
              <a:gd name="connsiteX1" fmla="*/ 989099 w 2200071"/>
              <a:gd name="connsiteY1" fmla="*/ 105760 h 2510247"/>
              <a:gd name="connsiteX2" fmla="*/ 2102476 w 2200071"/>
              <a:gd name="connsiteY2" fmla="*/ 132583 h 2510247"/>
              <a:gd name="connsiteX3" fmla="*/ 1994950 w 2200071"/>
              <a:gd name="connsiteY3" fmla="*/ 1076407 h 2510247"/>
              <a:gd name="connsiteX4" fmla="*/ 789722 w 2200071"/>
              <a:gd name="connsiteY4" fmla="*/ 2414055 h 2510247"/>
              <a:gd name="connsiteX5" fmla="*/ 65445 w 2200071"/>
              <a:gd name="connsiteY5" fmla="*/ 2214879 h 2510247"/>
              <a:gd name="connsiteX6" fmla="*/ 168003 w 2200071"/>
              <a:gd name="connsiteY6" fmla="*/ 1058583 h 2510247"/>
              <a:gd name="connsiteX0" fmla="*/ 168003 w 2130897"/>
              <a:gd name="connsiteY0" fmla="*/ 1171950 h 2623614"/>
              <a:gd name="connsiteX1" fmla="*/ 989099 w 2130897"/>
              <a:gd name="connsiteY1" fmla="*/ 219127 h 2623614"/>
              <a:gd name="connsiteX2" fmla="*/ 1990164 w 2130897"/>
              <a:gd name="connsiteY2" fmla="*/ 75247 h 2623614"/>
              <a:gd name="connsiteX3" fmla="*/ 1994950 w 2130897"/>
              <a:gd name="connsiteY3" fmla="*/ 1189774 h 2623614"/>
              <a:gd name="connsiteX4" fmla="*/ 789722 w 2130897"/>
              <a:gd name="connsiteY4" fmla="*/ 2527422 h 2623614"/>
              <a:gd name="connsiteX5" fmla="*/ 65445 w 2130897"/>
              <a:gd name="connsiteY5" fmla="*/ 2328246 h 2623614"/>
              <a:gd name="connsiteX6" fmla="*/ 168003 w 2130897"/>
              <a:gd name="connsiteY6" fmla="*/ 1171950 h 2623614"/>
              <a:gd name="connsiteX0" fmla="*/ 231885 w 2113097"/>
              <a:gd name="connsiteY0" fmla="*/ 1230926 h 2625690"/>
              <a:gd name="connsiteX1" fmla="*/ 971299 w 2113097"/>
              <a:gd name="connsiteY1" fmla="*/ 221203 h 2625690"/>
              <a:gd name="connsiteX2" fmla="*/ 1972364 w 2113097"/>
              <a:gd name="connsiteY2" fmla="*/ 77323 h 2625690"/>
              <a:gd name="connsiteX3" fmla="*/ 1977150 w 2113097"/>
              <a:gd name="connsiteY3" fmla="*/ 1191850 h 2625690"/>
              <a:gd name="connsiteX4" fmla="*/ 771922 w 2113097"/>
              <a:gd name="connsiteY4" fmla="*/ 2529498 h 2625690"/>
              <a:gd name="connsiteX5" fmla="*/ 47645 w 2113097"/>
              <a:gd name="connsiteY5" fmla="*/ 2330322 h 2625690"/>
              <a:gd name="connsiteX6" fmla="*/ 231885 w 2113097"/>
              <a:gd name="connsiteY6" fmla="*/ 1230926 h 2625690"/>
              <a:gd name="connsiteX0" fmla="*/ 233965 w 2110434"/>
              <a:gd name="connsiteY0" fmla="*/ 1217907 h 2612671"/>
              <a:gd name="connsiteX1" fmla="*/ 1055061 w 2110434"/>
              <a:gd name="connsiteY1" fmla="*/ 250859 h 2612671"/>
              <a:gd name="connsiteX2" fmla="*/ 1974444 w 2110434"/>
              <a:gd name="connsiteY2" fmla="*/ 64304 h 2612671"/>
              <a:gd name="connsiteX3" fmla="*/ 1979230 w 2110434"/>
              <a:gd name="connsiteY3" fmla="*/ 1178831 h 2612671"/>
              <a:gd name="connsiteX4" fmla="*/ 774002 w 2110434"/>
              <a:gd name="connsiteY4" fmla="*/ 2516479 h 2612671"/>
              <a:gd name="connsiteX5" fmla="*/ 49725 w 2110434"/>
              <a:gd name="connsiteY5" fmla="*/ 2317303 h 2612671"/>
              <a:gd name="connsiteX6" fmla="*/ 233965 w 2110434"/>
              <a:gd name="connsiteY6" fmla="*/ 1217907 h 2612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0434" h="2612671">
                <a:moveTo>
                  <a:pt x="233965" y="1217907"/>
                </a:moveTo>
                <a:cubicBezTo>
                  <a:pt x="401521" y="873500"/>
                  <a:pt x="764981" y="443126"/>
                  <a:pt x="1055061" y="250859"/>
                </a:cubicBezTo>
                <a:cubicBezTo>
                  <a:pt x="1345141" y="58592"/>
                  <a:pt x="1820416" y="-90358"/>
                  <a:pt x="1974444" y="64304"/>
                </a:cubicBezTo>
                <a:cubicBezTo>
                  <a:pt x="2128472" y="218966"/>
                  <a:pt x="2179304" y="770135"/>
                  <a:pt x="1979230" y="1178831"/>
                </a:cubicBezTo>
                <a:cubicBezTo>
                  <a:pt x="1779156" y="1587527"/>
                  <a:pt x="1095586" y="2326734"/>
                  <a:pt x="774002" y="2516479"/>
                </a:cubicBezTo>
                <a:cubicBezTo>
                  <a:pt x="452418" y="2706224"/>
                  <a:pt x="179491" y="2602487"/>
                  <a:pt x="49725" y="2317303"/>
                </a:cubicBezTo>
                <a:cubicBezTo>
                  <a:pt x="-80041" y="2032119"/>
                  <a:pt x="66409" y="1562314"/>
                  <a:pt x="233965" y="1217907"/>
                </a:cubicBezTo>
                <a:close/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9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  <a:p>
            <a:r>
              <a:rPr lang="en-US" dirty="0"/>
              <a:t>Bayes Rule</a:t>
            </a:r>
          </a:p>
          <a:p>
            <a:r>
              <a:rPr lang="en-US" dirty="0"/>
              <a:t>Bayesian Networks</a:t>
            </a:r>
          </a:p>
          <a:p>
            <a:r>
              <a:rPr lang="en-US" dirty="0"/>
              <a:t>D-Separation</a:t>
            </a:r>
          </a:p>
          <a:p>
            <a:r>
              <a:rPr lang="en-US" dirty="0"/>
              <a:t>Exact Inference</a:t>
            </a:r>
          </a:p>
          <a:p>
            <a:r>
              <a:rPr lang="en-US" dirty="0"/>
              <a:t>Approximate Inference: 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6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2BD9-E94E-0540-BBBC-2609AAC5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Coin Flips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FF637-7B90-1F48-846F-E7B23B6D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AFA9DC-6EFB-3049-9078-441AC2BA8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594856"/>
              </p:ext>
            </p:extLst>
          </p:nvPr>
        </p:nvGraphicFramePr>
        <p:xfrm>
          <a:off x="2057400" y="1752600"/>
          <a:ext cx="8229600" cy="1036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23712279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296971058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41665668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40757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70126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Coin flip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t, h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t, t, t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Probability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17621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8984FF1-8E14-8845-A20E-DE4F862BC1A6}"/>
              </a:ext>
            </a:extLst>
          </p:cNvPr>
          <p:cNvSpPr/>
          <p:nvPr/>
        </p:nvSpPr>
        <p:spPr>
          <a:xfrm>
            <a:off x="4572000" y="2275850"/>
            <a:ext cx="647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850880-B68F-E041-AFF1-9E711364F906}"/>
              </a:ext>
            </a:extLst>
          </p:cNvPr>
          <p:cNvSpPr/>
          <p:nvPr/>
        </p:nvSpPr>
        <p:spPr>
          <a:xfrm>
            <a:off x="5205056" y="2275850"/>
            <a:ext cx="20970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0.5*0.5=0.25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48D619-7160-BA40-B54F-C216C55B2561}"/>
              </a:ext>
            </a:extLst>
          </p:cNvPr>
          <p:cNvSpPr/>
          <p:nvPr/>
        </p:nvSpPr>
        <p:spPr>
          <a:xfrm>
            <a:off x="7239001" y="2265700"/>
            <a:ext cx="29979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0.5*0.5*0.5=0.125 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952E708-0193-084D-97E2-F381A19B5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00253"/>
              </p:ext>
            </p:extLst>
          </p:nvPr>
        </p:nvGraphicFramePr>
        <p:xfrm>
          <a:off x="2057400" y="3220730"/>
          <a:ext cx="8229600" cy="103632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23712279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296971058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141665668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407578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70126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Coin flip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t, h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t, t, h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71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Probability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0.4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1762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3E8BBB69-6F7F-124D-901D-606D3B0F0744}"/>
              </a:ext>
            </a:extLst>
          </p:cNvPr>
          <p:cNvSpPr/>
          <p:nvPr/>
        </p:nvSpPr>
        <p:spPr>
          <a:xfrm>
            <a:off x="4572000" y="3743980"/>
            <a:ext cx="670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0.6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E99F43-427A-0D47-9D55-9F5B872E4331}"/>
              </a:ext>
            </a:extLst>
          </p:cNvPr>
          <p:cNvSpPr/>
          <p:nvPr/>
        </p:nvSpPr>
        <p:spPr>
          <a:xfrm>
            <a:off x="5205055" y="3743980"/>
            <a:ext cx="21531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0.6*0.4=0.24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EDBFFA-3D4A-3644-9184-3EBB8133B644}"/>
              </a:ext>
            </a:extLst>
          </p:cNvPr>
          <p:cNvSpPr/>
          <p:nvPr/>
        </p:nvSpPr>
        <p:spPr>
          <a:xfrm>
            <a:off x="7239001" y="3733830"/>
            <a:ext cx="30492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0.6*0.6*0.4=0.144 </a:t>
            </a:r>
          </a:p>
        </p:txBody>
      </p:sp>
    </p:spTree>
    <p:extLst>
      <p:ext uri="{BB962C8B-B14F-4D97-AF65-F5344CB8AC3E}">
        <p14:creationId xmlns:p14="http://schemas.microsoft.com/office/powerpoint/2010/main" val="344911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7955-12A0-1F43-BBA9-6660153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CC935-71C0-4F42-9272-8812FF91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graphicFrame>
        <p:nvGraphicFramePr>
          <p:cNvPr id="17" name="Content Placeholder 35">
            <a:extLst>
              <a:ext uri="{FF2B5EF4-FFF2-40B4-BE49-F238E27FC236}">
                <a16:creationId xmlns:a16="http://schemas.microsoft.com/office/drawing/2014/main" id="{473AF008-BA88-D949-BD57-5D0E800AB2AF}"/>
              </a:ext>
            </a:extLst>
          </p:cNvPr>
          <p:cNvGraphicFramePr>
            <a:graphicFrameLocks/>
          </p:cNvGraphicFramePr>
          <p:nvPr/>
        </p:nvGraphicFramePr>
        <p:xfrm>
          <a:off x="2133600" y="1066800"/>
          <a:ext cx="131826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5">
            <a:extLst>
              <a:ext uri="{FF2B5EF4-FFF2-40B4-BE49-F238E27FC236}">
                <a16:creationId xmlns:a16="http://schemas.microsoft.com/office/drawing/2014/main" id="{F2022539-B733-9D4F-983A-276C6F31D46C}"/>
              </a:ext>
            </a:extLst>
          </p:cNvPr>
          <p:cNvGraphicFramePr>
            <a:graphicFrameLocks/>
          </p:cNvGraphicFramePr>
          <p:nvPr/>
        </p:nvGraphicFramePr>
        <p:xfrm>
          <a:off x="5524132" y="1067991"/>
          <a:ext cx="131191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5">
            <a:extLst>
              <a:ext uri="{FF2B5EF4-FFF2-40B4-BE49-F238E27FC236}">
                <a16:creationId xmlns:a16="http://schemas.microsoft.com/office/drawing/2014/main" id="{C43F9004-1BD6-FC4F-AB53-2C9792226386}"/>
              </a:ext>
            </a:extLst>
          </p:cNvPr>
          <p:cNvGraphicFramePr>
            <a:graphicFrameLocks/>
          </p:cNvGraphicFramePr>
          <p:nvPr/>
        </p:nvGraphicFramePr>
        <p:xfrm>
          <a:off x="2133601" y="3299829"/>
          <a:ext cx="2090103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P(M|A)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5">
            <a:extLst>
              <a:ext uri="{FF2B5EF4-FFF2-40B4-BE49-F238E27FC236}">
                <a16:creationId xmlns:a16="http://schemas.microsoft.com/office/drawing/2014/main" id="{2E261517-DA31-0F40-852D-40A5958683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809100"/>
              </p:ext>
            </p:extLst>
          </p:nvPr>
        </p:nvGraphicFramePr>
        <p:xfrm>
          <a:off x="4888814" y="3299829"/>
          <a:ext cx="194722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P(J|A)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35">
            <a:extLst>
              <a:ext uri="{FF2B5EF4-FFF2-40B4-BE49-F238E27FC236}">
                <a16:creationId xmlns:a16="http://schemas.microsoft.com/office/drawing/2014/main" id="{EB542FD9-AD04-F94E-B8E3-882C6F9DABD7}"/>
              </a:ext>
            </a:extLst>
          </p:cNvPr>
          <p:cNvGraphicFramePr>
            <a:graphicFrameLocks/>
          </p:cNvGraphicFramePr>
          <p:nvPr/>
        </p:nvGraphicFramePr>
        <p:xfrm>
          <a:off x="7089495" y="1714869"/>
          <a:ext cx="2705949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5634">
                  <a:extLst>
                    <a:ext uri="{9D8B030D-6E8A-4147-A177-3AD203B41FA5}">
                      <a16:colId xmlns:a16="http://schemas.microsoft.com/office/drawing/2014/main" val="1846276488"/>
                    </a:ext>
                  </a:extLst>
                </a:gridCol>
                <a:gridCol w="495634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765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137031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512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P(A|B,E)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80314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285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83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653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D01AECD-E73C-194F-B0A2-404079323C0E}"/>
              </a:ext>
            </a:extLst>
          </p:cNvPr>
          <p:cNvSpPr/>
          <p:nvPr/>
        </p:nvSpPr>
        <p:spPr>
          <a:xfrm>
            <a:off x="2022387" y="5586992"/>
            <a:ext cx="1705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P(m)?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0C64BC-EAB6-8249-ADE0-CA408FDCCEAE}"/>
              </a:ext>
            </a:extLst>
          </p:cNvPr>
          <p:cNvSpPr/>
          <p:nvPr/>
        </p:nvSpPr>
        <p:spPr>
          <a:xfrm>
            <a:off x="3505201" y="5617768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¬b, ¬e, ¬a, ¬m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79C28-DB8B-C14C-A6CF-E57263B82D7A}"/>
              </a:ext>
            </a:extLst>
          </p:cNvPr>
          <p:cNvSpPr/>
          <p:nvPr/>
        </p:nvSpPr>
        <p:spPr>
          <a:xfrm>
            <a:off x="5415756" y="5613999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¬b, ¬e, ¬a, ¬m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B08D4D-BB3A-5049-9ED9-0D03A9C47497}"/>
              </a:ext>
            </a:extLst>
          </p:cNvPr>
          <p:cNvSpPr/>
          <p:nvPr/>
        </p:nvSpPr>
        <p:spPr>
          <a:xfrm>
            <a:off x="7309681" y="5613999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¬b, e, ¬a, ¬m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98AC9E-3A2E-E644-BA9C-31D14DC4EDA3}"/>
              </a:ext>
            </a:extLst>
          </p:cNvPr>
          <p:cNvSpPr/>
          <p:nvPr/>
        </p:nvSpPr>
        <p:spPr>
          <a:xfrm>
            <a:off x="3505201" y="6009383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¬b, e, ¬a, ¬m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F6C47-BD54-9441-B99D-47C517D994FD}"/>
              </a:ext>
            </a:extLst>
          </p:cNvPr>
          <p:cNvSpPr/>
          <p:nvPr/>
        </p:nvSpPr>
        <p:spPr>
          <a:xfrm>
            <a:off x="5407441" y="5995427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¬b, ¬e, ¬a, ¬m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1446-3083-934F-8245-E1957B982BEC}"/>
              </a:ext>
            </a:extLst>
          </p:cNvPr>
          <p:cNvSpPr/>
          <p:nvPr/>
        </p:nvSpPr>
        <p:spPr>
          <a:xfrm>
            <a:off x="7317996" y="6009383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¬b, ¬ e, ¬a, m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3FF01B-60CF-0E43-B8B9-F15B8625A1DB}"/>
              </a:ext>
            </a:extLst>
          </p:cNvPr>
          <p:cNvSpPr/>
          <p:nvPr/>
        </p:nvSpPr>
        <p:spPr>
          <a:xfrm>
            <a:off x="374523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68BB9F-D7AD-1D4B-8E6D-895B210D5E4D}"/>
              </a:ext>
            </a:extLst>
          </p:cNvPr>
          <p:cNvSpPr/>
          <p:nvPr/>
        </p:nvSpPr>
        <p:spPr>
          <a:xfrm>
            <a:off x="490728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383EF1-FA9D-EF48-A045-5C50545D15F1}"/>
              </a:ext>
            </a:extLst>
          </p:cNvPr>
          <p:cNvCxnSpPr>
            <a:cxnSpLocks/>
            <a:stCxn id="39" idx="4"/>
            <a:endCxn id="42" idx="1"/>
          </p:cNvCxnSpPr>
          <p:nvPr/>
        </p:nvCxnSpPr>
        <p:spPr>
          <a:xfrm>
            <a:off x="399669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45E9A3B6-2CDF-B14E-8E58-7013DD95E7AC}"/>
              </a:ext>
            </a:extLst>
          </p:cNvPr>
          <p:cNvSpPr/>
          <p:nvPr/>
        </p:nvSpPr>
        <p:spPr>
          <a:xfrm>
            <a:off x="425958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4B7E453-CE6A-F742-9385-A47D11158D1B}"/>
              </a:ext>
            </a:extLst>
          </p:cNvPr>
          <p:cNvSpPr/>
          <p:nvPr/>
        </p:nvSpPr>
        <p:spPr>
          <a:xfrm>
            <a:off x="3745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AF6E5DB-EA4C-3C46-9905-9616A45FFDCA}"/>
              </a:ext>
            </a:extLst>
          </p:cNvPr>
          <p:cNvSpPr/>
          <p:nvPr/>
        </p:nvSpPr>
        <p:spPr>
          <a:xfrm>
            <a:off x="4888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3502715-E2AB-0344-AAD7-1ACF6B3752A2}"/>
              </a:ext>
            </a:extLst>
          </p:cNvPr>
          <p:cNvCxnSpPr>
            <a:cxnSpLocks/>
            <a:stCxn id="40" idx="4"/>
            <a:endCxn id="42" idx="7"/>
          </p:cNvCxnSpPr>
          <p:nvPr/>
        </p:nvCxnSpPr>
        <p:spPr>
          <a:xfrm flipH="1">
            <a:off x="468885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3A7EBA-D78A-9A42-9774-6545846E27E5}"/>
              </a:ext>
            </a:extLst>
          </p:cNvPr>
          <p:cNvCxnSpPr>
            <a:cxnSpLocks/>
            <a:stCxn id="42" idx="3"/>
            <a:endCxn id="43" idx="0"/>
          </p:cNvCxnSpPr>
          <p:nvPr/>
        </p:nvCxnSpPr>
        <p:spPr>
          <a:xfrm flipH="1">
            <a:off x="399669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A41868-CBE9-AC47-A186-C5D60BAD8C06}"/>
              </a:ext>
            </a:extLst>
          </p:cNvPr>
          <p:cNvCxnSpPr>
            <a:cxnSpLocks/>
            <a:stCxn id="42" idx="5"/>
            <a:endCxn id="44" idx="0"/>
          </p:cNvCxnSpPr>
          <p:nvPr/>
        </p:nvCxnSpPr>
        <p:spPr>
          <a:xfrm>
            <a:off x="468885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615F168-671E-474B-93EB-5BE962224E1D}"/>
              </a:ext>
            </a:extLst>
          </p:cNvPr>
          <p:cNvSpPr/>
          <p:nvPr/>
        </p:nvSpPr>
        <p:spPr>
          <a:xfrm>
            <a:off x="3523606" y="6405724"/>
            <a:ext cx="43538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P(m) = Fraction of all sampled events.</a:t>
            </a:r>
          </a:p>
        </p:txBody>
      </p:sp>
    </p:spTree>
    <p:extLst>
      <p:ext uri="{BB962C8B-B14F-4D97-AF65-F5344CB8AC3E}">
        <p14:creationId xmlns:p14="http://schemas.microsoft.com/office/powerpoint/2010/main" val="3652021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7955-12A0-1F43-BBA9-6660153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Sampling (cont’d)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CC935-71C0-4F42-9272-8812FF91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graphicFrame>
        <p:nvGraphicFramePr>
          <p:cNvPr id="17" name="Content Placeholder 35">
            <a:extLst>
              <a:ext uri="{FF2B5EF4-FFF2-40B4-BE49-F238E27FC236}">
                <a16:creationId xmlns:a16="http://schemas.microsoft.com/office/drawing/2014/main" id="{473AF008-BA88-D949-BD57-5D0E800AB2AF}"/>
              </a:ext>
            </a:extLst>
          </p:cNvPr>
          <p:cNvGraphicFramePr>
            <a:graphicFrameLocks/>
          </p:cNvGraphicFramePr>
          <p:nvPr/>
        </p:nvGraphicFramePr>
        <p:xfrm>
          <a:off x="2133600" y="1066800"/>
          <a:ext cx="131826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5">
            <a:extLst>
              <a:ext uri="{FF2B5EF4-FFF2-40B4-BE49-F238E27FC236}">
                <a16:creationId xmlns:a16="http://schemas.microsoft.com/office/drawing/2014/main" id="{F2022539-B733-9D4F-983A-276C6F31D46C}"/>
              </a:ext>
            </a:extLst>
          </p:cNvPr>
          <p:cNvGraphicFramePr>
            <a:graphicFrameLocks/>
          </p:cNvGraphicFramePr>
          <p:nvPr/>
        </p:nvGraphicFramePr>
        <p:xfrm>
          <a:off x="5524132" y="1067991"/>
          <a:ext cx="131191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5">
            <a:extLst>
              <a:ext uri="{FF2B5EF4-FFF2-40B4-BE49-F238E27FC236}">
                <a16:creationId xmlns:a16="http://schemas.microsoft.com/office/drawing/2014/main" id="{C43F9004-1BD6-FC4F-AB53-2C9792226386}"/>
              </a:ext>
            </a:extLst>
          </p:cNvPr>
          <p:cNvGraphicFramePr>
            <a:graphicFrameLocks/>
          </p:cNvGraphicFramePr>
          <p:nvPr/>
        </p:nvGraphicFramePr>
        <p:xfrm>
          <a:off x="2133601" y="3299829"/>
          <a:ext cx="2090103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P(M|A)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5">
            <a:extLst>
              <a:ext uri="{FF2B5EF4-FFF2-40B4-BE49-F238E27FC236}">
                <a16:creationId xmlns:a16="http://schemas.microsoft.com/office/drawing/2014/main" id="{2E261517-DA31-0F40-852D-40A5958683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108022"/>
              </p:ext>
            </p:extLst>
          </p:nvPr>
        </p:nvGraphicFramePr>
        <p:xfrm>
          <a:off x="4888814" y="3299829"/>
          <a:ext cx="194722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P(J|A)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35">
            <a:extLst>
              <a:ext uri="{FF2B5EF4-FFF2-40B4-BE49-F238E27FC236}">
                <a16:creationId xmlns:a16="http://schemas.microsoft.com/office/drawing/2014/main" id="{EB542FD9-AD04-F94E-B8E3-882C6F9DABD7}"/>
              </a:ext>
            </a:extLst>
          </p:cNvPr>
          <p:cNvGraphicFramePr>
            <a:graphicFrameLocks/>
          </p:cNvGraphicFramePr>
          <p:nvPr/>
        </p:nvGraphicFramePr>
        <p:xfrm>
          <a:off x="7089495" y="1714869"/>
          <a:ext cx="2705949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5634">
                  <a:extLst>
                    <a:ext uri="{9D8B030D-6E8A-4147-A177-3AD203B41FA5}">
                      <a16:colId xmlns:a16="http://schemas.microsoft.com/office/drawing/2014/main" val="1846276488"/>
                    </a:ext>
                  </a:extLst>
                </a:gridCol>
                <a:gridCol w="495634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765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137031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512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P(A|B,E)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80314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285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83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653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D01AECD-E73C-194F-B0A2-404079323C0E}"/>
              </a:ext>
            </a:extLst>
          </p:cNvPr>
          <p:cNvSpPr/>
          <p:nvPr/>
        </p:nvSpPr>
        <p:spPr>
          <a:xfrm>
            <a:off x="2022387" y="5586992"/>
            <a:ext cx="1705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m|b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)?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0C64BC-EAB6-8249-ADE0-CA408FDCCEAE}"/>
              </a:ext>
            </a:extLst>
          </p:cNvPr>
          <p:cNvSpPr/>
          <p:nvPr/>
        </p:nvSpPr>
        <p:spPr>
          <a:xfrm>
            <a:off x="3929506" y="5617768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b, ¬e, a, ¬m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79C28-DB8B-C14C-A6CF-E57263B82D7A}"/>
              </a:ext>
            </a:extLst>
          </p:cNvPr>
          <p:cNvSpPr/>
          <p:nvPr/>
        </p:nvSpPr>
        <p:spPr>
          <a:xfrm>
            <a:off x="5840061" y="5613999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b, ¬e, a, ¬m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B08D4D-BB3A-5049-9ED9-0D03A9C47497}"/>
              </a:ext>
            </a:extLst>
          </p:cNvPr>
          <p:cNvSpPr/>
          <p:nvPr/>
        </p:nvSpPr>
        <p:spPr>
          <a:xfrm>
            <a:off x="7733986" y="5613999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b, ¬e, a, 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98AC9E-3A2E-E644-BA9C-31D14DC4EDA3}"/>
              </a:ext>
            </a:extLst>
          </p:cNvPr>
          <p:cNvSpPr/>
          <p:nvPr/>
        </p:nvSpPr>
        <p:spPr>
          <a:xfrm>
            <a:off x="3929506" y="6009383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b, ¬e, a, 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F6C47-BD54-9441-B99D-47C517D994FD}"/>
              </a:ext>
            </a:extLst>
          </p:cNvPr>
          <p:cNvSpPr/>
          <p:nvPr/>
        </p:nvSpPr>
        <p:spPr>
          <a:xfrm>
            <a:off x="5831746" y="5995427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b, ¬e, a, ¬m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1446-3083-934F-8245-E1957B982BEC}"/>
              </a:ext>
            </a:extLst>
          </p:cNvPr>
          <p:cNvSpPr/>
          <p:nvPr/>
        </p:nvSpPr>
        <p:spPr>
          <a:xfrm>
            <a:off x="7742301" y="6009383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b, ¬e, a, ¬m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B545B2-8A9F-974D-8420-8E3F69F3D46A}"/>
              </a:ext>
            </a:extLst>
          </p:cNvPr>
          <p:cNvSpPr/>
          <p:nvPr/>
        </p:nvSpPr>
        <p:spPr>
          <a:xfrm>
            <a:off x="374523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399C35-6777-5B4D-8175-159F6782EC20}"/>
              </a:ext>
            </a:extLst>
          </p:cNvPr>
          <p:cNvSpPr/>
          <p:nvPr/>
        </p:nvSpPr>
        <p:spPr>
          <a:xfrm>
            <a:off x="490728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1C8E47-0505-F149-92EC-370C8923143D}"/>
              </a:ext>
            </a:extLst>
          </p:cNvPr>
          <p:cNvCxnSpPr>
            <a:cxnSpLocks/>
            <a:stCxn id="42" idx="4"/>
            <a:endCxn id="45" idx="1"/>
          </p:cNvCxnSpPr>
          <p:nvPr/>
        </p:nvCxnSpPr>
        <p:spPr>
          <a:xfrm>
            <a:off x="399669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C7F274D-5C9A-064E-9F77-8935E4112C00}"/>
              </a:ext>
            </a:extLst>
          </p:cNvPr>
          <p:cNvSpPr/>
          <p:nvPr/>
        </p:nvSpPr>
        <p:spPr>
          <a:xfrm>
            <a:off x="425958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9DE3DD-E16E-EF48-A74D-D53C6D576C85}"/>
              </a:ext>
            </a:extLst>
          </p:cNvPr>
          <p:cNvSpPr/>
          <p:nvPr/>
        </p:nvSpPr>
        <p:spPr>
          <a:xfrm>
            <a:off x="3745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CA0EFB6-4196-0840-9058-565DBADCCBB2}"/>
              </a:ext>
            </a:extLst>
          </p:cNvPr>
          <p:cNvSpPr/>
          <p:nvPr/>
        </p:nvSpPr>
        <p:spPr>
          <a:xfrm>
            <a:off x="4888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6C57DD-5870-BC4B-A56C-97F07A87768D}"/>
              </a:ext>
            </a:extLst>
          </p:cNvPr>
          <p:cNvCxnSpPr>
            <a:cxnSpLocks/>
            <a:stCxn id="43" idx="4"/>
            <a:endCxn id="45" idx="7"/>
          </p:cNvCxnSpPr>
          <p:nvPr/>
        </p:nvCxnSpPr>
        <p:spPr>
          <a:xfrm flipH="1">
            <a:off x="468885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6A91CA-1FD0-B542-B1B8-0FBA9E8ADCAB}"/>
              </a:ext>
            </a:extLst>
          </p:cNvPr>
          <p:cNvCxnSpPr>
            <a:cxnSpLocks/>
            <a:stCxn id="45" idx="3"/>
            <a:endCxn id="46" idx="0"/>
          </p:cNvCxnSpPr>
          <p:nvPr/>
        </p:nvCxnSpPr>
        <p:spPr>
          <a:xfrm flipH="1">
            <a:off x="399669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AD4B58-34C0-2942-B251-40F3CE2C78D5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>
          <a:xfrm>
            <a:off x="468885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5680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7955-12A0-1F43-BBA9-6660153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Hard-to-Sample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CC935-71C0-4F42-9272-8812FF91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17" name="Content Placeholder 35">
            <a:extLst>
              <a:ext uri="{FF2B5EF4-FFF2-40B4-BE49-F238E27FC236}">
                <a16:creationId xmlns:a16="http://schemas.microsoft.com/office/drawing/2014/main" id="{473AF008-BA88-D949-BD57-5D0E800AB2AF}"/>
              </a:ext>
            </a:extLst>
          </p:cNvPr>
          <p:cNvGraphicFramePr>
            <a:graphicFrameLocks/>
          </p:cNvGraphicFramePr>
          <p:nvPr/>
        </p:nvGraphicFramePr>
        <p:xfrm>
          <a:off x="2133600" y="1066800"/>
          <a:ext cx="131826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5">
            <a:extLst>
              <a:ext uri="{FF2B5EF4-FFF2-40B4-BE49-F238E27FC236}">
                <a16:creationId xmlns:a16="http://schemas.microsoft.com/office/drawing/2014/main" id="{F2022539-B733-9D4F-983A-276C6F31D46C}"/>
              </a:ext>
            </a:extLst>
          </p:cNvPr>
          <p:cNvGraphicFramePr>
            <a:graphicFrameLocks/>
          </p:cNvGraphicFramePr>
          <p:nvPr/>
        </p:nvGraphicFramePr>
        <p:xfrm>
          <a:off x="5524132" y="1067991"/>
          <a:ext cx="131191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5">
            <a:extLst>
              <a:ext uri="{FF2B5EF4-FFF2-40B4-BE49-F238E27FC236}">
                <a16:creationId xmlns:a16="http://schemas.microsoft.com/office/drawing/2014/main" id="{C43F9004-1BD6-FC4F-AB53-2C9792226386}"/>
              </a:ext>
            </a:extLst>
          </p:cNvPr>
          <p:cNvGraphicFramePr>
            <a:graphicFrameLocks/>
          </p:cNvGraphicFramePr>
          <p:nvPr/>
        </p:nvGraphicFramePr>
        <p:xfrm>
          <a:off x="2133601" y="3299829"/>
          <a:ext cx="2090103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P(M|A)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5">
            <a:extLst>
              <a:ext uri="{FF2B5EF4-FFF2-40B4-BE49-F238E27FC236}">
                <a16:creationId xmlns:a16="http://schemas.microsoft.com/office/drawing/2014/main" id="{2E261517-DA31-0F40-852D-40A5958683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8976681"/>
              </p:ext>
            </p:extLst>
          </p:nvPr>
        </p:nvGraphicFramePr>
        <p:xfrm>
          <a:off x="4888814" y="3299829"/>
          <a:ext cx="194722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P(J|A)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35">
            <a:extLst>
              <a:ext uri="{FF2B5EF4-FFF2-40B4-BE49-F238E27FC236}">
                <a16:creationId xmlns:a16="http://schemas.microsoft.com/office/drawing/2014/main" id="{EB542FD9-AD04-F94E-B8E3-882C6F9DABD7}"/>
              </a:ext>
            </a:extLst>
          </p:cNvPr>
          <p:cNvGraphicFramePr>
            <a:graphicFrameLocks/>
          </p:cNvGraphicFramePr>
          <p:nvPr/>
        </p:nvGraphicFramePr>
        <p:xfrm>
          <a:off x="7089495" y="1714869"/>
          <a:ext cx="2705949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5634">
                  <a:extLst>
                    <a:ext uri="{9D8B030D-6E8A-4147-A177-3AD203B41FA5}">
                      <a16:colId xmlns:a16="http://schemas.microsoft.com/office/drawing/2014/main" val="1846276488"/>
                    </a:ext>
                  </a:extLst>
                </a:gridCol>
                <a:gridCol w="495634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765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137031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512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P(A|B,E)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80314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285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83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653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D01AECD-E73C-194F-B0A2-404079323C0E}"/>
              </a:ext>
            </a:extLst>
          </p:cNvPr>
          <p:cNvSpPr/>
          <p:nvPr/>
        </p:nvSpPr>
        <p:spPr>
          <a:xfrm>
            <a:off x="2022387" y="5586992"/>
            <a:ext cx="1705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b|a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)?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2B545B2-8A9F-974D-8420-8E3F69F3D46A}"/>
              </a:ext>
            </a:extLst>
          </p:cNvPr>
          <p:cNvSpPr/>
          <p:nvPr/>
        </p:nvSpPr>
        <p:spPr>
          <a:xfrm>
            <a:off x="374523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399C35-6777-5B4D-8175-159F6782EC20}"/>
              </a:ext>
            </a:extLst>
          </p:cNvPr>
          <p:cNvSpPr/>
          <p:nvPr/>
        </p:nvSpPr>
        <p:spPr>
          <a:xfrm>
            <a:off x="490728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71C8E47-0505-F149-92EC-370C8923143D}"/>
              </a:ext>
            </a:extLst>
          </p:cNvPr>
          <p:cNvCxnSpPr>
            <a:cxnSpLocks/>
            <a:stCxn id="42" idx="4"/>
            <a:endCxn id="45" idx="1"/>
          </p:cNvCxnSpPr>
          <p:nvPr/>
        </p:nvCxnSpPr>
        <p:spPr>
          <a:xfrm>
            <a:off x="399669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C7F274D-5C9A-064E-9F77-8935E4112C00}"/>
              </a:ext>
            </a:extLst>
          </p:cNvPr>
          <p:cNvSpPr/>
          <p:nvPr/>
        </p:nvSpPr>
        <p:spPr>
          <a:xfrm>
            <a:off x="425958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9DE3DD-E16E-EF48-A74D-D53C6D576C85}"/>
              </a:ext>
            </a:extLst>
          </p:cNvPr>
          <p:cNvSpPr/>
          <p:nvPr/>
        </p:nvSpPr>
        <p:spPr>
          <a:xfrm>
            <a:off x="3745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CA0EFB6-4196-0840-9058-565DBADCCBB2}"/>
              </a:ext>
            </a:extLst>
          </p:cNvPr>
          <p:cNvSpPr/>
          <p:nvPr/>
        </p:nvSpPr>
        <p:spPr>
          <a:xfrm>
            <a:off x="4888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66C57DD-5870-BC4B-A56C-97F07A87768D}"/>
              </a:ext>
            </a:extLst>
          </p:cNvPr>
          <p:cNvCxnSpPr>
            <a:cxnSpLocks/>
            <a:stCxn id="43" idx="4"/>
            <a:endCxn id="45" idx="7"/>
          </p:cNvCxnSpPr>
          <p:nvPr/>
        </p:nvCxnSpPr>
        <p:spPr>
          <a:xfrm flipH="1">
            <a:off x="468885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6A91CA-1FD0-B542-B1B8-0FBA9E8ADCAB}"/>
              </a:ext>
            </a:extLst>
          </p:cNvPr>
          <p:cNvCxnSpPr>
            <a:cxnSpLocks/>
            <a:stCxn id="45" idx="3"/>
            <a:endCxn id="46" idx="0"/>
          </p:cNvCxnSpPr>
          <p:nvPr/>
        </p:nvCxnSpPr>
        <p:spPr>
          <a:xfrm flipH="1">
            <a:off x="399669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AD4B58-34C0-2942-B251-40F3CE2C78D5}"/>
              </a:ext>
            </a:extLst>
          </p:cNvPr>
          <p:cNvCxnSpPr>
            <a:cxnSpLocks/>
            <a:stCxn id="45" idx="5"/>
            <a:endCxn id="47" idx="0"/>
          </p:cNvCxnSpPr>
          <p:nvPr/>
        </p:nvCxnSpPr>
        <p:spPr>
          <a:xfrm>
            <a:off x="468885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071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7955-12A0-1F43-BBA9-6660153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Rejection 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CC935-71C0-4F42-9272-8812FF91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graphicFrame>
        <p:nvGraphicFramePr>
          <p:cNvPr id="17" name="Content Placeholder 35">
            <a:extLst>
              <a:ext uri="{FF2B5EF4-FFF2-40B4-BE49-F238E27FC236}">
                <a16:creationId xmlns:a16="http://schemas.microsoft.com/office/drawing/2014/main" id="{473AF008-BA88-D949-BD57-5D0E800AB2AF}"/>
              </a:ext>
            </a:extLst>
          </p:cNvPr>
          <p:cNvGraphicFramePr>
            <a:graphicFrameLocks/>
          </p:cNvGraphicFramePr>
          <p:nvPr/>
        </p:nvGraphicFramePr>
        <p:xfrm>
          <a:off x="2133600" y="1066800"/>
          <a:ext cx="131826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5">
            <a:extLst>
              <a:ext uri="{FF2B5EF4-FFF2-40B4-BE49-F238E27FC236}">
                <a16:creationId xmlns:a16="http://schemas.microsoft.com/office/drawing/2014/main" id="{F2022539-B733-9D4F-983A-276C6F31D46C}"/>
              </a:ext>
            </a:extLst>
          </p:cNvPr>
          <p:cNvGraphicFramePr>
            <a:graphicFrameLocks/>
          </p:cNvGraphicFramePr>
          <p:nvPr/>
        </p:nvGraphicFramePr>
        <p:xfrm>
          <a:off x="5524132" y="1067991"/>
          <a:ext cx="131191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5">
            <a:extLst>
              <a:ext uri="{FF2B5EF4-FFF2-40B4-BE49-F238E27FC236}">
                <a16:creationId xmlns:a16="http://schemas.microsoft.com/office/drawing/2014/main" id="{C43F9004-1BD6-FC4F-AB53-2C9792226386}"/>
              </a:ext>
            </a:extLst>
          </p:cNvPr>
          <p:cNvGraphicFramePr>
            <a:graphicFrameLocks/>
          </p:cNvGraphicFramePr>
          <p:nvPr/>
        </p:nvGraphicFramePr>
        <p:xfrm>
          <a:off x="2133601" y="3299829"/>
          <a:ext cx="2090103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P(M|A)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5">
            <a:extLst>
              <a:ext uri="{FF2B5EF4-FFF2-40B4-BE49-F238E27FC236}">
                <a16:creationId xmlns:a16="http://schemas.microsoft.com/office/drawing/2014/main" id="{2E261517-DA31-0F40-852D-40A5958683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575807"/>
              </p:ext>
            </p:extLst>
          </p:nvPr>
        </p:nvGraphicFramePr>
        <p:xfrm>
          <a:off x="4888814" y="3299829"/>
          <a:ext cx="194722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P(J|A)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35">
            <a:extLst>
              <a:ext uri="{FF2B5EF4-FFF2-40B4-BE49-F238E27FC236}">
                <a16:creationId xmlns:a16="http://schemas.microsoft.com/office/drawing/2014/main" id="{EB542FD9-AD04-F94E-B8E3-882C6F9DABD7}"/>
              </a:ext>
            </a:extLst>
          </p:cNvPr>
          <p:cNvGraphicFramePr>
            <a:graphicFrameLocks/>
          </p:cNvGraphicFramePr>
          <p:nvPr/>
        </p:nvGraphicFramePr>
        <p:xfrm>
          <a:off x="7089495" y="1714869"/>
          <a:ext cx="2705949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5634">
                  <a:extLst>
                    <a:ext uri="{9D8B030D-6E8A-4147-A177-3AD203B41FA5}">
                      <a16:colId xmlns:a16="http://schemas.microsoft.com/office/drawing/2014/main" val="1846276488"/>
                    </a:ext>
                  </a:extLst>
                </a:gridCol>
                <a:gridCol w="495634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765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137031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512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P(A|B,E)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80314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285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83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653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D01AECD-E73C-194F-B0A2-404079323C0E}"/>
              </a:ext>
            </a:extLst>
          </p:cNvPr>
          <p:cNvSpPr/>
          <p:nvPr/>
        </p:nvSpPr>
        <p:spPr>
          <a:xfrm>
            <a:off x="2022387" y="5586992"/>
            <a:ext cx="1705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b|a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)?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0C64BC-EAB6-8249-ADE0-CA408FDCCEAE}"/>
              </a:ext>
            </a:extLst>
          </p:cNvPr>
          <p:cNvSpPr/>
          <p:nvPr/>
        </p:nvSpPr>
        <p:spPr>
          <a:xfrm>
            <a:off x="3429001" y="5617768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¬b, ¬e, ¬a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479C28-DB8B-C14C-A6CF-E57263B82D7A}"/>
              </a:ext>
            </a:extLst>
          </p:cNvPr>
          <p:cNvSpPr/>
          <p:nvPr/>
        </p:nvSpPr>
        <p:spPr>
          <a:xfrm>
            <a:off x="5339556" y="5613999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¬b, ¬e, ¬a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B08D4D-BB3A-5049-9ED9-0D03A9C47497}"/>
              </a:ext>
            </a:extLst>
          </p:cNvPr>
          <p:cNvSpPr/>
          <p:nvPr/>
        </p:nvSpPr>
        <p:spPr>
          <a:xfrm>
            <a:off x="7233481" y="5613999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b, ¬e, 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98AC9E-3A2E-E644-BA9C-31D14DC4EDA3}"/>
              </a:ext>
            </a:extLst>
          </p:cNvPr>
          <p:cNvSpPr/>
          <p:nvPr/>
        </p:nvSpPr>
        <p:spPr>
          <a:xfrm>
            <a:off x="3429001" y="6009383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¬b, e, ¬a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F6C47-BD54-9441-B99D-47C517D994FD}"/>
              </a:ext>
            </a:extLst>
          </p:cNvPr>
          <p:cNvSpPr/>
          <p:nvPr/>
        </p:nvSpPr>
        <p:spPr>
          <a:xfrm>
            <a:off x="5331241" y="5995427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¬b, ¬e, ¬a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2F1446-3083-934F-8245-E1957B982BEC}"/>
              </a:ext>
            </a:extLst>
          </p:cNvPr>
          <p:cNvSpPr/>
          <p:nvPr/>
        </p:nvSpPr>
        <p:spPr>
          <a:xfrm>
            <a:off x="7241796" y="6009383"/>
            <a:ext cx="17092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b, ¬e, ¬a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0A3D63-5598-0F4E-A190-59907C69D9E0}"/>
              </a:ext>
            </a:extLst>
          </p:cNvPr>
          <p:cNvCxnSpPr>
            <a:cxnSpLocks/>
          </p:cNvCxnSpPr>
          <p:nvPr/>
        </p:nvCxnSpPr>
        <p:spPr>
          <a:xfrm>
            <a:off x="3475390" y="5744102"/>
            <a:ext cx="1523742" cy="181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AF0482-65F7-B74C-AB79-A45E284FDC5B}"/>
              </a:ext>
            </a:extLst>
          </p:cNvPr>
          <p:cNvCxnSpPr>
            <a:cxnSpLocks/>
          </p:cNvCxnSpPr>
          <p:nvPr/>
        </p:nvCxnSpPr>
        <p:spPr>
          <a:xfrm>
            <a:off x="5339555" y="5714028"/>
            <a:ext cx="1523742" cy="181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B39604-EDAA-4145-ADE9-E9B135452813}"/>
              </a:ext>
            </a:extLst>
          </p:cNvPr>
          <p:cNvCxnSpPr>
            <a:cxnSpLocks/>
          </p:cNvCxnSpPr>
          <p:nvPr/>
        </p:nvCxnSpPr>
        <p:spPr>
          <a:xfrm>
            <a:off x="5366895" y="6095456"/>
            <a:ext cx="1523742" cy="181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BABAF6-CF39-6645-B711-1B2D8EC50F98}"/>
              </a:ext>
            </a:extLst>
          </p:cNvPr>
          <p:cNvCxnSpPr>
            <a:cxnSpLocks/>
          </p:cNvCxnSpPr>
          <p:nvPr/>
        </p:nvCxnSpPr>
        <p:spPr>
          <a:xfrm>
            <a:off x="3446784" y="6118752"/>
            <a:ext cx="1523742" cy="181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843F64-16B1-114C-A2CB-E3B78C5DDB5B}"/>
              </a:ext>
            </a:extLst>
          </p:cNvPr>
          <p:cNvCxnSpPr>
            <a:cxnSpLocks/>
          </p:cNvCxnSpPr>
          <p:nvPr/>
        </p:nvCxnSpPr>
        <p:spPr>
          <a:xfrm>
            <a:off x="7146835" y="6096429"/>
            <a:ext cx="1523742" cy="181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0B20124-009B-664A-9D8A-5794432577F2}"/>
              </a:ext>
            </a:extLst>
          </p:cNvPr>
          <p:cNvSpPr/>
          <p:nvPr/>
        </p:nvSpPr>
        <p:spPr>
          <a:xfrm>
            <a:off x="3429001" y="6395537"/>
            <a:ext cx="54430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Problem: Reject too many samples! Not efficient!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254E78-4C63-2944-A6C3-1CE75DE3F74D}"/>
              </a:ext>
            </a:extLst>
          </p:cNvPr>
          <p:cNvSpPr/>
          <p:nvPr/>
        </p:nvSpPr>
        <p:spPr>
          <a:xfrm>
            <a:off x="374523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BBBDBB1-B41A-ED4A-9CE4-585270F4E649}"/>
              </a:ext>
            </a:extLst>
          </p:cNvPr>
          <p:cNvSpPr/>
          <p:nvPr/>
        </p:nvSpPr>
        <p:spPr>
          <a:xfrm>
            <a:off x="490728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C3F2F4-7361-6E4F-8CEB-04357E96D1AD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399669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E81289A-7B97-F24A-A2F2-EFE8EFE2E1B7}"/>
              </a:ext>
            </a:extLst>
          </p:cNvPr>
          <p:cNvSpPr/>
          <p:nvPr/>
        </p:nvSpPr>
        <p:spPr>
          <a:xfrm>
            <a:off x="425958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80A2D6-2FD5-9449-A337-E574CF73C8E2}"/>
              </a:ext>
            </a:extLst>
          </p:cNvPr>
          <p:cNvSpPr/>
          <p:nvPr/>
        </p:nvSpPr>
        <p:spPr>
          <a:xfrm>
            <a:off x="3745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B9E62D0-6993-D047-97C0-6190AE789378}"/>
              </a:ext>
            </a:extLst>
          </p:cNvPr>
          <p:cNvSpPr/>
          <p:nvPr/>
        </p:nvSpPr>
        <p:spPr>
          <a:xfrm>
            <a:off x="4888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8A3E649-80C5-BC4D-908D-B361D2631219}"/>
              </a:ext>
            </a:extLst>
          </p:cNvPr>
          <p:cNvCxnSpPr>
            <a:cxnSpLocks/>
            <a:stCxn id="46" idx="4"/>
            <a:endCxn id="48" idx="7"/>
          </p:cNvCxnSpPr>
          <p:nvPr/>
        </p:nvCxnSpPr>
        <p:spPr>
          <a:xfrm flipH="1">
            <a:off x="468885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4E0691-9722-A94A-9FC9-1A75081C5170}"/>
              </a:ext>
            </a:extLst>
          </p:cNvPr>
          <p:cNvCxnSpPr>
            <a:cxnSpLocks/>
            <a:stCxn id="48" idx="3"/>
            <a:endCxn id="49" idx="0"/>
          </p:cNvCxnSpPr>
          <p:nvPr/>
        </p:nvCxnSpPr>
        <p:spPr>
          <a:xfrm flipH="1">
            <a:off x="399669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83A23EA-506B-EF40-BE16-321E51E12F76}"/>
              </a:ext>
            </a:extLst>
          </p:cNvPr>
          <p:cNvCxnSpPr>
            <a:cxnSpLocks/>
            <a:stCxn id="48" idx="5"/>
            <a:endCxn id="50" idx="0"/>
          </p:cNvCxnSpPr>
          <p:nvPr/>
        </p:nvCxnSpPr>
        <p:spPr>
          <a:xfrm>
            <a:off x="468885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7955-12A0-1F43-BBA9-6660153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Weighting by Fixing Evidence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CC935-71C0-4F42-9272-8812FF91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graphicFrame>
        <p:nvGraphicFramePr>
          <p:cNvPr id="17" name="Content Placeholder 35">
            <a:extLst>
              <a:ext uri="{FF2B5EF4-FFF2-40B4-BE49-F238E27FC236}">
                <a16:creationId xmlns:a16="http://schemas.microsoft.com/office/drawing/2014/main" id="{473AF008-BA88-D949-BD57-5D0E800AB2AF}"/>
              </a:ext>
            </a:extLst>
          </p:cNvPr>
          <p:cNvGraphicFramePr>
            <a:graphicFrameLocks/>
          </p:cNvGraphicFramePr>
          <p:nvPr/>
        </p:nvGraphicFramePr>
        <p:xfrm>
          <a:off x="2133600" y="1066800"/>
          <a:ext cx="131826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5">
            <a:extLst>
              <a:ext uri="{FF2B5EF4-FFF2-40B4-BE49-F238E27FC236}">
                <a16:creationId xmlns:a16="http://schemas.microsoft.com/office/drawing/2014/main" id="{F2022539-B733-9D4F-983A-276C6F31D46C}"/>
              </a:ext>
            </a:extLst>
          </p:cNvPr>
          <p:cNvGraphicFramePr>
            <a:graphicFrameLocks/>
          </p:cNvGraphicFramePr>
          <p:nvPr/>
        </p:nvGraphicFramePr>
        <p:xfrm>
          <a:off x="5524132" y="1067991"/>
          <a:ext cx="131191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5">
            <a:extLst>
              <a:ext uri="{FF2B5EF4-FFF2-40B4-BE49-F238E27FC236}">
                <a16:creationId xmlns:a16="http://schemas.microsoft.com/office/drawing/2014/main" id="{C43F9004-1BD6-FC4F-AB53-2C9792226386}"/>
              </a:ext>
            </a:extLst>
          </p:cNvPr>
          <p:cNvGraphicFramePr>
            <a:graphicFrameLocks/>
          </p:cNvGraphicFramePr>
          <p:nvPr/>
        </p:nvGraphicFramePr>
        <p:xfrm>
          <a:off x="2133601" y="3299829"/>
          <a:ext cx="2090103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P(M|A)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5">
            <a:extLst>
              <a:ext uri="{FF2B5EF4-FFF2-40B4-BE49-F238E27FC236}">
                <a16:creationId xmlns:a16="http://schemas.microsoft.com/office/drawing/2014/main" id="{2E261517-DA31-0F40-852D-40A5958683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2310790"/>
              </p:ext>
            </p:extLst>
          </p:nvPr>
        </p:nvGraphicFramePr>
        <p:xfrm>
          <a:off x="4888814" y="3299829"/>
          <a:ext cx="194722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P(J|A)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35">
            <a:extLst>
              <a:ext uri="{FF2B5EF4-FFF2-40B4-BE49-F238E27FC236}">
                <a16:creationId xmlns:a16="http://schemas.microsoft.com/office/drawing/2014/main" id="{EB542FD9-AD04-F94E-B8E3-882C6F9DABD7}"/>
              </a:ext>
            </a:extLst>
          </p:cNvPr>
          <p:cNvGraphicFramePr>
            <a:graphicFrameLocks/>
          </p:cNvGraphicFramePr>
          <p:nvPr/>
        </p:nvGraphicFramePr>
        <p:xfrm>
          <a:off x="7089495" y="1714869"/>
          <a:ext cx="2705949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5634">
                  <a:extLst>
                    <a:ext uri="{9D8B030D-6E8A-4147-A177-3AD203B41FA5}">
                      <a16:colId xmlns:a16="http://schemas.microsoft.com/office/drawing/2014/main" val="1846276488"/>
                    </a:ext>
                  </a:extLst>
                </a:gridCol>
                <a:gridCol w="495634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765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137031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512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P(A|B,E)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80314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285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83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653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D01AECD-E73C-194F-B0A2-404079323C0E}"/>
              </a:ext>
            </a:extLst>
          </p:cNvPr>
          <p:cNvSpPr/>
          <p:nvPr/>
        </p:nvSpPr>
        <p:spPr>
          <a:xfrm>
            <a:off x="2022387" y="5586992"/>
            <a:ext cx="1705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b|a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)?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0C64BC-EAB6-8249-ADE0-CA408FDCCEAE}"/>
              </a:ext>
            </a:extLst>
          </p:cNvPr>
          <p:cNvSpPr/>
          <p:nvPr/>
        </p:nvSpPr>
        <p:spPr>
          <a:xfrm>
            <a:off x="3200400" y="5617768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7A145D-68BB-3D44-A09F-0F5FDE8F2551}"/>
              </a:ext>
            </a:extLst>
          </p:cNvPr>
          <p:cNvSpPr/>
          <p:nvPr/>
        </p:nvSpPr>
        <p:spPr>
          <a:xfrm>
            <a:off x="374523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D61805-DE43-F14A-925A-FE3D017FC605}"/>
              </a:ext>
            </a:extLst>
          </p:cNvPr>
          <p:cNvSpPr/>
          <p:nvPr/>
        </p:nvSpPr>
        <p:spPr>
          <a:xfrm>
            <a:off x="490728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18C573-B211-DF4A-BAD6-288697230B4C}"/>
              </a:ext>
            </a:extLst>
          </p:cNvPr>
          <p:cNvCxnSpPr>
            <a:cxnSpLocks/>
            <a:stCxn id="48" idx="4"/>
            <a:endCxn id="51" idx="1"/>
          </p:cNvCxnSpPr>
          <p:nvPr/>
        </p:nvCxnSpPr>
        <p:spPr>
          <a:xfrm>
            <a:off x="399669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B2750B-311C-264B-BD87-B090787A953B}"/>
              </a:ext>
            </a:extLst>
          </p:cNvPr>
          <p:cNvSpPr/>
          <p:nvPr/>
        </p:nvSpPr>
        <p:spPr>
          <a:xfrm>
            <a:off x="425958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FCD78C2-3231-8849-80DA-F2D8CA64A1BB}"/>
              </a:ext>
            </a:extLst>
          </p:cNvPr>
          <p:cNvSpPr/>
          <p:nvPr/>
        </p:nvSpPr>
        <p:spPr>
          <a:xfrm>
            <a:off x="3745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AB3716-F392-D540-9046-F3EB7B0183EA}"/>
              </a:ext>
            </a:extLst>
          </p:cNvPr>
          <p:cNvSpPr/>
          <p:nvPr/>
        </p:nvSpPr>
        <p:spPr>
          <a:xfrm>
            <a:off x="4888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CFA83F-FD01-174E-BF9B-600109325015}"/>
              </a:ext>
            </a:extLst>
          </p:cNvPr>
          <p:cNvCxnSpPr>
            <a:cxnSpLocks/>
            <a:stCxn id="49" idx="4"/>
            <a:endCxn id="51" idx="7"/>
          </p:cNvCxnSpPr>
          <p:nvPr/>
        </p:nvCxnSpPr>
        <p:spPr>
          <a:xfrm flipH="1">
            <a:off x="468885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A4C946-5E02-A046-821E-85A15FFD8822}"/>
              </a:ext>
            </a:extLst>
          </p:cNvPr>
          <p:cNvCxnSpPr>
            <a:cxnSpLocks/>
            <a:stCxn id="51" idx="3"/>
            <a:endCxn id="52" idx="0"/>
          </p:cNvCxnSpPr>
          <p:nvPr/>
        </p:nvCxnSpPr>
        <p:spPr>
          <a:xfrm flipH="1">
            <a:off x="399669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0D3648-BB0A-C545-A30E-30367A926727}"/>
              </a:ext>
            </a:extLst>
          </p:cNvPr>
          <p:cNvCxnSpPr>
            <a:cxnSpLocks/>
            <a:stCxn id="51" idx="5"/>
            <a:endCxn id="53" idx="0"/>
          </p:cNvCxnSpPr>
          <p:nvPr/>
        </p:nvCxnSpPr>
        <p:spPr>
          <a:xfrm>
            <a:off x="468885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2688399-A05A-4BF5-A924-54790B5D764D}"/>
              </a:ext>
            </a:extLst>
          </p:cNvPr>
          <p:cNvSpPr/>
          <p:nvPr/>
        </p:nvSpPr>
        <p:spPr>
          <a:xfrm>
            <a:off x="3200400" y="5924490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53D7A9-5D32-4301-8272-984418234E7E}"/>
              </a:ext>
            </a:extLst>
          </p:cNvPr>
          <p:cNvSpPr/>
          <p:nvPr/>
        </p:nvSpPr>
        <p:spPr>
          <a:xfrm>
            <a:off x="3657601" y="6229290"/>
            <a:ext cx="1119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w=0.001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4C3D26-FFA8-4824-A319-E15993470009}"/>
              </a:ext>
            </a:extLst>
          </p:cNvPr>
          <p:cNvSpPr/>
          <p:nvPr/>
        </p:nvSpPr>
        <p:spPr>
          <a:xfrm>
            <a:off x="3200400" y="6229290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3CC359-2B38-46C1-8AF0-3A12EDCDDEC6}"/>
              </a:ext>
            </a:extLst>
          </p:cNvPr>
          <p:cNvSpPr/>
          <p:nvPr/>
        </p:nvSpPr>
        <p:spPr>
          <a:xfrm>
            <a:off x="4900429" y="5617768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¬b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C9979E-12EB-485E-8897-09F4C906D7C5}"/>
              </a:ext>
            </a:extLst>
          </p:cNvPr>
          <p:cNvSpPr/>
          <p:nvPr/>
        </p:nvSpPr>
        <p:spPr>
          <a:xfrm>
            <a:off x="4900429" y="5924490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D4B1C0-D57B-45F9-A722-2B8636D8AE39}"/>
              </a:ext>
            </a:extLst>
          </p:cNvPr>
          <p:cNvSpPr/>
          <p:nvPr/>
        </p:nvSpPr>
        <p:spPr>
          <a:xfrm>
            <a:off x="5357630" y="6229290"/>
            <a:ext cx="1119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w=0.001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33D045-9D08-49EA-BB23-1E3CF2347FC6}"/>
              </a:ext>
            </a:extLst>
          </p:cNvPr>
          <p:cNvSpPr/>
          <p:nvPr/>
        </p:nvSpPr>
        <p:spPr>
          <a:xfrm>
            <a:off x="4900429" y="6229290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907594-0933-48AA-8C4B-D785F313A0A5}"/>
              </a:ext>
            </a:extLst>
          </p:cNvPr>
          <p:cNvSpPr/>
          <p:nvPr/>
        </p:nvSpPr>
        <p:spPr>
          <a:xfrm>
            <a:off x="6653029" y="5617768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5D1A255-5745-4AC1-81C5-22C52D6015C1}"/>
              </a:ext>
            </a:extLst>
          </p:cNvPr>
          <p:cNvSpPr/>
          <p:nvPr/>
        </p:nvSpPr>
        <p:spPr>
          <a:xfrm>
            <a:off x="6653029" y="5924490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ADB364B-3C1B-43FF-8991-6EAD27655C6C}"/>
              </a:ext>
            </a:extLst>
          </p:cNvPr>
          <p:cNvSpPr/>
          <p:nvPr/>
        </p:nvSpPr>
        <p:spPr>
          <a:xfrm>
            <a:off x="7110230" y="6229290"/>
            <a:ext cx="1119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w=0.94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CB8E7A-2C64-4A6D-A691-FD2D9E79D821}"/>
              </a:ext>
            </a:extLst>
          </p:cNvPr>
          <p:cNvSpPr/>
          <p:nvPr/>
        </p:nvSpPr>
        <p:spPr>
          <a:xfrm>
            <a:off x="6653029" y="6229290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9291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  <p:bldP spid="34" grpId="0"/>
      <p:bldP spid="35" grpId="0"/>
      <p:bldP spid="40" grpId="0"/>
      <p:bldP spid="43" grpId="0"/>
      <p:bldP spid="44" grpId="0"/>
      <p:bldP spid="45" grpId="0"/>
      <p:bldP spid="46" grpId="0"/>
      <p:bldP spid="47" grpId="0"/>
      <p:bldP spid="57" grpId="0"/>
      <p:bldP spid="5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7955-12A0-1F43-BBA9-66601537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Weighting by Fixing Evidence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CC935-71C0-4F42-9272-8812FF91C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graphicFrame>
        <p:nvGraphicFramePr>
          <p:cNvPr id="17" name="Content Placeholder 35">
            <a:extLst>
              <a:ext uri="{FF2B5EF4-FFF2-40B4-BE49-F238E27FC236}">
                <a16:creationId xmlns:a16="http://schemas.microsoft.com/office/drawing/2014/main" id="{473AF008-BA88-D949-BD57-5D0E800AB2AF}"/>
              </a:ext>
            </a:extLst>
          </p:cNvPr>
          <p:cNvGraphicFramePr>
            <a:graphicFrameLocks/>
          </p:cNvGraphicFramePr>
          <p:nvPr/>
        </p:nvGraphicFramePr>
        <p:xfrm>
          <a:off x="2133600" y="1066800"/>
          <a:ext cx="131826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8" name="Content Placeholder 35">
            <a:extLst>
              <a:ext uri="{FF2B5EF4-FFF2-40B4-BE49-F238E27FC236}">
                <a16:creationId xmlns:a16="http://schemas.microsoft.com/office/drawing/2014/main" id="{F2022539-B733-9D4F-983A-276C6F31D46C}"/>
              </a:ext>
            </a:extLst>
          </p:cNvPr>
          <p:cNvGraphicFramePr>
            <a:graphicFrameLocks/>
          </p:cNvGraphicFramePr>
          <p:nvPr/>
        </p:nvGraphicFramePr>
        <p:xfrm>
          <a:off x="5524132" y="1067991"/>
          <a:ext cx="1311910" cy="118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4030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</a:tbl>
          </a:graphicData>
        </a:graphic>
      </p:graphicFrame>
      <p:graphicFrame>
        <p:nvGraphicFramePr>
          <p:cNvPr id="19" name="Content Placeholder 35">
            <a:extLst>
              <a:ext uri="{FF2B5EF4-FFF2-40B4-BE49-F238E27FC236}">
                <a16:creationId xmlns:a16="http://schemas.microsoft.com/office/drawing/2014/main" id="{C43F9004-1BD6-FC4F-AB53-2C9792226386}"/>
              </a:ext>
            </a:extLst>
          </p:cNvPr>
          <p:cNvGraphicFramePr>
            <a:graphicFrameLocks/>
          </p:cNvGraphicFramePr>
          <p:nvPr/>
        </p:nvGraphicFramePr>
        <p:xfrm>
          <a:off x="2133601" y="3299829"/>
          <a:ext cx="2090103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P(M|A)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20" name="Content Placeholder 35">
            <a:extLst>
              <a:ext uri="{FF2B5EF4-FFF2-40B4-BE49-F238E27FC236}">
                <a16:creationId xmlns:a16="http://schemas.microsoft.com/office/drawing/2014/main" id="{2E261517-DA31-0F40-852D-40A5958683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207108"/>
              </p:ext>
            </p:extLst>
          </p:nvPr>
        </p:nvGraphicFramePr>
        <p:xfrm>
          <a:off x="4888814" y="3299829"/>
          <a:ext cx="1947228" cy="1981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89268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427355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030605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P(J|A)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</a:tbl>
          </a:graphicData>
        </a:graphic>
      </p:graphicFrame>
      <p:graphicFrame>
        <p:nvGraphicFramePr>
          <p:cNvPr id="32" name="Content Placeholder 35">
            <a:extLst>
              <a:ext uri="{FF2B5EF4-FFF2-40B4-BE49-F238E27FC236}">
                <a16:creationId xmlns:a16="http://schemas.microsoft.com/office/drawing/2014/main" id="{EB542FD9-AD04-F94E-B8E3-882C6F9DABD7}"/>
              </a:ext>
            </a:extLst>
          </p:cNvPr>
          <p:cNvGraphicFramePr>
            <a:graphicFrameLocks/>
          </p:cNvGraphicFramePr>
          <p:nvPr/>
        </p:nvGraphicFramePr>
        <p:xfrm>
          <a:off x="7089495" y="1714869"/>
          <a:ext cx="2705949" cy="3566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95634">
                  <a:extLst>
                    <a:ext uri="{9D8B030D-6E8A-4147-A177-3AD203B41FA5}">
                      <a16:colId xmlns:a16="http://schemas.microsoft.com/office/drawing/2014/main" val="1846276488"/>
                    </a:ext>
                  </a:extLst>
                </a:gridCol>
                <a:gridCol w="495634">
                  <a:extLst>
                    <a:ext uri="{9D8B030D-6E8A-4147-A177-3AD203B41FA5}">
                      <a16:colId xmlns:a16="http://schemas.microsoft.com/office/drawing/2014/main" val="2070660150"/>
                    </a:ext>
                  </a:extLst>
                </a:gridCol>
                <a:gridCol w="577650">
                  <a:extLst>
                    <a:ext uri="{9D8B030D-6E8A-4147-A177-3AD203B41FA5}">
                      <a16:colId xmlns:a16="http://schemas.microsoft.com/office/drawing/2014/main" val="2575645751"/>
                    </a:ext>
                  </a:extLst>
                </a:gridCol>
                <a:gridCol w="1137031">
                  <a:extLst>
                    <a:ext uri="{9D8B030D-6E8A-4147-A177-3AD203B41FA5}">
                      <a16:colId xmlns:a16="http://schemas.microsoft.com/office/drawing/2014/main" val="21037836"/>
                    </a:ext>
                  </a:extLst>
                </a:gridCol>
              </a:tblGrid>
              <a:tr h="3512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P(A|B,E)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1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57329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301722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45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50471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780314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285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41836"/>
                  </a:ext>
                </a:extLst>
              </a:tr>
              <a:tr h="3512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¬e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¬a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0.999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16535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D01AECD-E73C-194F-B0A2-404079323C0E}"/>
              </a:ext>
            </a:extLst>
          </p:cNvPr>
          <p:cNvSpPr/>
          <p:nvPr/>
        </p:nvSpPr>
        <p:spPr>
          <a:xfrm>
            <a:off x="2022387" y="5410201"/>
            <a:ext cx="17058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a|b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, j)?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0C64BC-EAB6-8249-ADE0-CA408FDCCEAE}"/>
              </a:ext>
            </a:extLst>
          </p:cNvPr>
          <p:cNvSpPr/>
          <p:nvPr/>
        </p:nvSpPr>
        <p:spPr>
          <a:xfrm>
            <a:off x="3200400" y="5440977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7A145D-68BB-3D44-A09F-0F5FDE8F2551}"/>
              </a:ext>
            </a:extLst>
          </p:cNvPr>
          <p:cNvSpPr/>
          <p:nvPr/>
        </p:nvSpPr>
        <p:spPr>
          <a:xfrm>
            <a:off x="374523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D61805-DE43-F14A-925A-FE3D017FC605}"/>
              </a:ext>
            </a:extLst>
          </p:cNvPr>
          <p:cNvSpPr/>
          <p:nvPr/>
        </p:nvSpPr>
        <p:spPr>
          <a:xfrm>
            <a:off x="4907280" y="12954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18C573-B211-DF4A-BAD6-288697230B4C}"/>
              </a:ext>
            </a:extLst>
          </p:cNvPr>
          <p:cNvCxnSpPr>
            <a:cxnSpLocks/>
            <a:stCxn id="48" idx="4"/>
            <a:endCxn id="51" idx="1"/>
          </p:cNvCxnSpPr>
          <p:nvPr/>
        </p:nvCxnSpPr>
        <p:spPr>
          <a:xfrm>
            <a:off x="3996691" y="179832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B2750B-311C-264B-BD87-B090787A953B}"/>
              </a:ext>
            </a:extLst>
          </p:cNvPr>
          <p:cNvSpPr/>
          <p:nvPr/>
        </p:nvSpPr>
        <p:spPr>
          <a:xfrm>
            <a:off x="4259580" y="199796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FCD78C2-3231-8849-80DA-F2D8CA64A1BB}"/>
              </a:ext>
            </a:extLst>
          </p:cNvPr>
          <p:cNvSpPr/>
          <p:nvPr/>
        </p:nvSpPr>
        <p:spPr>
          <a:xfrm>
            <a:off x="3745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AB3716-F392-D540-9046-F3EB7B0183EA}"/>
              </a:ext>
            </a:extLst>
          </p:cNvPr>
          <p:cNvSpPr/>
          <p:nvPr/>
        </p:nvSpPr>
        <p:spPr>
          <a:xfrm>
            <a:off x="4888230" y="2667000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CFA83F-FD01-174E-BF9B-600109325015}"/>
              </a:ext>
            </a:extLst>
          </p:cNvPr>
          <p:cNvCxnSpPr>
            <a:cxnSpLocks/>
            <a:stCxn id="49" idx="4"/>
            <a:endCxn id="51" idx="7"/>
          </p:cNvCxnSpPr>
          <p:nvPr/>
        </p:nvCxnSpPr>
        <p:spPr>
          <a:xfrm flipH="1">
            <a:off x="4688850" y="179832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A4C946-5E02-A046-821E-85A15FFD8822}"/>
              </a:ext>
            </a:extLst>
          </p:cNvPr>
          <p:cNvCxnSpPr>
            <a:cxnSpLocks/>
            <a:stCxn id="51" idx="3"/>
            <a:endCxn id="52" idx="0"/>
          </p:cNvCxnSpPr>
          <p:nvPr/>
        </p:nvCxnSpPr>
        <p:spPr>
          <a:xfrm flipH="1">
            <a:off x="3996691" y="242723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0D3648-BB0A-C545-A30E-30367A926727}"/>
              </a:ext>
            </a:extLst>
          </p:cNvPr>
          <p:cNvCxnSpPr>
            <a:cxnSpLocks/>
            <a:stCxn id="51" idx="5"/>
            <a:endCxn id="53" idx="0"/>
          </p:cNvCxnSpPr>
          <p:nvPr/>
        </p:nvCxnSpPr>
        <p:spPr>
          <a:xfrm>
            <a:off x="4688850" y="242723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2688399-A05A-4BF5-A924-54790B5D764D}"/>
              </a:ext>
            </a:extLst>
          </p:cNvPr>
          <p:cNvSpPr/>
          <p:nvPr/>
        </p:nvSpPr>
        <p:spPr>
          <a:xfrm>
            <a:off x="3200400" y="5747699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4C3D26-FFA8-4824-A319-E15993470009}"/>
              </a:ext>
            </a:extLst>
          </p:cNvPr>
          <p:cNvSpPr/>
          <p:nvPr/>
        </p:nvSpPr>
        <p:spPr>
          <a:xfrm>
            <a:off x="3200400" y="6052499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732221-205E-4226-A21A-580788BF1FA7}"/>
              </a:ext>
            </a:extLst>
          </p:cNvPr>
          <p:cNvSpPr/>
          <p:nvPr/>
        </p:nvSpPr>
        <p:spPr>
          <a:xfrm>
            <a:off x="3657600" y="6381690"/>
            <a:ext cx="205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w=0.9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3CF597-D496-4A3B-A23A-3E000A724966}"/>
              </a:ext>
            </a:extLst>
          </p:cNvPr>
          <p:cNvSpPr/>
          <p:nvPr/>
        </p:nvSpPr>
        <p:spPr>
          <a:xfrm>
            <a:off x="3200400" y="6381690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B64EF8-16F6-4802-BAE4-D9EC76FB8029}"/>
              </a:ext>
            </a:extLst>
          </p:cNvPr>
          <p:cNvSpPr/>
          <p:nvPr/>
        </p:nvSpPr>
        <p:spPr>
          <a:xfrm>
            <a:off x="5520372" y="5440977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210CAB-ED2C-4517-9EF0-F43893C6CE12}"/>
              </a:ext>
            </a:extLst>
          </p:cNvPr>
          <p:cNvSpPr/>
          <p:nvPr/>
        </p:nvSpPr>
        <p:spPr>
          <a:xfrm>
            <a:off x="5520372" y="5747699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F8F463-E16C-4EA4-B317-D3300AEE23EA}"/>
              </a:ext>
            </a:extLst>
          </p:cNvPr>
          <p:cNvSpPr/>
          <p:nvPr/>
        </p:nvSpPr>
        <p:spPr>
          <a:xfrm>
            <a:off x="5520372" y="6052499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¬a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EB8B36-684A-43FE-B390-49982000665F}"/>
              </a:ext>
            </a:extLst>
          </p:cNvPr>
          <p:cNvSpPr/>
          <p:nvPr/>
        </p:nvSpPr>
        <p:spPr>
          <a:xfrm>
            <a:off x="5977572" y="6381690"/>
            <a:ext cx="23282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w=0.05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943C56F-0E1E-4C7A-9E68-6D0ABB1E92D0}"/>
              </a:ext>
            </a:extLst>
          </p:cNvPr>
          <p:cNvSpPr/>
          <p:nvPr/>
        </p:nvSpPr>
        <p:spPr>
          <a:xfrm>
            <a:off x="5520372" y="6381690"/>
            <a:ext cx="5309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38983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  <p:bldP spid="35" grpId="0"/>
      <p:bldP spid="36" grpId="0"/>
      <p:bldP spid="37" grpId="0"/>
      <p:bldP spid="38" grpId="0"/>
      <p:bldP spid="39" grpId="0"/>
      <p:bldP spid="42" grpId="0"/>
      <p:bldP spid="59" grpId="0"/>
      <p:bldP spid="6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57741C-0202-F649-BB73-6F714AC2C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285D9-4BAD-9247-B787-3CFDFB2092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14100" y="6583363"/>
            <a:ext cx="977900" cy="274637"/>
          </a:xfrm>
        </p:spPr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5926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1D4A-A404-284D-8A29-36D848A8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Markov chain Monte Carlo (MCMC) Sampling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D2F08-DD04-3E46-9EDB-E29CF26F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Rejection sampling and likelihood weighting:</a:t>
            </a:r>
          </a:p>
          <a:p>
            <a:pPr lvl="1"/>
            <a:r>
              <a:rPr lang="en-US" dirty="0"/>
              <a:t>Generating each sample from scratch independently.</a:t>
            </a:r>
          </a:p>
          <a:p>
            <a:r>
              <a:rPr lang="en-US" dirty="0"/>
              <a:t>MCMC algorithms generate each sample by making a random change to the preceding sample.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2293A-C2EE-9643-9E17-8F8D6587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4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C6BA-DC06-4B1D-98BB-7B5F061B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for P(</a:t>
            </a:r>
            <a:r>
              <a:rPr lang="en-US" dirty="0" err="1"/>
              <a:t>A,B|e,m,j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BED4E-41E9-4411-84A0-A86F52F37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C99C37-BBA0-48F5-A135-44B8BB85DBDF}"/>
              </a:ext>
            </a:extLst>
          </p:cNvPr>
          <p:cNvSpPr/>
          <p:nvPr/>
        </p:nvSpPr>
        <p:spPr>
          <a:xfrm>
            <a:off x="3247381" y="1249680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9CD552-C475-4767-AE22-1A50A69216E7}"/>
              </a:ext>
            </a:extLst>
          </p:cNvPr>
          <p:cNvSpPr/>
          <p:nvPr/>
        </p:nvSpPr>
        <p:spPr>
          <a:xfrm>
            <a:off x="4409431" y="1249680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9546CD-1614-4E3C-8580-6628DA52187C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>
            <a:off x="3498842" y="1752601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1E2B603-9D08-4CE5-98A6-9739009A5ADA}"/>
              </a:ext>
            </a:extLst>
          </p:cNvPr>
          <p:cNvSpPr/>
          <p:nvPr/>
        </p:nvSpPr>
        <p:spPr>
          <a:xfrm>
            <a:off x="3761731" y="1952244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BCC122-867C-4B98-A496-F41073A9A961}"/>
              </a:ext>
            </a:extLst>
          </p:cNvPr>
          <p:cNvSpPr/>
          <p:nvPr/>
        </p:nvSpPr>
        <p:spPr>
          <a:xfrm>
            <a:off x="3247381" y="2621280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97DFEA-796F-4ED4-8593-485BED4DA8D2}"/>
              </a:ext>
            </a:extLst>
          </p:cNvPr>
          <p:cNvSpPr/>
          <p:nvPr/>
        </p:nvSpPr>
        <p:spPr>
          <a:xfrm>
            <a:off x="4390381" y="2621280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70FE25-3C63-4BC3-BCAE-E815B29E802D}"/>
              </a:ext>
            </a:extLst>
          </p:cNvPr>
          <p:cNvCxnSpPr>
            <a:cxnSpLocks/>
            <a:stCxn id="6" idx="4"/>
            <a:endCxn id="8" idx="7"/>
          </p:cNvCxnSpPr>
          <p:nvPr/>
        </p:nvCxnSpPr>
        <p:spPr>
          <a:xfrm flipH="1">
            <a:off x="4191001" y="1752601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DF9AC4-C397-42F6-A8BA-44567421A951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3498842" y="2381514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B3E82E-C1F1-4152-8A8B-485AA1E9B559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>
          <a:xfrm>
            <a:off x="4191001" y="2381514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3ADDEF-E520-4A7A-A4DC-C0277B989E65}"/>
              </a:ext>
            </a:extLst>
          </p:cNvPr>
          <p:cNvSpPr/>
          <p:nvPr/>
        </p:nvSpPr>
        <p:spPr>
          <a:xfrm>
            <a:off x="6606542" y="1256275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¬b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90697B-F4A6-4DA8-9019-C61C8B5C782C}"/>
              </a:ext>
            </a:extLst>
          </p:cNvPr>
          <p:cNvSpPr/>
          <p:nvPr/>
        </p:nvSpPr>
        <p:spPr>
          <a:xfrm>
            <a:off x="7768592" y="1256275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FB166A-8588-49DA-88C1-DB7C913258A7}"/>
              </a:ext>
            </a:extLst>
          </p:cNvPr>
          <p:cNvCxnSpPr>
            <a:cxnSpLocks/>
            <a:stCxn id="14" idx="4"/>
            <a:endCxn id="17" idx="1"/>
          </p:cNvCxnSpPr>
          <p:nvPr/>
        </p:nvCxnSpPr>
        <p:spPr>
          <a:xfrm>
            <a:off x="6858003" y="1759196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5184D8C-EB33-4486-A92B-576BB511DF32}"/>
              </a:ext>
            </a:extLst>
          </p:cNvPr>
          <p:cNvSpPr/>
          <p:nvPr/>
        </p:nvSpPr>
        <p:spPr>
          <a:xfrm>
            <a:off x="7120892" y="1958839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6FE5CD-8ADC-4386-9572-54316FF53BF4}"/>
              </a:ext>
            </a:extLst>
          </p:cNvPr>
          <p:cNvSpPr/>
          <p:nvPr/>
        </p:nvSpPr>
        <p:spPr>
          <a:xfrm>
            <a:off x="6606542" y="2627875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3C826A-EB0A-4045-907D-D8DD5B5B61FB}"/>
              </a:ext>
            </a:extLst>
          </p:cNvPr>
          <p:cNvSpPr/>
          <p:nvPr/>
        </p:nvSpPr>
        <p:spPr>
          <a:xfrm>
            <a:off x="7749542" y="2627875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BF9B77-29BF-4797-80E1-59B69E6CE4F6}"/>
              </a:ext>
            </a:extLst>
          </p:cNvPr>
          <p:cNvCxnSpPr>
            <a:cxnSpLocks/>
            <a:stCxn id="15" idx="4"/>
            <a:endCxn id="17" idx="7"/>
          </p:cNvCxnSpPr>
          <p:nvPr/>
        </p:nvCxnSpPr>
        <p:spPr>
          <a:xfrm flipH="1">
            <a:off x="7550162" y="1759196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A00F6D-CC18-4227-AB0E-7D0E39A62F8F}"/>
              </a:ext>
            </a:extLst>
          </p:cNvPr>
          <p:cNvCxnSpPr>
            <a:cxnSpLocks/>
            <a:stCxn id="17" idx="3"/>
            <a:endCxn id="18" idx="0"/>
          </p:cNvCxnSpPr>
          <p:nvPr/>
        </p:nvCxnSpPr>
        <p:spPr>
          <a:xfrm flipH="1">
            <a:off x="6858003" y="2388109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AA30CF-CF1D-4B9C-B99D-CDEDD1F59B54}"/>
              </a:ext>
            </a:extLst>
          </p:cNvPr>
          <p:cNvCxnSpPr>
            <a:cxnSpLocks/>
            <a:stCxn id="17" idx="5"/>
            <a:endCxn id="19" idx="0"/>
          </p:cNvCxnSpPr>
          <p:nvPr/>
        </p:nvCxnSpPr>
        <p:spPr>
          <a:xfrm>
            <a:off x="7550162" y="2388109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D5297CA-23B5-4ED6-8D9A-953E803A2ABD}"/>
              </a:ext>
            </a:extLst>
          </p:cNvPr>
          <p:cNvSpPr/>
          <p:nvPr/>
        </p:nvSpPr>
        <p:spPr>
          <a:xfrm>
            <a:off x="3241022" y="3992881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A382D4-9588-4065-B39F-0D9A3D6458BD}"/>
              </a:ext>
            </a:extLst>
          </p:cNvPr>
          <p:cNvSpPr/>
          <p:nvPr/>
        </p:nvSpPr>
        <p:spPr>
          <a:xfrm>
            <a:off x="4403072" y="3992881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F6C6A-43C1-4C60-8AB1-C1081FE9C3A1}"/>
              </a:ext>
            </a:extLst>
          </p:cNvPr>
          <p:cNvCxnSpPr>
            <a:cxnSpLocks/>
            <a:stCxn id="23" idx="4"/>
            <a:endCxn id="26" idx="1"/>
          </p:cNvCxnSpPr>
          <p:nvPr/>
        </p:nvCxnSpPr>
        <p:spPr>
          <a:xfrm>
            <a:off x="3492483" y="4495802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DD2F980-30A9-4F62-823B-2A1097B5E857}"/>
              </a:ext>
            </a:extLst>
          </p:cNvPr>
          <p:cNvSpPr/>
          <p:nvPr/>
        </p:nvSpPr>
        <p:spPr>
          <a:xfrm>
            <a:off x="3755372" y="4695445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¬a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1188CE-0B71-432A-B999-83C39FDF6930}"/>
              </a:ext>
            </a:extLst>
          </p:cNvPr>
          <p:cNvSpPr/>
          <p:nvPr/>
        </p:nvSpPr>
        <p:spPr>
          <a:xfrm>
            <a:off x="3241022" y="5364481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130E1AA-8430-4956-A2A3-30187F4FDCAC}"/>
              </a:ext>
            </a:extLst>
          </p:cNvPr>
          <p:cNvSpPr/>
          <p:nvPr/>
        </p:nvSpPr>
        <p:spPr>
          <a:xfrm>
            <a:off x="4384022" y="5364481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6C5C04-42A0-4928-8506-BAE710427E0A}"/>
              </a:ext>
            </a:extLst>
          </p:cNvPr>
          <p:cNvCxnSpPr>
            <a:cxnSpLocks/>
            <a:stCxn id="24" idx="4"/>
            <a:endCxn id="26" idx="7"/>
          </p:cNvCxnSpPr>
          <p:nvPr/>
        </p:nvCxnSpPr>
        <p:spPr>
          <a:xfrm flipH="1">
            <a:off x="4184642" y="4495802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C40584-40A8-480A-A33B-D7EE5F063C45}"/>
              </a:ext>
            </a:extLst>
          </p:cNvPr>
          <p:cNvCxnSpPr>
            <a:cxnSpLocks/>
            <a:stCxn id="26" idx="3"/>
            <a:endCxn id="27" idx="0"/>
          </p:cNvCxnSpPr>
          <p:nvPr/>
        </p:nvCxnSpPr>
        <p:spPr>
          <a:xfrm flipH="1">
            <a:off x="3492483" y="5124715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297469-B692-4275-96EB-9A1F4E3F7631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4184642" y="5124715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A4EC276-9063-4AEA-8D47-586B3C0E0454}"/>
              </a:ext>
            </a:extLst>
          </p:cNvPr>
          <p:cNvSpPr/>
          <p:nvPr/>
        </p:nvSpPr>
        <p:spPr>
          <a:xfrm>
            <a:off x="6587492" y="3992881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¬b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762EAC9-1305-4821-985F-146C69659AE8}"/>
              </a:ext>
            </a:extLst>
          </p:cNvPr>
          <p:cNvSpPr/>
          <p:nvPr/>
        </p:nvSpPr>
        <p:spPr>
          <a:xfrm>
            <a:off x="7749542" y="3992881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B53883-5464-465A-B790-6FB95AC3AC42}"/>
              </a:ext>
            </a:extLst>
          </p:cNvPr>
          <p:cNvCxnSpPr>
            <a:cxnSpLocks/>
            <a:stCxn id="32" idx="4"/>
            <a:endCxn id="35" idx="1"/>
          </p:cNvCxnSpPr>
          <p:nvPr/>
        </p:nvCxnSpPr>
        <p:spPr>
          <a:xfrm>
            <a:off x="6838953" y="4495802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6DFAF1F-B686-4FE4-8921-95D074BAD848}"/>
              </a:ext>
            </a:extLst>
          </p:cNvPr>
          <p:cNvSpPr/>
          <p:nvPr/>
        </p:nvSpPr>
        <p:spPr>
          <a:xfrm>
            <a:off x="7101842" y="4695445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¬a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4A0F8FA-634F-42CF-97C8-1679FA431FEC}"/>
              </a:ext>
            </a:extLst>
          </p:cNvPr>
          <p:cNvSpPr/>
          <p:nvPr/>
        </p:nvSpPr>
        <p:spPr>
          <a:xfrm>
            <a:off x="6587492" y="5364481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6FDC0F7-60D4-4481-9CB8-9E300ABC3948}"/>
              </a:ext>
            </a:extLst>
          </p:cNvPr>
          <p:cNvSpPr/>
          <p:nvPr/>
        </p:nvSpPr>
        <p:spPr>
          <a:xfrm>
            <a:off x="7730492" y="5364481"/>
            <a:ext cx="502920" cy="50292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0D715C-35BE-4F5A-A2EF-626988E17CAF}"/>
              </a:ext>
            </a:extLst>
          </p:cNvPr>
          <p:cNvCxnSpPr>
            <a:cxnSpLocks/>
            <a:stCxn id="33" idx="4"/>
            <a:endCxn id="35" idx="7"/>
          </p:cNvCxnSpPr>
          <p:nvPr/>
        </p:nvCxnSpPr>
        <p:spPr>
          <a:xfrm flipH="1">
            <a:off x="7531112" y="4495802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09C022F-4179-49E4-A21D-402596E858C1}"/>
              </a:ext>
            </a:extLst>
          </p:cNvPr>
          <p:cNvCxnSpPr>
            <a:cxnSpLocks/>
            <a:stCxn id="35" idx="3"/>
            <a:endCxn id="36" idx="0"/>
          </p:cNvCxnSpPr>
          <p:nvPr/>
        </p:nvCxnSpPr>
        <p:spPr>
          <a:xfrm flipH="1">
            <a:off x="6838953" y="5124715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B383A15-0AEB-4FA9-B8D8-3D6EBBB61390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7531112" y="5124715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CA6E039-5DDB-42E8-BCB5-4ECF7D0B8CEF}"/>
              </a:ext>
            </a:extLst>
          </p:cNvPr>
          <p:cNvSpPr/>
          <p:nvPr/>
        </p:nvSpPr>
        <p:spPr>
          <a:xfrm>
            <a:off x="3124201" y="1143000"/>
            <a:ext cx="1905000" cy="2057400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F29BC2-9D32-4D2A-82A4-901F2DAF1CD5}"/>
              </a:ext>
            </a:extLst>
          </p:cNvPr>
          <p:cNvSpPr/>
          <p:nvPr/>
        </p:nvSpPr>
        <p:spPr>
          <a:xfrm>
            <a:off x="6477001" y="1143000"/>
            <a:ext cx="1905000" cy="2057400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99CEF8-A6F7-4B30-BE4D-790694C1457B}"/>
              </a:ext>
            </a:extLst>
          </p:cNvPr>
          <p:cNvSpPr/>
          <p:nvPr/>
        </p:nvSpPr>
        <p:spPr>
          <a:xfrm>
            <a:off x="3124200" y="3886200"/>
            <a:ext cx="1905000" cy="2057400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11EE4BC-5030-4EA1-9D79-760F560BB381}"/>
              </a:ext>
            </a:extLst>
          </p:cNvPr>
          <p:cNvSpPr/>
          <p:nvPr/>
        </p:nvSpPr>
        <p:spPr>
          <a:xfrm>
            <a:off x="6477000" y="3886200"/>
            <a:ext cx="1905000" cy="2057400"/>
          </a:xfrm>
          <a:prstGeom prst="rect">
            <a:avLst/>
          </a:prstGeom>
          <a:noFill/>
          <a:ln w="38100">
            <a:solidFill>
              <a:srgbClr val="DDDDDD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8B5B88-9BCB-4772-A43C-E250F6A3957A}"/>
              </a:ext>
            </a:extLst>
          </p:cNvPr>
          <p:cNvCxnSpPr/>
          <p:nvPr/>
        </p:nvCxnSpPr>
        <p:spPr>
          <a:xfrm>
            <a:off x="5029200" y="1676400"/>
            <a:ext cx="1447800" cy="0"/>
          </a:xfrm>
          <a:prstGeom prst="straightConnector1">
            <a:avLst/>
          </a:prstGeom>
          <a:ln w="38100">
            <a:solidFill>
              <a:schemeClr val="bg2"/>
            </a:solidFill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38DCBA-76F0-42CC-961B-436793F42A09}"/>
              </a:ext>
            </a:extLst>
          </p:cNvPr>
          <p:cNvCxnSpPr/>
          <p:nvPr/>
        </p:nvCxnSpPr>
        <p:spPr>
          <a:xfrm>
            <a:off x="5029200" y="5410200"/>
            <a:ext cx="1447800" cy="0"/>
          </a:xfrm>
          <a:prstGeom prst="straightConnector1">
            <a:avLst/>
          </a:prstGeom>
          <a:ln w="38100">
            <a:solidFill>
              <a:schemeClr val="bg2"/>
            </a:solidFill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791535A-429E-4C14-8609-5C50130BFCC8}"/>
              </a:ext>
            </a:extLst>
          </p:cNvPr>
          <p:cNvCxnSpPr>
            <a:cxnSpLocks/>
          </p:cNvCxnSpPr>
          <p:nvPr/>
        </p:nvCxnSpPr>
        <p:spPr>
          <a:xfrm flipH="1">
            <a:off x="5029200" y="2438400"/>
            <a:ext cx="1447800" cy="0"/>
          </a:xfrm>
          <a:prstGeom prst="straightConnector1">
            <a:avLst/>
          </a:prstGeom>
          <a:ln w="38100">
            <a:solidFill>
              <a:schemeClr val="bg2"/>
            </a:solidFill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BA402AE-4976-4538-A932-017D14BF3DF9}"/>
              </a:ext>
            </a:extLst>
          </p:cNvPr>
          <p:cNvCxnSpPr>
            <a:cxnSpLocks/>
          </p:cNvCxnSpPr>
          <p:nvPr/>
        </p:nvCxnSpPr>
        <p:spPr>
          <a:xfrm flipH="1">
            <a:off x="5029200" y="4572000"/>
            <a:ext cx="1447800" cy="0"/>
          </a:xfrm>
          <a:prstGeom prst="straightConnector1">
            <a:avLst/>
          </a:prstGeom>
          <a:ln w="38100">
            <a:solidFill>
              <a:schemeClr val="bg2"/>
            </a:solidFill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3B3751-BF78-477C-9F56-52A9912691AF}"/>
              </a:ext>
            </a:extLst>
          </p:cNvPr>
          <p:cNvCxnSpPr>
            <a:cxnSpLocks/>
          </p:cNvCxnSpPr>
          <p:nvPr/>
        </p:nvCxnSpPr>
        <p:spPr>
          <a:xfrm>
            <a:off x="4495800" y="3225298"/>
            <a:ext cx="0" cy="660902"/>
          </a:xfrm>
          <a:prstGeom prst="straightConnector1">
            <a:avLst/>
          </a:prstGeom>
          <a:ln w="38100">
            <a:solidFill>
              <a:schemeClr val="bg2"/>
            </a:solidFill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575B5B-7961-4F80-801D-8062B669715D}"/>
              </a:ext>
            </a:extLst>
          </p:cNvPr>
          <p:cNvCxnSpPr>
            <a:cxnSpLocks/>
          </p:cNvCxnSpPr>
          <p:nvPr/>
        </p:nvCxnSpPr>
        <p:spPr>
          <a:xfrm>
            <a:off x="7848600" y="3225298"/>
            <a:ext cx="0" cy="660902"/>
          </a:xfrm>
          <a:prstGeom prst="straightConnector1">
            <a:avLst/>
          </a:prstGeom>
          <a:ln w="38100">
            <a:solidFill>
              <a:schemeClr val="bg2"/>
            </a:solidFill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B2F973-5F55-40EB-AEEF-D0A45A7D4595}"/>
              </a:ext>
            </a:extLst>
          </p:cNvPr>
          <p:cNvCxnSpPr>
            <a:cxnSpLocks/>
          </p:cNvCxnSpPr>
          <p:nvPr/>
        </p:nvCxnSpPr>
        <p:spPr>
          <a:xfrm flipV="1">
            <a:off x="3657600" y="3200400"/>
            <a:ext cx="0" cy="660902"/>
          </a:xfrm>
          <a:prstGeom prst="straightConnector1">
            <a:avLst/>
          </a:prstGeom>
          <a:ln w="38100">
            <a:solidFill>
              <a:schemeClr val="bg2"/>
            </a:solidFill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0C589B-093A-47DC-86E6-C864511E28D7}"/>
              </a:ext>
            </a:extLst>
          </p:cNvPr>
          <p:cNvCxnSpPr>
            <a:cxnSpLocks/>
          </p:cNvCxnSpPr>
          <p:nvPr/>
        </p:nvCxnSpPr>
        <p:spPr>
          <a:xfrm flipV="1">
            <a:off x="7010400" y="3200400"/>
            <a:ext cx="0" cy="660902"/>
          </a:xfrm>
          <a:prstGeom prst="straightConnector1">
            <a:avLst/>
          </a:prstGeom>
          <a:ln w="38100">
            <a:solidFill>
              <a:schemeClr val="bg2"/>
            </a:solidFill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CFCBC03-6ABC-453F-9011-803F69BE0A58}"/>
              </a:ext>
            </a:extLst>
          </p:cNvPr>
          <p:cNvSpPr/>
          <p:nvPr/>
        </p:nvSpPr>
        <p:spPr>
          <a:xfrm>
            <a:off x="4829174" y="3017521"/>
            <a:ext cx="495372" cy="422505"/>
          </a:xfrm>
          <a:custGeom>
            <a:avLst/>
            <a:gdLst>
              <a:gd name="connsiteX0" fmla="*/ 257175 w 544543"/>
              <a:gd name="connsiteY0" fmla="*/ 0 h 581088"/>
              <a:gd name="connsiteX1" fmla="*/ 542925 w 544543"/>
              <a:gd name="connsiteY1" fmla="*/ 371475 h 581088"/>
              <a:gd name="connsiteX2" fmla="*/ 142875 w 544543"/>
              <a:gd name="connsiteY2" fmla="*/ 581025 h 581088"/>
              <a:gd name="connsiteX3" fmla="*/ 0 w 544543"/>
              <a:gd name="connsiteY3" fmla="*/ 352425 h 581088"/>
              <a:gd name="connsiteX0" fmla="*/ 257175 w 543364"/>
              <a:gd name="connsiteY0" fmla="*/ 0 h 562048"/>
              <a:gd name="connsiteX1" fmla="*/ 542925 w 543364"/>
              <a:gd name="connsiteY1" fmla="*/ 371475 h 562048"/>
              <a:gd name="connsiteX2" fmla="*/ 314325 w 543364"/>
              <a:gd name="connsiteY2" fmla="*/ 561975 h 562048"/>
              <a:gd name="connsiteX3" fmla="*/ 0 w 543364"/>
              <a:gd name="connsiteY3" fmla="*/ 352425 h 562048"/>
              <a:gd name="connsiteX0" fmla="*/ 257175 w 495889"/>
              <a:gd name="connsiteY0" fmla="*/ 0 h 563476"/>
              <a:gd name="connsiteX1" fmla="*/ 495300 w 495889"/>
              <a:gd name="connsiteY1" fmla="*/ 257175 h 563476"/>
              <a:gd name="connsiteX2" fmla="*/ 314325 w 495889"/>
              <a:gd name="connsiteY2" fmla="*/ 561975 h 563476"/>
              <a:gd name="connsiteX3" fmla="*/ 0 w 495889"/>
              <a:gd name="connsiteY3" fmla="*/ 352425 h 563476"/>
              <a:gd name="connsiteX0" fmla="*/ 295275 w 495372"/>
              <a:gd name="connsiteY0" fmla="*/ 0 h 611101"/>
              <a:gd name="connsiteX1" fmla="*/ 495300 w 495372"/>
              <a:gd name="connsiteY1" fmla="*/ 304800 h 611101"/>
              <a:gd name="connsiteX2" fmla="*/ 314325 w 495372"/>
              <a:gd name="connsiteY2" fmla="*/ 609600 h 611101"/>
              <a:gd name="connsiteX3" fmla="*/ 0 w 495372"/>
              <a:gd name="connsiteY3" fmla="*/ 400050 h 61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72" h="611101">
                <a:moveTo>
                  <a:pt x="295275" y="0"/>
                </a:moveTo>
                <a:cubicBezTo>
                  <a:pt x="447675" y="137319"/>
                  <a:pt x="492125" y="203200"/>
                  <a:pt x="495300" y="304800"/>
                </a:cubicBezTo>
                <a:cubicBezTo>
                  <a:pt x="498475" y="406400"/>
                  <a:pt x="396875" y="593725"/>
                  <a:pt x="314325" y="609600"/>
                </a:cubicBezTo>
                <a:cubicBezTo>
                  <a:pt x="231775" y="625475"/>
                  <a:pt x="26194" y="512762"/>
                  <a:pt x="0" y="400050"/>
                </a:cubicBezTo>
              </a:path>
            </a:pathLst>
          </a:custGeom>
          <a:noFill/>
          <a:ln w="38100">
            <a:solidFill>
              <a:schemeClr val="bg2"/>
            </a:solidFill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3887043-7EE2-4C2D-9DC7-A0835DD1F925}"/>
              </a:ext>
            </a:extLst>
          </p:cNvPr>
          <p:cNvSpPr/>
          <p:nvPr/>
        </p:nvSpPr>
        <p:spPr>
          <a:xfrm rot="6177936">
            <a:off x="6196476" y="2984033"/>
            <a:ext cx="495372" cy="422505"/>
          </a:xfrm>
          <a:custGeom>
            <a:avLst/>
            <a:gdLst>
              <a:gd name="connsiteX0" fmla="*/ 257175 w 544543"/>
              <a:gd name="connsiteY0" fmla="*/ 0 h 581088"/>
              <a:gd name="connsiteX1" fmla="*/ 542925 w 544543"/>
              <a:gd name="connsiteY1" fmla="*/ 371475 h 581088"/>
              <a:gd name="connsiteX2" fmla="*/ 142875 w 544543"/>
              <a:gd name="connsiteY2" fmla="*/ 581025 h 581088"/>
              <a:gd name="connsiteX3" fmla="*/ 0 w 544543"/>
              <a:gd name="connsiteY3" fmla="*/ 352425 h 581088"/>
              <a:gd name="connsiteX0" fmla="*/ 257175 w 543364"/>
              <a:gd name="connsiteY0" fmla="*/ 0 h 562048"/>
              <a:gd name="connsiteX1" fmla="*/ 542925 w 543364"/>
              <a:gd name="connsiteY1" fmla="*/ 371475 h 562048"/>
              <a:gd name="connsiteX2" fmla="*/ 314325 w 543364"/>
              <a:gd name="connsiteY2" fmla="*/ 561975 h 562048"/>
              <a:gd name="connsiteX3" fmla="*/ 0 w 543364"/>
              <a:gd name="connsiteY3" fmla="*/ 352425 h 562048"/>
              <a:gd name="connsiteX0" fmla="*/ 257175 w 495889"/>
              <a:gd name="connsiteY0" fmla="*/ 0 h 563476"/>
              <a:gd name="connsiteX1" fmla="*/ 495300 w 495889"/>
              <a:gd name="connsiteY1" fmla="*/ 257175 h 563476"/>
              <a:gd name="connsiteX2" fmla="*/ 314325 w 495889"/>
              <a:gd name="connsiteY2" fmla="*/ 561975 h 563476"/>
              <a:gd name="connsiteX3" fmla="*/ 0 w 495889"/>
              <a:gd name="connsiteY3" fmla="*/ 352425 h 563476"/>
              <a:gd name="connsiteX0" fmla="*/ 295275 w 495372"/>
              <a:gd name="connsiteY0" fmla="*/ 0 h 611101"/>
              <a:gd name="connsiteX1" fmla="*/ 495300 w 495372"/>
              <a:gd name="connsiteY1" fmla="*/ 304800 h 611101"/>
              <a:gd name="connsiteX2" fmla="*/ 314325 w 495372"/>
              <a:gd name="connsiteY2" fmla="*/ 609600 h 611101"/>
              <a:gd name="connsiteX3" fmla="*/ 0 w 495372"/>
              <a:gd name="connsiteY3" fmla="*/ 400050 h 61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72" h="611101">
                <a:moveTo>
                  <a:pt x="295275" y="0"/>
                </a:moveTo>
                <a:cubicBezTo>
                  <a:pt x="447675" y="137319"/>
                  <a:pt x="492125" y="203200"/>
                  <a:pt x="495300" y="304800"/>
                </a:cubicBezTo>
                <a:cubicBezTo>
                  <a:pt x="498475" y="406400"/>
                  <a:pt x="396875" y="593725"/>
                  <a:pt x="314325" y="609600"/>
                </a:cubicBezTo>
                <a:cubicBezTo>
                  <a:pt x="231775" y="625475"/>
                  <a:pt x="26194" y="512762"/>
                  <a:pt x="0" y="400050"/>
                </a:cubicBezTo>
              </a:path>
            </a:pathLst>
          </a:custGeom>
          <a:noFill/>
          <a:ln w="38100">
            <a:solidFill>
              <a:schemeClr val="bg2"/>
            </a:solidFill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E5999A0-29D6-49AF-92C5-4B113CE894EB}"/>
              </a:ext>
            </a:extLst>
          </p:cNvPr>
          <p:cNvSpPr/>
          <p:nvPr/>
        </p:nvSpPr>
        <p:spPr>
          <a:xfrm rot="11129770">
            <a:off x="6230591" y="3650050"/>
            <a:ext cx="495372" cy="422505"/>
          </a:xfrm>
          <a:custGeom>
            <a:avLst/>
            <a:gdLst>
              <a:gd name="connsiteX0" fmla="*/ 257175 w 544543"/>
              <a:gd name="connsiteY0" fmla="*/ 0 h 581088"/>
              <a:gd name="connsiteX1" fmla="*/ 542925 w 544543"/>
              <a:gd name="connsiteY1" fmla="*/ 371475 h 581088"/>
              <a:gd name="connsiteX2" fmla="*/ 142875 w 544543"/>
              <a:gd name="connsiteY2" fmla="*/ 581025 h 581088"/>
              <a:gd name="connsiteX3" fmla="*/ 0 w 544543"/>
              <a:gd name="connsiteY3" fmla="*/ 352425 h 581088"/>
              <a:gd name="connsiteX0" fmla="*/ 257175 w 543364"/>
              <a:gd name="connsiteY0" fmla="*/ 0 h 562048"/>
              <a:gd name="connsiteX1" fmla="*/ 542925 w 543364"/>
              <a:gd name="connsiteY1" fmla="*/ 371475 h 562048"/>
              <a:gd name="connsiteX2" fmla="*/ 314325 w 543364"/>
              <a:gd name="connsiteY2" fmla="*/ 561975 h 562048"/>
              <a:gd name="connsiteX3" fmla="*/ 0 w 543364"/>
              <a:gd name="connsiteY3" fmla="*/ 352425 h 562048"/>
              <a:gd name="connsiteX0" fmla="*/ 257175 w 495889"/>
              <a:gd name="connsiteY0" fmla="*/ 0 h 563476"/>
              <a:gd name="connsiteX1" fmla="*/ 495300 w 495889"/>
              <a:gd name="connsiteY1" fmla="*/ 257175 h 563476"/>
              <a:gd name="connsiteX2" fmla="*/ 314325 w 495889"/>
              <a:gd name="connsiteY2" fmla="*/ 561975 h 563476"/>
              <a:gd name="connsiteX3" fmla="*/ 0 w 495889"/>
              <a:gd name="connsiteY3" fmla="*/ 352425 h 563476"/>
              <a:gd name="connsiteX0" fmla="*/ 295275 w 495372"/>
              <a:gd name="connsiteY0" fmla="*/ 0 h 611101"/>
              <a:gd name="connsiteX1" fmla="*/ 495300 w 495372"/>
              <a:gd name="connsiteY1" fmla="*/ 304800 h 611101"/>
              <a:gd name="connsiteX2" fmla="*/ 314325 w 495372"/>
              <a:gd name="connsiteY2" fmla="*/ 609600 h 611101"/>
              <a:gd name="connsiteX3" fmla="*/ 0 w 495372"/>
              <a:gd name="connsiteY3" fmla="*/ 400050 h 61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72" h="611101">
                <a:moveTo>
                  <a:pt x="295275" y="0"/>
                </a:moveTo>
                <a:cubicBezTo>
                  <a:pt x="447675" y="137319"/>
                  <a:pt x="492125" y="203200"/>
                  <a:pt x="495300" y="304800"/>
                </a:cubicBezTo>
                <a:cubicBezTo>
                  <a:pt x="498475" y="406400"/>
                  <a:pt x="396875" y="593725"/>
                  <a:pt x="314325" y="609600"/>
                </a:cubicBezTo>
                <a:cubicBezTo>
                  <a:pt x="231775" y="625475"/>
                  <a:pt x="26194" y="512762"/>
                  <a:pt x="0" y="400050"/>
                </a:cubicBezTo>
              </a:path>
            </a:pathLst>
          </a:custGeom>
          <a:noFill/>
          <a:ln w="38100">
            <a:solidFill>
              <a:schemeClr val="bg2"/>
            </a:solidFill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6725C8CD-F811-4444-BCAF-BD7203D039D5}"/>
              </a:ext>
            </a:extLst>
          </p:cNvPr>
          <p:cNvSpPr/>
          <p:nvPr/>
        </p:nvSpPr>
        <p:spPr>
          <a:xfrm rot="17340798">
            <a:off x="4866943" y="3712858"/>
            <a:ext cx="440637" cy="422505"/>
          </a:xfrm>
          <a:custGeom>
            <a:avLst/>
            <a:gdLst>
              <a:gd name="connsiteX0" fmla="*/ 257175 w 544543"/>
              <a:gd name="connsiteY0" fmla="*/ 0 h 581088"/>
              <a:gd name="connsiteX1" fmla="*/ 542925 w 544543"/>
              <a:gd name="connsiteY1" fmla="*/ 371475 h 581088"/>
              <a:gd name="connsiteX2" fmla="*/ 142875 w 544543"/>
              <a:gd name="connsiteY2" fmla="*/ 581025 h 581088"/>
              <a:gd name="connsiteX3" fmla="*/ 0 w 544543"/>
              <a:gd name="connsiteY3" fmla="*/ 352425 h 581088"/>
              <a:gd name="connsiteX0" fmla="*/ 257175 w 543364"/>
              <a:gd name="connsiteY0" fmla="*/ 0 h 562048"/>
              <a:gd name="connsiteX1" fmla="*/ 542925 w 543364"/>
              <a:gd name="connsiteY1" fmla="*/ 371475 h 562048"/>
              <a:gd name="connsiteX2" fmla="*/ 314325 w 543364"/>
              <a:gd name="connsiteY2" fmla="*/ 561975 h 562048"/>
              <a:gd name="connsiteX3" fmla="*/ 0 w 543364"/>
              <a:gd name="connsiteY3" fmla="*/ 352425 h 562048"/>
              <a:gd name="connsiteX0" fmla="*/ 257175 w 495889"/>
              <a:gd name="connsiteY0" fmla="*/ 0 h 563476"/>
              <a:gd name="connsiteX1" fmla="*/ 495300 w 495889"/>
              <a:gd name="connsiteY1" fmla="*/ 257175 h 563476"/>
              <a:gd name="connsiteX2" fmla="*/ 314325 w 495889"/>
              <a:gd name="connsiteY2" fmla="*/ 561975 h 563476"/>
              <a:gd name="connsiteX3" fmla="*/ 0 w 495889"/>
              <a:gd name="connsiteY3" fmla="*/ 352425 h 563476"/>
              <a:gd name="connsiteX0" fmla="*/ 295275 w 495372"/>
              <a:gd name="connsiteY0" fmla="*/ 0 h 611101"/>
              <a:gd name="connsiteX1" fmla="*/ 495300 w 495372"/>
              <a:gd name="connsiteY1" fmla="*/ 304800 h 611101"/>
              <a:gd name="connsiteX2" fmla="*/ 314325 w 495372"/>
              <a:gd name="connsiteY2" fmla="*/ 609600 h 611101"/>
              <a:gd name="connsiteX3" fmla="*/ 0 w 495372"/>
              <a:gd name="connsiteY3" fmla="*/ 400050 h 61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372" h="611101">
                <a:moveTo>
                  <a:pt x="295275" y="0"/>
                </a:moveTo>
                <a:cubicBezTo>
                  <a:pt x="447675" y="137319"/>
                  <a:pt x="492125" y="203200"/>
                  <a:pt x="495300" y="304800"/>
                </a:cubicBezTo>
                <a:cubicBezTo>
                  <a:pt x="498475" y="406400"/>
                  <a:pt x="396875" y="593725"/>
                  <a:pt x="314325" y="609600"/>
                </a:cubicBezTo>
                <a:cubicBezTo>
                  <a:pt x="231775" y="625475"/>
                  <a:pt x="26194" y="512762"/>
                  <a:pt x="0" y="400050"/>
                </a:cubicBezTo>
              </a:path>
            </a:pathLst>
          </a:custGeom>
          <a:noFill/>
          <a:ln w="38100">
            <a:solidFill>
              <a:schemeClr val="bg2"/>
            </a:solidFill>
            <a:headEnd w="med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5A2497D-0048-4D51-AB8C-B756D2BF706B}"/>
              </a:ext>
            </a:extLst>
          </p:cNvPr>
          <p:cNvSpPr/>
          <p:nvPr/>
        </p:nvSpPr>
        <p:spPr>
          <a:xfrm>
            <a:off x="2667000" y="6108121"/>
            <a:ext cx="647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Wander about for a while, average what you see.</a:t>
            </a:r>
          </a:p>
        </p:txBody>
      </p:sp>
    </p:spTree>
    <p:extLst>
      <p:ext uri="{BB962C8B-B14F-4D97-AF65-F5344CB8AC3E}">
        <p14:creationId xmlns:p14="http://schemas.microsoft.com/office/powerpoint/2010/main" val="309958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7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A125-592E-B345-8B00-1215636E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EAC6-8A0A-BE4B-AB0D-93908208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6951674" cy="5334001"/>
          </a:xfrm>
        </p:spPr>
        <p:txBody>
          <a:bodyPr>
            <a:normAutofit/>
          </a:bodyPr>
          <a:lstStyle/>
          <a:p>
            <a:r>
              <a:rPr lang="en-US" dirty="0"/>
              <a:t>It is one of MCMC algorithms.</a:t>
            </a:r>
          </a:p>
          <a:p>
            <a:r>
              <a:rPr lang="en-US" dirty="0"/>
              <a:t>It generates a next state by randomly sampling a value for one of the nonevidence variables </a:t>
            </a:r>
            <a:r>
              <a:rPr lang="en-US" dirty="0">
                <a:solidFill>
                  <a:srgbClr val="7030A0"/>
                </a:solidFill>
              </a:rPr>
              <a:t>X</a:t>
            </a:r>
            <a:r>
              <a:rPr lang="en-US" baseline="-25000" dirty="0">
                <a:solidFill>
                  <a:srgbClr val="7030A0"/>
                </a:solidFill>
              </a:rPr>
              <a:t>i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07579-61DB-B24C-979A-34D9D136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97FEE8-A85B-A441-921A-3577EE368716}"/>
              </a:ext>
            </a:extLst>
          </p:cNvPr>
          <p:cNvSpPr/>
          <p:nvPr/>
        </p:nvSpPr>
        <p:spPr>
          <a:xfrm>
            <a:off x="7887410" y="3103382"/>
            <a:ext cx="2521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800" dirty="0" err="1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A,B|e,m,j</a:t>
            </a:r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) = 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ADE1B8-7227-C945-83CB-C5FE2E3C6C14}"/>
              </a:ext>
            </a:extLst>
          </p:cNvPr>
          <p:cNvSpPr/>
          <p:nvPr/>
        </p:nvSpPr>
        <p:spPr>
          <a:xfrm>
            <a:off x="914400" y="3545848"/>
            <a:ext cx="929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Randomly initialize: b, e, j, ¬a, 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Randomly pick B and sample B based on P(B|e,j,¬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a,m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): </a:t>
            </a:r>
            <a:b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¬b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, e, j, ¬a, 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Randomly pick A and sample A based on P(A|¬</a:t>
            </a:r>
            <a:r>
              <a:rPr lang="en-US" sz="2800" dirty="0" err="1">
                <a:latin typeface="Candara" panose="020E0502030303020204" pitchFamily="34" charset="0"/>
                <a:cs typeface="Calibri" panose="020F0502020204030204" pitchFamily="34" charset="0"/>
              </a:rPr>
              <a:t>b,e,j,m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):</a:t>
            </a:r>
            <a:b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7030A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¬b</a:t>
            </a: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, e, j, ¬a, 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293E6E5-E90E-814E-B2E6-E244D72B9D7E}"/>
              </a:ext>
            </a:extLst>
          </p:cNvPr>
          <p:cNvSpPr/>
          <p:nvPr/>
        </p:nvSpPr>
        <p:spPr>
          <a:xfrm>
            <a:off x="8138103" y="107594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7F8F51-8196-2746-80A4-5DA0ECA13CBB}"/>
              </a:ext>
            </a:extLst>
          </p:cNvPr>
          <p:cNvSpPr/>
          <p:nvPr/>
        </p:nvSpPr>
        <p:spPr>
          <a:xfrm>
            <a:off x="9300153" y="107594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500D79-6870-FF4D-A333-D633C91CE911}"/>
              </a:ext>
            </a:extLst>
          </p:cNvPr>
          <p:cNvCxnSpPr>
            <a:cxnSpLocks/>
            <a:stCxn id="16" idx="4"/>
            <a:endCxn id="19" idx="1"/>
          </p:cNvCxnSpPr>
          <p:nvPr/>
        </p:nvCxnSpPr>
        <p:spPr>
          <a:xfrm>
            <a:off x="8389564" y="1578865"/>
            <a:ext cx="33654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76AB74A-8407-EC41-A42C-8691800AE4E0}"/>
              </a:ext>
            </a:extLst>
          </p:cNvPr>
          <p:cNvSpPr/>
          <p:nvPr/>
        </p:nvSpPr>
        <p:spPr>
          <a:xfrm>
            <a:off x="8652453" y="1778508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7462DA-9707-994A-AF7D-1823187834AB}"/>
              </a:ext>
            </a:extLst>
          </p:cNvPr>
          <p:cNvSpPr/>
          <p:nvPr/>
        </p:nvSpPr>
        <p:spPr>
          <a:xfrm>
            <a:off x="8138103" y="244754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D1BB8E-676B-884C-A949-F7F423CE7238}"/>
              </a:ext>
            </a:extLst>
          </p:cNvPr>
          <p:cNvSpPr/>
          <p:nvPr/>
        </p:nvSpPr>
        <p:spPr>
          <a:xfrm>
            <a:off x="9281103" y="2447544"/>
            <a:ext cx="502920" cy="50292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latin typeface="Candara" panose="020E0502030303020204" pitchFamily="34" charset="0"/>
              </a:rPr>
              <a:t>j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BC25FC-AA74-594E-AF75-21F044C16198}"/>
              </a:ext>
            </a:extLst>
          </p:cNvPr>
          <p:cNvCxnSpPr>
            <a:cxnSpLocks/>
            <a:stCxn id="17" idx="4"/>
            <a:endCxn id="19" idx="7"/>
          </p:cNvCxnSpPr>
          <p:nvPr/>
        </p:nvCxnSpPr>
        <p:spPr>
          <a:xfrm flipH="1">
            <a:off x="9081723" y="1578865"/>
            <a:ext cx="469891" cy="27329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0BD4D5-F7FF-DA4A-B23E-BB1F9B4B6B30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 flipH="1">
            <a:off x="8389564" y="2207778"/>
            <a:ext cx="3365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FB9E79-D9AE-174A-81D9-50C3CB090371}"/>
              </a:ext>
            </a:extLst>
          </p:cNvPr>
          <p:cNvCxnSpPr>
            <a:cxnSpLocks/>
            <a:stCxn id="19" idx="5"/>
            <a:endCxn id="21" idx="0"/>
          </p:cNvCxnSpPr>
          <p:nvPr/>
        </p:nvCxnSpPr>
        <p:spPr>
          <a:xfrm>
            <a:off x="9081723" y="2207778"/>
            <a:ext cx="450841" cy="23976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0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ECE73-8220-BE47-86DA-54BDC53E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/>
          <a:p>
            <a:r>
              <a:rPr lang="en-US" dirty="0"/>
              <a:t>Properties of Probabilities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F4BE3D2-7FA9-2A42-9D50-AA1EEB6C17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sz="3200" dirty="0"/>
              <a:t>Random Variables </a:t>
            </a:r>
            <a:r>
              <a:rPr lang="en-US" sz="3200" dirty="0">
                <a:solidFill>
                  <a:srgbClr val="7030A0"/>
                </a:solidFill>
              </a:rPr>
              <a:t>X</a:t>
            </a:r>
            <a:r>
              <a:rPr lang="en-US" sz="3200" dirty="0"/>
              <a:t> and </a:t>
            </a:r>
            <a:r>
              <a:rPr lang="en-US" sz="3200" dirty="0">
                <a:solidFill>
                  <a:srgbClr val="7030A0"/>
                </a:solidFill>
              </a:rPr>
              <a:t>Y</a:t>
            </a:r>
          </a:p>
          <a:p>
            <a:r>
              <a:rPr lang="en-US" sz="3200" dirty="0"/>
              <a:t>Complementary probability:</a:t>
            </a:r>
          </a:p>
          <a:p>
            <a:pPr lvl="1">
              <a:buClr>
                <a:schemeClr val="bg1"/>
              </a:buClr>
            </a:pPr>
            <a:r>
              <a:rPr lang="en-US" sz="2800" dirty="0">
                <a:solidFill>
                  <a:srgbClr val="7030A0"/>
                </a:solidFill>
              </a:rPr>
              <a:t>P(¬x) = 1 - P(x) </a:t>
            </a:r>
          </a:p>
          <a:p>
            <a:r>
              <a:rPr lang="en-US" sz="3200" dirty="0"/>
              <a:t>Independence:</a:t>
            </a:r>
          </a:p>
          <a:p>
            <a:pPr lvl="1">
              <a:buClr>
                <a:schemeClr val="bg1"/>
              </a:buClr>
            </a:pPr>
            <a:r>
              <a:rPr lang="en-US" sz="2800">
                <a:solidFill>
                  <a:srgbClr val="7030A0"/>
                </a:solidFill>
              </a:rPr>
              <a:t>X ⊥ Y: P(x, y) = P(x) P(y)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AA10D-BA24-B047-AB48-1605D991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1B52FD-5D31-4895-AEAA-C619A95FE4A7}"/>
              </a:ext>
            </a:extLst>
          </p:cNvPr>
          <p:cNvSpPr/>
          <p:nvPr/>
        </p:nvSpPr>
        <p:spPr>
          <a:xfrm>
            <a:off x="7239000" y="1490008"/>
            <a:ext cx="2971800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Notation: 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P(x) ≡ P(X=x)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P(¬x) ≡ P(X=¬x)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P(y) ≡ P(Y=y)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400" dirty="0" err="1">
                <a:latin typeface="Candara" panose="020E0502030303020204" pitchFamily="34" charset="0"/>
                <a:cs typeface="Calibri" panose="020F0502020204030204" pitchFamily="34" charset="0"/>
              </a:rPr>
              <a:t>x,y</a:t>
            </a:r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) ≡ P(X=x, Y=y)</a:t>
            </a:r>
          </a:p>
        </p:txBody>
      </p:sp>
    </p:spTree>
    <p:extLst>
      <p:ext uri="{BB962C8B-B14F-4D97-AF65-F5344CB8AC3E}">
        <p14:creationId xmlns:p14="http://schemas.microsoft.com/office/powerpoint/2010/main" val="400518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62BD9-E94E-0540-BBBC-2609AAC5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Coin Flips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FFF59-68CB-6040-9E0D-BB73155741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i</a:t>
                </a:r>
                <a:r>
                  <a:rPr lang="en-US" dirty="0"/>
                  <a:t> = the result of the </a:t>
                </a:r>
                <a:r>
                  <a:rPr lang="en-US" dirty="0" err="1"/>
                  <a:t>i-th</a:t>
                </a:r>
                <a:r>
                  <a:rPr lang="en-US" dirty="0"/>
                  <a:t> coin flip and </a:t>
                </a:r>
                <a:r>
                  <a:rPr lang="en-US" dirty="0">
                    <a:solidFill>
                      <a:srgbClr val="7030A0"/>
                    </a:solidFill>
                  </a:rPr>
                  <a:t>P(X</a:t>
                </a:r>
                <a:r>
                  <a:rPr lang="en-US" baseline="-25000" dirty="0">
                    <a:solidFill>
                      <a:srgbClr val="7030A0"/>
                    </a:solidFill>
                  </a:rPr>
                  <a:t>i</a:t>
                </a:r>
                <a:r>
                  <a:rPr lang="en-US" dirty="0">
                    <a:solidFill>
                      <a:srgbClr val="7030A0"/>
                    </a:solidFill>
                  </a:rPr>
                  <a:t>=h)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P(X</a:t>
                </a:r>
                <a:r>
                  <a:rPr lang="en-US" baseline="-25000" dirty="0"/>
                  <a:t>1</a:t>
                </a:r>
                <a:r>
                  <a:rPr lang="en-US" dirty="0"/>
                  <a:t> = X</a:t>
                </a:r>
                <a:r>
                  <a:rPr lang="en-US" baseline="-25000" dirty="0"/>
                  <a:t>2</a:t>
                </a:r>
                <a:r>
                  <a:rPr lang="en-US" dirty="0"/>
                  <a:t> = X</a:t>
                </a:r>
                <a:r>
                  <a:rPr lang="en-US" baseline="-25000" dirty="0"/>
                  <a:t>3</a:t>
                </a:r>
                <a:r>
                  <a:rPr lang="en-US" dirty="0"/>
                  <a:t> = X</a:t>
                </a:r>
                <a:r>
                  <a:rPr lang="en-US" baseline="-25000" dirty="0"/>
                  <a:t>4</a:t>
                </a:r>
                <a:r>
                  <a:rPr lang="en-US" dirty="0"/>
                  <a:t>) = ?</a:t>
                </a:r>
              </a:p>
              <a:p>
                <a:pPr lvl="1"/>
                <a:r>
                  <a:rPr lang="en-US" dirty="0"/>
                  <a:t>h, h, h, h: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t, t, t, 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Overall: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P({X</a:t>
                </a:r>
                <a:r>
                  <a:rPr lang="en-US" baseline="-25000" dirty="0"/>
                  <a:t>1</a:t>
                </a:r>
                <a:r>
                  <a:rPr lang="en-US" dirty="0"/>
                  <a:t> , X</a:t>
                </a:r>
                <a:r>
                  <a:rPr lang="en-US" baseline="-25000" dirty="0"/>
                  <a:t>2</a:t>
                </a:r>
                <a:r>
                  <a:rPr lang="en-US" dirty="0"/>
                  <a:t> , X</a:t>
                </a:r>
                <a:r>
                  <a:rPr lang="en-US" baseline="-25000" dirty="0"/>
                  <a:t>3</a:t>
                </a:r>
                <a:r>
                  <a:rPr lang="en-US" dirty="0"/>
                  <a:t> , X</a:t>
                </a:r>
                <a:r>
                  <a:rPr lang="en-US" baseline="-25000" dirty="0"/>
                  <a:t>4</a:t>
                </a:r>
                <a:r>
                  <a:rPr lang="en-US" dirty="0"/>
                  <a:t>} contains &gt;= 3 h’s) = ?</a:t>
                </a:r>
              </a:p>
              <a:p>
                <a:pPr lvl="1"/>
                <a:r>
                  <a:rPr lang="en-US" dirty="0"/>
                  <a:t>3 h’s + 1 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4 h’s: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Overall: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8FFF59-68CB-6040-9E0D-BB73155741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457" b="-1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FF637-7B90-1F48-846F-E7B23B6D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49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D682-0961-EA4E-83F5-C43E1B39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9951-CDEC-7141-BF01-0B4B62E5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99EAF-E204-2C4E-983E-28349F9A3434}"/>
              </a:ext>
            </a:extLst>
          </p:cNvPr>
          <p:cNvSpPr/>
          <p:nvPr/>
        </p:nvSpPr>
        <p:spPr>
          <a:xfrm>
            <a:off x="6096000" y="996610"/>
            <a:ext cx="281940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Notation: 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P(</a:t>
            </a:r>
            <a:r>
              <a:rPr lang="en-US" sz="2400" dirty="0" err="1">
                <a:latin typeface="Candara" panose="020E0502030303020204" pitchFamily="34" charset="0"/>
                <a:cs typeface="Calibri" panose="020F0502020204030204" pitchFamily="34" charset="0"/>
              </a:rPr>
              <a:t>x|y</a:t>
            </a:r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) ≡ P(X=</a:t>
            </a:r>
            <a:r>
              <a:rPr lang="en-US" sz="2400" dirty="0" err="1">
                <a:latin typeface="Candara" panose="020E0502030303020204" pitchFamily="34" charset="0"/>
                <a:cs typeface="Calibri" panose="020F0502020204030204" pitchFamily="34" charset="0"/>
              </a:rPr>
              <a:t>x|Y</a:t>
            </a:r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=y)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90473C-14AE-412A-9FAB-547E20EF7A6B}"/>
                  </a:ext>
                </a:extLst>
              </p:cNvPr>
              <p:cNvSpPr/>
              <p:nvPr/>
            </p:nvSpPr>
            <p:spPr>
              <a:xfrm>
                <a:off x="2133600" y="2134762"/>
                <a:ext cx="2796920" cy="989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90473C-14AE-412A-9FAB-547E20EF7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134762"/>
                <a:ext cx="2796920" cy="989438"/>
              </a:xfrm>
              <a:prstGeom prst="rect">
                <a:avLst/>
              </a:prstGeom>
              <a:blipFill>
                <a:blip r:embed="rId2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D53493-E7C0-4ADF-B21C-240B1565CE46}"/>
                  </a:ext>
                </a:extLst>
              </p:cNvPr>
              <p:cNvSpPr/>
              <p:nvPr/>
            </p:nvSpPr>
            <p:spPr>
              <a:xfrm>
                <a:off x="5766764" y="2367871"/>
                <a:ext cx="342856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55563" indent="-44450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3D53493-E7C0-4ADF-B21C-240B1565CE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764" y="2367871"/>
                <a:ext cx="3428567" cy="523220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40C18E-5D46-4FFE-95DF-220205FA9FAC}"/>
                  </a:ext>
                </a:extLst>
              </p:cNvPr>
              <p:cNvSpPr/>
              <p:nvPr/>
            </p:nvSpPr>
            <p:spPr>
              <a:xfrm>
                <a:off x="2133600" y="3870967"/>
                <a:ext cx="3371308" cy="989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</m:d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8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940C18E-5D46-4FFE-95DF-220205FA9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870967"/>
                <a:ext cx="3371308" cy="989438"/>
              </a:xfrm>
              <a:prstGeom prst="rect">
                <a:avLst/>
              </a:prstGeom>
              <a:blipFill>
                <a:blip r:embed="rId4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C7216C-AB16-4C19-888C-A1C7AB95AB51}"/>
                  </a:ext>
                </a:extLst>
              </p:cNvPr>
              <p:cNvSpPr/>
              <p:nvPr/>
            </p:nvSpPr>
            <p:spPr>
              <a:xfrm>
                <a:off x="5766764" y="4105610"/>
                <a:ext cx="44440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11125" indent="-100013">
                  <a:buClr>
                    <a:schemeClr val="bg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sz="28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CC7216C-AB16-4C19-888C-A1C7AB95A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764" y="4105610"/>
                <a:ext cx="4444037" cy="523220"/>
              </a:xfrm>
              <a:prstGeom prst="rect">
                <a:avLst/>
              </a:prstGeom>
              <a:blipFill>
                <a:blip r:embed="rId5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60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9-09" id="{B316ACE2-95DC-AC4D-9B1C-A91C775734BE}" vid="{64A54FAB-7894-1E4A-B404-E7ABACBA12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course-2019-09</Template>
  <TotalTime>11122</TotalTime>
  <Words>5816</Words>
  <Application>Microsoft Macintosh PowerPoint</Application>
  <PresentationFormat>Widescreen</PresentationFormat>
  <Paragraphs>1431</Paragraphs>
  <Slides>69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Cambria Math</vt:lpstr>
      <vt:lpstr>Candara</vt:lpstr>
      <vt:lpstr>Comic Sans MS</vt:lpstr>
      <vt:lpstr>Times New Roman</vt:lpstr>
      <vt:lpstr>Wingdings</vt:lpstr>
      <vt:lpstr>Wingdings 2</vt:lpstr>
      <vt:lpstr>Module</vt:lpstr>
      <vt:lpstr>Bayesian Networks (Chapters 12&amp;13)</vt:lpstr>
      <vt:lpstr>Example: Maze under Windy Situation</vt:lpstr>
      <vt:lpstr>Example: Car Diagnosis</vt:lpstr>
      <vt:lpstr>Example: Probabilistic Propositional Logic</vt:lpstr>
      <vt:lpstr>Outline</vt:lpstr>
      <vt:lpstr>Example: Coin Flips</vt:lpstr>
      <vt:lpstr>Properties of Probabilities</vt:lpstr>
      <vt:lpstr>Example: Coin Flips (cont’d)</vt:lpstr>
      <vt:lpstr>Conditional Probabilities</vt:lpstr>
      <vt:lpstr>Example on Conditional Probabilities</vt:lpstr>
      <vt:lpstr>Properties of Conditional Probabilities</vt:lpstr>
      <vt:lpstr>Example: Coin Flips (cont’d)</vt:lpstr>
      <vt:lpstr>Quiz: Weather</vt:lpstr>
      <vt:lpstr>Outline</vt:lpstr>
      <vt:lpstr>Example: Librarian vs Farmer</vt:lpstr>
      <vt:lpstr>Example: Librarian vs Farmer (cont’d)</vt:lpstr>
      <vt:lpstr>Example: Monty Hall Problem</vt:lpstr>
      <vt:lpstr>Example: Monty Hall Problem (cont’d)</vt:lpstr>
      <vt:lpstr>Summary: Bayes’ Rule</vt:lpstr>
      <vt:lpstr>Diagnostic Reasoning</vt:lpstr>
      <vt:lpstr>Bayes’ Rule: Normalizer</vt:lpstr>
      <vt:lpstr>Example: 1-Test Cancer </vt:lpstr>
      <vt:lpstr>Applying Bayes’ Rule in Librarian vs Farmer</vt:lpstr>
      <vt:lpstr>Applying Bayes’ Rule in Monty Hall Problem</vt:lpstr>
      <vt:lpstr>Bayes’ Rule: More Conditional Variables</vt:lpstr>
      <vt:lpstr>Outline</vt:lpstr>
      <vt:lpstr>Judea Pearl: Turing Award (2011)</vt:lpstr>
      <vt:lpstr>Intractability of Joint Distribution</vt:lpstr>
      <vt:lpstr>Bayesian Networks</vt:lpstr>
      <vt:lpstr>Complex Bayesian Networks</vt:lpstr>
      <vt:lpstr>Complex Bayesian Networks</vt:lpstr>
      <vt:lpstr>Quiz</vt:lpstr>
      <vt:lpstr>Quiz: Car Diagnosis</vt:lpstr>
      <vt:lpstr>Constructing a General Bayesian Network</vt:lpstr>
      <vt:lpstr>Quiz: a General Bayesian Network</vt:lpstr>
      <vt:lpstr>Bayesian Network for Independent Variables</vt:lpstr>
      <vt:lpstr>Outline</vt:lpstr>
      <vt:lpstr>D-Separation</vt:lpstr>
      <vt:lpstr>d-separation and Conditional Independence</vt:lpstr>
      <vt:lpstr>Example: d-separated</vt:lpstr>
      <vt:lpstr>Quiz: d-separated</vt:lpstr>
      <vt:lpstr>Quiz: d-separated</vt:lpstr>
      <vt:lpstr>Outline</vt:lpstr>
      <vt:lpstr>Example</vt:lpstr>
      <vt:lpstr>Quiz</vt:lpstr>
      <vt:lpstr>Inference by Enumeration </vt:lpstr>
      <vt:lpstr>Example: 2-Test Cancer</vt:lpstr>
      <vt:lpstr>Example: 2-Test Cancer</vt:lpstr>
      <vt:lpstr>Example: 2-Test Cancer</vt:lpstr>
      <vt:lpstr>Quiz: 3-Test Cancer</vt:lpstr>
      <vt:lpstr>Confounding Causes</vt:lpstr>
      <vt:lpstr>Confounding Causes</vt:lpstr>
      <vt:lpstr>Confounding Causes</vt:lpstr>
      <vt:lpstr>Complex Example</vt:lpstr>
      <vt:lpstr>Speed-Up with Pulling Out Terms</vt:lpstr>
      <vt:lpstr>Speed-Up with Variable Elimination</vt:lpstr>
      <vt:lpstr>Speed-Up with Independency</vt:lpstr>
      <vt:lpstr>Recall (Example: 2-Test Cancer)</vt:lpstr>
      <vt:lpstr>Outline</vt:lpstr>
      <vt:lpstr>Direct Sampling</vt:lpstr>
      <vt:lpstr>Direct Sampling (cont’d)</vt:lpstr>
      <vt:lpstr>Hard-to-Sample Cases</vt:lpstr>
      <vt:lpstr>Rejection Sampling</vt:lpstr>
      <vt:lpstr>Likelihood Weighting by Fixing Evidence</vt:lpstr>
      <vt:lpstr>Likelihood Weighting by Fixing Evidence</vt:lpstr>
      <vt:lpstr>Backup</vt:lpstr>
      <vt:lpstr>Markov chain Monte Carlo (MCMC) Sampling Algorithms</vt:lpstr>
      <vt:lpstr>Markov Chain for P(A,B|e,m,j)</vt:lpstr>
      <vt:lpstr>Gibbs Sampling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1097</cp:revision>
  <cp:lastPrinted>2008-01-09T20:50:56Z</cp:lastPrinted>
  <dcterms:created xsi:type="dcterms:W3CDTF">2010-09-02T17:38:46Z</dcterms:created>
  <dcterms:modified xsi:type="dcterms:W3CDTF">2022-02-09T15:58:53Z</dcterms:modified>
</cp:coreProperties>
</file>