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wmf" ContentType="image/x-wm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ink/ink1.xml" ContentType="application/inkml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860" r:id="rId1"/>
  </p:sldMasterIdLst>
  <p:notesMasterIdLst>
    <p:notesMasterId r:id="rId68"/>
  </p:notesMasterIdLst>
  <p:handoutMasterIdLst>
    <p:handoutMasterId r:id="rId69"/>
  </p:handoutMasterIdLst>
  <p:sldIdLst>
    <p:sldId id="259" r:id="rId2"/>
    <p:sldId id="696" r:id="rId3"/>
    <p:sldId id="643" r:id="rId4"/>
    <p:sldId id="644" r:id="rId5"/>
    <p:sldId id="722" r:id="rId6"/>
    <p:sldId id="694" r:id="rId7"/>
    <p:sldId id="681" r:id="rId8"/>
    <p:sldId id="682" r:id="rId9"/>
    <p:sldId id="684" r:id="rId10"/>
    <p:sldId id="683" r:id="rId11"/>
    <p:sldId id="692" r:id="rId12"/>
    <p:sldId id="685" r:id="rId13"/>
    <p:sldId id="687" r:id="rId14"/>
    <p:sldId id="686" r:id="rId15"/>
    <p:sldId id="688" r:id="rId16"/>
    <p:sldId id="689" r:id="rId17"/>
    <p:sldId id="723" r:id="rId18"/>
    <p:sldId id="645" r:id="rId19"/>
    <p:sldId id="708" r:id="rId20"/>
    <p:sldId id="646" r:id="rId21"/>
    <p:sldId id="649" r:id="rId22"/>
    <p:sldId id="698" r:id="rId23"/>
    <p:sldId id="695" r:id="rId24"/>
    <p:sldId id="699" r:id="rId25"/>
    <p:sldId id="706" r:id="rId26"/>
    <p:sldId id="712" r:id="rId27"/>
    <p:sldId id="713" r:id="rId28"/>
    <p:sldId id="700" r:id="rId29"/>
    <p:sldId id="714" r:id="rId30"/>
    <p:sldId id="669" r:id="rId31"/>
    <p:sldId id="671" r:id="rId32"/>
    <p:sldId id="710" r:id="rId33"/>
    <p:sldId id="647" r:id="rId34"/>
    <p:sldId id="648" r:id="rId35"/>
    <p:sldId id="715" r:id="rId36"/>
    <p:sldId id="663" r:id="rId37"/>
    <p:sldId id="651" r:id="rId38"/>
    <p:sldId id="652" r:id="rId39"/>
    <p:sldId id="653" r:id="rId40"/>
    <p:sldId id="705" r:id="rId41"/>
    <p:sldId id="654" r:id="rId42"/>
    <p:sldId id="664" r:id="rId43"/>
    <p:sldId id="655" r:id="rId44"/>
    <p:sldId id="656" r:id="rId45"/>
    <p:sldId id="701" r:id="rId46"/>
    <p:sldId id="704" r:id="rId47"/>
    <p:sldId id="719" r:id="rId48"/>
    <p:sldId id="720" r:id="rId49"/>
    <p:sldId id="658" r:id="rId50"/>
    <p:sldId id="659" r:id="rId51"/>
    <p:sldId id="660" r:id="rId52"/>
    <p:sldId id="661" r:id="rId53"/>
    <p:sldId id="665" r:id="rId54"/>
    <p:sldId id="724" r:id="rId55"/>
    <p:sldId id="725" r:id="rId56"/>
    <p:sldId id="667" r:id="rId57"/>
    <p:sldId id="697" r:id="rId58"/>
    <p:sldId id="668" r:id="rId59"/>
    <p:sldId id="703" r:id="rId60"/>
    <p:sldId id="673" r:id="rId61"/>
    <p:sldId id="674" r:id="rId62"/>
    <p:sldId id="677" r:id="rId63"/>
    <p:sldId id="678" r:id="rId64"/>
    <p:sldId id="680" r:id="rId65"/>
    <p:sldId id="672" r:id="rId66"/>
    <p:sldId id="721" r:id="rId67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Comic Sans MS" pitchFamily="66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CC"/>
    <a:srgbClr val="868BE9"/>
    <a:srgbClr val="FF0000"/>
    <a:srgbClr val="000066"/>
    <a:srgbClr val="DDDDDD"/>
    <a:srgbClr val="00CC00"/>
    <a:srgbClr val="FFFF00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740" autoAdjust="0"/>
    <p:restoredTop sz="94966" autoAdjust="0"/>
  </p:normalViewPr>
  <p:slideViewPr>
    <p:cSldViewPr snapToGrid="0">
      <p:cViewPr varScale="1">
        <p:scale>
          <a:sx n="117" d="100"/>
          <a:sy n="117" d="100"/>
        </p:scale>
        <p:origin x="736" y="1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" d="1"/>
        <a:sy n="1" d="1"/>
      </p:scale>
      <p:origin x="0" y="-6955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handoutMaster" Target="handoutMasters/handoutMaster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0_2">
  <dgm:title val=""/>
  <dgm:desc val=""/>
  <dgm:catLst>
    <dgm:cat type="mainScheme" pri="10200"/>
  </dgm:catLst>
  <dgm:styleLbl name="node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lig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lnNode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2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node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f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2">
        <a:tint val="4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dk2"/>
    </dgm:txFillClrLst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1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2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3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asst4">
    <dgm:fillClrLst meth="repeat">
      <a:schemeClr val="lt1"/>
    </dgm:fillClrLst>
    <dgm:linClrLst meth="repeat">
      <a:schemeClr val="dk2">
        <a:shade val="80000"/>
      </a:schemeClr>
    </dgm:linClrLst>
    <dgm:effectClrLst/>
    <dgm:txLinClrLst/>
    <dgm:txFillClrLst meth="repeat">
      <a:schemeClr val="dk2"/>
    </dgm:txFillClrLst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conF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align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trAlignAcc1">
    <dgm:fillClrLst meth="repeat">
      <a:schemeClr val="dk2">
        <a:alpha val="4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Acc1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F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Align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solidBgAcc1">
    <dgm:fillClrLst meth="repeat">
      <a:schemeClr val="lt1"/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2">
        <a:alpha val="90000"/>
      </a:schemeClr>
    </dgm:linClrLst>
    <dgm:effectClrLst/>
    <dgm:txLinClrLst/>
    <dgm:txFillClrLst meth="repeat">
      <a:schemeClr val="dk2"/>
    </dgm:txFillClrLst>
    <dgm:txEffectClrLst/>
  </dgm:styleLbl>
  <dgm:styleLbl name="fgAcc0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2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3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fgAcc4">
    <dgm:fillClrLst meth="repeat">
      <a:schemeClr val="dk2">
        <a:alpha val="90000"/>
        <a:tint val="40000"/>
      </a:schemeClr>
    </dgm:fillClrLst>
    <dgm:linClrLst meth="repeat">
      <a:schemeClr val="dk2"/>
    </dgm:linClrLst>
    <dgm:effectClrLst/>
    <dgm:txLinClrLst/>
    <dgm:txFillClrLst meth="repeat">
      <a:schemeClr val="dk2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1"/>
    </dgm:linClrLst>
    <dgm:effectClrLst/>
    <dgm:txLinClrLst/>
    <dgm:txFillClrLst meth="repeat">
      <a:schemeClr val="dk2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2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564970E-4B47-8048-9C15-7CC3196C912B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E05411AE-408A-8E43-93C8-1776297ABB61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800" dirty="0">
              <a:solidFill>
                <a:srgbClr val="0000CC"/>
              </a:solidFill>
            </a:rPr>
            <a:t>Initial state: its square is clean</a:t>
          </a:r>
        </a:p>
      </dgm:t>
    </dgm:pt>
    <dgm:pt modelId="{6C9D2250-3B8A-AC41-A34D-3D72AC430C33}" type="parTrans" cxnId="{73BD32B1-2A6B-F548-8285-8966E663B336}">
      <dgm:prSet/>
      <dgm:spPr/>
      <dgm:t>
        <a:bodyPr/>
        <a:lstStyle/>
        <a:p>
          <a:endParaRPr lang="en-US" sz="1800">
            <a:solidFill>
              <a:srgbClr val="0000CC"/>
            </a:solidFill>
          </a:endParaRPr>
        </a:p>
      </dgm:t>
    </dgm:pt>
    <dgm:pt modelId="{FA246772-F9D3-1C47-A4D9-5A648D8AA038}" type="sibTrans" cxnId="{73BD32B1-2A6B-F548-8285-8966E663B336}">
      <dgm:prSet custT="1"/>
      <dgm:spPr/>
      <dgm:t>
        <a:bodyPr/>
        <a:lstStyle/>
        <a:p>
          <a:endParaRPr lang="en-US" sz="1800">
            <a:solidFill>
              <a:srgbClr val="0000CC"/>
            </a:solidFill>
          </a:endParaRPr>
        </a:p>
      </dgm:t>
    </dgm:pt>
    <dgm:pt modelId="{F6403859-CF05-5C41-A10B-1912F3B0C224}">
      <dgm:prSet phldrT="[Text]" custT="1"/>
      <dgm:spPr>
        <a:noFill/>
        <a:ln>
          <a:noFill/>
        </a:ln>
      </dgm:spPr>
      <dgm:t>
        <a:bodyPr/>
        <a:lstStyle/>
        <a:p>
          <a:r>
            <a:rPr lang="en-US" sz="1800" dirty="0">
              <a:solidFill>
                <a:srgbClr val="0000CC"/>
              </a:solidFill>
            </a:rPr>
            <a:t>Goal state: all squares are clean</a:t>
          </a:r>
        </a:p>
      </dgm:t>
    </dgm:pt>
    <dgm:pt modelId="{768D5373-EB4F-F04B-A50B-4980CD1C21B8}" type="parTrans" cxnId="{3F0E0D69-9F25-DF49-A16D-03F6482EFAF4}">
      <dgm:prSet/>
      <dgm:spPr/>
      <dgm:t>
        <a:bodyPr/>
        <a:lstStyle/>
        <a:p>
          <a:endParaRPr lang="en-US" sz="1800">
            <a:solidFill>
              <a:srgbClr val="0000CC"/>
            </a:solidFill>
          </a:endParaRPr>
        </a:p>
      </dgm:t>
    </dgm:pt>
    <dgm:pt modelId="{9F56371F-3483-C247-B89E-7F711109ED89}" type="sibTrans" cxnId="{3F0E0D69-9F25-DF49-A16D-03F6482EFAF4}">
      <dgm:prSet/>
      <dgm:spPr/>
      <dgm:t>
        <a:bodyPr/>
        <a:lstStyle/>
        <a:p>
          <a:endParaRPr lang="en-US" sz="1800">
            <a:solidFill>
              <a:srgbClr val="0000CC"/>
            </a:solidFill>
          </a:endParaRPr>
        </a:p>
      </dgm:t>
    </dgm:pt>
    <dgm:pt modelId="{92992D5E-EF9B-AB4A-947A-3CFAF9F2D1EE}" type="pres">
      <dgm:prSet presAssocID="{D564970E-4B47-8048-9C15-7CC3196C912B}" presName="Name0" presStyleCnt="0">
        <dgm:presLayoutVars>
          <dgm:dir/>
          <dgm:resizeHandles val="exact"/>
        </dgm:presLayoutVars>
      </dgm:prSet>
      <dgm:spPr/>
    </dgm:pt>
    <dgm:pt modelId="{FD414421-85A3-0A42-AEA7-2014FE934BB6}" type="pres">
      <dgm:prSet presAssocID="{E05411AE-408A-8E43-93C8-1776297ABB61}" presName="node" presStyleLbl="node1" presStyleIdx="0" presStyleCnt="2" custScaleX="92945" custLinFactNeighborX="40184" custLinFactNeighborY="1481">
        <dgm:presLayoutVars>
          <dgm:bulletEnabled val="1"/>
        </dgm:presLayoutVars>
      </dgm:prSet>
      <dgm:spPr/>
    </dgm:pt>
    <dgm:pt modelId="{5D2622AC-62AE-CC47-9F97-3346D8E83FF5}" type="pres">
      <dgm:prSet presAssocID="{FA246772-F9D3-1C47-A4D9-5A648D8AA038}" presName="sibTrans" presStyleLbl="sibTrans2D1" presStyleIdx="0" presStyleCnt="1" custScaleX="111528" custScaleY="48561"/>
      <dgm:spPr/>
    </dgm:pt>
    <dgm:pt modelId="{DD430643-BA5B-C64D-9398-51471229A05D}" type="pres">
      <dgm:prSet presAssocID="{FA246772-F9D3-1C47-A4D9-5A648D8AA038}" presName="connectorText" presStyleLbl="sibTrans2D1" presStyleIdx="0" presStyleCnt="1"/>
      <dgm:spPr/>
    </dgm:pt>
    <dgm:pt modelId="{3B0D0DCF-FD6E-4D4D-8015-6A39EAEA5474}" type="pres">
      <dgm:prSet presAssocID="{F6403859-CF05-5C41-A10B-1912F3B0C224}" presName="node" presStyleLbl="node1" presStyleIdx="1" presStyleCnt="2" custScaleX="111385">
        <dgm:presLayoutVars>
          <dgm:bulletEnabled val="1"/>
        </dgm:presLayoutVars>
      </dgm:prSet>
      <dgm:spPr/>
    </dgm:pt>
  </dgm:ptLst>
  <dgm:cxnLst>
    <dgm:cxn modelId="{61563821-075E-D240-84BF-1EF38950CF4A}" type="presOf" srcId="{FA246772-F9D3-1C47-A4D9-5A648D8AA038}" destId="{5D2622AC-62AE-CC47-9F97-3346D8E83FF5}" srcOrd="0" destOrd="0" presId="urn:microsoft.com/office/officeart/2005/8/layout/process1"/>
    <dgm:cxn modelId="{01403268-D4B8-3C4F-82E5-90F0E0B2B719}" type="presOf" srcId="{D564970E-4B47-8048-9C15-7CC3196C912B}" destId="{92992D5E-EF9B-AB4A-947A-3CFAF9F2D1EE}" srcOrd="0" destOrd="0" presId="urn:microsoft.com/office/officeart/2005/8/layout/process1"/>
    <dgm:cxn modelId="{3F0E0D69-9F25-DF49-A16D-03F6482EFAF4}" srcId="{D564970E-4B47-8048-9C15-7CC3196C912B}" destId="{F6403859-CF05-5C41-A10B-1912F3B0C224}" srcOrd="1" destOrd="0" parTransId="{768D5373-EB4F-F04B-A50B-4980CD1C21B8}" sibTransId="{9F56371F-3483-C247-B89E-7F711109ED89}"/>
    <dgm:cxn modelId="{ADA5EB70-E226-3B41-A4C6-762DF844AFAF}" type="presOf" srcId="{F6403859-CF05-5C41-A10B-1912F3B0C224}" destId="{3B0D0DCF-FD6E-4D4D-8015-6A39EAEA5474}" srcOrd="0" destOrd="0" presId="urn:microsoft.com/office/officeart/2005/8/layout/process1"/>
    <dgm:cxn modelId="{914E4B85-2757-E245-A915-9C523FB4ABBB}" type="presOf" srcId="{FA246772-F9D3-1C47-A4D9-5A648D8AA038}" destId="{DD430643-BA5B-C64D-9398-51471229A05D}" srcOrd="1" destOrd="0" presId="urn:microsoft.com/office/officeart/2005/8/layout/process1"/>
    <dgm:cxn modelId="{73BD32B1-2A6B-F548-8285-8966E663B336}" srcId="{D564970E-4B47-8048-9C15-7CC3196C912B}" destId="{E05411AE-408A-8E43-93C8-1776297ABB61}" srcOrd="0" destOrd="0" parTransId="{6C9D2250-3B8A-AC41-A34D-3D72AC430C33}" sibTransId="{FA246772-F9D3-1C47-A4D9-5A648D8AA038}"/>
    <dgm:cxn modelId="{8E50A7E7-B76A-ED49-9290-1C0255AF9405}" type="presOf" srcId="{E05411AE-408A-8E43-93C8-1776297ABB61}" destId="{FD414421-85A3-0A42-AEA7-2014FE934BB6}" srcOrd="0" destOrd="0" presId="urn:microsoft.com/office/officeart/2005/8/layout/process1"/>
    <dgm:cxn modelId="{085B80F9-E0CE-A148-941A-B12E7116523F}" type="presParOf" srcId="{92992D5E-EF9B-AB4A-947A-3CFAF9F2D1EE}" destId="{FD414421-85A3-0A42-AEA7-2014FE934BB6}" srcOrd="0" destOrd="0" presId="urn:microsoft.com/office/officeart/2005/8/layout/process1"/>
    <dgm:cxn modelId="{68140912-DF2B-E34D-B9D0-C47BA8312CF5}" type="presParOf" srcId="{92992D5E-EF9B-AB4A-947A-3CFAF9F2D1EE}" destId="{5D2622AC-62AE-CC47-9F97-3346D8E83FF5}" srcOrd="1" destOrd="0" presId="urn:microsoft.com/office/officeart/2005/8/layout/process1"/>
    <dgm:cxn modelId="{1DAF17B8-3359-E34E-920D-B0A83CFBE2B4}" type="presParOf" srcId="{5D2622AC-62AE-CC47-9F97-3346D8E83FF5}" destId="{DD430643-BA5B-C64D-9398-51471229A05D}" srcOrd="0" destOrd="0" presId="urn:microsoft.com/office/officeart/2005/8/layout/process1"/>
    <dgm:cxn modelId="{D20F1139-B27E-C04E-AD78-0F667D8658E3}" type="presParOf" srcId="{92992D5E-EF9B-AB4A-947A-3CFAF9F2D1EE}" destId="{3B0D0DCF-FD6E-4D4D-8015-6A39EAEA547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564970E-4B47-8048-9C15-7CC3196C912B}" type="doc">
      <dgm:prSet loTypeId="urn:microsoft.com/office/officeart/2005/8/layout/process1" loCatId="" qsTypeId="urn:microsoft.com/office/officeart/2005/8/quickstyle/simple1" qsCatId="simple" csTypeId="urn:microsoft.com/office/officeart/2005/8/colors/accent0_1" csCatId="mainScheme" phldr="1"/>
      <dgm:spPr/>
    </dgm:pt>
    <dgm:pt modelId="{E05411AE-408A-8E43-93C8-1776297ABB61}">
      <dgm:prSet phldrT="[Text]" custT="1"/>
      <dgm:spPr>
        <a:ln>
          <a:noFill/>
        </a:ln>
      </dgm:spPr>
      <dgm:t>
        <a:bodyPr/>
        <a:lstStyle/>
        <a:p>
          <a:r>
            <a:rPr lang="en-US" sz="2400" dirty="0">
              <a:solidFill>
                <a:srgbClr val="0000CC"/>
              </a:solidFill>
            </a:rPr>
            <a:t>Initial state: its square is dirty</a:t>
          </a:r>
        </a:p>
      </dgm:t>
    </dgm:pt>
    <dgm:pt modelId="{6C9D2250-3B8A-AC41-A34D-3D72AC430C33}" type="parTrans" cxnId="{73BD32B1-2A6B-F548-8285-8966E663B336}">
      <dgm:prSet/>
      <dgm:spPr/>
      <dgm:t>
        <a:bodyPr/>
        <a:lstStyle/>
        <a:p>
          <a:endParaRPr lang="en-US" sz="2400">
            <a:solidFill>
              <a:srgbClr val="0000CC"/>
            </a:solidFill>
          </a:endParaRPr>
        </a:p>
      </dgm:t>
    </dgm:pt>
    <dgm:pt modelId="{FA246772-F9D3-1C47-A4D9-5A648D8AA038}" type="sibTrans" cxnId="{73BD32B1-2A6B-F548-8285-8966E663B336}">
      <dgm:prSet custT="1"/>
      <dgm:spPr/>
      <dgm:t>
        <a:bodyPr/>
        <a:lstStyle/>
        <a:p>
          <a:endParaRPr lang="en-US" sz="2400">
            <a:solidFill>
              <a:srgbClr val="0000CC"/>
            </a:solidFill>
          </a:endParaRPr>
        </a:p>
      </dgm:t>
    </dgm:pt>
    <dgm:pt modelId="{F6403859-CF05-5C41-A10B-1912F3B0C224}">
      <dgm:prSet phldrT="[Text]" custT="1"/>
      <dgm:spPr>
        <a:ln>
          <a:noFill/>
        </a:ln>
      </dgm:spPr>
      <dgm:t>
        <a:bodyPr/>
        <a:lstStyle/>
        <a:p>
          <a:r>
            <a:rPr lang="en-US" sz="2400" dirty="0">
              <a:solidFill>
                <a:srgbClr val="0000CC"/>
              </a:solidFill>
            </a:rPr>
            <a:t>Goal state: all squares are clean</a:t>
          </a:r>
        </a:p>
      </dgm:t>
    </dgm:pt>
    <dgm:pt modelId="{768D5373-EB4F-F04B-A50B-4980CD1C21B8}" type="parTrans" cxnId="{3F0E0D69-9F25-DF49-A16D-03F6482EFAF4}">
      <dgm:prSet/>
      <dgm:spPr/>
      <dgm:t>
        <a:bodyPr/>
        <a:lstStyle/>
        <a:p>
          <a:endParaRPr lang="en-US" sz="2400">
            <a:solidFill>
              <a:srgbClr val="0000CC"/>
            </a:solidFill>
          </a:endParaRPr>
        </a:p>
      </dgm:t>
    </dgm:pt>
    <dgm:pt modelId="{9F56371F-3483-C247-B89E-7F711109ED89}" type="sibTrans" cxnId="{3F0E0D69-9F25-DF49-A16D-03F6482EFAF4}">
      <dgm:prSet/>
      <dgm:spPr/>
      <dgm:t>
        <a:bodyPr/>
        <a:lstStyle/>
        <a:p>
          <a:endParaRPr lang="en-US" sz="2400">
            <a:solidFill>
              <a:srgbClr val="0000CC"/>
            </a:solidFill>
          </a:endParaRPr>
        </a:p>
      </dgm:t>
    </dgm:pt>
    <dgm:pt modelId="{92992D5E-EF9B-AB4A-947A-3CFAF9F2D1EE}" type="pres">
      <dgm:prSet presAssocID="{D564970E-4B47-8048-9C15-7CC3196C912B}" presName="Name0" presStyleCnt="0">
        <dgm:presLayoutVars>
          <dgm:dir/>
          <dgm:resizeHandles val="exact"/>
        </dgm:presLayoutVars>
      </dgm:prSet>
      <dgm:spPr/>
    </dgm:pt>
    <dgm:pt modelId="{FD414421-85A3-0A42-AEA7-2014FE934BB6}" type="pres">
      <dgm:prSet presAssocID="{E05411AE-408A-8E43-93C8-1776297ABB61}" presName="node" presStyleLbl="node1" presStyleIdx="0" presStyleCnt="2" custScaleX="71111" custLinFactNeighborX="40184" custLinFactNeighborY="1481">
        <dgm:presLayoutVars>
          <dgm:bulletEnabled val="1"/>
        </dgm:presLayoutVars>
      </dgm:prSet>
      <dgm:spPr/>
    </dgm:pt>
    <dgm:pt modelId="{5D2622AC-62AE-CC47-9F97-3346D8E83FF5}" type="pres">
      <dgm:prSet presAssocID="{FA246772-F9D3-1C47-A4D9-5A648D8AA038}" presName="sibTrans" presStyleLbl="sibTrans2D1" presStyleIdx="0" presStyleCnt="1" custScaleX="137196" custScaleY="69762"/>
      <dgm:spPr/>
    </dgm:pt>
    <dgm:pt modelId="{DD430643-BA5B-C64D-9398-51471229A05D}" type="pres">
      <dgm:prSet presAssocID="{FA246772-F9D3-1C47-A4D9-5A648D8AA038}" presName="connectorText" presStyleLbl="sibTrans2D1" presStyleIdx="0" presStyleCnt="1"/>
      <dgm:spPr/>
    </dgm:pt>
    <dgm:pt modelId="{3B0D0DCF-FD6E-4D4D-8015-6A39EAEA5474}" type="pres">
      <dgm:prSet presAssocID="{F6403859-CF05-5C41-A10B-1912F3B0C224}" presName="node" presStyleLbl="node1" presStyleIdx="1" presStyleCnt="2" custScaleX="88887">
        <dgm:presLayoutVars>
          <dgm:bulletEnabled val="1"/>
        </dgm:presLayoutVars>
      </dgm:prSet>
      <dgm:spPr/>
    </dgm:pt>
  </dgm:ptLst>
  <dgm:cxnLst>
    <dgm:cxn modelId="{61563821-075E-D240-84BF-1EF38950CF4A}" type="presOf" srcId="{FA246772-F9D3-1C47-A4D9-5A648D8AA038}" destId="{5D2622AC-62AE-CC47-9F97-3346D8E83FF5}" srcOrd="0" destOrd="0" presId="urn:microsoft.com/office/officeart/2005/8/layout/process1"/>
    <dgm:cxn modelId="{01403268-D4B8-3C4F-82E5-90F0E0B2B719}" type="presOf" srcId="{D564970E-4B47-8048-9C15-7CC3196C912B}" destId="{92992D5E-EF9B-AB4A-947A-3CFAF9F2D1EE}" srcOrd="0" destOrd="0" presId="urn:microsoft.com/office/officeart/2005/8/layout/process1"/>
    <dgm:cxn modelId="{3F0E0D69-9F25-DF49-A16D-03F6482EFAF4}" srcId="{D564970E-4B47-8048-9C15-7CC3196C912B}" destId="{F6403859-CF05-5C41-A10B-1912F3B0C224}" srcOrd="1" destOrd="0" parTransId="{768D5373-EB4F-F04B-A50B-4980CD1C21B8}" sibTransId="{9F56371F-3483-C247-B89E-7F711109ED89}"/>
    <dgm:cxn modelId="{ADA5EB70-E226-3B41-A4C6-762DF844AFAF}" type="presOf" srcId="{F6403859-CF05-5C41-A10B-1912F3B0C224}" destId="{3B0D0DCF-FD6E-4D4D-8015-6A39EAEA5474}" srcOrd="0" destOrd="0" presId="urn:microsoft.com/office/officeart/2005/8/layout/process1"/>
    <dgm:cxn modelId="{914E4B85-2757-E245-A915-9C523FB4ABBB}" type="presOf" srcId="{FA246772-F9D3-1C47-A4D9-5A648D8AA038}" destId="{DD430643-BA5B-C64D-9398-51471229A05D}" srcOrd="1" destOrd="0" presId="urn:microsoft.com/office/officeart/2005/8/layout/process1"/>
    <dgm:cxn modelId="{73BD32B1-2A6B-F548-8285-8966E663B336}" srcId="{D564970E-4B47-8048-9C15-7CC3196C912B}" destId="{E05411AE-408A-8E43-93C8-1776297ABB61}" srcOrd="0" destOrd="0" parTransId="{6C9D2250-3B8A-AC41-A34D-3D72AC430C33}" sibTransId="{FA246772-F9D3-1C47-A4D9-5A648D8AA038}"/>
    <dgm:cxn modelId="{8E50A7E7-B76A-ED49-9290-1C0255AF9405}" type="presOf" srcId="{E05411AE-408A-8E43-93C8-1776297ABB61}" destId="{FD414421-85A3-0A42-AEA7-2014FE934BB6}" srcOrd="0" destOrd="0" presId="urn:microsoft.com/office/officeart/2005/8/layout/process1"/>
    <dgm:cxn modelId="{085B80F9-E0CE-A148-941A-B12E7116523F}" type="presParOf" srcId="{92992D5E-EF9B-AB4A-947A-3CFAF9F2D1EE}" destId="{FD414421-85A3-0A42-AEA7-2014FE934BB6}" srcOrd="0" destOrd="0" presId="urn:microsoft.com/office/officeart/2005/8/layout/process1"/>
    <dgm:cxn modelId="{68140912-DF2B-E34D-B9D0-C47BA8312CF5}" type="presParOf" srcId="{92992D5E-EF9B-AB4A-947A-3CFAF9F2D1EE}" destId="{5D2622AC-62AE-CC47-9F97-3346D8E83FF5}" srcOrd="1" destOrd="0" presId="urn:microsoft.com/office/officeart/2005/8/layout/process1"/>
    <dgm:cxn modelId="{1DAF17B8-3359-E34E-920D-B0A83CFBE2B4}" type="presParOf" srcId="{5D2622AC-62AE-CC47-9F97-3346D8E83FF5}" destId="{DD430643-BA5B-C64D-9398-51471229A05D}" srcOrd="0" destOrd="0" presId="urn:microsoft.com/office/officeart/2005/8/layout/process1"/>
    <dgm:cxn modelId="{D20F1139-B27E-C04E-AD78-0F667D8658E3}" type="presParOf" srcId="{92992D5E-EF9B-AB4A-947A-3CFAF9F2D1EE}" destId="{3B0D0DCF-FD6E-4D4D-8015-6A39EAEA5474}" srcOrd="2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5379ABDD-D42E-8A47-9370-5E8CF8BEA688}" type="doc">
      <dgm:prSet loTypeId="urn:microsoft.com/office/officeart/2005/8/layout/equation1" loCatId="" qsTypeId="urn:microsoft.com/office/officeart/2005/8/quickstyle/simple1" qsCatId="simple" csTypeId="urn:microsoft.com/office/officeart/2005/8/colors/accent0_2" csCatId="mainScheme" phldr="1"/>
      <dgm:spPr/>
    </dgm:pt>
    <dgm:pt modelId="{9292A373-A926-C14B-8C3F-5838C9BE2010}">
      <dgm:prSet phldrT="[Text]" custT="1"/>
      <dgm:spPr>
        <a:ln w="25400" cmpd="sng">
          <a:solidFill>
            <a:schemeClr val="tx1">
              <a:lumMod val="50000"/>
              <a:lumOff val="50000"/>
            </a:schemeClr>
          </a:solidFill>
        </a:ln>
      </dgm:spPr>
      <dgm:t>
        <a:bodyPr lIns="0" tIns="0" rIns="0" bIns="0"/>
        <a:lstStyle/>
        <a:p>
          <a:r>
            <a:rPr lang="en-US" sz="2400" dirty="0"/>
            <a:t>Probability Theory</a:t>
          </a:r>
        </a:p>
      </dgm:t>
    </dgm:pt>
    <dgm:pt modelId="{639F2DFF-C208-AD48-82F9-1CB8F42D7DF6}" type="parTrans" cxnId="{58EE6634-7427-F04E-B8F8-36693EA164A7}">
      <dgm:prSet/>
      <dgm:spPr/>
      <dgm:t>
        <a:bodyPr/>
        <a:lstStyle/>
        <a:p>
          <a:endParaRPr lang="en-US" sz="2400"/>
        </a:p>
      </dgm:t>
    </dgm:pt>
    <dgm:pt modelId="{DC4D1BED-71EF-CE46-B80C-A2840464BC8C}" type="sibTrans" cxnId="{58EE6634-7427-F04E-B8F8-36693EA164A7}">
      <dgm:prSet custT="1"/>
      <dgm:spPr/>
      <dgm:t>
        <a:bodyPr/>
        <a:lstStyle/>
        <a:p>
          <a:endParaRPr lang="en-US" sz="2400"/>
        </a:p>
      </dgm:t>
    </dgm:pt>
    <dgm:pt modelId="{80D21639-8671-E749-A441-A4AA5A04E134}">
      <dgm:prSet phldrT="[Text]" custT="1"/>
      <dgm:spPr>
        <a:ln w="25400" cmpd="sng">
          <a:solidFill>
            <a:schemeClr val="tx1">
              <a:lumMod val="50000"/>
              <a:lumOff val="50000"/>
            </a:schemeClr>
          </a:solidFill>
        </a:ln>
      </dgm:spPr>
      <dgm:t>
        <a:bodyPr lIns="0" tIns="0" rIns="0" bIns="0"/>
        <a:lstStyle/>
        <a:p>
          <a:r>
            <a:rPr lang="en-US" sz="2400" dirty="0"/>
            <a:t>Decision Theory </a:t>
          </a:r>
        </a:p>
      </dgm:t>
    </dgm:pt>
    <dgm:pt modelId="{BAC29C41-BEEF-7240-B06B-CF2F6B1BE019}" type="parTrans" cxnId="{FD7357CD-46F9-FC4F-AF52-2657C4395782}">
      <dgm:prSet/>
      <dgm:spPr/>
      <dgm:t>
        <a:bodyPr/>
        <a:lstStyle/>
        <a:p>
          <a:endParaRPr lang="en-US" sz="2400"/>
        </a:p>
      </dgm:t>
    </dgm:pt>
    <dgm:pt modelId="{5D830C4B-774E-FE4B-B070-657D58C8E49E}" type="sibTrans" cxnId="{FD7357CD-46F9-FC4F-AF52-2657C4395782}">
      <dgm:prSet/>
      <dgm:spPr/>
      <dgm:t>
        <a:bodyPr/>
        <a:lstStyle/>
        <a:p>
          <a:endParaRPr lang="en-US" sz="2400"/>
        </a:p>
      </dgm:t>
    </dgm:pt>
    <dgm:pt modelId="{08C4347D-0DE0-0E47-969C-FB9B68638100}">
      <dgm:prSet phldrT="[Text]" custT="1"/>
      <dgm:spPr>
        <a:ln w="25400" cmpd="sng">
          <a:solidFill>
            <a:schemeClr val="tx1">
              <a:lumMod val="50000"/>
              <a:lumOff val="50000"/>
            </a:schemeClr>
          </a:solidFill>
        </a:ln>
      </dgm:spPr>
      <dgm:t>
        <a:bodyPr lIns="0" tIns="0" rIns="0" bIns="0"/>
        <a:lstStyle/>
        <a:p>
          <a:r>
            <a:rPr lang="en-US" sz="2400" dirty="0"/>
            <a:t>Utility Theory </a:t>
          </a:r>
        </a:p>
      </dgm:t>
    </dgm:pt>
    <dgm:pt modelId="{78D7277E-8F2A-CD4B-8AB2-0AEF333B53CD}" type="parTrans" cxnId="{D06484BC-2298-0749-AA90-8335E71E733A}">
      <dgm:prSet/>
      <dgm:spPr/>
      <dgm:t>
        <a:bodyPr/>
        <a:lstStyle/>
        <a:p>
          <a:endParaRPr lang="en-US" sz="2400"/>
        </a:p>
      </dgm:t>
    </dgm:pt>
    <dgm:pt modelId="{748554F3-DBF2-A749-9833-DAEE66D53659}" type="sibTrans" cxnId="{D06484BC-2298-0749-AA90-8335E71E733A}">
      <dgm:prSet custT="1"/>
      <dgm:spPr/>
      <dgm:t>
        <a:bodyPr/>
        <a:lstStyle/>
        <a:p>
          <a:endParaRPr lang="en-US" sz="2400"/>
        </a:p>
      </dgm:t>
    </dgm:pt>
    <dgm:pt modelId="{4AB242A5-165D-4B4E-A7D3-40A91E7AB809}" type="pres">
      <dgm:prSet presAssocID="{5379ABDD-D42E-8A47-9370-5E8CF8BEA688}" presName="linearFlow" presStyleCnt="0">
        <dgm:presLayoutVars>
          <dgm:dir/>
          <dgm:resizeHandles val="exact"/>
        </dgm:presLayoutVars>
      </dgm:prSet>
      <dgm:spPr/>
    </dgm:pt>
    <dgm:pt modelId="{840D0D45-4A6C-204F-9954-7F12DA34DDF9}" type="pres">
      <dgm:prSet presAssocID="{08C4347D-0DE0-0E47-969C-FB9B68638100}" presName="node" presStyleLbl="node1" presStyleIdx="0" presStyleCnt="3" custScaleX="148117">
        <dgm:presLayoutVars>
          <dgm:bulletEnabled val="1"/>
        </dgm:presLayoutVars>
      </dgm:prSet>
      <dgm:spPr/>
    </dgm:pt>
    <dgm:pt modelId="{E56D9812-03D1-144E-A37D-DE1B01824ED2}" type="pres">
      <dgm:prSet presAssocID="{748554F3-DBF2-A749-9833-DAEE66D53659}" presName="spacerL" presStyleCnt="0"/>
      <dgm:spPr/>
    </dgm:pt>
    <dgm:pt modelId="{41EB1FFD-6AF2-E24F-AFB1-64189B3CF23E}" type="pres">
      <dgm:prSet presAssocID="{748554F3-DBF2-A749-9833-DAEE66D53659}" presName="sibTrans" presStyleLbl="sibTrans2D1" presStyleIdx="0" presStyleCnt="2"/>
      <dgm:spPr/>
    </dgm:pt>
    <dgm:pt modelId="{96ECBED5-4D9F-F046-873A-8DAFAB7397D6}" type="pres">
      <dgm:prSet presAssocID="{748554F3-DBF2-A749-9833-DAEE66D53659}" presName="spacerR" presStyleCnt="0"/>
      <dgm:spPr/>
    </dgm:pt>
    <dgm:pt modelId="{0C5A6BD3-6EA9-0848-9690-810917924C0B}" type="pres">
      <dgm:prSet presAssocID="{9292A373-A926-C14B-8C3F-5838C9BE2010}" presName="node" presStyleLbl="node1" presStyleIdx="1" presStyleCnt="3" custScaleX="164165">
        <dgm:presLayoutVars>
          <dgm:bulletEnabled val="1"/>
        </dgm:presLayoutVars>
      </dgm:prSet>
      <dgm:spPr/>
    </dgm:pt>
    <dgm:pt modelId="{6802D9CC-E4B5-524D-9C88-E983EE60DB49}" type="pres">
      <dgm:prSet presAssocID="{DC4D1BED-71EF-CE46-B80C-A2840464BC8C}" presName="spacerL" presStyleCnt="0"/>
      <dgm:spPr/>
    </dgm:pt>
    <dgm:pt modelId="{3B576D40-ECD4-6849-A20A-181FA90FE3F2}" type="pres">
      <dgm:prSet presAssocID="{DC4D1BED-71EF-CE46-B80C-A2840464BC8C}" presName="sibTrans" presStyleLbl="sibTrans2D1" presStyleIdx="1" presStyleCnt="2"/>
      <dgm:spPr/>
    </dgm:pt>
    <dgm:pt modelId="{E2436DF9-3D9A-7341-9912-BAB23DE1261E}" type="pres">
      <dgm:prSet presAssocID="{DC4D1BED-71EF-CE46-B80C-A2840464BC8C}" presName="spacerR" presStyleCnt="0"/>
      <dgm:spPr/>
    </dgm:pt>
    <dgm:pt modelId="{5071AE2B-AD33-2D48-9B54-F0B10B9022B8}" type="pres">
      <dgm:prSet presAssocID="{80D21639-8671-E749-A441-A4AA5A04E134}" presName="node" presStyleLbl="node1" presStyleIdx="2" presStyleCnt="3" custScaleX="159684">
        <dgm:presLayoutVars>
          <dgm:bulletEnabled val="1"/>
        </dgm:presLayoutVars>
      </dgm:prSet>
      <dgm:spPr/>
    </dgm:pt>
  </dgm:ptLst>
  <dgm:cxnLst>
    <dgm:cxn modelId="{EA060207-F9CD-F34F-A8FE-E337423B8ECF}" type="presOf" srcId="{08C4347D-0DE0-0E47-969C-FB9B68638100}" destId="{840D0D45-4A6C-204F-9954-7F12DA34DDF9}" srcOrd="0" destOrd="0" presId="urn:microsoft.com/office/officeart/2005/8/layout/equation1"/>
    <dgm:cxn modelId="{58EE6634-7427-F04E-B8F8-36693EA164A7}" srcId="{5379ABDD-D42E-8A47-9370-5E8CF8BEA688}" destId="{9292A373-A926-C14B-8C3F-5838C9BE2010}" srcOrd="1" destOrd="0" parTransId="{639F2DFF-C208-AD48-82F9-1CB8F42D7DF6}" sibTransId="{DC4D1BED-71EF-CE46-B80C-A2840464BC8C}"/>
    <dgm:cxn modelId="{09B72544-0D22-9E48-B9A7-651A63E3F09E}" type="presOf" srcId="{80D21639-8671-E749-A441-A4AA5A04E134}" destId="{5071AE2B-AD33-2D48-9B54-F0B10B9022B8}" srcOrd="0" destOrd="0" presId="urn:microsoft.com/office/officeart/2005/8/layout/equation1"/>
    <dgm:cxn modelId="{43D33784-B99B-7B48-8627-EF19ACD0A4B1}" type="presOf" srcId="{DC4D1BED-71EF-CE46-B80C-A2840464BC8C}" destId="{3B576D40-ECD4-6849-A20A-181FA90FE3F2}" srcOrd="0" destOrd="0" presId="urn:microsoft.com/office/officeart/2005/8/layout/equation1"/>
    <dgm:cxn modelId="{4B2205A4-C425-7349-BB56-7AB4C5672298}" type="presOf" srcId="{9292A373-A926-C14B-8C3F-5838C9BE2010}" destId="{0C5A6BD3-6EA9-0848-9690-810917924C0B}" srcOrd="0" destOrd="0" presId="urn:microsoft.com/office/officeart/2005/8/layout/equation1"/>
    <dgm:cxn modelId="{6F4535AD-B37B-E34A-AC44-18C5C9F91BA0}" type="presOf" srcId="{5379ABDD-D42E-8A47-9370-5E8CF8BEA688}" destId="{4AB242A5-165D-4B4E-A7D3-40A91E7AB809}" srcOrd="0" destOrd="0" presId="urn:microsoft.com/office/officeart/2005/8/layout/equation1"/>
    <dgm:cxn modelId="{D06484BC-2298-0749-AA90-8335E71E733A}" srcId="{5379ABDD-D42E-8A47-9370-5E8CF8BEA688}" destId="{08C4347D-0DE0-0E47-969C-FB9B68638100}" srcOrd="0" destOrd="0" parTransId="{78D7277E-8F2A-CD4B-8AB2-0AEF333B53CD}" sibTransId="{748554F3-DBF2-A749-9833-DAEE66D53659}"/>
    <dgm:cxn modelId="{FD7357CD-46F9-FC4F-AF52-2657C4395782}" srcId="{5379ABDD-D42E-8A47-9370-5E8CF8BEA688}" destId="{80D21639-8671-E749-A441-A4AA5A04E134}" srcOrd="2" destOrd="0" parTransId="{BAC29C41-BEEF-7240-B06B-CF2F6B1BE019}" sibTransId="{5D830C4B-774E-FE4B-B070-657D58C8E49E}"/>
    <dgm:cxn modelId="{426944DB-B7B5-9940-AD15-19BEA9E4394B}" type="presOf" srcId="{748554F3-DBF2-A749-9833-DAEE66D53659}" destId="{41EB1FFD-6AF2-E24F-AFB1-64189B3CF23E}" srcOrd="0" destOrd="0" presId="urn:microsoft.com/office/officeart/2005/8/layout/equation1"/>
    <dgm:cxn modelId="{2ED5954A-C242-B543-89C0-C3797E348CDE}" type="presParOf" srcId="{4AB242A5-165D-4B4E-A7D3-40A91E7AB809}" destId="{840D0D45-4A6C-204F-9954-7F12DA34DDF9}" srcOrd="0" destOrd="0" presId="urn:microsoft.com/office/officeart/2005/8/layout/equation1"/>
    <dgm:cxn modelId="{80839E1C-4840-1742-B047-656EE1BF719A}" type="presParOf" srcId="{4AB242A5-165D-4B4E-A7D3-40A91E7AB809}" destId="{E56D9812-03D1-144E-A37D-DE1B01824ED2}" srcOrd="1" destOrd="0" presId="urn:microsoft.com/office/officeart/2005/8/layout/equation1"/>
    <dgm:cxn modelId="{06C65957-104D-2346-A192-927E582C4420}" type="presParOf" srcId="{4AB242A5-165D-4B4E-A7D3-40A91E7AB809}" destId="{41EB1FFD-6AF2-E24F-AFB1-64189B3CF23E}" srcOrd="2" destOrd="0" presId="urn:microsoft.com/office/officeart/2005/8/layout/equation1"/>
    <dgm:cxn modelId="{E44ED414-A6E2-2B4D-A19A-46F1F08A9543}" type="presParOf" srcId="{4AB242A5-165D-4B4E-A7D3-40A91E7AB809}" destId="{96ECBED5-4D9F-F046-873A-8DAFAB7397D6}" srcOrd="3" destOrd="0" presId="urn:microsoft.com/office/officeart/2005/8/layout/equation1"/>
    <dgm:cxn modelId="{CF8C4B07-99F0-CA4B-83D0-2B46F7E6F592}" type="presParOf" srcId="{4AB242A5-165D-4B4E-A7D3-40A91E7AB809}" destId="{0C5A6BD3-6EA9-0848-9690-810917924C0B}" srcOrd="4" destOrd="0" presId="urn:microsoft.com/office/officeart/2005/8/layout/equation1"/>
    <dgm:cxn modelId="{CC816CD5-4BFC-5346-A67D-9A274FC47EBD}" type="presParOf" srcId="{4AB242A5-165D-4B4E-A7D3-40A91E7AB809}" destId="{6802D9CC-E4B5-524D-9C88-E983EE60DB49}" srcOrd="5" destOrd="0" presId="urn:microsoft.com/office/officeart/2005/8/layout/equation1"/>
    <dgm:cxn modelId="{135C4C31-2566-AB40-BB79-46CA011346F3}" type="presParOf" srcId="{4AB242A5-165D-4B4E-A7D3-40A91E7AB809}" destId="{3B576D40-ECD4-6849-A20A-181FA90FE3F2}" srcOrd="6" destOrd="0" presId="urn:microsoft.com/office/officeart/2005/8/layout/equation1"/>
    <dgm:cxn modelId="{BD2121D4-D800-F047-BF1E-624AA17970BB}" type="presParOf" srcId="{4AB242A5-165D-4B4E-A7D3-40A91E7AB809}" destId="{E2436DF9-3D9A-7341-9912-BAB23DE1261E}" srcOrd="7" destOrd="0" presId="urn:microsoft.com/office/officeart/2005/8/layout/equation1"/>
    <dgm:cxn modelId="{769A672C-3D38-2A45-B18E-F1F53D122CE5}" type="presParOf" srcId="{4AB242A5-165D-4B4E-A7D3-40A91E7AB809}" destId="{5071AE2B-AD33-2D48-9B54-F0B10B9022B8}" srcOrd="8" destOrd="0" presId="urn:microsoft.com/office/officeart/2005/8/layout/equati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14421-85A3-0A42-AEA7-2014FE934BB6}">
      <dsp:nvSpPr>
        <dsp:cNvPr id="0" name=""/>
        <dsp:cNvSpPr/>
      </dsp:nvSpPr>
      <dsp:spPr>
        <a:xfrm>
          <a:off x="277229" y="0"/>
          <a:ext cx="1784068" cy="701850"/>
        </a:xfrm>
        <a:prstGeom prst="roundRect">
          <a:avLst>
            <a:gd name="adj" fmla="val 10000"/>
          </a:avLst>
        </a:pr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CC"/>
              </a:solidFill>
            </a:rPr>
            <a:t>Initial state: its square is clean</a:t>
          </a:r>
        </a:p>
      </dsp:txBody>
      <dsp:txXfrm>
        <a:off x="297785" y="20556"/>
        <a:ext cx="1742956" cy="660738"/>
      </dsp:txXfrm>
    </dsp:sp>
    <dsp:sp modelId="{5D2622AC-62AE-CC47-9F97-3346D8E83FF5}">
      <dsp:nvSpPr>
        <dsp:cNvPr id="0" name=""/>
        <dsp:cNvSpPr/>
      </dsp:nvSpPr>
      <dsp:spPr>
        <a:xfrm>
          <a:off x="2169081" y="235341"/>
          <a:ext cx="290321" cy="231166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800" kern="1200">
            <a:solidFill>
              <a:srgbClr val="0000CC"/>
            </a:solidFill>
          </a:endParaRPr>
        </a:p>
      </dsp:txBody>
      <dsp:txXfrm>
        <a:off x="2169081" y="281574"/>
        <a:ext cx="220971" cy="138700"/>
      </dsp:txXfrm>
    </dsp:sp>
    <dsp:sp modelId="{3B0D0DCF-FD6E-4D4D-8015-6A39EAEA5474}">
      <dsp:nvSpPr>
        <dsp:cNvPr id="0" name=""/>
        <dsp:cNvSpPr/>
      </dsp:nvSpPr>
      <dsp:spPr>
        <a:xfrm>
          <a:off x="2552452" y="0"/>
          <a:ext cx="2138021" cy="701850"/>
        </a:xfrm>
        <a:prstGeom prst="roundRect">
          <a:avLst>
            <a:gd name="adj" fmla="val 10000"/>
          </a:avLst>
        </a:prstGeom>
        <a:noFill/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ctr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>
              <a:solidFill>
                <a:srgbClr val="0000CC"/>
              </a:solidFill>
            </a:rPr>
            <a:t>Goal state: all squares are clean</a:t>
          </a:r>
        </a:p>
      </dsp:txBody>
      <dsp:txXfrm>
        <a:off x="2573008" y="20556"/>
        <a:ext cx="2096909" cy="660738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D414421-85A3-0A42-AEA7-2014FE934BB6}">
      <dsp:nvSpPr>
        <dsp:cNvPr id="0" name=""/>
        <dsp:cNvSpPr/>
      </dsp:nvSpPr>
      <dsp:spPr>
        <a:xfrm>
          <a:off x="348375" y="0"/>
          <a:ext cx="2096848" cy="701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CC"/>
              </a:solidFill>
            </a:rPr>
            <a:t>Initial state: its square is dirty</a:t>
          </a:r>
        </a:p>
      </dsp:txBody>
      <dsp:txXfrm>
        <a:off x="368931" y="20556"/>
        <a:ext cx="2055736" cy="660738"/>
      </dsp:txXfrm>
    </dsp:sp>
    <dsp:sp modelId="{5D2622AC-62AE-CC47-9F97-3346D8E83FF5}">
      <dsp:nvSpPr>
        <dsp:cNvPr id="0" name=""/>
        <dsp:cNvSpPr/>
      </dsp:nvSpPr>
      <dsp:spPr>
        <a:xfrm>
          <a:off x="2571519" y="106112"/>
          <a:ext cx="606445" cy="489624"/>
        </a:xfrm>
        <a:prstGeom prst="rightArrow">
          <a:avLst>
            <a:gd name="adj1" fmla="val 60000"/>
            <a:gd name="adj2" fmla="val 50000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>
            <a:solidFill>
              <a:srgbClr val="0000CC"/>
            </a:solidFill>
          </a:endParaRPr>
        </a:p>
      </dsp:txBody>
      <dsp:txXfrm>
        <a:off x="2571519" y="204037"/>
        <a:ext cx="459558" cy="293774"/>
      </dsp:txXfrm>
    </dsp:sp>
    <dsp:sp modelId="{3B0D0DCF-FD6E-4D4D-8015-6A39EAEA5474}">
      <dsp:nvSpPr>
        <dsp:cNvPr id="0" name=""/>
        <dsp:cNvSpPr/>
      </dsp:nvSpPr>
      <dsp:spPr>
        <a:xfrm>
          <a:off x="3279239" y="0"/>
          <a:ext cx="2621008" cy="701850"/>
        </a:xfrm>
        <a:prstGeom prst="roundRect">
          <a:avLst>
            <a:gd name="adj" fmla="val 10000"/>
          </a:avLst>
        </a:prstGeom>
        <a:solidFill>
          <a:schemeClr val="lt1">
            <a:hueOff val="0"/>
            <a:satOff val="0"/>
            <a:lumOff val="0"/>
            <a:alphaOff val="0"/>
          </a:schemeClr>
        </a:solidFill>
        <a:ln w="48000" cap="flat" cmpd="thickThin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1440" tIns="91440" rIns="91440" bIns="9144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>
              <a:solidFill>
                <a:srgbClr val="0000CC"/>
              </a:solidFill>
            </a:rPr>
            <a:t>Goal state: all squares are clean</a:t>
          </a:r>
        </a:p>
      </dsp:txBody>
      <dsp:txXfrm>
        <a:off x="3299795" y="20556"/>
        <a:ext cx="2579896" cy="660738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40D0D45-4A6C-204F-9954-7F12DA34DDF9}">
      <dsp:nvSpPr>
        <dsp:cNvPr id="0" name=""/>
        <dsp:cNvSpPr/>
      </dsp:nvSpPr>
      <dsp:spPr>
        <a:xfrm>
          <a:off x="479686" y="44"/>
          <a:ext cx="1705179" cy="115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Utility Theory </a:t>
          </a:r>
        </a:p>
      </dsp:txBody>
      <dsp:txXfrm>
        <a:off x="729404" y="168639"/>
        <a:ext cx="1205743" cy="814048"/>
      </dsp:txXfrm>
    </dsp:sp>
    <dsp:sp modelId="{41EB1FFD-6AF2-E24F-AFB1-64189B3CF23E}">
      <dsp:nvSpPr>
        <dsp:cNvPr id="0" name=""/>
        <dsp:cNvSpPr/>
      </dsp:nvSpPr>
      <dsp:spPr>
        <a:xfrm>
          <a:off x="2278346" y="241804"/>
          <a:ext cx="667718" cy="667718"/>
        </a:xfrm>
        <a:prstGeom prst="mathPlus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2366852" y="497139"/>
        <a:ext cx="490706" cy="157048"/>
      </dsp:txXfrm>
    </dsp:sp>
    <dsp:sp modelId="{0C5A6BD3-6EA9-0848-9690-810917924C0B}">
      <dsp:nvSpPr>
        <dsp:cNvPr id="0" name=""/>
        <dsp:cNvSpPr/>
      </dsp:nvSpPr>
      <dsp:spPr>
        <a:xfrm>
          <a:off x="3039545" y="44"/>
          <a:ext cx="1889929" cy="115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Probability Theory</a:t>
          </a:r>
        </a:p>
      </dsp:txBody>
      <dsp:txXfrm>
        <a:off x="3316319" y="168639"/>
        <a:ext cx="1336381" cy="814048"/>
      </dsp:txXfrm>
    </dsp:sp>
    <dsp:sp modelId="{3B576D40-ECD4-6849-A20A-181FA90FE3F2}">
      <dsp:nvSpPr>
        <dsp:cNvPr id="0" name=""/>
        <dsp:cNvSpPr/>
      </dsp:nvSpPr>
      <dsp:spPr>
        <a:xfrm>
          <a:off x="5022955" y="241804"/>
          <a:ext cx="667718" cy="667718"/>
        </a:xfrm>
        <a:prstGeom prst="mathEqual">
          <a:avLst/>
        </a:prstGeom>
        <a:solidFill>
          <a:schemeClr val="dk2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2400" kern="1200"/>
        </a:p>
      </dsp:txBody>
      <dsp:txXfrm>
        <a:off x="5111461" y="379354"/>
        <a:ext cx="490706" cy="392618"/>
      </dsp:txXfrm>
    </dsp:sp>
    <dsp:sp modelId="{5071AE2B-AD33-2D48-9B54-F0B10B9022B8}">
      <dsp:nvSpPr>
        <dsp:cNvPr id="0" name=""/>
        <dsp:cNvSpPr/>
      </dsp:nvSpPr>
      <dsp:spPr>
        <a:xfrm>
          <a:off x="5784154" y="44"/>
          <a:ext cx="1838342" cy="1151238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tx1">
              <a:lumMod val="50000"/>
              <a:lumOff val="5000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Decision Theory </a:t>
          </a:r>
        </a:p>
      </dsp:txBody>
      <dsp:txXfrm>
        <a:off x="6053373" y="168639"/>
        <a:ext cx="1299904" cy="81404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equation1">
  <dgm:title val=""/>
  <dgm:desc val=""/>
  <dgm:catLst>
    <dgm:cat type="relationship" pri="17000"/>
    <dgm:cat type="process" pri="2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choose name="Name0">
      <dgm:if name="Name1" func="var" arg="dir" op="equ" val="norm">
        <dgm:alg type="lin">
          <dgm:param type="fallback" val="2D"/>
        </dgm:alg>
      </dgm:if>
      <dgm:else name="Name2">
        <dgm:alg type="lin">
          <dgm:param type="linDir" val="fromR"/>
          <dgm:param type="fallback" val="2D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ptType="sibTrans" refType="w" refFor="ch" refPtType="node" fact="0.58"/>
      <dgm:constr type="primFontSz" for="ch" ptType="node" op="equ" val="65"/>
      <dgm:constr type="primFontSz" for="ch" ptType="sibTrans" op="equ" val="55"/>
      <dgm:constr type="primFontSz" for="ch" ptType="sibTrans" refType="primFontSz" refFor="ch" refPtType="node" op="lte" fact="0.8"/>
      <dgm:constr type="w" for="ch" forName="spacerL" refType="w" refFor="ch" refPtType="sibTrans" fact="0.14"/>
      <dgm:constr type="w" for="ch" forName="spacerR" refType="w" refFor="ch" refPtType="sibTrans" fact="0.14"/>
    </dgm:constrLst>
    <dgm:ruleLst/>
    <dgm:forEach name="nodesForEach" axis="ch" ptType="node">
      <dgm:layoutNode name="node">
        <dgm:varLst>
          <dgm:bulletEnabled val="1"/>
        </dgm:varLst>
        <dgm:alg type="tx">
          <dgm:param type="txAnchorVertCh" val="mid"/>
        </dgm:alg>
        <dgm:shape xmlns:r="http://schemas.openxmlformats.org/officeDocument/2006/relationships" type="ellipse" r:blip="">
          <dgm:adjLst/>
        </dgm:shape>
        <dgm:presOf axis="desOrSelf" ptType="node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pacerL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sibTrans">
          <dgm:alg type="tx"/>
          <dgm:choose name="Name3">
            <dgm:if name="Name4" axis="followSib" ptType="sibTrans" func="cnt" op="equ" val="0">
              <dgm:shape xmlns:r="http://schemas.openxmlformats.org/officeDocument/2006/relationships" type="mathEqual" r:blip="">
                <dgm:adjLst/>
              </dgm:shape>
            </dgm:if>
            <dgm:else name="Name5">
              <dgm:shape xmlns:r="http://schemas.openxmlformats.org/officeDocument/2006/relationships" type="mathPlus" r:blip="">
                <dgm:adjLst/>
              </dgm:shape>
            </dgm:else>
          </dgm:choose>
          <dgm:presOf axis="self"/>
          <dgm:constrLst>
            <dgm:constr type="h" refType="w"/>
            <dgm:constr type="lMarg"/>
            <dgm:constr type="rMarg"/>
            <dgm:constr type="tMarg"/>
            <dgm:constr type="bMarg"/>
          </dgm:constrLst>
          <dgm:ruleLst>
            <dgm:rule type="primFontSz" val="5" fact="NaN" max="NaN"/>
          </dgm:ruleLst>
        </dgm:layoutNode>
        <dgm:layoutNode name="spacerR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62" name="Rectangle 1026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3" name="Rectangle 1027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4" name="Rectangle 1028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96965" name="Rectangle 1029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BF019C87-767D-4612-A1B9-E99CFFB560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797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0-09-28T20:38:04.837"/>
    </inkml:context>
    <inkml:brush xml:id="br0">
      <inkml:brushProperty name="width" value="0.17143" units="cm"/>
      <inkml:brushProperty name="height" value="0.17143" units="cm"/>
      <inkml:brushProperty name="color" value="#DA0C07"/>
      <inkml:brushProperty name="inkEffects" value="lava"/>
      <inkml:brushProperty name="anchorX" value="-122238.14844"/>
      <inkml:brushProperty name="anchorY" value="-136297.14063"/>
      <inkml:brushProperty name="scaleFactor" value="0.5"/>
    </inkml:brush>
  </inkml:definitions>
  <inkml:trace contextRef="#ctx0" brushRef="#br0">47 1314 8587,'-21'36'-146,"5"-6"146,12-26 31,1-2 988,2 0 978,0 0-2261,6-10 108,-2 4 102,5-9 54,-2 3 3,1-1 34,2-3 19,-3 4-54,2-3-4,-4 6-35,2 0 37,-3 2-28,4-4 23,-3 3-65,6-6 14,-4 5 53,8-8-42,-6 6 3,13-13 45,-11 9 14,7-10 19,-10 14-28,1-2-8,-4 8-165,3-3 101,-4 2-26,6-3 34,-2 2-171,8-5 155,-2 2 13,14-8 56,-12 7 14,12-11 42,-16 9 202,7-11-90,-11 14 43,4-3-208,-9 9-199,1 0 34,-2 1 128,2 0 34,-1 0-50,1 0-20,0-1 37,2-1 39,-2 1 114,2-1-72,-4 2-333,1-1 117,2 2 79,-1 0-46,5 0-35,-3-1 38,2-1 35,1-2 35,2-1 65,-2 0 238,2-2-84,-7 4 219,0-1-620,-2 3 85,0-1 156,3 0 6,-1 0 3,4-1 143,-2 1-65,-2 0 302,0 0-1231,-2 2 848,2 0 81,0-1-16,1-1-18,-2 1 99,2-2-48,-2 2 103,1-3-52,-2 3-286,1-3 27,0 4 108,2-2-7,1 0-24,1-1 30,0 0 6,1 0 5,4-3 28,-3 2 29,5-4-29,-6 4 1,3-1-82,-7 3-157,2 0 202,-4 2 65,2-1-9,0 1-48,2-1 28,0 0-27,-1-1-1,0 1 174,0-3-17,-2 2 163,1-2-233,-2 3-142,0-2 41,1 2-30,2-2 30,0 3 0,0-2-22,0 2 0,-2 0 129,0-2 608,-1 0-799,1 0 17,0-1 73,1 1-8,2 0-76,0 0 3,1 0 44,-2 0 37,1-2 65,-4 2 136,0-1-274,3 2 68,0 0-48,4-1-20,6-3 17,-3 0-6,9-3 51,-8 4-42,4-1 44,-9 3-7,0 0 63,-5 1-38,-1 1-9,3-1 89,-1 0-16,5-1-65,0 0 29,1 0-37,5-4 0,-3 2-62,5-3-11,-9 4-100,1-1 120,-5 2-166,0 0 219,-1 2 154,4 0-81,0 0 98,8-1-124,-4-1 7,7-2-52,-7 1-46,4-2-46,-8 4-238,1 0 219,-6 1-20,2 0 199,0 0 48,6 0-45,-1 0 120,10 0-95,-6 0 11,14-2-100,-10-1 35,15-6-46,-17 2-91,9-3 29,-15 6-45,2 1 100,-4 1 15,8-1 41,-5 0 51,12-3-42,-8 3 42,9-2-61,-9 2 8,6-4-43,-11 3-2,1-1-2,-8 4-544,0 1 546,3 0 53,0-1-50,4 0 53,-2 0-20,2 1 37,4-1-37,-3 0 45,7-4-36,-8 3-48,4-4-61,-7 5-82,1-1-153,-4 2 223,0 0 157,1 0 48,1 0-56,4 0 64,3 0-92,-2 0 28,9-4-68,-9 2 1,5-4-9,-8 4-215,2 0 153,-5 2-16,1 0 76,-1-2 10,3 0 4,0 1 184,17-2-120,-9 1 5,20-6-70,-16 2 6,11-7-5,-13 7-68,5-4-14,-14 7-100,2-1 83,-8 4-148,1 0 238,2 0 3,0 0 44,1 0 15,1 0 2,-1 0 104,5 0-168,-4 0 0,5 0-36,-6 0-73,2 0 61,-6 0 3,2 0 146,0 0 0,0 0-11,1 0-9,1 0-70,0 0 73,9 0-84,-6 0-50,8 0 38,-10 0-69,3 0 36,-5 0 43,4 0 10,-4 0 93,6 0-65,-5 0 17,6 0-16,-5 0-34,3 0-3,-4-1-65,1 1-27,-5 0 69,2 0 79,-3 6-56,0-1 6,1 5 95,2-2-56,1-1 2,1 1-44,0-4 271,3 1-111,-4-4 136,1 0-870,-4-1 608,1 1 89,3 0-62,0 1 0,4-1-58,-3 0 39,2-1-34,0 0-3,-3 0 6,0 0-532,-4 0 518,3 0 154,-1 1-89,3 1-20,1 2-43,0 0 7,2 0 128,3 0-36,-3-2 81,4 0-146,-8-1-39,0 0-8,-5 0-39,3 0 86,1 1-36,1 0-8,0 1 8,3-1 3,0-2-1,6 2-2,-5 0-2,9 1-4,-11-1 3,4 0 3,-8-2 3,2 2 0,-2-2 5,2 2-5,-1-2 8,3 1-8,-1 0 3,5 1-12,-3-2 45,9 4 62,-7-2 8,7 1-100,-9-1 27,4 0-33,-6-2 16,3 1-13,-5 0 8,6-1-6,-4 0 54,14 0-54,-9 0 23,14 0-84,-12 0-76,5 0 84,-9 0 31,3 1 9,-7 0-4,1 0 12,-4-1 162,7 0-156,-3 0 108,11 0-72,-6 0-31,9 0-14,-7 0-106,5 0 69,-9 0-5,5 2 42,-9-1 0,3 2 0,-6-2 135,5 1-99,-3-2 65,7 1-65,-3-1 15,8 0-15,-7 0 1,7 0-102,-10 0-106,2 0 82,-6 0-18,0 0 113,2 0 47,1 0-42,1 0 87,3 2-61,-3 0 190,8 0-191,-8-1-36,6-1-36,-8 0-65,2 2-188,-5-2 270,2 1 55,0 0 12,2 0 22,2 2 95,0-2 95,7 2-248,-3-2 27,8 2-76,-8-2-91,3 2 46,-9-1-24,2 4 100,-4-3 127,5 9-113,-2-6 6,6 10 23,-4-9 133,7 5-88,-5-7 144,14 1-181,-11-4-28,12 0-14,-16-2 5,1 0-5,-7 0-367,-1 0 364,1 1 53,-1-1-8,3 1 47,2-1-55,-1 0 24,7 3-61,-6-3-5,3 2-1,-8-2-540,0 0 549,1 1 3,0 1 5,3 0 34,0 2-37,2-1 146,3 1-118,-3-2-33,5 1 3,-7-3 111,1 0-63,-4 0-567,-2 0 513,2 1 6,-1 0 5,4 1 51,0 0-18,-1 0 57,4-1-64,-4-1 30,1 0-34,-3 0-198,-1 0 165,1 2 3,0-2 0,3 1-3,1-1 3,1 0 2,1 0 4,1 0 33,5 0-40,-4 0 1,8 0-84,-11 0-53,2 0 69,-7 0-8,2 0 73,-3 0 42,6 0-39,-1 0 8,13 0 26,-8 0-20,11 2 27,-12-2-44,6 2-8,-10-2-84,2 0 47,-7 0-227,-1 0 272,2 4 37,2-1-35,1 4 60,6 3-56,-2-1 103,9 5-36,-7-8 69,9 1-86,-11-5 3,3-1-50,-9-1-152,0 0 39,-2 0 104,1 0 45,1 1-37,2 0 54,2 0-9,2 0 210,15-1-254,-9 0 58,21-4-64,-23 1-3,7-3-109,-13 2-152,0 2 225,-2 0-6,5 2 42,-4 1 53,16 2-8,-9 0 47,19 0-47,-16-3 42,14 0-84,-14-1-6,9-2-6,-11-2-181,8-3 137,-11 4 8,6-1 42,-9 5-16,12-1 19,-8 0 72,12-3-2,-10 1 23,12-3-48,-10 3 5,15-5-50,-16 3-64,7-2 16,-15 4-187,5-1 165,-7 3 14,6 0 17,-6 1 83,5 0-7,-3 0 125,8-1-81,-4 1 73,13-7-106,-13 2-9,7-4-30,-13 5 80,-1 3-338,-3 1 168,0 0 176,3 0 23,0 0-37,4-2-45,0 0-27,0-2 35,3-1-35,-4 2-4,3-2-5,-7 4-5,1-2-340,-4 3 345,1-4 79,1 2 38,1-2-35,3 1-38,1-2 21,6-2-65,-4 1-9,11-5 4,-12 6-46,5-4 43,-10 7-62,0-1-36,-2 3 64,0-1 114,1 0-27,1 0-42,3-2 3,-1 1 5,0 0 67,6 0-69,-5-1 35,4 1-44,-8 1-333,0 0 216,-1 1 117,0 0 8,3-1 37,0 1-42,1-2 97,3 1-30,-1 0 68,7-1-77,-6-1 68,7-2-76,-7 1-8,7-3-48,-9 4-106,4-2 19,-8 3-108,8 0 161,-4 0 1,10-1 41,-7 1 43,7-1-14,-6 2 47,0 0-17,-6 0-159,-2 1-115,-1 0 73,1 0 137,1 0 53,2 0-47,2 0 50,1-1-12,2 0 74,4-3-73,-3 1 64,7-4-64,-11 4-28,3 0-17,-8 3-289,-2-1 236,2 0 42,-1-1-42,4 1 8,3-2 39,-1 1 40,11-4 2,-8 3 9,10-4 8,-11 4-39,5-1-5,-7 2 108,0 0-108,-6 1 27,0 1-39,0-2 3,0 0 45,3-1-42,1 0-3,-1 0 0,5-2 5,-3 0 37,3-1-5,-6 3-15,4-2 23,-5 3 81,1 0-162,-2 1-37,-1-1-17,2-2 26,1 1 11,1-2 36,4 0 8,-2 0 9,10-5 37,-9 5 44,5-4-36,-9 6-34,0 1-45,-2 1-192,3-4 161,0 2 23,6-7 14,-3 6 135,10-7-60,-9 5 43,10-6-54,-11 7 17,5-5-47,-7 6 2,6-9-16,-6 8-118,7-8 73,-7 7-129,7-3 101,-6 4-90,9-4 134,-8 6 21,5-3 13,-10 5 39,2 0-125,-4 1 33,1-1 56,1 1 64,2-1-11,1-1-5,2 1 13,1-2 21,0 0 91,6-4-128,-6 3 0,6-4 8,-10 4-42,2-2-11,-2 2-263,7-4 137,-4 3-92,8-1 128,-8 5-44,11 1 131,-10 0 8,10 0 1,-11 0 47,5 0 0,-8 0 138,4 0-62,-3 0 58,6 0-114,-4 0-28,8-5-34,-6 2 31,8-7-84,-10 7-132,4-3 48,-9 5 3,3-1 120,0 1 73,13-1-16,-5 1 18,14-1-10,-15 0 75,9-2-75,-10 0-6,15-7-51,-14 5 4,9-5-4,-14 7-10,2 0-32,-6 2-105,4-1 77,-3 1 20,8-3 37,-5 2-26,9-2 43,-7 3 33,6-2 3,-9 2 198,1-1-162,-6 2-128,-1-2-15,3 2 57,0-2-57,5 0-28,-1 0-19,1-1-90,4 2 127,-3 1 16,7 0 53,-8 1 3,4 0 3,-9-1 69,0 1-139,-2 0 67,1 0 0,2 0-8,1 0-1,2 0-35,0 1-1,2-1 0,10 6 37,-7-1 8,13 5 11,-15-5 132,6 1-15,-9-4 250,8 0-277,-7-2 25,8-1-117,-7 0-63,9-4-35,-10 2-93,4-2 84,-8 5 0,3-1 61,-3 1 29,9 0 11,-6 0 42,10 2 11,-10 0 159,11 2-150,-9-3 41,12 0-95,-10-1-8,9-5-59,-10 2-132,10-4 124,-11 5-45,8-1 100,-10 3-5,10 0 51,-8 0-23,11 0 31,-11 0 27,9 0-27,-9 0-42,9 1-6,-10-1-114,10 2 52,-9-1-41,7 4 100,-9-2-41,7 2 47,-7-1 16,13 6 21,-10-4 153,13 4-55,-11-6 91,14 1-217,-12-4 8,11 0-15,-14-1-4,4 0-43,-8 1-146,7 0 121,-8 1 59,8 3 11,-6-1 67,14 9-22,-9-6 45,15 4-54,-14-7 146,11-1-64,-12-2 37,6 0-102,-10-1-48,8 0-41,-8 0-26,9 0-2,-7 0-80,19 0 108,-13 3 72,22 4-30,-21 0 84,14 2-53,-16-5 69,7-1-50,-12-2 177,7-1-169,-10 0 54,6 1-113,-7-2 3,7-4-58,-6 0-84,13-5 53,-9 6-12,14 0 88,-14 3-1,17 0 12,-16 1 83,11 0-78,-15 0 6,1-1-8,-7 1-35,0-1-7,-3 1 38,4 0-5,-1 0-2,7 0 2,-3 0 114,9 0 1,-7 0 137,8-1-151,-8 0 2,5-2-103,-6 2-198,5-3 128,-8 2-48,5 1 110,-4 0 5,10 2 56,-4 0 90,18 0-79,-13 0 160,17-1-117,-17-1 47,12-4-146,-13 2 45,12-5-58,-15 5-105,8-4 57,-12 4-45,7-1 93,-5 3 52,18 1-38,-13 0 80,18-2-80,-19 0 41,18-5-50,-19 3-8,9-2-26,-16 4-56,1-1 26,-5 2-79,4 0 138,-2 1-1,11 0 42,-6 0 51,14 0-78,-13 0 35,8 0-35,-11 0 33,4 0-39,-8 0-3,5 0-6,-4 0-75,9 0 44,-7 0 46,11 0 36,-9 0 125,8 0-52,-6 0 58,12 0-103,-11 0-22,9 0-46,-13-1-10,6-1-49,-8 1-63,7 0 64,-7 0-90,8 1 137,-5 0-2,15 4 44,-10-1 23,12 4-14,-14-5 8,5 0-8,-10-2 70,4 0-79,-8 1 9,1 0-353,-5 0 308,3 0 53,0-1-45,4 0 37,-1 0-8,0 0 7,1 0-35,-1 0 159,4 0-132,-5 0 34,3 0-33,-5 0 89,2 0-65,-1-1 1,12-5-62,-5 1-45,16-7 0,-12 5-33,17-6 41,-12 6 29,24-6 8,-20 8 8,15-5-2,-24 6 5,12-6-11,-14 6-11,10-6 5,-10 6 9,10-4 0,-7 3 5,12-4-8,-10 4-8,17-6 8,-18 6 0,13-3 8,-21 5 9,5-1-11,-10 3 11,4-1-9,-2 1 0,5-3-8,-4 0-14,7-3-30,-7 3-10,6-1 46,-7 3-3,2 0 11,-5 1 3,2 0-3,-4 0 8,3 0 28,-1 1-19,4-3-11,0 1-12,13-3-47,-8 2-17,15-1-39,-6 2 64,1 1-33,0 1 22,6 7 56,-10-2 25,17 11 28,-20-9 28,13 4-44,-14-8 41,13 0-78,-10-2-3,13 0 0,-20-1-44,29-2 2,-29 0-78,22 0 70,-22 1-12,6 1 57,-8 0 5,7 2 9,-8-1 36,6 2-37,-5 0-2,3 0-9,-6-1-52,2 0 55,-5-2-98,0 1 98,0 2-5,-1-2 16,3 2 34,-2-3 23,3 0-29,-2 0-2,1 0 2,0 0-28,2 0 18,3 0-26,-3 0-48,6 0-5,-8 0-65,4 1 57,-4 1 16,9 2 45,-7-2 17,11 5-9,-9-4 73,4 3-78,-6-4 8,3 1-2,-4-2-12,2 1-42,-3-1-64,3 2 78,-2 1 109,9 13-41,-6-3 16,15 22-50,-13-18 5,9 12-8,-12-20-98,4 4 93,-5-10-1,0 1 42,-3-4 57,-1 1-300,-2 1 198,0 1 9,1 1 81,2 2-19,3 9 2,0 0-10,1 7-49,-1-4-8,3 9 3,-4-13 40,3 4 4,-6-16 4,-2-2-112,4-1 64,-2 0 0,3 1 8,-3 0-2,0 1 30,2-1-28,-2 1 9,0-1-17,2 1 0,0 1 0,3 0 0,1 2 0,2 1 6,0 1-6,3 2 0,9 7 3,-8-6 5,10 5 0,-15-10 102,3 2-57,-7-6 8,1 2-7,-4-3 133,1 0-64,0 0-25,-1 0-106,1 0-54,0 0-27,-1 0 44,1 0 42,-1 1 3,1 0 11,0-1 54,-1 0-12,1 0-50,0 0 5,0 0 37,1 0-37,1-2-5,2 0-8,5-1-49,-2 0-105,10 0 122,-9 2 32,11 0 8,-10 1 5,7 0 37,-9 0 36,8-2-47,-8 1 55,9-3-55,-10 2-34,7-3-42,-11 3-101,3-2 62,-4 2-59,6 1 103,-2 0 18,8 2 13,-5 0-2,8 2 5,-8-1 45,7 1-34,-9-2 118,9 1-92,-10-2-14,8 0-18,-7 0-44,11 0-2,-6 0-26,12 0 33,-11 0 20,17 0 17,-16 0 70,14 1-33,-15-1 52,7 0-35,-10 0 41,10 0-50,-12 0-34,7-4-11,-11 2-79,6-5 18,-6 5-82,7-1 90,-6 1 16,7 1 35,-6 0 7,5 1 4,-6 0 133,1 0-97,-6 0 81,2 0-120,-2 0-6,2 0 0,-1 0-53,2 0 16,1-1-78,5 0 110,-1 0-43,11 0 48,-8 1 0,11-1 6,-12 1 97,13-1-66,-12 0 5,10-3-42,-14 3-51,7-2-2,-7 2-115,14 1 115,-9 0 33,15 2 18,-13 0-7,10 5 9,-11-2 17,9 3 36,-11-4-30,11 2-23,-13-5-45,10 3 8,-14-1-41,10 2 42,-9 0-18,9 6 1,-7-2 8,8 6 45,-9-7 12,4 6 24,-9-10 98,2 3-89,-6-6-305,1 0 260,3 2 11,-1-1 23,4 3-26,-2-2 37,-1-1 0,2-1-9,-1 1 79,5-1-70,-4 0 61,5 2-53,-7-2 90,1 0-135,-3-1-2,2 0-17,-2 0-129,6 0 84,-2 0-37,18 3 93,-9 0 48,17 3 5,-16-2 51,15-1-96,-18-2 37,10 0-11,-15-1-26,7 0-8,-5 0-36,14 0-1,-7 0-167,28 0 159,-20 2 17,24 3 31,-26 0 84,13 4-34,-16-6 62,14 2-37,-19-4 126,9 0-114,-15-1 16,13-6-106,-10 2-106,16-9 44,-11 6-80,12-2 72,-11 5-93,11 1 110,-12 3 5,10-1 48,-16 1 79,5 0-43,-12 0 54,0 0 131,-3 0-297,3 0 23,-2 0 53,1 0 0,3 0-31,0 1-5,3 1 33,4 4 3,-2 1 14,7 5-5,-9-6 89,6 2-62,-9-6 107,4 0-101,-8-1 39,1-1-75,0 0-6,0 0 0,1 0-45,2 0 36,-1 0 4,6 1 5,-6 0 17,3 0 19,-5-1 26,0 0-116,-1 0 18,1 0 28,0 1-46,0 1-24,1 0-3,7 3 72,-1-1 1,12 4 5,-8-3 6,10 6 3,-10-4 100,13 3-70,-13-6 12,14 1-42,-12-4 2,9-1-2,-9 0 5,21 0-11,-17 0-9,19 0 1,-21 0 2,9 0 6,-11 0 48,11 0-42,-15-2 89,11-3-42,-16 2-11,4-3-34,-6 4 9,2-2-17,-4 3-98,2-2 9,-3 1-415,1 0 445,-1 1 59,0 1 42,2 0 50,2 0-47,-2 0 25,4 0-59,-4 0 96,4 2-65,-2-1-3,7 0-39,-4-1-121,8 0 68,-8 0-8,9 0 58,-10 0 6,7 0 5,-6 0 143,11 0-142,-9 0 52,11 0-24,-11 0-51,14-1-65,-14 0-44,10 0 59,-12 0-43,6 1 99,-6 0-40,14 4 48,-11-1 65,14 5-57,-13-5 6,20 5-6,-14-6-2,19 2-9,-18-3-75,10-1 41,-13 0-61,10-1 54,-12 0 38,18 0 9,-15 0 5,18 1 1,-18 0 35,17-1-7,-18-1 69,13-2-61,-19-1 17,7-2-26,-8 2-30,8-5-12,-9 4-117,9-6 33,-9 8-81,6-2 65,-7 3 0,7 1 69,-7 2 40,6 0 0,-7 0 70,5 0-37,-7 0 149,5 0-112,-4-1 41,11-4-105,-7 1 5,13-7-14,-9 5-241,17-9 160,-15 8-54,12-2 102,-16 6 69,10 1-25,-11 1 87,12-2-36,-12 1 28,8-3-82,-6 0 37,7-3-40,-8 3-55,13-3-3,-12 3-110,13-3 110,-15 4 17,6-2 27,-8 3 21,5 0 21,-8 1 48,6-2-44,-5 2 80,13-5-117,-7 2-2,14-8 55,-12 4 0,9-7-50,-11 6-118,13-7 45,-13 8-39,12-5 56,-12 7 30,19-7 20,-15 6 6,15-6 3,-19 9 137,5-2-65,-8 4 20,3-3-62,-6 2-80,6-5-10,-6 4-88,6-1 72,-8 4-26,9-2 94,-8 3 7,7-3 48,-9 2 45,1-1-28,-4 2-274,0-1 204,3 1 36,-1 0-30,2 0 47,-1-1 0,-1 1 323,-1-1-623,0 2 247,3-2 0,-2 0 6,5-1-6,-1-1 3,2 0 8,4-2-8,-4 1 5,4-1-8,-7 3-8,1 0-37,-4 1-538,-1 2 581,1 0 2,-1 0 89,2 0-24,1 0-23,0 0 67,6-1-101,-3 1 29,3-1 10,-1-2-89,-4 1 39,0-1-249,-4 1 188,-2 2 100,4 0 1,-1 0-4,3 0 32,-2 0 33,2 0-37,-1 0 127,6 0-180,-6 0 34,5-1-36,-8 1 33,1 0-75,-1-4 36,1 3 36,1-2-25,6 0-8,-2 1 14,6-2 36,-6 2 17,4 0-25,-9 2-317,3-1 166,-6 1 8,3-1 179,2 1-36,1 0-3,3 0-8,-4 0 72,1 0 692,-5 0-1075,0-3 277,5 3 5,-1-2-5,5 1 0,-5-1 9,-1 0 285,-2 0-515,0 1 212,2 0-27,-1 0-1,3 1 32,-3 0-617,-1 0-405,2 0-287,0 4-1856,0-2 13000,3 10-7573,-16-24 0,10 16 0,-11-17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143375" y="0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741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457200" y="720725"/>
            <a:ext cx="6400800" cy="36004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31838" y="4560888"/>
            <a:ext cx="5851525" cy="43195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143375" y="9120188"/>
            <a:ext cx="3170238" cy="479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 defTabSz="966788" eaLnBrk="0" hangingPunct="0">
              <a:defRPr sz="1300">
                <a:latin typeface="Times New Roman" pitchFamily="-108" charset="0"/>
              </a:defRPr>
            </a:lvl1pPr>
          </a:lstStyle>
          <a:p>
            <a:pPr>
              <a:defRPr/>
            </a:pPr>
            <a:fld id="{ED2D5FEF-A100-4857-8722-D4E63F57E0C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6167008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ＭＳ Ｐゴシック" pitchFamily="-112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-112" charset="0"/>
        <a:ea typeface="ＭＳ Ｐゴシック" pitchFamily="-112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1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DF3275B-A1E5-46E1-BAF2-CB4D862CFB57}" type="slidenum">
              <a:rPr lang="en-US" smtClean="0">
                <a:latin typeface="Times New Roman" pitchFamily="18" charset="0"/>
              </a:rPr>
              <a:pPr/>
              <a:t>1</a:t>
            </a:fld>
            <a:endParaRPr lang="en-US">
              <a:latin typeface="Times New Roman" pitchFamily="18" charset="0"/>
            </a:endParaRPr>
          </a:p>
        </p:txBody>
      </p:sp>
      <p:sp>
        <p:nvSpPr>
          <p:cNvPr id="20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7200" y="720725"/>
            <a:ext cx="6400800" cy="3600450"/>
          </a:xfrm>
          <a:ln/>
        </p:spPr>
      </p:sp>
      <p:sp>
        <p:nvSpPr>
          <p:cNvPr id="20483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endParaRPr lang="en-US">
              <a:latin typeface="Times New Roman" pitchFamily="18" charset="0"/>
              <a:ea typeface="ＭＳ Ｐゴシック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8974573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577727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73889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65005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457200" y="720725"/>
            <a:ext cx="6400800" cy="360045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ED2D5FEF-A100-4857-8722-D4E63F57E0CF}" type="slidenum">
              <a:rPr lang="en-US" smtClean="0"/>
              <a:pPr>
                <a:defRPr/>
              </a:pPr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7565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12800" y="1122363"/>
            <a:ext cx="10668000" cy="2387600"/>
          </a:xfrm>
        </p:spPr>
        <p:txBody>
          <a:bodyPr anchor="b">
            <a:normAutofit/>
          </a:bodyPr>
          <a:lstStyle>
            <a:lvl1pPr algn="ctr">
              <a:defRPr sz="4800"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2800" y="3602038"/>
            <a:ext cx="10668000" cy="2341562"/>
          </a:xfrm>
        </p:spPr>
        <p:txBody>
          <a:bodyPr/>
          <a:lstStyle>
            <a:lvl1pPr marL="0" indent="0" algn="ctr">
              <a:buNone/>
              <a:defRPr sz="2400" b="0" i="0">
                <a:latin typeface="Candara" panose="020E05020303030202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6475323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hasCustomPrompt="1"/>
          </p:nvPr>
        </p:nvSpPr>
        <p:spPr/>
        <p:txBody>
          <a:bodyPr vert="horz" lIns="54864" tIns="91440" rtlCol="0">
            <a:normAutofit/>
          </a:bodyPr>
          <a:lstStyle>
            <a:lvl1pPr>
              <a:defRPr lang="en-US" dirty="0" smtClean="0"/>
            </a:lvl1pPr>
            <a:lvl2pPr>
              <a:defRPr lang="en-US" dirty="0" smtClean="0"/>
            </a:lvl2pPr>
            <a:lvl3pPr>
              <a:defRPr lang="en-US" dirty="0" smtClean="0"/>
            </a:lvl3pPr>
            <a:lvl4pPr>
              <a:defRPr lang="en-US" dirty="0"/>
            </a:lvl4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35103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609600" y="1295400"/>
            <a:ext cx="5384800" cy="5504688"/>
          </a:xfrm>
        </p:spPr>
        <p:txBody>
          <a:bodyPr lIns="91440"/>
          <a:lstStyle>
            <a:lvl1pPr marL="233363" indent="-222250" eaLnBrk="1" latinLnBrk="0" hangingPunct="1">
              <a:tabLst/>
              <a:defRPr sz="2800"/>
            </a:lvl1pPr>
            <a:lvl2pPr marL="458788" indent="-225425" eaLnBrk="1" latinLnBrk="0" hangingPunct="1">
              <a:tabLst/>
              <a:defRPr sz="2400"/>
            </a:lvl2pPr>
            <a:lvl3pPr marL="628650" indent="-169863" eaLnBrk="1" latinLnBrk="0" hangingPunct="1">
              <a:tabLst/>
              <a:defRPr sz="2000"/>
            </a:lvl3pPr>
            <a:lvl4pPr marL="1087438" indent="-292100" eaLnBrk="1" latinLnBrk="0" hangingPunct="1">
              <a:tabLst/>
              <a:defRPr sz="1800"/>
            </a:lvl4pPr>
            <a:lvl5pPr marL="1492250" indent="-203200" eaLnBrk="1" latinLnBrk="0" hangingPunct="1">
              <a:tabLst/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  <a:extLst/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197600" y="1295400"/>
            <a:ext cx="5384800" cy="5504688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73936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  <a:extLst/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95401"/>
            <a:ext cx="5386917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609600" y="2023338"/>
            <a:ext cx="5386917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295401"/>
            <a:ext cx="5389033" cy="715355"/>
          </a:xfrm>
        </p:spPr>
        <p:txBody>
          <a:bodyPr lIns="146304" anchor="ctr"/>
          <a:lstStyle>
            <a:lvl1pPr marL="0" indent="0">
              <a:buNone/>
              <a:defRPr sz="2300" b="1" cap="all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  <a:extLst/>
          </a:lstStyle>
          <a:p>
            <a:pPr lvl="0" eaLnBrk="1" latinLnBrk="0" hangingPunct="1"/>
            <a:r>
              <a:rPr kumimoji="0"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 hasCustomPrompt="1"/>
          </p:nvPr>
        </p:nvSpPr>
        <p:spPr>
          <a:xfrm>
            <a:off x="6193368" y="2023338"/>
            <a:ext cx="5389033" cy="4377462"/>
          </a:xfrm>
        </p:spPr>
        <p:txBody>
          <a:bodyPr vert="horz" lIns="91440" tIns="91440" rtlCol="0">
            <a:normAutofit/>
          </a:bodyPr>
          <a:lstStyle>
            <a:lvl1pPr>
              <a:defRPr lang="en-US" sz="2800" dirty="0"/>
            </a:lvl1pPr>
            <a:lvl2pPr>
              <a:defRPr lang="en-US" sz="2400" dirty="0"/>
            </a:lvl2pPr>
            <a:lvl3pPr>
              <a:defRPr lang="en-US" sz="2000" dirty="0"/>
            </a:lvl3pPr>
          </a:lstStyle>
          <a:p>
            <a:pPr marL="233363" lvl="0" indent="-222250"/>
            <a:r>
              <a:rPr lang="en-US" dirty="0"/>
              <a:t>Click to edit Master text styles</a:t>
            </a:r>
          </a:p>
          <a:p>
            <a:pPr marL="458788" lvl="1" indent="-225425"/>
            <a:r>
              <a:rPr lang="en-US" dirty="0"/>
              <a:t>Second level</a:t>
            </a:r>
          </a:p>
          <a:p>
            <a:pPr marL="628650" lvl="2" indent="-169863"/>
            <a:r>
              <a:rPr lang="en-US" dirty="0"/>
              <a:t>Third level</a:t>
            </a:r>
            <a:endParaRPr kumimoji="0"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29AFAA-5049-4726-B621-D5424D250258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8985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 i="0">
                <a:latin typeface="Candara" panose="020E0502030303020204" pitchFamily="34" charset="0"/>
                <a:cs typeface="Calibri" panose="020F0502020204030204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4DEAD52-71AB-4B9A-8984-E0E28FAD1E9A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25927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9C84A48-F170-472E-A000-A1CC1E22CF64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59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152400"/>
            <a:ext cx="10972800" cy="838200"/>
          </a:xfrm>
          <a:prstGeom prst="rect">
            <a:avLst/>
          </a:prstGeom>
        </p:spPr>
        <p:txBody>
          <a:bodyPr vert="horz" lIns="91440" rIns="45720" rtlCol="0" anchor="ctr">
            <a:normAutofit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219201"/>
            <a:ext cx="10972800" cy="5334001"/>
          </a:xfrm>
          <a:prstGeom prst="rect">
            <a:avLst/>
          </a:prstGeom>
        </p:spPr>
        <p:txBody>
          <a:bodyPr vert="horz" lIns="54864" tIns="91440" rtlCol="0">
            <a:normAutofit/>
          </a:bodyPr>
          <a:lstStyle/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  <a:endParaRPr kumimoji="0"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39195" y="6583680"/>
            <a:ext cx="978485" cy="274320"/>
          </a:xfrm>
          <a:prstGeom prst="rect">
            <a:avLst/>
          </a:prstGeom>
        </p:spPr>
        <p:txBody>
          <a:bodyPr vert="horz" bIns="0" rtlCol="0" anchor="ctr" anchorCtr="0"/>
          <a:lstStyle>
            <a:lvl1pPr algn="r" eaLnBrk="1" latinLnBrk="0" hangingPunct="1">
              <a:defRPr kumimoji="0" sz="900">
                <a:solidFill>
                  <a:schemeClr val="tx1">
                    <a:tint val="95000"/>
                  </a:schemeClr>
                </a:solidFill>
                <a:latin typeface="Candara" panose="020E0502030303020204" pitchFamily="34" charset="0"/>
                <a:cs typeface="Calibri" pitchFamily="34" charset="0"/>
              </a:defRPr>
            </a:lvl1pPr>
            <a:extLst/>
          </a:lstStyle>
          <a:p>
            <a:pPr>
              <a:defRPr/>
            </a:pPr>
            <a:fld id="{59691F2A-7CE9-4380-9B83-8F8761DC27C0}" type="slidenum">
              <a:rPr lang="en-US" smtClean="0"/>
              <a:pPr>
                <a:defRPr/>
              </a:pPr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523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61" r:id="rId1"/>
    <p:sldLayoutId id="2147483862" r:id="rId2"/>
    <p:sldLayoutId id="2147483863" r:id="rId3"/>
    <p:sldLayoutId id="2147483864" r:id="rId4"/>
    <p:sldLayoutId id="2147483865" r:id="rId5"/>
    <p:sldLayoutId id="2147483866" r:id="rId6"/>
  </p:sldLayoutIdLst>
  <p:hf hdr="0" ftr="0" dt="0"/>
  <p:txStyles>
    <p:titleStyle>
      <a:lvl1pPr algn="l" rtl="0" eaLnBrk="1" latinLnBrk="0" hangingPunct="1">
        <a:spcBef>
          <a:spcPct val="0"/>
        </a:spcBef>
        <a:buNone/>
        <a:defRPr kumimoji="0" sz="4000" b="1" i="0" kern="1200">
          <a:solidFill>
            <a:schemeClr val="tx1"/>
          </a:solidFill>
          <a:effectLst/>
          <a:latin typeface="Candara" panose="020E0502030303020204" pitchFamily="34" charset="0"/>
          <a:ea typeface="+mj-ea"/>
          <a:cs typeface="Calibri" panose="020F0502020204030204" pitchFamily="34" charset="0"/>
        </a:defRPr>
      </a:lvl1pPr>
      <a:extLst/>
    </p:titleStyle>
    <p:bodyStyle>
      <a:lvl1pPr marL="350838" indent="-339725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32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1pPr>
      <a:lvl2pPr marL="628650" indent="-277813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100000"/>
        <a:buFont typeface="Arial" panose="020B0604020202020204" pitchFamily="34" charset="0"/>
        <a:buChar char="•"/>
        <a:tabLst/>
        <a:defRPr kumimoji="0" sz="28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2pPr>
      <a:lvl3pPr marL="863600" indent="-234950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4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3pPr>
      <a:lvl4pPr marL="1087438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Arial" panose="020B0604020202020204" pitchFamily="34" charset="0"/>
        <a:buChar char="•"/>
        <a:tabLst/>
        <a:defRPr kumimoji="0" sz="2000" b="0" i="0" kern="1200">
          <a:solidFill>
            <a:schemeClr val="tx1"/>
          </a:solidFill>
          <a:latin typeface="Candara" panose="020E0502030303020204" pitchFamily="34" charset="0"/>
          <a:ea typeface="+mn-ea"/>
          <a:cs typeface="Calibri" pitchFamily="34" charset="0"/>
        </a:defRPr>
      </a:lvl4pPr>
      <a:lvl5pPr marL="1604963" indent="-223838" algn="l" rtl="0" eaLnBrk="1" latinLnBrk="0" hangingPunct="1">
        <a:spcBef>
          <a:spcPts val="600"/>
        </a:spcBef>
        <a:spcAft>
          <a:spcPts val="600"/>
        </a:spcAft>
        <a:buClr>
          <a:schemeClr val="tx1"/>
        </a:buClr>
        <a:buSzPct val="80000"/>
        <a:buFont typeface="Wingdings" pitchFamily="2" charset="2"/>
        <a:buChar char="§"/>
        <a:tabLst/>
        <a:defRPr kumimoji="0" lang="en-US" sz="2000" kern="1200" smtClean="0">
          <a:solidFill>
            <a:schemeClr val="tx1"/>
          </a:solidFill>
          <a:latin typeface="Calibri" pitchFamily="34" charset="0"/>
          <a:ea typeface="+mn-ea"/>
          <a:cs typeface="Calibri" pitchFamily="34" charset="0"/>
        </a:defRPr>
      </a:lvl5pPr>
      <a:lvl6pPr marL="1627632" indent="-182880" algn="l" rtl="0" eaLnBrk="1" latinLnBrk="0" hangingPunct="1">
        <a:spcBef>
          <a:spcPct val="20000"/>
        </a:spcBef>
        <a:buClr>
          <a:schemeClr val="accent6"/>
        </a:buClr>
        <a:buSzPct val="100000"/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ct val="20000"/>
        </a:spcBef>
        <a:buClr>
          <a:schemeClr val="accent1"/>
        </a:buClr>
        <a:buSzPct val="100000"/>
        <a:buFont typeface="Wingdings 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2029968" indent="-182880" algn="l" rtl="0" eaLnBrk="1" latinLnBrk="0" hangingPunct="1">
        <a:spcBef>
          <a:spcPct val="20000"/>
        </a:spcBef>
        <a:buClr>
          <a:schemeClr val="accent2"/>
        </a:buClr>
        <a:buFont typeface="Wingdings 2" pitchFamily="18" charset="2"/>
        <a:buChar char="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2231136" indent="-182880" algn="l" rtl="0" eaLnBrk="1" latinLnBrk="0" hangingPunct="1">
        <a:spcBef>
          <a:spcPct val="20000"/>
        </a:spcBef>
        <a:buClr>
          <a:schemeClr val="accent3"/>
        </a:buClr>
        <a:buFont typeface="Wingdings 2" pitchFamily="18" charset="2"/>
        <a:buChar char=""/>
        <a:defRPr kumimoji="0" sz="18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Relationship Id="rId9" Type="http://schemas.openxmlformats.org/officeDocument/2006/relationships/image" Target="../media/image7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microsoft.com/office/2007/relationships/hdphoto" Target="../media/hdphoto3.wdp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Layout" Target="../diagrams/layout2.xml"/><Relationship Id="rId7" Type="http://schemas.openxmlformats.org/officeDocument/2006/relationships/image" Target="../media/image10.png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Relationship Id="rId9" Type="http://schemas.openxmlformats.org/officeDocument/2006/relationships/image" Target="../media/image7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w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sv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7.svg"/><Relationship Id="rId4" Type="http://schemas.openxmlformats.org/officeDocument/2006/relationships/image" Target="../media/image6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7" Type="http://schemas.openxmlformats.org/officeDocument/2006/relationships/image" Target="../media/image26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32.png"/><Relationship Id="rId3" Type="http://schemas.openxmlformats.org/officeDocument/2006/relationships/image" Target="../media/image28.png"/><Relationship Id="rId7" Type="http://schemas.openxmlformats.org/officeDocument/2006/relationships/image" Target="../media/image31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4.png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4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1.png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1.png"/><Relationship Id="rId4" Type="http://schemas.openxmlformats.org/officeDocument/2006/relationships/image" Target="../media/image7.svg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0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7" name="Rectangle 4"/>
          <p:cNvSpPr>
            <a:spLocks noGrp="1" noChangeArrowheads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5400" dirty="0">
                <a:ea typeface="ＭＳ Ｐゴシック" pitchFamily="34" charset="-128"/>
              </a:rPr>
              <a:t>Planning and Decision-Making</a:t>
            </a:r>
            <a:br>
              <a:rPr lang="en-US" sz="5400" dirty="0"/>
            </a:br>
            <a:r>
              <a:rPr lang="en-US" sz="5400" dirty="0"/>
              <a:t>(Chapters 4&amp;17)</a:t>
            </a:r>
            <a:endParaRPr lang="en-US" sz="5400" dirty="0">
              <a:ea typeface="ＭＳ Ｐゴシック" pitchFamily="34" charset="-128"/>
            </a:endParaRPr>
          </a:p>
        </p:txBody>
      </p:sp>
      <p:sp>
        <p:nvSpPr>
          <p:cNvPr id="19458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en-US" sz="2800" dirty="0">
                <a:ea typeface="ＭＳ Ｐゴシック" pitchFamily="34" charset="-128"/>
              </a:rPr>
              <a:t>Dr. Shengquan Wang</a:t>
            </a:r>
          </a:p>
        </p:txBody>
      </p:sp>
      <p:sp>
        <p:nvSpPr>
          <p:cNvPr id="6" name="Rectangle 4">
            <a:extLst>
              <a:ext uri="{FF2B5EF4-FFF2-40B4-BE49-F238E27FC236}">
                <a16:creationId xmlns:a16="http://schemas.microsoft.com/office/drawing/2014/main" id="{3A02E2AE-5843-D749-8192-38561BEEB8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2743200" y="4772820"/>
            <a:ext cx="7162800" cy="2031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Most slides are adopted from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Artificial Intelligence: A Modern Approach, 3rd ed. by Stuart Russell (UC Berkeley) and 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(Google).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Peter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Norvig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and Sebastian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Thrun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 for Intro to Artificial Intelligence at Udacity. </a:t>
            </a:r>
          </a:p>
          <a:p>
            <a:pPr marL="285750" indent="-285750">
              <a:buFont typeface="Arial"/>
              <a:buChar char="•"/>
              <a:defRPr/>
            </a:pP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Sutton, Richard S., and Andrew G. </a:t>
            </a:r>
            <a:r>
              <a:rPr lang="en-US" dirty="0" err="1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Barto</a:t>
            </a:r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. Reinforcement learning: An introduction.</a:t>
            </a:r>
          </a:p>
        </p:txBody>
      </p:sp>
    </p:spTree>
  </p:cSld>
  <p:clrMapOvr>
    <a:masterClrMapping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177824-E8A0-0B44-B4DA-054CC34D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88" y="876654"/>
            <a:ext cx="7233906" cy="598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EA45F-BD83-DB49-BAD6-430F9AF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Planning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62807-CF0E-7144-9DCF-6FD51E86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10</a:t>
            </a:fld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BBE55C5A-C697-784E-862B-7AE01CD5AA8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811003451"/>
              </p:ext>
            </p:extLst>
          </p:nvPr>
        </p:nvGraphicFramePr>
        <p:xfrm>
          <a:off x="3869760" y="292761"/>
          <a:ext cx="4691064" cy="70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Graphic 6" descr="Head with Gears">
            <a:extLst>
              <a:ext uri="{FF2B5EF4-FFF2-40B4-BE49-F238E27FC236}">
                <a16:creationId xmlns:a16="http://schemas.microsoft.com/office/drawing/2014/main" id="{383FE866-625C-9748-A7E0-D123794ADAD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460"/>
          <a:stretch/>
        </p:blipFill>
        <p:spPr>
          <a:xfrm>
            <a:off x="-3" y="171651"/>
            <a:ext cx="74511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77856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01177824-E8A0-0B44-B4DA-054CC34DC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88" y="876654"/>
            <a:ext cx="7233906" cy="598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0EA45F-BD83-DB49-BAD6-430F9AF08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62807-CF0E-7144-9DCF-6FD51E863A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11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11AFBA-9706-CD41-B27D-8809A23C1920}"/>
              </a:ext>
            </a:extLst>
          </p:cNvPr>
          <p:cNvSpPr/>
          <p:nvPr/>
        </p:nvSpPr>
        <p:spPr>
          <a:xfrm>
            <a:off x="5317787" y="3326860"/>
            <a:ext cx="1828800" cy="953310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A711C95E-F67B-E54D-A262-D4F25253923E}"/>
              </a:ext>
            </a:extLst>
          </p:cNvPr>
          <p:cNvCxnSpPr/>
          <p:nvPr/>
        </p:nvCxnSpPr>
        <p:spPr>
          <a:xfrm>
            <a:off x="6835302" y="4333369"/>
            <a:ext cx="0" cy="272374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ABA3BCD3-EE83-EE4E-BA13-7F9450E51B93}"/>
              </a:ext>
            </a:extLst>
          </p:cNvPr>
          <p:cNvSpPr/>
          <p:nvPr/>
        </p:nvSpPr>
        <p:spPr>
          <a:xfrm>
            <a:off x="6598596" y="4630366"/>
            <a:ext cx="1656945" cy="9269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36EC44F7-57E0-1041-A370-2F097FBA1651}"/>
              </a:ext>
            </a:extLst>
          </p:cNvPr>
          <p:cNvCxnSpPr>
            <a:cxnSpLocks/>
          </p:cNvCxnSpPr>
          <p:nvPr/>
        </p:nvCxnSpPr>
        <p:spPr>
          <a:xfrm>
            <a:off x="8326980" y="5080624"/>
            <a:ext cx="483648" cy="0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1B11ACFF-FB6A-B04B-B6D1-073D0CD9192C}"/>
              </a:ext>
            </a:extLst>
          </p:cNvPr>
          <p:cNvSpPr/>
          <p:nvPr/>
        </p:nvSpPr>
        <p:spPr>
          <a:xfrm>
            <a:off x="8832931" y="4630366"/>
            <a:ext cx="917769" cy="926912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4D33E40-FDF7-AD41-89A4-4B17B7C4B612}"/>
              </a:ext>
            </a:extLst>
          </p:cNvPr>
          <p:cNvSpPr/>
          <p:nvPr/>
        </p:nvSpPr>
        <p:spPr>
          <a:xfrm>
            <a:off x="8851243" y="5941637"/>
            <a:ext cx="899456" cy="901059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61410BF9-811F-AF44-AF3C-0EA61A29FEC7}"/>
              </a:ext>
            </a:extLst>
          </p:cNvPr>
          <p:cNvCxnSpPr>
            <a:cxnSpLocks/>
          </p:cNvCxnSpPr>
          <p:nvPr/>
        </p:nvCxnSpPr>
        <p:spPr>
          <a:xfrm>
            <a:off x="9154808" y="5607780"/>
            <a:ext cx="0" cy="298347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C2E19B76-6A82-4C42-8A90-AD2A5170A24D}"/>
              </a:ext>
            </a:extLst>
          </p:cNvPr>
          <p:cNvSpPr/>
          <p:nvPr/>
        </p:nvSpPr>
        <p:spPr>
          <a:xfrm>
            <a:off x="6835302" y="6130978"/>
            <a:ext cx="899456" cy="512663"/>
          </a:xfrm>
          <a:prstGeom prst="rect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87BBC4B-8296-1A4E-AE57-0DCE27B10786}"/>
              </a:ext>
            </a:extLst>
          </p:cNvPr>
          <p:cNvCxnSpPr>
            <a:cxnSpLocks/>
          </p:cNvCxnSpPr>
          <p:nvPr/>
        </p:nvCxnSpPr>
        <p:spPr>
          <a:xfrm flipH="1" flipV="1">
            <a:off x="7734759" y="6385811"/>
            <a:ext cx="1075871" cy="1"/>
          </a:xfrm>
          <a:prstGeom prst="straightConnector1">
            <a:avLst/>
          </a:prstGeom>
          <a:ln w="50800">
            <a:solidFill>
              <a:srgbClr val="FF0000"/>
            </a:solidFill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22011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6" grpId="0" animBg="1"/>
      <p:bldP spid="15" grpId="0" animBg="1"/>
      <p:bldP spid="18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870-FC26-DC44-9FB1-8C39AB5F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Local-Sensing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4104-CFED-FE45-9E49-60B15763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12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2BC87-8871-AA40-826B-C02FC22227DA}"/>
              </a:ext>
            </a:extLst>
          </p:cNvPr>
          <p:cNvSpPr/>
          <p:nvPr/>
        </p:nvSpPr>
        <p:spPr>
          <a:xfrm>
            <a:off x="3179545" y="4813084"/>
            <a:ext cx="6059212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Local sensing: only know its position and if its square has dirt or not, not the other square.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386-15F2-624E-84E8-8D0FD88A8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618811" y="2000750"/>
            <a:ext cx="5339902" cy="2290834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4D60C938-5713-C84B-9AC9-107FBB13A8D7}"/>
              </a:ext>
            </a:extLst>
          </p:cNvPr>
          <p:cNvSpPr/>
          <p:nvPr/>
        </p:nvSpPr>
        <p:spPr>
          <a:xfrm>
            <a:off x="6010082" y="2912734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ABFCB4B-EEF5-B54A-934C-31D5A72E23FD}"/>
              </a:ext>
            </a:extLst>
          </p:cNvPr>
          <p:cNvSpPr/>
          <p:nvPr/>
        </p:nvSpPr>
        <p:spPr>
          <a:xfrm>
            <a:off x="4053261" y="1539946"/>
            <a:ext cx="1428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ndara" panose="020E0502030303020204" pitchFamily="34" charset="0"/>
              </a:rPr>
              <a:t>Initial state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55B4294-4A92-F04A-B28F-08D0783D13E5}"/>
              </a:ext>
            </a:extLst>
          </p:cNvPr>
          <p:cNvSpPr/>
          <p:nvPr/>
        </p:nvSpPr>
        <p:spPr>
          <a:xfrm>
            <a:off x="4217200" y="200570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137EAFC-BD5A-5142-9179-76E43BBC22C4}"/>
              </a:ext>
            </a:extLst>
          </p:cNvPr>
          <p:cNvSpPr/>
          <p:nvPr/>
        </p:nvSpPr>
        <p:spPr>
          <a:xfrm>
            <a:off x="4884978" y="200570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06461402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131870-FC26-DC44-9FB1-8C39AB5F1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Local-Sensing plus Slippery-Wheel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AC54104-CFED-FE45-9E49-60B15763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13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2F62BC87-8871-AA40-826B-C02FC22227DA}"/>
              </a:ext>
            </a:extLst>
          </p:cNvPr>
          <p:cNvSpPr/>
          <p:nvPr/>
        </p:nvSpPr>
        <p:spPr>
          <a:xfrm>
            <a:off x="3745391" y="5634494"/>
            <a:ext cx="470121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Slippery wheel: moving or staying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19CC386-15F2-624E-84E8-8D0FD88A8F0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566160" y="1253351"/>
            <a:ext cx="5059680" cy="4151245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4542A2C-F2B2-9242-ACE0-29088901DD13}"/>
              </a:ext>
            </a:extLst>
          </p:cNvPr>
          <p:cNvSpPr/>
          <p:nvPr/>
        </p:nvSpPr>
        <p:spPr>
          <a:xfrm>
            <a:off x="5920311" y="3098140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</a:t>
            </a:r>
            <a:endParaRPr lang="en-US" sz="2400" dirty="0">
              <a:latin typeface="Candara" panose="020E05020303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CFA5C29-3151-834A-9C48-A5A064997D00}"/>
              </a:ext>
            </a:extLst>
          </p:cNvPr>
          <p:cNvSpPr/>
          <p:nvPr/>
        </p:nvSpPr>
        <p:spPr>
          <a:xfrm>
            <a:off x="4038271" y="1794779"/>
            <a:ext cx="1428143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en-US" sz="2000" dirty="0">
                <a:latin typeface="Candara" panose="020E0502030303020204" pitchFamily="34" charset="0"/>
              </a:rPr>
              <a:t>Initial state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C102CF2-614E-F34B-8ABD-6E6C7AB145ED}"/>
              </a:ext>
            </a:extLst>
          </p:cNvPr>
          <p:cNvSpPr/>
          <p:nvPr/>
        </p:nvSpPr>
        <p:spPr>
          <a:xfrm>
            <a:off x="4138177" y="223148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AF44702-E8FB-B447-A880-28404BF2470F}"/>
              </a:ext>
            </a:extLst>
          </p:cNvPr>
          <p:cNvSpPr/>
          <p:nvPr/>
        </p:nvSpPr>
        <p:spPr>
          <a:xfrm>
            <a:off x="4805955" y="2231481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296975537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85F8B-83EB-D249-B8DE-8FA2294685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Quiz: Planning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2A78D0-5458-034D-AFBF-8EDA603B2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14</a:t>
            </a:fld>
            <a:endParaRPr lang="en-US" dirty="0"/>
          </a:p>
        </p:txBody>
      </p:sp>
      <p:graphicFrame>
        <p:nvGraphicFramePr>
          <p:cNvPr id="8" name="Diagram 7">
            <a:extLst>
              <a:ext uri="{FF2B5EF4-FFF2-40B4-BE49-F238E27FC236}">
                <a16:creationId xmlns:a16="http://schemas.microsoft.com/office/drawing/2014/main" id="{F5692124-3FD4-9B43-885B-125B5AF1837A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2568555"/>
              </p:ext>
            </p:extLst>
          </p:nvPr>
        </p:nvGraphicFramePr>
        <p:xfrm>
          <a:off x="2993389" y="1258918"/>
          <a:ext cx="5903160" cy="70185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graphicFrame>
        <p:nvGraphicFramePr>
          <p:cNvPr id="9" name="Table 8">
            <a:extLst>
              <a:ext uri="{FF2B5EF4-FFF2-40B4-BE49-F238E27FC236}">
                <a16:creationId xmlns:a16="http://schemas.microsoft.com/office/drawing/2014/main" id="{7A372856-C683-C648-92EC-254DB91506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1721035"/>
              </p:ext>
            </p:extLst>
          </p:nvPr>
        </p:nvGraphicFramePr>
        <p:xfrm>
          <a:off x="6106886" y="2919604"/>
          <a:ext cx="3870198" cy="2301801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846326">
                  <a:extLst>
                    <a:ext uri="{9D8B030D-6E8A-4147-A177-3AD203B41FA5}">
                      <a16:colId xmlns:a16="http://schemas.microsoft.com/office/drawing/2014/main" val="911333463"/>
                    </a:ext>
                  </a:extLst>
                </a:gridCol>
                <a:gridCol w="2023872">
                  <a:extLst>
                    <a:ext uri="{9D8B030D-6E8A-4147-A177-3AD203B41FA5}">
                      <a16:colId xmlns:a16="http://schemas.microsoft.com/office/drawing/2014/main" val="2364593190"/>
                    </a:ext>
                  </a:extLst>
                </a:gridCol>
              </a:tblGrid>
              <a:tr h="716841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Plan (sequence of actions)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Goal achievable (Always/Maybe)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3491006"/>
                  </a:ext>
                </a:extLst>
              </a:tr>
              <a:tr h="3864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[S, R, 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88435186"/>
                  </a:ext>
                </a:extLst>
              </a:tr>
              <a:tr h="3864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[R, S, L, 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1638429"/>
                  </a:ext>
                </a:extLst>
              </a:tr>
              <a:tr h="3864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[S, R, R, 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47949830"/>
                  </a:ext>
                </a:extLst>
              </a:tr>
              <a:tr h="386425">
                <a:tc>
                  <a:txBody>
                    <a:bodyPr/>
                    <a:lstStyle/>
                    <a:p>
                      <a:r>
                        <a:rPr lang="en-US" sz="2000" dirty="0">
                          <a:latin typeface="Candara" panose="020E0502030303020204" pitchFamily="34" charset="0"/>
                        </a:rPr>
                        <a:t>[S, R, S, R, S]</a:t>
                      </a: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20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bg1">
                          <a:lumMod val="7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9080384"/>
                  </a:ext>
                </a:extLst>
              </a:tr>
            </a:tbl>
          </a:graphicData>
        </a:graphic>
      </p:graphicFrame>
      <p:sp>
        <p:nvSpPr>
          <p:cNvPr id="10" name="Rectangle 9">
            <a:extLst>
              <a:ext uri="{FF2B5EF4-FFF2-40B4-BE49-F238E27FC236}">
                <a16:creationId xmlns:a16="http://schemas.microsoft.com/office/drawing/2014/main" id="{22BA2991-8E7B-084F-8428-60E2F50F3326}"/>
              </a:ext>
            </a:extLst>
          </p:cNvPr>
          <p:cNvSpPr/>
          <p:nvPr/>
        </p:nvSpPr>
        <p:spPr>
          <a:xfrm>
            <a:off x="8397883" y="3635051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Maybe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30D81A9-4448-C247-8FBE-60DEFCB7FBA0}"/>
              </a:ext>
            </a:extLst>
          </p:cNvPr>
          <p:cNvSpPr/>
          <p:nvPr/>
        </p:nvSpPr>
        <p:spPr>
          <a:xfrm>
            <a:off x="8397883" y="4043409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Maybe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716B43-E06F-F648-809B-714494AD0341}"/>
              </a:ext>
            </a:extLst>
          </p:cNvPr>
          <p:cNvSpPr/>
          <p:nvPr/>
        </p:nvSpPr>
        <p:spPr>
          <a:xfrm>
            <a:off x="8397883" y="4451767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Maybe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9242FBD-5B74-F345-92FD-9ECF3674BF6B}"/>
              </a:ext>
            </a:extLst>
          </p:cNvPr>
          <p:cNvSpPr/>
          <p:nvPr/>
        </p:nvSpPr>
        <p:spPr>
          <a:xfrm>
            <a:off x="8397883" y="4860125"/>
            <a:ext cx="8499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00CC"/>
                </a:solidFill>
                <a:latin typeface="Candara" panose="020E0502030303020204" pitchFamily="34" charset="0"/>
                <a:cs typeface="Calibri" panose="020F0502020204030204" pitchFamily="34" charset="0"/>
              </a:rPr>
              <a:t>Maybe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EA4815-BC94-DF4F-B4F0-502460595B9F}"/>
              </a:ext>
            </a:extLst>
          </p:cNvPr>
          <p:cNvSpPr/>
          <p:nvPr/>
        </p:nvSpPr>
        <p:spPr>
          <a:xfrm>
            <a:off x="2854148" y="4658776"/>
            <a:ext cx="260477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dirty="0">
                <a:latin typeface="Candara" panose="020E0502030303020204" pitchFamily="34" charset="0"/>
              </a:rPr>
              <a:t>Local-Sensing plus Slippery-Wheel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BA397DD-6FF2-4A44-AC12-0133EAB7D40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199332" y="2839902"/>
            <a:ext cx="1622504" cy="1725194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645283BE-4580-B84A-B546-25C11F632ACF}"/>
              </a:ext>
            </a:extLst>
          </p:cNvPr>
          <p:cNvSpPr/>
          <p:nvPr/>
        </p:nvSpPr>
        <p:spPr>
          <a:xfrm>
            <a:off x="2704998" y="3489664"/>
            <a:ext cx="2753920" cy="519351"/>
          </a:xfrm>
          <a:prstGeom prst="ellipse">
            <a:avLst/>
          </a:prstGeom>
          <a:ln>
            <a:solidFill>
              <a:schemeClr val="tx1">
                <a:lumMod val="65000"/>
                <a:lumOff val="3500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FB54B420-818D-A94A-BB8B-E6F2F0C9B22F}"/>
              </a:ext>
            </a:extLst>
          </p:cNvPr>
          <p:cNvSpPr/>
          <p:nvPr/>
        </p:nvSpPr>
        <p:spPr>
          <a:xfrm>
            <a:off x="3551153" y="237823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466814A-4F92-BB43-9423-015DA8E8F5FE}"/>
              </a:ext>
            </a:extLst>
          </p:cNvPr>
          <p:cNvSpPr/>
          <p:nvPr/>
        </p:nvSpPr>
        <p:spPr>
          <a:xfrm>
            <a:off x="4218931" y="237823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pic>
        <p:nvPicPr>
          <p:cNvPr id="20" name="Graphic 19" descr="Head with Gears">
            <a:extLst>
              <a:ext uri="{FF2B5EF4-FFF2-40B4-BE49-F238E27FC236}">
                <a16:creationId xmlns:a16="http://schemas.microsoft.com/office/drawing/2014/main" id="{9B301672-8031-244E-B47C-22ADFDB08289}"/>
              </a:ext>
            </a:extLst>
          </p:cNvPr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rcRect l="9460"/>
          <a:stretch/>
        </p:blipFill>
        <p:spPr>
          <a:xfrm>
            <a:off x="-3" y="171651"/>
            <a:ext cx="74511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396613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11" grpId="0"/>
      <p:bldP spid="12" grpId="0"/>
      <p:bldP spid="13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8064D2-FAFE-4844-98F8-ACA46027DE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Infinite Sequence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7389BA-E141-6D43-B666-D09DC9E9A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15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54E868B-9032-6848-BE46-48FCB0D54FCA}"/>
              </a:ext>
            </a:extLst>
          </p:cNvPr>
          <p:cNvSpPr/>
          <p:nvPr/>
        </p:nvSpPr>
        <p:spPr>
          <a:xfrm>
            <a:off x="6084927" y="2981863"/>
            <a:ext cx="284480" cy="369332"/>
          </a:xfrm>
          <a:prstGeom prst="rect">
            <a:avLst/>
          </a:prstGeom>
          <a:ln w="38100"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764D6A-EA41-1541-8D8A-E1233503BD32}"/>
              </a:ext>
            </a:extLst>
          </p:cNvPr>
          <p:cNvSpPr/>
          <p:nvPr/>
        </p:nvSpPr>
        <p:spPr>
          <a:xfrm>
            <a:off x="6839307" y="2981863"/>
            <a:ext cx="284480" cy="369332"/>
          </a:xfrm>
          <a:prstGeom prst="rect">
            <a:avLst/>
          </a:prstGeom>
          <a:ln w="38100"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11C0AA1-3353-9D4F-A2D4-DCCD6004C943}"/>
              </a:ext>
            </a:extLst>
          </p:cNvPr>
          <p:cNvSpPr/>
          <p:nvPr/>
        </p:nvSpPr>
        <p:spPr>
          <a:xfrm>
            <a:off x="8429347" y="2981863"/>
            <a:ext cx="284480" cy="369332"/>
          </a:xfrm>
          <a:prstGeom prst="rect">
            <a:avLst/>
          </a:prstGeom>
          <a:ln w="38100"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2D56CBD-4FF4-8147-A9E2-CBE3C0006B15}"/>
              </a:ext>
            </a:extLst>
          </p:cNvPr>
          <p:cNvSpPr/>
          <p:nvPr/>
        </p:nvSpPr>
        <p:spPr>
          <a:xfrm>
            <a:off x="9183727" y="2981863"/>
            <a:ext cx="284480" cy="369332"/>
          </a:xfrm>
          <a:prstGeom prst="rect">
            <a:avLst/>
          </a:prstGeom>
          <a:ln w="38100"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BB6B8C55-12DA-6244-A009-0E1EDFC2A884}"/>
              </a:ext>
            </a:extLst>
          </p:cNvPr>
          <p:cNvSpPr>
            <a:spLocks noChangeAspect="1"/>
          </p:cNvSpPr>
          <p:nvPr/>
        </p:nvSpPr>
        <p:spPr>
          <a:xfrm>
            <a:off x="7593687" y="2906855"/>
            <a:ext cx="365760" cy="519351"/>
          </a:xfrm>
          <a:prstGeom prst="ellipse">
            <a:avLst/>
          </a:prstGeom>
          <a:ln w="38100">
            <a:solidFill>
              <a:schemeClr val="dk1">
                <a:shade val="80000"/>
                <a:hueOff val="0"/>
                <a:satOff val="0"/>
                <a:lumOff val="0"/>
              </a:schemeClr>
            </a:solidFill>
          </a:ln>
        </p:spPr>
        <p:txBody>
          <a:bodyPr rtlCol="0" anchor="ctr">
            <a:spAutoFit/>
          </a:bodyPr>
          <a:lstStyle/>
          <a:p>
            <a:pPr algn="l"/>
            <a:endParaRPr lang="en-US" dirty="0">
              <a:latin typeface="Candara" panose="020E0502030303020204" pitchFamily="34" charset="0"/>
              <a:cs typeface="Calibri" panose="020F0502020204030204" pitchFamily="34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7FC246C-75B8-694D-BD80-F5123BD242DD}"/>
              </a:ext>
            </a:extLst>
          </p:cNvPr>
          <p:cNvCxnSpPr>
            <a:cxnSpLocks/>
            <a:stCxn id="6" idx="3"/>
            <a:endCxn id="7" idx="1"/>
          </p:cNvCxnSpPr>
          <p:nvPr/>
        </p:nvCxnSpPr>
        <p:spPr>
          <a:xfrm>
            <a:off x="6369407" y="3166529"/>
            <a:ext cx="469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9B9816D2-5DBD-8448-A95B-C64F7C5D785F}"/>
              </a:ext>
            </a:extLst>
          </p:cNvPr>
          <p:cNvCxnSpPr>
            <a:cxnSpLocks/>
            <a:stCxn id="7" idx="3"/>
            <a:endCxn id="10" idx="2"/>
          </p:cNvCxnSpPr>
          <p:nvPr/>
        </p:nvCxnSpPr>
        <p:spPr>
          <a:xfrm>
            <a:off x="7123787" y="3166530"/>
            <a:ext cx="4699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58BB2F5A-EEF2-5A4D-99BB-6D58DBDAF8B0}"/>
              </a:ext>
            </a:extLst>
          </p:cNvPr>
          <p:cNvCxnSpPr>
            <a:cxnSpLocks/>
            <a:stCxn id="10" idx="6"/>
            <a:endCxn id="8" idx="1"/>
          </p:cNvCxnSpPr>
          <p:nvPr/>
        </p:nvCxnSpPr>
        <p:spPr>
          <a:xfrm flipV="1">
            <a:off x="7959447" y="3166530"/>
            <a:ext cx="469900" cy="1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43CB98F2-7818-844D-A070-BDF7D094AE10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8713827" y="3166529"/>
            <a:ext cx="469900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D0AD7FB7-89FA-FF4D-BAD4-2BE66B7E4ECA}"/>
              </a:ext>
            </a:extLst>
          </p:cNvPr>
          <p:cNvSpPr/>
          <p:nvPr/>
        </p:nvSpPr>
        <p:spPr>
          <a:xfrm>
            <a:off x="6431874" y="2726078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5F0E836-1F35-084F-A2E5-6BE1F316959F}"/>
              </a:ext>
            </a:extLst>
          </p:cNvPr>
          <p:cNvSpPr/>
          <p:nvPr/>
        </p:nvSpPr>
        <p:spPr>
          <a:xfrm>
            <a:off x="7153234" y="2736238"/>
            <a:ext cx="3706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R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7F9EB2EC-F9E8-974F-BC95-57C0A06C7D1F}"/>
              </a:ext>
            </a:extLst>
          </p:cNvPr>
          <p:cNvSpPr/>
          <p:nvPr/>
        </p:nvSpPr>
        <p:spPr>
          <a:xfrm>
            <a:off x="7288323" y="3363925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F755AD9-F849-6147-A213-66DD9599037C}"/>
              </a:ext>
            </a:extLst>
          </p:cNvPr>
          <p:cNvSpPr/>
          <p:nvPr/>
        </p:nvSpPr>
        <p:spPr>
          <a:xfrm>
            <a:off x="8027687" y="2713146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EF02628-AD76-4D4D-BE2B-21B7D9E64ABA}"/>
              </a:ext>
            </a:extLst>
          </p:cNvPr>
          <p:cNvSpPr/>
          <p:nvPr/>
        </p:nvSpPr>
        <p:spPr>
          <a:xfrm>
            <a:off x="8767477" y="2725140"/>
            <a:ext cx="34176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04F24B-E285-5D42-85FA-FF4CED7E0C40}"/>
              </a:ext>
            </a:extLst>
          </p:cNvPr>
          <p:cNvSpPr/>
          <p:nvPr/>
        </p:nvSpPr>
        <p:spPr>
          <a:xfrm>
            <a:off x="5949198" y="4016510"/>
            <a:ext cx="264367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[S, while A: R, S]</a:t>
            </a:r>
          </a:p>
        </p:txBody>
      </p:sp>
      <p:sp>
        <p:nvSpPr>
          <p:cNvPr id="32" name="Freeform 31">
            <a:extLst>
              <a:ext uri="{FF2B5EF4-FFF2-40B4-BE49-F238E27FC236}">
                <a16:creationId xmlns:a16="http://schemas.microsoft.com/office/drawing/2014/main" id="{2402037A-5DE1-9741-97E6-30E064B36354}"/>
              </a:ext>
            </a:extLst>
          </p:cNvPr>
          <p:cNvSpPr/>
          <p:nvPr/>
        </p:nvSpPr>
        <p:spPr>
          <a:xfrm>
            <a:off x="6918625" y="3298871"/>
            <a:ext cx="1101996" cy="443059"/>
          </a:xfrm>
          <a:custGeom>
            <a:avLst/>
            <a:gdLst>
              <a:gd name="connsiteX0" fmla="*/ 887372 w 1065207"/>
              <a:gd name="connsiteY0" fmla="*/ 81280 h 480201"/>
              <a:gd name="connsiteX1" fmla="*/ 1009292 w 1065207"/>
              <a:gd name="connsiteY1" fmla="*/ 406400 h 480201"/>
              <a:gd name="connsiteX2" fmla="*/ 94892 w 1065207"/>
              <a:gd name="connsiteY2" fmla="*/ 447040 h 480201"/>
              <a:gd name="connsiteX3" fmla="*/ 74572 w 1065207"/>
              <a:gd name="connsiteY3" fmla="*/ 0 h 480201"/>
              <a:gd name="connsiteX0" fmla="*/ 972716 w 1096350"/>
              <a:gd name="connsiteY0" fmla="*/ 10042 h 483152"/>
              <a:gd name="connsiteX1" fmla="*/ 1009292 w 1096350"/>
              <a:gd name="connsiteY1" fmla="*/ 406400 h 483152"/>
              <a:gd name="connsiteX2" fmla="*/ 94892 w 1096350"/>
              <a:gd name="connsiteY2" fmla="*/ 447040 h 483152"/>
              <a:gd name="connsiteX3" fmla="*/ 74572 w 1096350"/>
              <a:gd name="connsiteY3" fmla="*/ 0 h 483152"/>
              <a:gd name="connsiteX0" fmla="*/ 984908 w 1101996"/>
              <a:gd name="connsiteY0" fmla="*/ 0 h 517764"/>
              <a:gd name="connsiteX1" fmla="*/ 1009292 w 1101996"/>
              <a:gd name="connsiteY1" fmla="*/ 439101 h 517764"/>
              <a:gd name="connsiteX2" fmla="*/ 94892 w 1101996"/>
              <a:gd name="connsiteY2" fmla="*/ 479741 h 517764"/>
              <a:gd name="connsiteX3" fmla="*/ 74572 w 1101996"/>
              <a:gd name="connsiteY3" fmla="*/ 32701 h 51776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101996" h="517764">
                <a:moveTo>
                  <a:pt x="984908" y="0"/>
                </a:moveTo>
                <a:cubicBezTo>
                  <a:pt x="1111908" y="132080"/>
                  <a:pt x="1157628" y="359144"/>
                  <a:pt x="1009292" y="439101"/>
                </a:cubicBezTo>
                <a:cubicBezTo>
                  <a:pt x="860956" y="519058"/>
                  <a:pt x="250679" y="547474"/>
                  <a:pt x="94892" y="479741"/>
                </a:cubicBezTo>
                <a:cubicBezTo>
                  <a:pt x="-60895" y="412008"/>
                  <a:pt x="6838" y="222354"/>
                  <a:pt x="74572" y="32701"/>
                </a:cubicBezTo>
              </a:path>
            </a:pathLst>
          </a:custGeom>
          <a:noFill/>
          <a:ln w="38100">
            <a:solidFill>
              <a:schemeClr val="dk1">
                <a:shade val="95000"/>
                <a:satMod val="105000"/>
              </a:schemeClr>
            </a:solidFill>
            <a:tailEnd type="triangle"/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0" name="Freeform 39">
            <a:extLst>
              <a:ext uri="{FF2B5EF4-FFF2-40B4-BE49-F238E27FC236}">
                <a16:creationId xmlns:a16="http://schemas.microsoft.com/office/drawing/2014/main" id="{1343EE80-49FF-1048-97F7-75F3FCFD9D6B}"/>
              </a:ext>
            </a:extLst>
          </p:cNvPr>
          <p:cNvSpPr/>
          <p:nvPr/>
        </p:nvSpPr>
        <p:spPr>
          <a:xfrm>
            <a:off x="7969381" y="3173820"/>
            <a:ext cx="78077" cy="182880"/>
          </a:xfrm>
          <a:custGeom>
            <a:avLst/>
            <a:gdLst>
              <a:gd name="connsiteX0" fmla="*/ 109728 w 112032"/>
              <a:gd name="connsiteY0" fmla="*/ 0 h 195072"/>
              <a:gd name="connsiteX1" fmla="*/ 97536 w 112032"/>
              <a:gd name="connsiteY1" fmla="*/ 97536 h 195072"/>
              <a:gd name="connsiteX2" fmla="*/ 0 w 112032"/>
              <a:gd name="connsiteY2" fmla="*/ 195072 h 195072"/>
              <a:gd name="connsiteX0" fmla="*/ 73152 w 100194"/>
              <a:gd name="connsiteY0" fmla="*/ 0 h 182880"/>
              <a:gd name="connsiteX1" fmla="*/ 97536 w 100194"/>
              <a:gd name="connsiteY1" fmla="*/ 85344 h 182880"/>
              <a:gd name="connsiteX2" fmla="*/ 0 w 100194"/>
              <a:gd name="connsiteY2" fmla="*/ 182880 h 182880"/>
              <a:gd name="connsiteX0" fmla="*/ 73152 w 74251"/>
              <a:gd name="connsiteY0" fmla="*/ 0 h 182880"/>
              <a:gd name="connsiteX1" fmla="*/ 60960 w 74251"/>
              <a:gd name="connsiteY1" fmla="*/ 134112 h 182880"/>
              <a:gd name="connsiteX2" fmla="*/ 0 w 74251"/>
              <a:gd name="connsiteY2" fmla="*/ 182880 h 182880"/>
              <a:gd name="connsiteX0" fmla="*/ 73152 w 91759"/>
              <a:gd name="connsiteY0" fmla="*/ 0 h 182880"/>
              <a:gd name="connsiteX1" fmla="*/ 60960 w 91759"/>
              <a:gd name="connsiteY1" fmla="*/ 134112 h 182880"/>
              <a:gd name="connsiteX2" fmla="*/ 0 w 91759"/>
              <a:gd name="connsiteY2" fmla="*/ 182880 h 182880"/>
              <a:gd name="connsiteX0" fmla="*/ 73152 w 91759"/>
              <a:gd name="connsiteY0" fmla="*/ 0 h 183614"/>
              <a:gd name="connsiteX1" fmla="*/ 60960 w 91759"/>
              <a:gd name="connsiteY1" fmla="*/ 134112 h 183614"/>
              <a:gd name="connsiteX2" fmla="*/ 0 w 91759"/>
              <a:gd name="connsiteY2" fmla="*/ 182880 h 183614"/>
              <a:gd name="connsiteX0" fmla="*/ 73152 w 91759"/>
              <a:gd name="connsiteY0" fmla="*/ 0 h 182880"/>
              <a:gd name="connsiteX1" fmla="*/ 60960 w 91759"/>
              <a:gd name="connsiteY1" fmla="*/ 134112 h 182880"/>
              <a:gd name="connsiteX2" fmla="*/ 0 w 91759"/>
              <a:gd name="connsiteY2" fmla="*/ 182880 h 182880"/>
              <a:gd name="connsiteX0" fmla="*/ 73152 w 78077"/>
              <a:gd name="connsiteY0" fmla="*/ 0 h 182880"/>
              <a:gd name="connsiteX1" fmla="*/ 60960 w 78077"/>
              <a:gd name="connsiteY1" fmla="*/ 134112 h 182880"/>
              <a:gd name="connsiteX2" fmla="*/ 0 w 78077"/>
              <a:gd name="connsiteY2" fmla="*/ 182880 h 1828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78077" h="182880">
                <a:moveTo>
                  <a:pt x="73152" y="0"/>
                </a:moveTo>
                <a:cubicBezTo>
                  <a:pt x="76200" y="32512"/>
                  <a:pt x="87292" y="89492"/>
                  <a:pt x="60960" y="134112"/>
                </a:cubicBezTo>
                <a:cubicBezTo>
                  <a:pt x="34628" y="169306"/>
                  <a:pt x="39624" y="150368"/>
                  <a:pt x="0" y="182880"/>
                </a:cubicBezTo>
              </a:path>
            </a:pathLst>
          </a:custGeom>
          <a:noFill/>
          <a:ln w="38100">
            <a:solidFill>
              <a:schemeClr val="dk1">
                <a:shade val="95000"/>
                <a:satMod val="105000"/>
              </a:schemeClr>
            </a:solidFill>
          </a:ln>
        </p:spPr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938B2645-0A15-674B-89CF-F662C5B06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9332" y="2839902"/>
            <a:ext cx="1622504" cy="1725194"/>
          </a:xfrm>
          <a:prstGeom prst="rect">
            <a:avLst/>
          </a:prstGeom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BAC28B69-B096-4C42-AE92-C73D7116A2D8}"/>
              </a:ext>
            </a:extLst>
          </p:cNvPr>
          <p:cNvSpPr/>
          <p:nvPr/>
        </p:nvSpPr>
        <p:spPr>
          <a:xfrm>
            <a:off x="3551153" y="2378238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C1BBB20A-049E-D645-B8F8-8E72372A3540}"/>
              </a:ext>
            </a:extLst>
          </p:cNvPr>
          <p:cNvSpPr/>
          <p:nvPr/>
        </p:nvSpPr>
        <p:spPr>
          <a:xfrm>
            <a:off x="4218931" y="2378238"/>
            <a:ext cx="362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538929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25" grpId="0"/>
      <p:bldP spid="26" grpId="0"/>
      <p:bldP spid="27" grpId="0"/>
      <p:bldP spid="28" grpId="0"/>
      <p:bldP spid="29" grpId="0"/>
      <p:bldP spid="30" grpId="0"/>
      <p:bldP spid="32" grpId="0" animBg="1"/>
      <p:bldP spid="40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C50F90-4FF2-BD41-9570-E352F0EFC9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Tree for Finding a Successful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A3DD0B-8AF5-6641-913A-C95733D2AE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16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1DC0A9B-F62A-384F-83AE-B2214BCFEB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58720" y="1063752"/>
            <a:ext cx="6696358" cy="56067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5711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6B6C65-31C0-F741-8859-6BE4E7B4F5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Next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FE98-A367-4449-9012-39DF42FD8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 far we learned how to build a conditional plan for a simple example such as vacuum cleaner.</a:t>
            </a:r>
          </a:p>
          <a:p>
            <a:r>
              <a:rPr lang="en-US" dirty="0"/>
              <a:t>What about more complex planning problems?</a:t>
            </a:r>
          </a:p>
          <a:p>
            <a:pPr lvl="1"/>
            <a:r>
              <a:rPr lang="en-US" dirty="0"/>
              <a:t>It is hard to come up with a conditional plan for a general case. </a:t>
            </a:r>
          </a:p>
          <a:p>
            <a:pPr lvl="1"/>
            <a:r>
              <a:rPr lang="en-US" dirty="0"/>
              <a:t>Instead, we focus on a simplified complex model called Markov Decision Process (MDP).</a:t>
            </a:r>
          </a:p>
          <a:p>
            <a:pPr lvl="1"/>
            <a:r>
              <a:rPr lang="en-US" dirty="0"/>
              <a:t>Markovian assumption can simplify study a lot as we did for Bayesian networks over time.</a:t>
            </a: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30235E-DC52-C645-9B90-73B27027AF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2917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Plan</a:t>
            </a:r>
          </a:p>
          <a:p>
            <a:r>
              <a:rPr lang="en-US" dirty="0"/>
              <a:t>Markov Decision Process (MDP)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29644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D04092-30A5-444B-84AC-2C056A24D1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Markov Decision Process (MDP)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E1880A-54B4-416D-8709-64536E9FEB6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MDP: a sequential decision problem for a fully observable, stochastic environment with a Markovian transition model and additive rewards.</a:t>
            </a:r>
          </a:p>
          <a:p>
            <a:pPr lvl="1"/>
            <a:r>
              <a:rPr lang="en-US" dirty="0"/>
              <a:t>A set of states </a:t>
            </a:r>
            <a:r>
              <a:rPr lang="en-US" dirty="0">
                <a:solidFill>
                  <a:srgbClr val="7030A0"/>
                </a:solidFill>
              </a:rPr>
              <a:t>{s}</a:t>
            </a:r>
            <a:r>
              <a:rPr lang="en-US" dirty="0"/>
              <a:t> including an initial state;</a:t>
            </a:r>
          </a:p>
          <a:p>
            <a:pPr lvl="1"/>
            <a:r>
              <a:rPr lang="en-US" dirty="0"/>
              <a:t>A set of actions </a:t>
            </a:r>
            <a:r>
              <a:rPr lang="en-US" dirty="0">
                <a:solidFill>
                  <a:srgbClr val="7030A0"/>
                </a:solidFill>
              </a:rPr>
              <a:t>{a}</a:t>
            </a:r>
            <a:r>
              <a:rPr lang="en-US" dirty="0"/>
              <a:t> in each state;</a:t>
            </a:r>
          </a:p>
          <a:p>
            <a:pPr lvl="1"/>
            <a:r>
              <a:rPr lang="en-US" dirty="0"/>
              <a:t>A Markovian transition model </a:t>
            </a:r>
            <a:r>
              <a:rPr lang="en-US" dirty="0">
                <a:solidFill>
                  <a:srgbClr val="7030A0"/>
                </a:solidFill>
              </a:rPr>
              <a:t>P(</a:t>
            </a:r>
            <a:r>
              <a:rPr lang="en-US" dirty="0" err="1">
                <a:solidFill>
                  <a:srgbClr val="7030A0"/>
                </a:solidFill>
              </a:rPr>
              <a:t>s’|s</a:t>
            </a:r>
            <a:r>
              <a:rPr lang="en-US" dirty="0">
                <a:solidFill>
                  <a:srgbClr val="7030A0"/>
                </a:solidFill>
              </a:rPr>
              <a:t>, a)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An additive reward function </a:t>
            </a:r>
            <a:r>
              <a:rPr lang="en-US" dirty="0">
                <a:solidFill>
                  <a:srgbClr val="7030A0"/>
                </a:solidFill>
              </a:rPr>
              <a:t>R(</a:t>
            </a:r>
            <a:r>
              <a:rPr lang="en-US" dirty="0" err="1">
                <a:solidFill>
                  <a:srgbClr val="7030A0"/>
                </a:solidFill>
              </a:rPr>
              <a:t>s,a,s</a:t>
            </a:r>
            <a:r>
              <a:rPr lang="en-US" dirty="0">
                <a:solidFill>
                  <a:srgbClr val="7030A0"/>
                </a:solidFill>
              </a:rPr>
              <a:t>’)</a:t>
            </a:r>
            <a:r>
              <a:rPr lang="en-US" dirty="0"/>
              <a:t>;</a:t>
            </a:r>
          </a:p>
          <a:p>
            <a:pPr lvl="1"/>
            <a:r>
              <a:rPr lang="en-US" dirty="0"/>
              <a:t>Sequential decision: what action should we choose in each state along the sequence?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F5E467-D448-49B9-A29A-0DAAB2D26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12474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B0A687-7E45-484A-BB9F-8EFE354CB0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Review: Logic and Bayesian Networks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4DD14-6585-D849-A53D-F9FAE2ED38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Both are model-based for knowledge representation and focus on inference</a:t>
            </a:r>
          </a:p>
          <a:p>
            <a:pPr lvl="1"/>
            <a:r>
              <a:rPr lang="en-US" dirty="0"/>
              <a:t>Propositional logic: Boolean </a:t>
            </a:r>
          </a:p>
          <a:p>
            <a:pPr lvl="1"/>
            <a:r>
              <a:rPr lang="en-US" dirty="0"/>
              <a:t>First-order logic: relational</a:t>
            </a:r>
          </a:p>
          <a:p>
            <a:pPr lvl="1"/>
            <a:r>
              <a:rPr lang="en-US" dirty="0"/>
              <a:t>Bayesian Networks: uncertainty</a:t>
            </a:r>
          </a:p>
          <a:p>
            <a:r>
              <a:rPr lang="en-US" dirty="0"/>
              <a:t>They don’t address how to achieve a certain goal.</a:t>
            </a:r>
          </a:p>
          <a:p>
            <a:pPr lvl="1"/>
            <a:r>
              <a:rPr lang="en-US" dirty="0"/>
              <a:t>Planning agents: how to achieve a certain goal.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01ADF0-B295-BB40-A807-735AD659FB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26141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70CD-A9EE-E847-B9D7-82EDBD6E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MDP in a Grid World: Transition Model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C101C-F341-9240-A7F3-2871492F95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5854143" cy="5334001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Markovian transition model: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P</m:t>
                    </m:r>
                    <m:r>
                      <a:rPr lang="en-US" b="0" i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dirty="0"/>
                  <a:t>for Action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𝑎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Front: 0.8</a:t>
                </a:r>
              </a:p>
              <a:p>
                <a:pPr lvl="1"/>
                <a:r>
                  <a:rPr lang="en-US" dirty="0"/>
                  <a:t>Left: 0.1</a:t>
                </a:r>
              </a:p>
              <a:p>
                <a:pPr lvl="1"/>
                <a:r>
                  <a:rPr lang="en-US" dirty="0"/>
                  <a:t>Right: 0.1</a:t>
                </a:r>
              </a:p>
              <a:p>
                <a:pPr lvl="1"/>
                <a:r>
                  <a:rPr lang="en-US" dirty="0"/>
                  <a:t>Exception: bounced back by wall.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E3C101C-F341-9240-A7F3-2871492F95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5854143" cy="5334001"/>
              </a:xfrm>
              <a:blipFill>
                <a:blip r:embed="rId3"/>
                <a:stretch>
                  <a:fillRect l="-2820" t="-714" r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1E344-0EF7-EF49-B3C8-23D1C82E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F49AE7-E20C-6E4F-9FEE-82A91862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50194309"/>
              </p:ext>
            </p:extLst>
          </p:nvPr>
        </p:nvGraphicFramePr>
        <p:xfrm>
          <a:off x="7010400" y="1473200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7" name="Graphic 6" descr="Map compass">
            <a:extLst>
              <a:ext uri="{FF2B5EF4-FFF2-40B4-BE49-F238E27FC236}">
                <a16:creationId xmlns:a16="http://schemas.microsoft.com/office/drawing/2014/main" id="{47AEB339-C9E4-E740-BABC-01D019C33F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387041" y="4158667"/>
            <a:ext cx="750437" cy="750437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57F89046-2DE6-F940-BCF5-2EF4E71580F1}"/>
              </a:ext>
            </a:extLst>
          </p:cNvPr>
          <p:cNvSpPr/>
          <p:nvPr/>
        </p:nvSpPr>
        <p:spPr>
          <a:xfrm>
            <a:off x="7581225" y="3971454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903FEDAB-F170-7240-A88E-CDF786BF57E8}"/>
              </a:ext>
            </a:extLst>
          </p:cNvPr>
          <p:cNvSpPr/>
          <p:nvPr/>
        </p:nvSpPr>
        <p:spPr>
          <a:xfrm>
            <a:off x="7500007" y="3825773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448345D6-73C6-1843-BDD4-88E4675F61CC}"/>
              </a:ext>
            </a:extLst>
          </p:cNvPr>
          <p:cNvSpPr/>
          <p:nvPr/>
        </p:nvSpPr>
        <p:spPr>
          <a:xfrm>
            <a:off x="8028647" y="434921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A3D466-96B1-8F47-BD09-DE15F55AABD6}"/>
              </a:ext>
            </a:extLst>
          </p:cNvPr>
          <p:cNvSpPr/>
          <p:nvPr/>
        </p:nvSpPr>
        <p:spPr>
          <a:xfrm>
            <a:off x="7008236" y="4367438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pic>
        <p:nvPicPr>
          <p:cNvPr id="15" name="Graphic 14" descr="Map compass">
            <a:extLst>
              <a:ext uri="{FF2B5EF4-FFF2-40B4-BE49-F238E27FC236}">
                <a16:creationId xmlns:a16="http://schemas.microsoft.com/office/drawing/2014/main" id="{44778520-774B-6149-956D-8287074425B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8977960" y="4116581"/>
            <a:ext cx="750437" cy="750437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3C1FB382-AAE2-B041-B681-BFBE66AB9B1A}"/>
              </a:ext>
            </a:extLst>
          </p:cNvPr>
          <p:cNvSpPr/>
          <p:nvPr/>
        </p:nvSpPr>
        <p:spPr>
          <a:xfrm rot="5400000">
            <a:off x="9483560" y="4245843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EEFB350-F702-A04F-9D8B-5E4178732D04}"/>
              </a:ext>
            </a:extLst>
          </p:cNvPr>
          <p:cNvSpPr/>
          <p:nvPr/>
        </p:nvSpPr>
        <p:spPr>
          <a:xfrm>
            <a:off x="9721006" y="4325352"/>
            <a:ext cx="4956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0540DB7B-023F-7840-AFEA-46DE379F6019}"/>
              </a:ext>
            </a:extLst>
          </p:cNvPr>
          <p:cNvSpPr/>
          <p:nvPr/>
        </p:nvSpPr>
        <p:spPr>
          <a:xfrm>
            <a:off x="9127794" y="4810076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264626C-5A0F-CC46-B37D-6650DEFB1EC9}"/>
              </a:ext>
            </a:extLst>
          </p:cNvPr>
          <p:cNvSpPr/>
          <p:nvPr/>
        </p:nvSpPr>
        <p:spPr>
          <a:xfrm>
            <a:off x="9160234" y="3865802"/>
            <a:ext cx="4491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038BC3BA-938B-BC47-98B9-1C17589CD6C9}"/>
              </a:ext>
            </a:extLst>
          </p:cNvPr>
          <p:cNvSpPr/>
          <p:nvPr/>
        </p:nvSpPr>
        <p:spPr>
          <a:xfrm>
            <a:off x="6739012" y="29767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341F73-573E-364D-ACC7-B784B27E5630}"/>
              </a:ext>
            </a:extLst>
          </p:cNvPr>
          <p:cNvSpPr/>
          <p:nvPr/>
        </p:nvSpPr>
        <p:spPr>
          <a:xfrm>
            <a:off x="6739012" y="23144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AAAAC-E2A1-6C43-8521-10B827CEF294}"/>
              </a:ext>
            </a:extLst>
          </p:cNvPr>
          <p:cNvSpPr/>
          <p:nvPr/>
        </p:nvSpPr>
        <p:spPr>
          <a:xfrm>
            <a:off x="6753127" y="163950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FDF79-AA8C-6044-907C-68C87E412358}"/>
              </a:ext>
            </a:extLst>
          </p:cNvPr>
          <p:cNvSpPr/>
          <p:nvPr/>
        </p:nvSpPr>
        <p:spPr>
          <a:xfrm>
            <a:off x="8950227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2E6C1-76C8-B94B-90B7-091EB1DD323D}"/>
              </a:ext>
            </a:extLst>
          </p:cNvPr>
          <p:cNvSpPr/>
          <p:nvPr/>
        </p:nvSpPr>
        <p:spPr>
          <a:xfrm>
            <a:off x="9826527" y="34987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F38FF8-F15F-6E4C-88B2-6F239F8E48C4}"/>
              </a:ext>
            </a:extLst>
          </p:cNvPr>
          <p:cNvSpPr/>
          <p:nvPr/>
        </p:nvSpPr>
        <p:spPr>
          <a:xfrm>
            <a:off x="7260420" y="349875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63382-4DD7-474D-95A1-CE2DD8D7F682}"/>
              </a:ext>
            </a:extLst>
          </p:cNvPr>
          <p:cNvSpPr/>
          <p:nvPr/>
        </p:nvSpPr>
        <p:spPr>
          <a:xfrm>
            <a:off x="8069398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8802225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FE3A-A49B-3F4D-836D-B8CAC2BD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MDP in a Grid World: Example of Actions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BDE0-3A7F-F048-9034-1463526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21</a:t>
            </a:fld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9DED127-7EB9-2343-9806-DADF6400E886}"/>
              </a:ext>
            </a:extLst>
          </p:cNvPr>
          <p:cNvSpPr txBox="1"/>
          <p:nvPr/>
        </p:nvSpPr>
        <p:spPr>
          <a:xfrm>
            <a:off x="10601093" y="1717288"/>
            <a:ext cx="0" cy="0"/>
          </a:xfrm>
          <a:prstGeom prst="rect">
            <a:avLst/>
          </a:prstGeom>
        </p:spPr>
        <p:txBody>
          <a:bodyPr vert="horz" wrap="none" lIns="91440" tIns="0" rIns="45720" bIns="0" rtlCol="0" anchor="t">
            <a:normAutofit fontScale="25000" lnSpcReduction="20000"/>
            <a:scene3d>
              <a:camera prst="orthographicFront"/>
              <a:lightRig rig="threePt" dir="t">
                <a:rot lat="0" lon="0" rev="4800000"/>
              </a:lightRig>
            </a:scene3d>
            <a:sp3d prstMaterial="matte">
              <a:bevelT w="50800" h="10160"/>
            </a:sp3d>
          </a:bodyPr>
          <a:lstStyle/>
          <a:p>
            <a:pPr algn="ctr"/>
            <a:endParaRPr lang="en-US" sz="3200" dirty="0">
              <a:latin typeface="Candara" panose="020E0502030303020204" pitchFamily="34" charset="0"/>
            </a:endParaRP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E200F0-4E0D-7443-B5A1-75F4F0733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471729760"/>
              </p:ext>
            </p:extLst>
          </p:nvPr>
        </p:nvGraphicFramePr>
        <p:xfrm>
          <a:off x="2236160" y="1164026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8" name="Graphic 7" descr="Map compass">
            <a:extLst>
              <a:ext uri="{FF2B5EF4-FFF2-40B4-BE49-F238E27FC236}">
                <a16:creationId xmlns:a16="http://schemas.microsoft.com/office/drawing/2014/main" id="{95C9084D-792A-374F-9B6C-04394F6B2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36160" y="2471244"/>
            <a:ext cx="750437" cy="750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247290-E1EA-874D-8A77-8FE027B507E9}"/>
              </a:ext>
            </a:extLst>
          </p:cNvPr>
          <p:cNvSpPr/>
          <p:nvPr/>
        </p:nvSpPr>
        <p:spPr>
          <a:xfrm>
            <a:off x="1947296" y="268292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1781D-E9B1-8E4C-8A4C-018F72E7BDF3}"/>
              </a:ext>
            </a:extLst>
          </p:cNvPr>
          <p:cNvSpPr/>
          <p:nvPr/>
        </p:nvSpPr>
        <p:spPr>
          <a:xfrm>
            <a:off x="1947296" y="202063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DB125-F53F-BF46-BF2A-4BEAA2EB6C3F}"/>
              </a:ext>
            </a:extLst>
          </p:cNvPr>
          <p:cNvSpPr/>
          <p:nvPr/>
        </p:nvSpPr>
        <p:spPr>
          <a:xfrm>
            <a:off x="1961411" y="134564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92E8C-0974-9B4F-9025-91CC6C446B34}"/>
              </a:ext>
            </a:extLst>
          </p:cNvPr>
          <p:cNvSpPr/>
          <p:nvPr/>
        </p:nvSpPr>
        <p:spPr>
          <a:xfrm>
            <a:off x="4158511" y="32048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66282-216C-DC44-95C2-9422BFED894B}"/>
              </a:ext>
            </a:extLst>
          </p:cNvPr>
          <p:cNvSpPr/>
          <p:nvPr/>
        </p:nvSpPr>
        <p:spPr>
          <a:xfrm>
            <a:off x="5034811" y="320489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AD1DE-2081-714F-9AFE-004F70D60154}"/>
              </a:ext>
            </a:extLst>
          </p:cNvPr>
          <p:cNvSpPr/>
          <p:nvPr/>
        </p:nvSpPr>
        <p:spPr>
          <a:xfrm>
            <a:off x="2468704" y="3204896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BE0A1-CACB-3B4F-A344-C094E1B3B228}"/>
              </a:ext>
            </a:extLst>
          </p:cNvPr>
          <p:cNvSpPr/>
          <p:nvPr/>
        </p:nvSpPr>
        <p:spPr>
          <a:xfrm>
            <a:off x="3277682" y="32048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4FC94C2-C0E0-6742-AB4F-B78067D0D3F2}"/>
              </a:ext>
            </a:extLst>
          </p:cNvPr>
          <p:cNvSpPr/>
          <p:nvPr/>
        </p:nvSpPr>
        <p:spPr>
          <a:xfrm>
            <a:off x="2424902" y="2230205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graphicFrame>
        <p:nvGraphicFramePr>
          <p:cNvPr id="19" name="Content Placeholder 4">
            <a:extLst>
              <a:ext uri="{FF2B5EF4-FFF2-40B4-BE49-F238E27FC236}">
                <a16:creationId xmlns:a16="http://schemas.microsoft.com/office/drawing/2014/main" id="{6E732846-4964-B84E-9AB3-C83EC00E66E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77343895"/>
              </p:ext>
            </p:extLst>
          </p:nvPr>
        </p:nvGraphicFramePr>
        <p:xfrm>
          <a:off x="6668115" y="235729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20" name="Graphic 19" descr="Map compass">
            <a:extLst>
              <a:ext uri="{FF2B5EF4-FFF2-40B4-BE49-F238E27FC236}">
                <a16:creationId xmlns:a16="http://schemas.microsoft.com/office/drawing/2014/main" id="{734B4605-62D8-0640-A6C5-FDAB6E6BB90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333766" y="3685634"/>
            <a:ext cx="750437" cy="750437"/>
          </a:xfrm>
          <a:prstGeom prst="rect">
            <a:avLst/>
          </a:prstGeom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65DCF24E-8D25-0B42-B3B4-D0C657B26D69}"/>
              </a:ext>
            </a:extLst>
          </p:cNvPr>
          <p:cNvSpPr/>
          <p:nvPr/>
        </p:nvSpPr>
        <p:spPr>
          <a:xfrm>
            <a:off x="6379251" y="387618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613EAE58-68FF-9442-99CC-8E386E2CEFEF}"/>
              </a:ext>
            </a:extLst>
          </p:cNvPr>
          <p:cNvSpPr/>
          <p:nvPr/>
        </p:nvSpPr>
        <p:spPr>
          <a:xfrm>
            <a:off x="6379251" y="321389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C01F2AF-5CF2-8E4D-B46E-B16A80EC529C}"/>
              </a:ext>
            </a:extLst>
          </p:cNvPr>
          <p:cNvSpPr/>
          <p:nvPr/>
        </p:nvSpPr>
        <p:spPr>
          <a:xfrm>
            <a:off x="6393366" y="253891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CA3492E1-7976-594F-8F39-BF036B87E0C0}"/>
              </a:ext>
            </a:extLst>
          </p:cNvPr>
          <p:cNvSpPr/>
          <p:nvPr/>
        </p:nvSpPr>
        <p:spPr>
          <a:xfrm>
            <a:off x="8590466" y="43981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0FEC36E-FC2B-1C4E-8741-6A3B0107B73C}"/>
              </a:ext>
            </a:extLst>
          </p:cNvPr>
          <p:cNvSpPr/>
          <p:nvPr/>
        </p:nvSpPr>
        <p:spPr>
          <a:xfrm>
            <a:off x="9466766" y="439816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0E450C0-96C7-F643-BA9C-31FCF3000B87}"/>
              </a:ext>
            </a:extLst>
          </p:cNvPr>
          <p:cNvSpPr/>
          <p:nvPr/>
        </p:nvSpPr>
        <p:spPr>
          <a:xfrm>
            <a:off x="6900659" y="439816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F2261A-473C-FB43-AFA3-7961338A5C87}"/>
              </a:ext>
            </a:extLst>
          </p:cNvPr>
          <p:cNvSpPr/>
          <p:nvPr/>
        </p:nvSpPr>
        <p:spPr>
          <a:xfrm>
            <a:off x="7709637" y="439816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383B7FD0-8D76-5C4A-9F1B-5FBCB9FA9471}"/>
              </a:ext>
            </a:extLst>
          </p:cNvPr>
          <p:cNvSpPr/>
          <p:nvPr/>
        </p:nvSpPr>
        <p:spPr>
          <a:xfrm>
            <a:off x="8527950" y="3423471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graphicFrame>
        <p:nvGraphicFramePr>
          <p:cNvPr id="29" name="Content Placeholder 4">
            <a:extLst>
              <a:ext uri="{FF2B5EF4-FFF2-40B4-BE49-F238E27FC236}">
                <a16:creationId xmlns:a16="http://schemas.microsoft.com/office/drawing/2014/main" id="{1FDA3B17-2386-0745-BD84-9AA7F303EFF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46006055"/>
              </p:ext>
            </p:extLst>
          </p:nvPr>
        </p:nvGraphicFramePr>
        <p:xfrm>
          <a:off x="2243861" y="4025699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30" name="Graphic 29" descr="Map compass">
            <a:extLst>
              <a:ext uri="{FF2B5EF4-FFF2-40B4-BE49-F238E27FC236}">
                <a16:creationId xmlns:a16="http://schemas.microsoft.com/office/drawing/2014/main" id="{C7EA8936-A53F-7C46-A8FB-240E87B9CE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122707" y="5354041"/>
            <a:ext cx="750437" cy="750437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69BE4ED0-297F-9844-94A3-3D68505525A6}"/>
              </a:ext>
            </a:extLst>
          </p:cNvPr>
          <p:cNvSpPr/>
          <p:nvPr/>
        </p:nvSpPr>
        <p:spPr>
          <a:xfrm>
            <a:off x="1954997" y="554459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B01743C2-E0AA-AC43-8818-D99800C92133}"/>
              </a:ext>
            </a:extLst>
          </p:cNvPr>
          <p:cNvSpPr/>
          <p:nvPr/>
        </p:nvSpPr>
        <p:spPr>
          <a:xfrm>
            <a:off x="1954997" y="488230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8FBF8E-30B0-AA48-8B40-DAA8151EF8F2}"/>
              </a:ext>
            </a:extLst>
          </p:cNvPr>
          <p:cNvSpPr/>
          <p:nvPr/>
        </p:nvSpPr>
        <p:spPr>
          <a:xfrm>
            <a:off x="1969112" y="420731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D0A8B44A-8547-B249-A01F-EA12D5879FF9}"/>
              </a:ext>
            </a:extLst>
          </p:cNvPr>
          <p:cNvSpPr/>
          <p:nvPr/>
        </p:nvSpPr>
        <p:spPr>
          <a:xfrm>
            <a:off x="4116007" y="60665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F088F2C-EFC3-8F42-98ED-EBB0FE1B56B8}"/>
              </a:ext>
            </a:extLst>
          </p:cNvPr>
          <p:cNvSpPr/>
          <p:nvPr/>
        </p:nvSpPr>
        <p:spPr>
          <a:xfrm>
            <a:off x="5042512" y="606656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DCFA8D3D-6536-4947-841F-F976EF0031C3}"/>
              </a:ext>
            </a:extLst>
          </p:cNvPr>
          <p:cNvSpPr/>
          <p:nvPr/>
        </p:nvSpPr>
        <p:spPr>
          <a:xfrm>
            <a:off x="2476405" y="6066569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758604E5-9047-B145-963A-1183BD3C590C}"/>
              </a:ext>
            </a:extLst>
          </p:cNvPr>
          <p:cNvSpPr/>
          <p:nvPr/>
        </p:nvSpPr>
        <p:spPr>
          <a:xfrm>
            <a:off x="3285383" y="60665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E09C3C32-115B-344F-BDC8-ABE91ABDB61A}"/>
              </a:ext>
            </a:extLst>
          </p:cNvPr>
          <p:cNvSpPr/>
          <p:nvPr/>
        </p:nvSpPr>
        <p:spPr>
          <a:xfrm>
            <a:off x="3316891" y="5091878"/>
            <a:ext cx="3642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B29140BD-EA1C-6348-BBDF-921B6596E36C}"/>
              </a:ext>
            </a:extLst>
          </p:cNvPr>
          <p:cNvSpPr/>
          <p:nvPr/>
        </p:nvSpPr>
        <p:spPr>
          <a:xfrm>
            <a:off x="2289395" y="1987546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9F1C8F8-61A5-AB46-B34E-CE150E5D2879}"/>
              </a:ext>
            </a:extLst>
          </p:cNvPr>
          <p:cNvSpPr/>
          <p:nvPr/>
        </p:nvSpPr>
        <p:spPr>
          <a:xfrm>
            <a:off x="3166880" y="2691799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30531E7B-9CD9-9C4E-9314-BF490C106C08}"/>
              </a:ext>
            </a:extLst>
          </p:cNvPr>
          <p:cNvSpPr/>
          <p:nvPr/>
        </p:nvSpPr>
        <p:spPr>
          <a:xfrm>
            <a:off x="2348349" y="2688085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3534966-1F8A-D64D-A5D9-24B6D9909948}"/>
              </a:ext>
            </a:extLst>
          </p:cNvPr>
          <p:cNvSpPr/>
          <p:nvPr/>
        </p:nvSpPr>
        <p:spPr>
          <a:xfrm>
            <a:off x="3229941" y="5584405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8ECD92D5-714C-DF47-8196-033F8CA81909}"/>
              </a:ext>
            </a:extLst>
          </p:cNvPr>
          <p:cNvSpPr/>
          <p:nvPr/>
        </p:nvSpPr>
        <p:spPr>
          <a:xfrm>
            <a:off x="3999815" y="559197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3EFE7304-56B5-0A42-A735-8D88840C9F65}"/>
              </a:ext>
            </a:extLst>
          </p:cNvPr>
          <p:cNvSpPr/>
          <p:nvPr/>
        </p:nvSpPr>
        <p:spPr>
          <a:xfrm>
            <a:off x="2427621" y="5591978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430C41D1-4579-5340-90D4-3346C35086FA}"/>
              </a:ext>
            </a:extLst>
          </p:cNvPr>
          <p:cNvSpPr/>
          <p:nvPr/>
        </p:nvSpPr>
        <p:spPr>
          <a:xfrm>
            <a:off x="8399684" y="3213267"/>
            <a:ext cx="5549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80%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EA66E97-17F8-B647-B743-9BB52F7B14FA}"/>
              </a:ext>
            </a:extLst>
          </p:cNvPr>
          <p:cNvSpPr/>
          <p:nvPr/>
        </p:nvSpPr>
        <p:spPr>
          <a:xfrm>
            <a:off x="9169558" y="3934514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8111DC61-692C-1A48-96F8-590C27CC3D2E}"/>
              </a:ext>
            </a:extLst>
          </p:cNvPr>
          <p:cNvSpPr/>
          <p:nvPr/>
        </p:nvSpPr>
        <p:spPr>
          <a:xfrm>
            <a:off x="7597364" y="3934514"/>
            <a:ext cx="50847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ndara" panose="020E0502030303020204" pitchFamily="34" charset="0"/>
              </a:rPr>
              <a:t>10%</a:t>
            </a:r>
          </a:p>
        </p:txBody>
      </p:sp>
    </p:spTree>
    <p:extLst>
      <p:ext uri="{BB962C8B-B14F-4D97-AF65-F5344CB8AC3E}">
        <p14:creationId xmlns:p14="http://schemas.microsoft.com/office/powerpoint/2010/main" val="13692281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70CD-A9EE-E847-B9D7-82EDBD6E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MDP in a Grid World: Reward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E3C101C-F341-9240-A7F3-2871492F95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5814468" cy="5334001"/>
          </a:xfrm>
        </p:spPr>
        <p:txBody>
          <a:bodyPr>
            <a:normAutofit/>
          </a:bodyPr>
          <a:lstStyle/>
          <a:p>
            <a:pPr marL="11113" indent="0">
              <a:buNone/>
            </a:pPr>
            <a:r>
              <a:rPr lang="en-US" sz="2800" dirty="0"/>
              <a:t>Reward function: </a:t>
            </a:r>
            <a:r>
              <a:rPr lang="en-US" sz="2800" dirty="0">
                <a:solidFill>
                  <a:srgbClr val="7030A0"/>
                </a:solidFill>
              </a:rPr>
              <a:t>R(</a:t>
            </a:r>
            <a:r>
              <a:rPr lang="en-US" sz="2800" dirty="0" err="1">
                <a:solidFill>
                  <a:srgbClr val="7030A0"/>
                </a:solidFill>
              </a:rPr>
              <a:t>s,a,s</a:t>
            </a:r>
            <a:r>
              <a:rPr lang="en-US" sz="2800" dirty="0">
                <a:solidFill>
                  <a:srgbClr val="7030A0"/>
                </a:solidFill>
              </a:rPr>
              <a:t>’)</a:t>
            </a:r>
          </a:p>
          <a:p>
            <a:r>
              <a:rPr lang="en-US" sz="2800" dirty="0"/>
              <a:t>Example 1:</a:t>
            </a:r>
          </a:p>
          <a:p>
            <a:pPr lvl="1"/>
            <a:r>
              <a:rPr lang="en-US" sz="2400" dirty="0"/>
              <a:t>Absorbing state: +100, -100</a:t>
            </a:r>
          </a:p>
          <a:p>
            <a:pPr lvl="1"/>
            <a:r>
              <a:rPr lang="en-US" sz="2400" dirty="0"/>
              <a:t>Others: 0</a:t>
            </a:r>
          </a:p>
          <a:p>
            <a:r>
              <a:rPr lang="en-US" sz="2800" dirty="0"/>
              <a:t>Example 2:</a:t>
            </a:r>
          </a:p>
          <a:p>
            <a:pPr lvl="1"/>
            <a:r>
              <a:rPr lang="en-US" sz="2400" dirty="0"/>
              <a:t>Absorbing state: +100, -100</a:t>
            </a:r>
          </a:p>
          <a:p>
            <a:pPr lvl="1"/>
            <a:r>
              <a:rPr lang="en-US" sz="2400" dirty="0"/>
              <a:t>Others: -1</a:t>
            </a:r>
          </a:p>
          <a:p>
            <a:pPr marL="11113" indent="0">
              <a:buNone/>
            </a:pPr>
            <a:r>
              <a:rPr lang="en-US" sz="2800" dirty="0">
                <a:solidFill>
                  <a:srgbClr val="FF0000"/>
                </a:solidFill>
              </a:rPr>
              <a:t>The above reward is independent of a and s’, i.e., R(</a:t>
            </a:r>
            <a:r>
              <a:rPr lang="en-US" sz="2800" dirty="0" err="1">
                <a:solidFill>
                  <a:srgbClr val="FF0000"/>
                </a:solidFill>
              </a:rPr>
              <a:t>s,a,s</a:t>
            </a:r>
            <a:r>
              <a:rPr lang="en-US" sz="2800" dirty="0">
                <a:solidFill>
                  <a:srgbClr val="FF0000"/>
                </a:solidFill>
              </a:rPr>
              <a:t>’)=R(s).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1E344-0EF7-EF49-B3C8-23D1C82E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F49AE7-E20C-6E4F-9FEE-82A91862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98121694"/>
              </p:ext>
            </p:extLst>
          </p:nvPr>
        </p:nvGraphicFramePr>
        <p:xfrm>
          <a:off x="7010400" y="1473200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8BC3BA-938B-BC47-98B9-1C17589CD6C9}"/>
              </a:ext>
            </a:extLst>
          </p:cNvPr>
          <p:cNvSpPr/>
          <p:nvPr/>
        </p:nvSpPr>
        <p:spPr>
          <a:xfrm>
            <a:off x="6739012" y="29767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341F73-573E-364D-ACC7-B784B27E5630}"/>
              </a:ext>
            </a:extLst>
          </p:cNvPr>
          <p:cNvSpPr/>
          <p:nvPr/>
        </p:nvSpPr>
        <p:spPr>
          <a:xfrm>
            <a:off x="6739012" y="23144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AAAAC-E2A1-6C43-8521-10B827CEF294}"/>
              </a:ext>
            </a:extLst>
          </p:cNvPr>
          <p:cNvSpPr/>
          <p:nvPr/>
        </p:nvSpPr>
        <p:spPr>
          <a:xfrm>
            <a:off x="6753127" y="163950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FDF79-AA8C-6044-907C-68C87E412358}"/>
              </a:ext>
            </a:extLst>
          </p:cNvPr>
          <p:cNvSpPr/>
          <p:nvPr/>
        </p:nvSpPr>
        <p:spPr>
          <a:xfrm>
            <a:off x="8950227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2E6C1-76C8-B94B-90B7-091EB1DD323D}"/>
              </a:ext>
            </a:extLst>
          </p:cNvPr>
          <p:cNvSpPr/>
          <p:nvPr/>
        </p:nvSpPr>
        <p:spPr>
          <a:xfrm>
            <a:off x="9826527" y="34987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F38FF8-F15F-6E4C-88B2-6F239F8E48C4}"/>
              </a:ext>
            </a:extLst>
          </p:cNvPr>
          <p:cNvSpPr/>
          <p:nvPr/>
        </p:nvSpPr>
        <p:spPr>
          <a:xfrm>
            <a:off x="7260420" y="349875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63382-4DD7-474D-95A1-CE2DD8D7F682}"/>
              </a:ext>
            </a:extLst>
          </p:cNvPr>
          <p:cNvSpPr/>
          <p:nvPr/>
        </p:nvSpPr>
        <p:spPr>
          <a:xfrm>
            <a:off x="8069398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27" name="Content Placeholder 4">
            <a:extLst>
              <a:ext uri="{FF2B5EF4-FFF2-40B4-BE49-F238E27FC236}">
                <a16:creationId xmlns:a16="http://schemas.microsoft.com/office/drawing/2014/main" id="{8AB810F1-57AB-DA49-A68B-DC1E9F51411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620767196"/>
              </p:ext>
            </p:extLst>
          </p:nvPr>
        </p:nvGraphicFramePr>
        <p:xfrm>
          <a:off x="7003211" y="4061689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8" name="Rectangle 27">
            <a:extLst>
              <a:ext uri="{FF2B5EF4-FFF2-40B4-BE49-F238E27FC236}">
                <a16:creationId xmlns:a16="http://schemas.microsoft.com/office/drawing/2014/main" id="{5E9076B7-C6E6-6243-A89E-84CC93B8229D}"/>
              </a:ext>
            </a:extLst>
          </p:cNvPr>
          <p:cNvSpPr/>
          <p:nvPr/>
        </p:nvSpPr>
        <p:spPr>
          <a:xfrm>
            <a:off x="6731823" y="556527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68DAFD7-BC20-9A4D-B575-9232215C158E}"/>
              </a:ext>
            </a:extLst>
          </p:cNvPr>
          <p:cNvSpPr/>
          <p:nvPr/>
        </p:nvSpPr>
        <p:spPr>
          <a:xfrm>
            <a:off x="6731823" y="490298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102C8C4-69CB-BF4B-B52E-7C95EEFA9450}"/>
              </a:ext>
            </a:extLst>
          </p:cNvPr>
          <p:cNvSpPr/>
          <p:nvPr/>
        </p:nvSpPr>
        <p:spPr>
          <a:xfrm>
            <a:off x="6745938" y="422799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3D91DE2D-D9BE-9D4F-B4E2-4C51BE07E434}"/>
              </a:ext>
            </a:extLst>
          </p:cNvPr>
          <p:cNvSpPr/>
          <p:nvPr/>
        </p:nvSpPr>
        <p:spPr>
          <a:xfrm>
            <a:off x="8943038" y="61674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0FFC612C-1A72-0046-B099-0C878EEB9E3C}"/>
              </a:ext>
            </a:extLst>
          </p:cNvPr>
          <p:cNvSpPr/>
          <p:nvPr/>
        </p:nvSpPr>
        <p:spPr>
          <a:xfrm>
            <a:off x="9819338" y="616745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C30CCDC2-AE27-924B-9414-93E1EB0835A5}"/>
              </a:ext>
            </a:extLst>
          </p:cNvPr>
          <p:cNvSpPr/>
          <p:nvPr/>
        </p:nvSpPr>
        <p:spPr>
          <a:xfrm>
            <a:off x="7253231" y="6167456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F7001902-B3B1-1C4F-A082-A78F32280DD6}"/>
              </a:ext>
            </a:extLst>
          </p:cNvPr>
          <p:cNvSpPr/>
          <p:nvPr/>
        </p:nvSpPr>
        <p:spPr>
          <a:xfrm>
            <a:off x="8062209" y="61674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567301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176-D1CD-0045-B62F-55C3969F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1E0BA2-EAEE-D34F-8CB0-E94556EF9D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Policy π: </a:t>
            </a:r>
            <a:r>
              <a:rPr lang="el-GR" dirty="0">
                <a:solidFill>
                  <a:srgbClr val="7030A0"/>
                </a:solidFill>
              </a:rPr>
              <a:t>π(</a:t>
            </a:r>
            <a:r>
              <a:rPr lang="en-US" dirty="0">
                <a:solidFill>
                  <a:srgbClr val="7030A0"/>
                </a:solidFill>
              </a:rPr>
              <a:t>s)</a:t>
            </a:r>
            <a:r>
              <a:rPr lang="en-US" dirty="0"/>
              <a:t> is the action </a:t>
            </a:r>
            <a:br>
              <a:rPr lang="en-US" dirty="0"/>
            </a:br>
            <a:r>
              <a:rPr lang="en-US" dirty="0"/>
              <a:t>recommended by the </a:t>
            </a:r>
            <a:br>
              <a:rPr lang="en-US" dirty="0"/>
            </a:br>
            <a:r>
              <a:rPr lang="en-US" dirty="0"/>
              <a:t>policy </a:t>
            </a:r>
            <a:r>
              <a:rPr lang="el-GR" dirty="0"/>
              <a:t>π </a:t>
            </a:r>
            <a:r>
              <a:rPr lang="en-US" dirty="0"/>
              <a:t>for each state s.</a:t>
            </a:r>
          </a:p>
          <a:p>
            <a:pPr lvl="1"/>
            <a:r>
              <a:rPr lang="en-US" dirty="0"/>
              <a:t>Actions at each state in Grid World: ← ↑ → ↓</a:t>
            </a:r>
          </a:p>
          <a:p>
            <a:r>
              <a:rPr lang="en-US" dirty="0"/>
              <a:t>Planning: to find an optimal policy.</a:t>
            </a:r>
          </a:p>
          <a:p>
            <a:pPr lvl="1"/>
            <a:r>
              <a:rPr lang="en-US" dirty="0"/>
              <a:t>What is the action recommended by an optimal policy at State </a:t>
            </a:r>
            <a:r>
              <a:rPr lang="en-US" dirty="0">
                <a:solidFill>
                  <a:srgbClr val="7030A0"/>
                </a:solidFill>
              </a:rPr>
              <a:t>a1</a:t>
            </a:r>
            <a:r>
              <a:rPr lang="en-US" dirty="0"/>
              <a:t>?</a:t>
            </a:r>
          </a:p>
          <a:p>
            <a:r>
              <a:rPr lang="en-US" dirty="0"/>
              <a:t>To determine if a policy is good or not, we can apply Utility Theory.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BA52-6F87-D845-B883-806D02A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26591AC3-6947-4DC2-9A0B-6F5FE0267B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99274452"/>
              </p:ext>
            </p:extLst>
          </p:nvPr>
        </p:nvGraphicFramePr>
        <p:xfrm>
          <a:off x="6269252" y="385760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C3B440-09F9-491B-B1C1-9C0992A609FA}"/>
              </a:ext>
            </a:extLst>
          </p:cNvPr>
          <p:cNvSpPr/>
          <p:nvPr/>
        </p:nvSpPr>
        <p:spPr>
          <a:xfrm>
            <a:off x="5997864" y="188934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70276D9-CEE6-498E-8D0E-4778E7364C89}"/>
              </a:ext>
            </a:extLst>
          </p:cNvPr>
          <p:cNvSpPr/>
          <p:nvPr/>
        </p:nvSpPr>
        <p:spPr>
          <a:xfrm>
            <a:off x="5997864" y="122705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5FD9899-1E4A-49F0-AE05-490F99D92821}"/>
              </a:ext>
            </a:extLst>
          </p:cNvPr>
          <p:cNvSpPr/>
          <p:nvPr/>
        </p:nvSpPr>
        <p:spPr>
          <a:xfrm>
            <a:off x="6011979" y="55206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2219AD3-6E9F-4A3D-964B-CEEF84AA4041}"/>
              </a:ext>
            </a:extLst>
          </p:cNvPr>
          <p:cNvSpPr/>
          <p:nvPr/>
        </p:nvSpPr>
        <p:spPr>
          <a:xfrm>
            <a:off x="8209079" y="24113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B58B8C4-B088-4350-9BAE-3FACB544722C}"/>
              </a:ext>
            </a:extLst>
          </p:cNvPr>
          <p:cNvSpPr/>
          <p:nvPr/>
        </p:nvSpPr>
        <p:spPr>
          <a:xfrm>
            <a:off x="9085379" y="241131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04D247A-7B51-4ED6-AA92-D63A78149802}"/>
              </a:ext>
            </a:extLst>
          </p:cNvPr>
          <p:cNvSpPr/>
          <p:nvPr/>
        </p:nvSpPr>
        <p:spPr>
          <a:xfrm>
            <a:off x="6519272" y="241131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8921526-9B72-441E-88F8-7158DF0F84DB}"/>
              </a:ext>
            </a:extLst>
          </p:cNvPr>
          <p:cNvSpPr/>
          <p:nvPr/>
        </p:nvSpPr>
        <p:spPr>
          <a:xfrm>
            <a:off x="7328250" y="241131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7281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AD11-9B32-5E45-9789-9BB46069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Theory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B83A-6AA5-0242-B612-B8F66C525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Utility function </a:t>
                </a:r>
                <a:r>
                  <a:rPr lang="en-US" i="1" dirty="0">
                    <a:solidFill>
                      <a:srgbClr val="7030A0"/>
                    </a:solidFill>
                  </a:rPr>
                  <a:t>U(c)</a:t>
                </a:r>
                <a:r>
                  <a:rPr lang="en-US" dirty="0"/>
                  <a:t> for Choice c: the agent’s preference measure of Choice c. </a:t>
                </a:r>
              </a:p>
              <a:p>
                <a:r>
                  <a:rPr lang="en-US" dirty="0"/>
                  <a:t>Utility Theory: the agent will prefer choices with higher utility.</a:t>
                </a:r>
              </a:p>
              <a:p>
                <a:r>
                  <a:rPr lang="en-US" dirty="0"/>
                  <a:t>We apply utility function to state sequences to measure which state sequence is better.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, ...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dirty="0">
                    <a:ea typeface="Cambria Math" panose="02040503050406030204" pitchFamily="18" charset="0"/>
                  </a:rPr>
                  <a:t>for a state sequence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, ...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B83A-6AA5-0242-B612-B8F66C525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1B572-2170-E144-B93B-5A3D9392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28740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12AD11-9B32-5E45-9789-9BB460691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Function of a State Sequence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B83A-6AA5-0242-B612-B8F66C5256F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11113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For a state sequence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′′</m:t>
                    </m:r>
                    <m:r>
                      <m:rPr>
                        <m:nor/>
                      </m:rPr>
                      <a:rPr lang="en-US" dirty="0">
                        <a:solidFill>
                          <a:srgbClr val="7030A0"/>
                        </a:solidFill>
                      </a:rPr>
                      <m:t>, ...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Additive rewards: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, ...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⋯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/>
                  <a:t>Applicable for finite sequences terminating at absorbing states.</a:t>
                </a:r>
              </a:p>
              <a:p>
                <a:r>
                  <a:rPr lang="en-US" dirty="0"/>
                  <a:t>Additive rewards with discounted factor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dirty="0"/>
                  <a:t> (</a:t>
                </a:r>
                <a14:m>
                  <m:oMath xmlns:m="http://schemas.openxmlformats.org/officeDocument/2006/math">
                    <m:r>
                      <a:rPr lang="en-US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≤1</m:t>
                    </m:r>
                  </m:oMath>
                </a14:m>
                <a:r>
                  <a:rPr lang="en-US" dirty="0"/>
                  <a:t>, e.g., 0.9)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, ...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𝛾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</m:d>
                    <m:r>
                      <a:rPr lang="en-US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 ⋯</m:t>
                    </m:r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:r>
                  <a:rPr lang="en-US" dirty="0">
                    <a:ea typeface="Cambria Math" panose="02040503050406030204" pitchFamily="18" charset="0"/>
                  </a:rPr>
                  <a:t>For an infinite sequence, the utility can be bounded as </a:t>
                </a:r>
                <a:br>
                  <a:rPr lang="en-US" dirty="0">
                    <a:ea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[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′′</m:t>
                        </m:r>
                        <m:r>
                          <m:rPr>
                            <m:nor/>
                          </m:rPr>
                          <a:rPr lang="en-US" dirty="0">
                            <a:solidFill>
                              <a:srgbClr val="7030A0"/>
                            </a:solidFill>
                          </a:rPr>
                          <m:t>, ...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]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≤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1+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 ⋯</m:t>
                        </m:r>
                      </m:e>
                    </m:d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max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max</m:t>
                            </m:r>
                          </m:sub>
                        </m:sSub>
                      </m:num>
                      <m:den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𝛾</m:t>
                        </m:r>
                      </m:den>
                    </m:f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DACB83A-6AA5-0242-B612-B8F66C5256F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618" t="-1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E1B572-2170-E144-B93B-5A3D939280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63325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28F23-D74E-F945-A2E1-6C965D02D9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Discounted Reward?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EA6D98-384F-764B-A65C-66CE792FE7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Avoid infinite utility in MDP with cycles.</a:t>
            </a:r>
          </a:p>
          <a:p>
            <a:r>
              <a:rPr lang="en-US" dirty="0"/>
              <a:t>Discourage a long sequence.</a:t>
            </a:r>
          </a:p>
          <a:p>
            <a:r>
              <a:rPr lang="en-US" dirty="0"/>
              <a:t>If the reward is financial, immediate rewards may earn more interest than delayed rewards.</a:t>
            </a:r>
          </a:p>
          <a:p>
            <a:r>
              <a:rPr lang="en-US" dirty="0"/>
              <a:t>Animal/human behavior shows preference for immediate reward.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CC9291-A88B-4C4A-B5CD-5803AA890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5286820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770CD-A9EE-E847-B9D7-82EDBD6E6D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 in a Grid World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366DDEAC-AE28-074D-809D-F9AEB1EC78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Sequence: a1, b1, c1, c2, c3, c4.</a:t>
            </a:r>
          </a:p>
          <a:p>
            <a:pPr>
              <a:tabLst>
                <a:tab pos="631825" algn="l"/>
              </a:tabLst>
            </a:pPr>
            <a:r>
              <a:rPr lang="en-US" dirty="0">
                <a:solidFill>
                  <a:srgbClr val="7030A0"/>
                </a:solidFill>
              </a:rPr>
              <a:t>U[a1, b1, c1, c2, c3, c4] = (-1)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+ 0.9(-1)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+ 0.9</a:t>
            </a:r>
            <a:r>
              <a:rPr lang="en-US" baseline="30000" dirty="0">
                <a:solidFill>
                  <a:srgbClr val="7030A0"/>
                </a:solidFill>
              </a:rPr>
              <a:t>2</a:t>
            </a:r>
            <a:r>
              <a:rPr lang="en-US" dirty="0">
                <a:solidFill>
                  <a:srgbClr val="7030A0"/>
                </a:solidFill>
              </a:rPr>
              <a:t>(-1)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+ 0.9</a:t>
            </a:r>
            <a:r>
              <a:rPr lang="en-US" baseline="30000" dirty="0">
                <a:solidFill>
                  <a:srgbClr val="7030A0"/>
                </a:solidFill>
              </a:rPr>
              <a:t>3</a:t>
            </a:r>
            <a:r>
              <a:rPr lang="en-US" dirty="0">
                <a:solidFill>
                  <a:srgbClr val="7030A0"/>
                </a:solidFill>
              </a:rPr>
              <a:t>(-1)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+ 0.9</a:t>
            </a:r>
            <a:r>
              <a:rPr lang="en-US" baseline="30000" dirty="0">
                <a:solidFill>
                  <a:srgbClr val="7030A0"/>
                </a:solidFill>
              </a:rPr>
              <a:t>4</a:t>
            </a:r>
            <a:r>
              <a:rPr lang="en-US" dirty="0">
                <a:solidFill>
                  <a:srgbClr val="7030A0"/>
                </a:solidFill>
              </a:rPr>
              <a:t>(-1)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	+ 0.9</a:t>
            </a:r>
            <a:r>
              <a:rPr lang="en-US" baseline="30000" dirty="0">
                <a:solidFill>
                  <a:srgbClr val="7030A0"/>
                </a:solidFill>
              </a:rPr>
              <a:t>5</a:t>
            </a:r>
            <a:r>
              <a:rPr lang="en-US" dirty="0">
                <a:solidFill>
                  <a:srgbClr val="7030A0"/>
                </a:solidFill>
              </a:rPr>
              <a:t>(100) </a:t>
            </a:r>
            <a:br>
              <a:rPr lang="en-US" dirty="0">
                <a:solidFill>
                  <a:srgbClr val="7030A0"/>
                </a:solidFill>
              </a:rPr>
            </a:br>
            <a:r>
              <a:rPr lang="en-US" dirty="0">
                <a:solidFill>
                  <a:srgbClr val="7030A0"/>
                </a:solidFill>
              </a:rPr>
              <a:t>= 54.95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31E344-0EF7-EF49-B3C8-23D1C82E0F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27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CF49AE7-E20C-6E4F-9FEE-82A918622C5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03305783"/>
              </p:ext>
            </p:extLst>
          </p:nvPr>
        </p:nvGraphicFramePr>
        <p:xfrm>
          <a:off x="7010400" y="1473200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0" name="Rectangle 19">
            <a:extLst>
              <a:ext uri="{FF2B5EF4-FFF2-40B4-BE49-F238E27FC236}">
                <a16:creationId xmlns:a16="http://schemas.microsoft.com/office/drawing/2014/main" id="{038BC3BA-938B-BC47-98B9-1C17589CD6C9}"/>
              </a:ext>
            </a:extLst>
          </p:cNvPr>
          <p:cNvSpPr/>
          <p:nvPr/>
        </p:nvSpPr>
        <p:spPr>
          <a:xfrm>
            <a:off x="6739012" y="29767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4341F73-573E-364D-ACC7-B784B27E5630}"/>
              </a:ext>
            </a:extLst>
          </p:cNvPr>
          <p:cNvSpPr/>
          <p:nvPr/>
        </p:nvSpPr>
        <p:spPr>
          <a:xfrm>
            <a:off x="6739012" y="23144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9FAAAAC-E2A1-6C43-8521-10B827CEF294}"/>
              </a:ext>
            </a:extLst>
          </p:cNvPr>
          <p:cNvSpPr/>
          <p:nvPr/>
        </p:nvSpPr>
        <p:spPr>
          <a:xfrm>
            <a:off x="6753127" y="163950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74FDF79-AA8C-6044-907C-68C87E412358}"/>
              </a:ext>
            </a:extLst>
          </p:cNvPr>
          <p:cNvSpPr/>
          <p:nvPr/>
        </p:nvSpPr>
        <p:spPr>
          <a:xfrm>
            <a:off x="8950227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852E6C1-76C8-B94B-90B7-091EB1DD323D}"/>
              </a:ext>
            </a:extLst>
          </p:cNvPr>
          <p:cNvSpPr/>
          <p:nvPr/>
        </p:nvSpPr>
        <p:spPr>
          <a:xfrm>
            <a:off x="9826527" y="34987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DFF38FF8-F15F-6E4C-88B2-6F239F8E48C4}"/>
              </a:ext>
            </a:extLst>
          </p:cNvPr>
          <p:cNvSpPr/>
          <p:nvPr/>
        </p:nvSpPr>
        <p:spPr>
          <a:xfrm>
            <a:off x="7260420" y="349875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97763382-4DD7-474D-95A1-CE2DD8D7F682}"/>
              </a:ext>
            </a:extLst>
          </p:cNvPr>
          <p:cNvSpPr/>
          <p:nvPr/>
        </p:nvSpPr>
        <p:spPr>
          <a:xfrm>
            <a:off x="8069398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C11EA9-10E0-2C4D-B586-26C611C0FC48}"/>
                  </a:ext>
                </a:extLst>
              </p:cNvPr>
              <p:cNvSpPr/>
              <p:nvPr/>
            </p:nvSpPr>
            <p:spPr>
              <a:xfrm>
                <a:off x="7988542" y="424719"/>
                <a:ext cx="14293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7" name="Rectangle 26">
                <a:extLst>
                  <a:ext uri="{FF2B5EF4-FFF2-40B4-BE49-F238E27FC236}">
                    <a16:creationId xmlns:a16="http://schemas.microsoft.com/office/drawing/2014/main" id="{54C11EA9-10E0-2C4D-B586-26C611C0FC4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42" y="424719"/>
                <a:ext cx="1429366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8" name="Rectangle 27">
            <a:extLst>
              <a:ext uri="{FF2B5EF4-FFF2-40B4-BE49-F238E27FC236}">
                <a16:creationId xmlns:a16="http://schemas.microsoft.com/office/drawing/2014/main" id="{A52460DE-0614-D34E-951C-7F2148609C0F}"/>
              </a:ext>
            </a:extLst>
          </p:cNvPr>
          <p:cNvSpPr/>
          <p:nvPr/>
        </p:nvSpPr>
        <p:spPr>
          <a:xfrm>
            <a:off x="8055034" y="978417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</p:spTree>
    <p:extLst>
      <p:ext uri="{BB962C8B-B14F-4D97-AF65-F5344CB8AC3E}">
        <p14:creationId xmlns:p14="http://schemas.microsoft.com/office/powerpoint/2010/main" val="35731095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43176-D1CD-0045-B62F-55C3969F18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Expected 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E0BA2-EAEE-D34F-8CB0-E94556EF9DA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11113" indent="0">
                  <a:buNone/>
                </a:pPr>
                <a:r>
                  <a:rPr lang="en-US" dirty="0">
                    <a:ea typeface="Cambria Math" panose="02040503050406030204" pitchFamily="18" charset="0"/>
                  </a:rPr>
                  <a:t>For a stochastic state sequence under </a:t>
                </a:r>
                <a:r>
                  <a:rPr lang="en-US" dirty="0"/>
                  <a:t>Policy </a:t>
                </a:r>
                <a:r>
                  <a:rPr lang="en-US" i="1" dirty="0"/>
                  <a:t>π</a:t>
                </a:r>
                <a:r>
                  <a:rPr lang="en-US" dirty="0"/>
                  <a:t> starting at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, </a:t>
                </a:r>
                <a:r>
                  <a:rPr lang="en-US" i="1" dirty="0">
                    <a:solidFill>
                      <a:srgbClr val="7030A0"/>
                    </a:solidFill>
                  </a:rPr>
                  <a:t>...</a:t>
                </a:r>
                <a:r>
                  <a:rPr lang="en-US" i="1" dirty="0"/>
                  <a:t> </a:t>
                </a:r>
                <a:endParaRPr lang="en-US" i="1" dirty="0">
                  <a:solidFill>
                    <a:srgbClr val="7030A0"/>
                  </a:solidFill>
                </a:endParaRP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>
                    <a:solidFill>
                      <a:srgbClr val="7030A0"/>
                    </a:solidFill>
                  </a:rPr>
                  <a:t> </a:t>
                </a:r>
                <a:r>
                  <a:rPr lang="en-US" dirty="0"/>
                  <a:t>is an expected utility of a </a:t>
                </a:r>
                <a:r>
                  <a:rPr lang="en-US" dirty="0">
                    <a:ea typeface="Cambria Math" panose="02040503050406030204" pitchFamily="18" charset="0"/>
                  </a:rPr>
                  <a:t>stochastic </a:t>
                </a:r>
                <a:r>
                  <a:rPr lang="en-US" dirty="0"/>
                  <a:t>state sequence (starting at </a:t>
                </a:r>
                <a:r>
                  <a:rPr lang="en-US" i="1" dirty="0"/>
                  <a:t>s</a:t>
                </a:r>
                <a:r>
                  <a:rPr lang="en-US" dirty="0"/>
                  <a:t>)</a:t>
                </a:r>
                <a:r>
                  <a:rPr lang="en-US" dirty="0">
                    <a:ea typeface="Cambria Math" panose="02040503050406030204" pitchFamily="18" charset="0"/>
                  </a:rPr>
                  <a:t> under </a:t>
                </a:r>
                <a:r>
                  <a:rPr lang="en-US" dirty="0"/>
                  <a:t>policy </a:t>
                </a:r>
                <a:r>
                  <a:rPr lang="en-US" i="1" dirty="0"/>
                  <a:t>π</a:t>
                </a:r>
                <a:r>
                  <a:rPr lang="en-US" dirty="0"/>
                  <a:t>, </a:t>
                </a:r>
                <a:r>
                  <a:rPr lang="en-US" dirty="0">
                    <a:solidFill>
                      <a:srgbClr val="FF0000"/>
                    </a:solidFill>
                  </a:rPr>
                  <a:t>not at </a:t>
                </a:r>
                <a:r>
                  <a:rPr lang="en-US" i="1" dirty="0">
                    <a:solidFill>
                      <a:srgbClr val="FF0000"/>
                    </a:solidFill>
                  </a:rPr>
                  <a:t>s</a:t>
                </a:r>
                <a:r>
                  <a:rPr lang="en-US" dirty="0">
                    <a:solidFill>
                      <a:srgbClr val="FF0000"/>
                    </a:solidFill>
                  </a:rPr>
                  <a:t> only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11E0BA2-EAEE-D34F-8CB0-E94556EF9DA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148" t="-571" r="-1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E7BA52-6F87-D845-B883-806D02AA61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7745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8313A9-B652-7449-B38C-15BAAD8239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948457-341F-9B46-92C0-29F04E053E2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 ?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948457-341F-9B46-92C0-29F04E053E2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2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F88556-A41C-4B4E-8888-6DD6B4923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29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0791795-2AAF-DE4A-B5F0-9F525E8FD9B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9780568"/>
              </p:ext>
            </p:extLst>
          </p:nvPr>
        </p:nvGraphicFramePr>
        <p:xfrm>
          <a:off x="7013512" y="4099869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ED74D52E-F5DC-7C40-A7EF-47709F2E8E7A}"/>
              </a:ext>
            </a:extLst>
          </p:cNvPr>
          <p:cNvSpPr/>
          <p:nvPr/>
        </p:nvSpPr>
        <p:spPr>
          <a:xfrm>
            <a:off x="6724648" y="561876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83EDC1-E353-0D43-BA0E-FE25C0748ED7}"/>
              </a:ext>
            </a:extLst>
          </p:cNvPr>
          <p:cNvSpPr/>
          <p:nvPr/>
        </p:nvSpPr>
        <p:spPr>
          <a:xfrm>
            <a:off x="6724648" y="495647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3B36677-69D3-DF40-9E46-1F499159E579}"/>
              </a:ext>
            </a:extLst>
          </p:cNvPr>
          <p:cNvSpPr/>
          <p:nvPr/>
        </p:nvSpPr>
        <p:spPr>
          <a:xfrm>
            <a:off x="6738763" y="428148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30B5B8E-6651-714D-99D8-660E33086418}"/>
              </a:ext>
            </a:extLst>
          </p:cNvPr>
          <p:cNvSpPr/>
          <p:nvPr/>
        </p:nvSpPr>
        <p:spPr>
          <a:xfrm>
            <a:off x="8935863" y="61407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44D7FF4-D233-724E-B297-787A94CA1700}"/>
              </a:ext>
            </a:extLst>
          </p:cNvPr>
          <p:cNvSpPr/>
          <p:nvPr/>
        </p:nvSpPr>
        <p:spPr>
          <a:xfrm>
            <a:off x="7246056" y="6140739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5B5064E-47BF-B740-AF42-CF54564DB71E}"/>
              </a:ext>
            </a:extLst>
          </p:cNvPr>
          <p:cNvSpPr/>
          <p:nvPr/>
        </p:nvSpPr>
        <p:spPr>
          <a:xfrm>
            <a:off x="8055034" y="614073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1F64BCE-51A6-3C4E-841F-76DF9CB76E15}"/>
              </a:ext>
            </a:extLst>
          </p:cNvPr>
          <p:cNvSpPr/>
          <p:nvPr/>
        </p:nvSpPr>
        <p:spPr>
          <a:xfrm>
            <a:off x="9740492" y="614073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7F00711F-A047-6845-9DF0-DD7120D9964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930970147"/>
              </p:ext>
            </p:extLst>
          </p:nvPr>
        </p:nvGraphicFramePr>
        <p:xfrm>
          <a:off x="7010400" y="1473200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2858B9DC-BD92-7740-BD51-D9BBC30B45D9}"/>
              </a:ext>
            </a:extLst>
          </p:cNvPr>
          <p:cNvSpPr/>
          <p:nvPr/>
        </p:nvSpPr>
        <p:spPr>
          <a:xfrm>
            <a:off x="6739012" y="297678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D7B33914-8453-B64C-AF6C-85ECDFFE1233}"/>
              </a:ext>
            </a:extLst>
          </p:cNvPr>
          <p:cNvSpPr/>
          <p:nvPr/>
        </p:nvSpPr>
        <p:spPr>
          <a:xfrm>
            <a:off x="6739012" y="2314493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A92DD5-5703-DD45-BA6B-E4B5B436D14F}"/>
              </a:ext>
            </a:extLst>
          </p:cNvPr>
          <p:cNvSpPr/>
          <p:nvPr/>
        </p:nvSpPr>
        <p:spPr>
          <a:xfrm>
            <a:off x="6753127" y="1639505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0E82ECF-0972-6D4C-B4C0-FE451FF6F5F4}"/>
              </a:ext>
            </a:extLst>
          </p:cNvPr>
          <p:cNvSpPr/>
          <p:nvPr/>
        </p:nvSpPr>
        <p:spPr>
          <a:xfrm>
            <a:off x="8950227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6BC1D5E-D798-0248-A04E-01060C852778}"/>
              </a:ext>
            </a:extLst>
          </p:cNvPr>
          <p:cNvSpPr/>
          <p:nvPr/>
        </p:nvSpPr>
        <p:spPr>
          <a:xfrm>
            <a:off x="9826527" y="3498757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CBD7228-AE33-634B-ACC3-6085529C65F2}"/>
              </a:ext>
            </a:extLst>
          </p:cNvPr>
          <p:cNvSpPr/>
          <p:nvPr/>
        </p:nvSpPr>
        <p:spPr>
          <a:xfrm>
            <a:off x="7260420" y="3498757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D5B8118-D904-104D-8F57-1429E7B3B867}"/>
              </a:ext>
            </a:extLst>
          </p:cNvPr>
          <p:cNvSpPr/>
          <p:nvPr/>
        </p:nvSpPr>
        <p:spPr>
          <a:xfrm>
            <a:off x="8069398" y="3498757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95B9A18F-603C-A341-9E02-BA1EF29361CE}"/>
              </a:ext>
            </a:extLst>
          </p:cNvPr>
          <p:cNvSpPr/>
          <p:nvPr/>
        </p:nvSpPr>
        <p:spPr>
          <a:xfrm>
            <a:off x="8055034" y="978417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20E60726-44B9-2C4E-AE8C-3221756A8A2F}"/>
              </a:ext>
            </a:extLst>
          </p:cNvPr>
          <p:cNvSpPr/>
          <p:nvPr/>
        </p:nvSpPr>
        <p:spPr>
          <a:xfrm>
            <a:off x="8218793" y="6327349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0016B0-942B-5843-BCF8-29E32619C2EC}"/>
                  </a:ext>
                </a:extLst>
              </p:cNvPr>
              <p:cNvSpPr/>
              <p:nvPr/>
            </p:nvSpPr>
            <p:spPr>
              <a:xfrm>
                <a:off x="7988542" y="424719"/>
                <a:ext cx="1429366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=0.9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A0016B0-942B-5843-BCF8-29E32619C2E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88542" y="424719"/>
                <a:ext cx="1429366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107851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>
            <a:extLst>
              <a:ext uri="{FF2B5EF4-FFF2-40B4-BE49-F238E27FC236}">
                <a16:creationId xmlns:a16="http://schemas.microsoft.com/office/drawing/2014/main" id="{F36AE012-EA8D-4538-B4C0-8B35ABFF2F9A}"/>
              </a:ext>
            </a:extLst>
          </p:cNvPr>
          <p:cNvGrpSpPr/>
          <p:nvPr/>
        </p:nvGrpSpPr>
        <p:grpSpPr>
          <a:xfrm>
            <a:off x="1981200" y="1600200"/>
            <a:ext cx="8310066" cy="4081388"/>
            <a:chOff x="457200" y="1600200"/>
            <a:chExt cx="8310066" cy="4081388"/>
          </a:xfrm>
        </p:grpSpPr>
        <p:pic>
          <p:nvPicPr>
            <p:cNvPr id="12292" name="Picture 4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457200" y="1600200"/>
              <a:ext cx="8310066" cy="4081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755ECD51-CCA0-48EF-AB1E-2A7FC977C63E}"/>
                </a:ext>
              </a:extLst>
            </p:cNvPr>
            <p:cNvSpPr/>
            <p:nvPr/>
          </p:nvSpPr>
          <p:spPr>
            <a:xfrm>
              <a:off x="8420782" y="28787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176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ABB5B323-3E92-44C8-9FB3-3374FCE746E2}"/>
                </a:ext>
              </a:extLst>
            </p:cNvPr>
            <p:cNvSpPr/>
            <p:nvPr/>
          </p:nvSpPr>
          <p:spPr>
            <a:xfrm>
              <a:off x="8420782" y="4326523"/>
              <a:ext cx="342218" cy="1692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lIns="0" tIns="0" rIns="0" bIns="0">
              <a:spAutoFit/>
            </a:bodyPr>
            <a:lstStyle/>
            <a:p>
              <a:r>
                <a:rPr lang="en-US" sz="1100" b="1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100</a:t>
              </a:r>
            </a:p>
          </p:txBody>
        </p:sp>
      </p:grpSp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 Simple Planning Agent: </a:t>
            </a:r>
            <a:br>
              <a:rPr lang="en-US" dirty="0"/>
            </a:br>
            <a:r>
              <a:rPr lang="en-US" dirty="0"/>
              <a:t>Problem Solving with A* Search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F97530F-1706-5C4F-B263-EC870E2C8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7B44D0CB-CEB8-471D-900E-21E4AFCB4937}"/>
              </a:ext>
            </a:extLst>
          </p:cNvPr>
          <p:cNvSpPr/>
          <p:nvPr/>
        </p:nvSpPr>
        <p:spPr>
          <a:xfrm>
            <a:off x="2407920" y="2712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76A512-C970-438A-865D-BD10F219925E}"/>
              </a:ext>
            </a:extLst>
          </p:cNvPr>
          <p:cNvCxnSpPr>
            <a:cxnSpLocks/>
            <a:stCxn id="8" idx="6"/>
            <a:endCxn id="12" idx="2"/>
          </p:cNvCxnSpPr>
          <p:nvPr/>
        </p:nvCxnSpPr>
        <p:spPr>
          <a:xfrm>
            <a:off x="2590800" y="2804160"/>
            <a:ext cx="1219200" cy="38100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Oval 11">
            <a:extLst>
              <a:ext uri="{FF2B5EF4-FFF2-40B4-BE49-F238E27FC236}">
                <a16:creationId xmlns:a16="http://schemas.microsoft.com/office/drawing/2014/main" id="{FD9D44FA-F7A1-49FB-9DAC-0689EB8D6E31}"/>
              </a:ext>
            </a:extLst>
          </p:cNvPr>
          <p:cNvSpPr/>
          <p:nvPr/>
        </p:nvSpPr>
        <p:spPr>
          <a:xfrm>
            <a:off x="3810000" y="309372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" name="Callout: Bent Line with No Border 2">
            <a:extLst>
              <a:ext uri="{FF2B5EF4-FFF2-40B4-BE49-F238E27FC236}">
                <a16:creationId xmlns:a16="http://schemas.microsoft.com/office/drawing/2014/main" id="{F93C4E51-85FC-4995-8F2B-B359CC80A9BC}"/>
              </a:ext>
            </a:extLst>
          </p:cNvPr>
          <p:cNvSpPr/>
          <p:nvPr/>
        </p:nvSpPr>
        <p:spPr>
          <a:xfrm>
            <a:off x="3970162" y="2601849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159375"/>
              <a:gd name="adj6" fmla="val -833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140+253=393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155C6CEB-5829-4503-89CD-D6552B11E453}"/>
              </a:ext>
            </a:extLst>
          </p:cNvPr>
          <p:cNvCxnSpPr>
            <a:cxnSpLocks/>
            <a:endCxn id="14" idx="3"/>
          </p:cNvCxnSpPr>
          <p:nvPr/>
        </p:nvCxnSpPr>
        <p:spPr>
          <a:xfrm flipV="1">
            <a:off x="2499360" y="2388758"/>
            <a:ext cx="118222" cy="3620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4" name="Oval 13">
            <a:extLst>
              <a:ext uri="{FF2B5EF4-FFF2-40B4-BE49-F238E27FC236}">
                <a16:creationId xmlns:a16="http://schemas.microsoft.com/office/drawing/2014/main" id="{4DC3D959-5611-4360-B25A-5650D98BB6F0}"/>
              </a:ext>
            </a:extLst>
          </p:cNvPr>
          <p:cNvSpPr/>
          <p:nvPr/>
        </p:nvSpPr>
        <p:spPr>
          <a:xfrm>
            <a:off x="2590800" y="22326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17" name="Callout: Bent Line with No Border 16">
            <a:extLst>
              <a:ext uri="{FF2B5EF4-FFF2-40B4-BE49-F238E27FC236}">
                <a16:creationId xmlns:a16="http://schemas.microsoft.com/office/drawing/2014/main" id="{22DFB380-0D9C-45AD-852B-27A83A5B6072}"/>
              </a:ext>
            </a:extLst>
          </p:cNvPr>
          <p:cNvSpPr/>
          <p:nvPr/>
        </p:nvSpPr>
        <p:spPr>
          <a:xfrm>
            <a:off x="1697355" y="1897380"/>
            <a:ext cx="1143000" cy="304800"/>
          </a:xfrm>
          <a:prstGeom prst="callout2">
            <a:avLst>
              <a:gd name="adj1" fmla="val 87469"/>
              <a:gd name="adj2" fmla="val 67501"/>
              <a:gd name="adj3" fmla="val 104602"/>
              <a:gd name="adj4" fmla="val 72745"/>
              <a:gd name="adj5" fmla="val 118750"/>
              <a:gd name="adj6" fmla="val 79999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75+374=449</a:t>
            </a:r>
          </a:p>
        </p:txBody>
      </p: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9BAC9232-4236-4189-AF2C-D8863D08F9F3}"/>
              </a:ext>
            </a:extLst>
          </p:cNvPr>
          <p:cNvCxnSpPr>
            <a:cxnSpLocks/>
            <a:stCxn id="23" idx="0"/>
            <a:endCxn id="8" idx="4"/>
          </p:cNvCxnSpPr>
          <p:nvPr/>
        </p:nvCxnSpPr>
        <p:spPr>
          <a:xfrm flipH="1" flipV="1">
            <a:off x="2499360" y="2895600"/>
            <a:ext cx="30480" cy="777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3" name="Oval 22">
            <a:extLst>
              <a:ext uri="{FF2B5EF4-FFF2-40B4-BE49-F238E27FC236}">
                <a16:creationId xmlns:a16="http://schemas.microsoft.com/office/drawing/2014/main" id="{6BBCC715-B03E-4BAE-9E11-C2F493BB31F1}"/>
              </a:ext>
            </a:extLst>
          </p:cNvPr>
          <p:cNvSpPr/>
          <p:nvPr/>
        </p:nvSpPr>
        <p:spPr>
          <a:xfrm>
            <a:off x="2438400" y="3672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6" name="Callout: Bent Line with No Border 25">
            <a:extLst>
              <a:ext uri="{FF2B5EF4-FFF2-40B4-BE49-F238E27FC236}">
                <a16:creationId xmlns:a16="http://schemas.microsoft.com/office/drawing/2014/main" id="{F117083A-000A-4A17-8713-8CE65C11810E}"/>
              </a:ext>
            </a:extLst>
          </p:cNvPr>
          <p:cNvSpPr/>
          <p:nvPr/>
        </p:nvSpPr>
        <p:spPr>
          <a:xfrm>
            <a:off x="1706880" y="3904488"/>
            <a:ext cx="1143000" cy="304800"/>
          </a:xfrm>
          <a:prstGeom prst="callout2">
            <a:avLst>
              <a:gd name="adj1" fmla="val 12469"/>
              <a:gd name="adj2" fmla="val 60834"/>
              <a:gd name="adj3" fmla="val -14148"/>
              <a:gd name="adj4" fmla="val 62745"/>
              <a:gd name="adj5" fmla="val -21875"/>
              <a:gd name="adj6" fmla="val 64999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118+329=447</a:t>
            </a: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5E382700-DE81-4C86-8F79-8B01AC9238E8}"/>
              </a:ext>
            </a:extLst>
          </p:cNvPr>
          <p:cNvCxnSpPr>
            <a:cxnSpLocks/>
            <a:stCxn id="12" idx="6"/>
          </p:cNvCxnSpPr>
          <p:nvPr/>
        </p:nvCxnSpPr>
        <p:spPr>
          <a:xfrm>
            <a:off x="3992880" y="3185160"/>
            <a:ext cx="1024890" cy="9906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3B6814BA-B627-4962-9036-DC1F66FA7B6B}"/>
              </a:ext>
            </a:extLst>
          </p:cNvPr>
          <p:cNvSpPr/>
          <p:nvPr/>
        </p:nvSpPr>
        <p:spPr>
          <a:xfrm>
            <a:off x="5017770" y="322326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29" name="Callout: Bent Line with No Border 28">
            <a:extLst>
              <a:ext uri="{FF2B5EF4-FFF2-40B4-BE49-F238E27FC236}">
                <a16:creationId xmlns:a16="http://schemas.microsoft.com/office/drawing/2014/main" id="{745EA06F-5F9F-4453-82FE-F94C32F1BB85}"/>
              </a:ext>
            </a:extLst>
          </p:cNvPr>
          <p:cNvSpPr/>
          <p:nvPr/>
        </p:nvSpPr>
        <p:spPr>
          <a:xfrm>
            <a:off x="5246542" y="271272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156250"/>
              <a:gd name="adj6" fmla="val -10834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239+176=415</a:t>
            </a:r>
          </a:p>
        </p:txBody>
      </p: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614981FD-D587-4FE3-B4DC-9855CF4DC8F3}"/>
              </a:ext>
            </a:extLst>
          </p:cNvPr>
          <p:cNvCxnSpPr>
            <a:cxnSpLocks/>
            <a:stCxn id="33" idx="0"/>
            <a:endCxn id="12" idx="4"/>
          </p:cNvCxnSpPr>
          <p:nvPr/>
        </p:nvCxnSpPr>
        <p:spPr>
          <a:xfrm flipH="1" flipV="1">
            <a:off x="3901440" y="3276600"/>
            <a:ext cx="274320" cy="39624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3" name="Oval 32">
            <a:extLst>
              <a:ext uri="{FF2B5EF4-FFF2-40B4-BE49-F238E27FC236}">
                <a16:creationId xmlns:a16="http://schemas.microsoft.com/office/drawing/2014/main" id="{F4F335F6-A265-4046-9F18-1171844F1085}"/>
              </a:ext>
            </a:extLst>
          </p:cNvPr>
          <p:cNvSpPr/>
          <p:nvPr/>
        </p:nvSpPr>
        <p:spPr>
          <a:xfrm>
            <a:off x="4084320" y="3672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4" name="Callout: Bent Line with No Border 33">
            <a:extLst>
              <a:ext uri="{FF2B5EF4-FFF2-40B4-BE49-F238E27FC236}">
                <a16:creationId xmlns:a16="http://schemas.microsoft.com/office/drawing/2014/main" id="{26535831-9D46-4CE7-91B5-27C238123E83}"/>
              </a:ext>
            </a:extLst>
          </p:cNvPr>
          <p:cNvSpPr/>
          <p:nvPr/>
        </p:nvSpPr>
        <p:spPr>
          <a:xfrm>
            <a:off x="3048000" y="3740658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220+193=413</a:t>
            </a:r>
          </a:p>
        </p:txBody>
      </p: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0A73618A-C5E0-4C68-B7D2-1D9FE57ABFC2}"/>
              </a:ext>
            </a:extLst>
          </p:cNvPr>
          <p:cNvCxnSpPr>
            <a:cxnSpLocks/>
            <a:stCxn id="12" idx="1"/>
          </p:cNvCxnSpPr>
          <p:nvPr/>
        </p:nvCxnSpPr>
        <p:spPr>
          <a:xfrm flipH="1" flipV="1">
            <a:off x="3017520" y="1924812"/>
            <a:ext cx="819262" cy="119569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Oval 36">
            <a:extLst>
              <a:ext uri="{FF2B5EF4-FFF2-40B4-BE49-F238E27FC236}">
                <a16:creationId xmlns:a16="http://schemas.microsoft.com/office/drawing/2014/main" id="{9F051166-8A7A-4C84-BDFD-0851C59126BA}"/>
              </a:ext>
            </a:extLst>
          </p:cNvPr>
          <p:cNvSpPr/>
          <p:nvPr/>
        </p:nvSpPr>
        <p:spPr>
          <a:xfrm>
            <a:off x="2865120" y="17678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38" name="Callout: Bent Line with No Border 37">
            <a:extLst>
              <a:ext uri="{FF2B5EF4-FFF2-40B4-BE49-F238E27FC236}">
                <a16:creationId xmlns:a16="http://schemas.microsoft.com/office/drawing/2014/main" id="{DE3D3940-8FD7-4A09-AAC0-E6704C61C55A}"/>
              </a:ext>
            </a:extLst>
          </p:cNvPr>
          <p:cNvSpPr/>
          <p:nvPr/>
        </p:nvSpPr>
        <p:spPr>
          <a:xfrm>
            <a:off x="3124200" y="146304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96875"/>
              <a:gd name="adj6" fmla="val -9168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291+380=671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40829ECA-1752-43DC-B454-9CCE5A237DE7}"/>
              </a:ext>
            </a:extLst>
          </p:cNvPr>
          <p:cNvCxnSpPr>
            <a:cxnSpLocks/>
            <a:stCxn id="33" idx="5"/>
          </p:cNvCxnSpPr>
          <p:nvPr/>
        </p:nvCxnSpPr>
        <p:spPr>
          <a:xfrm>
            <a:off x="4240418" y="3828938"/>
            <a:ext cx="929752" cy="40016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4A8FB61D-51CD-4AD3-AF4F-1D0FA1DF2D4E}"/>
              </a:ext>
            </a:extLst>
          </p:cNvPr>
          <p:cNvSpPr/>
          <p:nvPr/>
        </p:nvSpPr>
        <p:spPr>
          <a:xfrm>
            <a:off x="5170170" y="41681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46" name="Callout: Bent Line with No Border 45">
            <a:extLst>
              <a:ext uri="{FF2B5EF4-FFF2-40B4-BE49-F238E27FC236}">
                <a16:creationId xmlns:a16="http://schemas.microsoft.com/office/drawing/2014/main" id="{8F687998-2E23-4DD6-923D-31B36C8BE4BA}"/>
              </a:ext>
            </a:extLst>
          </p:cNvPr>
          <p:cNvSpPr/>
          <p:nvPr/>
        </p:nvSpPr>
        <p:spPr>
          <a:xfrm>
            <a:off x="5517108" y="4015740"/>
            <a:ext cx="1143000" cy="304800"/>
          </a:xfrm>
          <a:prstGeom prst="callout2">
            <a:avLst>
              <a:gd name="adj1" fmla="val 56219"/>
              <a:gd name="adj2" fmla="val 5834"/>
              <a:gd name="adj3" fmla="val 63977"/>
              <a:gd name="adj4" fmla="val -588"/>
              <a:gd name="adj5" fmla="val 75000"/>
              <a:gd name="adj6" fmla="val -12501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317+100=417</a:t>
            </a:r>
          </a:p>
        </p:txBody>
      </p:sp>
      <p:cxnSp>
        <p:nvCxnSpPr>
          <p:cNvPr id="48" name="Straight Connector 47">
            <a:extLst>
              <a:ext uri="{FF2B5EF4-FFF2-40B4-BE49-F238E27FC236}">
                <a16:creationId xmlns:a16="http://schemas.microsoft.com/office/drawing/2014/main" id="{88A8B450-7E7F-409F-A4E1-A82C69BA4D7D}"/>
              </a:ext>
            </a:extLst>
          </p:cNvPr>
          <p:cNvCxnSpPr>
            <a:cxnSpLocks/>
            <a:stCxn id="49" idx="0"/>
            <a:endCxn id="33" idx="5"/>
          </p:cNvCxnSpPr>
          <p:nvPr/>
        </p:nvCxnSpPr>
        <p:spPr>
          <a:xfrm flipH="1" flipV="1">
            <a:off x="4240418" y="3828938"/>
            <a:ext cx="163942" cy="12917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9" name="Oval 48">
            <a:extLst>
              <a:ext uri="{FF2B5EF4-FFF2-40B4-BE49-F238E27FC236}">
                <a16:creationId xmlns:a16="http://schemas.microsoft.com/office/drawing/2014/main" id="{B8EA39A1-DA6A-4C7D-A426-B6C65DAD6E27}"/>
              </a:ext>
            </a:extLst>
          </p:cNvPr>
          <p:cNvSpPr/>
          <p:nvPr/>
        </p:nvSpPr>
        <p:spPr>
          <a:xfrm>
            <a:off x="4312920" y="5120640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0" name="Callout: Bent Line with No Border 49">
            <a:extLst>
              <a:ext uri="{FF2B5EF4-FFF2-40B4-BE49-F238E27FC236}">
                <a16:creationId xmlns:a16="http://schemas.microsoft.com/office/drawing/2014/main" id="{5C1D0260-346D-4780-A60B-0F0159DF1A60}"/>
              </a:ext>
            </a:extLst>
          </p:cNvPr>
          <p:cNvSpPr/>
          <p:nvPr/>
        </p:nvSpPr>
        <p:spPr>
          <a:xfrm>
            <a:off x="3276600" y="5188458"/>
            <a:ext cx="1143000" cy="304800"/>
          </a:xfrm>
          <a:prstGeom prst="callout2">
            <a:avLst>
              <a:gd name="adj1" fmla="val 15594"/>
              <a:gd name="adj2" fmla="val 76668"/>
              <a:gd name="adj3" fmla="val -1648"/>
              <a:gd name="adj4" fmla="val 83578"/>
              <a:gd name="adj5" fmla="val -3125"/>
              <a:gd name="adj6" fmla="val 89165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366+160=526</a:t>
            </a:r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3F6B65F8-A6EB-44AB-A95F-AE3AEFAABF6F}"/>
              </a:ext>
            </a:extLst>
          </p:cNvPr>
          <p:cNvCxnSpPr>
            <a:cxnSpLocks/>
            <a:stCxn id="45" idx="5"/>
          </p:cNvCxnSpPr>
          <p:nvPr/>
        </p:nvCxnSpPr>
        <p:spPr>
          <a:xfrm>
            <a:off x="5326268" y="4324238"/>
            <a:ext cx="785084" cy="41932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3" name="Oval 52">
            <a:extLst>
              <a:ext uri="{FF2B5EF4-FFF2-40B4-BE49-F238E27FC236}">
                <a16:creationId xmlns:a16="http://schemas.microsoft.com/office/drawing/2014/main" id="{D57260FB-6B1F-459F-9CD5-ADE479B4D80D}"/>
              </a:ext>
            </a:extLst>
          </p:cNvPr>
          <p:cNvSpPr/>
          <p:nvPr/>
        </p:nvSpPr>
        <p:spPr>
          <a:xfrm>
            <a:off x="6111352" y="4682602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4" name="Callout: Bent Line with No Border 53">
            <a:extLst>
              <a:ext uri="{FF2B5EF4-FFF2-40B4-BE49-F238E27FC236}">
                <a16:creationId xmlns:a16="http://schemas.microsoft.com/office/drawing/2014/main" id="{46BC2DE3-1F75-402B-A3F9-DDE96A0A705A}"/>
              </a:ext>
            </a:extLst>
          </p:cNvPr>
          <p:cNvSpPr/>
          <p:nvPr/>
        </p:nvSpPr>
        <p:spPr>
          <a:xfrm>
            <a:off x="5246542" y="4797126"/>
            <a:ext cx="864810" cy="304800"/>
          </a:xfrm>
          <a:prstGeom prst="callout2">
            <a:avLst>
              <a:gd name="adj1" fmla="val -9406"/>
              <a:gd name="adj2" fmla="val 86667"/>
              <a:gd name="adj3" fmla="val 7727"/>
              <a:gd name="adj4" fmla="val 76912"/>
              <a:gd name="adj5" fmla="val 18750"/>
              <a:gd name="adj6" fmla="val 75833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418</a:t>
            </a:r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1C55D4D5-F4FC-4B38-840C-698FF674F351}"/>
              </a:ext>
            </a:extLst>
          </p:cNvPr>
          <p:cNvCxnSpPr>
            <a:cxnSpLocks/>
            <a:stCxn id="28" idx="5"/>
            <a:endCxn id="57" idx="0"/>
          </p:cNvCxnSpPr>
          <p:nvPr/>
        </p:nvCxnSpPr>
        <p:spPr>
          <a:xfrm>
            <a:off x="5173868" y="3379358"/>
            <a:ext cx="1040182" cy="130671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9BE18811-7553-4A54-8DE8-EE9A68C78B1D}"/>
              </a:ext>
            </a:extLst>
          </p:cNvPr>
          <p:cNvSpPr/>
          <p:nvPr/>
        </p:nvSpPr>
        <p:spPr>
          <a:xfrm>
            <a:off x="6122610" y="4686076"/>
            <a:ext cx="182880" cy="182880"/>
          </a:xfrm>
          <a:prstGeom prst="ellipse">
            <a:avLst/>
          </a:prstGeom>
          <a:noFill/>
          <a:ln w="38100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>
              <a:latin typeface="Candara" panose="020E0502030303020204" pitchFamily="34" charset="0"/>
            </a:endParaRPr>
          </a:p>
        </p:txBody>
      </p:sp>
      <p:sp>
        <p:nvSpPr>
          <p:cNvPr id="58" name="Callout: Bent Line with No Border 57">
            <a:extLst>
              <a:ext uri="{FF2B5EF4-FFF2-40B4-BE49-F238E27FC236}">
                <a16:creationId xmlns:a16="http://schemas.microsoft.com/office/drawing/2014/main" id="{188A20E1-24B7-4711-82B8-9F3A2717619F}"/>
              </a:ext>
            </a:extLst>
          </p:cNvPr>
          <p:cNvSpPr/>
          <p:nvPr/>
        </p:nvSpPr>
        <p:spPr>
          <a:xfrm>
            <a:off x="5922706" y="4343400"/>
            <a:ext cx="554295" cy="304800"/>
          </a:xfrm>
          <a:prstGeom prst="callout2">
            <a:avLst>
              <a:gd name="adj1" fmla="val 81219"/>
              <a:gd name="adj2" fmla="val 64109"/>
              <a:gd name="adj3" fmla="val 92102"/>
              <a:gd name="adj4" fmla="val 62680"/>
              <a:gd name="adj5" fmla="val 112500"/>
              <a:gd name="adj6" fmla="val 55962"/>
            </a:avLst>
          </a:prstGeom>
          <a:ln w="3175">
            <a:solidFill>
              <a:srgbClr val="FF0000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r"/>
            <a:r>
              <a:rPr lang="en-US" sz="1200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450</a:t>
            </a:r>
          </a:p>
        </p:txBody>
      </p:sp>
    </p:spTree>
    <p:extLst>
      <p:ext uri="{BB962C8B-B14F-4D97-AF65-F5344CB8AC3E}">
        <p14:creationId xmlns:p14="http://schemas.microsoft.com/office/powerpoint/2010/main" val="105132427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117D-4767-F34F-8BB1-A0D6C266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A0B7708-F282-1340-BDC8-0DDD0411F5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Utilities are combined with probabilities in the general theory of rational decisions called decision theory: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9747-8157-5142-84EA-A18716A4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30</a:t>
            </a:fld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FBA4EDE9-3B73-734A-90A5-34D5261EEAC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66010380"/>
              </p:ext>
            </p:extLst>
          </p:nvPr>
        </p:nvGraphicFramePr>
        <p:xfrm>
          <a:off x="1993144" y="3135861"/>
          <a:ext cx="8102184" cy="115132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676553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72117D-4767-F34F-8BB1-A0D6C26672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Principle of Maximum Expected Utility </a:t>
            </a:r>
            <a:br>
              <a:rPr lang="en-US" dirty="0"/>
            </a:br>
            <a:r>
              <a:rPr lang="en-US" dirty="0"/>
              <a:t>(MEU)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3DE9747-8157-5142-84EA-A18716A40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31</a:t>
            </a:fld>
            <a:endParaRPr lang="en-US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022A4D6B-12D3-9F4B-9F62-4732C84D9C7C}"/>
              </a:ext>
            </a:extLst>
          </p:cNvPr>
          <p:cNvSpPr/>
          <p:nvPr/>
        </p:nvSpPr>
        <p:spPr>
          <a:xfrm>
            <a:off x="3246542" y="5755196"/>
            <a:ext cx="5914345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Fundamental idea of decision theory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C8D0023-F3D8-B945-AF78-F3D910273F58}"/>
              </a:ext>
            </a:extLst>
          </p:cNvPr>
          <p:cNvSpPr/>
          <p:nvPr/>
        </p:nvSpPr>
        <p:spPr>
          <a:xfrm>
            <a:off x="2679032" y="1543960"/>
            <a:ext cx="7049365" cy="2062103"/>
          </a:xfrm>
          <a:prstGeom prst="rect">
            <a:avLst/>
          </a:prstGeom>
          <a:solidFill>
            <a:schemeClr val="bg1"/>
          </a:solidFill>
          <a:ln>
            <a:solidFill>
              <a:schemeClr val="bg2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>
            <a:spAutoFit/>
          </a:bodyPr>
          <a:lstStyle/>
          <a:p>
            <a:pPr marL="14288" lvl="1" algn="ctr"/>
            <a:r>
              <a:rPr lang="en-US" sz="3200" dirty="0">
                <a:latin typeface="Candara" panose="020E0502030303020204" pitchFamily="34" charset="0"/>
              </a:rPr>
              <a:t>An agent is rational if and only if it chooses the action that yields the highest expected utility, averaged over all the possible outcomes of the action. 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82EFAC-2FD2-7242-9207-F142CF5470E3}"/>
                  </a:ext>
                </a:extLst>
              </p:cNvPr>
              <p:cNvSpPr/>
              <p:nvPr/>
            </p:nvSpPr>
            <p:spPr>
              <a:xfrm>
                <a:off x="2679032" y="4022949"/>
                <a:ext cx="7049365" cy="1315360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3200" dirty="0">
                    <a:latin typeface="Candara" panose="020E0502030303020204" pitchFamily="34" charset="0"/>
                  </a:rPr>
                  <a:t>Optimal policy π* produces MEU: </a:t>
                </a:r>
              </a:p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l-G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l-GR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𝜋</m:t>
                          </m:r>
                        </m:e>
                        <m:sub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𝑠</m:t>
                          </m:r>
                        </m:sub>
                        <m:sup>
                          <m: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∗</m:t>
                          </m:r>
                        </m:sup>
                      </m:sSubSup>
                      <m:r>
                        <a:rPr lang="en-US" sz="320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unc>
                        <m:funcPr>
                          <m:ctrlPr>
                            <a:rPr lang="en-US" sz="320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US" sz="320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argmax</m:t>
                              </m:r>
                            </m:e>
                            <m:lim>
                              <m:r>
                                <a:rPr lang="el-GR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lim>
                          </m:limLow>
                        </m:fName>
                        <m:e>
                          <m:sSup>
                            <m:sSup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𝑈</m:t>
                              </m:r>
                            </m:e>
                            <m:sup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𝜋</m:t>
                              </m:r>
                            </m:sup>
                          </m:sSup>
                          <m:d>
                            <m:dPr>
                              <m:ctrlP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320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𝑠</m:t>
                              </m:r>
                            </m:e>
                          </m:d>
                        </m:e>
                      </m:func>
                    </m:oMath>
                  </m:oMathPara>
                </a14:m>
                <a:endParaRPr lang="en-US" sz="32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1382EFAC-2FD2-7242-9207-F142CF5470E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79032" y="4022949"/>
                <a:ext cx="7049365" cy="131536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  <a:ln>
                <a:solidFill>
                  <a:schemeClr val="bg2"/>
                </a:solidFill>
              </a:ln>
              <a:effectLst>
                <a:outerShdw blurRad="50800" dist="38100" dir="2700000" algn="tl" rotWithShape="0">
                  <a:prstClr val="black">
                    <a:alpha val="40000"/>
                  </a:prstClr>
                </a:outerShdw>
              </a:effectLst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69807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E9CA-BF48-3F49-9DF3-406CE60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Conventional Planning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CDAF6CCB-E2AC-DF49-A288-7BFDD2E0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855056"/>
            <a:ext cx="10972800" cy="2698146"/>
          </a:xfrm>
        </p:spPr>
        <p:txBody>
          <a:bodyPr>
            <a:normAutofit/>
          </a:bodyPr>
          <a:lstStyle/>
          <a:p>
            <a:r>
              <a:rPr lang="en-US" dirty="0"/>
              <a:t>Build a search tree</a:t>
            </a:r>
          </a:p>
          <a:p>
            <a:r>
              <a:rPr lang="en-US" dirty="0"/>
              <a:t>Trace all possible sequences for each policy</a:t>
            </a:r>
          </a:p>
          <a:p>
            <a:r>
              <a:rPr lang="en-US" dirty="0"/>
              <a:t>Calculate the expected utility for each policy</a:t>
            </a:r>
          </a:p>
          <a:p>
            <a:r>
              <a:rPr lang="en-US" dirty="0"/>
              <a:t>Identify the optimal policy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C38F-99C7-5549-AD56-C5355D2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EB01-B619-CE4B-80E2-8255F87EA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09188306"/>
              </p:ext>
            </p:extLst>
          </p:nvPr>
        </p:nvGraphicFramePr>
        <p:xfrm>
          <a:off x="2255949" y="106375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6" name="Graphic 5" descr="Map compass">
            <a:extLst>
              <a:ext uri="{FF2B5EF4-FFF2-40B4-BE49-F238E27FC236}">
                <a16:creationId xmlns:a16="http://schemas.microsoft.com/office/drawing/2014/main" id="{2E557E13-0F85-7946-96C3-8CC53C04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949" y="2370970"/>
            <a:ext cx="750437" cy="750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B91B6B-9019-9C47-A908-D8DDE9364DD5}"/>
              </a:ext>
            </a:extLst>
          </p:cNvPr>
          <p:cNvSpPr/>
          <p:nvPr/>
        </p:nvSpPr>
        <p:spPr>
          <a:xfrm>
            <a:off x="1967085" y="25826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217A8-228D-2142-B6F7-982034A33126}"/>
              </a:ext>
            </a:extLst>
          </p:cNvPr>
          <p:cNvSpPr/>
          <p:nvPr/>
        </p:nvSpPr>
        <p:spPr>
          <a:xfrm>
            <a:off x="1967085" y="19203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2DD46-6788-2C4C-9222-0CC75CB4146A}"/>
              </a:ext>
            </a:extLst>
          </p:cNvPr>
          <p:cNvSpPr/>
          <p:nvPr/>
        </p:nvSpPr>
        <p:spPr>
          <a:xfrm>
            <a:off x="1981200" y="12453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8E3BE-25B3-A448-9B4A-6F90E0DF1CAB}"/>
              </a:ext>
            </a:extLst>
          </p:cNvPr>
          <p:cNvSpPr/>
          <p:nvPr/>
        </p:nvSpPr>
        <p:spPr>
          <a:xfrm>
            <a:off x="4178300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5001A-3524-FC42-AB27-61DB3D61AC76}"/>
              </a:ext>
            </a:extLst>
          </p:cNvPr>
          <p:cNvSpPr/>
          <p:nvPr/>
        </p:nvSpPr>
        <p:spPr>
          <a:xfrm>
            <a:off x="5054600" y="310462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5EC52-041D-F24B-BB1A-37102D3EC804}"/>
              </a:ext>
            </a:extLst>
          </p:cNvPr>
          <p:cNvSpPr/>
          <p:nvPr/>
        </p:nvSpPr>
        <p:spPr>
          <a:xfrm>
            <a:off x="2488493" y="310462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F21DA-EAF8-3F45-AA0B-B0C67E029B8C}"/>
              </a:ext>
            </a:extLst>
          </p:cNvPr>
          <p:cNvSpPr/>
          <p:nvPr/>
        </p:nvSpPr>
        <p:spPr>
          <a:xfrm>
            <a:off x="3297471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0CF74-8079-9D4B-B893-9714A2E6F95C}"/>
              </a:ext>
            </a:extLst>
          </p:cNvPr>
          <p:cNvSpPr/>
          <p:nvPr/>
        </p:nvSpPr>
        <p:spPr>
          <a:xfrm>
            <a:off x="7198424" y="138061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8561A-2E67-E848-8BA8-23C721004617}"/>
              </a:ext>
            </a:extLst>
          </p:cNvPr>
          <p:cNvSpPr/>
          <p:nvPr/>
        </p:nvSpPr>
        <p:spPr>
          <a:xfrm>
            <a:off x="6347524" y="240716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E88A0-391B-9C49-A73C-B035C1E71551}"/>
              </a:ext>
            </a:extLst>
          </p:cNvPr>
          <p:cNvSpPr/>
          <p:nvPr/>
        </p:nvSpPr>
        <p:spPr>
          <a:xfrm>
            <a:off x="6922271" y="240716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89A982-7DAE-BC40-A886-085DF805ABE1}"/>
              </a:ext>
            </a:extLst>
          </p:cNvPr>
          <p:cNvSpPr/>
          <p:nvPr/>
        </p:nvSpPr>
        <p:spPr>
          <a:xfrm>
            <a:off x="7329060" y="241123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EDA10F-22C3-8147-88C1-2FE2D6C14375}"/>
              </a:ext>
            </a:extLst>
          </p:cNvPr>
          <p:cNvSpPr/>
          <p:nvPr/>
        </p:nvSpPr>
        <p:spPr>
          <a:xfrm>
            <a:off x="7959912" y="241123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8EF79-8A12-FA40-8C5C-73C8974B870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517603" y="1749948"/>
            <a:ext cx="870136" cy="657217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B3E65-955B-7C4E-B179-11275911C92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073915" y="1749948"/>
            <a:ext cx="313824" cy="657217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CCF0FE-E364-A842-9721-7780D277BB6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387739" y="1749948"/>
            <a:ext cx="136246" cy="66129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4D11C4-5DD8-864C-A3F5-D274EC790F8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7387740" y="1749948"/>
            <a:ext cx="724619" cy="66129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CC178-445A-4F4C-954B-C494B4C6D586}"/>
              </a:ext>
            </a:extLst>
          </p:cNvPr>
          <p:cNvSpPr/>
          <p:nvPr/>
        </p:nvSpPr>
        <p:spPr>
          <a:xfrm>
            <a:off x="6216289" y="333426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2B70DC-1ABE-E245-89B8-11C98EBF7B2A}"/>
              </a:ext>
            </a:extLst>
          </p:cNvPr>
          <p:cNvSpPr/>
          <p:nvPr/>
        </p:nvSpPr>
        <p:spPr>
          <a:xfrm>
            <a:off x="6535854" y="33342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388707-F308-C34E-B329-E585B2B90484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412817" y="2776496"/>
            <a:ext cx="104786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A8BB46-8B66-064D-A14C-5F239C0DB69F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517603" y="2776496"/>
            <a:ext cx="207566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183DDFF-6629-D34C-87BC-410B1290411E}"/>
              </a:ext>
            </a:extLst>
          </p:cNvPr>
          <p:cNvSpPr/>
          <p:nvPr/>
        </p:nvSpPr>
        <p:spPr>
          <a:xfrm>
            <a:off x="6869598" y="33342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BE8801-0A09-254B-A167-AFBBC2D99076}"/>
              </a:ext>
            </a:extLst>
          </p:cNvPr>
          <p:cNvSpPr/>
          <p:nvPr/>
        </p:nvSpPr>
        <p:spPr>
          <a:xfrm>
            <a:off x="7194874" y="333426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9DEC42-3F0F-C742-B8D2-4D3F5E880653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7058913" y="2776496"/>
            <a:ext cx="15002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4F4B8-4208-DD42-8B82-6B88F717472F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>
            <a:off x="7073916" y="2776496"/>
            <a:ext cx="327105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0FDB85C7-B1F9-7A4B-B77D-5A58846C4662}"/>
              </a:ext>
            </a:extLst>
          </p:cNvPr>
          <p:cNvSpPr/>
          <p:nvPr/>
        </p:nvSpPr>
        <p:spPr>
          <a:xfrm>
            <a:off x="6483584" y="942204"/>
            <a:ext cx="1705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Search Tree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74924C-1865-8344-9016-5A52E8E86B84}"/>
              </a:ext>
            </a:extLst>
          </p:cNvPr>
          <p:cNvSpPr/>
          <p:nvPr/>
        </p:nvSpPr>
        <p:spPr>
          <a:xfrm>
            <a:off x="5911489" y="333426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098A9D-2B78-8C48-B37F-A053FC8E4123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6117635" y="2776496"/>
            <a:ext cx="399968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229172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5" grpId="0"/>
      <p:bldP spid="16" grpId="0"/>
      <p:bldP spid="17" grpId="0"/>
      <p:bldP spid="18" grpId="0"/>
      <p:bldP spid="19" grpId="0"/>
      <p:bldP spid="31" grpId="0"/>
      <p:bldP spid="32" grpId="0"/>
      <p:bldP spid="37" grpId="0"/>
      <p:bldP spid="38" grpId="0"/>
      <p:bldP spid="46" grpId="0"/>
      <p:bldP spid="35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E9CA-BF48-3F49-9DF3-406CE60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Issues with Conventional Planning</a:t>
            </a:r>
          </a:p>
        </p:txBody>
      </p:sp>
      <p:sp>
        <p:nvSpPr>
          <p:cNvPr id="47" name="Content Placeholder 46">
            <a:extLst>
              <a:ext uri="{FF2B5EF4-FFF2-40B4-BE49-F238E27FC236}">
                <a16:creationId xmlns:a16="http://schemas.microsoft.com/office/drawing/2014/main" id="{CDAF6CCB-E2AC-DF49-A288-7BFDD2E0237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4011295"/>
            <a:ext cx="10972800" cy="2541907"/>
          </a:xfrm>
        </p:spPr>
        <p:txBody>
          <a:bodyPr/>
          <a:lstStyle/>
          <a:p>
            <a:r>
              <a:rPr lang="en-US" dirty="0"/>
              <a:t>Branching factor is too large</a:t>
            </a:r>
          </a:p>
          <a:p>
            <a:r>
              <a:rPr lang="en-US" dirty="0"/>
              <a:t>Many states visited too often.</a:t>
            </a:r>
          </a:p>
          <a:p>
            <a:r>
              <a:rPr lang="en-US" dirty="0"/>
              <a:t>Tree too deep (maybe infinite loop).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C38F-99C7-5549-AD56-C5355D2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EB01-B619-CE4B-80E2-8255F87EA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947561"/>
              </p:ext>
            </p:extLst>
          </p:nvPr>
        </p:nvGraphicFramePr>
        <p:xfrm>
          <a:off x="2255949" y="106375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6" name="Graphic 5" descr="Map compass">
            <a:extLst>
              <a:ext uri="{FF2B5EF4-FFF2-40B4-BE49-F238E27FC236}">
                <a16:creationId xmlns:a16="http://schemas.microsoft.com/office/drawing/2014/main" id="{2E557E13-0F85-7946-96C3-8CC53C04E41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55949" y="2370970"/>
            <a:ext cx="750437" cy="75043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7B91B6B-9019-9C47-A908-D8DDE9364DD5}"/>
              </a:ext>
            </a:extLst>
          </p:cNvPr>
          <p:cNvSpPr/>
          <p:nvPr/>
        </p:nvSpPr>
        <p:spPr>
          <a:xfrm>
            <a:off x="1967085" y="25826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217A8-228D-2142-B6F7-982034A33126}"/>
              </a:ext>
            </a:extLst>
          </p:cNvPr>
          <p:cNvSpPr/>
          <p:nvPr/>
        </p:nvSpPr>
        <p:spPr>
          <a:xfrm>
            <a:off x="1967085" y="19203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2DD46-6788-2C4C-9222-0CC75CB4146A}"/>
              </a:ext>
            </a:extLst>
          </p:cNvPr>
          <p:cNvSpPr/>
          <p:nvPr/>
        </p:nvSpPr>
        <p:spPr>
          <a:xfrm>
            <a:off x="1981200" y="12453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8E3BE-25B3-A448-9B4A-6F90E0DF1CAB}"/>
              </a:ext>
            </a:extLst>
          </p:cNvPr>
          <p:cNvSpPr/>
          <p:nvPr/>
        </p:nvSpPr>
        <p:spPr>
          <a:xfrm>
            <a:off x="4178300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445001A-3524-FC42-AB27-61DB3D61AC76}"/>
              </a:ext>
            </a:extLst>
          </p:cNvPr>
          <p:cNvSpPr/>
          <p:nvPr/>
        </p:nvSpPr>
        <p:spPr>
          <a:xfrm>
            <a:off x="5054600" y="310462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5EC52-041D-F24B-BB1A-37102D3EC804}"/>
              </a:ext>
            </a:extLst>
          </p:cNvPr>
          <p:cNvSpPr/>
          <p:nvPr/>
        </p:nvSpPr>
        <p:spPr>
          <a:xfrm>
            <a:off x="2488493" y="310462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F21DA-EAF8-3F45-AA0B-B0C67E029B8C}"/>
              </a:ext>
            </a:extLst>
          </p:cNvPr>
          <p:cNvSpPr/>
          <p:nvPr/>
        </p:nvSpPr>
        <p:spPr>
          <a:xfrm>
            <a:off x="3297471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B080CF74-8079-9D4B-B893-9714A2E6F95C}"/>
              </a:ext>
            </a:extLst>
          </p:cNvPr>
          <p:cNvSpPr/>
          <p:nvPr/>
        </p:nvSpPr>
        <p:spPr>
          <a:xfrm>
            <a:off x="7198424" y="1380615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EB88561A-2E67-E848-8BA8-23C721004617}"/>
              </a:ext>
            </a:extLst>
          </p:cNvPr>
          <p:cNvSpPr/>
          <p:nvPr/>
        </p:nvSpPr>
        <p:spPr>
          <a:xfrm>
            <a:off x="6347524" y="2407164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5C1E88A0-391B-9C49-A73C-B035C1E71551}"/>
              </a:ext>
            </a:extLst>
          </p:cNvPr>
          <p:cNvSpPr/>
          <p:nvPr/>
        </p:nvSpPr>
        <p:spPr>
          <a:xfrm>
            <a:off x="6922271" y="2407164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89A982-7DAE-BC40-A886-085DF805ABE1}"/>
              </a:ext>
            </a:extLst>
          </p:cNvPr>
          <p:cNvSpPr/>
          <p:nvPr/>
        </p:nvSpPr>
        <p:spPr>
          <a:xfrm>
            <a:off x="7329060" y="2411238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7EDA10F-22C3-8147-88C1-2FE2D6C14375}"/>
              </a:ext>
            </a:extLst>
          </p:cNvPr>
          <p:cNvSpPr/>
          <p:nvPr/>
        </p:nvSpPr>
        <p:spPr>
          <a:xfrm>
            <a:off x="7959912" y="2411238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E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1E8EF79-8A12-FA40-8C5C-73C8974B8705}"/>
              </a:ext>
            </a:extLst>
          </p:cNvPr>
          <p:cNvCxnSpPr>
            <a:stCxn id="15" idx="2"/>
            <a:endCxn id="16" idx="0"/>
          </p:cNvCxnSpPr>
          <p:nvPr/>
        </p:nvCxnSpPr>
        <p:spPr>
          <a:xfrm flipH="1">
            <a:off x="6517603" y="1749948"/>
            <a:ext cx="870136" cy="657217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E3B3E65-955B-7C4E-B179-11275911C925}"/>
              </a:ext>
            </a:extLst>
          </p:cNvPr>
          <p:cNvCxnSpPr>
            <a:cxnSpLocks/>
            <a:stCxn id="15" idx="2"/>
            <a:endCxn id="17" idx="0"/>
          </p:cNvCxnSpPr>
          <p:nvPr/>
        </p:nvCxnSpPr>
        <p:spPr>
          <a:xfrm flipH="1">
            <a:off x="7073915" y="1749948"/>
            <a:ext cx="313824" cy="657217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FBCCF0FE-E364-A842-9721-7780D277BB63}"/>
              </a:ext>
            </a:extLst>
          </p:cNvPr>
          <p:cNvCxnSpPr>
            <a:cxnSpLocks/>
            <a:stCxn id="15" idx="2"/>
            <a:endCxn id="18" idx="0"/>
          </p:cNvCxnSpPr>
          <p:nvPr/>
        </p:nvCxnSpPr>
        <p:spPr>
          <a:xfrm>
            <a:off x="7387739" y="1749948"/>
            <a:ext cx="136246" cy="66129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EA4D11C4-5DD8-864C-A3F5-D274EC790F8B}"/>
              </a:ext>
            </a:extLst>
          </p:cNvPr>
          <p:cNvCxnSpPr>
            <a:cxnSpLocks/>
            <a:stCxn id="15" idx="2"/>
            <a:endCxn id="19" idx="0"/>
          </p:cNvCxnSpPr>
          <p:nvPr/>
        </p:nvCxnSpPr>
        <p:spPr>
          <a:xfrm>
            <a:off x="7387740" y="1749948"/>
            <a:ext cx="724619" cy="661291"/>
          </a:xfrm>
          <a:prstGeom prst="straightConnector1">
            <a:avLst/>
          </a:prstGeom>
          <a:ln w="28575">
            <a:tailEnd type="non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1" name="Rectangle 30">
            <a:extLst>
              <a:ext uri="{FF2B5EF4-FFF2-40B4-BE49-F238E27FC236}">
                <a16:creationId xmlns:a16="http://schemas.microsoft.com/office/drawing/2014/main" id="{66FCC178-445A-4F4C-954B-C494B4C6D586}"/>
              </a:ext>
            </a:extLst>
          </p:cNvPr>
          <p:cNvSpPr/>
          <p:nvPr/>
        </p:nvSpPr>
        <p:spPr>
          <a:xfrm>
            <a:off x="6216289" y="3334264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612B70DC-1ABE-E245-89B8-11C98EBF7B2A}"/>
              </a:ext>
            </a:extLst>
          </p:cNvPr>
          <p:cNvSpPr/>
          <p:nvPr/>
        </p:nvSpPr>
        <p:spPr>
          <a:xfrm>
            <a:off x="6535854" y="33342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0388707-F308-C34E-B329-E585B2B90484}"/>
              </a:ext>
            </a:extLst>
          </p:cNvPr>
          <p:cNvCxnSpPr>
            <a:cxnSpLocks/>
            <a:stCxn id="16" idx="2"/>
            <a:endCxn id="31" idx="0"/>
          </p:cNvCxnSpPr>
          <p:nvPr/>
        </p:nvCxnSpPr>
        <p:spPr>
          <a:xfrm flipH="1">
            <a:off x="6412817" y="2776496"/>
            <a:ext cx="104786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7BA8BB46-8B66-064D-A14C-5F239C0DB69F}"/>
              </a:ext>
            </a:extLst>
          </p:cNvPr>
          <p:cNvCxnSpPr>
            <a:cxnSpLocks/>
            <a:stCxn id="16" idx="2"/>
            <a:endCxn id="32" idx="0"/>
          </p:cNvCxnSpPr>
          <p:nvPr/>
        </p:nvCxnSpPr>
        <p:spPr>
          <a:xfrm>
            <a:off x="6517603" y="2776496"/>
            <a:ext cx="207566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3183DDFF-6629-D34C-87BC-410B1290411E}"/>
              </a:ext>
            </a:extLst>
          </p:cNvPr>
          <p:cNvSpPr/>
          <p:nvPr/>
        </p:nvSpPr>
        <p:spPr>
          <a:xfrm>
            <a:off x="6869598" y="3334264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3BE8801-0A09-254B-A167-AFBBC2D99076}"/>
              </a:ext>
            </a:extLst>
          </p:cNvPr>
          <p:cNvSpPr/>
          <p:nvPr/>
        </p:nvSpPr>
        <p:spPr>
          <a:xfrm>
            <a:off x="7194874" y="333426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EB9DEC42-3F0F-C742-B8D2-4D3F5E880653}"/>
              </a:ext>
            </a:extLst>
          </p:cNvPr>
          <p:cNvCxnSpPr>
            <a:cxnSpLocks/>
            <a:stCxn id="17" idx="2"/>
            <a:endCxn id="37" idx="0"/>
          </p:cNvCxnSpPr>
          <p:nvPr/>
        </p:nvCxnSpPr>
        <p:spPr>
          <a:xfrm flipH="1">
            <a:off x="7058913" y="2776496"/>
            <a:ext cx="15002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AA4F4B8-4208-DD42-8B82-6B88F717472F}"/>
              </a:ext>
            </a:extLst>
          </p:cNvPr>
          <p:cNvCxnSpPr>
            <a:cxnSpLocks/>
            <a:stCxn id="17" idx="2"/>
            <a:endCxn id="38" idx="0"/>
          </p:cNvCxnSpPr>
          <p:nvPr/>
        </p:nvCxnSpPr>
        <p:spPr>
          <a:xfrm>
            <a:off x="7073916" y="2776496"/>
            <a:ext cx="327105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AF06F1CE-A1BE-BE41-8DA9-5BB298D6AE3B}"/>
              </a:ext>
            </a:extLst>
          </p:cNvPr>
          <p:cNvSpPr/>
          <p:nvPr/>
        </p:nvSpPr>
        <p:spPr>
          <a:xfrm>
            <a:off x="8485071" y="1666119"/>
            <a:ext cx="191662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4 action choices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EAF5148A-01D2-8F4E-B770-C7ACD62D1B64}"/>
              </a:ext>
            </a:extLst>
          </p:cNvPr>
          <p:cNvSpPr/>
          <p:nvPr/>
        </p:nvSpPr>
        <p:spPr>
          <a:xfrm>
            <a:off x="8471470" y="2476180"/>
            <a:ext cx="191662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ndara" panose="020E0502030303020204" pitchFamily="34" charset="0"/>
                <a:cs typeface="Calibri" panose="020F0502020204030204" pitchFamily="34" charset="0"/>
              </a:rPr>
              <a:t>Up to 3 different outcomes per action choice</a:t>
            </a: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0FDB85C7-B1F9-7A4B-B77D-5A58846C4662}"/>
              </a:ext>
            </a:extLst>
          </p:cNvPr>
          <p:cNvSpPr/>
          <p:nvPr/>
        </p:nvSpPr>
        <p:spPr>
          <a:xfrm>
            <a:off x="6483584" y="942204"/>
            <a:ext cx="1705082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Search Tree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E74924C-1865-8344-9016-5A52E8E86B84}"/>
              </a:ext>
            </a:extLst>
          </p:cNvPr>
          <p:cNvSpPr/>
          <p:nvPr/>
        </p:nvSpPr>
        <p:spPr>
          <a:xfrm>
            <a:off x="5911489" y="3334264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9A098A9D-2B78-8C48-B37F-A053FC8E4123}"/>
              </a:ext>
            </a:extLst>
          </p:cNvPr>
          <p:cNvCxnSpPr>
            <a:cxnSpLocks/>
            <a:stCxn id="16" idx="2"/>
            <a:endCxn id="35" idx="0"/>
          </p:cNvCxnSpPr>
          <p:nvPr/>
        </p:nvCxnSpPr>
        <p:spPr>
          <a:xfrm flipH="1">
            <a:off x="6117635" y="2776496"/>
            <a:ext cx="399968" cy="55776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09821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7" grpId="0" uiExpand="1" build="p"/>
      <p:bldP spid="15" grpId="0"/>
      <p:bldP spid="16" grpId="0"/>
      <p:bldP spid="17" grpId="0"/>
      <p:bldP spid="18" grpId="0"/>
      <p:bldP spid="19" grpId="0"/>
      <p:bldP spid="31" grpId="0"/>
      <p:bldP spid="32" grpId="0"/>
      <p:bldP spid="37" grpId="0"/>
      <p:bldP spid="38" grpId="0"/>
      <p:bldP spid="43" grpId="0"/>
      <p:bldP spid="44" grpId="0"/>
      <p:bldP spid="46" grpId="0"/>
      <p:bldP spid="35" grpId="0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FE3A-A49B-3F4D-836D-B8CAC2BD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75A2-D127-7044-8BE7-236AE0A7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558180"/>
            <a:ext cx="10972800" cy="2995022"/>
          </a:xfrm>
        </p:spPr>
        <p:txBody>
          <a:bodyPr>
            <a:normAutofit fontScale="85000" lnSpcReduction="10000"/>
          </a:bodyPr>
          <a:lstStyle/>
          <a:p>
            <a:r>
              <a:rPr lang="en-US" dirty="0"/>
              <a:t>How many states can we reach from </a:t>
            </a:r>
            <a:r>
              <a:rPr lang="en-US" dirty="0">
                <a:solidFill>
                  <a:srgbClr val="7030A0"/>
                </a:solidFill>
              </a:rPr>
              <a:t>b3</a:t>
            </a:r>
            <a:r>
              <a:rPr lang="en-US" dirty="0"/>
              <a:t> with all potential actions?</a:t>
            </a:r>
          </a:p>
          <a:p>
            <a:r>
              <a:rPr lang="en-US" dirty="0"/>
              <a:t>4 states:</a:t>
            </a:r>
          </a:p>
          <a:p>
            <a:pPr lvl="1"/>
            <a:r>
              <a:rPr lang="en-US" dirty="0"/>
              <a:t>←: b3, c3, a3</a:t>
            </a:r>
          </a:p>
          <a:p>
            <a:pPr lvl="1"/>
            <a:r>
              <a:rPr lang="en-US" dirty="0"/>
              <a:t>↑: b3, b4, c3</a:t>
            </a:r>
          </a:p>
          <a:p>
            <a:pPr lvl="1"/>
            <a:r>
              <a:rPr lang="en-US" dirty="0"/>
              <a:t>→: c3, b4, a3</a:t>
            </a:r>
          </a:p>
          <a:p>
            <a:pPr lvl="1"/>
            <a:r>
              <a:rPr lang="en-US" dirty="0"/>
              <a:t>↓: b3, b4, a3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BDE0-3A7F-F048-9034-1463526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34</a:t>
            </a:fld>
            <a:endParaRPr lang="en-US" dirty="0"/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E200F0-4E0D-7443-B5A1-75F4F0733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7702337"/>
              </p:ext>
            </p:extLst>
          </p:nvPr>
        </p:nvGraphicFramePr>
        <p:xfrm>
          <a:off x="2255949" y="106375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8" name="Graphic 7" descr="Map compass">
            <a:extLst>
              <a:ext uri="{FF2B5EF4-FFF2-40B4-BE49-F238E27FC236}">
                <a16:creationId xmlns:a16="http://schemas.microsoft.com/office/drawing/2014/main" id="{95C9084D-792A-374F-9B6C-04394F6B2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931623" y="1747983"/>
            <a:ext cx="750437" cy="750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247290-E1EA-874D-8A77-8FE027B507E9}"/>
              </a:ext>
            </a:extLst>
          </p:cNvPr>
          <p:cNvSpPr/>
          <p:nvPr/>
        </p:nvSpPr>
        <p:spPr>
          <a:xfrm>
            <a:off x="1967085" y="25826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1781D-E9B1-8E4C-8A4C-018F72E7BDF3}"/>
              </a:ext>
            </a:extLst>
          </p:cNvPr>
          <p:cNvSpPr/>
          <p:nvPr/>
        </p:nvSpPr>
        <p:spPr>
          <a:xfrm>
            <a:off x="1967085" y="19203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DB125-F53F-BF46-BF2A-4BEAA2EB6C3F}"/>
              </a:ext>
            </a:extLst>
          </p:cNvPr>
          <p:cNvSpPr/>
          <p:nvPr/>
        </p:nvSpPr>
        <p:spPr>
          <a:xfrm>
            <a:off x="1981200" y="12453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92E8C-0974-9B4F-9025-91CC6C446B34}"/>
              </a:ext>
            </a:extLst>
          </p:cNvPr>
          <p:cNvSpPr/>
          <p:nvPr/>
        </p:nvSpPr>
        <p:spPr>
          <a:xfrm>
            <a:off x="4178300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66282-216C-DC44-95C2-9422BFED894B}"/>
              </a:ext>
            </a:extLst>
          </p:cNvPr>
          <p:cNvSpPr/>
          <p:nvPr/>
        </p:nvSpPr>
        <p:spPr>
          <a:xfrm>
            <a:off x="5054600" y="310462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AD1DE-2081-714F-9AFE-004F70D60154}"/>
              </a:ext>
            </a:extLst>
          </p:cNvPr>
          <p:cNvSpPr/>
          <p:nvPr/>
        </p:nvSpPr>
        <p:spPr>
          <a:xfrm>
            <a:off x="2488493" y="310462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BE0A1-CACB-3B4F-A344-C094E1B3B228}"/>
              </a:ext>
            </a:extLst>
          </p:cNvPr>
          <p:cNvSpPr/>
          <p:nvPr/>
        </p:nvSpPr>
        <p:spPr>
          <a:xfrm>
            <a:off x="3297471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42543986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C8FE3A-A49B-3F4D-836D-B8CAC2BD02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3A75A2-D127-7044-8BE7-236AE0A7CF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512201"/>
            <a:ext cx="5247190" cy="3041001"/>
          </a:xfrm>
        </p:spPr>
        <p:txBody>
          <a:bodyPr>
            <a:normAutofit/>
          </a:bodyPr>
          <a:lstStyle/>
          <a:p>
            <a:r>
              <a:rPr lang="en-US" dirty="0"/>
              <a:t>How many states can we reach from </a:t>
            </a:r>
            <a:r>
              <a:rPr lang="en-US" dirty="0">
                <a:solidFill>
                  <a:srgbClr val="7030A0"/>
                </a:solidFill>
              </a:rPr>
              <a:t>a1</a:t>
            </a:r>
            <a:r>
              <a:rPr lang="en-US" dirty="0"/>
              <a:t> after two sequential actions under the given policy and with what probabilities?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EEBDE0-3A7F-F048-9034-146352617D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35</a:t>
            </a:fld>
            <a:endParaRPr lang="en-US" dirty="0"/>
          </a:p>
        </p:txBody>
      </p:sp>
      <p:sp>
        <p:nvSpPr>
          <p:cNvPr id="78" name="Content Placeholder 77">
            <a:extLst>
              <a:ext uri="{FF2B5EF4-FFF2-40B4-BE49-F238E27FC236}">
                <a16:creationId xmlns:a16="http://schemas.microsoft.com/office/drawing/2014/main" id="{380879B7-D3D9-4C39-84C6-EA3863B8DBB4}"/>
              </a:ext>
            </a:extLst>
          </p:cNvPr>
          <p:cNvSpPr>
            <a:spLocks noGrp="1"/>
          </p:cNvSpPr>
          <p:nvPr>
            <p:ph sz="half" idx="4294967295"/>
          </p:nvPr>
        </p:nvSpPr>
        <p:spPr>
          <a:xfrm>
            <a:off x="6302344" y="3512201"/>
            <a:ext cx="5075570" cy="3205162"/>
          </a:xfrm>
        </p:spPr>
        <p:txBody>
          <a:bodyPr>
            <a:normAutofit/>
          </a:bodyPr>
          <a:lstStyle/>
          <a:p>
            <a:pPr marL="11113" indent="0">
              <a:buNone/>
            </a:pPr>
            <a:r>
              <a:rPr lang="en-US" dirty="0"/>
              <a:t>a3: 0.8*0.8=0.64</a:t>
            </a:r>
          </a:p>
          <a:p>
            <a:pPr marL="11113" indent="0">
              <a:buNone/>
            </a:pPr>
            <a:r>
              <a:rPr lang="en-US" dirty="0"/>
              <a:t>a2: 0.8*0.2+0.1*0.8=0.24</a:t>
            </a:r>
          </a:p>
          <a:p>
            <a:pPr marL="11113" indent="0">
              <a:buNone/>
            </a:pPr>
            <a:r>
              <a:rPr lang="en-US" dirty="0"/>
              <a:t>c1: 0.1*0.8 = 0.08</a:t>
            </a:r>
          </a:p>
          <a:p>
            <a:pPr marL="11113" indent="0">
              <a:buNone/>
            </a:pPr>
            <a:r>
              <a:rPr lang="en-US" dirty="0"/>
              <a:t>b1: 0.1*0.2+0.1*0.1=0.03</a:t>
            </a:r>
          </a:p>
          <a:p>
            <a:pPr marL="11113" indent="0">
              <a:buNone/>
            </a:pPr>
            <a:r>
              <a:rPr lang="en-US" dirty="0"/>
              <a:t>a1: 0.1*0.1=0.01</a:t>
            </a:r>
          </a:p>
        </p:txBody>
      </p:sp>
      <p:graphicFrame>
        <p:nvGraphicFramePr>
          <p:cNvPr id="7" name="Content Placeholder 4">
            <a:extLst>
              <a:ext uri="{FF2B5EF4-FFF2-40B4-BE49-F238E27FC236}">
                <a16:creationId xmlns:a16="http://schemas.microsoft.com/office/drawing/2014/main" id="{FFE200F0-4E0D-7443-B5A1-75F4F07337D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4509447"/>
              </p:ext>
            </p:extLst>
          </p:nvPr>
        </p:nvGraphicFramePr>
        <p:xfrm>
          <a:off x="2255949" y="106375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pic>
        <p:nvPicPr>
          <p:cNvPr id="8" name="Graphic 7" descr="Map compass">
            <a:extLst>
              <a:ext uri="{FF2B5EF4-FFF2-40B4-BE49-F238E27FC236}">
                <a16:creationId xmlns:a16="http://schemas.microsoft.com/office/drawing/2014/main" id="{95C9084D-792A-374F-9B6C-04394F6B27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263651" y="2395860"/>
            <a:ext cx="750437" cy="7504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4A247290-E1EA-874D-8A77-8FE027B507E9}"/>
              </a:ext>
            </a:extLst>
          </p:cNvPr>
          <p:cNvSpPr/>
          <p:nvPr/>
        </p:nvSpPr>
        <p:spPr>
          <a:xfrm>
            <a:off x="1967085" y="258264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0C61781D-E9B1-8E4C-8A4C-018F72E7BDF3}"/>
              </a:ext>
            </a:extLst>
          </p:cNvPr>
          <p:cNvSpPr/>
          <p:nvPr/>
        </p:nvSpPr>
        <p:spPr>
          <a:xfrm>
            <a:off x="1967085" y="192035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BCDB125-F53F-BF46-BF2A-4BEAA2EB6C3F}"/>
              </a:ext>
            </a:extLst>
          </p:cNvPr>
          <p:cNvSpPr/>
          <p:nvPr/>
        </p:nvSpPr>
        <p:spPr>
          <a:xfrm>
            <a:off x="1981200" y="124537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F792E8C-0974-9B4F-9025-91CC6C446B34}"/>
              </a:ext>
            </a:extLst>
          </p:cNvPr>
          <p:cNvSpPr/>
          <p:nvPr/>
        </p:nvSpPr>
        <p:spPr>
          <a:xfrm>
            <a:off x="4178300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9B66282-216C-DC44-95C2-9422BFED894B}"/>
              </a:ext>
            </a:extLst>
          </p:cNvPr>
          <p:cNvSpPr/>
          <p:nvPr/>
        </p:nvSpPr>
        <p:spPr>
          <a:xfrm>
            <a:off x="5054600" y="3104622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3CAD1DE-2081-714F-9AFE-004F70D60154}"/>
              </a:ext>
            </a:extLst>
          </p:cNvPr>
          <p:cNvSpPr/>
          <p:nvPr/>
        </p:nvSpPr>
        <p:spPr>
          <a:xfrm>
            <a:off x="2488493" y="310462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26BE0A1-CACB-3B4F-A344-C094E1B3B228}"/>
              </a:ext>
            </a:extLst>
          </p:cNvPr>
          <p:cNvSpPr/>
          <p:nvPr/>
        </p:nvSpPr>
        <p:spPr>
          <a:xfrm>
            <a:off x="3297471" y="310462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D91B4D56-7828-42BF-9A32-7ADDF23065A1}"/>
              </a:ext>
            </a:extLst>
          </p:cNvPr>
          <p:cNvSpPr/>
          <p:nvPr/>
        </p:nvSpPr>
        <p:spPr>
          <a:xfrm>
            <a:off x="8060706" y="941906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5EF80218-39D5-442F-BF58-9F8537058EB2}"/>
              </a:ext>
            </a:extLst>
          </p:cNvPr>
          <p:cNvSpPr/>
          <p:nvPr/>
        </p:nvSpPr>
        <p:spPr>
          <a:xfrm>
            <a:off x="7928588" y="199851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b1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C8DB1A39-AB01-45A4-A065-27CF6944D495}"/>
              </a:ext>
            </a:extLst>
          </p:cNvPr>
          <p:cNvSpPr/>
          <p:nvPr/>
        </p:nvSpPr>
        <p:spPr>
          <a:xfrm>
            <a:off x="9045669" y="1981427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6153C87-1730-4F9D-BC39-C4258852DE7E}"/>
              </a:ext>
            </a:extLst>
          </p:cNvPr>
          <p:cNvCxnSpPr>
            <a:cxnSpLocks/>
            <a:stCxn id="18" idx="2"/>
            <a:endCxn id="26" idx="0"/>
          </p:cNvCxnSpPr>
          <p:nvPr/>
        </p:nvCxnSpPr>
        <p:spPr>
          <a:xfrm flipH="1">
            <a:off x="8125117" y="1311238"/>
            <a:ext cx="124905" cy="687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68BCD1C5-2152-422C-9804-975AB1F9980B}"/>
              </a:ext>
            </a:extLst>
          </p:cNvPr>
          <p:cNvCxnSpPr>
            <a:cxnSpLocks/>
            <a:stCxn id="18" idx="2"/>
            <a:endCxn id="27" idx="0"/>
          </p:cNvCxnSpPr>
          <p:nvPr/>
        </p:nvCxnSpPr>
        <p:spPr>
          <a:xfrm>
            <a:off x="8250022" y="1311239"/>
            <a:ext cx="984963" cy="6701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B52C948D-0169-4070-A55E-F1E124AEC6AC}"/>
              </a:ext>
            </a:extLst>
          </p:cNvPr>
          <p:cNvSpPr/>
          <p:nvPr/>
        </p:nvSpPr>
        <p:spPr>
          <a:xfrm>
            <a:off x="6664958" y="199851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D1F0B793-1BD2-42D7-A29E-1417743401B1}"/>
              </a:ext>
            </a:extLst>
          </p:cNvPr>
          <p:cNvCxnSpPr>
            <a:cxnSpLocks/>
            <a:stCxn id="18" idx="2"/>
            <a:endCxn id="35" idx="0"/>
          </p:cNvCxnSpPr>
          <p:nvPr/>
        </p:nvCxnSpPr>
        <p:spPr>
          <a:xfrm flipH="1">
            <a:off x="6871105" y="1311238"/>
            <a:ext cx="1378917" cy="687280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F013D2A7-1D20-4A46-A791-765440BB3432}"/>
              </a:ext>
            </a:extLst>
          </p:cNvPr>
          <p:cNvSpPr/>
          <p:nvPr/>
        </p:nvSpPr>
        <p:spPr>
          <a:xfrm>
            <a:off x="7294853" y="1370144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B034D574-C5BC-4154-9DDC-0082CA1FDCF3}"/>
              </a:ext>
            </a:extLst>
          </p:cNvPr>
          <p:cNvSpPr/>
          <p:nvPr/>
        </p:nvSpPr>
        <p:spPr>
          <a:xfrm>
            <a:off x="6871843" y="291014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F3B6D9F-811F-4632-B674-EB34693121B9}"/>
              </a:ext>
            </a:extLst>
          </p:cNvPr>
          <p:cNvCxnSpPr>
            <a:cxnSpLocks/>
            <a:stCxn id="35" idx="2"/>
            <a:endCxn id="40" idx="0"/>
          </p:cNvCxnSpPr>
          <p:nvPr/>
        </p:nvCxnSpPr>
        <p:spPr>
          <a:xfrm>
            <a:off x="6871105" y="2367850"/>
            <a:ext cx="206885" cy="54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4" name="Rectangle 43">
            <a:extLst>
              <a:ext uri="{FF2B5EF4-FFF2-40B4-BE49-F238E27FC236}">
                <a16:creationId xmlns:a16="http://schemas.microsoft.com/office/drawing/2014/main" id="{F254F575-0220-42AE-A70A-F17523C54A09}"/>
              </a:ext>
            </a:extLst>
          </p:cNvPr>
          <p:cNvSpPr/>
          <p:nvPr/>
        </p:nvSpPr>
        <p:spPr>
          <a:xfrm>
            <a:off x="6324522" y="291014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a3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681B5962-7D41-4A73-B46B-819F8B9AF108}"/>
              </a:ext>
            </a:extLst>
          </p:cNvPr>
          <p:cNvCxnSpPr>
            <a:cxnSpLocks/>
            <a:stCxn id="35" idx="2"/>
            <a:endCxn id="44" idx="0"/>
          </p:cNvCxnSpPr>
          <p:nvPr/>
        </p:nvCxnSpPr>
        <p:spPr>
          <a:xfrm flipH="1">
            <a:off x="6530668" y="2367850"/>
            <a:ext cx="340436" cy="54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2658B2FB-5DC0-4A45-A8E8-834DC6B32D94}"/>
              </a:ext>
            </a:extLst>
          </p:cNvPr>
          <p:cNvSpPr/>
          <p:nvPr/>
        </p:nvSpPr>
        <p:spPr>
          <a:xfrm>
            <a:off x="8152105" y="163727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8615B3D-1EAE-4BF1-B390-A3148AB11D2A}"/>
              </a:ext>
            </a:extLst>
          </p:cNvPr>
          <p:cNvSpPr/>
          <p:nvPr/>
        </p:nvSpPr>
        <p:spPr>
          <a:xfrm>
            <a:off x="8706936" y="1443643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A1C5050-FD33-4DCD-B29F-842FA5A7F9E9}"/>
              </a:ext>
            </a:extLst>
          </p:cNvPr>
          <p:cNvSpPr/>
          <p:nvPr/>
        </p:nvSpPr>
        <p:spPr>
          <a:xfrm>
            <a:off x="6324377" y="2440498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EB2EE372-D6CD-404B-B894-87E62015E2FF}"/>
              </a:ext>
            </a:extLst>
          </p:cNvPr>
          <p:cNvSpPr/>
          <p:nvPr/>
        </p:nvSpPr>
        <p:spPr>
          <a:xfrm>
            <a:off x="6913137" y="2438210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3FEB6593-E754-497A-9FAF-0A3776AED05F}"/>
              </a:ext>
            </a:extLst>
          </p:cNvPr>
          <p:cNvSpPr/>
          <p:nvPr/>
        </p:nvSpPr>
        <p:spPr>
          <a:xfrm>
            <a:off x="8201430" y="291014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b1</a:t>
            </a:r>
          </a:p>
        </p:txBody>
      </p: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4F9970AB-57CE-4EB3-93CC-7915B2492FEA}"/>
              </a:ext>
            </a:extLst>
          </p:cNvPr>
          <p:cNvCxnSpPr>
            <a:cxnSpLocks/>
            <a:stCxn id="26" idx="2"/>
            <a:endCxn id="59" idx="0"/>
          </p:cNvCxnSpPr>
          <p:nvPr/>
        </p:nvCxnSpPr>
        <p:spPr>
          <a:xfrm>
            <a:off x="8125116" y="2367850"/>
            <a:ext cx="272842" cy="54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3" name="Rectangle 62">
            <a:extLst>
              <a:ext uri="{FF2B5EF4-FFF2-40B4-BE49-F238E27FC236}">
                <a16:creationId xmlns:a16="http://schemas.microsoft.com/office/drawing/2014/main" id="{3501643E-A39A-439E-992F-A9E7EB73AFF5}"/>
              </a:ext>
            </a:extLst>
          </p:cNvPr>
          <p:cNvSpPr/>
          <p:nvPr/>
        </p:nvSpPr>
        <p:spPr>
          <a:xfrm>
            <a:off x="7597694" y="2910148"/>
            <a:ext cx="36901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c1</a:t>
            </a:r>
          </a:p>
        </p:txBody>
      </p:sp>
      <p:cxnSp>
        <p:nvCxnSpPr>
          <p:cNvPr id="64" name="Straight Arrow Connector 63">
            <a:extLst>
              <a:ext uri="{FF2B5EF4-FFF2-40B4-BE49-F238E27FC236}">
                <a16:creationId xmlns:a16="http://schemas.microsoft.com/office/drawing/2014/main" id="{189317ED-AC26-4405-B5CE-0F41E4F8A396}"/>
              </a:ext>
            </a:extLst>
          </p:cNvPr>
          <p:cNvCxnSpPr>
            <a:cxnSpLocks/>
            <a:stCxn id="26" idx="2"/>
            <a:endCxn id="63" idx="0"/>
          </p:cNvCxnSpPr>
          <p:nvPr/>
        </p:nvCxnSpPr>
        <p:spPr>
          <a:xfrm flipH="1">
            <a:off x="7782200" y="2367850"/>
            <a:ext cx="342916" cy="542298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5" name="Rectangle 64">
            <a:extLst>
              <a:ext uri="{FF2B5EF4-FFF2-40B4-BE49-F238E27FC236}">
                <a16:creationId xmlns:a16="http://schemas.microsoft.com/office/drawing/2014/main" id="{54E66CE7-E143-410A-86AE-4FE85194A81C}"/>
              </a:ext>
            </a:extLst>
          </p:cNvPr>
          <p:cNvSpPr/>
          <p:nvPr/>
        </p:nvSpPr>
        <p:spPr>
          <a:xfrm>
            <a:off x="7635649" y="2423245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81A7BA91-CFCC-4CFA-857E-FC6C1AAA9EBB}"/>
              </a:ext>
            </a:extLst>
          </p:cNvPr>
          <p:cNvSpPr/>
          <p:nvPr/>
        </p:nvSpPr>
        <p:spPr>
          <a:xfrm>
            <a:off x="8222074" y="2411493"/>
            <a:ext cx="41229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0.2</a:t>
            </a:r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4C9E8FC4-B78B-46A0-AA26-1DA5FD294C9C}"/>
              </a:ext>
            </a:extLst>
          </p:cNvPr>
          <p:cNvSpPr/>
          <p:nvPr/>
        </p:nvSpPr>
        <p:spPr>
          <a:xfrm>
            <a:off x="9089183" y="2910148"/>
            <a:ext cx="39305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b1</a:t>
            </a:r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4331578B-4591-49A4-834B-955259120E70}"/>
              </a:ext>
            </a:extLst>
          </p:cNvPr>
          <p:cNvSpPr/>
          <p:nvPr/>
        </p:nvSpPr>
        <p:spPr>
          <a:xfrm>
            <a:off x="9559117" y="2910148"/>
            <a:ext cx="37863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a1</a:t>
            </a:r>
          </a:p>
        </p:txBody>
      </p: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A66FA10F-26F8-465D-9F69-5572B4D3C514}"/>
              </a:ext>
            </a:extLst>
          </p:cNvPr>
          <p:cNvCxnSpPr>
            <a:cxnSpLocks/>
            <a:stCxn id="27" idx="2"/>
            <a:endCxn id="68" idx="0"/>
          </p:cNvCxnSpPr>
          <p:nvPr/>
        </p:nvCxnSpPr>
        <p:spPr>
          <a:xfrm>
            <a:off x="9234985" y="2350760"/>
            <a:ext cx="50727" cy="559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4AD4D61B-60A0-433C-BBAF-5DA18A220A33}"/>
              </a:ext>
            </a:extLst>
          </p:cNvPr>
          <p:cNvCxnSpPr>
            <a:cxnSpLocks/>
            <a:stCxn id="27" idx="2"/>
            <a:endCxn id="69" idx="0"/>
          </p:cNvCxnSpPr>
          <p:nvPr/>
        </p:nvCxnSpPr>
        <p:spPr>
          <a:xfrm>
            <a:off x="9234984" y="2350760"/>
            <a:ext cx="513448" cy="559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2" name="Rectangle 71">
            <a:extLst>
              <a:ext uri="{FF2B5EF4-FFF2-40B4-BE49-F238E27FC236}">
                <a16:creationId xmlns:a16="http://schemas.microsoft.com/office/drawing/2014/main" id="{34FBD9E6-80FD-4962-90F1-BE8B3194F970}"/>
              </a:ext>
            </a:extLst>
          </p:cNvPr>
          <p:cNvSpPr/>
          <p:nvPr/>
        </p:nvSpPr>
        <p:spPr>
          <a:xfrm>
            <a:off x="8696982" y="2910148"/>
            <a:ext cx="4122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a2</a:t>
            </a:r>
          </a:p>
        </p:txBody>
      </p:sp>
      <p:cxnSp>
        <p:nvCxnSpPr>
          <p:cNvPr id="73" name="Straight Arrow Connector 72">
            <a:extLst>
              <a:ext uri="{FF2B5EF4-FFF2-40B4-BE49-F238E27FC236}">
                <a16:creationId xmlns:a16="http://schemas.microsoft.com/office/drawing/2014/main" id="{D6F989EB-1D10-4A1A-9C51-CC95CC18DB60}"/>
              </a:ext>
            </a:extLst>
          </p:cNvPr>
          <p:cNvCxnSpPr>
            <a:cxnSpLocks/>
            <a:stCxn id="27" idx="2"/>
            <a:endCxn id="72" idx="0"/>
          </p:cNvCxnSpPr>
          <p:nvPr/>
        </p:nvCxnSpPr>
        <p:spPr>
          <a:xfrm flipH="1">
            <a:off x="8903128" y="2350760"/>
            <a:ext cx="331856" cy="559389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D94203A4-0D38-47CB-9694-253F64579A1B}"/>
              </a:ext>
            </a:extLst>
          </p:cNvPr>
          <p:cNvSpPr/>
          <p:nvPr/>
        </p:nvSpPr>
        <p:spPr>
          <a:xfrm>
            <a:off x="8751267" y="2409559"/>
            <a:ext cx="42832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0.8</a:t>
            </a:r>
          </a:p>
        </p:txBody>
      </p:sp>
      <p:sp>
        <p:nvSpPr>
          <p:cNvPr id="75" name="Rectangle 74">
            <a:extLst>
              <a:ext uri="{FF2B5EF4-FFF2-40B4-BE49-F238E27FC236}">
                <a16:creationId xmlns:a16="http://schemas.microsoft.com/office/drawing/2014/main" id="{2B34BF78-EE19-411A-8047-558B0AE1ED08}"/>
              </a:ext>
            </a:extLst>
          </p:cNvPr>
          <p:cNvSpPr/>
          <p:nvPr/>
        </p:nvSpPr>
        <p:spPr>
          <a:xfrm>
            <a:off x="9216910" y="2578077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8E1BD813-AE66-49D1-9C35-9DE707A057F9}"/>
              </a:ext>
            </a:extLst>
          </p:cNvPr>
          <p:cNvSpPr/>
          <p:nvPr/>
        </p:nvSpPr>
        <p:spPr>
          <a:xfrm>
            <a:off x="9388591" y="2364215"/>
            <a:ext cx="39145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latin typeface="Candara" panose="020E0502030303020204" pitchFamily="34" charset="0"/>
              </a:rPr>
              <a:t>0.1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77D589-A9E4-432E-91F0-3C9A1F18DB04}"/>
              </a:ext>
            </a:extLst>
          </p:cNvPr>
          <p:cNvSpPr/>
          <p:nvPr/>
        </p:nvSpPr>
        <p:spPr>
          <a:xfrm>
            <a:off x="2371748" y="2481600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ndara" panose="020E0502030303020204" pitchFamily="34" charset="0"/>
              </a:rPr>
              <a:t>→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2C98A1EB-62B4-426C-A4B8-E0A155E0E628}"/>
              </a:ext>
            </a:extLst>
          </p:cNvPr>
          <p:cNvSpPr/>
          <p:nvPr/>
        </p:nvSpPr>
        <p:spPr>
          <a:xfrm>
            <a:off x="3219955" y="2471745"/>
            <a:ext cx="595035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ndara" panose="020E0502030303020204" pitchFamily="34" charset="0"/>
              </a:rPr>
              <a:t>→</a:t>
            </a:r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46E2BF20-5DC1-43BB-AB2F-977AC07E541B}"/>
              </a:ext>
            </a:extLst>
          </p:cNvPr>
          <p:cNvSpPr/>
          <p:nvPr/>
        </p:nvSpPr>
        <p:spPr>
          <a:xfrm>
            <a:off x="2386124" y="1816693"/>
            <a:ext cx="38985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sp>
        <p:nvSpPr>
          <p:cNvPr id="77" name="Rectangle 76">
            <a:extLst>
              <a:ext uri="{FF2B5EF4-FFF2-40B4-BE49-F238E27FC236}">
                <a16:creationId xmlns:a16="http://schemas.microsoft.com/office/drawing/2014/main" id="{B480FA42-DA78-4039-B1C4-7D6C16EFA0C8}"/>
              </a:ext>
            </a:extLst>
          </p:cNvPr>
          <p:cNvSpPr/>
          <p:nvPr/>
        </p:nvSpPr>
        <p:spPr>
          <a:xfrm>
            <a:off x="8266852" y="108281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→</a:t>
            </a:r>
          </a:p>
        </p:txBody>
      </p:sp>
      <p:sp>
        <p:nvSpPr>
          <p:cNvPr id="79" name="Rectangle 78">
            <a:extLst>
              <a:ext uri="{FF2B5EF4-FFF2-40B4-BE49-F238E27FC236}">
                <a16:creationId xmlns:a16="http://schemas.microsoft.com/office/drawing/2014/main" id="{6F5EE2C9-E030-4C5A-A5C4-03813359F933}"/>
              </a:ext>
            </a:extLst>
          </p:cNvPr>
          <p:cNvSpPr/>
          <p:nvPr/>
        </p:nvSpPr>
        <p:spPr>
          <a:xfrm>
            <a:off x="6897441" y="2130872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→</a:t>
            </a:r>
          </a:p>
        </p:txBody>
      </p:sp>
      <p:sp>
        <p:nvSpPr>
          <p:cNvPr id="80" name="Rectangle 79">
            <a:extLst>
              <a:ext uri="{FF2B5EF4-FFF2-40B4-BE49-F238E27FC236}">
                <a16:creationId xmlns:a16="http://schemas.microsoft.com/office/drawing/2014/main" id="{927CF41E-AAA0-4ED3-929C-27117AFB7AB3}"/>
              </a:ext>
            </a:extLst>
          </p:cNvPr>
          <p:cNvSpPr/>
          <p:nvPr/>
        </p:nvSpPr>
        <p:spPr>
          <a:xfrm>
            <a:off x="9279640" y="2103716"/>
            <a:ext cx="36420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→</a:t>
            </a:r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CEB93B0D-1CA0-40C2-8558-96BCA596CE38}"/>
              </a:ext>
            </a:extLst>
          </p:cNvPr>
          <p:cNvSpPr/>
          <p:nvPr/>
        </p:nvSpPr>
        <p:spPr>
          <a:xfrm>
            <a:off x="8148546" y="2168272"/>
            <a:ext cx="274434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p:pic>
        <p:nvPicPr>
          <p:cNvPr id="58" name="Graphic 57" descr="Head with Gears">
            <a:extLst>
              <a:ext uri="{FF2B5EF4-FFF2-40B4-BE49-F238E27FC236}">
                <a16:creationId xmlns:a16="http://schemas.microsoft.com/office/drawing/2014/main" id="{56FC9FDD-2F73-E248-AD6B-801A2B867738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460"/>
          <a:stretch/>
        </p:blipFill>
        <p:spPr>
          <a:xfrm>
            <a:off x="-3" y="171651"/>
            <a:ext cx="74511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30745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  <p:bldP spid="27" grpId="0"/>
      <p:bldP spid="35" grpId="0"/>
      <p:bldP spid="38" grpId="0"/>
      <p:bldP spid="40" grpId="0"/>
      <p:bldP spid="44" grpId="0"/>
      <p:bldP spid="54" grpId="0"/>
      <p:bldP spid="55" grpId="0"/>
      <p:bldP spid="56" grpId="0"/>
      <p:bldP spid="57" grpId="0"/>
      <p:bldP spid="59" grpId="0"/>
      <p:bldP spid="63" grpId="0"/>
      <p:bldP spid="65" grpId="0"/>
      <p:bldP spid="66" grpId="0"/>
      <p:bldP spid="68" grpId="0"/>
      <p:bldP spid="69" grpId="0"/>
      <p:bldP spid="72" grpId="0"/>
      <p:bldP spid="74" grpId="0"/>
      <p:bldP spid="75" grpId="0"/>
      <p:bldP spid="76" grpId="0"/>
      <p:bldP spid="77" grpId="0"/>
      <p:bldP spid="79" grpId="0"/>
      <p:bldP spid="80" grpId="0"/>
      <p:bldP spid="81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Plan</a:t>
            </a:r>
          </a:p>
          <a:p>
            <a:r>
              <a:rPr lang="en-US" dirty="0"/>
              <a:t>Markov Decision Process (MDP)</a:t>
            </a:r>
          </a:p>
          <a:p>
            <a:r>
              <a:rPr lang="en-US" dirty="0"/>
              <a:t>Value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36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9156375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E9CA-BF48-3F49-9DF3-406CE60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C38F-99C7-5549-AD56-C5355D2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37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EB01-B619-CE4B-80E2-8255F87EA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849067772"/>
              </p:ext>
            </p:extLst>
          </p:nvPr>
        </p:nvGraphicFramePr>
        <p:xfrm>
          <a:off x="2255949" y="112150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0" lang="en-US" sz="24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Candara" panose="020E0502030303020204" pitchFamily="34" charset="0"/>
                        <a:ea typeface="+mn-ea"/>
                        <a:cs typeface="+mn-cs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7B91B6B-9019-9C47-A908-D8DDE9364DD5}"/>
              </a:ext>
            </a:extLst>
          </p:cNvPr>
          <p:cNvSpPr/>
          <p:nvPr/>
        </p:nvSpPr>
        <p:spPr>
          <a:xfrm>
            <a:off x="1967085" y="264039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217A8-228D-2142-B6F7-982034A33126}"/>
              </a:ext>
            </a:extLst>
          </p:cNvPr>
          <p:cNvSpPr/>
          <p:nvPr/>
        </p:nvSpPr>
        <p:spPr>
          <a:xfrm>
            <a:off x="1967085" y="197810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2DD46-6788-2C4C-9222-0CC75CB4146A}"/>
              </a:ext>
            </a:extLst>
          </p:cNvPr>
          <p:cNvSpPr/>
          <p:nvPr/>
        </p:nvSpPr>
        <p:spPr>
          <a:xfrm>
            <a:off x="1981200" y="130312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8E3BE-25B3-A448-9B4A-6F90E0DF1CAB}"/>
              </a:ext>
            </a:extLst>
          </p:cNvPr>
          <p:cNvSpPr/>
          <p:nvPr/>
        </p:nvSpPr>
        <p:spPr>
          <a:xfrm>
            <a:off x="4178300" y="31623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5EC52-041D-F24B-BB1A-37102D3EC804}"/>
              </a:ext>
            </a:extLst>
          </p:cNvPr>
          <p:cNvSpPr/>
          <p:nvPr/>
        </p:nvSpPr>
        <p:spPr>
          <a:xfrm>
            <a:off x="2488493" y="316237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F21DA-EAF8-3F45-AA0B-B0C67E029B8C}"/>
              </a:ext>
            </a:extLst>
          </p:cNvPr>
          <p:cNvSpPr/>
          <p:nvPr/>
        </p:nvSpPr>
        <p:spPr>
          <a:xfrm>
            <a:off x="3297471" y="316237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pic>
        <p:nvPicPr>
          <p:cNvPr id="36" name="Graphic 35" descr="Map compass">
            <a:extLst>
              <a:ext uri="{FF2B5EF4-FFF2-40B4-BE49-F238E27FC236}">
                <a16:creationId xmlns:a16="http://schemas.microsoft.com/office/drawing/2014/main" id="{A219AE8E-C519-5647-A8D6-139AEC3DD51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873484" y="1832210"/>
            <a:ext cx="750437" cy="75043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8FCDA523-B42C-2144-AAF4-93DE95236C8C}"/>
              </a:ext>
            </a:extLst>
          </p:cNvPr>
          <p:cNvSpPr/>
          <p:nvPr/>
        </p:nvSpPr>
        <p:spPr>
          <a:xfrm>
            <a:off x="8074665" y="1486498"/>
            <a:ext cx="3401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N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C7FBD21-C4E0-4F42-A1FB-1001458F70F4}"/>
              </a:ext>
            </a:extLst>
          </p:cNvPr>
          <p:cNvSpPr/>
          <p:nvPr/>
        </p:nvSpPr>
        <p:spPr>
          <a:xfrm>
            <a:off x="8549200" y="2040415"/>
            <a:ext cx="3048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E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5132ED57-4D5C-EA41-AE14-D40B63200E21}"/>
              </a:ext>
            </a:extLst>
          </p:cNvPr>
          <p:cNvSpPr/>
          <p:nvPr/>
        </p:nvSpPr>
        <p:spPr>
          <a:xfrm>
            <a:off x="8118748" y="2528228"/>
            <a:ext cx="30328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S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E71CE75-1C85-1F45-A5D3-6F10E145FDB3}"/>
              </a:ext>
            </a:extLst>
          </p:cNvPr>
          <p:cNvSpPr/>
          <p:nvPr/>
        </p:nvSpPr>
        <p:spPr>
          <a:xfrm>
            <a:off x="7552403" y="2040415"/>
            <a:ext cx="38985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</a:rPr>
              <a:t>W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F9E9982-38EF-D34B-8D96-9774422FE493}"/>
              </a:ext>
            </a:extLst>
          </p:cNvPr>
          <p:cNvSpPr/>
          <p:nvPr/>
        </p:nvSpPr>
        <p:spPr>
          <a:xfrm>
            <a:off x="2021739" y="3615100"/>
            <a:ext cx="63930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What is the optimal action at the grid to reach +100?</a:t>
            </a:r>
          </a:p>
        </p:txBody>
      </p:sp>
      <p:graphicFrame>
        <p:nvGraphicFramePr>
          <p:cNvPr id="26" name="Table 25">
            <a:extLst>
              <a:ext uri="{FF2B5EF4-FFF2-40B4-BE49-F238E27FC236}">
                <a16:creationId xmlns:a16="http://schemas.microsoft.com/office/drawing/2014/main" id="{C439C860-956E-B946-8D78-64176E3E25F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30619121"/>
              </p:ext>
            </p:extLst>
          </p:nvPr>
        </p:nvGraphicFramePr>
        <p:xfrm>
          <a:off x="2167980" y="4818971"/>
          <a:ext cx="6096000" cy="115824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524000">
                  <a:extLst>
                    <a:ext uri="{9D8B030D-6E8A-4147-A177-3AD203B41FA5}">
                      <a16:colId xmlns:a16="http://schemas.microsoft.com/office/drawing/2014/main" val="218665918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64545398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1787037237"/>
                    </a:ext>
                  </a:extLst>
                </a:gridCol>
                <a:gridCol w="1524000">
                  <a:extLst>
                    <a:ext uri="{9D8B030D-6E8A-4147-A177-3AD203B41FA5}">
                      <a16:colId xmlns:a16="http://schemas.microsoft.com/office/drawing/2014/main" val="344941937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ndara" panose="020E0502030303020204" pitchFamily="34" charset="0"/>
                        </a:rPr>
                        <a:t>c1</a:t>
                      </a:r>
                    </a:p>
                  </a:txBody>
                  <a:tcPr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ndara" panose="020E0502030303020204" pitchFamily="34" charset="0"/>
                        </a:rPr>
                        <a:t>a1</a:t>
                      </a: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ndara" panose="020E0502030303020204" pitchFamily="34" charset="0"/>
                        </a:rPr>
                        <a:t>a4</a:t>
                      </a: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>
                          <a:latin typeface="Candara" panose="020E0502030303020204" pitchFamily="34" charset="0"/>
                        </a:rPr>
                        <a:t>b3</a:t>
                      </a: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53458346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ndara" panose="020E0502030303020204" pitchFamily="34" charset="0"/>
                      </a:endParaRPr>
                    </a:p>
                  </a:txBody>
                  <a:tcPr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200" dirty="0">
                        <a:latin typeface="Candara" panose="020E0502030303020204" pitchFamily="34" charset="0"/>
                      </a:endParaRPr>
                    </a:p>
                  </a:txBody>
                  <a:tcPr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969616210"/>
                  </a:ext>
                </a:extLst>
              </a:tr>
            </a:tbl>
          </a:graphicData>
        </a:graphic>
      </p:graphicFrame>
      <p:sp>
        <p:nvSpPr>
          <p:cNvPr id="27" name="Rectangle 26">
            <a:extLst>
              <a:ext uri="{FF2B5EF4-FFF2-40B4-BE49-F238E27FC236}">
                <a16:creationId xmlns:a16="http://schemas.microsoft.com/office/drawing/2014/main" id="{85F845DF-FC87-1340-8A03-805C42832EB2}"/>
              </a:ext>
            </a:extLst>
          </p:cNvPr>
          <p:cNvSpPr/>
          <p:nvPr/>
        </p:nvSpPr>
        <p:spPr>
          <a:xfrm>
            <a:off x="2731318" y="5442952"/>
            <a:ext cx="37221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E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56648402-53ED-5B4B-8C22-346BC93E3436}"/>
              </a:ext>
            </a:extLst>
          </p:cNvPr>
          <p:cNvSpPr/>
          <p:nvPr/>
        </p:nvSpPr>
        <p:spPr>
          <a:xfrm>
            <a:off x="4228579" y="5442952"/>
            <a:ext cx="42672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N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61F0D80E-8B77-974A-B424-C21170062ECD}"/>
              </a:ext>
            </a:extLst>
          </p:cNvPr>
          <p:cNvSpPr/>
          <p:nvPr/>
        </p:nvSpPr>
        <p:spPr>
          <a:xfrm>
            <a:off x="5783548" y="5442952"/>
            <a:ext cx="36901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S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BB964C2B-1598-CA4D-A668-B108532B4031}"/>
              </a:ext>
            </a:extLst>
          </p:cNvPr>
          <p:cNvSpPr/>
          <p:nvPr/>
        </p:nvSpPr>
        <p:spPr>
          <a:xfrm>
            <a:off x="7271190" y="5442952"/>
            <a:ext cx="50366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  <a:cs typeface="Calibri" panose="020F0502020204030204" pitchFamily="34" charset="0"/>
              </a:rPr>
              <a:t>W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CEEB568-9355-A74F-B048-F151400E4427}"/>
              </a:ext>
            </a:extLst>
          </p:cNvPr>
          <p:cNvSpPr/>
          <p:nvPr/>
        </p:nvSpPr>
        <p:spPr>
          <a:xfrm>
            <a:off x="5025954" y="315656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pic>
        <p:nvPicPr>
          <p:cNvPr id="28" name="Graphic 27" descr="Head with Gears">
            <a:extLst>
              <a:ext uri="{FF2B5EF4-FFF2-40B4-BE49-F238E27FC236}">
                <a16:creationId xmlns:a16="http://schemas.microsoft.com/office/drawing/2014/main" id="{55E9CB05-C748-084B-B8C9-48DCF82E4285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rcRect l="9460"/>
          <a:stretch/>
        </p:blipFill>
        <p:spPr>
          <a:xfrm>
            <a:off x="-3" y="171651"/>
            <a:ext cx="745114" cy="822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3713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/>
      <p:bldP spid="41" grpId="0"/>
      <p:bldP spid="42" grpId="0"/>
      <p:bldP spid="4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E9CA-BF48-3F49-9DF3-406CE60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Actions for All Grids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C38F-99C7-5549-AD56-C5355D2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38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8887EB01-B619-CE4B-80E2-8255F87EAA1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40257364"/>
              </p:ext>
            </p:extLst>
          </p:nvPr>
        </p:nvGraphicFramePr>
        <p:xfrm>
          <a:off x="4407459" y="2362984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7" name="Rectangle 6">
            <a:extLst>
              <a:ext uri="{FF2B5EF4-FFF2-40B4-BE49-F238E27FC236}">
                <a16:creationId xmlns:a16="http://schemas.microsoft.com/office/drawing/2014/main" id="{57B91B6B-9019-9C47-A908-D8DDE9364DD5}"/>
              </a:ext>
            </a:extLst>
          </p:cNvPr>
          <p:cNvSpPr/>
          <p:nvPr/>
        </p:nvSpPr>
        <p:spPr>
          <a:xfrm>
            <a:off x="4118595" y="38818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CA217A8-228D-2142-B6F7-982034A33126}"/>
              </a:ext>
            </a:extLst>
          </p:cNvPr>
          <p:cNvSpPr/>
          <p:nvPr/>
        </p:nvSpPr>
        <p:spPr>
          <a:xfrm>
            <a:off x="4118595" y="32195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D12DD46-6788-2C4C-9222-0CC75CB4146A}"/>
              </a:ext>
            </a:extLst>
          </p:cNvPr>
          <p:cNvSpPr/>
          <p:nvPr/>
        </p:nvSpPr>
        <p:spPr>
          <a:xfrm>
            <a:off x="4132710" y="2544602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E8E3BE-25B3-A448-9B4A-6F90E0DF1CAB}"/>
              </a:ext>
            </a:extLst>
          </p:cNvPr>
          <p:cNvSpPr/>
          <p:nvPr/>
        </p:nvSpPr>
        <p:spPr>
          <a:xfrm>
            <a:off x="6329810" y="44038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4F65EC52-041D-F24B-BB1A-37102D3EC804}"/>
              </a:ext>
            </a:extLst>
          </p:cNvPr>
          <p:cNvSpPr/>
          <p:nvPr/>
        </p:nvSpPr>
        <p:spPr>
          <a:xfrm>
            <a:off x="4640003" y="4403854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50F21DA-EAF8-3F45-AA0B-B0C67E029B8C}"/>
              </a:ext>
            </a:extLst>
          </p:cNvPr>
          <p:cNvSpPr/>
          <p:nvPr/>
        </p:nvSpPr>
        <p:spPr>
          <a:xfrm>
            <a:off x="5448981" y="44038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142F17FE-3305-A343-9C1D-301D17E1FBDE}"/>
              </a:ext>
            </a:extLst>
          </p:cNvPr>
          <p:cNvSpPr/>
          <p:nvPr/>
        </p:nvSpPr>
        <p:spPr>
          <a:xfrm>
            <a:off x="7134439" y="440385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529325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0E9CA-BF48-3F49-9DF3-406CE606D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Optimal Actions for All Grids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280C38F-99C7-5549-AD56-C5355D230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39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6BD4F3-197F-46A1-B620-AA9B3934D4C1}"/>
                  </a:ext>
                </a:extLst>
              </p:cNvPr>
              <p:cNvSpPr/>
              <p:nvPr/>
            </p:nvSpPr>
            <p:spPr>
              <a:xfrm>
                <a:off x="3231502" y="5069773"/>
                <a:ext cx="5915706" cy="1384995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r>
                  <a:rPr 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For non-uniform reward function R(S) and general discount factor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sz="2800" dirty="0">
                    <a:solidFill>
                      <a:srgbClr val="FF0000"/>
                    </a:solidFill>
                    <a:latin typeface="Candara" panose="020E0502030303020204" pitchFamily="34" charset="0"/>
                  </a:rPr>
                  <a:t>, it is not intuitive to find optimal actions.</a:t>
                </a:r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B16BD4F3-197F-46A1-B620-AA9B3934D4C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1502" y="5069773"/>
                <a:ext cx="5915706" cy="1384995"/>
              </a:xfrm>
              <a:prstGeom prst="rect">
                <a:avLst/>
              </a:prstGeom>
              <a:blipFill>
                <a:blip r:embed="rId2"/>
                <a:stretch>
                  <a:fillRect l="-2141" t="-4545" r="-2355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22" name="Content Placeholder 4">
            <a:extLst>
              <a:ext uri="{FF2B5EF4-FFF2-40B4-BE49-F238E27FC236}">
                <a16:creationId xmlns:a16="http://schemas.microsoft.com/office/drawing/2014/main" id="{F13EC04B-7AFD-4545-998C-064C86967E5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128639400"/>
              </p:ext>
            </p:extLst>
          </p:nvPr>
        </p:nvGraphicFramePr>
        <p:xfrm>
          <a:off x="4407459" y="2362984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4" name="Rectangle 23">
            <a:extLst>
              <a:ext uri="{FF2B5EF4-FFF2-40B4-BE49-F238E27FC236}">
                <a16:creationId xmlns:a16="http://schemas.microsoft.com/office/drawing/2014/main" id="{0CCAF97E-42BA-494E-93DF-63824B5104A1}"/>
              </a:ext>
            </a:extLst>
          </p:cNvPr>
          <p:cNvSpPr/>
          <p:nvPr/>
        </p:nvSpPr>
        <p:spPr>
          <a:xfrm>
            <a:off x="4118595" y="388187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6C4E37EE-4E57-4673-8C2B-8C103DF64BDD}"/>
              </a:ext>
            </a:extLst>
          </p:cNvPr>
          <p:cNvSpPr/>
          <p:nvPr/>
        </p:nvSpPr>
        <p:spPr>
          <a:xfrm>
            <a:off x="4118595" y="3219590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FECB9FEA-A0C3-4A0D-918D-420F7E4570B2}"/>
              </a:ext>
            </a:extLst>
          </p:cNvPr>
          <p:cNvSpPr/>
          <p:nvPr/>
        </p:nvSpPr>
        <p:spPr>
          <a:xfrm>
            <a:off x="4132710" y="2544602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0518FE2-D1D7-498A-B147-39C8EEF78CB2}"/>
              </a:ext>
            </a:extLst>
          </p:cNvPr>
          <p:cNvSpPr/>
          <p:nvPr/>
        </p:nvSpPr>
        <p:spPr>
          <a:xfrm>
            <a:off x="6329810" y="44038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AA6B261-207F-4C11-AE6B-8F4C9BCDADB8}"/>
              </a:ext>
            </a:extLst>
          </p:cNvPr>
          <p:cNvSpPr/>
          <p:nvPr/>
        </p:nvSpPr>
        <p:spPr>
          <a:xfrm>
            <a:off x="4640003" y="4403854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0EEA0D9B-3EFE-4D13-A7C6-DC75E4F3968C}"/>
              </a:ext>
            </a:extLst>
          </p:cNvPr>
          <p:cNvSpPr/>
          <p:nvPr/>
        </p:nvSpPr>
        <p:spPr>
          <a:xfrm>
            <a:off x="5448981" y="4403854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9603E32C-8ED4-4FB0-98A4-A51A21DC0D94}"/>
              </a:ext>
            </a:extLst>
          </p:cNvPr>
          <p:cNvSpPr/>
          <p:nvPr/>
        </p:nvSpPr>
        <p:spPr>
          <a:xfrm>
            <a:off x="7134439" y="4403854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0939204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8292E4-45AB-4741-8FDF-FE0AAE92EE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Execution in Practice: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529099-27F0-3848-BF16-04E8D19658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4256399"/>
          </a:xfrm>
        </p:spPr>
        <p:txBody>
          <a:bodyPr>
            <a:normAutofit lnSpcReduction="10000"/>
          </a:bodyPr>
          <a:lstStyle/>
          <a:p>
            <a:r>
              <a:rPr lang="en-US" dirty="0"/>
              <a:t>The environment is very complex.</a:t>
            </a:r>
          </a:p>
          <a:p>
            <a:pPr lvl="1"/>
            <a:r>
              <a:rPr lang="en-US" dirty="0"/>
              <a:t>Roads are not straight, not flat.</a:t>
            </a:r>
          </a:p>
          <a:p>
            <a:pPr lvl="1"/>
            <a:r>
              <a:rPr lang="en-US" dirty="0"/>
              <a:t>Maybe due to road closure, a detour is needed.</a:t>
            </a:r>
          </a:p>
          <a:p>
            <a:r>
              <a:rPr lang="en-US" dirty="0"/>
              <a:t>The sensors of the agent come with some measurement errors.</a:t>
            </a:r>
          </a:p>
          <a:p>
            <a:pPr lvl="1"/>
            <a:r>
              <a:rPr lang="en-US" dirty="0"/>
              <a:t>Even GPS’s error range is 10m.</a:t>
            </a:r>
          </a:p>
          <a:p>
            <a:r>
              <a:rPr lang="en-US" dirty="0"/>
              <a:t>The outcome of executing the plan could be different from your expectation.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D3CEB8-14C8-CF4E-83B4-E60B8A11B0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338E865-88F1-1D42-BA19-3670A2A4E031}"/>
              </a:ext>
            </a:extLst>
          </p:cNvPr>
          <p:cNvSpPr/>
          <p:nvPr/>
        </p:nvSpPr>
        <p:spPr>
          <a:xfrm>
            <a:off x="2657925" y="5986861"/>
            <a:ext cx="37382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E3ACBF48-5798-0F45-B9EB-75C942FD915F}"/>
              </a:ext>
            </a:extLst>
          </p:cNvPr>
          <p:cNvSpPr/>
          <p:nvPr/>
        </p:nvSpPr>
        <p:spPr>
          <a:xfrm>
            <a:off x="8560973" y="5548410"/>
            <a:ext cx="365806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dirty="0">
                <a:latin typeface="Candara" panose="020E0502030303020204" pitchFamily="34" charset="0"/>
              </a:rPr>
              <a:t>B</a:t>
            </a:r>
          </a:p>
        </p:txBody>
      </p:sp>
      <p:sp>
        <p:nvSpPr>
          <p:cNvPr id="18" name="Freeform 17">
            <a:extLst>
              <a:ext uri="{FF2B5EF4-FFF2-40B4-BE49-F238E27FC236}">
                <a16:creationId xmlns:a16="http://schemas.microsoft.com/office/drawing/2014/main" id="{105F7832-5B29-D846-B13A-86578FB5C116}"/>
              </a:ext>
            </a:extLst>
          </p:cNvPr>
          <p:cNvSpPr/>
          <p:nvPr/>
        </p:nvSpPr>
        <p:spPr>
          <a:xfrm>
            <a:off x="3058886" y="5747030"/>
            <a:ext cx="5519057" cy="457827"/>
          </a:xfrm>
          <a:custGeom>
            <a:avLst/>
            <a:gdLst>
              <a:gd name="connsiteX0" fmla="*/ 0 w 5519057"/>
              <a:gd name="connsiteY0" fmla="*/ 457827 h 457827"/>
              <a:gd name="connsiteX1" fmla="*/ 718457 w 5519057"/>
              <a:gd name="connsiteY1" fmla="*/ 240113 h 457827"/>
              <a:gd name="connsiteX2" fmla="*/ 1807028 w 5519057"/>
              <a:gd name="connsiteY2" fmla="*/ 207456 h 457827"/>
              <a:gd name="connsiteX3" fmla="*/ 2198914 w 5519057"/>
              <a:gd name="connsiteY3" fmla="*/ 65941 h 457827"/>
              <a:gd name="connsiteX4" fmla="*/ 3570514 w 5519057"/>
              <a:gd name="connsiteY4" fmla="*/ 11513 h 457827"/>
              <a:gd name="connsiteX5" fmla="*/ 4147457 w 5519057"/>
              <a:gd name="connsiteY5" fmla="*/ 207456 h 457827"/>
              <a:gd name="connsiteX6" fmla="*/ 4789714 w 5519057"/>
              <a:gd name="connsiteY6" fmla="*/ 163913 h 457827"/>
              <a:gd name="connsiteX7" fmla="*/ 5268685 w 5519057"/>
              <a:gd name="connsiteY7" fmla="*/ 11513 h 457827"/>
              <a:gd name="connsiteX8" fmla="*/ 5519057 w 5519057"/>
              <a:gd name="connsiteY8" fmla="*/ 22399 h 45782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5519057" h="457827">
                <a:moveTo>
                  <a:pt x="0" y="457827"/>
                </a:moveTo>
                <a:cubicBezTo>
                  <a:pt x="208643" y="369834"/>
                  <a:pt x="417286" y="281841"/>
                  <a:pt x="718457" y="240113"/>
                </a:cubicBezTo>
                <a:cubicBezTo>
                  <a:pt x="1019628" y="198385"/>
                  <a:pt x="1560285" y="236485"/>
                  <a:pt x="1807028" y="207456"/>
                </a:cubicBezTo>
                <a:cubicBezTo>
                  <a:pt x="2053771" y="178427"/>
                  <a:pt x="1905000" y="98598"/>
                  <a:pt x="2198914" y="65941"/>
                </a:cubicBezTo>
                <a:cubicBezTo>
                  <a:pt x="2492828" y="33284"/>
                  <a:pt x="3245757" y="-12073"/>
                  <a:pt x="3570514" y="11513"/>
                </a:cubicBezTo>
                <a:cubicBezTo>
                  <a:pt x="3895271" y="35099"/>
                  <a:pt x="3944257" y="182056"/>
                  <a:pt x="4147457" y="207456"/>
                </a:cubicBezTo>
                <a:cubicBezTo>
                  <a:pt x="4350657" y="232856"/>
                  <a:pt x="4602843" y="196570"/>
                  <a:pt x="4789714" y="163913"/>
                </a:cubicBezTo>
                <a:cubicBezTo>
                  <a:pt x="4976585" y="131256"/>
                  <a:pt x="5147128" y="35099"/>
                  <a:pt x="5268685" y="11513"/>
                </a:cubicBezTo>
                <a:cubicBezTo>
                  <a:pt x="5390242" y="-12073"/>
                  <a:pt x="5454649" y="5163"/>
                  <a:pt x="5519057" y="22399"/>
                </a:cubicBezTo>
              </a:path>
            </a:pathLst>
          </a:custGeom>
          <a:noFill/>
          <a:ln w="38100">
            <a:solidFill>
              <a:schemeClr val="bg1">
                <a:lumMod val="50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p14="http://schemas.microsoft.com/office/powerpoint/2010/main" xmlns:aink="http://schemas.microsoft.com/office/drawing/2016/ink">
        <mc:Choice Requires="p14 aink">
          <p:contentPart p14:bwMode="auto" r:id="rId2">
            <p14:nvContentPartPr>
              <p14:cNvPr id="20" name="Ink 19">
                <a:extLst>
                  <a:ext uri="{FF2B5EF4-FFF2-40B4-BE49-F238E27FC236}">
                    <a16:creationId xmlns:a16="http://schemas.microsoft.com/office/drawing/2014/main" id="{326B3D6C-19CF-1A46-9930-F014286BA3D5}"/>
                  </a:ext>
                </a:extLst>
              </p14:cNvPr>
              <p14:cNvContentPartPr/>
              <p14:nvPr/>
            </p14:nvContentPartPr>
            <p14:xfrm>
              <a:off x="3058886" y="5679626"/>
              <a:ext cx="5545800" cy="500400"/>
            </p14:xfrm>
          </p:contentPart>
        </mc:Choice>
        <mc:Fallback xmlns="">
          <p:pic>
            <p:nvPicPr>
              <p:cNvPr id="20" name="Ink 19">
                <a:extLst>
                  <a:ext uri="{FF2B5EF4-FFF2-40B4-BE49-F238E27FC236}">
                    <a16:creationId xmlns:a16="http://schemas.microsoft.com/office/drawing/2014/main" id="{326B3D6C-19CF-1A46-9930-F014286BA3D5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3028286" y="5649026"/>
                <a:ext cx="5607360" cy="5616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0585366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63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2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drawProgress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/>
      <p:bldP spid="6" grpId="0"/>
      <p:bldP spid="18" grpId="0" animBg="1"/>
    </p:bld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E2A15F-338B-4ED8-BCD7-FDD313D6B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Utility Calculation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B6DE3B-1B99-492A-920E-5643C46CDA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Autofit/>
              </a:bodyPr>
              <a:lstStyle/>
              <a:p>
                <a:pPr marL="0" indent="0">
                  <a:buClr>
                    <a:schemeClr val="bg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|</m:t>
                            </m:r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</m:e>
                        </m:nary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=1</m:t>
                            </m:r>
                          </m:sub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</a:p>
              <a:p>
                <a:pPr marL="0" indent="0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𝑡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=0</m:t>
                            </m:r>
                          </m:sub>
                          <m:sup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∞</m:t>
                            </m:r>
                          </m:sup>
                          <m:e>
                            <m:sSup>
                              <m:sSup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  <m:sup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</m:sup>
                            </m:sSup>
                            <m:sSub>
                              <m:sSub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𝑅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(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𝑡</m:t>
                                </m:r>
                                <m:r>
                                  <a:rPr lang="en-US" sz="280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+1</m:t>
                                </m:r>
                              </m:sub>
                            </m:sSub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nary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|</m:t>
                        </m:r>
                        <m:sSub>
                          <m:sSub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endParaRPr lang="en-US" sz="2800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 marL="0" indent="0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9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for Action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/>
                  <a:t> at </a:t>
                </a: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dirty="0"/>
              </a:p>
              <a:p>
                <a:pPr marL="0" indent="0">
                  <a:buClr>
                    <a:schemeClr val="bg1"/>
                  </a:buClr>
                </a:pPr>
                <a:endParaRPr lang="en-US" sz="2800" dirty="0"/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7030A0"/>
                    </a:solidFill>
                  </a:rPr>
                  <a:t> </a:t>
                </a:r>
                <a:r>
                  <a:rPr lang="en-US" sz="2800" dirty="0"/>
                  <a:t>is the current estimated expected utility of trajectory starting at State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′</m:t>
                    </m:r>
                  </m:oMath>
                </a14:m>
                <a:r>
                  <a:rPr lang="en-US" sz="2800" dirty="0"/>
                  <a:t>, which might not be a converged value.</a:t>
                </a:r>
              </a:p>
              <a:p>
                <a:r>
                  <a:rPr lang="en-US" sz="2800" dirty="0">
                    <a:solidFill>
                      <a:srgbClr val="FF0000"/>
                    </a:solidFill>
                  </a:rPr>
                  <a:t>Bootstrapping</a:t>
                </a:r>
                <a:r>
                  <a:rPr lang="en-US" sz="2800" dirty="0"/>
                  <a:t> is used here: estimated values are used as converged values during the course of calculation.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8B6DE3B-1B99-492A-920E-5643C46CDA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87" t="-12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2C38CA9-4951-4E2F-B0B5-12BFD03A14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5737C3DC-B6A3-42AE-8017-0A3EA8E31921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24705925"/>
              </p:ext>
            </p:extLst>
          </p:nvPr>
        </p:nvGraphicFramePr>
        <p:xfrm>
          <a:off x="6869431" y="582248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17F235-21F9-4329-AA63-7AB680AAD790}"/>
                  </a:ext>
                </a:extLst>
              </p:cNvPr>
              <p:cNvSpPr/>
              <p:nvPr/>
            </p:nvSpPr>
            <p:spPr>
              <a:xfrm>
                <a:off x="7098818" y="1933116"/>
                <a:ext cx="3646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3" name="Rectangle 12">
                <a:extLst>
                  <a:ext uri="{FF2B5EF4-FFF2-40B4-BE49-F238E27FC236}">
                    <a16:creationId xmlns:a16="http://schemas.microsoft.com/office/drawing/2014/main" id="{E317F235-21F9-4329-AA63-7AB680AAD7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98818" y="1933116"/>
                <a:ext cx="364651" cy="40011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Rectangle 13">
            <a:extLst>
              <a:ext uri="{FF2B5EF4-FFF2-40B4-BE49-F238E27FC236}">
                <a16:creationId xmlns:a16="http://schemas.microsoft.com/office/drawing/2014/main" id="{370F993A-A1DD-441E-BEE9-A777FE3B03C4}"/>
              </a:ext>
            </a:extLst>
          </p:cNvPr>
          <p:cNvSpPr/>
          <p:nvPr/>
        </p:nvSpPr>
        <p:spPr>
          <a:xfrm>
            <a:off x="7120089" y="1728417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BF4AD6-9BF9-438C-AAF2-D7E11399AF90}"/>
                  </a:ext>
                </a:extLst>
              </p:cNvPr>
              <p:cNvSpPr/>
              <p:nvPr/>
            </p:nvSpPr>
            <p:spPr>
              <a:xfrm>
                <a:off x="6889575" y="1719086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66BF4AD6-9BF9-438C-AAF2-D7E11399AF9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9575" y="1719086"/>
                <a:ext cx="391325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41D35AB-FD92-4E9C-B03D-F7B1A07222DB}"/>
                  </a:ext>
                </a:extLst>
              </p:cNvPr>
              <p:cNvSpPr/>
              <p:nvPr/>
            </p:nvSpPr>
            <p:spPr>
              <a:xfrm>
                <a:off x="7089190" y="1534250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941D35AB-FD92-4E9C-B03D-F7B1A07222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89190" y="1534250"/>
                <a:ext cx="425116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3D9ADF-E7C1-2849-AFF1-460121311AB1}"/>
                  </a:ext>
                </a:extLst>
              </p:cNvPr>
              <p:cNvSpPr/>
              <p:nvPr/>
            </p:nvSpPr>
            <p:spPr>
              <a:xfrm>
                <a:off x="6787988" y="2096097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CB3D9ADF-E7C1-2849-AFF1-460121311AB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87988" y="2096097"/>
                <a:ext cx="425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C516D2-0891-6840-B825-3FFD6BBEC17D}"/>
                  </a:ext>
                </a:extLst>
              </p:cNvPr>
              <p:cNvSpPr/>
              <p:nvPr/>
            </p:nvSpPr>
            <p:spPr>
              <a:xfrm>
                <a:off x="7623761" y="2097920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AC516D2-0891-6840-B825-3FFD6BBEC1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3761" y="2097920"/>
                <a:ext cx="425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583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7C94D-2C36-1D42-B3E6-BBFB83D8E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Bellman Equation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9078-EBFD-274F-8289-9F85252FE0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2411956"/>
                <a:ext cx="10972800" cy="4141246"/>
              </a:xfrm>
            </p:spPr>
            <p:txBody>
              <a:bodyPr>
                <a:noAutofit/>
              </a:bodyPr>
              <a:lstStyle/>
              <a:p>
                <a:r>
                  <a:rPr lang="en-US" sz="2800" dirty="0"/>
                  <a:t>Based on the principle of Maximum Expected Utility (MEU), the agent chooses the optimal action with </a:t>
                </a:r>
                <a:r>
                  <a:rPr lang="en-US" sz="2800" dirty="0">
                    <a:solidFill>
                      <a:srgbClr val="FF0000"/>
                    </a:solidFill>
                  </a:rPr>
                  <a:t>Bellman Equation</a:t>
                </a:r>
                <a:r>
                  <a:rPr lang="en-US" sz="2800" dirty="0"/>
                  <a:t>: </a:t>
                </a:r>
              </a:p>
              <a:p>
                <a:pPr marL="1482725" indent="-1471613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sz="2800" i="1" dirty="0"/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sz="280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dirty="0"/>
                  <a:t>: an expected utility of a </a:t>
                </a:r>
                <a:r>
                  <a:rPr lang="en-US" sz="2800" dirty="0">
                    <a:ea typeface="Cambria Math" panose="02040503050406030204" pitchFamily="18" charset="0"/>
                  </a:rPr>
                  <a:t>stochastic </a:t>
                </a:r>
                <a:r>
                  <a:rPr lang="en-US" sz="2800" dirty="0"/>
                  <a:t>state sequence starting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under an optimal </a:t>
                </a:r>
                <a:r>
                  <a:rPr lang="en-US" sz="2800" dirty="0"/>
                  <a:t>policy.</a:t>
                </a:r>
                <a:endParaRPr lang="en-US" sz="2800" i="1" dirty="0"/>
              </a:p>
              <a:p>
                <a:pPr>
                  <a:buClrTx/>
                </a:pPr>
                <a:r>
                  <a:rPr lang="en-US" sz="2800" dirty="0"/>
                  <a:t>If there are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n</a:t>
                </a:r>
                <a:r>
                  <a:rPr lang="en-US" sz="2800" dirty="0"/>
                  <a:t> possible states, then there are </a:t>
                </a:r>
                <a:r>
                  <a:rPr lang="en-US" sz="2800" dirty="0">
                    <a:solidFill>
                      <a:srgbClr val="7030A0"/>
                    </a:solidFill>
                  </a:rPr>
                  <a:t>n</a:t>
                </a:r>
                <a:r>
                  <a:rPr lang="en-US" sz="2800" dirty="0"/>
                  <a:t> non-linear Bellman equations, one for each state.</a:t>
                </a:r>
              </a:p>
              <a:p>
                <a:pPr>
                  <a:buClrTx/>
                </a:pPr>
                <a:r>
                  <a:rPr lang="en-US" sz="2800" dirty="0">
                    <a:solidFill>
                      <a:srgbClr val="FF0000"/>
                    </a:solidFill>
                  </a:rPr>
                  <a:t>Value Iteration Approach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3A29078-EBFD-274F-8289-9F85252FE0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2411956"/>
                <a:ext cx="10972800" cy="4141246"/>
              </a:xfrm>
              <a:blipFill>
                <a:blip r:embed="rId2"/>
                <a:stretch>
                  <a:fillRect l="-1272" t="-613" r="-1503" b="-7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4E9230-8263-2E4B-BFC5-FFF7A7630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41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0465BB-5F48-3C47-AC77-D261D5893A3D}"/>
                  </a:ext>
                </a:extLst>
              </p:cNvPr>
              <p:cNvSpPr/>
              <p:nvPr/>
            </p:nvSpPr>
            <p:spPr>
              <a:xfrm>
                <a:off x="609600" y="1214906"/>
                <a:ext cx="6115291" cy="954107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marL="15875" indent="-4763">
                  <a:buClr>
                    <a:schemeClr val="bg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𝑈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sz="2800" i="1" dirty="0">
                    <a:solidFill>
                      <a:srgbClr val="7030A0"/>
                    </a:solidFill>
                    <a:latin typeface="Candara" panose="020E0502030303020204" pitchFamily="34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sSup>
                          <m:sSup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𝑈</m:t>
                            </m:r>
                          </m:e>
                          <m:sup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</m:sup>
                        </m:s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9"/>
                          </m:r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r>
                  <a:rPr lang="en-US" sz="2800" dirty="0">
                    <a:latin typeface="Candara" panose="020E0502030303020204" pitchFamily="34" charset="0"/>
                  </a:rPr>
                  <a:t> </a:t>
                </a:r>
              </a:p>
              <a:p>
                <a:pPr marL="15875" indent="-4763">
                  <a:buClr>
                    <a:schemeClr val="bg1"/>
                  </a:buClr>
                </a:pPr>
                <a:r>
                  <a:rPr lang="en-US" sz="2800" dirty="0">
                    <a:latin typeface="Candara" panose="020E0502030303020204" pitchFamily="34" charset="0"/>
                  </a:rPr>
                  <a:t>for Action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sz="2800" dirty="0">
                    <a:latin typeface="Candara" panose="020E0502030303020204" pitchFamily="34" charset="0"/>
                  </a:rPr>
                  <a:t> at </a:t>
                </a:r>
                <a14:m>
                  <m:oMath xmlns:m="http://schemas.openxmlformats.org/officeDocument/2006/math"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860465BB-5F48-3C47-AC77-D261D5893A3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" y="1214906"/>
                <a:ext cx="6115291" cy="954107"/>
              </a:xfrm>
              <a:prstGeom prst="rect">
                <a:avLst/>
              </a:prstGeom>
              <a:blipFill>
                <a:blip r:embed="rId3"/>
                <a:stretch>
                  <a:fillRect l="-2075" t="-71053" b="-6184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aphicFrame>
        <p:nvGraphicFramePr>
          <p:cNvPr id="14" name="Content Placeholder 4">
            <a:extLst>
              <a:ext uri="{FF2B5EF4-FFF2-40B4-BE49-F238E27FC236}">
                <a16:creationId xmlns:a16="http://schemas.microsoft.com/office/drawing/2014/main" id="{A90DD568-4532-4E69-A97C-41FB773E119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66028494"/>
              </p:ext>
            </p:extLst>
          </p:nvPr>
        </p:nvGraphicFramePr>
        <p:xfrm>
          <a:off x="6641595" y="277869"/>
          <a:ext cx="3175848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793962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793962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793962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793962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F1EB81-269E-4607-82C3-B2AE2CCD600C}"/>
                  </a:ext>
                </a:extLst>
              </p:cNvPr>
              <p:cNvSpPr/>
              <p:nvPr/>
            </p:nvSpPr>
            <p:spPr>
              <a:xfrm>
                <a:off x="6870982" y="1628737"/>
                <a:ext cx="364651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5" name="Rectangle 14">
                <a:extLst>
                  <a:ext uri="{FF2B5EF4-FFF2-40B4-BE49-F238E27FC236}">
                    <a16:creationId xmlns:a16="http://schemas.microsoft.com/office/drawing/2014/main" id="{74F1EB81-269E-4607-82C3-B2AE2CCD600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0982" y="1628737"/>
                <a:ext cx="364651" cy="40011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Rectangle 15">
            <a:extLst>
              <a:ext uri="{FF2B5EF4-FFF2-40B4-BE49-F238E27FC236}">
                <a16:creationId xmlns:a16="http://schemas.microsoft.com/office/drawing/2014/main" id="{2AC86D06-FA65-446B-8B9A-CA6EAAEB0E64}"/>
              </a:ext>
            </a:extLst>
          </p:cNvPr>
          <p:cNvSpPr/>
          <p:nvPr/>
        </p:nvSpPr>
        <p:spPr>
          <a:xfrm>
            <a:off x="6892253" y="1424038"/>
            <a:ext cx="312906" cy="4001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000" dirty="0">
                <a:solidFill>
                  <a:srgbClr val="FF0000"/>
                </a:solidFill>
                <a:latin typeface="Candara" panose="020E0502030303020204" pitchFamily="34" charset="0"/>
              </a:rPr>
              <a:t>↑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B7155E-13E0-44F6-B4AC-8371F54E009F}"/>
                  </a:ext>
                </a:extLst>
              </p:cNvPr>
              <p:cNvSpPr/>
              <p:nvPr/>
            </p:nvSpPr>
            <p:spPr>
              <a:xfrm>
                <a:off x="6661739" y="1414707"/>
                <a:ext cx="391325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37B7155E-13E0-44F6-B4AC-8371F54E009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61739" y="1414707"/>
                <a:ext cx="391325" cy="40011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426F18-C564-4718-B245-3F4143AD31F6}"/>
                  </a:ext>
                </a:extLst>
              </p:cNvPr>
              <p:cNvSpPr/>
              <p:nvPr/>
            </p:nvSpPr>
            <p:spPr>
              <a:xfrm>
                <a:off x="6861354" y="1229871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75426F18-C564-4718-B245-3F4143AD3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354" y="1229871"/>
                <a:ext cx="425116" cy="40011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3DDF0F-19F7-437B-AA37-22A2C8E1FBF1}"/>
                  </a:ext>
                </a:extLst>
              </p:cNvPr>
              <p:cNvSpPr/>
              <p:nvPr/>
            </p:nvSpPr>
            <p:spPr>
              <a:xfrm>
                <a:off x="6560152" y="1791718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9" name="Rectangle 18">
                <a:extLst>
                  <a:ext uri="{FF2B5EF4-FFF2-40B4-BE49-F238E27FC236}">
                    <a16:creationId xmlns:a16="http://schemas.microsoft.com/office/drawing/2014/main" id="{8A3DDF0F-19F7-437B-AA37-22A2C8E1FBF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152" y="1791718"/>
                <a:ext cx="425116" cy="400110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D67AA-135F-4F49-8ABA-FD5B3DA96563}"/>
                  </a:ext>
                </a:extLst>
              </p:cNvPr>
              <p:cNvSpPr/>
              <p:nvPr/>
            </p:nvSpPr>
            <p:spPr>
              <a:xfrm>
                <a:off x="7395925" y="1793541"/>
                <a:ext cx="425116" cy="40011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</m:t>
                      </m:r>
                      <m:r>
                        <a:rPr lang="en-US" sz="2000" i="1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′</m:t>
                      </m:r>
                    </m:oMath>
                  </m:oMathPara>
                </a14:m>
                <a:endParaRPr lang="en-US" sz="20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0" name="Rectangle 19">
                <a:extLst>
                  <a:ext uri="{FF2B5EF4-FFF2-40B4-BE49-F238E27FC236}">
                    <a16:creationId xmlns:a16="http://schemas.microsoft.com/office/drawing/2014/main" id="{E50D67AA-135F-4F49-8ABA-FD5B3DA9656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925" y="1793541"/>
                <a:ext cx="425116" cy="400110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54035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91B40-36B1-1E47-A877-8B38C454DF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35C23-D74A-5642-9B82-A9D43CBB3B4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During each iteration, perform Bellman update for each state </a:t>
                </a:r>
                <a:r>
                  <a:rPr lang="en-US" i="1" dirty="0"/>
                  <a:t>s</a:t>
                </a:r>
                <a:r>
                  <a:rPr lang="en-US" dirty="0"/>
                  <a:t>: </a:t>
                </a:r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Iteration stops when the utilization changes of all states is smaller than a given threshold.</a:t>
                </a:r>
              </a:p>
              <a:p>
                <a:r>
                  <a:rPr lang="en-US" dirty="0"/>
                  <a:t>Optimal policy: </a:t>
                </a:r>
                <a:endParaRPr lang="en-US" i="1" dirty="0">
                  <a:solidFill>
                    <a:srgbClr val="7030A0"/>
                  </a:solidFill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>
                  <a:buClr>
                    <a:schemeClr val="bg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BD35C23-D74A-5642-9B82-A9D43CBB3B4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 r="-12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DCEAD6-A60F-AC48-A340-918CD1CA9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42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3579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 = c3, and  a = </a:t>
                </a:r>
              </a:p>
              <a:p>
                <a:pPr lvl="1"/>
                <a:r>
                  <a:rPr lang="en-US" dirty="0"/>
                  <a:t>←: -3+0+0+0=-3</a:t>
                </a:r>
              </a:p>
              <a:p>
                <a:pPr lvl="1"/>
                <a:r>
                  <a:rPr lang="en-US" dirty="0"/>
                  <a:t>↑: -3+0.1*100+0+0 = 7</a:t>
                </a:r>
              </a:p>
              <a:p>
                <a:pPr lvl="1"/>
                <a:r>
                  <a:rPr lang="en-US" dirty="0"/>
                  <a:t>→: -3+0.8*100+0+0 = 77</a:t>
                </a:r>
              </a:p>
              <a:p>
                <a:pPr lvl="1"/>
                <a:r>
                  <a:rPr lang="en-US" dirty="0"/>
                  <a:t>↓: -3+0.1*100+0+0 = 7</a:t>
                </a:r>
              </a:p>
              <a:p>
                <a14:m>
                  <m:oMath xmlns:m="http://schemas.openxmlformats.org/officeDocument/2006/math">
                    <m:r>
                      <a:rPr lang="en-US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=77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43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684214805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54498280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9FA8AA-6475-424A-A4C2-AEACF9E8525F}"/>
                  </a:ext>
                </a:extLst>
              </p:cNvPr>
              <p:cNvSpPr/>
              <p:nvPr/>
            </p:nvSpPr>
            <p:spPr>
              <a:xfrm>
                <a:off x="9045338" y="4146493"/>
                <a:ext cx="591829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77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449FA8AA-6475-424A-A4C2-AEACF9E8525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45338" y="4146493"/>
                <a:ext cx="591829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Rectangle 24">
            <a:extLst>
              <a:ext uri="{FF2B5EF4-FFF2-40B4-BE49-F238E27FC236}">
                <a16:creationId xmlns:a16="http://schemas.microsoft.com/office/drawing/2014/main" id="{1680A864-611B-3B41-8568-F7F2E6C411F6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AE116E37-AAA3-3C4B-8945-F85216415777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C852F2-E0F7-BE43-BD8D-0F20761AB492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88C852F2-E0F7-BE43-BD8D-0F20761AB49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752635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 = b3, and  a = </a:t>
                </a:r>
              </a:p>
              <a:p>
                <a:pPr lvl="1"/>
                <a:r>
                  <a:rPr lang="en-US" dirty="0"/>
                  <a:t>←: -3+0.1*77+0+0 = 4.7</a:t>
                </a:r>
              </a:p>
              <a:p>
                <a:pPr lvl="1"/>
                <a:r>
                  <a:rPr lang="en-US" dirty="0"/>
                  <a:t>↑: -3+0.8*77-0.1*100+0 = 48.6</a:t>
                </a:r>
              </a:p>
              <a:p>
                <a:pPr lvl="1"/>
                <a:r>
                  <a:rPr lang="en-US" dirty="0"/>
                  <a:t>→: -3-0.8*100+0.1*77+0 = -75.3</a:t>
                </a:r>
              </a:p>
              <a:p>
                <a:pPr lvl="1"/>
                <a:r>
                  <a:rPr lang="en-US" dirty="0"/>
                  <a:t>↓: -3-0.1*100+0+0 = -13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48.6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44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202130218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0143053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D6695C-A2EF-44F6-B7FD-99887DBBAEEE}"/>
                  </a:ext>
                </a:extLst>
              </p:cNvPr>
              <p:cNvSpPr/>
              <p:nvPr/>
            </p:nvSpPr>
            <p:spPr>
              <a:xfrm>
                <a:off x="8963567" y="4822769"/>
                <a:ext cx="7648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48.6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AFD6695C-A2EF-44F6-B7FD-99887DBBAEE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63567" y="4822769"/>
                <a:ext cx="764830" cy="46166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5148414E-5615-D940-BAFD-523DA6EF6B53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C026C80-DEC0-3E43-883A-E3DA55E9781F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40DB754-9B8B-2047-84E1-8EB1937DB552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040DB754-9B8B-2047-84E1-8EB1937DB55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774060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 = a3, and  a = </a:t>
                </a:r>
              </a:p>
              <a:p>
                <a:pPr lvl="1"/>
                <a:r>
                  <a:rPr lang="en-US" dirty="0"/>
                  <a:t>←: -3+0.1*48.6+0+0 = 1.86</a:t>
                </a:r>
              </a:p>
              <a:p>
                <a:pPr lvl="1"/>
                <a:r>
                  <a:rPr lang="en-US" dirty="0"/>
                  <a:t>↑: -3+0.8*48.6+0+0 = 35.88</a:t>
                </a:r>
              </a:p>
              <a:p>
                <a:pPr lvl="1"/>
                <a:r>
                  <a:rPr lang="en-US" dirty="0"/>
                  <a:t>→: -3+0.1*48.6+0+0 = 1.86</a:t>
                </a:r>
              </a:p>
              <a:p>
                <a:pPr lvl="1"/>
                <a:r>
                  <a:rPr lang="en-US" dirty="0"/>
                  <a:t>↓: -3+0+0+0 = -3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dirty="0"/>
                      <m:t>35.</m:t>
                    </m:r>
                    <m:r>
                      <m:rPr>
                        <m:nor/>
                      </m:rPr>
                      <a:rPr lang="en-US" b="0" i="0" dirty="0" smtClean="0"/>
                      <m:t>9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45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93103644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33893528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48.6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3F4E88-AE28-4EE4-9DD2-C915F9BD5E6B}"/>
                  </a:ext>
                </a:extLst>
              </p:cNvPr>
              <p:cNvSpPr/>
              <p:nvPr/>
            </p:nvSpPr>
            <p:spPr>
              <a:xfrm>
                <a:off x="8942845" y="5560767"/>
                <a:ext cx="7648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35.9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3F4E88-AE28-4EE4-9DD2-C915F9BD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42845" y="5560767"/>
                <a:ext cx="764830" cy="461665"/>
              </a:xfrm>
              <a:prstGeom prst="rect">
                <a:avLst/>
              </a:prstGeom>
              <a:blipFill>
                <a:blip r:embed="rId3"/>
                <a:stretch>
                  <a:fillRect l="-16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1240A874-CC4F-1C4A-8D2B-5700FFFF6D60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0BAB7F-0CF4-E94D-AB15-4855688E908E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B1D8F-0838-3B4A-845F-B5B31B5C9AA0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29DB1D8F-0838-3B4A-845F-B5B31B5C9AA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9540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 = c2, and  a = </a:t>
                </a:r>
              </a:p>
              <a:p>
                <a:pPr lvl="1"/>
                <a:r>
                  <a:rPr lang="en-US" dirty="0"/>
                  <a:t>←: -3+0+0+0 = -3</a:t>
                </a:r>
              </a:p>
              <a:p>
                <a:pPr lvl="1"/>
                <a:r>
                  <a:rPr lang="en-US" dirty="0"/>
                  <a:t>↑: -3+0.1*77+0+0 = 4.7</a:t>
                </a:r>
              </a:p>
              <a:p>
                <a:pPr lvl="1"/>
                <a:r>
                  <a:rPr lang="en-US" dirty="0"/>
                  <a:t>→: -3+0.8*77+0+0 = 58.6</a:t>
                </a:r>
              </a:p>
              <a:p>
                <a:pPr lvl="1"/>
                <a:r>
                  <a:rPr lang="en-US" dirty="0"/>
                  <a:t>↓: -3+0.1*77+0+0 = 4.7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dirty="0"/>
                      <m:t>58.6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7885154-C5D5-E545-98C2-AE4EE65ED81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46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9877735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43236852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77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48.6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35.9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3F4E88-AE28-4EE4-9DD2-C915F9BD5E6B}"/>
                  </a:ext>
                </a:extLst>
              </p:cNvPr>
              <p:cNvSpPr/>
              <p:nvPr/>
            </p:nvSpPr>
            <p:spPr>
              <a:xfrm>
                <a:off x="8164980" y="4114061"/>
                <a:ext cx="764830" cy="461665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58.6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B43F4E88-AE28-4EE4-9DD2-C915F9BD5E6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64980" y="4114061"/>
                <a:ext cx="764830" cy="461665"/>
              </a:xfrm>
              <a:prstGeom prst="rect">
                <a:avLst/>
              </a:prstGeom>
              <a:blipFill>
                <a:blip r:embed="rId3"/>
                <a:stretch>
                  <a:fillRect l="-16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Rectangle 25">
            <a:extLst>
              <a:ext uri="{FF2B5EF4-FFF2-40B4-BE49-F238E27FC236}">
                <a16:creationId xmlns:a16="http://schemas.microsoft.com/office/drawing/2014/main" id="{8B167EF2-07E7-1B49-878D-417391CAC6AE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3E519-E35B-E84F-84FD-A5D83540E022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00D8375-E5CA-F64E-9C59-60A5B69E68A9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5" name="Rectangle 24">
                <a:extLst>
                  <a:ext uri="{FF2B5EF4-FFF2-40B4-BE49-F238E27FC236}">
                    <a16:creationId xmlns:a16="http://schemas.microsoft.com/office/drawing/2014/main" id="{C00D8375-E5CA-F64E-9C59-60A5B69E68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4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75671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Quiz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17CE3-80C5-774E-90EB-9F4414147B70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sz="3200" dirty="0"/>
                  <a:t>s = a3, and  a = </a:t>
                </a:r>
              </a:p>
              <a:p>
                <a:pPr lvl="1"/>
                <a:r>
                  <a:rPr lang="en-US" sz="2800" dirty="0"/>
                  <a:t>←: ?</a:t>
                </a:r>
              </a:p>
              <a:p>
                <a:pPr lvl="1"/>
                <a:r>
                  <a:rPr lang="en-US" sz="2800" dirty="0"/>
                  <a:t>↑: ?</a:t>
                </a:r>
              </a:p>
              <a:p>
                <a:pPr lvl="1"/>
                <a:r>
                  <a:rPr lang="en-US" sz="2800" dirty="0"/>
                  <a:t>→: ?</a:t>
                </a:r>
              </a:p>
              <a:p>
                <a:pPr lvl="1"/>
                <a:r>
                  <a:rPr lang="en-US" sz="2800" dirty="0"/>
                  <a:t>↓: ?</a:t>
                </a:r>
              </a:p>
              <a:p>
                <a14:m>
                  <m:oMath xmlns:m="http://schemas.openxmlformats.org/officeDocument/2006/math">
                    <m:r>
                      <a:rPr lang="en-US" sz="3200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sz="3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sz="320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32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3200" b="0" i="0" dirty="0" smtClean="0"/>
                      <m:t>?</m:t>
                    </m:r>
                  </m:oMath>
                </a14:m>
                <a:endParaRPr lang="en-US" sz="320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17CE3-80C5-774E-90EB-9F4414147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>
                <a:blip r:embed="rId2"/>
                <a:stretch>
                  <a:fillRect l="-2594" t="-69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47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/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26837192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79.0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89.7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93.1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57.2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68.1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20.9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57.9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36.3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0C553F-EA4E-D14D-8F4B-0288A6412D1B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2BCFD-9903-2244-99C6-BDA03720EB41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p:pic>
        <p:nvPicPr>
          <p:cNvPr id="25" name="Graphic 24" descr="Head with Gears">
            <a:extLst>
              <a:ext uri="{FF2B5EF4-FFF2-40B4-BE49-F238E27FC236}">
                <a16:creationId xmlns:a16="http://schemas.microsoft.com/office/drawing/2014/main" id="{C994E1B5-C939-6F45-8764-F01388CFCAA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l="9460"/>
          <a:stretch/>
        </p:blipFill>
        <p:spPr>
          <a:xfrm>
            <a:off x="-3" y="171651"/>
            <a:ext cx="745114" cy="82296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15D42-CF51-C044-B7BD-9BCA92027B6F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1" name="Rectangle 30">
                <a:extLst>
                  <a:ext uri="{FF2B5EF4-FFF2-40B4-BE49-F238E27FC236}">
                    <a16:creationId xmlns:a16="http://schemas.microsoft.com/office/drawing/2014/main" id="{81A15D42-CF51-C044-B7BD-9BCA92027B6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5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854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17CE3-80C5-774E-90EB-9F4414147B7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5901261" cy="533400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en-US" dirty="0"/>
                  <a:t>s = a3, and  a = </a:t>
                </a:r>
              </a:p>
              <a:p>
                <a:pPr lvl="1"/>
                <a:r>
                  <a:rPr lang="en-US" dirty="0"/>
                  <a:t>←: -3 + 0.8*42.5 + 0.1*57.9 + 0.1*68.1 = 43.6</a:t>
                </a:r>
              </a:p>
              <a:p>
                <a:pPr lvl="1"/>
                <a:r>
                  <a:rPr lang="en-US" dirty="0"/>
                  <a:t>↑: -3 + 0.8*68.1 + 0.1*42.5 + 0.1*36.3 = 59.4</a:t>
                </a:r>
              </a:p>
              <a:p>
                <a:pPr lvl="1"/>
                <a:r>
                  <a:rPr lang="en-US" dirty="0"/>
                  <a:t>→: -3 + 0.8*36.3 + 0.1*68.1 + 0.1*57.9 = 38.6</a:t>
                </a:r>
              </a:p>
              <a:p>
                <a:pPr lvl="1"/>
                <a:r>
                  <a:rPr lang="en-US" dirty="0"/>
                  <a:t>↓: -3 + 0.8*57.9 + 0.1*36.3 + 0.1*42.5 = 51.2</a:t>
                </a:r>
              </a:p>
              <a:p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dirty="0" smtClean="0"/>
                      <m:t>59.4</m:t>
                    </m:r>
                  </m:oMath>
                </a14:m>
                <a:endParaRPr lang="en-US" dirty="0"/>
              </a:p>
              <a:p>
                <a:r>
                  <a:rPr lang="en-US" dirty="0"/>
                  <a:t>Optimal action: ↑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317CE3-80C5-774E-90EB-9F4414147B7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5901261" cy="5334001"/>
              </a:xfrm>
              <a:blipFill>
                <a:blip r:embed="rId2"/>
                <a:stretch>
                  <a:fillRect l="-2581" t="-1667" r="-236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48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/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/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79.0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89.7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93.1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57.2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68.1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20.9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42.5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57.9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36.3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0C553F-EA4E-D14D-8F4B-0288A6412D1B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2BCFD-9903-2244-99C6-BDA03720EB41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716DB94-75EC-AA4C-A607-2A089D46B01B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7716DB94-75EC-AA4C-A607-2A089D46B01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221565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5FC014-0EA2-704C-8278-3BF8466F4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Converged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317CE3-80C5-774E-90EB-9F4414147B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6219950" cy="5334001"/>
          </a:xfrm>
        </p:spPr>
        <p:txBody>
          <a:bodyPr/>
          <a:lstStyle/>
          <a:p>
            <a:r>
              <a:rPr lang="en-US" dirty="0"/>
              <a:t>Utilities converge after many iterations.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A35F16-68C7-9943-9535-6E46E51A16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F77436-EC8C-4AA7-8F7E-35D67B363DD7}" type="slidenum">
              <a:rPr lang="en-US" smtClean="0"/>
              <a:pPr/>
              <a:t>49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7C44BBFE-D7F0-B14D-B42F-D3603F8A6AA2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787788467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4D2DBEE8-C01C-1646-91A3-CA799F1C159F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264D2AD-F67E-2948-BC53-79C8416ECECE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4E0EE792-BE43-4242-8A19-69FDF3B63418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4A43FC-87F9-BE4C-8DC5-52CF76E28CEC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90A00A11-ABE3-B744-9A20-B7337D5DD052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F3EF322-1680-F54A-BDF5-3379B1B77115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6" name="Content Placeholder 4">
            <a:extLst>
              <a:ext uri="{FF2B5EF4-FFF2-40B4-BE49-F238E27FC236}">
                <a16:creationId xmlns:a16="http://schemas.microsoft.com/office/drawing/2014/main" id="{D5AD47A5-62AD-C34E-8675-7D744F6CEA65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076253775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85.2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89.4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93.2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81.4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68.4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77.2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73.5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69.6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47.4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7" name="Rectangle 16">
            <a:extLst>
              <a:ext uri="{FF2B5EF4-FFF2-40B4-BE49-F238E27FC236}">
                <a16:creationId xmlns:a16="http://schemas.microsoft.com/office/drawing/2014/main" id="{C96C8D30-B316-6549-A00A-35681A1B086F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A9BC16D9-759F-5F41-A0C5-10ECB54BF5CB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71C6574-6192-C54B-A86B-E3502147388A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DC44C9CD-DD9D-9F47-8755-5D5D42144EE6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83D92E89-30B0-4F43-A383-7D417FA3E0DB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9B8515F9-CD97-214D-B174-7A45B45D81C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85891211-7A0B-C84D-AFE2-0BF2FDD4FFBD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436FDD4-597C-A54D-A909-92E2357076D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050C553F-EA4E-D14D-8F4B-0288A6412D1B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AD92BCFD-9903-2244-99C6-BDA03720EB41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FC5CD8-7DC1-924E-90D8-54AE6DFE3EDA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2FFC5CD8-7DC1-924E-90D8-54AE6DFE3ED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694027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00993-8EE5-3541-B6D0-1D84DB1954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Plan with Uncertainty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13BB091-517D-BF4B-A86A-A84432110D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/>
          <a:lstStyle/>
          <a:p>
            <a:r>
              <a:rPr lang="en-US" dirty="0"/>
              <a:t>In the environments with uncertainty, the solution to a problem is no longer a sequence of actions, but rather a conditional plan (or a contingency plan or a strategy).</a:t>
            </a:r>
          </a:p>
          <a:p>
            <a:r>
              <a:rPr lang="en-US" dirty="0"/>
              <a:t>A contingency plan specifies what to do depending on what percepts agent receives while executing the plan.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1261DEA-631B-E44E-968E-A373C6234A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76166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FB4-F73A-A746-A184-916833C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D15D8-77D4-2F4D-B1B6-F73524CFE0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3985" y="1266928"/>
                <a:ext cx="5590445" cy="802167"/>
              </a:xfrm>
            </p:spPr>
            <p:txBody>
              <a:bodyPr>
                <a:noAutofit/>
              </a:bodyPr>
              <a:lstStyle/>
              <a:p>
                <a:pPr marL="14288" indent="-3175">
                  <a:buClr>
                    <a:schemeClr val="bg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l-GR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l-GR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sz="2800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sz="2800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sz="280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argmax</m:t>
                            </m:r>
                          </m:e>
                          <m:lim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sz="280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sz="280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i="1" dirty="0">
                  <a:solidFill>
                    <a:srgbClr val="7030A0"/>
                  </a:solidFill>
                </a:endParaRP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8D15D8-77D4-2F4D-B1B6-F73524CFE0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3985" y="1266928"/>
                <a:ext cx="5590445" cy="802167"/>
              </a:xfrm>
              <a:blipFill>
                <a:blip r:embed="rId2"/>
                <a:stretch>
                  <a:fillRect l="-2268" t="-76563" b="-10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3EDB-16B8-4E4D-9743-8E17F31C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50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7767D8-B932-2A45-8CF1-033DF0AD9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97495417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D0DA89-DBF4-AD43-8DD1-48436D4DF199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0C566-B462-7A4E-90F0-B791F6B86C8D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24DDE-5BB9-684C-A222-56F213A0DA62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179E8-8771-C14C-B9AF-252E1C03C5A8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CBB50-EB63-1646-9A33-4C300E6AFEE1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EB98E-1EB4-4547-91A4-C5840E5C12C8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08EDB00F-9960-AA40-A234-FD75EE791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07903305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85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89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93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81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68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70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47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FBB4E1-5E95-034E-8D78-D08DD477DAA4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C17B6-29E0-DB48-9294-2DB7A411BF7C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6AF57-1509-2C42-9FE1-D287567A2B9E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CB722-B0CB-824D-9720-19B33E9325EA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17235-64A6-BD44-AED2-79D37103F107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73E03-9E6C-394E-BCE9-4C154E514ED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1BB60-F30A-154B-BB95-FF53F278CC1F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BE423F-F867-C94E-A1BE-15CD4BC0906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F3224490-3F35-9241-AD75-77A6BD496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81293828"/>
              </p:ext>
            </p:extLst>
          </p:nvPr>
        </p:nvGraphicFramePr>
        <p:xfrm>
          <a:off x="2709479" y="2734479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7763371-9FAE-CB44-9228-AAD7CDFCCF4E}"/>
              </a:ext>
            </a:extLst>
          </p:cNvPr>
          <p:cNvSpPr/>
          <p:nvPr/>
        </p:nvSpPr>
        <p:spPr>
          <a:xfrm>
            <a:off x="2420615" y="42533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124A-2799-0748-BC97-C3ACF796CF3F}"/>
              </a:ext>
            </a:extLst>
          </p:cNvPr>
          <p:cNvSpPr/>
          <p:nvPr/>
        </p:nvSpPr>
        <p:spPr>
          <a:xfrm>
            <a:off x="2420615" y="35910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29174B-CA88-5D48-944F-CFD75569B7EC}"/>
              </a:ext>
            </a:extLst>
          </p:cNvPr>
          <p:cNvSpPr/>
          <p:nvPr/>
        </p:nvSpPr>
        <p:spPr>
          <a:xfrm>
            <a:off x="2434730" y="291609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CBCD1-0B9C-B74C-8F2D-D06405D3B880}"/>
              </a:ext>
            </a:extLst>
          </p:cNvPr>
          <p:cNvSpPr/>
          <p:nvPr/>
        </p:nvSpPr>
        <p:spPr>
          <a:xfrm>
            <a:off x="4631830" y="47753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72D079-C719-7240-A6C7-783F95542F9C}"/>
              </a:ext>
            </a:extLst>
          </p:cNvPr>
          <p:cNvSpPr/>
          <p:nvPr/>
        </p:nvSpPr>
        <p:spPr>
          <a:xfrm>
            <a:off x="2942023" y="4775349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5358E-5931-D945-84A1-87B76F98182F}"/>
              </a:ext>
            </a:extLst>
          </p:cNvPr>
          <p:cNvSpPr/>
          <p:nvPr/>
        </p:nvSpPr>
        <p:spPr>
          <a:xfrm>
            <a:off x="3751001" y="47753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1DF9-3A7B-F941-9F41-2759361DFB0B}"/>
              </a:ext>
            </a:extLst>
          </p:cNvPr>
          <p:cNvSpPr/>
          <p:nvPr/>
        </p:nvSpPr>
        <p:spPr>
          <a:xfrm>
            <a:off x="5436459" y="477534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E862835-0C4F-1F4D-A9C6-C747DDCB2A71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67FF2FFC-EA0B-3548-8DAF-5F95F6D753FC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BEED624-DE1D-4D41-83CF-23ED80F194BD}"/>
              </a:ext>
            </a:extLst>
          </p:cNvPr>
          <p:cNvSpPr/>
          <p:nvPr/>
        </p:nvSpPr>
        <p:spPr>
          <a:xfrm>
            <a:off x="3277206" y="4960015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769E57A-0793-7843-A82A-3CD69F62468B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769E57A-0793-7843-A82A-3CD69F62468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0211335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FB4-F73A-A746-A184-916833C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3EDB-16B8-4E4D-9743-8E17F31C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51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7767D8-B932-2A45-8CF1-033DF0AD9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46273368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D0DA89-DBF4-AD43-8DD1-48436D4DF199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0C566-B462-7A4E-90F0-B791F6B86C8D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24DDE-5BB9-684C-A222-56F213A0DA62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179E8-8771-C14C-B9AF-252E1C03C5A8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CBB50-EB63-1646-9A33-4C300E6AFEE1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EB98E-1EB4-4547-91A4-C5840E5C12C8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08EDB00F-9960-AA40-A234-FD75EE791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85464168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FBB4E1-5E95-034E-8D78-D08DD477DAA4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C17B6-29E0-DB48-9294-2DB7A411BF7C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6AF57-1509-2C42-9FE1-D287567A2B9E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CB722-B0CB-824D-9720-19B33E9325EA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17235-64A6-BD44-AED2-79D37103F107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73E03-9E6C-394E-BCE9-4C154E514ED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1BB60-F30A-154B-BB95-FF53F278CC1F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BE423F-F867-C94E-A1BE-15CD4BC0906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F3224490-3F35-9241-AD75-77A6BD496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19727185"/>
              </p:ext>
            </p:extLst>
          </p:nvPr>
        </p:nvGraphicFramePr>
        <p:xfrm>
          <a:off x="2705221" y="2734479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↓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7763371-9FAE-CB44-9228-AAD7CDFCCF4E}"/>
              </a:ext>
            </a:extLst>
          </p:cNvPr>
          <p:cNvSpPr/>
          <p:nvPr/>
        </p:nvSpPr>
        <p:spPr>
          <a:xfrm>
            <a:off x="2416357" y="42533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124A-2799-0748-BC97-C3ACF796CF3F}"/>
              </a:ext>
            </a:extLst>
          </p:cNvPr>
          <p:cNvSpPr/>
          <p:nvPr/>
        </p:nvSpPr>
        <p:spPr>
          <a:xfrm>
            <a:off x="2416357" y="35910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29174B-CA88-5D48-944F-CFD75569B7EC}"/>
              </a:ext>
            </a:extLst>
          </p:cNvPr>
          <p:cNvSpPr/>
          <p:nvPr/>
        </p:nvSpPr>
        <p:spPr>
          <a:xfrm>
            <a:off x="2430472" y="291609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CBCD1-0B9C-B74C-8F2D-D06405D3B880}"/>
              </a:ext>
            </a:extLst>
          </p:cNvPr>
          <p:cNvSpPr/>
          <p:nvPr/>
        </p:nvSpPr>
        <p:spPr>
          <a:xfrm>
            <a:off x="4627572" y="47753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72D079-C719-7240-A6C7-783F95542F9C}"/>
              </a:ext>
            </a:extLst>
          </p:cNvPr>
          <p:cNvSpPr/>
          <p:nvPr/>
        </p:nvSpPr>
        <p:spPr>
          <a:xfrm>
            <a:off x="2937765" y="4775349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5358E-5931-D945-84A1-87B76F98182F}"/>
              </a:ext>
            </a:extLst>
          </p:cNvPr>
          <p:cNvSpPr/>
          <p:nvPr/>
        </p:nvSpPr>
        <p:spPr>
          <a:xfrm>
            <a:off x="3746743" y="47753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1DF9-3A7B-F941-9F41-2759361DFB0B}"/>
              </a:ext>
            </a:extLst>
          </p:cNvPr>
          <p:cNvSpPr/>
          <p:nvPr/>
        </p:nvSpPr>
        <p:spPr>
          <a:xfrm>
            <a:off x="5432201" y="477534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0C5CC612-569D-B64D-85DB-FCDA5C2308CF}"/>
              </a:ext>
            </a:extLst>
          </p:cNvPr>
          <p:cNvSpPr/>
          <p:nvPr/>
        </p:nvSpPr>
        <p:spPr>
          <a:xfrm>
            <a:off x="4627573" y="307750"/>
            <a:ext cx="3487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Rewards at the other squares are 0.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14203A4C-CBB3-CA42-A041-0ED61302C087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82B0F28F-C785-7E41-A242-B2DD15DEC24D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E0521E7-3C28-BE48-80E0-7EA294712AFE}"/>
              </a:ext>
            </a:extLst>
          </p:cNvPr>
          <p:cNvSpPr/>
          <p:nvPr/>
        </p:nvSpPr>
        <p:spPr>
          <a:xfrm>
            <a:off x="3277206" y="4960015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Optimal Policy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CDB572-5BBF-FB4D-A0EE-95CE2F85F1FC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4" name="Rectangle 33">
                <a:extLst>
                  <a:ext uri="{FF2B5EF4-FFF2-40B4-BE49-F238E27FC236}">
                    <a16:creationId xmlns:a16="http://schemas.microsoft.com/office/drawing/2014/main" id="{13CDB572-5BBF-FB4D-A0EE-95CE2F85F1F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9106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719FB4-F73A-A746-A184-916833CE0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BE3EDB-16B8-4E4D-9743-8E17F31C74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52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4E7767D8-B932-2A45-8CF1-033DF0AD9264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546010405"/>
              </p:ext>
            </p:extLst>
          </p:nvPr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-200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FBD0DA89-DBF4-AD43-8DD1-48436D4DF199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D40C566-B462-7A4E-90F0-B791F6B86C8D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4D24DDE-5BB9-684C-A222-56F213A0DA62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D4D179E8-8771-C14C-B9AF-252E1C03C5A8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DA9CBB50-EB63-1646-9A33-4C300E6AFEE1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80CEB98E-1EB4-4547-91A4-C5840E5C12C8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graphicFrame>
        <p:nvGraphicFramePr>
          <p:cNvPr id="12" name="Content Placeholder 4">
            <a:extLst>
              <a:ext uri="{FF2B5EF4-FFF2-40B4-BE49-F238E27FC236}">
                <a16:creationId xmlns:a16="http://schemas.microsoft.com/office/drawing/2014/main" id="{08EDB00F-9960-AA40-A234-FD75EE79123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05142829"/>
              </p:ext>
            </p:extLst>
          </p:nvPr>
        </p:nvGraphicFramePr>
        <p:xfrm>
          <a:off x="7280080" y="4024775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-704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-423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-173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-954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-357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1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-1082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-847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-597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-377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3" name="Rectangle 12">
            <a:extLst>
              <a:ext uri="{FF2B5EF4-FFF2-40B4-BE49-F238E27FC236}">
                <a16:creationId xmlns:a16="http://schemas.microsoft.com/office/drawing/2014/main" id="{D3FBB4E1-5E95-034E-8D78-D08DD477DAA4}"/>
              </a:ext>
            </a:extLst>
          </p:cNvPr>
          <p:cNvSpPr/>
          <p:nvPr/>
        </p:nvSpPr>
        <p:spPr>
          <a:xfrm>
            <a:off x="6991216" y="554366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43C17B6-29E0-DB48-9294-2DB7A411BF7C}"/>
              </a:ext>
            </a:extLst>
          </p:cNvPr>
          <p:cNvSpPr/>
          <p:nvPr/>
        </p:nvSpPr>
        <p:spPr>
          <a:xfrm>
            <a:off x="6991216" y="4881381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EC6AF57-1509-2C42-9FE1-D287567A2B9E}"/>
              </a:ext>
            </a:extLst>
          </p:cNvPr>
          <p:cNvSpPr/>
          <p:nvPr/>
        </p:nvSpPr>
        <p:spPr>
          <a:xfrm>
            <a:off x="7005331" y="4206393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32CB722-B0CB-824D-9720-19B33E9325EA}"/>
              </a:ext>
            </a:extLst>
          </p:cNvPr>
          <p:cNvSpPr/>
          <p:nvPr/>
        </p:nvSpPr>
        <p:spPr>
          <a:xfrm>
            <a:off x="9202431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BF17235-64A6-BD44-AED2-79D37103F107}"/>
              </a:ext>
            </a:extLst>
          </p:cNvPr>
          <p:cNvSpPr/>
          <p:nvPr/>
        </p:nvSpPr>
        <p:spPr>
          <a:xfrm>
            <a:off x="7512624" y="6065645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3673E03-9E6C-394E-BCE9-4C154E514ED8}"/>
              </a:ext>
            </a:extLst>
          </p:cNvPr>
          <p:cNvSpPr/>
          <p:nvPr/>
        </p:nvSpPr>
        <p:spPr>
          <a:xfrm>
            <a:off x="8321602" y="606564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111BB60-F30A-154B-BB95-FF53F278CC1F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ABE423F-F867-C94E-A1BE-15CD4BC09067}"/>
              </a:ext>
            </a:extLst>
          </p:cNvPr>
          <p:cNvSpPr/>
          <p:nvPr/>
        </p:nvSpPr>
        <p:spPr>
          <a:xfrm>
            <a:off x="10039639" y="606564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4" name="Content Placeholder 4">
            <a:extLst>
              <a:ext uri="{FF2B5EF4-FFF2-40B4-BE49-F238E27FC236}">
                <a16:creationId xmlns:a16="http://schemas.microsoft.com/office/drawing/2014/main" id="{F3224490-3F35-9241-AD75-77A6BD496890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584272802"/>
              </p:ext>
            </p:extLst>
          </p:nvPr>
        </p:nvGraphicFramePr>
        <p:xfrm>
          <a:off x="2709479" y="2734479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25" name="Rectangle 24">
            <a:extLst>
              <a:ext uri="{FF2B5EF4-FFF2-40B4-BE49-F238E27FC236}">
                <a16:creationId xmlns:a16="http://schemas.microsoft.com/office/drawing/2014/main" id="{67763371-9FAE-CB44-9228-AAD7CDFCCF4E}"/>
              </a:ext>
            </a:extLst>
          </p:cNvPr>
          <p:cNvSpPr/>
          <p:nvPr/>
        </p:nvSpPr>
        <p:spPr>
          <a:xfrm>
            <a:off x="2420615" y="4253373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256B124A-2799-0748-BC97-C3ACF796CF3F}"/>
              </a:ext>
            </a:extLst>
          </p:cNvPr>
          <p:cNvSpPr/>
          <p:nvPr/>
        </p:nvSpPr>
        <p:spPr>
          <a:xfrm>
            <a:off x="2420615" y="3591085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D29174B-CA88-5D48-944F-CFD75569B7EC}"/>
              </a:ext>
            </a:extLst>
          </p:cNvPr>
          <p:cNvSpPr/>
          <p:nvPr/>
        </p:nvSpPr>
        <p:spPr>
          <a:xfrm>
            <a:off x="2434730" y="2916097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D10CBCD1-0B9C-B74C-8F2D-D06405D3B880}"/>
              </a:ext>
            </a:extLst>
          </p:cNvPr>
          <p:cNvSpPr/>
          <p:nvPr/>
        </p:nvSpPr>
        <p:spPr>
          <a:xfrm>
            <a:off x="4631830" y="47753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EE72D079-C719-7240-A6C7-783F95542F9C}"/>
              </a:ext>
            </a:extLst>
          </p:cNvPr>
          <p:cNvSpPr/>
          <p:nvPr/>
        </p:nvSpPr>
        <p:spPr>
          <a:xfrm>
            <a:off x="2942023" y="4775349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BF65358E-5931-D945-84A1-87B76F98182F}"/>
              </a:ext>
            </a:extLst>
          </p:cNvPr>
          <p:cNvSpPr/>
          <p:nvPr/>
        </p:nvSpPr>
        <p:spPr>
          <a:xfrm>
            <a:off x="3751001" y="4775349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082B1DF9-3A7B-F941-9F41-2759361DFB0B}"/>
              </a:ext>
            </a:extLst>
          </p:cNvPr>
          <p:cNvSpPr/>
          <p:nvPr/>
        </p:nvSpPr>
        <p:spPr>
          <a:xfrm>
            <a:off x="5436459" y="477534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0AAC29C0-C233-EC44-A32F-5A96A81303D5}"/>
              </a:ext>
            </a:extLst>
          </p:cNvPr>
          <p:cNvSpPr/>
          <p:nvPr/>
        </p:nvSpPr>
        <p:spPr>
          <a:xfrm>
            <a:off x="8393453" y="6250102"/>
            <a:ext cx="109196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Utility</a:t>
            </a:r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78F1281-5272-994B-8713-A6BA429443AA}"/>
              </a:ext>
            </a:extLst>
          </p:cNvPr>
          <p:cNvSpPr/>
          <p:nvPr/>
        </p:nvSpPr>
        <p:spPr>
          <a:xfrm>
            <a:off x="3277206" y="4960015"/>
            <a:ext cx="23567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Optimal Policy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01C54A50-30AD-6B40-8D36-049708C7B49F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028FFA6-6102-F741-9157-AA9E8099F643}"/>
              </a:ext>
            </a:extLst>
          </p:cNvPr>
          <p:cNvSpPr/>
          <p:nvPr/>
        </p:nvSpPr>
        <p:spPr>
          <a:xfrm>
            <a:off x="4627573" y="307750"/>
            <a:ext cx="348799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Rewards at the other squares are -200.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B42C9ED-8030-4844-B89B-B847D7214511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33" name="Rectangle 32">
                <a:extLst>
                  <a:ext uri="{FF2B5EF4-FFF2-40B4-BE49-F238E27FC236}">
                    <a16:creationId xmlns:a16="http://schemas.microsoft.com/office/drawing/2014/main" id="{8B42C9ED-8030-4844-B89B-B847D721451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2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9931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5" grpId="0"/>
      <p:bldP spid="26" grpId="0"/>
      <p:bldP spid="27" grpId="0"/>
      <p:bldP spid="28" grpId="0"/>
      <p:bldP spid="29" grpId="0"/>
      <p:bldP spid="30" grpId="0"/>
      <p:bldP spid="31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Plan</a:t>
            </a:r>
          </a:p>
          <a:p>
            <a:r>
              <a:rPr lang="en-US" dirty="0"/>
              <a:t>Markov Decision Process (MDP)</a:t>
            </a:r>
          </a:p>
          <a:p>
            <a:r>
              <a:rPr lang="en-US" dirty="0"/>
              <a:t>Value Iteration</a:t>
            </a:r>
          </a:p>
          <a:p>
            <a:r>
              <a:rPr lang="en-US" dirty="0"/>
              <a:t>Policy Iteration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81947019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BD9641-FF70-0044-851F-FDC107768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Value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183BBD-A8C8-1E4E-9502-F22E2E08C8B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We initialize the utility value at each state.</a:t>
            </a:r>
          </a:p>
          <a:p>
            <a:r>
              <a:rPr lang="en-US" dirty="0"/>
              <a:t>We iterate:</a:t>
            </a:r>
          </a:p>
          <a:p>
            <a:pPr lvl="1"/>
            <a:r>
              <a:rPr lang="en-US" dirty="0"/>
              <a:t>Converging utility values;</a:t>
            </a:r>
          </a:p>
          <a:p>
            <a:pPr lvl="1"/>
            <a:r>
              <a:rPr lang="en-US" dirty="0"/>
              <a:t>Converging optimal actions;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2E16F2-BD88-8546-8C50-5324CA9049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061405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C3613-1066-9E40-94AF-14A95F3C43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76200"/>
            <a:ext cx="10972800" cy="987552"/>
          </a:xfrm>
        </p:spPr>
        <p:txBody>
          <a:bodyPr/>
          <a:lstStyle/>
          <a:p>
            <a:r>
              <a:rPr lang="en-US" dirty="0"/>
              <a:t>Policy Iteration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7A0B89C-F37D-3C4D-9C58-45A9F78B40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219201"/>
            <a:ext cx="10972800" cy="5334001"/>
          </a:xfrm>
        </p:spPr>
        <p:txBody>
          <a:bodyPr/>
          <a:lstStyle/>
          <a:p>
            <a:r>
              <a:rPr lang="en-US" dirty="0"/>
              <a:t>We initialize the action at each state, i.e., a policy for all states.</a:t>
            </a:r>
          </a:p>
          <a:p>
            <a:r>
              <a:rPr lang="en-US" dirty="0"/>
              <a:t>We iterate:</a:t>
            </a:r>
          </a:p>
          <a:p>
            <a:pPr lvl="1"/>
            <a:r>
              <a:rPr lang="en-US" dirty="0"/>
              <a:t>Obtaining the utility at each state;</a:t>
            </a:r>
          </a:p>
          <a:p>
            <a:pPr lvl="1"/>
            <a:r>
              <a:rPr lang="en-US" dirty="0"/>
              <a:t>Improving the action at each state (i.e., the policy for all states) based on the newly obtained utility;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2A9C20-2F39-BB42-87DF-B20F761A7A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939195" y="6583680"/>
            <a:ext cx="978485" cy="274320"/>
          </a:xfrm>
        </p:spPr>
        <p:txBody>
          <a:bodyPr/>
          <a:lstStyle/>
          <a:p>
            <a:fld id="{CCF77436-EC8C-4AA7-8F7E-35D67B363DD7}" type="slidenum">
              <a:rPr lang="en-US" smtClean="0"/>
              <a:pPr/>
              <a:t>55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2774962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4AA0E-4563-8248-A0F7-151C90DBCE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Policy Iteration in Details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AA72F-2308-F84B-BEE4-65E285F6FD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Start with a random policy.</a:t>
                </a:r>
              </a:p>
              <a:p>
                <a:r>
                  <a:rPr lang="en-US" dirty="0"/>
                  <a:t>Two steps at each iteration: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Policy evaluation</a:t>
                </a:r>
                <a:r>
                  <a:rPr lang="en-US" dirty="0"/>
                  <a:t>: given a policy </a:t>
                </a:r>
                <a:r>
                  <a:rPr lang="el-GR" i="1" dirty="0"/>
                  <a:t>π</a:t>
                </a:r>
                <a:r>
                  <a:rPr lang="en-US" dirty="0"/>
                  <a:t>, calculate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dirty="0"/>
                  <a:t> at each state </a:t>
                </a:r>
                <a:r>
                  <a:rPr lang="en-US" i="1" dirty="0"/>
                  <a:t>s</a:t>
                </a:r>
                <a:r>
                  <a:rPr lang="en-US" dirty="0"/>
                  <a:t>:</a:t>
                </a: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dirty="0"/>
              </a:p>
              <a:p>
                <a:pPr lvl="1">
                  <a:buClr>
                    <a:schemeClr val="bg1"/>
                  </a:buClr>
                </a:pPr>
                <a:r>
                  <a:rPr lang="en-US" dirty="0"/>
                  <a:t>Linearly solvable!</a:t>
                </a:r>
              </a:p>
              <a:p>
                <a:pPr lvl="1"/>
                <a:r>
                  <a:rPr lang="en-US" dirty="0">
                    <a:solidFill>
                      <a:srgbClr val="FF0000"/>
                    </a:solidFill>
                  </a:rPr>
                  <a:t>Policy improvement</a:t>
                </a:r>
                <a:r>
                  <a:rPr lang="en-US" dirty="0"/>
                  <a:t>: calculate a new better policy </a:t>
                </a:r>
                <a:r>
                  <a:rPr lang="el-GR" dirty="0"/>
                  <a:t>π </a:t>
                </a:r>
                <a:r>
                  <a:rPr lang="en-US" dirty="0"/>
                  <a:t>at each state </a:t>
                </a:r>
                <a:r>
                  <a:rPr lang="en-US" i="1" dirty="0"/>
                  <a:t>s</a:t>
                </a:r>
                <a:r>
                  <a:rPr lang="en-US" dirty="0"/>
                  <a:t>:</a:t>
                </a:r>
              </a:p>
              <a:p>
                <a:pPr lvl="1">
                  <a:buClr>
                    <a:schemeClr val="bg1"/>
                  </a:buClr>
                </a:pPr>
                <a14:m>
                  <m:oMath xmlns:m="http://schemas.openxmlformats.org/officeDocument/2006/math">
                    <m:sSup>
                      <m:sSup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𝜋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nor/>
                              </m:rPr>
                              <a:rPr lang="en-US" b="0" i="0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arg</m:t>
                            </m:r>
                            <m:r>
                              <m:rPr>
                                <m:nor/>
                              </m:rPr>
                              <a:rPr lang="en-US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𝑎</m:t>
                            </m:r>
                          </m:lim>
                        </m:limLow>
                      </m:fName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b>
                          <m:sup/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𝑃</m:t>
                            </m:r>
                            <m:d>
                              <m:dPr>
                                <m:ctrl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brk m:alnAt="9"/>
                                  </m:rP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′</m:t>
                                </m:r>
                              </m:e>
                              <m:e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</a:rPr>
                                  <m:t>𝑎</m:t>
                                </m:r>
                              </m:e>
                            </m:d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′)</m:t>
                            </m:r>
                          </m:e>
                        </m:nary>
                      </m:e>
                    </m:func>
                  </m:oMath>
                </a14:m>
                <a:endParaRPr lang="en-US" dirty="0"/>
              </a:p>
              <a:p>
                <a:r>
                  <a:rPr lang="en-US" dirty="0"/>
                  <a:t>Iteration stops when there is no utility change at any state.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58AA72F-2308-F84B-BEE4-65E285F6FD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9930C5-D73E-DD41-AA8A-C8EA3E985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973739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EB231-CC5B-C44F-88EE-9A134C7514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Two Approaches for Policy Evaluation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3CB7AF-4735-0441-AAB7-99D559325A1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14288" indent="-3175">
                  <a:buClr>
                    <a:schemeClr val="bg1"/>
                  </a:buClr>
                </a:pP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𝑈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←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𝑅</m:t>
                    </m:r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b>
                      <m:sup/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m:rPr>
                                <m:brk m:alnAt="9"/>
                              </m:r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e>
                          <m:e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𝜋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m:rPr>
                            <m:brk m:alnAt="9"/>
                          </m:r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Standard linear solvers </a:t>
                </a:r>
                <a:r>
                  <a:rPr lang="en-US" dirty="0"/>
                  <a:t>for a small n:</a:t>
                </a:r>
                <a:endParaRPr lang="en-US" dirty="0">
                  <a:solidFill>
                    <a:srgbClr val="FF0000"/>
                  </a:solidFill>
                </a:endParaRPr>
              </a:p>
              <a:p>
                <a:pPr lvl="1"/>
                <a:r>
                  <a:rPr lang="en-US" dirty="0"/>
                  <a:t>For n states, we have n linear equations with n unknowns, which can be solved exactly in time O(n</a:t>
                </a:r>
                <a:r>
                  <a:rPr lang="en-US" baseline="30000" dirty="0"/>
                  <a:t>3</a:t>
                </a:r>
                <a:r>
                  <a:rPr lang="en-US" dirty="0"/>
                  <a:t>).</a:t>
                </a:r>
              </a:p>
              <a:p>
                <a:r>
                  <a:rPr lang="en-US" dirty="0">
                    <a:solidFill>
                      <a:srgbClr val="FF0000"/>
                    </a:solidFill>
                  </a:rPr>
                  <a:t>Modified value iteration</a:t>
                </a:r>
                <a:r>
                  <a:rPr lang="en-US" dirty="0"/>
                  <a:t> for a large n:</a:t>
                </a:r>
              </a:p>
              <a:p>
                <a:pPr lvl="1"/>
                <a:r>
                  <a:rPr lang="en-US" dirty="0"/>
                  <a:t>Since we don’t care the exact utility value, we can run value iteration for </a:t>
                </a:r>
                <a:r>
                  <a:rPr lang="en-US" i="1" dirty="0"/>
                  <a:t>k</a:t>
                </a:r>
                <a:r>
                  <a:rPr lang="en-US" dirty="0"/>
                  <a:t> iterations.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A3CB7AF-4735-0441-AAB7-99D559325A1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140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51DE46-BA8A-4F41-83A4-902B5438F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7734414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E9CC30-08FA-C74F-9607-45DE69ACA1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93779-2BE4-AD44-86FB-3F44874495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09600" y="1219201"/>
                <a:ext cx="6161653" cy="5334001"/>
              </a:xfrm>
            </p:spPr>
            <p:txBody>
              <a:bodyPr/>
              <a:lstStyle/>
              <a:p>
                <a:r>
                  <a:rPr lang="en-US" dirty="0"/>
                  <a:t>Policy evaluation:</a:t>
                </a:r>
                <a:endParaRPr lang="en-US" i="1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−3</m:t>
                    </m:r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+0.8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=−3+0.8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</m:oMath>
                </a14:m>
                <a:endParaRPr lang="en-US" dirty="0">
                  <a:solidFill>
                    <a:srgbClr val="7030A0"/>
                  </a:solidFill>
                </a:endParaRP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=−3+0.8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+0.1</m:t>
                    </m:r>
                    <m:sSub>
                      <m:sSub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  <m:sub>
                        <m: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d>
                      <m:dPr>
                        <m:ctrlPr>
                          <a:rPr lang="en-US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3</m:t>
                        </m:r>
                      </m:e>
                    </m:d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…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0093779-2BE4-AD44-86FB-3F44874495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" y="1219201"/>
                <a:ext cx="6161653" cy="5334001"/>
              </a:xfrm>
              <a:blipFill>
                <a:blip r:embed="rId2"/>
                <a:stretch>
                  <a:fillRect l="-2675" t="-71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99E2D69-9AE3-F041-9A43-6BE177414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58</a:t>
            </a:fld>
            <a:endParaRPr lang="en-US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F84C41A0-DFE9-5A4A-B002-EE26CAC35BA7}"/>
              </a:ext>
            </a:extLst>
          </p:cNvPr>
          <p:cNvGraphicFramePr>
            <a:graphicFrameLocks/>
          </p:cNvGraphicFramePr>
          <p:nvPr/>
        </p:nvGraphicFramePr>
        <p:xfrm>
          <a:off x="7274196" y="4049486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→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1" dirty="0">
                        <a:solidFill>
                          <a:srgbClr val="FF0000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↑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1" dirty="0">
                          <a:solidFill>
                            <a:srgbClr val="FF0000"/>
                          </a:solidFill>
                          <a:latin typeface="Candara" panose="020E0502030303020204" pitchFamily="34" charset="0"/>
                        </a:rPr>
                        <a:t>←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6" name="Rectangle 5">
            <a:extLst>
              <a:ext uri="{FF2B5EF4-FFF2-40B4-BE49-F238E27FC236}">
                <a16:creationId xmlns:a16="http://schemas.microsoft.com/office/drawing/2014/main" id="{2E8C8D04-9B42-D84A-9F56-6B1E9427B6DB}"/>
              </a:ext>
            </a:extLst>
          </p:cNvPr>
          <p:cNvSpPr/>
          <p:nvPr/>
        </p:nvSpPr>
        <p:spPr>
          <a:xfrm>
            <a:off x="6985332" y="5568380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513D447-F505-C941-A21F-921347BCA0D5}"/>
              </a:ext>
            </a:extLst>
          </p:cNvPr>
          <p:cNvSpPr/>
          <p:nvPr/>
        </p:nvSpPr>
        <p:spPr>
          <a:xfrm>
            <a:off x="6985332" y="4906092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749B156-E842-3A44-BD3A-29CBFBDAB07D}"/>
              </a:ext>
            </a:extLst>
          </p:cNvPr>
          <p:cNvSpPr/>
          <p:nvPr/>
        </p:nvSpPr>
        <p:spPr>
          <a:xfrm>
            <a:off x="6999447" y="4231104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0861B5B-18DB-A54A-87FC-B3A210DD912B}"/>
              </a:ext>
            </a:extLst>
          </p:cNvPr>
          <p:cNvSpPr/>
          <p:nvPr/>
        </p:nvSpPr>
        <p:spPr>
          <a:xfrm>
            <a:off x="9196547" y="60903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04A83E4-C5FC-C848-9EAD-75DEB60A2F65}"/>
              </a:ext>
            </a:extLst>
          </p:cNvPr>
          <p:cNvSpPr/>
          <p:nvPr/>
        </p:nvSpPr>
        <p:spPr>
          <a:xfrm>
            <a:off x="7506740" y="6090356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6C9EABFE-588F-8E45-9892-EE5C924004B2}"/>
              </a:ext>
            </a:extLst>
          </p:cNvPr>
          <p:cNvSpPr/>
          <p:nvPr/>
        </p:nvSpPr>
        <p:spPr>
          <a:xfrm>
            <a:off x="8315718" y="609035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599999B-F126-FE45-A816-C1F78B6E79DD}"/>
              </a:ext>
            </a:extLst>
          </p:cNvPr>
          <p:cNvSpPr/>
          <p:nvPr/>
        </p:nvSpPr>
        <p:spPr>
          <a:xfrm>
            <a:off x="10001176" y="6090356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8587EFFD-C4C2-FD44-86A0-B450FA72089E}"/>
              </a:ext>
            </a:extLst>
          </p:cNvPr>
          <p:cNvGraphicFramePr>
            <a:graphicFrameLocks/>
          </p:cNvGraphicFramePr>
          <p:nvPr/>
        </p:nvGraphicFramePr>
        <p:xfrm>
          <a:off x="7280080" y="1508541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Candara" panose="020E0502030303020204" pitchFamily="34" charset="0"/>
                          <a:ea typeface="+mn-ea"/>
                          <a:cs typeface="+mn-cs"/>
                        </a:rPr>
                        <a:t>-3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F8AF89D9-5AE1-344A-98BA-553E0D3A7779}"/>
              </a:ext>
            </a:extLst>
          </p:cNvPr>
          <p:cNvSpPr/>
          <p:nvPr/>
        </p:nvSpPr>
        <p:spPr>
          <a:xfrm>
            <a:off x="6991216" y="3027435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78AB5DE1-DCBF-F54C-9E7A-6514BD3C6684}"/>
              </a:ext>
            </a:extLst>
          </p:cNvPr>
          <p:cNvSpPr/>
          <p:nvPr/>
        </p:nvSpPr>
        <p:spPr>
          <a:xfrm>
            <a:off x="6991216" y="2365147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938A775-0B8B-734F-B762-C03506B67206}"/>
              </a:ext>
            </a:extLst>
          </p:cNvPr>
          <p:cNvSpPr/>
          <p:nvPr/>
        </p:nvSpPr>
        <p:spPr>
          <a:xfrm>
            <a:off x="7005331" y="1690159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5DA158-4130-8F4B-8305-D2BFA5F55622}"/>
              </a:ext>
            </a:extLst>
          </p:cNvPr>
          <p:cNvSpPr/>
          <p:nvPr/>
        </p:nvSpPr>
        <p:spPr>
          <a:xfrm>
            <a:off x="9202431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60C22ED-C876-AD4E-82D7-C87CD457CD5A}"/>
              </a:ext>
            </a:extLst>
          </p:cNvPr>
          <p:cNvSpPr/>
          <p:nvPr/>
        </p:nvSpPr>
        <p:spPr>
          <a:xfrm>
            <a:off x="7512624" y="3549411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FD471135-F75C-A34C-9ADF-ADF87D1B6FD9}"/>
              </a:ext>
            </a:extLst>
          </p:cNvPr>
          <p:cNvSpPr/>
          <p:nvPr/>
        </p:nvSpPr>
        <p:spPr>
          <a:xfrm>
            <a:off x="8321602" y="3549411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CF5FA3CE-20A7-7645-A50E-193DAD82D650}"/>
              </a:ext>
            </a:extLst>
          </p:cNvPr>
          <p:cNvSpPr/>
          <p:nvPr/>
        </p:nvSpPr>
        <p:spPr>
          <a:xfrm>
            <a:off x="9998587" y="353697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FF37D73-B5D7-374E-B3C5-11E551B32E31}"/>
              </a:ext>
            </a:extLst>
          </p:cNvPr>
          <p:cNvSpPr/>
          <p:nvPr/>
        </p:nvSpPr>
        <p:spPr>
          <a:xfrm>
            <a:off x="8393453" y="6250102"/>
            <a:ext cx="107273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Policy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644D9B-C327-574C-8784-0D4814737F86}"/>
              </a:ext>
            </a:extLst>
          </p:cNvPr>
          <p:cNvSpPr/>
          <p:nvPr/>
        </p:nvSpPr>
        <p:spPr>
          <a:xfrm>
            <a:off x="8283326" y="959538"/>
            <a:ext cx="13628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solidFill>
                  <a:srgbClr val="0000CC"/>
                </a:solidFill>
                <a:latin typeface="Candara" panose="020E0502030303020204" pitchFamily="34" charset="0"/>
              </a:rPr>
              <a:t>Reward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6CD236C-04C8-E249-BB83-DF41B63B490B}"/>
                  </a:ext>
                </a:extLst>
              </p:cNvPr>
              <p:cNvSpPr/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𝛾</m:t>
                      </m:r>
                      <m:r>
                        <a:rPr lang="en-US" sz="280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2800" dirty="0">
                  <a:latin typeface="Candara" panose="020E0502030303020204" pitchFamily="34" charset="0"/>
                </a:endParaRPr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A6CD236C-04C8-E249-BB83-DF41B63B490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61008" y="398166"/>
                <a:ext cx="1156855" cy="523220"/>
              </a:xfrm>
              <a:prstGeom prst="rect">
                <a:avLst/>
              </a:prstGeom>
              <a:blipFill>
                <a:blip r:embed="rId3"/>
                <a:stretch>
                  <a:fillRect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3808209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C12A44-B863-2A46-9C81-6C1EFA8C60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Issue with Linear Solvers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0651A-07D5-884E-9C42-84C0FFDF1E0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i="1" dirty="0">
                    <a:solidFill>
                      <a:srgbClr val="7030A0"/>
                    </a:solidFill>
                  </a:rPr>
                  <a:t>A X = b</a:t>
                </a:r>
                <a:r>
                  <a:rPr lang="en-US" dirty="0"/>
                  <a:t>, </a:t>
                </a:r>
                <a:r>
                  <a:rPr lang="en-US" i="1" dirty="0">
                    <a:solidFill>
                      <a:srgbClr val="7030A0"/>
                    </a:solidFill>
                  </a:rPr>
                  <a:t>X</a:t>
                </a:r>
                <a:r>
                  <a:rPr lang="en-US" dirty="0"/>
                  <a:t> is the vector of utilities.</a:t>
                </a:r>
              </a:p>
              <a:p>
                <a:r>
                  <a:rPr lang="en-US" i="1" dirty="0">
                    <a:solidFill>
                      <a:srgbClr val="7030A0"/>
                    </a:solidFill>
                  </a:rPr>
                  <a:t>A</a:t>
                </a:r>
                <a:r>
                  <a:rPr lang="en-US" dirty="0"/>
                  <a:t> might be singular for some policies during iterations when </a:t>
                </a:r>
                <a14:m>
                  <m:oMath xmlns:m="http://schemas.openxmlformats.org/officeDocument/2006/math">
                    <m:r>
                      <a:rPr lang="en-US" i="1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𝛾</m:t>
                    </m:r>
                  </m:oMath>
                </a14:m>
                <a:r>
                  <a:rPr lang="en-US" i="1" dirty="0">
                    <a:solidFill>
                      <a:srgbClr val="7030A0"/>
                    </a:solidFill>
                  </a:rPr>
                  <a:t>=1</a:t>
                </a:r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20651A-07D5-884E-9C42-84C0FFDF1E0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2000" t="-571" r="-29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DC6D91-4592-0247-BACD-2E828A80C0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59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30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Plan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4884183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CB44D-FFBE-4FD4-8E8A-DE2C03432B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1ECAA-DA4F-459A-ACC6-91BD68861C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Conditional Plan</a:t>
            </a:r>
          </a:p>
          <a:p>
            <a:r>
              <a:rPr lang="en-US" dirty="0"/>
              <a:t>Markov Decision Process (MDP)</a:t>
            </a:r>
          </a:p>
          <a:p>
            <a:r>
              <a:rPr lang="en-US" dirty="0"/>
              <a:t>Value Iteration</a:t>
            </a:r>
          </a:p>
          <a:p>
            <a:r>
              <a:rPr lang="en-US" dirty="0"/>
              <a:t>Policy Iteration</a:t>
            </a:r>
          </a:p>
          <a:p>
            <a:r>
              <a:rPr lang="en-US" dirty="0"/>
              <a:t>Partially Observable MDP (POMDP)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CD25EB-491A-45A0-937D-B76D9C098D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465141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973-23C5-0643-ADD8-45FE215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Partially Observable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4314-D09F-9844-B314-9503A68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899568"/>
            <a:ext cx="10972800" cy="2653634"/>
          </a:xfrm>
        </p:spPr>
        <p:txBody>
          <a:bodyPr>
            <a:normAutofit/>
          </a:bodyPr>
          <a:lstStyle/>
          <a:p>
            <a:r>
              <a:rPr lang="en-US" dirty="0"/>
              <a:t>The agent doesn’t know for sure which state it is in except for the two terminal states.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B54C-60E0-7647-8F01-1C6425F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61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B3BEABC-5FF9-2C4D-A9AD-57135AD9A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30658953"/>
              </p:ext>
            </p:extLst>
          </p:nvPr>
        </p:nvGraphicFramePr>
        <p:xfrm>
          <a:off x="3784945" y="1440388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FD0C16E-AE6D-304E-95B5-7511398BECAF}"/>
              </a:ext>
            </a:extLst>
          </p:cNvPr>
          <p:cNvSpPr/>
          <p:nvPr/>
        </p:nvSpPr>
        <p:spPr>
          <a:xfrm>
            <a:off x="3496081" y="295928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CC8C6-25F1-574C-813A-0FFAC47B1684}"/>
              </a:ext>
            </a:extLst>
          </p:cNvPr>
          <p:cNvSpPr/>
          <p:nvPr/>
        </p:nvSpPr>
        <p:spPr>
          <a:xfrm>
            <a:off x="3496081" y="2296994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B6B31-9904-8944-83F4-58F36FC730EE}"/>
              </a:ext>
            </a:extLst>
          </p:cNvPr>
          <p:cNvSpPr/>
          <p:nvPr/>
        </p:nvSpPr>
        <p:spPr>
          <a:xfrm>
            <a:off x="3510196" y="1622006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B8062-7EBA-6B47-91FE-EBF45A1554BE}"/>
              </a:ext>
            </a:extLst>
          </p:cNvPr>
          <p:cNvSpPr/>
          <p:nvPr/>
        </p:nvSpPr>
        <p:spPr>
          <a:xfrm>
            <a:off x="5707296" y="34812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D0C8E-80E5-2347-9DEC-B8DEECCB3EE3}"/>
              </a:ext>
            </a:extLst>
          </p:cNvPr>
          <p:cNvSpPr/>
          <p:nvPr/>
        </p:nvSpPr>
        <p:spPr>
          <a:xfrm>
            <a:off x="4017489" y="3481258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3C202-91CA-A746-962E-EC4581BB75E3}"/>
              </a:ext>
            </a:extLst>
          </p:cNvPr>
          <p:cNvSpPr/>
          <p:nvPr/>
        </p:nvSpPr>
        <p:spPr>
          <a:xfrm>
            <a:off x="4826467" y="3481258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E0CB7-7E20-B443-98B3-2B1192614D3B}"/>
              </a:ext>
            </a:extLst>
          </p:cNvPr>
          <p:cNvSpPr/>
          <p:nvPr/>
        </p:nvSpPr>
        <p:spPr>
          <a:xfrm>
            <a:off x="6554950" y="3475455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6380838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973-23C5-0643-ADD8-45FE215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4314-D09F-9844-B314-9503A68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40939"/>
            <a:ext cx="10972800" cy="2612263"/>
          </a:xfrm>
        </p:spPr>
        <p:txBody>
          <a:bodyPr>
            <a:normAutofit/>
          </a:bodyPr>
          <a:lstStyle/>
          <a:p>
            <a:r>
              <a:rPr lang="en-US" dirty="0"/>
              <a:t>Initially, the agent is in one of the nine nonterminal states.</a:t>
            </a:r>
          </a:p>
          <a:p>
            <a:r>
              <a:rPr lang="en-US" dirty="0"/>
              <a:t>The belief state is with distribution shown in the above table.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B54C-60E0-7647-8F01-1C6425F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62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B3BEABC-5FF9-2C4D-A9AD-57135AD9A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56220431"/>
              </p:ext>
            </p:extLst>
          </p:nvPr>
        </p:nvGraphicFramePr>
        <p:xfrm>
          <a:off x="2270064" y="135492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FD0C16E-AE6D-304E-95B5-7511398BECAF}"/>
              </a:ext>
            </a:extLst>
          </p:cNvPr>
          <p:cNvSpPr/>
          <p:nvPr/>
        </p:nvSpPr>
        <p:spPr>
          <a:xfrm>
            <a:off x="1981200" y="2873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CC8C6-25F1-574C-813A-0FFAC47B1684}"/>
              </a:ext>
            </a:extLst>
          </p:cNvPr>
          <p:cNvSpPr/>
          <p:nvPr/>
        </p:nvSpPr>
        <p:spPr>
          <a:xfrm>
            <a:off x="1981200" y="22115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B6B31-9904-8944-83F4-58F36FC730EE}"/>
              </a:ext>
            </a:extLst>
          </p:cNvPr>
          <p:cNvSpPr/>
          <p:nvPr/>
        </p:nvSpPr>
        <p:spPr>
          <a:xfrm>
            <a:off x="1995315" y="153654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B8062-7EBA-6B47-91FE-EBF45A1554BE}"/>
              </a:ext>
            </a:extLst>
          </p:cNvPr>
          <p:cNvSpPr/>
          <p:nvPr/>
        </p:nvSpPr>
        <p:spPr>
          <a:xfrm>
            <a:off x="4192415" y="33957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D0C8E-80E5-2347-9DEC-B8DEECCB3EE3}"/>
              </a:ext>
            </a:extLst>
          </p:cNvPr>
          <p:cNvSpPr/>
          <p:nvPr/>
        </p:nvSpPr>
        <p:spPr>
          <a:xfrm>
            <a:off x="2502608" y="339579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3C202-91CA-A746-962E-EC4581BB75E3}"/>
              </a:ext>
            </a:extLst>
          </p:cNvPr>
          <p:cNvSpPr/>
          <p:nvPr/>
        </p:nvSpPr>
        <p:spPr>
          <a:xfrm>
            <a:off x="3311586" y="33957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E0CB7-7E20-B443-98B3-2B1192614D3B}"/>
              </a:ext>
            </a:extLst>
          </p:cNvPr>
          <p:cNvSpPr/>
          <p:nvPr/>
        </p:nvSpPr>
        <p:spPr>
          <a:xfrm>
            <a:off x="5040069" y="338998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6130AC0F-9835-D644-8DDF-A60F9021F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002919476"/>
              </p:ext>
            </p:extLst>
          </p:nvPr>
        </p:nvGraphicFramePr>
        <p:xfrm>
          <a:off x="6768552" y="135492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1/9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442241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973-23C5-0643-ADD8-45FE215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State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4314-D09F-9844-B314-9503A68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885362"/>
            <a:ext cx="10972800" cy="2667840"/>
          </a:xfrm>
        </p:spPr>
        <p:txBody>
          <a:bodyPr>
            <a:normAutofit/>
          </a:bodyPr>
          <a:lstStyle/>
          <a:p>
            <a:r>
              <a:rPr lang="en-US" dirty="0"/>
              <a:t>A noisy sensor can only measure the number of adjacent walls (1 for a3, b3, c3; 2 for the rest).</a:t>
            </a:r>
          </a:p>
          <a:p>
            <a:r>
              <a:rPr lang="en-US" dirty="0"/>
              <a:t>If it senses two walls, the belief state distribution will change based on filtering.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B54C-60E0-7647-8F01-1C6425F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63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B3BEABC-5FF9-2C4D-A9AD-57135AD9A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837080426"/>
              </p:ext>
            </p:extLst>
          </p:nvPr>
        </p:nvGraphicFramePr>
        <p:xfrm>
          <a:off x="2270064" y="135492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+100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-100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FD0C16E-AE6D-304E-95B5-7511398BECAF}"/>
              </a:ext>
            </a:extLst>
          </p:cNvPr>
          <p:cNvSpPr/>
          <p:nvPr/>
        </p:nvSpPr>
        <p:spPr>
          <a:xfrm>
            <a:off x="1981200" y="2873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CC8C6-25F1-574C-813A-0FFAC47B1684}"/>
              </a:ext>
            </a:extLst>
          </p:cNvPr>
          <p:cNvSpPr/>
          <p:nvPr/>
        </p:nvSpPr>
        <p:spPr>
          <a:xfrm>
            <a:off x="1981200" y="22115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B6B31-9904-8944-83F4-58F36FC730EE}"/>
              </a:ext>
            </a:extLst>
          </p:cNvPr>
          <p:cNvSpPr/>
          <p:nvPr/>
        </p:nvSpPr>
        <p:spPr>
          <a:xfrm>
            <a:off x="1995315" y="153654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B8062-7EBA-6B47-91FE-EBF45A1554BE}"/>
              </a:ext>
            </a:extLst>
          </p:cNvPr>
          <p:cNvSpPr/>
          <p:nvPr/>
        </p:nvSpPr>
        <p:spPr>
          <a:xfrm>
            <a:off x="4192415" y="33957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D0C8E-80E5-2347-9DEC-B8DEECCB3EE3}"/>
              </a:ext>
            </a:extLst>
          </p:cNvPr>
          <p:cNvSpPr/>
          <p:nvPr/>
        </p:nvSpPr>
        <p:spPr>
          <a:xfrm>
            <a:off x="2502608" y="339579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3C202-91CA-A746-962E-EC4581BB75E3}"/>
              </a:ext>
            </a:extLst>
          </p:cNvPr>
          <p:cNvSpPr/>
          <p:nvPr/>
        </p:nvSpPr>
        <p:spPr>
          <a:xfrm>
            <a:off x="3311586" y="33957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E0CB7-7E20-B443-98B3-2B1192614D3B}"/>
              </a:ext>
            </a:extLst>
          </p:cNvPr>
          <p:cNvSpPr/>
          <p:nvPr/>
        </p:nvSpPr>
        <p:spPr>
          <a:xfrm>
            <a:off x="5040069" y="338998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6130AC0F-9835-D644-8DDF-A60F9021F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826019957"/>
              </p:ext>
            </p:extLst>
          </p:nvPr>
        </p:nvGraphicFramePr>
        <p:xfrm>
          <a:off x="6768552" y="135492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993762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709973-23C5-0643-ADD8-45FE2158B0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Belief State: Updated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814314-D09F-9844-B314-9503A688E3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3940939"/>
            <a:ext cx="10972800" cy="2612263"/>
          </a:xfrm>
        </p:spPr>
        <p:txBody>
          <a:bodyPr>
            <a:normAutofit/>
          </a:bodyPr>
          <a:lstStyle/>
          <a:p>
            <a:r>
              <a:rPr lang="en-US" dirty="0"/>
              <a:t>Suppose the agent moves Left and its sensor reports 1 adjacent wall.</a:t>
            </a:r>
          </a:p>
          <a:p>
            <a:r>
              <a:rPr lang="en-US" dirty="0"/>
              <a:t>Then the agent is now in a3 if both the motion and the sensor are perfect.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9B54C-60E0-7647-8F01-1C6425F1C3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64</a:t>
            </a:fld>
            <a:endParaRPr lang="en-US" dirty="0"/>
          </a:p>
        </p:txBody>
      </p:sp>
      <p:graphicFrame>
        <p:nvGraphicFramePr>
          <p:cNvPr id="13" name="Content Placeholder 4">
            <a:extLst>
              <a:ext uri="{FF2B5EF4-FFF2-40B4-BE49-F238E27FC236}">
                <a16:creationId xmlns:a16="http://schemas.microsoft.com/office/drawing/2014/main" id="{1B3BEABC-5FF9-2C4D-A9AD-57135AD9A40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74516809"/>
              </p:ext>
            </p:extLst>
          </p:nvPr>
        </p:nvGraphicFramePr>
        <p:xfrm>
          <a:off x="2270064" y="135492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1/6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  <p:sp>
        <p:nvSpPr>
          <p:cNvPr id="14" name="Rectangle 13">
            <a:extLst>
              <a:ext uri="{FF2B5EF4-FFF2-40B4-BE49-F238E27FC236}">
                <a16:creationId xmlns:a16="http://schemas.microsoft.com/office/drawing/2014/main" id="{4FD0C16E-AE6D-304E-95B5-7511398BECAF}"/>
              </a:ext>
            </a:extLst>
          </p:cNvPr>
          <p:cNvSpPr/>
          <p:nvPr/>
        </p:nvSpPr>
        <p:spPr>
          <a:xfrm>
            <a:off x="1981200" y="2873816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70CC8C6-25F1-574C-813A-0FFAC47B1684}"/>
              </a:ext>
            </a:extLst>
          </p:cNvPr>
          <p:cNvSpPr/>
          <p:nvPr/>
        </p:nvSpPr>
        <p:spPr>
          <a:xfrm>
            <a:off x="1981200" y="2211528"/>
            <a:ext cx="31290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00B6B31-9904-8944-83F4-58F36FC730EE}"/>
              </a:ext>
            </a:extLst>
          </p:cNvPr>
          <p:cNvSpPr/>
          <p:nvPr/>
        </p:nvSpPr>
        <p:spPr>
          <a:xfrm>
            <a:off x="1995315" y="1536540"/>
            <a:ext cx="288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c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4C3B8062-7EBA-6B47-91FE-EBF45A1554BE}"/>
              </a:ext>
            </a:extLst>
          </p:cNvPr>
          <p:cNvSpPr/>
          <p:nvPr/>
        </p:nvSpPr>
        <p:spPr>
          <a:xfrm>
            <a:off x="4192415" y="33957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3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815D0C8E-80E5-2347-9DEC-B8DEECCB3EE3}"/>
              </a:ext>
            </a:extLst>
          </p:cNvPr>
          <p:cNvSpPr/>
          <p:nvPr/>
        </p:nvSpPr>
        <p:spPr>
          <a:xfrm>
            <a:off x="2502608" y="3395792"/>
            <a:ext cx="2648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1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B093C202-91CA-A746-962E-EC4581BB75E3}"/>
              </a:ext>
            </a:extLst>
          </p:cNvPr>
          <p:cNvSpPr/>
          <p:nvPr/>
        </p:nvSpPr>
        <p:spPr>
          <a:xfrm>
            <a:off x="3311586" y="3395792"/>
            <a:ext cx="30168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2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7C6E0CB7-7E20-B443-98B3-2B1192614D3B}"/>
              </a:ext>
            </a:extLst>
          </p:cNvPr>
          <p:cNvSpPr/>
          <p:nvPr/>
        </p:nvSpPr>
        <p:spPr>
          <a:xfrm>
            <a:off x="5040069" y="3389989"/>
            <a:ext cx="30809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latin typeface="Candara" panose="020E0502030303020204" pitchFamily="34" charset="0"/>
                <a:cs typeface="Calibri" panose="020F0502020204030204" pitchFamily="34" charset="0"/>
              </a:rPr>
              <a:t>4</a:t>
            </a:r>
          </a:p>
        </p:txBody>
      </p:sp>
      <p:graphicFrame>
        <p:nvGraphicFramePr>
          <p:cNvPr id="21" name="Content Placeholder 4">
            <a:extLst>
              <a:ext uri="{FF2B5EF4-FFF2-40B4-BE49-F238E27FC236}">
                <a16:creationId xmlns:a16="http://schemas.microsoft.com/office/drawing/2014/main" id="{6130AC0F-9835-D644-8DDF-A60F9021F0F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390800115"/>
              </p:ext>
            </p:extLst>
          </p:nvPr>
        </p:nvGraphicFramePr>
        <p:xfrm>
          <a:off x="6768552" y="1354922"/>
          <a:ext cx="3299460" cy="2057652"/>
        </p:xfrm>
        <a:graphic>
          <a:graphicData uri="http://schemas.openxmlformats.org/drawingml/2006/table">
            <a:tbl>
              <a:tblPr>
                <a:tableStyleId>{2D5ABB26-0587-4C30-8999-92F81FD0307C}</a:tableStyleId>
              </a:tblPr>
              <a:tblGrid>
                <a:gridCol w="824865">
                  <a:extLst>
                    <a:ext uri="{9D8B030D-6E8A-4147-A177-3AD203B41FA5}">
                      <a16:colId xmlns:a16="http://schemas.microsoft.com/office/drawing/2014/main" val="2597879484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3271194119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952509080"/>
                    </a:ext>
                  </a:extLst>
                </a:gridCol>
                <a:gridCol w="824865">
                  <a:extLst>
                    <a:ext uri="{9D8B030D-6E8A-4147-A177-3AD203B41FA5}">
                      <a16:colId xmlns:a16="http://schemas.microsoft.com/office/drawing/2014/main" val="2536074561"/>
                    </a:ext>
                  </a:extLst>
                </a:gridCol>
              </a:tblGrid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8814214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dirty="0">
                        <a:solidFill>
                          <a:schemeClr val="tx1"/>
                        </a:solidFill>
                        <a:latin typeface="Candara" panose="020E0502030303020204" pitchFamily="34" charset="0"/>
                      </a:endParaRP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>
                        <a:lumMod val="50000"/>
                        <a:lumOff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52285750"/>
                  </a:ext>
                </a:extLst>
              </a:tr>
              <a:tr h="685884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1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solidFill>
                            <a:schemeClr val="tx1"/>
                          </a:solidFill>
                          <a:latin typeface="Candara" panose="020E0502030303020204" pitchFamily="34" charset="0"/>
                        </a:rPr>
                        <a:t>0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936321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2970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5B524A-ADB7-4041-BB85-916A5DB7A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POMDP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5A77E-F565-B14C-A546-D980B96D76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If </a:t>
                </a:r>
                <a:r>
                  <a:rPr lang="en-US" i="1" dirty="0">
                    <a:solidFill>
                      <a:srgbClr val="7030A0"/>
                    </a:solidFill>
                  </a:rPr>
                  <a:t>b(s)</a:t>
                </a:r>
                <a:r>
                  <a:rPr lang="en-US" dirty="0"/>
                  <a:t> was the previous belief state, and the agent does action </a:t>
                </a:r>
                <a:r>
                  <a:rPr lang="en-US" i="1" dirty="0">
                    <a:solidFill>
                      <a:srgbClr val="7030A0"/>
                    </a:solidFill>
                  </a:rPr>
                  <a:t>a</a:t>
                </a:r>
                <a:r>
                  <a:rPr lang="en-US" dirty="0"/>
                  <a:t> and then perceives evidence </a:t>
                </a:r>
                <a:r>
                  <a:rPr lang="en-US" i="1" dirty="0">
                    <a:solidFill>
                      <a:srgbClr val="7030A0"/>
                    </a:solidFill>
                  </a:rPr>
                  <a:t>z</a:t>
                </a:r>
                <a:r>
                  <a:rPr lang="en-US" dirty="0"/>
                  <a:t>, then the new belief state is given by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i="0" dirty="0">
                  <a:latin typeface="Cambria Math" panose="02040503050406030204" pitchFamily="18" charset="0"/>
                </a:endParaRPr>
              </a:p>
              <a:p>
                <a:pPr lvl="1"/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∝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𝑧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9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</m:sub>
                      <m:sup/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𝑃</m:t>
                        </m:r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  <m:sup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′</m:t>
                                </m:r>
                              </m:sup>
                            </m:sSup>
                          </m:e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𝑠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𝑎</m:t>
                            </m:r>
                          </m:e>
                        </m:d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endParaRPr lang="en-US" dirty="0"/>
              </a:p>
              <a:p>
                <a:r>
                  <a:rPr lang="en-US" dirty="0"/>
                  <a:t>The optimal action depends only on the agent’s current belief state.</a:t>
                </a:r>
              </a:p>
              <a:p>
                <a:pPr lvl="1"/>
                <a:r>
                  <a:rPr lang="en-US" dirty="0"/>
                  <a:t>The optimal policy can be described by a mapping </a:t>
                </a:r>
                <a:r>
                  <a:rPr lang="el-GR" i="1" dirty="0">
                    <a:solidFill>
                      <a:srgbClr val="7030A0"/>
                    </a:solidFill>
                  </a:rPr>
                  <a:t>π</a:t>
                </a:r>
                <a:r>
                  <a:rPr lang="el-GR" i="1" baseline="30000" dirty="0">
                    <a:solidFill>
                      <a:srgbClr val="7030A0"/>
                    </a:solidFill>
                  </a:rPr>
                  <a:t>∗</a:t>
                </a:r>
                <a:r>
                  <a:rPr lang="el-GR" i="1" dirty="0">
                    <a:solidFill>
                      <a:srgbClr val="7030A0"/>
                    </a:solidFill>
                  </a:rPr>
                  <a:t>(</a:t>
                </a:r>
                <a:r>
                  <a:rPr lang="en-US" i="1" dirty="0">
                    <a:solidFill>
                      <a:srgbClr val="7030A0"/>
                    </a:solidFill>
                  </a:rPr>
                  <a:t>b)</a:t>
                </a:r>
                <a:r>
                  <a:rPr lang="en-US" dirty="0"/>
                  <a:t> from belief states to actions.</a:t>
                </a:r>
              </a:p>
              <a:p>
                <a:pPr lvl="1"/>
                <a:r>
                  <a:rPr lang="en-US" dirty="0"/>
                  <a:t>Finding an optimal policy is skipped here.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3A5A77E-F565-B14C-A546-D980B96D76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03" t="-714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0A7A1-3A35-C843-A8DB-FB4086FFA0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8740456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CC4FF-84D9-4FFF-8C96-899439D4CD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MDP/POMDP Examples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012F00-8A14-4A33-96E8-A3E940B0C9F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>
                <a:solidFill>
                  <a:srgbClr val="FF0000"/>
                </a:solidFill>
              </a:rPr>
              <a:t>Harvesting</a:t>
            </a:r>
            <a:r>
              <a:rPr lang="en-US" dirty="0"/>
              <a:t>: how much members of a population have to be left for breeding.</a:t>
            </a:r>
          </a:p>
          <a:p>
            <a:r>
              <a:rPr lang="en-US" dirty="0">
                <a:solidFill>
                  <a:srgbClr val="FF0000"/>
                </a:solidFill>
              </a:rPr>
              <a:t>Agriculture</a:t>
            </a:r>
            <a:r>
              <a:rPr lang="en-US" dirty="0"/>
              <a:t>: how much to plant based on weather and soil state.</a:t>
            </a:r>
          </a:p>
          <a:p>
            <a:r>
              <a:rPr lang="en-US" dirty="0">
                <a:solidFill>
                  <a:srgbClr val="FF0000"/>
                </a:solidFill>
              </a:rPr>
              <a:t>Water resources</a:t>
            </a:r>
            <a:r>
              <a:rPr lang="en-US" dirty="0"/>
              <a:t>: keep the correct water level at reservoirs.</a:t>
            </a:r>
          </a:p>
          <a:p>
            <a:r>
              <a:rPr lang="en-US" dirty="0">
                <a:solidFill>
                  <a:srgbClr val="FF0000"/>
                </a:solidFill>
              </a:rPr>
              <a:t>Inspection, maintenance and repair</a:t>
            </a:r>
            <a:r>
              <a:rPr lang="en-US" dirty="0"/>
              <a:t>: when to replace/inspect based on age, condition, etc.</a:t>
            </a:r>
          </a:p>
          <a:p>
            <a:r>
              <a:rPr lang="en-US" dirty="0">
                <a:solidFill>
                  <a:srgbClr val="FF0000"/>
                </a:solidFill>
              </a:rPr>
              <a:t>Purchase and production</a:t>
            </a:r>
            <a:r>
              <a:rPr lang="en-US" dirty="0"/>
              <a:t>: how much to produce based on demand.</a:t>
            </a:r>
          </a:p>
          <a:p>
            <a:r>
              <a:rPr lang="en-US" dirty="0">
                <a:solidFill>
                  <a:srgbClr val="FF0000"/>
                </a:solidFill>
              </a:rPr>
              <a:t>Queues</a:t>
            </a:r>
            <a:r>
              <a:rPr lang="en-US" dirty="0"/>
              <a:t>: reduce waiting time.</a:t>
            </a:r>
          </a:p>
          <a:p>
            <a:r>
              <a:rPr lang="en-US" dirty="0">
                <a:solidFill>
                  <a:srgbClr val="FF0000"/>
                </a:solidFill>
              </a:rPr>
              <a:t>Finance</a:t>
            </a:r>
            <a:r>
              <a:rPr lang="en-US" dirty="0"/>
              <a:t>: deciding how much to invest in stock.</a:t>
            </a:r>
          </a:p>
          <a:p>
            <a:r>
              <a:rPr lang="en-US" dirty="0">
                <a:solidFill>
                  <a:srgbClr val="FF0000"/>
                </a:solidFill>
              </a:rPr>
              <a:t>Robotics</a:t>
            </a:r>
            <a:r>
              <a:rPr lang="en-US" dirty="0"/>
              <a:t>: exploration for navigation.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85A38E-3981-4E0B-AA29-C571BA45F5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66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5857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625451-5970-6F4E-A348-014FE78A9F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State Space of Vacuum Cleaner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060B7F-0BAC-3644-BCE3-1141F768B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7</a:t>
            </a:fld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BB2EEF-885D-9047-BEC6-7DBF0C72F2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0" y="1398318"/>
            <a:ext cx="9144000" cy="4468027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885D9721-3105-9646-BBB5-3C83456C2DEC}"/>
              </a:ext>
            </a:extLst>
          </p:cNvPr>
          <p:cNvSpPr/>
          <p:nvPr/>
        </p:nvSpPr>
        <p:spPr>
          <a:xfrm>
            <a:off x="3441268" y="6036954"/>
            <a:ext cx="530946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/>
            <a:r>
              <a:rPr lang="en-US" sz="2800" dirty="0">
                <a:solidFill>
                  <a:srgbClr val="FF0000"/>
                </a:solidFill>
                <a:latin typeface="Candara" panose="020E0502030303020204" pitchFamily="34" charset="0"/>
              </a:rPr>
              <a:t>What if the sensor is not working?</a:t>
            </a:r>
          </a:p>
        </p:txBody>
      </p:sp>
    </p:spTree>
    <p:extLst>
      <p:ext uri="{BB962C8B-B14F-4D97-AF65-F5344CB8AC3E}">
        <p14:creationId xmlns:p14="http://schemas.microsoft.com/office/powerpoint/2010/main" val="14397445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42945B-6349-2D46-95DD-F95AC28A96A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247869" y="1978701"/>
            <a:ext cx="5666282" cy="2518348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27E20-2085-E84D-BC9C-7E4DBA5C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Sensorless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1C928-DEF4-EC4B-B744-1F58A42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8</a:t>
            </a:fld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8A82A39A-195F-FD47-AC75-E81EC4211FE7}"/>
              </a:ext>
            </a:extLst>
          </p:cNvPr>
          <p:cNvSpPr/>
          <p:nvPr/>
        </p:nvSpPr>
        <p:spPr>
          <a:xfrm>
            <a:off x="2371024" y="5161189"/>
            <a:ext cx="772430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 err="1">
                <a:latin typeface="Candara" panose="020E0502030303020204" pitchFamily="34" charset="0"/>
                <a:cs typeface="Calibri" panose="020F0502020204030204" pitchFamily="34" charset="0"/>
              </a:rPr>
              <a:t>Sensorless</a:t>
            </a:r>
            <a:r>
              <a:rPr lang="en-US" sz="2400" dirty="0">
                <a:latin typeface="Candara" panose="020E0502030303020204" pitchFamily="34" charset="0"/>
                <a:cs typeface="Calibri" panose="020F0502020204030204" pitchFamily="34" charset="0"/>
              </a:rPr>
              <a:t>: Vacuum cleaner doesn’t know which state it is. But it can still suck and move and know if there is a wall when hitting a wall.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E8D7F53E-B2BB-BC4E-8815-2C2BAAD2AFCA}"/>
              </a:ext>
            </a:extLst>
          </p:cNvPr>
          <p:cNvSpPr/>
          <p:nvPr/>
        </p:nvSpPr>
        <p:spPr>
          <a:xfrm>
            <a:off x="4480948" y="1395520"/>
            <a:ext cx="302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dirty="0">
                <a:latin typeface="Candara" panose="020E0502030303020204" pitchFamily="34" charset="0"/>
              </a:rPr>
              <a:t>Initial belief states </a:t>
            </a:r>
          </a:p>
        </p:txBody>
      </p:sp>
    </p:spTree>
    <p:extLst>
      <p:ext uri="{BB962C8B-B14F-4D97-AF65-F5344CB8AC3E}">
        <p14:creationId xmlns:p14="http://schemas.microsoft.com/office/powerpoint/2010/main" val="120233093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7042945B-6349-2D46-95DD-F95AC28A96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4588" y="876654"/>
            <a:ext cx="7233906" cy="598103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2527E20-2085-E84D-BC9C-7E4DBA5C14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Transition Model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C1C928-DEF4-EC4B-B744-1F58A429E4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CCF77436-EC8C-4AA7-8F7E-35D67B363DD7}" type="slidenum">
              <a:rPr lang="en-US" smtClean="0"/>
              <a:pPr>
                <a:defRPr/>
              </a:pPr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3764919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odule">
  <a:themeElements>
    <a:clrScheme name="Module">
      <a:dk1>
        <a:sysClr val="windowText" lastClr="000000"/>
      </a:dk1>
      <a:lt1>
        <a:sysClr val="window" lastClr="FFFFFF"/>
      </a:lt1>
      <a:dk2>
        <a:srgbClr val="5A6378"/>
      </a:dk2>
      <a:lt2>
        <a:srgbClr val="D4D4D6"/>
      </a:lt2>
      <a:accent1>
        <a:srgbClr val="F0AD00"/>
      </a:accent1>
      <a:accent2>
        <a:srgbClr val="60B5CC"/>
      </a:accent2>
      <a:accent3>
        <a:srgbClr val="E66C7D"/>
      </a:accent3>
      <a:accent4>
        <a:srgbClr val="6BB76D"/>
      </a:accent4>
      <a:accent5>
        <a:srgbClr val="E88651"/>
      </a:accent5>
      <a:accent6>
        <a:srgbClr val="C64847"/>
      </a:accent6>
      <a:hlink>
        <a:srgbClr val="168BBA"/>
      </a:hlink>
      <a:folHlink>
        <a:srgbClr val="680000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Modul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7500"/>
                <a:satMod val="137000"/>
              </a:schemeClr>
            </a:gs>
            <a:gs pos="55000">
              <a:schemeClr val="phClr">
                <a:shade val="69000"/>
                <a:satMod val="137000"/>
              </a:schemeClr>
            </a:gs>
            <a:gs pos="100000">
              <a:schemeClr val="phClr">
                <a:shade val="98000"/>
                <a:satMod val="137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48000" cap="flat" cmpd="thickThin" algn="ctr">
          <a:solidFill>
            <a:schemeClr val="phClr"/>
          </a:solidFill>
          <a:prstDash val="solid"/>
        </a:ln>
        <a:ln w="48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5000" dist="25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39000" dist="25400" dir="5400000" rotWithShape="0">
              <a:srgbClr val="000000">
                <a:alpha val="38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1800000"/>
            </a:lightRig>
          </a:scene3d>
          <a:sp3d prstMaterial="matte">
            <a:bevelT h="200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300000"/>
              </a:schemeClr>
            </a:gs>
            <a:gs pos="12000">
              <a:schemeClr val="phClr">
                <a:tint val="48000"/>
                <a:satMod val="300000"/>
              </a:schemeClr>
            </a:gs>
            <a:gs pos="20000">
              <a:schemeClr val="phClr">
                <a:tint val="49000"/>
                <a:satMod val="300000"/>
              </a:schemeClr>
            </a:gs>
            <a:gs pos="100000">
              <a:schemeClr val="phClr">
                <a:shade val="30000"/>
              </a:schemeClr>
            </a:gs>
          </a:gsLst>
          <a:path path="circle">
            <a:fillToRect l="10000" t="-25000" r="10000" b="125000"/>
          </a:path>
        </a:gradFill>
        <a:blipFill>
          <a:blip xmlns:r="http://schemas.openxmlformats.org/officeDocument/2006/relationships" r:embed="rId1">
            <a:duotone>
              <a:schemeClr val="phClr">
                <a:shade val="75000"/>
                <a:satMod val="105000"/>
              </a:schemeClr>
              <a:schemeClr val="phClr">
                <a:tint val="95000"/>
                <a:satMod val="105000"/>
              </a:schemeClr>
            </a:duotone>
          </a:blip>
          <a:tile tx="0" ty="0" sx="38000" sy="38000" flip="none" algn="tl"/>
        </a:blipFill>
      </a:bgFillStyleLst>
    </a:fmtScheme>
  </a:themeElements>
  <a:objectDefaults>
    <a:spDef>
      <a:spPr>
        <a:ln w="38100">
          <a:solidFill>
            <a:srgbClr val="008000"/>
          </a:solidFill>
        </a:ln>
      </a:spPr>
      <a:bodyPr rtlCol="0" anchor="ctr"/>
      <a:lstStyle>
        <a:defPPr algn="ctr">
          <a:defRPr/>
        </a:defPPr>
      </a:lstStyle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spDef>
    <a:lnDef>
      <a:spPr>
        <a:ln w="28575"/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  <a:txDef>
      <a:spPr/>
      <a:bodyPr vert="horz" lIns="91440" tIns="0" rIns="45720" bIns="0" rtlCol="0" anchor="t">
        <a:normAutofit/>
        <a:scene3d>
          <a:camera prst="orthographicFront"/>
          <a:lightRig rig="threePt" dir="t">
            <a:rot lat="0" lon="0" rev="4800000"/>
          </a:lightRig>
        </a:scene3d>
        <a:sp3d prstMaterial="matte">
          <a:bevelT w="50800" h="10160"/>
        </a:sp3d>
      </a:bodyPr>
      <a:lstStyle>
        <a:defPPr algn="ctr">
          <a:defRPr sz="3200" dirty="0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course-2019-09" id="{B316ACE2-95DC-AC4D-9B1C-A91C775734BE}" vid="{64A54FAB-7894-1E4A-B404-E7ABACBA1228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course-2019-09</Template>
  <TotalTime>560</TotalTime>
  <Words>3892</Words>
  <Application>Microsoft Macintosh PowerPoint</Application>
  <PresentationFormat>Widescreen</PresentationFormat>
  <Paragraphs>1362</Paragraphs>
  <Slides>66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66</vt:i4>
      </vt:variant>
    </vt:vector>
  </HeadingPairs>
  <TitlesOfParts>
    <vt:vector size="75" baseType="lpstr">
      <vt:lpstr>Arial</vt:lpstr>
      <vt:lpstr>Calibri</vt:lpstr>
      <vt:lpstr>Cambria Math</vt:lpstr>
      <vt:lpstr>Candara</vt:lpstr>
      <vt:lpstr>Comic Sans MS</vt:lpstr>
      <vt:lpstr>Times New Roman</vt:lpstr>
      <vt:lpstr>Wingdings</vt:lpstr>
      <vt:lpstr>Wingdings 2</vt:lpstr>
      <vt:lpstr>Module</vt:lpstr>
      <vt:lpstr>Planning and Decision-Making (Chapters 4&amp;17)</vt:lpstr>
      <vt:lpstr>Review: Logic and Bayesian Networks</vt:lpstr>
      <vt:lpstr>A Simple Planning Agent:  Problem Solving with A* Search</vt:lpstr>
      <vt:lpstr>Execution in Practice: Uncertainty</vt:lpstr>
      <vt:lpstr>Plan with Uncertainty</vt:lpstr>
      <vt:lpstr>Outline</vt:lpstr>
      <vt:lpstr>State Space of Vacuum Cleaner</vt:lpstr>
      <vt:lpstr>Sensorless</vt:lpstr>
      <vt:lpstr>Transition Model</vt:lpstr>
      <vt:lpstr>Quiz: Planning </vt:lpstr>
      <vt:lpstr>Solution</vt:lpstr>
      <vt:lpstr>Local-Sensing</vt:lpstr>
      <vt:lpstr>Local-Sensing plus Slippery-Wheel</vt:lpstr>
      <vt:lpstr>Quiz: Planning</vt:lpstr>
      <vt:lpstr>Infinite Sequence</vt:lpstr>
      <vt:lpstr>Search Tree for Finding a Successful Plan</vt:lpstr>
      <vt:lpstr>Next</vt:lpstr>
      <vt:lpstr>Outline</vt:lpstr>
      <vt:lpstr>Markov Decision Process (MDP)</vt:lpstr>
      <vt:lpstr>MDP in a Grid World: Transition Model</vt:lpstr>
      <vt:lpstr>MDP in a Grid World: Example of Actions</vt:lpstr>
      <vt:lpstr>MDP in a Grid World: Reward Function</vt:lpstr>
      <vt:lpstr>Policy</vt:lpstr>
      <vt:lpstr>Utility Theory</vt:lpstr>
      <vt:lpstr>Utility Function of a State Sequence</vt:lpstr>
      <vt:lpstr>Why Discounted Reward?</vt:lpstr>
      <vt:lpstr>Example in a Grid World</vt:lpstr>
      <vt:lpstr>Expected Utility</vt:lpstr>
      <vt:lpstr>Example</vt:lpstr>
      <vt:lpstr>Methodology</vt:lpstr>
      <vt:lpstr>Principle of Maximum Expected Utility  (MEU)</vt:lpstr>
      <vt:lpstr>Conventional Planning</vt:lpstr>
      <vt:lpstr>Issues with Conventional Planning</vt:lpstr>
      <vt:lpstr>Example</vt:lpstr>
      <vt:lpstr>Quiz</vt:lpstr>
      <vt:lpstr>Outline</vt:lpstr>
      <vt:lpstr>Quiz</vt:lpstr>
      <vt:lpstr>Optimal Actions for All Grids</vt:lpstr>
      <vt:lpstr>Optimal Actions for All Grids</vt:lpstr>
      <vt:lpstr>Utility Calculation</vt:lpstr>
      <vt:lpstr>Bellman Equation</vt:lpstr>
      <vt:lpstr>Value Iteration</vt:lpstr>
      <vt:lpstr>Example</vt:lpstr>
      <vt:lpstr>Example</vt:lpstr>
      <vt:lpstr>Example</vt:lpstr>
      <vt:lpstr>Example</vt:lpstr>
      <vt:lpstr>Quiz</vt:lpstr>
      <vt:lpstr>Solution</vt:lpstr>
      <vt:lpstr>Converged Values</vt:lpstr>
      <vt:lpstr>Example: Optimal Policy</vt:lpstr>
      <vt:lpstr>Example</vt:lpstr>
      <vt:lpstr>Example</vt:lpstr>
      <vt:lpstr>Outline</vt:lpstr>
      <vt:lpstr>Value Iteration</vt:lpstr>
      <vt:lpstr>Policy Iteration</vt:lpstr>
      <vt:lpstr>Policy Iteration in Details</vt:lpstr>
      <vt:lpstr>Two Approaches for Policy Evaluation</vt:lpstr>
      <vt:lpstr>Example</vt:lpstr>
      <vt:lpstr>Issue with Linear Solvers</vt:lpstr>
      <vt:lpstr>Outline</vt:lpstr>
      <vt:lpstr>Partially Observable</vt:lpstr>
      <vt:lpstr>Belief State</vt:lpstr>
      <vt:lpstr>Belief State</vt:lpstr>
      <vt:lpstr>Belief State: Updated</vt:lpstr>
      <vt:lpstr>POMDP</vt:lpstr>
      <vt:lpstr>MDP/POMDP Examples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Planning and Decision-Making (Chapters 4&amp;17)</dc:title>
  <dc:creator>Microsoft Office User</dc:creator>
  <cp:lastModifiedBy>Wang, Shengquan</cp:lastModifiedBy>
  <cp:revision>45</cp:revision>
  <dcterms:created xsi:type="dcterms:W3CDTF">2019-03-27T21:35:09Z</dcterms:created>
  <dcterms:modified xsi:type="dcterms:W3CDTF">2022-03-14T19:20:22Z</dcterms:modified>
</cp:coreProperties>
</file>