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0" r:id="rId1"/>
  </p:sldMasterIdLst>
  <p:notesMasterIdLst>
    <p:notesMasterId r:id="rId62"/>
  </p:notesMasterIdLst>
  <p:handoutMasterIdLst>
    <p:handoutMasterId r:id="rId63"/>
  </p:handoutMasterIdLst>
  <p:sldIdLst>
    <p:sldId id="259" r:id="rId2"/>
    <p:sldId id="680" r:id="rId3"/>
    <p:sldId id="295" r:id="rId4"/>
    <p:sldId id="646" r:id="rId5"/>
    <p:sldId id="296" r:id="rId6"/>
    <p:sldId id="735" r:id="rId7"/>
    <p:sldId id="864" r:id="rId8"/>
    <p:sldId id="836" r:id="rId9"/>
    <p:sldId id="676" r:id="rId10"/>
    <p:sldId id="850" r:id="rId11"/>
    <p:sldId id="834" r:id="rId12"/>
    <p:sldId id="678" r:id="rId13"/>
    <p:sldId id="654" r:id="rId14"/>
    <p:sldId id="665" r:id="rId15"/>
    <p:sldId id="666" r:id="rId16"/>
    <p:sldId id="671" r:id="rId17"/>
    <p:sldId id="879" r:id="rId18"/>
    <p:sldId id="838" r:id="rId19"/>
    <p:sldId id="839" r:id="rId20"/>
    <p:sldId id="840" r:id="rId21"/>
    <p:sldId id="841" r:id="rId22"/>
    <p:sldId id="883" r:id="rId23"/>
    <p:sldId id="844" r:id="rId24"/>
    <p:sldId id="880" r:id="rId25"/>
    <p:sldId id="846" r:id="rId26"/>
    <p:sldId id="881" r:id="rId27"/>
    <p:sldId id="845" r:id="rId28"/>
    <p:sldId id="882" r:id="rId29"/>
    <p:sldId id="733" r:id="rId30"/>
    <p:sldId id="851" r:id="rId31"/>
    <p:sldId id="843" r:id="rId32"/>
    <p:sldId id="677" r:id="rId33"/>
    <p:sldId id="847" r:id="rId34"/>
    <p:sldId id="863" r:id="rId35"/>
    <p:sldId id="662" r:id="rId36"/>
    <p:sldId id="885" r:id="rId37"/>
    <p:sldId id="886" r:id="rId38"/>
    <p:sldId id="738" r:id="rId39"/>
    <p:sldId id="848" r:id="rId40"/>
    <p:sldId id="852" r:id="rId41"/>
    <p:sldId id="854" r:id="rId42"/>
    <p:sldId id="855" r:id="rId43"/>
    <p:sldId id="856" r:id="rId44"/>
    <p:sldId id="862" r:id="rId45"/>
    <p:sldId id="884" r:id="rId46"/>
    <p:sldId id="769" r:id="rId47"/>
    <p:sldId id="867" r:id="rId48"/>
    <p:sldId id="868" r:id="rId49"/>
    <p:sldId id="869" r:id="rId50"/>
    <p:sldId id="870" r:id="rId51"/>
    <p:sldId id="871" r:id="rId52"/>
    <p:sldId id="872" r:id="rId53"/>
    <p:sldId id="873" r:id="rId54"/>
    <p:sldId id="874" r:id="rId55"/>
    <p:sldId id="875" r:id="rId56"/>
    <p:sldId id="876" r:id="rId57"/>
    <p:sldId id="877" r:id="rId58"/>
    <p:sldId id="878" r:id="rId59"/>
    <p:sldId id="670" r:id="rId60"/>
    <p:sldId id="887" r:id="rId6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DDDDDD"/>
    <a:srgbClr val="FF0000"/>
    <a:srgbClr val="000066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66" autoAdjust="0"/>
    <p:restoredTop sz="95020" autoAdjust="0"/>
  </p:normalViewPr>
  <p:slideViewPr>
    <p:cSldViewPr snapToGrid="0">
      <p:cViewPr varScale="1">
        <p:scale>
          <a:sx n="91" d="100"/>
          <a:sy n="91" d="100"/>
        </p:scale>
        <p:origin x="216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7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32:02.0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2176 10771,'16'-25'-126,"-3"4"89,-7 13 37,0-1 0,0 1 45,-1-1 0,0 0 101,0-1 72,-2 0 28,1-1-72,0 1-59,-1-1-115,2 1-3,2-2-33,1 0 36,4-3 61,4-2-5,5-2 34,5-3-26,6-2-64,6-3-33,5-3 30,7-4 0,4-2-371,4-2 374,6-4 6,4-3-767,5-5 755,8-4 4,-38 26 1,0-1-17,3-1 0,1-1 18,2 0 0,0 0 19,3 0 1,1 0-494,1 0 0,2 0 474,2 0 0,1 0 1,2 0 1,0 0-674,3 0 1,1 1 717,2-1 1,2 1-25,0-1 0,2 2-19,2-1 0,0 0-3,2 1 0,0-1-1035,2 1 0,0 0 1035,1 0 0,0 0-14,1 0 0,0 1-632,0 0 1,0 1 642,0 1 0,0 0-108,0 0 1,-1 1 107,1 1 1,0 0 0,0 1 1,0 1 1,0-1 0,1 0 22,0 1 1,1 0 31,-1 1 1,1-1-10,0 1 0,0 1 1,1 1 0,-1 0 21,0 0 0,-1 1-8,0 0 0,0 1-150,-2 1 0,0 1 92,0 1 1,-1 1-2,0 2 0,-1 2 2,0 1 1,0 2 1,-1 1 1,0 2-3,0 0 1,-1 1-3,0 1 0,0 0 0,-1 0 0,1 0-2,-2 1 1,1-1 1,-1 1 0,0 0-4,0 0 0,-1 0 0,-1 0 0,0 0-1,-1 0 1,-1 0-19,0 1 1,0 1 71,-1 0 1,0 1-50,-1 2 0,0 1 96,-1 0 0,0 1-74,-1 0 0,0 2 51,-1 1 0,0 1 4,-1 1 0,-1 1-37,0 2 1,-1 2-23,-1 0 1,0 3 35,-1 1 1,-1 2-269,0 2 1,0 2 213,-1 2 0,-1 1 13,1 1 0,-2 2-13,1 1 0,-1 1-23,1 1 1,-1 1-11,0 0 0,0 1 31,0 0 1,0 1-117,0 0 0,0 0 95,0-1 1,1 1-5,-1 0 1,1 0 20,0 0 1,1-1-18,0 1 1,1-1 19,0-1 0,0 1-29,0-1 0,1 0-9,0-1 1,-1 1 21,1-1 1,0 0 18,-1 0 0,1-1 4,0 1 1,-1-2-4,1 0 1,-1-1 79,1-1 0,0-1 4,0-2 1,1 0 45,0-3 1,1 0 422,0-2 1,1-1-482,2-1 0,0-2 56,1-1 1,1-2-89,2 0 0,1-2-15,1-1 1,1-2-25,2 0 1,0-1-3,2-1 0,0 0-17,2-2 1,-1 0-15,2 0 0,0-1-1,-1 0 0,1-1-36,0 0 1,0-1 49,0 1 0,0-1 14,-1-1 0,1 0-23,-1-1 0,1-1 8,0 0 1,1-1 0,0-1 0,0 0 15,1-2 0,0-1-38,0 0 1,0-1 12,0-3 0,0-2 3,0 0 0,0-1 25,1-2 0,-1-2 0,1 0 0,0-2 297,1 0 1,0-2-361,1-1 0,0-1 27,1 0 0,0-1-27,0-2 0,0 1 26,0 0 1,0 0 17,-1 1 1,0 0-258,-1 1 0,0 1 276,-1 3 0,0 0-404,-7 1 0,13 1 416,-16 6 0,17 1 0,10-1 0,6 1 0,-3 1 0,-6-1 0,-14 2-138,15-3 0,-13 2 0,13-1 126,-15 2 0,13-1 0,7 0 0,2 0 0,-5 1 0,-11 0 0,-17 2 384,11 1 0,-12 0-319,5 0 1,-1 0 61,0 0 1,-1 1 21,-2-1 0,0 1 35,-2 0 1,-1 0 53,-1 1 0,-1-1-46,-2 1 0,1 0-416,-2 0 1,-1 0 308,1 1 1,-1 0-7,0 1 1,0 0 248,1 2 0,0 0-244,1 1 0,0 1 461,1 0 0,1 0-543,0 1 1,0 1 15,2-1 1,0 0-456,2 0 0,0 0 454,3-1 0,0-1-16,2 0 1,1-2-2,2-1 0,1 0-3,2-1 0,1 0-41,2-3 1,0-1-253,1-1 0,2-1 259,1-2 1,0-2 20,2-1 1,0 0 11,2-2 0,1 0 234,1-1 0,0-1-235,2 0 1,0 0 1,1-1 1,1 0 240,1 0 0,1 0-238,-31 4 0,0 1 0,0 1 0,2-1 0,0 2 0,1-1 2,2 1 0,1 0 0,1 1 69,3 1 0,0 0 0,1 2 20,4 0 1,1 0-1,0 1-41,5 1 1,1 1-1,0 0-50,5 1 0,1 2 0,1 0-27,-21-1 1,0 2-1,1-1 1,0 1-316,3 1 1,0 1 0,0-1-1,1 1 139,2 1 0,0 0 0,0 0 0,0 1-353,1-1 0,0 1 0,0 0 1,0 1-328,-1-1 0,0 1 1,-1-1-1,-1 1 844,19 2 1,-2-1 0,-9 0 0,-1 0 0,-9-1 0,-28-2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32:12.11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0 11194,'45'7'-983,"-7"-2"316,-22-5-7,0 0 237,3 0 308,-2 0 129,3 0 283,-1 1 145,1 0-97,0 1-60,-2-1 60,-1 1-23,-2 1-9,-3 2 12,0-1-65,-2 2-164,-1-1 100,0 0 25,1 0 48,0 1 145,1-1-19,1 1-112,1-1-107,1 0-61,1 1 25,2 2-53,2 0-71,3 3 44,1 2 44,4 3-1,1 2-52,2 3-37,2 3 72,2 1-18,-1 3 63,2 0 1,-1 1 61,0-2 28,0 1-47,0-1 2,2 0-2,0 2 117,3 1-118,1 4 4,4 2-74,3 3-69,0-3 0,9 2-107,2-6 0,6 0 0,-3-1 87,10 9 0,-1-3-629,23 4 1,-9-8 673,-19-15 16,-2 0-59,-1 0 51,0 1-16,0 1-861,0 1 861,0 2 38,2-1-72,2 2-6,2-2-2,3 0-32,3 0-58,2 0 50,1 0 43,1-2 2,1-1 8,-1-3-2,-1-3-6,-1-2 0,-2-2-3,-2-1 0,-4-1-5,-3-1-29,-1-2 37,-1-1 0,-1-1-143,0 0 20,1 0 87,0 1-26,0 1-457,-1 1 458,-1 2 55,-1 2 0,0 3 6,-1 3-5,0 1 10,0 2 35,0 0 4,2-2 63,0-4 19,1-2-3,0-4-70,0-2-1828,0-3 1780,0 0 40,2-5-416,1-3 298,1-4 3,0-1 65,1-1 2,0 0 0,-1 0-5,0 2-23,1 0 28,0 2 3,1 1-5,4 1 2,1 1-6,4 1 9,2 0-1420,0 2 1426,2 1-6,0 2-260,0 0 260,0 0 1581,0 0-1581,1 0-65,-1 0 20,2 0-16,0 0 52,2 0 9,-1 0 9,2 0 80,-1 0-44,0 0-36,-1 4 89,-1 3 61,-1 4-41,-2 6-23,1 6-92,-2 5 0,1 6-3,0 1 0,4 0-969,3-5 854,6-6 52,-43-17 0,1-1-3,4-1 1,1-3-56,4-4 1,2-3-64,2-2 1,2-3-54,3-4 1,0-3 14,2-2 1,0-3 73,0-2 0,1-2 25,-2 0 1,0-1 14,-1-1 1,-2 0-310,-1 0 1,0 0 438,-4 1 1,0 0-166,-2 1 0,-1 1 359,-3 1 0,-1 0-13,-2 2 0,-1 1-38,-3 1 0,0 2 230,42-11-11,-7 9-127,-5 9 220,-3 6-248,-3 10 1460,2 4-1635,1 7-49,4 5-5,2 0-45,-20-7 1,0 0 1270,34 6-1284,-32-8 1,-1-2 183,28 0-224,3-6 98,4-1-98,-46-5 0,0-1-49,3-2 0,0-1 75,1-3 1,2-1 9,1-3 1,0-2 24,1-1 1,1-2 16,0-1 1,0-2 16,0-2 0,0-1 1,0 0 1,-2-2 1,0 1 0,-1 0 42,-3 1 0,-1 1-592,-1 1 1,0 2 728,-4 2 1,0 2 94,46-10-748,-4 7 634,0 6-23,-1 5-128,1 5-7,1 1-2,2 2 0,3 0-58,1 0-119,1 0-47,-1 0 48,0 0 53,-4 2 111,-3-1 10,-6 1 2,-5 0 53,-5 2 1023,-4 2-740,-4 3-73,-3 3 2419,-1 5-2525,-2 6-59,1 5 16,2 4-52,2 4 0,5 0 956,5-1-1018,6-3-53,6-5-116,7-7 134,-45-14 0,1-1 0,2-1 0,0-2-13,2-3 1,1-1-6,0-2 0,1-1 26,1-3 1,-1-1 26,1-2 0,-1 0-2,1-2 1,-1 0 1,0-1 0,0 1 2,-2-1 1,1 0 32,-2 0 0,0 1 1,-1 1 1,0 1 19,-1 1 0,1 2-11,-2 1 0,0 2-6,1 1 0,-1 2-8,0 2 0,1 1-1454,0 3 0,0 2 1458,0 3 0,1 2-34,1 3 0,0 1-591,2 2 0,0 1 593,3 1 0,0-1-165,2 1 1,2 0 162,1-1 1,2 0-2,1-2 0,1-1-23,2-1 1,2-2 19,1-2 1,2-1-174,1-2 1,1-2 175,2-1 0,1-2 0,1 0 0,0-2 1,2-1 0,-1-2 3,1 0 1,1 0 13,0-3 0,-1 0 13,1-1 0,0 0-5,-1 0 1,1 1 6,0 0 1,0 0-3,0 2 0,1 0 57,-1 1 0,2 1 427,0 2 0,0 2-488,1 3 0,1 1-11,1 4 1,0 1-50,2 4 1,0 1 35,2 2 0,0 1-2,2 0 0,1 1-1,-30-7 0,0 0 0,0 0-26,2-1 0,0 0 0,1 0-20,1-1 0,0 0 1,1-1-11,1-1 0,0 0 0,1-1 6,0-1 1,1-1-1,0-1-16,1-1 1,0-1 0,0 0 4,1-1 1,0 0-1,0-1-7,0-2 0,1 0 0,-1-1-5,2-1 0,-1 0 1,0-1 3,1-1 1,-1-1 0,0 0-47,1-1 0,-1-1 1,0 0-61,0 0 1,-1 0-1,1 0-165,-1 1 1,0 0-1,0 1-235,-1 0 1,1 1 0,0 1-107,0 0 1,0 1 0,0 2-477,1 1 1,0 1 0,0 1 1156,4 2 0,0 1 0,-8 0 0,-4-1 0,-7 1 0,-9 1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32:22.342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1 540 11395,'31'-34'-39,"-3"6"-115,-17 13 8,1 4-234,-1 5-4,0 3 48,-1 2 126,0 1 101,-1 1 64,-2 1 37,0 0 5,-1 3 3,1-3 81,0 0 126,2 0 23,0 0 69,1 1-44,0 0-64,-1 0 100,0 1 0,0 2-36,1 1-45,-1 6 25,2 4-8,0 6-182,1 7 8,0 6-34,1 4-19,1 3 0,3 3 9,4 1 234,3-1 93,6 1 15,5 0-214,6 2-47,6 0-1643,5 2 1561,5 1 1,3 4 44,4 4 73,1 4-8,2 4-20,0 3-21,-33-34 0,1 0-33,0 1 1,0 0 49,0 0 0,2 0 8,-1-2 0,2 0-84,1-1 1,0-1 44,-3-2 0,10-1 19,24 2 1,21 1-1,5 0 1,-15-6-80,-3-2 0,0-2-632,4 1 0,15 4 0,-3-4 1,-17-9 611,-22-12 0,-7-6 17,4 1 0,0-1-248,1-1 1,0-1 287,0-2 1,0 0 35,0-1 0,0 0 13,0 0 1,-1-1-43,2 1 1,-1 0 27,1 1 1,0-1-19,1 0 1,1 1 22,1-1 0,0 0-23,2-1 0,1-2 170,1 1 0,1-2-205,2-2 1,1-2-23,2-1 0,0-2-399,2-3 1,0-1 367,3-3 1,-1-1-14,2-3 1,-1-1 390,3-2 0,-1-2-427,2-2 1,-1-1 7,2-2 1,0-2 48,1-1 1,0-2 20,1 0 1,-1-2-38,1-1 0,0 0 37,0 0 1,0-1 1,0 0 0,-1 1 3,-1 0 0,0 0 18,-1 1 0,-1 0-19,-1 2 1,0-1 1,-1 1 1,0 1-3,-1 0 1,0 2 14,0 0 0,-1 2 1,0 1 0,0 2-18,-1 2 0,1 1 0,-2 2 0,-1 2-3,0 2 1,-1 1-17,-2 2 1,1 2 14,-3 1 0,1 1-23,-1 1 1,-1 2 3,1 0 1,-1 1 5,1 0 0,0 1-816,0 1 0,0 0 806,1 1 0,1 0-4,-1 1 1,0 0-574,0 1 0,-1 1 559,0 1 0,0 0 91,-2 2 0,0 1-81,-2 1 0,0 1 35,-2 1 0,-1 2 43,-1 3 1,0 2-15,-3 3 1,1 2-28,-2 3 1,1 4 22,-2 2 1,0 2-26,0 2 0,0 0 0,0 1 0,1 1 21,0 0 0,0 0-17,1 0 0,1-1 18,0 0 1,1-1-19,2-1 0,0 0 0,2-2 1,0 0 25,2-2 1,1-2-31,1 0 0,1-2 139,2-1 0,1-1-142,1-2 0,1-2 1,2-1 1,1-2 495,2 0 1,0-2-498,1-1 1,1-1-17,0 0 1,1-1 0,0-1 0,0-1-17,-1 0 0,0 0-14,-1-1 0,0 0 26,-1 1 1,-2 1-1,-1 0 1,0 0-5,-2 2 1,-1 0 26,-2 4 0,0 1 71,-1 1 1,-1 3 16,0 2 0,-1 3-39,0 1 0,-1 1 0,1 1 0,-1 0 31,1 2 0,-1 0-35,2-1 0,-1 0-15,1 1 1,0-1-393,1 1 1,-1-1 400,1 0 0,1 0-288,-1-1 1,1 1 256,-1-2 0,1 0 54,-1 0 1,0 0-98,-1-1 0,-1 0 8,0-1 1,0 1 21,-2-1 1,0 0-13,-2 1 1,1 0-21,-1 1 1,0 0 31,-1 0 1,1 2 4,2 0 0,0 0 17,1 2 0,0-1 9,2 2 1,1 0-24,2 1 0,0 1 58,2-1 1,0 1-19,2 0 1,1-1 0,2 0 1,1-1-45,2-2 0,2-2 0,2-1 0,1-3-45,2-2 1,1-2 421,2-2 0,0-1-422,2-2 1,0-1-14,1-1 1,0-1 53,0 0 0,0-1 4,2-1 0,-1-1 0,1-1 0,0-1 4,1-2 0,0-1-1,1-2 0,1-1-3,-1 0 0,0 1 0,1 0 0,-1 2 1,0 1 0,-1 2 52,0 1 1,-1 2 111,0 5 0,-1 2-112,-1 2 0,-1 3-27,0 4 1,0 4-5,-1 2 1,0 2-309,1 2 0,-1 2 288,2 2 1,0 2 0,1 0 0,1 1-466,1 1 0,1 0 467,1-1 1,2-1 19,-32-10 0,0-1 1,1 0-43,0-2 0,1 0 0,0-1 11,0-1 0,1 0 0,0-1-6,0-2 1,0 0 0,1-1 10,0 0 0,0-2 1,1 0-1,-1-1 0,1-1 0,-1 0 2,2-2 0,-1 0 0,1-1 2,0-1 0,0-1 0,1 0 15,-1-1 1,1-1 0,-1 0-7,2 0 0,-1 0 1,1-1 0,0-1 0,0-1 0,0 0-10,1 0 1,-1-1 0,1 0-3,2-1 0,-1-1 0,1 0-1,0 0 0,0 0 1,1 0 146,1-1 0,1 1 0,0 0-120,1 1 0,0-1 1,1 1 58,2 1 1,0-1 0,1 1-173,3 1 1,0-1-1,1 1 189,4 0 1,0 1 0,2-1 13,3 1 1,2 0 0,1-1-147,-22 1 0,1 0 1,0 0-1,1-1 30,3 1 0,0 0 0,1-1 0,0 1-5,3-1 0,1 1 0,0-1 1,0 0-40,2 1 1,1-1-1,0 0 1,0 1-46,1-1 0,1 1 0,0-1 1,0 1-155,1-1 0,-1 1 0,1-1 0,-1 0 26,0 1 1,1-1 0,-1 0-1,-1 0-254,0 0 1,-1 1-1,-1-1 1,1-1-267,-3 1 0,1-1 1,-2 0-1,-1 0-302,15 0 0,-1 0 1,0-1 1038,-19-2 0,3-1 0,-3-1 0,-10 2 0,4 2 0,-6-2 0,2-3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32:38.819"/>
    </inkml:context>
    <inkml:brush xml:id="br0">
      <inkml:brushProperty name="width" value="0.17143" units="cm"/>
      <inkml:brushProperty name="height" value="0.17143" units="cm"/>
      <inkml:brushProperty name="color" value="#CC0066"/>
    </inkml:brush>
  </inkml:definitions>
  <inkml:trace contextRef="#ctx0" brushRef="#br0">0 3031 9785,'38'-26'-901,"-6"3"800,-24 12 70,0 1 31,-1 0 73,-1 1 156,-1 3 79,-2 2 1025,-2 2 1098,1 1-3077,28-34 1,11-12 572,-3 6 18,9-13 1,2 0-8,-5 7-1779,2-2 1777,2-3 64,2-2 53,2-2 20,2-3 36,3-3 37,4-5-4,4-3-47,-29 33 1,0 0-1373,4-3 1,0 1 1399,3-2 0,2 1-34,2-1 1,4-3-391,1 3 1,4-4 0,-1 3 385,12-8 1,0-1-54,-7 7 1,3-1 0,-2 2-5,8-3 0,-1 2-28,1 1 0,0 1-2,0 2 1,1 1-27,-2 2 0,1 2 25,-1 3 0,-1 1 1,-1 1 1,0 2-19,-1 2 1,0 0 19,0 0 0,-1 2 0,0 0 0,1 1 1,-1 0 1,1 0 71,0 1 0,1 2 12,0-1 1,0 1 9,0 1 0,1 1-772,-1 1 0,1 1 703,0 2 1,-1 1 13,-1 2 1,1 1-278,-2 3 1,0 1 237,-1 2 1,-1 2 429,-2 3 0,1 1-433,-3 3 1,1 2-36,-3 3 1,0 3 5,0 2 0,-2 3 13,0 1 0,-2 2 16,1 0 1,0 2 1,-2 1 0,1 1 22,0 0 1,0 0-19,1 1 0,0 0 18,1 0 1,0 0-9,1 0 0,0-1 35,0 1 0,0 0 1,1-1 1,-1 1 38,1 0 1,-1 1-37,0 0 1,1 0-36,-1 3 0,1 0 192,0 1 1,-1 1-210,2 3 1,-2 1 34,2 1 1,-1 3-11,0 2 1,0 2 533,0 2 1,-1 2-561,-1 2 0,0 3 0,0 1 0,-1 1 0,0 2 0,-1 1 102,-1 0 0,1 1-4,0 0 0,-1-1-49,2-1 0,1-1-22,1-1 0,1-3 3,1-3 1,3-3-31,2-3 0,1-3 0,2-3 0,2-5 21,3-2 0,0-4-21,3-3 0,0-4 0,2-2 0,1-4 22,2-2 1,0-3-20,1-3 0,1-2-603,1 0 0,0-2 601,1-4 1,1-1-105,1-1 1,0-2 103,1-3 1,0-2 40,1 0 0,0-2-24,1-1 0,0-1 8,0 0 1,1-1-126,0-1 1,1-1 100,1 0 1,0 0-3,0-2 0,1 0-2,1 0 1,0-1-2,0-1 1,1 0-17,0-1 1,0 0 152,1 0 0,-1-1-165,2-1 0,-1-1-14,1-2 1,0 0 8,-31 8 1,-1 0-1,1-1-5,0 0 0,0-1 0,0-1 11,0 0 0,-1-1 1,1 1 8,0-1 0,0 0 1,0-1-202,-1 1 1,0-1-1,0 0 224,-1 0 0,0 0 0,-1 0 10,31-13 0,-2 0 15,-1 0 0,-1 1-26,-3 0 0,0 1 17,-3 1 1,-1 1-99,-3 1 1,-1 2 132,-4 1 1,0 2 39,-3 2 1,-2 2 77,-2 2 1,-2 1-131,-2 3 0,-1 2 495,-1 2 1,-1 0-480,-1 4 1,-1 0-9,1 1 0,-1 1-19,1 1 1,0 1-28,1-1 0,1 1-2,1 0 1,0-1 2,1 1 0,1-1-1,1-1 0,0 1 179,1-1 1,-1 1-183,2-1 0,0 1 0,-1 0 0,1 1-27,-1 1 1,0 0-5,0 3 0,-1 0 27,-2 1 0,1 1-17,-3 4 0,0 2-2,-2 1 1,0 3 22,-3 3 0,0 4 31,-1 1 0,-2 3 57,0 2 0,-1 1-41,1 2 1,0 0-21,-1 1 0,1 1 30,1-1 0,1 1-35,1-1 1,1-2-19,2 0 1,1-2-1,3-1 0,0-3-3,4-2 1,2-2-2,2-3 0,3-4-5,3 0 1,2-4-39,4-5 0,2-3 16,4-3 0,2-5-143,4-4 1,0-5 104,-28 5 1,0-2 0,1-1-318,2-2 0,0-1 0,0-1 341,2-2 0,0-1 0,1 0-98,1-2 0,0-1 0,0 1 139,1-2 0,0 1 0,0-1 58,0 1 1,0-1 0,-1 1 17,0 1 1,-1 0 0,0 1-4,-1 1 1,0 0 0,-1 2-43,-1 0 1,-1 2 0,-1 1-30,-1 1 0,0 0 0,0 2 43,28-8 0,1 2-10,-4 3 0,0 2 0,-2 1 0,-1 3-9,-1 1 1,-1 1-11,0 2 1,0 0 19,0 1 1,0 1 249,1-1 0,1 1-282,0-1 1,0 0-4,2 0 0,0-1-1,1 0 0,0-1-17,0-1 1,1 0-43,1-2 0,-1 0 6,0-1 0,1-2 18,-1 0 0,1-1 12,0-2 1,-1 0 22,1-2 0,-1-1 0,0 0 0,1-1 3,-3 0 0,1-1 41,-2 2 1,-2 0-14,-2 2 0,-1 2 12,-4 3 1,-2 3 6,-4 4 0,-2 2 6,-4 4 0,-2 4-3,-4 6 1,-3 6-19,-3 3 0,-2 5 68,-3 7 1,-2 6 92,-2 4 0,-1 5 119,-1 3 1,0 3-260,-1 4 0,1 1-56,2 2 0,1 1-35,3 0 0,1 0-17,4-2 0,2-2 354,5 0 1,2-4-424,4-2 1,3-3-24,4-2 0,3-4-31,3-3 0,2-3-11,3-2 0,2-4 81,3-3 0,1-4 43,2-2 0,1-3 9,1-4 0,1-2 208,1-1 0,1-3-279,-33 0 0,-1-1 0,1-1-123,0-1 1,1-1 0,-1 1-118,1-1 0,-1 0 0,1 0-206,0-1 0,1 0 1,-1 0-784,1 1 0,1-1 1,-2 1 1352,27 0 0,-6 0 0,-31 0 0,-7 2 0,18-1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33:57.873"/>
    </inkml:context>
    <inkml:brush xml:id="br0">
      <inkml:brushProperty name="width" value="0.6" units="cm"/>
      <inkml:brushProperty name="height" value="0.6" units="cm"/>
      <inkml:brushProperty name="color" value="#004F8B"/>
    </inkml:brush>
  </inkml:definitions>
  <inkml:trace contextRef="#ctx0" brushRef="#br0">1 1470 9169,'10'-38'3,"1"6"42,2 25 173,-1-1 57,0 0 7,-1-1 10,4-5-256,-4 3-36,4-4-6,-4 4-30,0 1 30,3-1-5,-1-1-25,5 0-9,1-3 0,4 1 42,3-2-8,5-1-34,3 1 37,5-1 2,2 1-30,2 0 33,2 0 0,2 1 3,1 0-5,2 1 2,1 0-47,1 0-43,0-2 93,2 1 37,0-2 108,1 0 65,3-3-81,1 1-1113,4-2 932,2 0 125,3 2-17,3 1 62,0 2-1,2 1-52,-1 2-57,2 2 23,11 1 0,4 2-26,9-1 35,-10 2 1,-3 1 69,-13 4-46,0 0 26,-1 2-9,0 0-1065,0 0 0,0 0 148,0 0 11,0 0 825,0 2-431,-1 2 428,1 0 3,-1 1-45,0 1 34,0 1-23,-1 1 34,-2 2 65,-2 2-60,-2 2 54,-1 1-6,-2 0 3,-1 2-3,-2 0 85,0 2 16,-2 0-1134,1 1 1044,-2 0-56,1 2 975,0 1-368,0 3-553,1 0 22,0 4-23,2 3-16,0 1 19,-1 5-1048,2 1 845,0 3 193,1 1 319,3 0-342,1-2-28,4-5-6,2-3-3,0-5-61,2-6 67,1-6 0,0-6 983,1-5-619,1-3-311,2-2-17,0-1-30,4-4 58,0-2-27,3-6-37,1-2 2,0-2-2,1-1 9,3-2-9,0 1 0,3-2 87,3 2-85,1 1 1,2 4 33,-48 7 1,0 1-15,2 1 1,-1 0-21,1 0 1,1 0-2,0 0 1,0 0 1,1 0 0,1-1 28,0 0 0,0 0-31,0-1 0,1 0-4,0 0 0,0 0 2,0-1 1,1 0-36,-2 1 0,1 0-455,-2 0 0,1 0 125,-2 1 0,1-1 367,-1 1 0,-1-1 491,0 1 1,1-1-371,-1 1 1,0-1-104,0 0 1,1 1-175,0-1 0,1 0 187,-1 1 0,1 1 5,0 0 1,0 1-15,1 1 0,-1 0-18,0 1 1,0 1-3,-1 0 1,1 1 15,-1 2 1,-1 0-1,0 1 0,0 1-15,-1 3 0,1 0 27,-1 0 1,0 0-31,0 0 0,0 0-492,0 0 0,0-1 427,0-1 0,0-1 38,-1-1 0,0 0 854,49 1-791,-3-3 282,-2-1-264,-2-1-46,0-1 56,1-3-55,2-3-4,3-2-2,0-1-840,2 0 837,-50 6 0,0 0-36,48-2-17,-2 2 53,-3 2 983,-3 1-481,-4 7-502,-4 4 0,-2 7 126,-3 4-28,-1 2 11,0 1 26,3-1-1,2-1-27,5-6-99,4-3 45,5-7-42,3-3-468,-47-2 0,1-1 457,1 0 0,0 0-1,1-2 0,1 0-491,1-1 0,0-1 340,2-1 1,0-1 63,1-1 0,0-1 86,1-1 1,1 0-160,-1-1 1,1-1 143,1 0 0,-1-1-11,0-1 0,0 1-3,0 0 1,0 0 3,-2 1 0,0 0 27,0 1 0,-1 1-21,-1 1 0,1 1 21,-1 1 0,0 0 35,1 0 0,0 1-20,1 0 1,0 0-13,2 0 0,0-1 30,1 1 1,0-1 15,0 1 0,4 0 249,28-2 0,2 1-276,-22 1 1,0 0-21,24-1 1,-1-1 1,-27 3 1,-3 0 13,1-2 0,0 1 316,-1 0 0,0 0-331,-1 0 0,0-1 2,-1 1 1,0 0-2,-1-1 1,-1 1-4,-1 1 0,0-1 2,-1 1 0,-1 0 1,-1 1 0,0-1 32,-1 1 1,0 0-11,-1 0 1,0 0-26,-1 0 1,1 1 16,-2 0 1,1 1-18,0 1 0,0-1 3,1 1 1,0 0 21,1 0 1,0 0-27,3 0 0,1 0-23,1-1 1,1 0-1,2-1 1,0-1 19,2-1 1,0 0-17,2-1 1,0-2 14,0 0 0,1-1-14,-1-1 0,1 0 18,-1-2 0,0 0 0,0-1 0,-1 0 0,-1 0 0,0-1 0,-1 0 0,0 0 0,-2 1 0,-1-1 33,0 2 1,0 1 10,-3 0 1,1 3 22,-2 1 1,1 2-38,-2 0 1,0 3 22,-1 2 1,1 2-24,-2 2 1,1 2 1,0 2 1,0 3-33,0 3 0,-1 1 0,2 1 0,0 2-59,2 0 0,-1 0-70,2 2 1,1-1 56,2-1 1,1 0-15,1-1 1,0-1 22,2-3 0,0-1-9,1 0 1,0-3-27,0-2 0,1-2 71,0-1 1,1-2-1,1-1 1,-1-1 26,2-4 0,0-1 5,1-1 1,1-3 25,1-2 1,1-2 0,1-3 0,1 0 119,2-2 0,0-1-129,2-2 0,0 0-21,2-1 1,0-1-1,1-1 1,1 0-376,1 1 0,-1 0 370,2-1 0,-1 1-33,0 1 1,0 0-393,0 1 0,0 0 429,-2 2 0,1 0 79,-2 1 1,0 2-82,-1 0 1,0 1 149,0 1 1,-1 1-152,-3 1 0,4 0 26,-8 0 1,4 0-1,-3 1 40,11-3 0,0 1-21,-13 1 0,4-1 0,-6 1 29,6-1 1,-4 0-27,1 0 0,0-1-9,1 1 0,-1-1-5,1 1 0,-1-2-27,1 1 0,0 0-1,-1-2 0,1 1-3,-1-1 0,-1 1 442,1-1 0,-1 0-439,-2 1 0,1-1-3,-2 0 0,0 0-3,-1 0 0,-1 1-14,-1-1 0,-1 0 17,-1 0 0,-1-1-1,-1 2 0,-2-1 1,-1 1 0,-1 0-28,-3 2 0,0 0 5,-3 2 1,-1 1 19,-2 2 0,-2 0 3,45 0 0,-7 3 0,-5 3 0,-6 5-5,-4 3 5,-3 6-37,-3 4-123,0 2-109,-2 3 807,1 1-1250,-1 2-272,1 0 0,-1 1 0,2 0 926,-7-3 1,-25-10 0,-13-4-1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33:30.106"/>
    </inkml:context>
    <inkml:brush xml:id="br0">
      <inkml:brushProperty name="width" value="0.17143" units="cm"/>
      <inkml:brushProperty name="height" value="0.17143" units="cm"/>
      <inkml:brushProperty name="color" value="#CC0066"/>
    </inkml:brush>
  </inkml:definitions>
  <inkml:trace contextRef="#ctx0" brushRef="#br0">0 3031 9785,'40'-26'-901,"-8"3"800,-24 12 70,0 1 31,0 0 73,-2 1 156,-1 3 79,-3 2 1025,0 2 1098,-1 1-3077,31-34 1,10-12 572,-3 6 18,10-13 1,0 0-8,-4 7-1779,3-2 1777,1-3 64,3-2 53,1-2 20,2-3 36,4-3 37,3-5-4,5-3-47,-30 33 1,0 0-1373,4-3 1,0 1 1399,4-2 0,1 1-34,2-1 1,4-3-391,1 3 1,5-4 0,-1 3 385,11-8 1,1-1-54,-7 7 1,3-1 0,-3 2-5,9-3 0,-2 2-28,2 1 0,0 1-2,1 2 1,-1 1-27,-1 2 0,1 2 25,-2 3 0,1 1 1,-3 1 1,1 2-19,-1 2 1,0 0 19,-1 0 0,0 2 0,0 0 0,0 1 1,0 0 1,1 0 71,0 1 0,0 2 12,1-1 1,0 1 9,0 1 0,0 1-772,0 1 0,1 1 703,-1 2 1,0 1 13,0 2 1,-1 1-278,-1 3 1,0 1 237,-2 2 1,-1 2 429,0 3 0,-1 1-433,-2 3 1,0 2-36,-2 3 1,-1 3 5,0 2 0,-1 3 13,-1 1 0,-1 2 16,0 0 1,0 2 1,-1 1 0,0 1 22,1 0 1,-1 0-19,2 1 0,-1 0 18,1 0 1,1 0-9,0 0 0,1-1 35,-1 1 0,1 0 1,0-1 1,0 1 38,0 0 1,0 1-37,0 0 1,-1 0-36,1 3 0,0 0 192,1 1 1,-1 1-210,1 3 1,-1 1 34,1 1 1,-1 3-11,1 2 1,-1 2 533,1 2 1,-2 2-561,0 2 0,0 3 0,-1 1 0,0 1 0,-2 2 0,1 1 102,-1 0 0,0 1-4,0 0 0,0-1-49,1-1 0,1-1-22,1-1 0,2-3 3,1-3 1,2-3-31,3-3 0,1-3 0,2-3 0,2-5 21,2-2 0,1-4-21,3-3 0,0-4 0,2-2 0,1-4 22,2-2 1,0-3-20,1-3 0,1-2-603,1 0 0,1-2 601,0-4 1,1-1-105,1-1 1,0-2 103,2-3 1,0-2 40,0 0 0,0-2-24,1-1 0,0-1 8,1 0 1,0-1-126,1-1 1,0-1 100,1 0 1,0 0-3,2-2 0,-1 0-2,1 0 1,0-1-2,1-1 1,0 0-17,1-1 1,-1 0 152,1 0 0,1-1-165,0-1 0,0-1-14,0-2 1,0 0 8,-31 8 1,-1 0-1,0-1-5,1 0 0,0-1 0,0-1 11,-1 0 0,1-1 1,-1 1 8,1-1 0,-1 0 1,1-1-202,-2 1 1,1-1-1,0 0 224,-2 0 0,1 0 0,-1 0 10,31-13 0,-1 0 15,-2 0 0,-1 1-26,-2 0 0,-1 1 17,-3 1 1,-1 1-99,-3 1 1,0 2 132,-5 1 1,-1 2 39,-2 2 1,-1 2 77,-4 2 1,-1 1-131,-3 3 0,0 2 495,-2 2 1,0 0-480,-2 4 1,0 0-9,0 1 0,0 1-19,1 1 1,0 1-28,0-1 0,1 1-2,2 0 1,0-1 2,1 1 0,0-1-1,2-1 0,-1 1 179,2-1 1,-1 1-183,2-1 0,-1 1 0,1 0 0,-1 1-27,0 1 1,0 0-5,-1 3 0,0 0 27,-2 1 0,0 1-17,-2 4 0,0 2-2,-2 1 1,-2 3 22,-1 3 0,0 4 31,-2 1 0,-1 3 57,-1 2 0,-1 1-41,2 2 1,-1 0-21,0 1 0,0 1 30,1-1 0,2 1-35,0-1 1,2-2-19,1 0 1,2-2-1,2-1 0,1-3-3,4-2 1,1-2-2,4-3 0,1-4-5,4 0 1,2-4-39,5-5 0,1-3 16,5-3 0,0-5-143,6-4 1,0-5 104,-29 5 1,0-2 0,0-1-318,2-2 0,1-1 0,0-1 341,2-2 0,1-1 0,-1 0-98,2-2 0,0-1 0,0 1 139,1-2 0,0 1 0,0-1 58,0 1 1,0-1 0,-1 1 17,0 1 1,-1 0 0,0 1-4,-1 1 1,-1 0 0,1 2-43,-3 0 1,0 2 0,-1 1-30,-1 1 0,0 0 0,-1 2 43,30-8 0,0 2-10,-3 3 0,-1 2 0,-2 1 0,0 3-9,-2 1 1,-1 1-11,1 2 1,-1 0 19,0 1 1,1 1 249,0-1 0,1 1-282,1-1 1,-1 0-4,3 0 0,-1-1-1,1 0 0,0-1-17,1-1 1,1 0-43,0-2 0,-1 0 6,1-1 0,0-2 18,0 0 0,0-1 12,0-2 1,0 0 22,0-2 0,0-1 0,0 0 0,0-1 3,-2 0 0,0-1 41,-2 2 1,-1 0-14,-3 2 0,-1 2 12,-4 3 1,-1 3 6,-5 4 0,-2 2 6,-5 4 0,-1 4-3,-5 6 1,-2 6-19,-3 3 0,-3 5 68,-2 7 1,-3 6 92,-2 4 0,-1 5 119,0 3 1,-2 3-260,1 4 0,0 1-56,2 2 0,2 1-35,1 0 0,3 0-17,4-2 0,2-2 354,4 0 1,3-4-424,4-2 1,3-3-24,4-2 0,3-4-31,3-3 0,2-3-11,4-2 0,1-4 81,3-3 0,2-4 43,1-2 0,2-3 9,1-4 0,0-2 208,2-1 0,0-3-279,-33 0 0,-1-1 0,1-1-123,0-1 1,0-1 0,0 1-118,1-1 0,-1 0 0,1 0-206,0-1 0,0 0 1,0 0-784,1 1 0,0-1 1,-1 1 1352,28 0 0,-7 0 0,-31 0 0,-7 2 0,18-1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34:43.908"/>
    </inkml:context>
    <inkml:brush xml:id="br0">
      <inkml:brushProperty name="width" value="0.17143" units="cm"/>
      <inkml:brushProperty name="height" value="0.17143" units="cm"/>
      <inkml:brushProperty name="color" value="#CC0066"/>
    </inkml:brush>
  </inkml:definitions>
  <inkml:trace contextRef="#ctx0" brushRef="#br0">0 3031 9785,'40'-26'-901,"-8"3"800,-24 12 70,0 1 31,0 0 73,-2 1 156,-1 3 79,-3 2 1025,0 2 1098,-1 1-3077,31-34 1,10-12 572,-3 6 18,10-13 1,0 0-8,-4 7-1779,3-2 1777,1-3 64,3-2 53,1-2 20,2-3 36,4-3 37,3-5-4,5-3-47,-30 33 1,0 0-1373,4-3 1,0 1 1399,4-2 0,1 1-34,2-1 1,4-3-391,1 3 1,5-4 0,-1 3 385,11-8 1,1-1-54,-7 7 1,3-1 0,-3 2-5,9-3 0,-2 2-28,2 1 0,0 1-2,1 2 1,-1 1-27,-1 2 0,1 2 25,-2 3 0,1 1 1,-3 1 1,1 2-19,-1 2 1,0 0 19,-1 0 0,0 2 0,0 0 0,0 1 1,0 0 1,1 0 71,0 1 0,0 2 12,1-1 1,0 1 9,0 1 0,0 1-772,0 1 0,1 1 703,-1 2 1,0 1 13,0 2 1,-1 1-278,-1 3 1,0 1 237,-2 2 1,-1 2 429,0 3 0,-1 1-433,-2 3 1,0 2-36,-2 3 1,-1 3 5,0 2 0,-1 3 13,-1 1 0,-1 2 16,0 0 1,0 2 1,-1 1 0,0 1 22,1 0 1,-1 0-19,2 1 0,-1 0 18,1 0 1,1 0-9,0 0 0,1-1 35,-1 1 0,1 0 1,0-1 1,0 1 38,0 0 1,0 1-37,0 0 1,-1 0-36,1 3 0,0 0 192,1 1 1,-1 1-210,1 3 1,-1 1 34,1 1 1,-1 3-11,1 2 1,-1 2 533,1 2 1,-2 2-561,0 2 0,0 3 0,-1 1 0,0 1 0,-2 2 0,1 1 102,-1 0 0,0 1-4,0 0 0,0-1-49,1-1 0,1-1-22,1-1 0,2-3 3,1-3 1,2-3-31,3-3 0,1-3 0,2-3 0,2-5 21,2-2 0,1-4-21,3-3 0,0-4 0,2-2 0,1-4 22,2-2 1,0-3-20,1-3 0,1-2-603,1 0 0,1-2 601,0-4 1,1-1-105,1-1 1,0-2 103,2-3 1,0-2 40,0 0 0,0-2-24,1-1 0,0-1 8,1 0 1,0-1-126,1-1 1,0-1 100,1 0 1,0 0-3,2-2 0,-1 0-2,1 0 1,0-1-2,1-1 1,0 0-17,1-1 1,-1 0 152,1 0 0,1-1-165,0-1 0,0-1-14,0-2 1,0 0 8,-31 8 1,-1 0-1,0-1-5,1 0 0,0-1 0,0-1 11,-1 0 0,1-1 1,-1 1 8,1-1 0,-1 0 1,1-1-202,-2 1 1,1-1-1,0 0 224,-2 0 0,1 0 0,-1 0 10,31-13 0,-1 0 15,-2 0 0,-1 1-26,-2 0 0,-1 1 17,-3 1 1,-1 1-99,-3 1 1,0 2 132,-5 1 1,-1 2 39,-2 2 1,-1 2 77,-4 2 1,-1 1-131,-3 3 0,0 2 495,-2 2 1,0 0-480,-2 4 1,0 0-9,0 1 0,0 1-19,1 1 1,0 1-28,0-1 0,1 1-2,2 0 1,0-1 2,1 1 0,0-1-1,2-1 0,-1 1 179,2-1 1,-1 1-183,2-1 0,-1 1 0,1 0 0,-1 1-27,0 1 1,0 0-5,-1 3 0,0 0 27,-2 1 0,0 1-17,-2 4 0,0 2-2,-2 1 1,-2 3 22,-1 3 0,0 4 31,-2 1 0,-1 3 57,-1 2 0,-1 1-41,2 2 1,-1 0-21,0 1 0,0 1 30,1-1 0,2 1-35,0-1 1,2-2-19,1 0 1,2-2-1,2-1 0,1-3-3,4-2 1,1-2-2,4-3 0,1-4-5,4 0 1,2-4-39,5-5 0,1-3 16,5-3 0,0-5-143,6-4 1,0-5 104,-29 5 1,0-2 0,0-1-318,2-2 0,1-1 0,0-1 341,2-2 0,1-1 0,-1 0-98,2-2 0,0-1 0,0 1 139,1-2 0,0 1 0,0-1 58,0 1 1,0-1 0,-1 1 17,0 1 1,-1 0 0,0 1-4,-1 1 1,-1 0 0,1 2-43,-3 0 1,0 2 0,-1 1-30,-1 1 0,0 0 0,-1 2 43,30-8 0,0 2-10,-3 3 0,-1 2 0,-2 1 0,0 3-9,-2 1 1,-1 1-11,1 2 1,-1 0 19,0 1 1,1 1 249,0-1 0,1 1-282,1-1 1,-1 0-4,3 0 0,-1-1-1,1 0 0,0-1-17,1-1 1,1 0-43,0-2 0,-1 0 6,1-1 0,0-2 18,0 0 0,0-1 12,0-2 1,0 0 22,0-2 0,0-1 0,0 0 0,0-1 3,-2 0 0,0-1 41,-2 2 1,-1 0-14,-3 2 0,-1 2 12,-4 3 1,-1 3 6,-5 4 0,-2 2 6,-5 4 0,-1 4-3,-5 6 1,-2 6-19,-3 3 0,-3 5 68,-2 7 1,-3 6 92,-2 4 0,-1 5 119,0 3 1,-2 3-260,1 4 0,0 1-56,2 2 0,2 1-35,1 0 0,3 0-17,4-2 0,2-2 354,4 0 1,3-4-424,4-2 1,3-3-24,4-2 0,3-4-31,3-3 0,2-3-11,4-2 0,1-4 81,3-3 0,2-4 43,1-2 0,2-3 9,1-4 0,0-2 208,2-1 0,0-3-279,-33 0 0,-1-1 0,1-1-123,0-1 1,0-1 0,0 1-118,1-1 0,-1 0 0,1 0-206,0-1 0,0 0 1,0 0-784,1 1 0,0-1 1,-1 1 1352,28 0 0,-7 0 0,-31 0 0,-7 2 0,18-1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34:52.357"/>
    </inkml:context>
    <inkml:brush xml:id="br0">
      <inkml:brushProperty name="width" value="0.17143" units="cm"/>
      <inkml:brushProperty name="height" value="0.17143" units="cm"/>
      <inkml:brushProperty name="color" value="#CC0066"/>
    </inkml:brush>
  </inkml:definitions>
  <inkml:trace contextRef="#ctx0" brushRef="#br0">0 3031 9785,'40'-26'-901,"-8"3"800,-24 12 70,0 1 31,0 0 73,-2 1 156,-1 3 79,-3 2 1025,0 2 1098,-1 1-3077,31-34 1,10-12 572,-3 6 18,10-13 1,0 0-8,-4 7-1779,3-2 1777,1-3 64,3-2 53,1-2 20,2-3 36,4-3 37,3-5-4,5-3-47,-30 33 1,0 0-1373,4-3 1,0 1 1399,4-2 0,1 1-34,2-1 1,4-3-391,1 3 1,5-4 0,-1 3 385,11-8 1,1-1-54,-7 7 1,3-1 0,-3 2-5,9-3 0,-2 2-28,2 1 0,0 1-2,1 2 1,-1 1-27,-1 2 0,1 2 25,-2 3 0,1 1 1,-3 1 1,1 2-19,-1 2 1,0 0 19,-1 0 0,0 2 0,0 0 0,0 1 1,0 0 1,1 0 71,0 1 0,0 2 12,1-1 1,0 1 9,0 1 0,0 1-772,0 1 0,1 1 703,-1 2 1,0 1 13,0 2 1,-1 1-278,-1 3 1,0 1 237,-2 2 1,-1 2 429,0 3 0,-1 1-433,-2 3 1,0 2-36,-2 3 1,-1 3 5,0 2 0,-1 3 13,-1 1 0,-1 2 16,0 0 1,0 2 1,-1 1 0,0 1 22,1 0 1,-1 0-19,2 1 0,-1 0 18,1 0 1,1 0-9,0 0 0,1-1 35,-1 1 0,1 0 1,0-1 1,0 1 38,0 0 1,0 1-37,0 0 1,-1 0-36,1 3 0,0 0 192,1 1 1,-1 1-210,1 3 1,-1 1 34,1 1 1,-1 3-11,1 2 1,-1 2 533,1 2 1,-2 2-561,0 2 0,0 3 0,-1 1 0,0 1 0,-2 2 0,1 1 102,-1 0 0,0 1-4,0 0 0,0-1-49,1-1 0,1-1-22,1-1 0,2-3 3,1-3 1,2-3-31,3-3 0,1-3 0,2-3 0,2-5 21,2-2 0,1-4-21,3-3 0,0-4 0,2-2 0,1-4 22,2-2 1,0-3-20,1-3 0,1-2-603,1 0 0,1-2 601,0-4 1,1-1-105,1-1 1,0-2 103,2-3 1,0-2 40,0 0 0,0-2-24,1-1 0,0-1 8,1 0 1,0-1-126,1-1 1,0-1 100,1 0 1,0 0-3,2-2 0,-1 0-2,1 0 1,0-1-2,1-1 1,0 0-17,1-1 1,-1 0 152,1 0 0,1-1-165,0-1 0,0-1-14,0-2 1,0 0 8,-31 8 1,-1 0-1,0-1-5,1 0 0,0-1 0,0-1 11,-1 0 0,1-1 1,-1 1 8,1-1 0,-1 0 1,1-1-202,-2 1 1,1-1-1,0 0 224,-2 0 0,1 0 0,-1 0 10,31-13 0,-1 0 15,-2 0 0,-1 1-26,-2 0 0,-1 1 17,-3 1 1,-1 1-99,-3 1 1,0 2 132,-5 1 1,-1 2 39,-2 2 1,-1 2 77,-4 2 1,-1 1-131,-3 3 0,0 2 495,-2 2 1,0 0-480,-2 4 1,0 0-9,0 1 0,0 1-19,1 1 1,0 1-28,0-1 0,1 1-2,2 0 1,0-1 2,1 1 0,0-1-1,2-1 0,-1 1 179,2-1 1,-1 1-183,2-1 0,-1 1 0,1 0 0,-1 1-27,0 1 1,0 0-5,-1 3 0,0 0 27,-2 1 0,0 1-17,-2 4 0,0 2-2,-2 1 1,-2 3 22,-1 3 0,0 4 31,-2 1 0,-1 3 57,-1 2 0,-1 1-41,2 2 1,-1 0-21,0 1 0,0 1 30,1-1 0,2 1-35,0-1 1,2-2-19,1 0 1,2-2-1,2-1 0,1-3-3,4-2 1,1-2-2,4-3 0,1-4-5,4 0 1,2-4-39,5-5 0,1-3 16,5-3 0,0-5-143,6-4 1,0-5 104,-29 5 1,0-2 0,0-1-318,2-2 0,1-1 0,0-1 341,2-2 0,1-1 0,-1 0-98,2-2 0,0-1 0,0 1 139,1-2 0,0 1 0,0-1 58,0 1 1,0-1 0,-1 1 17,0 1 1,-1 0 0,0 1-4,-1 1 1,-1 0 0,1 2-43,-3 0 1,0 2 0,-1 1-30,-1 1 0,0 0 0,-1 2 43,30-8 0,0 2-10,-3 3 0,-1 2 0,-2 1 0,0 3-9,-2 1 1,-1 1-11,1 2 1,-1 0 19,0 1 1,1 1 249,0-1 0,1 1-282,1-1 1,-1 0-4,3 0 0,-1-1-1,1 0 0,0-1-17,1-1 1,1 0-43,0-2 0,-1 0 6,1-1 0,0-2 18,0 0 0,0-1 12,0-2 1,0 0 22,0-2 0,0-1 0,0 0 0,0-1 3,-2 0 0,0-1 41,-2 2 1,-1 0-14,-3 2 0,-1 2 12,-4 3 1,-1 3 6,-5 4 0,-2 2 6,-5 4 0,-1 4-3,-5 6 1,-2 6-19,-3 3 0,-3 5 68,-2 7 1,-3 6 92,-2 4 0,-1 5 119,0 3 1,-2 3-260,1 4 0,0 1-56,2 2 0,2 1-35,1 0 0,3 0-17,4-2 0,2-2 354,4 0 1,3-4-424,4-2 1,3-3-24,4-2 0,3-4-31,3-3 0,2-3-11,4-2 0,1-4 81,3-3 0,2-4 43,1-2 0,2-3 9,1-4 0,0-2 208,2-1 0,0-3-279,-33 0 0,-1-1 0,1-1-123,0-1 1,0-1 0,0 1-118,1-1 0,-1 0 0,1 0-206,0-1 0,0 0 1,0 0-784,1 1 0,0-1 1,-1 1 1352,28 0 0,-7 0 0,-31 0 0,-7 2 0,18-1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462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2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3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ndara" panose="020E0502030303020204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7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br>
              <a:rPr lang="en-US" dirty="0"/>
            </a:br>
            <a:r>
              <a:rPr lang="en-US"/>
              <a:t>(Chapter 22)</a:t>
            </a:r>
            <a:endParaRPr lang="en-US" dirty="0"/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Shengquan Wang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02E2AE-5843-D749-8192-38561BEE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9637"/>
            <a:ext cx="7162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Artificial Intelligence: A Modern Approach, 3rd ed. by Stuart Russell (UC Berkeley) and 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(Google).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Dan Klein and Pieter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Abbeel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CS188 Intro to AI at UC Berkeley.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and Sebastian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Thrun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Intro to Artificial Intelligence at Udacity.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Sutton, Richard S., and Andrew G.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Barto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 Reinforcement learning: An introduction.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C862-9279-4B53-8F48-51C8577A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Exploitation and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75C2-34D6-4D5C-93C1-B63B1D3C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5841E30-33D4-3E45-9CD6-DC8823EBC2C8}"/>
              </a:ext>
            </a:extLst>
          </p:cNvPr>
          <p:cNvSpPr/>
          <p:nvPr/>
        </p:nvSpPr>
        <p:spPr>
          <a:xfrm>
            <a:off x="3885296" y="3312309"/>
            <a:ext cx="1589315" cy="13389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Usual Dining Place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1F87A6-C0F0-B44F-B1EF-A43A2F78E41D}"/>
              </a:ext>
            </a:extLst>
          </p:cNvPr>
          <p:cNvSpPr/>
          <p:nvPr/>
        </p:nvSpPr>
        <p:spPr>
          <a:xfrm>
            <a:off x="5922733" y="3312309"/>
            <a:ext cx="1589315" cy="13389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Opening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B738-9DE7-DD45-B7B5-EDDAE8ACD1AC}"/>
              </a:ext>
            </a:extLst>
          </p:cNvPr>
          <p:cNvSpPr/>
          <p:nvPr/>
        </p:nvSpPr>
        <p:spPr>
          <a:xfrm>
            <a:off x="3972382" y="2291445"/>
            <a:ext cx="3485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Find a dining place?</a:t>
            </a:r>
          </a:p>
        </p:txBody>
      </p:sp>
    </p:spTree>
    <p:extLst>
      <p:ext uri="{BB962C8B-B14F-4D97-AF65-F5344CB8AC3E}">
        <p14:creationId xmlns:p14="http://schemas.microsoft.com/office/powerpoint/2010/main" val="209622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6FB5-D9FF-416B-BE7D-31D00851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Multi-Armed Bandit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829B-869E-834B-A228-C0D7A15E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867400" cy="5334001"/>
          </a:xfrm>
        </p:spPr>
        <p:txBody>
          <a:bodyPr/>
          <a:lstStyle/>
          <a:p>
            <a:r>
              <a:rPr lang="en-US" dirty="0"/>
              <a:t>Imagine you are facing multiple slot machines and each is configured with an unknown probability of how likely you can get a reward at one play. </a:t>
            </a:r>
          </a:p>
          <a:p>
            <a:r>
              <a:rPr lang="en-US" dirty="0">
                <a:solidFill>
                  <a:srgbClr val="FF0000"/>
                </a:solidFill>
              </a:rPr>
              <a:t>Question</a:t>
            </a:r>
            <a:r>
              <a:rPr lang="en-US" dirty="0"/>
              <a:t>: </a:t>
            </a:r>
            <a:r>
              <a:rPr lang="en-US" i="1" dirty="0"/>
              <a:t>What is the best strategy to achieve highest long-term rewards?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8322-0AE2-42A2-82D6-8F8B042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2AB10-DEFE-4214-BC51-F3E5C8E4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121" y="1403954"/>
            <a:ext cx="5446042" cy="42158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004385-362C-4BB0-A730-6DCEA9A82E49}"/>
              </a:ext>
            </a:extLst>
          </p:cNvPr>
          <p:cNvSpPr/>
          <p:nvPr/>
        </p:nvSpPr>
        <p:spPr>
          <a:xfrm>
            <a:off x="6349994" y="135599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8F1ACB-D92C-47FE-8E10-C2542851D90F}"/>
              </a:ext>
            </a:extLst>
          </p:cNvPr>
          <p:cNvSpPr/>
          <p:nvPr/>
        </p:nvSpPr>
        <p:spPr>
          <a:xfrm>
            <a:off x="8975631" y="5607601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Slot machines</a:t>
            </a:r>
          </a:p>
        </p:txBody>
      </p:sp>
    </p:spTree>
    <p:extLst>
      <p:ext uri="{BB962C8B-B14F-4D97-AF65-F5344CB8AC3E}">
        <p14:creationId xmlns:p14="http://schemas.microsoft.com/office/powerpoint/2010/main" val="224397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6931-D8B1-AE47-BA27-6BDA14C6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AE3B-BB6B-0543-98F3-8003995A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random walk as the sampling policy.</a:t>
            </a:r>
          </a:p>
          <a:p>
            <a:r>
              <a:rPr lang="en-US" dirty="0"/>
              <a:t>It converges very slowly:</a:t>
            </a:r>
          </a:p>
          <a:p>
            <a:pPr lvl="1"/>
            <a:r>
              <a:rPr lang="en-US" dirty="0"/>
              <a:t>The goal is to find the optimal policy.</a:t>
            </a:r>
          </a:p>
          <a:p>
            <a:pPr lvl="1"/>
            <a:r>
              <a:rPr lang="en-US" dirty="0"/>
              <a:t>Many samples which don’t contribute the optimal policy are wasted.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F965-46A1-FE4B-B8EA-8976A6C0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8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6931-D8B1-AE47-BA27-6BDA14C6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AE3B-BB6B-0543-98F3-8003995A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latest optimal policy as the sampling policy.</a:t>
            </a:r>
          </a:p>
          <a:p>
            <a:r>
              <a:rPr lang="en-US" dirty="0"/>
              <a:t>It converges faster than the random approach.</a:t>
            </a:r>
          </a:p>
          <a:p>
            <a:r>
              <a:rPr lang="en-US" dirty="0"/>
              <a:t>It seldom converges to the optimal policy.</a:t>
            </a:r>
          </a:p>
          <a:p>
            <a:pPr lvl="1"/>
            <a:r>
              <a:rPr lang="en-US" dirty="0"/>
              <a:t>The early optimal policy by the greedy approach carries strong bias.</a:t>
            </a:r>
          </a:p>
          <a:p>
            <a:pPr lvl="1"/>
            <a:r>
              <a:rPr lang="en-US" dirty="0"/>
              <a:t>The early-learned model is not the same as the true environment.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F965-46A1-FE4B-B8EA-8976A6C0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2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3699-7A82-9E48-B028-CC48FF3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D152-EA6E-2849-B30B-07BB1ACC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Exploitation by greedy approach</a:t>
            </a:r>
          </a:p>
          <a:p>
            <a:pPr lvl="1"/>
            <a:r>
              <a:rPr lang="en-US" dirty="0"/>
              <a:t>to maximize its utility - as reflected in its current utility estimates.</a:t>
            </a:r>
          </a:p>
          <a:p>
            <a:r>
              <a:rPr lang="en-US" dirty="0"/>
              <a:t>Exploration by random approach</a:t>
            </a:r>
          </a:p>
          <a:p>
            <a:pPr lvl="1"/>
            <a:r>
              <a:rPr lang="en-US" dirty="0"/>
              <a:t>to maximize its long-term well-being.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F0DA-CE97-F346-B05B-26356BF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2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6931-D8B1-AE47-BA27-6BDA14C6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ε</a:t>
            </a:r>
            <a:r>
              <a:rPr lang="en-US" dirty="0"/>
              <a:t>-Greedy Approach: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AE3B-BB6B-0543-98F3-8003995A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random action with probability </a:t>
            </a:r>
            <a:r>
              <a:rPr lang="en-US" i="1" dirty="0" err="1">
                <a:solidFill>
                  <a:srgbClr val="7030A0"/>
                </a:solidFill>
              </a:rPr>
              <a:t>ε</a:t>
            </a:r>
            <a:r>
              <a:rPr lang="en-US" i="1" dirty="0">
                <a:solidFill>
                  <a:srgbClr val="7030A0"/>
                </a:solidFill>
              </a:rPr>
              <a:t>(=1/t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/>
              <a:t> is the current time) and the greedy policy otherwise.</a:t>
            </a:r>
          </a:p>
          <a:p>
            <a:r>
              <a:rPr lang="en-US" dirty="0"/>
              <a:t>It will converge to an optimal policy.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F965-46A1-FE4B-B8EA-8976A6C0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Local Search: Simulated Annealing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5FD0AB-C9CB-7049-B56E-A14F8BC3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Escaping local maxima by allowing downhill moves.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BE7BF-6EFF-2B40-B21F-F36ED506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5A7F7-055D-8747-BBB6-CA779EE8C4BE}"/>
              </a:ext>
            </a:extLst>
          </p:cNvPr>
          <p:cNvSpPr txBox="1"/>
          <p:nvPr/>
        </p:nvSpPr>
        <p:spPr>
          <a:xfrm>
            <a:off x="-2964873" y="5588000"/>
            <a:ext cx="0" cy="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 fontScale="2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9127DBB-7A1B-8447-B828-0C73D2B6E825}"/>
              </a:ext>
            </a:extLst>
          </p:cNvPr>
          <p:cNvSpPr/>
          <p:nvPr/>
        </p:nvSpPr>
        <p:spPr>
          <a:xfrm>
            <a:off x="3429000" y="2852406"/>
            <a:ext cx="4724400" cy="1454325"/>
          </a:xfrm>
          <a:custGeom>
            <a:avLst/>
            <a:gdLst>
              <a:gd name="connsiteX0" fmla="*/ 0 w 2699132"/>
              <a:gd name="connsiteY0" fmla="*/ 1410258 h 1454325"/>
              <a:gd name="connsiteX1" fmla="*/ 594911 w 2699132"/>
              <a:gd name="connsiteY1" fmla="*/ 892465 h 1454325"/>
              <a:gd name="connsiteX2" fmla="*/ 1101687 w 2699132"/>
              <a:gd name="connsiteY2" fmla="*/ 1377207 h 1454325"/>
              <a:gd name="connsiteX3" fmla="*/ 1696597 w 2699132"/>
              <a:gd name="connsiteY3" fmla="*/ 99 h 1454325"/>
              <a:gd name="connsiteX4" fmla="*/ 2699132 w 2699132"/>
              <a:gd name="connsiteY4" fmla="*/ 1454325 h 14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132" h="1454325">
                <a:moveTo>
                  <a:pt x="0" y="1410258"/>
                </a:moveTo>
                <a:cubicBezTo>
                  <a:pt x="205648" y="1154115"/>
                  <a:pt x="411297" y="897973"/>
                  <a:pt x="594911" y="892465"/>
                </a:cubicBezTo>
                <a:cubicBezTo>
                  <a:pt x="778526" y="886956"/>
                  <a:pt x="918073" y="1525935"/>
                  <a:pt x="1101687" y="1377207"/>
                </a:cubicBezTo>
                <a:cubicBezTo>
                  <a:pt x="1285301" y="1228479"/>
                  <a:pt x="1430356" y="-12754"/>
                  <a:pt x="1696597" y="99"/>
                </a:cubicBezTo>
                <a:cubicBezTo>
                  <a:pt x="1962838" y="12952"/>
                  <a:pt x="2330985" y="733638"/>
                  <a:pt x="2699132" y="1454325"/>
                </a:cubicBezTo>
              </a:path>
            </a:pathLst>
          </a:custGeom>
          <a:ln w="412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10259-0904-7046-A0C9-52D0E7E2169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800601" y="3897086"/>
            <a:ext cx="556727" cy="33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1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F8F8-2FA0-43C9-BA1C-206E0F99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ε-Greedy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9248-36A0-490D-81BD-47A6CDD5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waste too much resource on sampling the actions which are not optimal 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6D416-3E75-4C24-B668-1C508F82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32A0-4DB5-D242-B507-5554AB65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Tasks in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535-B9B2-5149-B2AA-38B905F60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25463" indent="-514350">
              <a:buFont typeface="+mj-lt"/>
              <a:buAutoNum type="arabicPeriod"/>
            </a:pPr>
            <a:r>
              <a:rPr lang="en-US" dirty="0"/>
              <a:t>How to choose sampling policies?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to learn the transition model and the utility from samples?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How to obtain the optimal policy?</a:t>
            </a:r>
          </a:p>
          <a:p>
            <a:pPr marL="865187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8315-E0D1-8A44-AA55-46244360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FBB6401D-319C-4957-8C5B-E8941AC1B447}"/>
              </a:ext>
            </a:extLst>
          </p:cNvPr>
          <p:cNvSpPr/>
          <p:nvPr/>
        </p:nvSpPr>
        <p:spPr>
          <a:xfrm>
            <a:off x="7985025" y="4935695"/>
            <a:ext cx="1729654" cy="120313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Latest optimal policy</a:t>
            </a:r>
          </a:p>
        </p:txBody>
      </p:sp>
      <p:sp>
        <p:nvSpPr>
          <p:cNvPr id="6" name="Rectangle: Rounded Corners 24">
            <a:extLst>
              <a:ext uri="{FF2B5EF4-FFF2-40B4-BE49-F238E27FC236}">
                <a16:creationId xmlns:a16="http://schemas.microsoft.com/office/drawing/2014/main" id="{48DCA591-D93C-448C-866A-6C4A50965642}"/>
              </a:ext>
            </a:extLst>
          </p:cNvPr>
          <p:cNvSpPr/>
          <p:nvPr/>
        </p:nvSpPr>
        <p:spPr>
          <a:xfrm>
            <a:off x="7975486" y="2841816"/>
            <a:ext cx="1748732" cy="165109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Transition model and Utility</a:t>
            </a:r>
          </a:p>
        </p:txBody>
      </p:sp>
      <p:cxnSp>
        <p:nvCxnSpPr>
          <p:cNvPr id="7" name="Curved Connector 9">
            <a:extLst>
              <a:ext uri="{FF2B5EF4-FFF2-40B4-BE49-F238E27FC236}">
                <a16:creationId xmlns:a16="http://schemas.microsoft.com/office/drawing/2014/main" id="{A3A41E62-B577-4F95-BACB-BF47016DF11A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8622111" y="4714302"/>
            <a:ext cx="449137" cy="6348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B1F853A9-82A6-4E2E-B043-BCB65E601301}"/>
              </a:ext>
            </a:extLst>
          </p:cNvPr>
          <p:cNvSpPr/>
          <p:nvPr/>
        </p:nvSpPr>
        <p:spPr>
          <a:xfrm>
            <a:off x="7985025" y="1317721"/>
            <a:ext cx="1729654" cy="11360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Sampling policy</a:t>
            </a:r>
          </a:p>
        </p:txBody>
      </p:sp>
      <p:cxnSp>
        <p:nvCxnSpPr>
          <p:cNvPr id="9" name="Curved Connector 9">
            <a:extLst>
              <a:ext uri="{FF2B5EF4-FFF2-40B4-BE49-F238E27FC236}">
                <a16:creationId xmlns:a16="http://schemas.microsoft.com/office/drawing/2014/main" id="{9EDE96A7-2A35-407A-9D53-F5FF8F5C90B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8655843" y="2647806"/>
            <a:ext cx="388018" cy="12700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8DCC3C5-F73D-45F1-BC86-692C3AD17646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8598696" y="1066564"/>
            <a:ext cx="502314" cy="1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7">
            <a:extLst>
              <a:ext uri="{FF2B5EF4-FFF2-40B4-BE49-F238E27FC236}">
                <a16:creationId xmlns:a16="http://schemas.microsoft.com/office/drawing/2014/main" id="{F1515C13-06AF-40D7-B923-D34FAF644068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9714679" y="1885760"/>
            <a:ext cx="12700" cy="3651503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3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5F1E-4E59-BB48-85B5-989C642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Grid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A2E5-33F8-594A-9855-4384CA9E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dirty="0"/>
              <a:t>Given a policy </a:t>
            </a:r>
            <a:r>
              <a:rPr lang="el-GR" i="1" dirty="0">
                <a:solidFill>
                  <a:srgbClr val="7030A0"/>
                </a:solidFill>
              </a:rPr>
              <a:t>π</a:t>
            </a:r>
            <a:r>
              <a:rPr lang="en-US" dirty="0"/>
              <a:t>:</a:t>
            </a:r>
          </a:p>
          <a:p>
            <a:r>
              <a:rPr lang="en-US" dirty="0"/>
              <a:t>The agent executes a set </a:t>
            </a:r>
            <a:br>
              <a:rPr lang="en-US" dirty="0"/>
            </a:br>
            <a:r>
              <a:rPr lang="en-US" dirty="0"/>
              <a:t>of trials in the environment </a:t>
            </a:r>
            <a:br>
              <a:rPr lang="en-US" dirty="0"/>
            </a:br>
            <a:r>
              <a:rPr lang="en-US" dirty="0"/>
              <a:t>using its policy </a:t>
            </a:r>
            <a:r>
              <a:rPr lang="el-GR" i="1" dirty="0">
                <a:solidFill>
                  <a:srgbClr val="7030A0"/>
                </a:solidFill>
              </a:rPr>
              <a:t>π</a:t>
            </a:r>
            <a:r>
              <a:rPr lang="el-GR" dirty="0"/>
              <a:t>. </a:t>
            </a:r>
            <a:endParaRPr lang="en-US" dirty="0"/>
          </a:p>
          <a:p>
            <a:r>
              <a:rPr lang="en-US" dirty="0"/>
              <a:t>In each trial, </a:t>
            </a:r>
          </a:p>
          <a:p>
            <a:pPr lvl="1"/>
            <a:r>
              <a:rPr lang="en-US" dirty="0"/>
              <a:t>The agent starts in any state and experiences a sequence of state transitions until it reaches b4 or c4.</a:t>
            </a:r>
          </a:p>
          <a:p>
            <a:pPr lvl="1"/>
            <a:r>
              <a:rPr lang="en-US" dirty="0"/>
              <a:t>It generates a trajectory of (state, action, reward):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>
                <a:solidFill>
                  <a:srgbClr val="7030A0"/>
                </a:solidFill>
              </a:rPr>
              <a:t>s, a, r, s’, a’, r’, s’’, a’’, r’’, …</a:t>
            </a:r>
          </a:p>
          <a:p>
            <a:r>
              <a:rPr lang="en-US" dirty="0"/>
              <a:t>Task: we aim to learn the utility function </a:t>
            </a:r>
            <a:r>
              <a:rPr lang="en-US" i="1" dirty="0">
                <a:solidFill>
                  <a:srgbClr val="7030A0"/>
                </a:solidFill>
              </a:rPr>
              <a:t>U(s)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0EDB-D505-BA49-BF87-2059E749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1C2361-A3FD-B34A-B23D-AEE1F26D8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389063"/>
              </p:ext>
            </p:extLst>
          </p:nvPr>
        </p:nvGraphicFramePr>
        <p:xfrm>
          <a:off x="6852346" y="1371348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38742DD-B4F4-E64B-A81D-3C6324E57922}"/>
              </a:ext>
            </a:extLst>
          </p:cNvPr>
          <p:cNvSpPr/>
          <p:nvPr/>
        </p:nvSpPr>
        <p:spPr>
          <a:xfrm>
            <a:off x="6532734" y="2875421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5D876-91A7-5A45-86A2-F8790286CD0F}"/>
              </a:ext>
            </a:extLst>
          </p:cNvPr>
          <p:cNvSpPr/>
          <p:nvPr/>
        </p:nvSpPr>
        <p:spPr>
          <a:xfrm>
            <a:off x="6530330" y="2213133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093E5-B73E-4841-A372-C95D38771DBD}"/>
              </a:ext>
            </a:extLst>
          </p:cNvPr>
          <p:cNvSpPr/>
          <p:nvPr/>
        </p:nvSpPr>
        <p:spPr>
          <a:xfrm>
            <a:off x="6542352" y="1509769"/>
            <a:ext cx="28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3CDBE-C3A4-7E4D-A87F-0A3C6D6C159F}"/>
              </a:ext>
            </a:extLst>
          </p:cNvPr>
          <p:cNvSpPr/>
          <p:nvPr/>
        </p:nvSpPr>
        <p:spPr>
          <a:xfrm>
            <a:off x="8813261" y="345118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48BE05-5D03-D54E-B314-D3261DBF8BC9}"/>
              </a:ext>
            </a:extLst>
          </p:cNvPr>
          <p:cNvSpPr/>
          <p:nvPr/>
        </p:nvSpPr>
        <p:spPr>
          <a:xfrm>
            <a:off x="9689561" y="345118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3247DA-704D-384B-9603-6D0BB4C00E62}"/>
              </a:ext>
            </a:extLst>
          </p:cNvPr>
          <p:cNvSpPr/>
          <p:nvPr/>
        </p:nvSpPr>
        <p:spPr>
          <a:xfrm>
            <a:off x="7123454" y="345118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D0BAE4-058A-E544-AA5E-037ADCECECAE}"/>
              </a:ext>
            </a:extLst>
          </p:cNvPr>
          <p:cNvSpPr/>
          <p:nvPr/>
        </p:nvSpPr>
        <p:spPr>
          <a:xfrm>
            <a:off x="7932432" y="345118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215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3B97-B688-2342-9132-A8229610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4E29-A296-1B4F-ABA5-9EF238BA22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far: reasoning/planning with the known model.</a:t>
            </a:r>
          </a:p>
          <a:p>
            <a:r>
              <a:rPr lang="en-US" dirty="0"/>
              <a:t>The rest: learn a model from the data (machine learning)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B63296-75B3-408B-B32A-A26ACC32D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MDP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27A32-9EA8-C345-9EF5-FAD2BF08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4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5F1E-4E59-BB48-85B5-989C642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Approach: </a:t>
            </a:r>
            <a:br>
              <a:rPr lang="en-US" dirty="0"/>
            </a:br>
            <a:r>
              <a:rPr lang="en-US" dirty="0"/>
              <a:t>Model-Based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0A2E5-33F8-594A-9855-4384CA9E4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3429000"/>
                <a:ext cx="10972800" cy="31242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/>
                  <a:t>: It is pretty easy to collect the reward information since it is deterministic.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9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800" dirty="0"/>
                  <a:t>: We need to sample a lot data to identify the transition probability.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0A2E5-33F8-594A-9855-4384CA9E4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429000"/>
                <a:ext cx="10972800" cy="3124202"/>
              </a:xfrm>
              <a:blipFill>
                <a:blip r:embed="rId2"/>
                <a:stretch>
                  <a:fillRect l="-1272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0EDB-D505-BA49-BF87-2059E749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5DECD0-3C86-4407-99F4-4F8C9638F5B0}"/>
                  </a:ext>
                </a:extLst>
              </p:cNvPr>
              <p:cNvSpPr/>
              <p:nvPr/>
            </p:nvSpPr>
            <p:spPr>
              <a:xfrm>
                <a:off x="582164" y="2747422"/>
                <a:ext cx="8322683" cy="533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ndara" panose="020E0502030303020204" pitchFamily="34" charset="0"/>
                  </a:rPr>
                  <a:t>Utility function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9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5DECD0-3C86-4407-99F4-4F8C9638F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4" y="2747422"/>
                <a:ext cx="8322683" cy="533288"/>
              </a:xfrm>
              <a:prstGeom prst="rect">
                <a:avLst/>
              </a:prstGeom>
              <a:blipFill>
                <a:blip r:embed="rId3"/>
                <a:stretch>
                  <a:fillRect l="-1370" t="-125581" r="-609" b="-18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C1573B79-8717-554A-96E7-9A7EDB0A91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834109"/>
              </p:ext>
            </p:extLst>
          </p:nvPr>
        </p:nvGraphicFramePr>
        <p:xfrm>
          <a:off x="5742003" y="183216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3355B5A-AE13-2148-A873-4B463A5ED752}"/>
              </a:ext>
            </a:extLst>
          </p:cNvPr>
          <p:cNvSpPr/>
          <p:nvPr/>
        </p:nvSpPr>
        <p:spPr>
          <a:xfrm>
            <a:off x="5422391" y="1687289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2F6D9-7888-4C4C-8159-91A27396CE87}"/>
              </a:ext>
            </a:extLst>
          </p:cNvPr>
          <p:cNvSpPr/>
          <p:nvPr/>
        </p:nvSpPr>
        <p:spPr>
          <a:xfrm>
            <a:off x="5419987" y="102500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4DB52-8234-A74D-8949-2AE8321A70BA}"/>
              </a:ext>
            </a:extLst>
          </p:cNvPr>
          <p:cNvSpPr/>
          <p:nvPr/>
        </p:nvSpPr>
        <p:spPr>
          <a:xfrm>
            <a:off x="5432009" y="321637"/>
            <a:ext cx="28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01A8B2-FC13-8841-A641-3CD38103E88C}"/>
              </a:ext>
            </a:extLst>
          </p:cNvPr>
          <p:cNvSpPr/>
          <p:nvPr/>
        </p:nvSpPr>
        <p:spPr>
          <a:xfrm>
            <a:off x="7702918" y="2263052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1827A3-D61C-B142-A4F1-CA4F73A24E20}"/>
              </a:ext>
            </a:extLst>
          </p:cNvPr>
          <p:cNvSpPr/>
          <p:nvPr/>
        </p:nvSpPr>
        <p:spPr>
          <a:xfrm>
            <a:off x="8579218" y="2263052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8C066-B2E2-254E-A1C8-E79343210272}"/>
              </a:ext>
            </a:extLst>
          </p:cNvPr>
          <p:cNvSpPr/>
          <p:nvPr/>
        </p:nvSpPr>
        <p:spPr>
          <a:xfrm>
            <a:off x="6013111" y="2263052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AFADB-5857-5F49-A3FC-11A658A0E208}"/>
              </a:ext>
            </a:extLst>
          </p:cNvPr>
          <p:cNvSpPr/>
          <p:nvPr/>
        </p:nvSpPr>
        <p:spPr>
          <a:xfrm>
            <a:off x="6822089" y="2263052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6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5F1E-4E59-BB48-85B5-989C642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Approach: </a:t>
            </a:r>
            <a:br>
              <a:rPr lang="en-US" dirty="0"/>
            </a:br>
            <a:r>
              <a:rPr lang="en-US" dirty="0"/>
              <a:t>Model-Free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9B55-8FA7-4AB4-BFE5-1C7D0EB2C6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Problem: Model-based is too costly.</a:t>
            </a:r>
          </a:p>
          <a:p>
            <a:r>
              <a:rPr lang="en-US" dirty="0">
                <a:solidFill>
                  <a:srgbClr val="FF0000"/>
                </a:solidFill>
              </a:rPr>
              <a:t>Question: Can we obtain the utility without the transition model?</a:t>
            </a:r>
          </a:p>
          <a:p>
            <a:r>
              <a:rPr lang="en-US" dirty="0">
                <a:solidFill>
                  <a:srgbClr val="0000CC"/>
                </a:solidFill>
              </a:rPr>
              <a:t>Answer: Yes!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0EDB-D505-BA49-BF87-2059E749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150B8C97-9274-1F4D-9F89-23E1ADAFE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642726"/>
              </p:ext>
            </p:extLst>
          </p:nvPr>
        </p:nvGraphicFramePr>
        <p:xfrm>
          <a:off x="6852346" y="1371348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F41B5B2C-2934-D54B-8781-CEDE41D5B4D5}"/>
              </a:ext>
            </a:extLst>
          </p:cNvPr>
          <p:cNvSpPr/>
          <p:nvPr/>
        </p:nvSpPr>
        <p:spPr>
          <a:xfrm>
            <a:off x="6532734" y="2875421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9799DF-59B4-1548-B0B9-43D4D071832E}"/>
              </a:ext>
            </a:extLst>
          </p:cNvPr>
          <p:cNvSpPr/>
          <p:nvPr/>
        </p:nvSpPr>
        <p:spPr>
          <a:xfrm>
            <a:off x="6530330" y="2213133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972A2-2A21-C041-9B75-E67EFCF03F4E}"/>
              </a:ext>
            </a:extLst>
          </p:cNvPr>
          <p:cNvSpPr/>
          <p:nvPr/>
        </p:nvSpPr>
        <p:spPr>
          <a:xfrm>
            <a:off x="6542352" y="1509769"/>
            <a:ext cx="28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4318A9-16B2-BB48-8F97-AAD7622DB1F6}"/>
              </a:ext>
            </a:extLst>
          </p:cNvPr>
          <p:cNvSpPr/>
          <p:nvPr/>
        </p:nvSpPr>
        <p:spPr>
          <a:xfrm>
            <a:off x="8813261" y="345118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3D2A0-23F7-4D40-B192-C9F4BD92F609}"/>
              </a:ext>
            </a:extLst>
          </p:cNvPr>
          <p:cNvSpPr/>
          <p:nvPr/>
        </p:nvSpPr>
        <p:spPr>
          <a:xfrm>
            <a:off x="9689561" y="345118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0D49DB-A5CE-4E49-8B6C-75D789263D9D}"/>
              </a:ext>
            </a:extLst>
          </p:cNvPr>
          <p:cNvSpPr/>
          <p:nvPr/>
        </p:nvSpPr>
        <p:spPr>
          <a:xfrm>
            <a:off x="7123454" y="345118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D978BC-64F7-2C40-96DB-3CFD033ECD2D}"/>
              </a:ext>
            </a:extLst>
          </p:cNvPr>
          <p:cNvSpPr/>
          <p:nvPr/>
        </p:nvSpPr>
        <p:spPr>
          <a:xfrm>
            <a:off x="7932432" y="345118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253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Exploitation and Exploration</a:t>
            </a:r>
          </a:p>
          <a:p>
            <a:r>
              <a:rPr lang="en-US" dirty="0"/>
              <a:t>Model-Free Utility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3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016F-9B9B-423B-968B-E1440DAD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Expected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0F186-3D4F-403B-AE49-A0B999E40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i="1" dirty="0">
                    <a:solidFill>
                      <a:srgbClr val="7030A0"/>
                    </a:solidFill>
                  </a:rPr>
                  <a:t>U(s)</a:t>
                </a:r>
                <a:r>
                  <a:rPr lang="en-US" sz="2800" dirty="0"/>
                  <a:t> is an expected utility of a </a:t>
                </a:r>
                <a:r>
                  <a:rPr lang="en-US" sz="2800" dirty="0">
                    <a:ea typeface="Cambria Math" panose="02040503050406030204" pitchFamily="18" charset="0"/>
                  </a:rPr>
                  <a:t>stochastic </a:t>
                </a:r>
                <a:r>
                  <a:rPr lang="en-US" sz="2800" dirty="0"/>
                  <a:t>state sequence (starting at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s</a:t>
                </a:r>
                <a:r>
                  <a:rPr lang="en-US" sz="2800" dirty="0"/>
                  <a:t>)</a:t>
                </a:r>
                <a:r>
                  <a:rPr lang="en-US" sz="2800" dirty="0">
                    <a:ea typeface="Cambria Math" panose="02040503050406030204" pitchFamily="18" charset="0"/>
                  </a:rPr>
                  <a:t> under a </a:t>
                </a:r>
                <a:r>
                  <a:rPr lang="en-US" sz="2800" dirty="0"/>
                  <a:t>policy.</a:t>
                </a:r>
              </a:p>
              <a:p>
                <a:r>
                  <a:rPr lang="en-US" sz="2800" dirty="0"/>
                  <a:t>Sampling: we run some trials and generate trajectories of (state, action, reward)</a:t>
                </a:r>
              </a:p>
              <a:p>
                <a:pPr lvl="1"/>
                <a:r>
                  <a:rPr lang="en-US" sz="2400" dirty="0"/>
                  <a:t>For each trajectory: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7030A0"/>
                            </a:solidFill>
                          </a:rPr>
                          <m:t>, ...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⋯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sz="2400" dirty="0"/>
                  <a:t>Then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U(s) </a:t>
                </a:r>
                <a:r>
                  <a:rPr lang="en-US" sz="2400" dirty="0"/>
                  <a:t>can be approximated as the average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0F186-3D4F-403B-AE49-A0B999E40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476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66A87-F50F-4458-89C1-6EB1DF0A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6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339E-7BC0-4561-A61D-AEF2EEE4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53AB0-8CB9-4353-837C-70ADE08A9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After running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n</a:t>
                </a:r>
                <a:r>
                  <a:rPr lang="en-US" sz="2800" dirty="0"/>
                  <a:t> trials with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n</a:t>
                </a:r>
                <a:r>
                  <a:rPr lang="en-US" sz="2800" dirty="0"/>
                  <a:t> utility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:</a:t>
                </a:r>
                <a:br>
                  <a:rPr lang="en-US" sz="2800" dirty="0"/>
                </a:b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7030A0"/>
                            </a:solidFill>
                          </a:rPr>
                          <m:t>+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7030A0"/>
                            </a:solidFill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Drawback: we need to keep track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, too much memory.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53AB0-8CB9-4353-837C-70ADE08A9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92D55-CD0B-44DF-BD3F-CB06C866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E8E7C5F-BD76-004B-87A1-ADFD39614380}"/>
                  </a:ext>
                </a:extLst>
              </p14:cNvPr>
              <p14:cNvContentPartPr/>
              <p14:nvPr/>
            </p14:nvContentPartPr>
            <p14:xfrm>
              <a:off x="1110291" y="3309754"/>
              <a:ext cx="8858520" cy="783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E8E7C5F-BD76-004B-87A1-ADFD396143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9331" y="3279154"/>
                <a:ext cx="892008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65E81C-824C-5646-B4F2-CE5582210F29}"/>
                  </a:ext>
                </a:extLst>
              </p14:cNvPr>
              <p14:cNvContentPartPr/>
              <p14:nvPr/>
            </p14:nvContentPartPr>
            <p14:xfrm>
              <a:off x="1523931" y="3472474"/>
              <a:ext cx="8884800" cy="580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65E81C-824C-5646-B4F2-CE5582210F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3331" y="3441514"/>
                <a:ext cx="89463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3041E75-AAE5-2447-ADAC-D32087EE606D}"/>
                  </a:ext>
                </a:extLst>
              </p14:cNvPr>
              <p14:cNvContentPartPr/>
              <p14:nvPr/>
            </p14:nvContentPartPr>
            <p14:xfrm>
              <a:off x="1262571" y="3572194"/>
              <a:ext cx="10003680" cy="774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3041E75-AAE5-2447-ADAC-D32087EE60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1971" y="3541234"/>
                <a:ext cx="1006524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E88C9D-2C9C-A54F-9AB8-86B47E1C1CAD}"/>
                  </a:ext>
                </a:extLst>
              </p14:cNvPr>
              <p14:cNvContentPartPr/>
              <p14:nvPr/>
            </p14:nvContentPartPr>
            <p14:xfrm>
              <a:off x="1393251" y="3372034"/>
              <a:ext cx="9880200" cy="1091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E88C9D-2C9C-A54F-9AB8-86B47E1C1C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2651" y="3341434"/>
                <a:ext cx="9941400" cy="11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68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339E-7BC0-4561-A61D-AEF2EEE4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53AB0-8CB9-4353-837C-70ADE08A9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After running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n</a:t>
                </a:r>
                <a:r>
                  <a:rPr lang="en-US" sz="2400" dirty="0"/>
                  <a:t> trials with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n</a:t>
                </a:r>
                <a:r>
                  <a:rPr lang="en-US" sz="2400" dirty="0"/>
                  <a:t> utility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With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:</m:t>
                    </m:r>
                  </m:oMath>
                </a14:m>
                <a:br>
                  <a:rPr lang="en-US" sz="2400" i="1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</a:rPr>
                          <m:t>+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</a:rPr>
                          <m:t>+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𝑛𝑈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7030A0"/>
                            </a:solidFill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53AB0-8CB9-4353-837C-70ADE08A9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5" t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C02F0E4-190B-5141-B52C-A0EAA676B6A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sz="2400" dirty="0"/>
                  <a:t>Incremental implementation:</a:t>
                </a:r>
                <a:endParaRPr lang="en-US" sz="2400" i="1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 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Generalization: </a:t>
                </a:r>
                <a:b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C02F0E4-190B-5141-B52C-A0EAA676B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12" t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92D55-CD0B-44DF-BD3F-CB06C866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8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339E-7BC0-4561-A61D-AEF2EEE4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Mean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53AB0-8CB9-4353-837C-70ADE08A9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a newly-sampled utility value.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access frequency at State </a:t>
                </a:r>
                <a:r>
                  <a:rPr lang="en-US" i="1" dirty="0">
                    <a:solidFill>
                      <a:srgbClr val="7030A0"/>
                    </a:solidFill>
                  </a:rPr>
                  <a:t>s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is the learning rate.</a:t>
                </a:r>
                <a:endParaRPr lang="en-US" sz="3200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Benefit: Only keeping track of old estimated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53AB0-8CB9-4353-837C-70ADE08A9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92D55-CD0B-44DF-BD3F-CB06C866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264997-5F3B-1F47-848D-5F87A1DF39E8}"/>
                  </a:ext>
                </a:extLst>
              </p14:cNvPr>
              <p14:cNvContentPartPr/>
              <p14:nvPr/>
            </p14:nvContentPartPr>
            <p14:xfrm>
              <a:off x="1088331" y="5207674"/>
              <a:ext cx="10032480" cy="57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264997-5F3B-1F47-848D-5F87A1DF39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691" y="5100034"/>
                <a:ext cx="1024812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78CAB4-A20E-EF46-B5D2-5CBC08753FC8}"/>
                  </a:ext>
                </a:extLst>
              </p14:cNvPr>
              <p14:cNvContentPartPr/>
              <p14:nvPr/>
            </p14:nvContentPartPr>
            <p14:xfrm>
              <a:off x="1071189" y="4931701"/>
              <a:ext cx="10144180" cy="109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78CAB4-A20E-EF46-B5D2-5CBC08753F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0589" y="4901101"/>
                <a:ext cx="10205741" cy="11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89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F641E4-AA3C-4026-9925-5AE1B8D201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Sample Individual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F641E4-AA3C-4026-9925-5AE1B8D20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2F9E-79C0-48AE-B5F2-CE93491B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69127"/>
            <a:ext cx="10972800" cy="4184075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Monte Carlo (MC) Method</a:t>
            </a:r>
          </a:p>
          <a:p>
            <a:r>
              <a:rPr lang="en-US" dirty="0"/>
              <a:t>Temporal-Difference (TD) Method</a:t>
            </a:r>
            <a:endParaRPr lang="en-US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 lvl="1"/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8F547-1F95-4DAE-A776-62DA8A12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BA40BE-C310-449C-BA73-150A2087621E}"/>
                  </a:ext>
                </a:extLst>
              </p:cNvPr>
              <p:cNvSpPr/>
              <p:nvPr/>
            </p:nvSpPr>
            <p:spPr>
              <a:xfrm>
                <a:off x="609600" y="1063752"/>
                <a:ext cx="5148269" cy="978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113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BA40BE-C310-449C-BA73-150A20876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63752"/>
                <a:ext cx="5148269" cy="978217"/>
              </a:xfrm>
              <a:prstGeom prst="rect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5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1E4-AA3C-4026-9925-5AE1B8D2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 Math" panose="02040503050406030204" pitchFamily="18" charset="0"/>
              </a:rPr>
              <a:t>Monte Carlo (MC)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B2F9E-79C0-48AE-B5F2-CE93491B0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459233"/>
                <a:ext cx="10972800" cy="409397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400" dirty="0"/>
                  <a:t>Wait for the whole trajectory is collected before updating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400" dirty="0"/>
                  <a:t>. </a:t>
                </a:r>
              </a:p>
              <a:p>
                <a:r>
                  <a:rPr lang="en-US" sz="3400" dirty="0"/>
                  <a:t>Go backward along the trajectory to update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36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⋯</m:t>
                    </m:r>
                    <m:r>
                      <a:rPr lang="en-US" sz="36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3600" dirty="0"/>
                </a:br>
                <a14:m>
                  <m:oMath xmlns:m="http://schemas.openxmlformats.org/officeDocument/2006/math">
                    <m:r>
                      <a:rPr lang="en-US" sz="36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36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⋯</m:t>
                        </m:r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m:rPr>
                        <m:nor/>
                      </m:rPr>
                      <a:rPr lang="en-US" sz="3600" dirty="0"/>
                      <m:t> 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Properties:</a:t>
                </a:r>
              </a:p>
              <a:p>
                <a:pPr lvl="1"/>
                <a:r>
                  <a:rPr lang="en-US" sz="3200" dirty="0"/>
                  <a:t>More accurate estimation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Store the whole trajectory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B2F9E-79C0-48AE-B5F2-CE93491B0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459233"/>
                <a:ext cx="10972800" cy="4093970"/>
              </a:xfrm>
              <a:blipFill>
                <a:blip r:embed="rId2"/>
                <a:stretch>
                  <a:fillRect l="-1503" t="-1548" b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8F547-1F95-4DAE-A776-62DA8A12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7478DF-72AA-A042-937F-39C160334181}"/>
                  </a:ext>
                </a:extLst>
              </p14:cNvPr>
              <p14:cNvContentPartPr/>
              <p14:nvPr/>
            </p14:nvContentPartPr>
            <p14:xfrm>
              <a:off x="875246" y="1215912"/>
              <a:ext cx="10144180" cy="109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7478DF-72AA-A042-937F-39C1603341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646" y="1185312"/>
                <a:ext cx="10205741" cy="11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353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6012-2198-4E49-991B-AB0528A0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Temporal-Difference (TD)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88247-FEF3-A941-9CF8-B87CAA8CA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826326"/>
                <a:ext cx="10972800" cy="3726873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 </a:t>
                </a:r>
              </a:p>
              <a:p>
                <a:pPr lvl="1"/>
                <a:r>
                  <a:rPr lang="en-US" dirty="0"/>
                  <a:t>Bootstrapping: predictions are used as targets.</a:t>
                </a:r>
              </a:p>
              <a:p>
                <a:pPr lvl="1"/>
                <a:r>
                  <a:rPr lang="en-US" dirty="0"/>
                  <a:t>Bootstrapping is used in Value Iteration method as well.</a:t>
                </a:r>
              </a:p>
              <a:p>
                <a:r>
                  <a:rPr lang="en-US" dirty="0"/>
                  <a:t>Properties:</a:t>
                </a:r>
              </a:p>
              <a:p>
                <a:pPr lvl="1"/>
                <a:r>
                  <a:rPr lang="en-US" dirty="0"/>
                  <a:t>Less accurate estimation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need to keep track the whole trajectory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88247-FEF3-A941-9CF8-B87CAA8CA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826326"/>
                <a:ext cx="10972800" cy="3726873"/>
              </a:xfrm>
              <a:blipFill>
                <a:blip r:embed="rId2"/>
                <a:stretch>
                  <a:fillRect l="-1387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7FAE3-0CE1-8F45-B197-33273357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4CFF90-5A1D-E845-8CD4-1E890656CFFE}"/>
                  </a:ext>
                </a:extLst>
              </p14:cNvPr>
              <p14:cNvContentPartPr/>
              <p14:nvPr/>
            </p14:nvContentPartPr>
            <p14:xfrm>
              <a:off x="875246" y="1215912"/>
              <a:ext cx="10144180" cy="1091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4CFF90-5A1D-E845-8CD4-1E890656CF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646" y="1185312"/>
                <a:ext cx="10205741" cy="11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38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86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32A0-4DB5-D242-B507-5554AB65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Tasks in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535-B9B2-5149-B2AA-38B905F60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25463" indent="-514350">
              <a:buFont typeface="+mj-lt"/>
              <a:buAutoNum type="arabicPeriod"/>
            </a:pPr>
            <a:r>
              <a:rPr lang="en-US" dirty="0"/>
              <a:t>How to choose sampling policies?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How to learn the transition model and the utility from samples?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to obtain the optimal policy?</a:t>
            </a:r>
          </a:p>
          <a:p>
            <a:pPr marL="865187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8315-E0D1-8A44-AA55-46244360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FBB6401D-319C-4957-8C5B-E8941AC1B447}"/>
              </a:ext>
            </a:extLst>
          </p:cNvPr>
          <p:cNvSpPr/>
          <p:nvPr/>
        </p:nvSpPr>
        <p:spPr>
          <a:xfrm>
            <a:off x="7985025" y="4935695"/>
            <a:ext cx="1729654" cy="120313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Latest optimal policy</a:t>
            </a:r>
          </a:p>
        </p:txBody>
      </p:sp>
      <p:sp>
        <p:nvSpPr>
          <p:cNvPr id="6" name="Rectangle: Rounded Corners 24">
            <a:extLst>
              <a:ext uri="{FF2B5EF4-FFF2-40B4-BE49-F238E27FC236}">
                <a16:creationId xmlns:a16="http://schemas.microsoft.com/office/drawing/2014/main" id="{48DCA591-D93C-448C-866A-6C4A50965642}"/>
              </a:ext>
            </a:extLst>
          </p:cNvPr>
          <p:cNvSpPr/>
          <p:nvPr/>
        </p:nvSpPr>
        <p:spPr>
          <a:xfrm>
            <a:off x="7975486" y="2841816"/>
            <a:ext cx="1748732" cy="165109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Transition model and Utility</a:t>
            </a:r>
          </a:p>
        </p:txBody>
      </p:sp>
      <p:cxnSp>
        <p:nvCxnSpPr>
          <p:cNvPr id="7" name="Curved Connector 9">
            <a:extLst>
              <a:ext uri="{FF2B5EF4-FFF2-40B4-BE49-F238E27FC236}">
                <a16:creationId xmlns:a16="http://schemas.microsoft.com/office/drawing/2014/main" id="{A3A41E62-B577-4F95-BACB-BF47016DF11A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8622111" y="4714302"/>
            <a:ext cx="449137" cy="6348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B1F853A9-82A6-4E2E-B043-BCB65E601301}"/>
              </a:ext>
            </a:extLst>
          </p:cNvPr>
          <p:cNvSpPr/>
          <p:nvPr/>
        </p:nvSpPr>
        <p:spPr>
          <a:xfrm>
            <a:off x="7985025" y="1317721"/>
            <a:ext cx="1729654" cy="11360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Sampling policy</a:t>
            </a:r>
          </a:p>
        </p:txBody>
      </p:sp>
      <p:cxnSp>
        <p:nvCxnSpPr>
          <p:cNvPr id="9" name="Curved Connector 9">
            <a:extLst>
              <a:ext uri="{FF2B5EF4-FFF2-40B4-BE49-F238E27FC236}">
                <a16:creationId xmlns:a16="http://schemas.microsoft.com/office/drawing/2014/main" id="{9EDE96A7-2A35-407A-9D53-F5FF8F5C90B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8655843" y="2647806"/>
            <a:ext cx="388018" cy="12700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8DCC3C5-F73D-45F1-BC86-692C3AD17646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8598696" y="1066564"/>
            <a:ext cx="502314" cy="1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7">
            <a:extLst>
              <a:ext uri="{FF2B5EF4-FFF2-40B4-BE49-F238E27FC236}">
                <a16:creationId xmlns:a16="http://schemas.microsoft.com/office/drawing/2014/main" id="{F1515C13-06AF-40D7-B923-D34FAF644068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9714679" y="1885760"/>
            <a:ext cx="12700" cy="3651503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569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3699-7A82-9E48-B028-CC48FF3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CD152-EA6E-2849-B30B-07BB1ACCA6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295400"/>
                <a:ext cx="6516948" cy="5504688"/>
              </a:xfrm>
            </p:spPr>
            <p:txBody>
              <a:bodyPr>
                <a:normAutofit/>
              </a:bodyPr>
              <a:lstStyle/>
              <a:p>
                <a:pPr marL="11113" indent="0">
                  <a:buNone/>
                </a:pPr>
                <a:r>
                  <a:rPr lang="en-US" sz="2800" dirty="0"/>
                  <a:t>During each iteration, we use a sampling policy to:</a:t>
                </a:r>
              </a:p>
              <a:p>
                <a:r>
                  <a:rPr lang="en-US" sz="2800" dirty="0"/>
                  <a:t>Generate samples;</a:t>
                </a:r>
              </a:p>
              <a:p>
                <a:r>
                  <a:rPr lang="en-US" sz="2800" dirty="0"/>
                  <a:t>Obtain the utility;</a:t>
                </a:r>
              </a:p>
              <a:p>
                <a:r>
                  <a:rPr lang="en-US" sz="2800" dirty="0"/>
                  <a:t>Obtain a latest optimal policy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9"/>
                              </m:r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sz="2800" dirty="0"/>
              </a:p>
              <a:p>
                <a:pPr marL="350837" lvl="1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Problem: it requires the transition model again.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CD152-EA6E-2849-B30B-07BB1ACCA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295400"/>
                <a:ext cx="6516948" cy="5504688"/>
              </a:xfrm>
              <a:blipFill>
                <a:blip r:embed="rId2"/>
                <a:stretch>
                  <a:fillRect l="-1946"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F0DA-CE97-F346-B05B-26356BF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255924A2-4ED2-6B4A-80FE-4222EC6196E9}"/>
              </a:ext>
            </a:extLst>
          </p:cNvPr>
          <p:cNvSpPr/>
          <p:nvPr/>
        </p:nvSpPr>
        <p:spPr>
          <a:xfrm>
            <a:off x="7985025" y="4935695"/>
            <a:ext cx="1729654" cy="120313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Latest optimal policy</a:t>
            </a:r>
          </a:p>
        </p:txBody>
      </p:sp>
      <p:sp>
        <p:nvSpPr>
          <p:cNvPr id="9" name="Rectangle: Rounded Corners 24">
            <a:extLst>
              <a:ext uri="{FF2B5EF4-FFF2-40B4-BE49-F238E27FC236}">
                <a16:creationId xmlns:a16="http://schemas.microsoft.com/office/drawing/2014/main" id="{D7BBD5CB-54B2-4847-A044-A9A51FAE96D6}"/>
              </a:ext>
            </a:extLst>
          </p:cNvPr>
          <p:cNvSpPr/>
          <p:nvPr/>
        </p:nvSpPr>
        <p:spPr>
          <a:xfrm>
            <a:off x="7975486" y="2841816"/>
            <a:ext cx="1748732" cy="165109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Transition model and Utility</a:t>
            </a:r>
          </a:p>
        </p:txBody>
      </p:sp>
      <p:cxnSp>
        <p:nvCxnSpPr>
          <p:cNvPr id="11" name="Curved Connector 9">
            <a:extLst>
              <a:ext uri="{FF2B5EF4-FFF2-40B4-BE49-F238E27FC236}">
                <a16:creationId xmlns:a16="http://schemas.microsoft.com/office/drawing/2014/main" id="{061E38C8-AB00-C94B-80FC-FCD94927E46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8622111" y="4714302"/>
            <a:ext cx="449137" cy="6348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23">
            <a:extLst>
              <a:ext uri="{FF2B5EF4-FFF2-40B4-BE49-F238E27FC236}">
                <a16:creationId xmlns:a16="http://schemas.microsoft.com/office/drawing/2014/main" id="{7DC98FB6-EE63-0344-8081-567DC7F7A113}"/>
              </a:ext>
            </a:extLst>
          </p:cNvPr>
          <p:cNvSpPr/>
          <p:nvPr/>
        </p:nvSpPr>
        <p:spPr>
          <a:xfrm>
            <a:off x="7985025" y="1317721"/>
            <a:ext cx="1729654" cy="11360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Sampling policy</a:t>
            </a:r>
          </a:p>
        </p:txBody>
      </p:sp>
      <p:cxnSp>
        <p:nvCxnSpPr>
          <p:cNvPr id="55" name="Curved Connector 9">
            <a:extLst>
              <a:ext uri="{FF2B5EF4-FFF2-40B4-BE49-F238E27FC236}">
                <a16:creationId xmlns:a16="http://schemas.microsoft.com/office/drawing/2014/main" id="{AAB0145D-A3FB-5648-A4B4-B18AF405F926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 rot="5400000">
            <a:off x="8655843" y="2647806"/>
            <a:ext cx="388018" cy="12700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9">
            <a:extLst>
              <a:ext uri="{FF2B5EF4-FFF2-40B4-BE49-F238E27FC236}">
                <a16:creationId xmlns:a16="http://schemas.microsoft.com/office/drawing/2014/main" id="{C0CB4A3B-F652-C24B-A29E-0DF7DD6204CD}"/>
              </a:ext>
            </a:extLst>
          </p:cNvPr>
          <p:cNvCxnSpPr>
            <a:cxnSpLocks/>
            <a:endCxn id="38" idx="0"/>
          </p:cNvCxnSpPr>
          <p:nvPr/>
        </p:nvCxnSpPr>
        <p:spPr>
          <a:xfrm rot="5400000">
            <a:off x="8598696" y="1066564"/>
            <a:ext cx="502314" cy="1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262399A-DA62-6E4D-8AF4-2CC86278C13C}"/>
              </a:ext>
            </a:extLst>
          </p:cNvPr>
          <p:cNvCxnSpPr>
            <a:cxnSpLocks/>
            <a:stCxn id="8" idx="3"/>
            <a:endCxn id="38" idx="3"/>
          </p:cNvCxnSpPr>
          <p:nvPr/>
        </p:nvCxnSpPr>
        <p:spPr>
          <a:xfrm flipV="1">
            <a:off x="9714679" y="1885760"/>
            <a:ext cx="12700" cy="3651503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66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Exploitation and Exploration</a:t>
            </a:r>
          </a:p>
          <a:p>
            <a:r>
              <a:rPr lang="en-US" dirty="0"/>
              <a:t>Model-Free Utility Learning</a:t>
            </a:r>
          </a:p>
          <a:p>
            <a:r>
              <a:rPr lang="en-US" dirty="0"/>
              <a:t>Another Utility Model: Q-Value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0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334F-3C28-7845-911F-E19E9349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Q-Value: Another Utility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CC2D8-7DA0-1441-99A0-882F1CF9D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: an expected utility of a </a:t>
                </a:r>
                <a:r>
                  <a:rPr lang="en-US" dirty="0">
                    <a:ea typeface="Cambria Math" panose="02040503050406030204" pitchFamily="18" charset="0"/>
                  </a:rPr>
                  <a:t>stochastic </a:t>
                </a:r>
                <a:r>
                  <a:rPr lang="en-US" dirty="0"/>
                  <a:t>state sequence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under an optimal </a:t>
                </a:r>
                <a:r>
                  <a:rPr lang="en-US" dirty="0"/>
                  <a:t>policy.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: an expected utility of a </a:t>
                </a:r>
                <a:r>
                  <a:rPr lang="en-US" dirty="0">
                    <a:ea typeface="Cambria Math" panose="02040503050406030204" pitchFamily="18" charset="0"/>
                  </a:rPr>
                  <a:t>stochastic (</a:t>
                </a:r>
                <a:r>
                  <a:rPr lang="en-US" dirty="0"/>
                  <a:t>state, action) sequence starting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under a </a:t>
                </a:r>
                <a:r>
                  <a:rPr lang="en-US" dirty="0"/>
                  <a:t>policy.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CC2D8-7DA0-1441-99A0-882F1CF9D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D8D7E-E017-1E47-9524-720929DB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60BC-8466-D94F-AE14-9B0F5E59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B3B99-6F8F-0443-8853-CB030C63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797495-D351-4D40-95BB-081126B0F82A}"/>
              </a:ext>
            </a:extLst>
          </p:cNvPr>
          <p:cNvSpPr/>
          <p:nvPr/>
        </p:nvSpPr>
        <p:spPr>
          <a:xfrm>
            <a:off x="6416116" y="46172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425C3-EAB0-CE42-AEB4-96705A17D1F6}"/>
              </a:ext>
            </a:extLst>
          </p:cNvPr>
          <p:cNvSpPr/>
          <p:nvPr/>
        </p:nvSpPr>
        <p:spPr>
          <a:xfrm>
            <a:off x="4187568" y="46172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75EB4-C28C-0845-A4A8-BDEBBF3E85D6}"/>
              </a:ext>
            </a:extLst>
          </p:cNvPr>
          <p:cNvSpPr/>
          <p:nvPr/>
        </p:nvSpPr>
        <p:spPr>
          <a:xfrm>
            <a:off x="5301842" y="46172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E475F-F56E-0147-ABF6-A4343848C65E}"/>
              </a:ext>
            </a:extLst>
          </p:cNvPr>
          <p:cNvSpPr/>
          <p:nvPr/>
        </p:nvSpPr>
        <p:spPr>
          <a:xfrm>
            <a:off x="7530390" y="46172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9F4875-B313-3F4E-AD1F-80E25B1ED7EA}"/>
              </a:ext>
            </a:extLst>
          </p:cNvPr>
          <p:cNvSpPr/>
          <p:nvPr/>
        </p:nvSpPr>
        <p:spPr>
          <a:xfrm>
            <a:off x="3468442" y="39279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3FD3F2-76C6-E64C-989A-0BDDA71E87FB}"/>
              </a:ext>
            </a:extLst>
          </p:cNvPr>
          <p:cNvSpPr/>
          <p:nvPr/>
        </p:nvSpPr>
        <p:spPr>
          <a:xfrm>
            <a:off x="3487678" y="17169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102DD5-BF77-1442-A168-73C6BC2B2845}"/>
              </a:ext>
            </a:extLst>
          </p:cNvPr>
          <p:cNvSpPr/>
          <p:nvPr/>
        </p:nvSpPr>
        <p:spPr>
          <a:xfrm>
            <a:off x="3463634" y="28224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524CCD5-E27B-3748-AFBA-377989E01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57565"/>
              </p:ext>
            </p:extLst>
          </p:nvPr>
        </p:nvGraphicFramePr>
        <p:xfrm>
          <a:off x="3786190" y="1368552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34090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77953">
                  <a:extLst>
                    <a:ext uri="{9D8B030D-6E8A-4147-A177-3AD203B41FA5}">
                      <a16:colId xmlns:a16="http://schemas.microsoft.com/office/drawing/2014/main" val="3961159475"/>
                    </a:ext>
                  </a:extLst>
                </a:gridCol>
                <a:gridCol w="52817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83867">
                  <a:extLst>
                    <a:ext uri="{9D8B030D-6E8A-4147-A177-3AD203B41FA5}">
                      <a16:colId xmlns:a16="http://schemas.microsoft.com/office/drawing/2014/main" val="2228921662"/>
                    </a:ext>
                  </a:extLst>
                </a:gridCol>
                <a:gridCol w="581255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788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84.7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94.9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84.6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-14288" algn="r">
                        <a:tabLst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94.6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91.2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95.9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78.1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20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73.1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74.8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64.1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-57.7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45.1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46.9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78.8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53.8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-74.0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49.5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51.7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50.6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61.4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53.6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34.6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48.4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14.6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53.2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60.6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5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F3FE-1F06-E349-9F91-AEAFDE14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Q-Value Properties under 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2168-A449-5049-8C5D-F53296473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We can obtain both the utility and the optimal policy without obtaining the transition model.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2168-A449-5049-8C5D-F53296473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56F57-4E98-F74C-8194-56CCFB3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9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4CAC-4D14-C349-9EC6-EFA02C7A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5367C-C439-3742-B008-E4BD3AF989E2}"/>
              </a:ext>
            </a:extLst>
          </p:cNvPr>
          <p:cNvSpPr/>
          <p:nvPr/>
        </p:nvSpPr>
        <p:spPr>
          <a:xfrm>
            <a:off x="2240643" y="2610732"/>
            <a:ext cx="7066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Candara" panose="020E0502030303020204" pitchFamily="34" charset="0"/>
              </a:rPr>
              <a:t>How to learn Q-values?</a:t>
            </a:r>
          </a:p>
        </p:txBody>
      </p:sp>
    </p:spTree>
    <p:extLst>
      <p:ext uri="{BB962C8B-B14F-4D97-AF65-F5344CB8AC3E}">
        <p14:creationId xmlns:p14="http://schemas.microsoft.com/office/powerpoint/2010/main" val="2698654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20F3FE-1F06-E349-9F91-AEAFDE147F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Recall: Learning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20F3FE-1F06-E349-9F91-AEAFDE147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2168-A449-5049-8C5D-F53296473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Model-free MC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400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e>
                        </m:d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 ⋯−</m:t>
                        </m:r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Model-free TD</a:t>
                </a:r>
                <a:b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2168-A449-5049-8C5D-F53296473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2" t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56F57-4E98-F74C-8194-56CCFB3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7F2C2C-1F0F-0C49-8307-7E7629858EA8}"/>
              </a:ext>
            </a:extLst>
          </p:cNvPr>
          <p:cNvSpPr/>
          <p:nvPr/>
        </p:nvSpPr>
        <p:spPr>
          <a:xfrm>
            <a:off x="2030630" y="4699061"/>
            <a:ext cx="6773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Our focus on learning Q(</a:t>
            </a:r>
            <a:r>
              <a:rPr lang="en-US" sz="2800" dirty="0" err="1">
                <a:solidFill>
                  <a:srgbClr val="FF0000"/>
                </a:solidFill>
                <a:latin typeface="Candara" panose="020E0502030303020204" pitchFamily="34" charset="0"/>
              </a:rPr>
              <a:t>s,a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): model-free TD</a:t>
            </a:r>
          </a:p>
        </p:txBody>
      </p:sp>
    </p:spTree>
    <p:extLst>
      <p:ext uri="{BB962C8B-B14F-4D97-AF65-F5344CB8AC3E}">
        <p14:creationId xmlns:p14="http://schemas.microsoft.com/office/powerpoint/2010/main" val="173216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F3FE-1F06-E349-9F91-AEAFDE14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Model-Free TD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2168-A449-5049-8C5D-F53296473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022764"/>
                <a:ext cx="10972800" cy="45304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SARSA (State-Action-Reward-State-Action) learning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+ 1</a:t>
                </a: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Q-learning</a:t>
                </a: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2168-A449-5049-8C5D-F53296473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022764"/>
                <a:ext cx="10972800" cy="4530438"/>
              </a:xfrm>
              <a:blipFill>
                <a:blip r:embed="rId2"/>
                <a:stretch>
                  <a:fillRect l="-1272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56F57-4E98-F74C-8194-56CCFB3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A41CDA-2ADE-794E-81E2-FEA51B83D831}"/>
                  </a:ext>
                </a:extLst>
              </p:cNvPr>
              <p:cNvSpPr/>
              <p:nvPr/>
            </p:nvSpPr>
            <p:spPr>
              <a:xfrm>
                <a:off x="857414" y="1063752"/>
                <a:ext cx="6153479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A41CDA-2ADE-794E-81E2-FEA51B83D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14" y="1063752"/>
                <a:ext cx="6153479" cy="851708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306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3699-7A82-9E48-B028-CC48FF3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B1D7DA-0B60-C046-BA04-0FB507CF038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ε</a:t>
                </a:r>
                <a:r>
                  <a:rPr lang="en-US" dirty="0"/>
                  <a:t>-Greedy to run a trial:</a:t>
                </a:r>
              </a:p>
              <a:p>
                <a:pPr lvl="1"/>
                <a:r>
                  <a:rPr lang="en-US" dirty="0"/>
                  <a:t>Each trial generates a trajectory of (state, action, reward): </a:t>
                </a:r>
                <a:br>
                  <a:rPr lang="en-US" dirty="0"/>
                </a:br>
                <a:r>
                  <a:rPr lang="en-US" i="1" dirty="0">
                    <a:solidFill>
                      <a:srgbClr val="7030A0"/>
                    </a:solidFill>
                  </a:rPr>
                  <a:t>s, a, r, s’, a’, r’, s’’, a’’, r’’, …</a:t>
                </a:r>
              </a:p>
              <a:p>
                <a:r>
                  <a:rPr lang="en-US" dirty="0"/>
                  <a:t>Update Q-values:</a:t>
                </a:r>
              </a:p>
              <a:p>
                <a:pPr lvl="1"/>
                <a:r>
                  <a:rPr lang="en-US" dirty="0"/>
                  <a:t>Use SARSA or Q-Learning to update </a:t>
                </a:r>
                <a:r>
                  <a:rPr lang="en-US" i="1" dirty="0">
                    <a:solidFill>
                      <a:srgbClr val="7030A0"/>
                    </a:solidFill>
                  </a:rPr>
                  <a:t>Q(s, a) </a:t>
                </a:r>
                <a:r>
                  <a:rPr lang="en-US" dirty="0"/>
                  <a:t>along the trajectory.</a:t>
                </a:r>
              </a:p>
              <a:p>
                <a:r>
                  <a:rPr lang="en-US" dirty="0"/>
                  <a:t>Update the optimal policy: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B1D7DA-0B60-C046-BA04-0FB507CF0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7" t="-461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F0DA-CE97-F346-B05B-26356BF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255924A2-4ED2-6B4A-80FE-4222EC6196E9}"/>
              </a:ext>
            </a:extLst>
          </p:cNvPr>
          <p:cNvSpPr/>
          <p:nvPr/>
        </p:nvSpPr>
        <p:spPr>
          <a:xfrm>
            <a:off x="8481146" y="4862866"/>
            <a:ext cx="1729654" cy="120313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Latest optimal policy</a:t>
            </a:r>
          </a:p>
        </p:txBody>
      </p:sp>
      <p:sp>
        <p:nvSpPr>
          <p:cNvPr id="9" name="Rectangle: Rounded Corners 24">
            <a:extLst>
              <a:ext uri="{FF2B5EF4-FFF2-40B4-BE49-F238E27FC236}">
                <a16:creationId xmlns:a16="http://schemas.microsoft.com/office/drawing/2014/main" id="{D7BBD5CB-54B2-4847-A044-A9A51FAE96D6}"/>
              </a:ext>
            </a:extLst>
          </p:cNvPr>
          <p:cNvSpPr/>
          <p:nvPr/>
        </p:nvSpPr>
        <p:spPr>
          <a:xfrm>
            <a:off x="8471607" y="2768987"/>
            <a:ext cx="1748732" cy="165109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Q-value update</a:t>
            </a:r>
          </a:p>
        </p:txBody>
      </p:sp>
      <p:cxnSp>
        <p:nvCxnSpPr>
          <p:cNvPr id="11" name="Curved Connector 9">
            <a:extLst>
              <a:ext uri="{FF2B5EF4-FFF2-40B4-BE49-F238E27FC236}">
                <a16:creationId xmlns:a16="http://schemas.microsoft.com/office/drawing/2014/main" id="{061E38C8-AB00-C94B-80FC-FCD94927E46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9118232" y="4641473"/>
            <a:ext cx="449137" cy="6348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23">
            <a:extLst>
              <a:ext uri="{FF2B5EF4-FFF2-40B4-BE49-F238E27FC236}">
                <a16:creationId xmlns:a16="http://schemas.microsoft.com/office/drawing/2014/main" id="{7DC98FB6-EE63-0344-8081-567DC7F7A113}"/>
              </a:ext>
            </a:extLst>
          </p:cNvPr>
          <p:cNvSpPr/>
          <p:nvPr/>
        </p:nvSpPr>
        <p:spPr>
          <a:xfrm>
            <a:off x="8481146" y="1244892"/>
            <a:ext cx="1729654" cy="11360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Sampling policy</a:t>
            </a:r>
          </a:p>
        </p:txBody>
      </p:sp>
      <p:cxnSp>
        <p:nvCxnSpPr>
          <p:cNvPr id="55" name="Curved Connector 9">
            <a:extLst>
              <a:ext uri="{FF2B5EF4-FFF2-40B4-BE49-F238E27FC236}">
                <a16:creationId xmlns:a16="http://schemas.microsoft.com/office/drawing/2014/main" id="{AAB0145D-A3FB-5648-A4B4-B18AF405F926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 rot="5400000">
            <a:off x="9151964" y="2574977"/>
            <a:ext cx="388018" cy="12700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9">
            <a:extLst>
              <a:ext uri="{FF2B5EF4-FFF2-40B4-BE49-F238E27FC236}">
                <a16:creationId xmlns:a16="http://schemas.microsoft.com/office/drawing/2014/main" id="{C0CB4A3B-F652-C24B-A29E-0DF7DD6204CD}"/>
              </a:ext>
            </a:extLst>
          </p:cNvPr>
          <p:cNvCxnSpPr>
            <a:cxnSpLocks/>
            <a:endCxn id="38" idx="0"/>
          </p:cNvCxnSpPr>
          <p:nvPr/>
        </p:nvCxnSpPr>
        <p:spPr>
          <a:xfrm rot="5400000">
            <a:off x="9094817" y="993735"/>
            <a:ext cx="502314" cy="1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262399A-DA62-6E4D-8AF4-2CC86278C13C}"/>
              </a:ext>
            </a:extLst>
          </p:cNvPr>
          <p:cNvCxnSpPr>
            <a:cxnSpLocks/>
            <a:stCxn id="8" idx="3"/>
            <a:endCxn id="38" idx="3"/>
          </p:cNvCxnSpPr>
          <p:nvPr/>
        </p:nvCxnSpPr>
        <p:spPr>
          <a:xfrm flipV="1">
            <a:off x="10210800" y="1812931"/>
            <a:ext cx="12700" cy="3651503"/>
          </a:xfrm>
          <a:prstGeom prst="bentConnector3">
            <a:avLst>
              <a:gd name="adj1" fmla="val 270454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798A3F-43EA-0C41-8AA2-36EA882CD961}"/>
              </a:ext>
            </a:extLst>
          </p:cNvPr>
          <p:cNvSpPr/>
          <p:nvPr/>
        </p:nvSpPr>
        <p:spPr>
          <a:xfrm>
            <a:off x="7119317" y="1528695"/>
            <a:ext cx="1325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</a:rPr>
              <a:t>ε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-Greedy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35844D-7C06-6944-9498-645BD3937322}"/>
              </a:ext>
            </a:extLst>
          </p:cNvPr>
          <p:cNvSpPr/>
          <p:nvPr/>
        </p:nvSpPr>
        <p:spPr>
          <a:xfrm>
            <a:off x="6762988" y="3223183"/>
            <a:ext cx="16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SARSA or Q-Learning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B702A3-EDAF-1D45-9FBB-86C9D1DBA56A}"/>
              </a:ext>
            </a:extLst>
          </p:cNvPr>
          <p:cNvCxnSpPr>
            <a:cxnSpLocks/>
          </p:cNvCxnSpPr>
          <p:nvPr/>
        </p:nvCxnSpPr>
        <p:spPr>
          <a:xfrm>
            <a:off x="8347022" y="1812930"/>
            <a:ext cx="2982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2595C2-A730-E54F-AF5D-578292C959F0}"/>
              </a:ext>
            </a:extLst>
          </p:cNvPr>
          <p:cNvCxnSpPr>
            <a:cxnSpLocks/>
          </p:cNvCxnSpPr>
          <p:nvPr/>
        </p:nvCxnSpPr>
        <p:spPr>
          <a:xfrm>
            <a:off x="8328552" y="3679147"/>
            <a:ext cx="31668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6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70CD-A9EE-E847-B9D7-82EDBD6E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MDP Grid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101C-F341-9240-A7F3-2871492F9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6058305" cy="5504688"/>
          </a:xfrm>
        </p:spPr>
        <p:txBody>
          <a:bodyPr>
            <a:normAutofit/>
          </a:bodyPr>
          <a:lstStyle/>
          <a:p>
            <a:r>
              <a:rPr lang="en-US" dirty="0"/>
              <a:t>State reward function: </a:t>
            </a:r>
            <a:r>
              <a:rPr lang="en-US" dirty="0">
                <a:solidFill>
                  <a:srgbClr val="7030A0"/>
                </a:solidFill>
              </a:rPr>
              <a:t>R(s)</a:t>
            </a:r>
          </a:p>
          <a:p>
            <a:pPr lvl="1"/>
            <a:r>
              <a:rPr lang="en-US" dirty="0"/>
              <a:t>Absorbing state: +100, -100</a:t>
            </a:r>
          </a:p>
          <a:p>
            <a:pPr lvl="1"/>
            <a:r>
              <a:rPr lang="en-US" dirty="0"/>
              <a:t>Others: -1</a:t>
            </a:r>
          </a:p>
          <a:p>
            <a:r>
              <a:rPr lang="en-US" dirty="0"/>
              <a:t>Markovian Transition model: </a:t>
            </a:r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dirty="0" err="1">
                <a:solidFill>
                  <a:srgbClr val="7030A0"/>
                </a:solidFill>
              </a:rPr>
              <a:t>s’|s</a:t>
            </a:r>
            <a:r>
              <a:rPr lang="en-US" dirty="0">
                <a:solidFill>
                  <a:srgbClr val="7030A0"/>
                </a:solidFill>
              </a:rPr>
              <a:t>, a)</a:t>
            </a:r>
            <a:r>
              <a:rPr lang="en-US" dirty="0"/>
              <a:t> for Action </a:t>
            </a:r>
            <a:r>
              <a:rPr lang="en-US" dirty="0">
                <a:solidFill>
                  <a:srgbClr val="7030A0"/>
                </a:solidFill>
              </a:rPr>
              <a:t>a</a:t>
            </a:r>
          </a:p>
          <a:p>
            <a:pPr lvl="1"/>
            <a:r>
              <a:rPr lang="en-US" dirty="0"/>
              <a:t>Front: 0.8</a:t>
            </a:r>
          </a:p>
          <a:p>
            <a:pPr lvl="1"/>
            <a:r>
              <a:rPr lang="en-US" dirty="0"/>
              <a:t>Left: 0.1</a:t>
            </a:r>
          </a:p>
          <a:p>
            <a:pPr lvl="1"/>
            <a:r>
              <a:rPr lang="en-US" dirty="0"/>
              <a:t>Right: 0.1</a:t>
            </a:r>
          </a:p>
          <a:p>
            <a:pPr lvl="1"/>
            <a:r>
              <a:rPr lang="en-US" dirty="0"/>
              <a:t>Exception: bounced back by wall/obstacles.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1E344-0EF7-EF49-B3C8-23D1C82E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F49AE7-E20C-6E4F-9FEE-82A918622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114784"/>
              </p:ext>
            </p:extLst>
          </p:nvPr>
        </p:nvGraphicFramePr>
        <p:xfrm>
          <a:off x="7010400" y="1473200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pic>
        <p:nvPicPr>
          <p:cNvPr id="7" name="Graphic 6" descr="Map compass">
            <a:extLst>
              <a:ext uri="{FF2B5EF4-FFF2-40B4-BE49-F238E27FC236}">
                <a16:creationId xmlns:a16="http://schemas.microsoft.com/office/drawing/2014/main" id="{47AEB339-C9E4-E740-BABC-01D019C33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7041" y="4158667"/>
            <a:ext cx="750437" cy="7504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F89046-2DE6-F940-BCF5-2EF4E71580F1}"/>
              </a:ext>
            </a:extLst>
          </p:cNvPr>
          <p:cNvSpPr/>
          <p:nvPr/>
        </p:nvSpPr>
        <p:spPr>
          <a:xfrm>
            <a:off x="7581225" y="39714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FEDAB-F170-7240-A88E-CDF786BF57E8}"/>
              </a:ext>
            </a:extLst>
          </p:cNvPr>
          <p:cNvSpPr/>
          <p:nvPr/>
        </p:nvSpPr>
        <p:spPr>
          <a:xfrm>
            <a:off x="7500007" y="3825773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8345D6-73C6-1843-BDD4-88E4675F61CC}"/>
              </a:ext>
            </a:extLst>
          </p:cNvPr>
          <p:cNvSpPr/>
          <p:nvPr/>
        </p:nvSpPr>
        <p:spPr>
          <a:xfrm>
            <a:off x="8028647" y="434921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3D466-96B1-8F47-BD09-DE15F55AABD6}"/>
              </a:ext>
            </a:extLst>
          </p:cNvPr>
          <p:cNvSpPr/>
          <p:nvPr/>
        </p:nvSpPr>
        <p:spPr>
          <a:xfrm>
            <a:off x="7008236" y="436743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  <p:pic>
        <p:nvPicPr>
          <p:cNvPr id="15" name="Graphic 14" descr="Map compass">
            <a:extLst>
              <a:ext uri="{FF2B5EF4-FFF2-40B4-BE49-F238E27FC236}">
                <a16:creationId xmlns:a16="http://schemas.microsoft.com/office/drawing/2014/main" id="{44778520-774B-6149-956D-828707442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7960" y="4116581"/>
            <a:ext cx="750437" cy="7504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1FB382-AAE2-B041-B681-BFBE66AB9B1A}"/>
              </a:ext>
            </a:extLst>
          </p:cNvPr>
          <p:cNvSpPr/>
          <p:nvPr/>
        </p:nvSpPr>
        <p:spPr>
          <a:xfrm rot="5400000">
            <a:off x="9483560" y="424584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EFB350-F702-A04F-9D8B-5E4178732D04}"/>
              </a:ext>
            </a:extLst>
          </p:cNvPr>
          <p:cNvSpPr/>
          <p:nvPr/>
        </p:nvSpPr>
        <p:spPr>
          <a:xfrm>
            <a:off x="9721006" y="4325352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0DB7B-023F-7840-AFEA-46DE379F6019}"/>
              </a:ext>
            </a:extLst>
          </p:cNvPr>
          <p:cNvSpPr/>
          <p:nvPr/>
        </p:nvSpPr>
        <p:spPr>
          <a:xfrm>
            <a:off x="9127794" y="4810076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4626C-5A0F-CC46-B37D-6650DEFB1EC9}"/>
              </a:ext>
            </a:extLst>
          </p:cNvPr>
          <p:cNvSpPr/>
          <p:nvPr/>
        </p:nvSpPr>
        <p:spPr>
          <a:xfrm>
            <a:off x="9160234" y="386580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811943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Initial Optimal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AD2638-658F-4F52-99F8-5CD925B44A09}"/>
              </a:ext>
            </a:extLst>
          </p:cNvPr>
          <p:cNvSpPr/>
          <p:nvPr/>
        </p:nvSpPr>
        <p:spPr>
          <a:xfrm>
            <a:off x="2945656" y="5157326"/>
            <a:ext cx="63795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Since all Q-values are zero for any state-action pair, any action at any state is an optimal action.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B6DCDC-600A-4329-802D-2D761CC5FBE5}"/>
              </a:ext>
            </a:extLst>
          </p:cNvPr>
          <p:cNvSpPr/>
          <p:nvPr/>
        </p:nvSpPr>
        <p:spPr>
          <a:xfrm>
            <a:off x="8462338" y="1415293"/>
            <a:ext cx="1891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Optimal action:</a:t>
            </a:r>
            <a:b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highlighted in red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14F4E8-F2C0-49B2-AC88-E7561E7D6CC4}"/>
              </a:ext>
            </a:extLst>
          </p:cNvPr>
          <p:cNvSpPr/>
          <p:nvPr/>
        </p:nvSpPr>
        <p:spPr>
          <a:xfrm>
            <a:off x="6416116" y="46172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BDFDA4-B5DB-4434-B422-BAC504E38DA2}"/>
              </a:ext>
            </a:extLst>
          </p:cNvPr>
          <p:cNvSpPr/>
          <p:nvPr/>
        </p:nvSpPr>
        <p:spPr>
          <a:xfrm>
            <a:off x="4187568" y="46172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6911D2-60C9-4F2A-909F-A84B5AE3C8E0}"/>
              </a:ext>
            </a:extLst>
          </p:cNvPr>
          <p:cNvSpPr/>
          <p:nvPr/>
        </p:nvSpPr>
        <p:spPr>
          <a:xfrm>
            <a:off x="5301842" y="46172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C7A2EC-84C6-4607-9068-9FB67AF8B5FE}"/>
              </a:ext>
            </a:extLst>
          </p:cNvPr>
          <p:cNvSpPr/>
          <p:nvPr/>
        </p:nvSpPr>
        <p:spPr>
          <a:xfrm>
            <a:off x="7530390" y="46172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AF5745-7637-4B0C-868C-557E082A4714}"/>
              </a:ext>
            </a:extLst>
          </p:cNvPr>
          <p:cNvSpPr/>
          <p:nvPr/>
        </p:nvSpPr>
        <p:spPr>
          <a:xfrm>
            <a:off x="3468442" y="39279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4A7023-BACA-43BB-82E2-1532EE0CEB80}"/>
              </a:ext>
            </a:extLst>
          </p:cNvPr>
          <p:cNvSpPr/>
          <p:nvPr/>
        </p:nvSpPr>
        <p:spPr>
          <a:xfrm>
            <a:off x="3487678" y="17169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146172-8267-4187-AB04-E7EE7CCC1AA0}"/>
              </a:ext>
            </a:extLst>
          </p:cNvPr>
          <p:cNvSpPr/>
          <p:nvPr/>
        </p:nvSpPr>
        <p:spPr>
          <a:xfrm>
            <a:off x="3463634" y="28224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6DF1DB6-1D45-4D1E-89DB-DCD38EEFD4D6}"/>
                  </a:ext>
                </a:extLst>
              </p:cNvPr>
              <p:cNvSpPr/>
              <p:nvPr/>
            </p:nvSpPr>
            <p:spPr>
              <a:xfrm>
                <a:off x="5378346" y="879087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6DF1DB6-1D45-4D1E-89DB-DCD38EEFD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6" y="879087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EB740F-9A1B-D44E-9148-DD00C831E8EE}"/>
                  </a:ext>
                </a:extLst>
              </p:cNvPr>
              <p:cNvSpPr/>
              <p:nvPr/>
            </p:nvSpPr>
            <p:spPr>
              <a:xfrm>
                <a:off x="9032895" y="177710"/>
                <a:ext cx="137665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8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EB740F-9A1B-D44E-9148-DD00C831E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895" y="177710"/>
                <a:ext cx="1376659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1E1783-3B24-444B-9807-30D229BD8EAE}"/>
              </a:ext>
            </a:extLst>
          </p:cNvPr>
          <p:cNvGraphicFramePr>
            <a:graphicFrameLocks noGrp="1"/>
          </p:cNvGraphicFramePr>
          <p:nvPr/>
        </p:nvGraphicFramePr>
        <p:xfrm>
          <a:off x="3768864" y="1363613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320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Initial ε-Greedy Sampling Policy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A21ACA-ABA3-47AD-A6EE-22B6AE4B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153891"/>
            <a:ext cx="10972800" cy="13993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Due to many optimal action options, the ε-Greedy sampling policy will choose many random actions. </a:t>
            </a:r>
          </a:p>
          <a:p>
            <a:r>
              <a:rPr lang="en-US" dirty="0"/>
              <a:t>It might take a long time to reach the terminal state to have a complete trial.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CF7AA8-0FBE-409D-A491-B32AB57930DC}"/>
              </a:ext>
            </a:extLst>
          </p:cNvPr>
          <p:cNvSpPr/>
          <p:nvPr/>
        </p:nvSpPr>
        <p:spPr>
          <a:xfrm>
            <a:off x="6416116" y="46172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DB6D9-B859-4F8E-9831-BF91D2B41BD0}"/>
              </a:ext>
            </a:extLst>
          </p:cNvPr>
          <p:cNvSpPr/>
          <p:nvPr/>
        </p:nvSpPr>
        <p:spPr>
          <a:xfrm>
            <a:off x="4187568" y="46172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56CB1-01B7-4756-A623-DD89A7CE760D}"/>
              </a:ext>
            </a:extLst>
          </p:cNvPr>
          <p:cNvSpPr/>
          <p:nvPr/>
        </p:nvSpPr>
        <p:spPr>
          <a:xfrm>
            <a:off x="5301842" y="46172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91C811-38C2-4741-BA21-EAC8747AF763}"/>
              </a:ext>
            </a:extLst>
          </p:cNvPr>
          <p:cNvSpPr/>
          <p:nvPr/>
        </p:nvSpPr>
        <p:spPr>
          <a:xfrm>
            <a:off x="7530390" y="46172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6E88-BFFE-4223-A2D7-E6C9C17A669D}"/>
              </a:ext>
            </a:extLst>
          </p:cNvPr>
          <p:cNvSpPr/>
          <p:nvPr/>
        </p:nvSpPr>
        <p:spPr>
          <a:xfrm>
            <a:off x="3468442" y="39279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ED290D-7640-4C83-988D-57ADC5419E4C}"/>
              </a:ext>
            </a:extLst>
          </p:cNvPr>
          <p:cNvSpPr/>
          <p:nvPr/>
        </p:nvSpPr>
        <p:spPr>
          <a:xfrm>
            <a:off x="3487678" y="17169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635CA-F4A9-484B-A06B-F8F8234C87E7}"/>
              </a:ext>
            </a:extLst>
          </p:cNvPr>
          <p:cNvSpPr/>
          <p:nvPr/>
        </p:nvSpPr>
        <p:spPr>
          <a:xfrm>
            <a:off x="3463634" y="28224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6E9D20F-4FB3-43FE-BCE2-92B9A0433526}"/>
                  </a:ext>
                </a:extLst>
              </p:cNvPr>
              <p:cNvSpPr/>
              <p:nvPr/>
            </p:nvSpPr>
            <p:spPr>
              <a:xfrm>
                <a:off x="5378346" y="879087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6E9D20F-4FB3-43FE-BCE2-92B9A0433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6" y="879087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0C9B496-C473-4199-97BA-D2380992A1EC}"/>
              </a:ext>
            </a:extLst>
          </p:cNvPr>
          <p:cNvGraphicFramePr>
            <a:graphicFrameLocks noGrp="1"/>
          </p:cNvGraphicFramePr>
          <p:nvPr/>
        </p:nvGraphicFramePr>
        <p:xfrm>
          <a:off x="3768864" y="1363613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03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An Initial Sampling Trajectory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Graphic 5" descr="Map compass">
            <a:extLst>
              <a:ext uri="{FF2B5EF4-FFF2-40B4-BE49-F238E27FC236}">
                <a16:creationId xmlns:a16="http://schemas.microsoft.com/office/drawing/2014/main" id="{834619A9-13A9-4849-B539-8DF943C98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8421" y="3866099"/>
            <a:ext cx="535579" cy="5355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CE6AE9-84A7-4590-9EAF-BEA68ED73A7A}"/>
              </a:ext>
            </a:extLst>
          </p:cNvPr>
          <p:cNvSpPr/>
          <p:nvPr/>
        </p:nvSpPr>
        <p:spPr>
          <a:xfrm>
            <a:off x="3552721" y="5238465"/>
            <a:ext cx="4936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There are many random actions and some drifting  and bouncing-back.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95D8F4-6CF4-4FF7-BBB6-10AF07393EA9}"/>
              </a:ext>
            </a:extLst>
          </p:cNvPr>
          <p:cNvSpPr/>
          <p:nvPr/>
        </p:nvSpPr>
        <p:spPr>
          <a:xfrm>
            <a:off x="6416116" y="46172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3FBA3-399D-48EA-94E9-D767FE526B2F}"/>
              </a:ext>
            </a:extLst>
          </p:cNvPr>
          <p:cNvSpPr/>
          <p:nvPr/>
        </p:nvSpPr>
        <p:spPr>
          <a:xfrm>
            <a:off x="4187568" y="46172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FD3E2-CF57-40AF-B4A9-5C12A796B1EC}"/>
              </a:ext>
            </a:extLst>
          </p:cNvPr>
          <p:cNvSpPr/>
          <p:nvPr/>
        </p:nvSpPr>
        <p:spPr>
          <a:xfrm>
            <a:off x="5301842" y="46172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5E9E2-73F6-4304-82A9-73876F47A244}"/>
              </a:ext>
            </a:extLst>
          </p:cNvPr>
          <p:cNvSpPr/>
          <p:nvPr/>
        </p:nvSpPr>
        <p:spPr>
          <a:xfrm>
            <a:off x="7530390" y="46172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BF6AD-5A08-4E8A-886B-017A14F59EC8}"/>
              </a:ext>
            </a:extLst>
          </p:cNvPr>
          <p:cNvSpPr/>
          <p:nvPr/>
        </p:nvSpPr>
        <p:spPr>
          <a:xfrm>
            <a:off x="3468442" y="39279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E5C83-8674-4729-9D95-61B11C997ABF}"/>
              </a:ext>
            </a:extLst>
          </p:cNvPr>
          <p:cNvSpPr/>
          <p:nvPr/>
        </p:nvSpPr>
        <p:spPr>
          <a:xfrm>
            <a:off x="3487678" y="17169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3CB67C-D061-43C5-8C17-7F9A06FAA01B}"/>
              </a:ext>
            </a:extLst>
          </p:cNvPr>
          <p:cNvSpPr/>
          <p:nvPr/>
        </p:nvSpPr>
        <p:spPr>
          <a:xfrm>
            <a:off x="3463634" y="28224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2B0CBE-16B8-450C-94E1-CE873D7AC04C}"/>
                  </a:ext>
                </a:extLst>
              </p:cNvPr>
              <p:cNvSpPr/>
              <p:nvPr/>
            </p:nvSpPr>
            <p:spPr>
              <a:xfrm>
                <a:off x="5378346" y="879087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2B0CBE-16B8-450C-94E1-CE873D7AC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6" y="879087"/>
                <a:ext cx="1190711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54EDE81-1837-4277-9DDE-A569F3025052}"/>
              </a:ext>
            </a:extLst>
          </p:cNvPr>
          <p:cNvGraphicFramePr>
            <a:graphicFrameLocks noGrp="1"/>
          </p:cNvGraphicFramePr>
          <p:nvPr/>
        </p:nvGraphicFramePr>
        <p:xfrm>
          <a:off x="3768864" y="1363613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48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1042 C 0.0013 -0.00996 0.00273 -0.00926 0.0043 -0.00926 C 0.00625 -0.00926 0.0082 -0.00996 0.01003 -0.01042 C 0.0125 -0.01088 0.0151 -0.01134 0.01758 -0.01181 C 0.01862 -0.01227 0.02005 -0.0132 0.02122 -0.0132 C 0.0306 -0.01412 0.04023 -0.01412 0.04974 -0.01482 C 0.05143 -0.01505 0.05313 -0.01528 0.05495 -0.01621 C 0.05599 -0.01644 0.05742 -0.0169 0.05846 -0.01713 C 0.06068 -0.01806 0.0625 -0.01806 0.06445 -0.01829 C 0.07318 -0.01806 0.08151 -0.01713 0.0901 -0.01713 C 0.09089 -0.01713 0.09232 -0.01713 0.09232 -0.01829 C 0.09336 -0.03634 0.0931 -0.05371 0.0931 -0.07153 C 0.0931 -0.07477 0.09258 -0.06528 0.09232 -0.06204 C 0.09206 -0.05232 0.09193 -0.04306 0.09154 -0.0338 C 0.09154 -0.02986 0.09102 -0.02639 0.09089 -0.02269 C 0.0905 -0.01551 0.09036 -0.0081 0.0901 -0.00116 C 0.09036 0.00324 0.09076 0.00694 0.09089 0.01134 C 0.09141 0.02153 0.09206 0.03912 0.09232 0.0493 C 0.09102 0.08055 0.09193 0.06828 0.09089 0.03148 C 0.0905 0.01898 0.0901 0.01366 0.08932 0.00162 C 0.08958 -0.00047 0.0888 -0.00463 0.0901 -0.00533 C 0.09909 -0.00764 0.10833 -0.00579 0.11719 -0.00625 C 0.11953 -0.00648 0.12175 -0.00764 0.12383 -0.00764 C 0.13711 -0.00857 0.15026 -0.0088 0.16354 -0.00926 C 0.17578 -0.00787 0.17786 -0.01667 0.17969 -0.00394 C 0.17995 -0.00116 0.18021 0.00069 0.18047 0.00324 C 0.18073 0.01412 0.18112 0.02477 0.18112 0.03565 C 0.18112 0.07199 0.18151 0.07245 0.17969 0.05856 C 0.1819 0.00694 0.17917 0.07153 0.18112 0.02592 C 0.18216 0.00162 0.18138 0.01597 0.18255 -0.00232 C 0.18242 -0.00556 0.1819 -0.0088 0.1819 -0.01181 C 0.1819 -0.0294 0.18203 -0.0294 0.18333 -0.04167 C 0.18372 -0.04931 0.18411 -0.05695 0.18411 -0.06459 C 0.18411 -0.06806 0.18359 -0.07084 0.18333 -0.07408 C 0.18294 -0.07917 0.18294 -0.08426 0.18255 -0.08912 C 0.18255 -0.09051 0.18203 -0.09167 0.1819 -0.09329 C 0.18177 -0.09491 0.18138 -0.09676 0.18112 -0.09861 C 0.18086 -0.10301 0.18086 -0.10787 0.18047 -0.11204 C 0.18034 -0.11343 0.17995 -0.11482 0.17969 -0.11621 C 0.17904 -0.12084 0.17878 -0.12384 0.17826 -0.12871 C 0.17786 -0.13496 0.17747 -0.14097 0.17747 -0.14722 C 0.17747 -0.15371 0.17878 -0.15996 0.17826 -0.16621 C 0.17826 -0.16783 0.17682 -0.16759 0.17604 -0.16783 C 0.1707 -0.16852 0.16536 -0.16875 0.1599 -0.16922 C 0.15612 -0.16875 0.15195 -0.16783 0.14818 -0.16783 C 0.14518 -0.16783 0.13932 -0.17454 0.13932 -0.16922 C 0.13932 -0.16343 0.14818 -0.16621 0.14818 -0.16597 C 0.15768 -0.1669 0.16719 -0.16667 0.17682 -0.16783 C 0.17878 -0.16829 0.18255 -0.1706 0.18255 -0.17037 C 0.18333 -0.17176 0.18464 -0.17292 0.18477 -0.17454 C 0.18503 -0.17639 0.18438 -0.17824 0.18411 -0.17986 C 0.18385 -0.1831 0.18372 -0.18634 0.18333 -0.18959 C 0.18294 -0.19398 0.18294 -0.19746 0.1819 -0.20162 C 0.18151 -0.20394 0.18073 -0.20533 0.18047 -0.20695 C 0.1793 -0.21412 0.17878 -0.21945 0.17826 -0.22593 C 0.17786 -0.23472 0.17786 -0.24352 0.17747 -0.25185 C 0.17695 -0.26922 0.17591 -0.26158 0.17747 -0.27084 C 0.17786 -0.27523 0.17786 -0.27986 0.17826 -0.28426 C 0.17839 -0.28611 0.17904 -0.2882 0.17904 -0.28982 C 0.17904 -0.30139 0.1793 -0.31343 0.17826 -0.325 C 0.178 -0.32662 0.17682 -0.32662 0.17604 -0.32662 C 0.16445 -0.32709 0.15313 -0.32732 0.14154 -0.32801 C 0.12565 -0.32431 0.14323 -0.32801 0.10925 -0.325 C 0.10677 -0.32477 0.10417 -0.32431 0.10182 -0.32384 C 0.09844 -0.32431 0.09349 -0.31968 0.09154 -0.325 C 0.08867 -0.33287 0.09115 -0.34398 0.09089 -0.35347 C 0.09076 -0.35972 0.09076 -0.36621 0.0901 -0.37269 C 0.08997 -0.37547 0.08867 -0.38079 0.08867 -0.38056 C 0.08841 -0.38403 0.08789 -0.39514 0.08802 -0.39167 C 0.08841 -0.37917 0.08932 -0.35486 0.08932 -0.35463 C 0.0901 -0.31713 0.09089 -0.29931 0.08932 -0.25834 C 0.08919 -0.25301 0.08893 -0.27037 0.08867 -0.27639 C 0.08841 -0.2794 0.08828 -0.28264 0.08802 -0.28588 C 0.09076 -0.3206 0.08828 -0.29445 0.0901 -0.31019 C 0.09036 -0.31227 0.0905 -0.31482 0.09089 -0.31713 C 0.09102 -0.31829 0.09141 -0.31945 0.09154 -0.32107 C 0.09193 -0.32269 0.09154 -0.325 0.09232 -0.32662 C 0.09284 -0.32755 0.09375 -0.32755 0.09453 -0.32801 C 0.09648 -0.32847 0.09844 -0.32871 0.10052 -0.32917 C 0.10872 -0.32801 0.11458 -0.32685 0.12318 -0.32662 L 0.17448 -0.325 C 0.17656 -0.32547 0.17969 -0.32292 0.18047 -0.32662 C 0.18177 -0.33241 0.17943 -0.33935 0.17904 -0.3456 C 0.17878 -0.34908 0.17865 -0.35255 0.17826 -0.35648 C 0.178 -0.3581 0.17786 -0.35972 0.17747 -0.36181 C 0.17721 -0.36806 0.17682 -0.37431 0.17682 -0.38079 C 0.17682 -0.38403 0.17708 -0.37431 0.17747 -0.3713 C 0.1776 -0.36875 0.17786 -0.3669 0.17826 -0.36435 C 0.17917 -0.34375 0.17943 -0.34746 0.17826 -0.325 C 0.178 -0.32269 0.1763 -0.31875 0.17747 -0.31829 C 0.18216 -0.31621 0.18711 -0.31922 0.19219 -0.31945 C 0.19557 -0.32084 0.19635 -0.32084 0.19948 -0.32246 C 0.20013 -0.32269 0.20104 -0.32384 0.20182 -0.32384 L 0.27318 -0.32384 " pathEditMode="relative" rAng="0" ptsTypes="AAAAAAAAAAAAAAAAAAAAAAAAAAAAAAAAAAAAA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Updated Access Frequency and </a:t>
            </a:r>
            <a:br>
              <a:rPr lang="en-US" dirty="0"/>
            </a:br>
            <a:r>
              <a:rPr lang="en-US" dirty="0"/>
              <a:t>Q-Values after Some Trials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/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61.1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78.9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44.9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77.4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60.9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90.6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79.0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95.0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28.7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67.6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58.8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73.8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19.7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35.0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33.9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-55.8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26.2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49.1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-81.6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13.5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-0.9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18.7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-9.7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384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447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693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342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190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194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167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147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535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842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Latest Optimal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3041CE-257E-4DE3-9A9B-F42446EDE480}"/>
                  </a:ext>
                </a:extLst>
              </p:cNvPr>
              <p:cNvSpPr/>
              <p:nvPr/>
            </p:nvSpPr>
            <p:spPr>
              <a:xfrm>
                <a:off x="2748196" y="5344889"/>
                <a:ext cx="6695609" cy="1009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ndara" panose="020E0502030303020204" pitchFamily="34" charset="0"/>
                  </a:rPr>
                  <a:t>Based on the Q-values, we are able to update the latest optimal policy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3041CE-257E-4DE3-9A9B-F42446EDE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196" y="5344889"/>
                <a:ext cx="6695609" cy="1009635"/>
              </a:xfrm>
              <a:prstGeom prst="rect">
                <a:avLst/>
              </a:prstGeom>
              <a:blipFill>
                <a:blip r:embed="rId2"/>
                <a:stretch>
                  <a:fillRect l="-1515" t="-3704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5378346" y="879087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6" y="879087"/>
                <a:ext cx="1190711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557E08-5BF7-4ACC-89C9-2A3651AE517F}"/>
              </a:ext>
            </a:extLst>
          </p:cNvPr>
          <p:cNvSpPr/>
          <p:nvPr/>
        </p:nvSpPr>
        <p:spPr>
          <a:xfrm>
            <a:off x="6416116" y="46172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A18C10-018B-4DB9-89FE-5AF055137C31}"/>
              </a:ext>
            </a:extLst>
          </p:cNvPr>
          <p:cNvSpPr/>
          <p:nvPr/>
        </p:nvSpPr>
        <p:spPr>
          <a:xfrm>
            <a:off x="4187568" y="46172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E8F8A-2508-4D6A-8A0F-5818451FFA54}"/>
              </a:ext>
            </a:extLst>
          </p:cNvPr>
          <p:cNvSpPr/>
          <p:nvPr/>
        </p:nvSpPr>
        <p:spPr>
          <a:xfrm>
            <a:off x="5301842" y="46172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ADFBE-2A44-4006-8F25-72D77970AF7A}"/>
              </a:ext>
            </a:extLst>
          </p:cNvPr>
          <p:cNvSpPr/>
          <p:nvPr/>
        </p:nvSpPr>
        <p:spPr>
          <a:xfrm>
            <a:off x="7530390" y="46172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7FA97E-8E89-4C7C-AC73-6190B2C97223}"/>
              </a:ext>
            </a:extLst>
          </p:cNvPr>
          <p:cNvSpPr/>
          <p:nvPr/>
        </p:nvSpPr>
        <p:spPr>
          <a:xfrm>
            <a:off x="3468442" y="39279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67015-6233-4312-AC2C-6D34987AD062}"/>
              </a:ext>
            </a:extLst>
          </p:cNvPr>
          <p:cNvSpPr/>
          <p:nvPr/>
        </p:nvSpPr>
        <p:spPr>
          <a:xfrm>
            <a:off x="3487678" y="17169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DC042-0D3A-4AE8-8ED4-57786296BA67}"/>
              </a:ext>
            </a:extLst>
          </p:cNvPr>
          <p:cNvSpPr/>
          <p:nvPr/>
        </p:nvSpPr>
        <p:spPr>
          <a:xfrm>
            <a:off x="3463634" y="28224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23BA6FE-5F3C-854C-93AB-AD98DEBADF8F}"/>
              </a:ext>
            </a:extLst>
          </p:cNvPr>
          <p:cNvGraphicFramePr>
            <a:graphicFrameLocks noGrp="1"/>
          </p:cNvGraphicFramePr>
          <p:nvPr/>
        </p:nvGraphicFramePr>
        <p:xfrm>
          <a:off x="3775661" y="1358639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61.1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78.9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44.9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77.4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60.9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90.6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79.0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95.0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28.7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67.6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58.8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73.8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19.7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35.0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33.9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-55.8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26.2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49.1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-81.6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13.5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-0.9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18.7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-9.7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1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4CAC-4D14-C349-9EC6-EFA02C7A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5367C-C439-3742-B008-E4BD3AF989E2}"/>
              </a:ext>
            </a:extLst>
          </p:cNvPr>
          <p:cNvSpPr/>
          <p:nvPr/>
        </p:nvSpPr>
        <p:spPr>
          <a:xfrm>
            <a:off x="2240642" y="2610732"/>
            <a:ext cx="73189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Candara" panose="020E0502030303020204" pitchFamily="34" charset="0"/>
              </a:rPr>
              <a:t>How does SARSA and Q-Learning update Q-values differently?</a:t>
            </a:r>
          </a:p>
        </p:txBody>
      </p:sp>
    </p:spTree>
    <p:extLst>
      <p:ext uri="{BB962C8B-B14F-4D97-AF65-F5344CB8AC3E}">
        <p14:creationId xmlns:p14="http://schemas.microsoft.com/office/powerpoint/2010/main" val="53695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Exploitation and Exploration</a:t>
            </a:r>
          </a:p>
          <a:p>
            <a:r>
              <a:rPr lang="en-US" dirty="0"/>
              <a:t>Model-Free Utility Learning</a:t>
            </a:r>
          </a:p>
          <a:p>
            <a:r>
              <a:rPr lang="en-US" dirty="0"/>
              <a:t>Another Utility Model: Q-Value</a:t>
            </a:r>
          </a:p>
          <a:p>
            <a:r>
              <a:rPr lang="en-US" dirty="0"/>
              <a:t>SARSA Illustration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3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Access Frequency and Q-Values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2006"/>
              </p:ext>
            </p:extLst>
          </p:nvPr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15149"/>
              </p:ext>
            </p:extLst>
          </p:nvPr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E1E1BA57-4F80-4C2F-9426-5AE45E4796EB}"/>
              </a:ext>
            </a:extLst>
          </p:cNvPr>
          <p:cNvSpPr/>
          <p:nvPr/>
        </p:nvSpPr>
        <p:spPr>
          <a:xfrm>
            <a:off x="1558871" y="5367533"/>
            <a:ext cx="8774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Trajectory:  (a2,E,-1)  --&gt;  (a3,N,-1)&lt;  --&gt;  (a2,E,-1)  --&gt;  (a3,N,-1)  --&gt;  (b3,N,-1)&gt;  --&gt;  b4</a:t>
            </a:r>
          </a:p>
        </p:txBody>
      </p:sp>
    </p:spTree>
    <p:extLst>
      <p:ext uri="{BB962C8B-B14F-4D97-AF65-F5344CB8AC3E}">
        <p14:creationId xmlns:p14="http://schemas.microsoft.com/office/powerpoint/2010/main" val="3066630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Access Frequency and Q-Values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/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EA3CD3-18BF-4539-BC42-322AAE9A5303}"/>
              </a:ext>
            </a:extLst>
          </p:cNvPr>
          <p:cNvSpPr/>
          <p:nvPr/>
        </p:nvSpPr>
        <p:spPr>
          <a:xfrm>
            <a:off x="1558871" y="5367533"/>
            <a:ext cx="8774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Trajectory:  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(a2,E,-1)  </a:t>
            </a:r>
            <a:r>
              <a:rPr lang="en-US" sz="2000" dirty="0">
                <a:latin typeface="Candara" panose="020E0502030303020204" pitchFamily="34" charset="0"/>
              </a:rPr>
              <a:t>--&gt; 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(a3,N,-1)</a:t>
            </a:r>
            <a:r>
              <a:rPr lang="en-US" sz="2000" dirty="0">
                <a:latin typeface="Candara" panose="020E0502030303020204" pitchFamily="34" charset="0"/>
              </a:rPr>
              <a:t>&lt;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408AC-9FD0-4A34-A2FA-512575D5F219}"/>
              </a:ext>
            </a:extLst>
          </p:cNvPr>
          <p:cNvSpPr/>
          <p:nvPr/>
        </p:nvSpPr>
        <p:spPr>
          <a:xfrm>
            <a:off x="3362608" y="4109539"/>
            <a:ext cx="434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21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E33C-B7BD-457B-95E6-3DF18AA64675}"/>
              </a:ext>
            </a:extLst>
          </p:cNvPr>
          <p:cNvSpPr/>
          <p:nvPr/>
        </p:nvSpPr>
        <p:spPr>
          <a:xfrm>
            <a:off x="1629780" y="5881107"/>
            <a:ext cx="1497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N(a2,E)  += 1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F9142-E0FC-4365-9C5E-749409DD0B70}"/>
              </a:ext>
            </a:extLst>
          </p:cNvPr>
          <p:cNvSpPr/>
          <p:nvPr/>
        </p:nvSpPr>
        <p:spPr>
          <a:xfrm>
            <a:off x="3748086" y="6325759"/>
            <a:ext cx="4756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Q(a2,E) = 0.5 + 1/21 * (-1 + 1*11.0-0.5) = 0.95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15839-72CF-4405-8EE0-2DA0A9F914DB}"/>
              </a:ext>
            </a:extLst>
          </p:cNvPr>
          <p:cNvSpPr/>
          <p:nvPr/>
        </p:nvSpPr>
        <p:spPr>
          <a:xfrm>
            <a:off x="3731750" y="5881107"/>
            <a:ext cx="6346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←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+ 1/N(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R(s) + γ Q(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s’,a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’) −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C7C00E-D352-494F-854C-613363A470E4}"/>
              </a:ext>
            </a:extLst>
          </p:cNvPr>
          <p:cNvSpPr/>
          <p:nvPr/>
        </p:nvSpPr>
        <p:spPr>
          <a:xfrm>
            <a:off x="7817096" y="4123746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0.95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1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Access Frequency and Q-Values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31584"/>
              </p:ext>
            </p:extLst>
          </p:nvPr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0.95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42449"/>
              </p:ext>
            </p:extLst>
          </p:nvPr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EA3CD3-18BF-4539-BC42-322AAE9A5303}"/>
              </a:ext>
            </a:extLst>
          </p:cNvPr>
          <p:cNvSpPr/>
          <p:nvPr/>
        </p:nvSpPr>
        <p:spPr>
          <a:xfrm>
            <a:off x="1558871" y="5367533"/>
            <a:ext cx="8774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Trajectory: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(a2,E,-1)  --&gt;  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(a3,N,-1)&lt;  </a:t>
            </a:r>
            <a:r>
              <a:rPr lang="en-US" sz="2000" dirty="0">
                <a:latin typeface="Candara" panose="020E0502030303020204" pitchFamily="34" charset="0"/>
              </a:rPr>
              <a:t>--&gt; 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(a2,E,-1)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408AC-9FD0-4A34-A2FA-512575D5F219}"/>
              </a:ext>
            </a:extLst>
          </p:cNvPr>
          <p:cNvSpPr/>
          <p:nvPr/>
        </p:nvSpPr>
        <p:spPr>
          <a:xfrm>
            <a:off x="4276892" y="3809143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29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E33C-B7BD-457B-95E6-3DF18AA64675}"/>
              </a:ext>
            </a:extLst>
          </p:cNvPr>
          <p:cNvSpPr/>
          <p:nvPr/>
        </p:nvSpPr>
        <p:spPr>
          <a:xfrm>
            <a:off x="1629780" y="5881107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N(a3,N)  += 1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F9142-E0FC-4365-9C5E-749409DD0B70}"/>
              </a:ext>
            </a:extLst>
          </p:cNvPr>
          <p:cNvSpPr/>
          <p:nvPr/>
        </p:nvSpPr>
        <p:spPr>
          <a:xfrm>
            <a:off x="3748086" y="6325759"/>
            <a:ext cx="5011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Q(a3,N) = 11.0 + 1/29 * (-1 + 1*0.95-11.0) = 10.6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15839-72CF-4405-8EE0-2DA0A9F914DB}"/>
              </a:ext>
            </a:extLst>
          </p:cNvPr>
          <p:cNvSpPr/>
          <p:nvPr/>
        </p:nvSpPr>
        <p:spPr>
          <a:xfrm>
            <a:off x="3731750" y="5881107"/>
            <a:ext cx="6346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←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+ 1/N(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R(s) + γ Q(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s’,a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’) −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1B781-C7D9-4782-B08F-42A28B96DBAC}"/>
              </a:ext>
            </a:extLst>
          </p:cNvPr>
          <p:cNvSpPr/>
          <p:nvPr/>
        </p:nvSpPr>
        <p:spPr>
          <a:xfrm>
            <a:off x="8694122" y="3882107"/>
            <a:ext cx="70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10.6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94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32A0-4DB5-D242-B507-5554AB65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9A535-B9B2-5149-B2AA-38B905F60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Both the transition model and the reward function should be provided.</a:t>
                </a:r>
              </a:p>
              <a:p>
                <a:r>
                  <a:rPr lang="en-US" dirty="0"/>
                  <a:t>To obtain an optimal policy in MDP, we apply Bellman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If either the transition model or the reward function is not known, we need to learn them.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9A535-B9B2-5149-B2AA-38B905F60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 r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8315-E0D1-8A44-AA55-46244360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Access Frequency and Q-Values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49064"/>
              </p:ext>
            </p:extLst>
          </p:nvPr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10.6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0.95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05114"/>
              </p:ext>
            </p:extLst>
          </p:nvPr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EA3CD3-18BF-4539-BC42-322AAE9A5303}"/>
              </a:ext>
            </a:extLst>
          </p:cNvPr>
          <p:cNvSpPr/>
          <p:nvPr/>
        </p:nvSpPr>
        <p:spPr>
          <a:xfrm>
            <a:off x="1558871" y="5367533"/>
            <a:ext cx="8774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Trajectory: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(a2,E,-1)  --&gt;  (a3,N,-1)&lt;  --&gt;  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(a2,E,-1)  </a:t>
            </a:r>
            <a:r>
              <a:rPr lang="en-US" sz="2000" dirty="0">
                <a:latin typeface="Candara" panose="020E0502030303020204" pitchFamily="34" charset="0"/>
              </a:rPr>
              <a:t>--&gt; 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(a3,N,-1)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408AC-9FD0-4A34-A2FA-512575D5F219}"/>
              </a:ext>
            </a:extLst>
          </p:cNvPr>
          <p:cNvSpPr/>
          <p:nvPr/>
        </p:nvSpPr>
        <p:spPr>
          <a:xfrm>
            <a:off x="3381858" y="4079741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22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E33C-B7BD-457B-95E6-3DF18AA64675}"/>
              </a:ext>
            </a:extLst>
          </p:cNvPr>
          <p:cNvSpPr/>
          <p:nvPr/>
        </p:nvSpPr>
        <p:spPr>
          <a:xfrm>
            <a:off x="1629780" y="5881107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N(a2,E)  += 1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F9142-E0FC-4365-9C5E-749409DD0B70}"/>
              </a:ext>
            </a:extLst>
          </p:cNvPr>
          <p:cNvSpPr/>
          <p:nvPr/>
        </p:nvSpPr>
        <p:spPr>
          <a:xfrm>
            <a:off x="3748087" y="6325759"/>
            <a:ext cx="5061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Q(a2,E) = 0.95 + 1/22 * (-1 + 1*10.6-0.95) = 1.34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15839-72CF-4405-8EE0-2DA0A9F914DB}"/>
              </a:ext>
            </a:extLst>
          </p:cNvPr>
          <p:cNvSpPr/>
          <p:nvPr/>
        </p:nvSpPr>
        <p:spPr>
          <a:xfrm>
            <a:off x="3731750" y="5881107"/>
            <a:ext cx="6346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←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+ 1/N(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R(s) + γ Q(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s’,a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’) −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1B781-C7D9-4782-B08F-42A28B96DBAC}"/>
              </a:ext>
            </a:extLst>
          </p:cNvPr>
          <p:cNvSpPr/>
          <p:nvPr/>
        </p:nvSpPr>
        <p:spPr>
          <a:xfrm>
            <a:off x="7842798" y="4123746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1.34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235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Access Frequency and Q-Values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7981"/>
              </p:ext>
            </p:extLst>
          </p:nvPr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10.6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1.34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96351"/>
              </p:ext>
            </p:extLst>
          </p:nvPr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EA3CD3-18BF-4539-BC42-322AAE9A5303}"/>
              </a:ext>
            </a:extLst>
          </p:cNvPr>
          <p:cNvSpPr/>
          <p:nvPr/>
        </p:nvSpPr>
        <p:spPr>
          <a:xfrm>
            <a:off x="1558871" y="5367533"/>
            <a:ext cx="8774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Trajectory: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(a2,E,-1)  --&gt;  (a3,N,-1)&lt;  --&gt;  (a2,E,-1)  --&gt;  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(a3,N,-1)  </a:t>
            </a:r>
            <a:r>
              <a:rPr lang="en-US" sz="2000" dirty="0">
                <a:latin typeface="Candara" panose="020E0502030303020204" pitchFamily="34" charset="0"/>
              </a:rPr>
              <a:t>--&gt; 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(b3,N,-1)&gt;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408AC-9FD0-4A34-A2FA-512575D5F219}"/>
              </a:ext>
            </a:extLst>
          </p:cNvPr>
          <p:cNvSpPr/>
          <p:nvPr/>
        </p:nvSpPr>
        <p:spPr>
          <a:xfrm>
            <a:off x="4343416" y="3809143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30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E33C-B7BD-457B-95E6-3DF18AA64675}"/>
              </a:ext>
            </a:extLst>
          </p:cNvPr>
          <p:cNvSpPr/>
          <p:nvPr/>
        </p:nvSpPr>
        <p:spPr>
          <a:xfrm>
            <a:off x="1629780" y="5881107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N(a3,N)  += 1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F9142-E0FC-4365-9C5E-749409DD0B70}"/>
              </a:ext>
            </a:extLst>
          </p:cNvPr>
          <p:cNvSpPr/>
          <p:nvPr/>
        </p:nvSpPr>
        <p:spPr>
          <a:xfrm>
            <a:off x="3748087" y="6325759"/>
            <a:ext cx="5044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Q(a3,N) = 10.6 + 1/30 * (-1 + 1*45.8-10.6) = 11.7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15839-72CF-4405-8EE0-2DA0A9F914DB}"/>
              </a:ext>
            </a:extLst>
          </p:cNvPr>
          <p:cNvSpPr/>
          <p:nvPr/>
        </p:nvSpPr>
        <p:spPr>
          <a:xfrm>
            <a:off x="3731750" y="5881107"/>
            <a:ext cx="6346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←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+ 1/N(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R(s) + γ Q(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s’,a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’) −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1B781-C7D9-4782-B08F-42A28B96DBAC}"/>
              </a:ext>
            </a:extLst>
          </p:cNvPr>
          <p:cNvSpPr/>
          <p:nvPr/>
        </p:nvSpPr>
        <p:spPr>
          <a:xfrm>
            <a:off x="9015305" y="3809143"/>
            <a:ext cx="622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11.7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7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Access Frequency and Q-Values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94708"/>
              </p:ext>
            </p:extLst>
          </p:nvPr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11.7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1.34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68257"/>
              </p:ext>
            </p:extLst>
          </p:nvPr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EA3CD3-18BF-4539-BC42-322AAE9A5303}"/>
              </a:ext>
            </a:extLst>
          </p:cNvPr>
          <p:cNvSpPr/>
          <p:nvPr/>
        </p:nvSpPr>
        <p:spPr>
          <a:xfrm>
            <a:off x="1558871" y="5367533"/>
            <a:ext cx="8774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Trajectory: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(a2,E,-1)  --&gt;  (a3,N,-1)&lt;  --&gt;  (a2,E,-1)  --&gt;  (a3,N,-1)  --&gt;  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(b3,N,-1)&gt;  </a:t>
            </a:r>
            <a:r>
              <a:rPr lang="en-US" sz="2000" dirty="0">
                <a:latin typeface="Candara" panose="020E0502030303020204" pitchFamily="34" charset="0"/>
              </a:rPr>
              <a:t>--&gt; 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b4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408AC-9FD0-4A34-A2FA-512575D5F219}"/>
              </a:ext>
            </a:extLst>
          </p:cNvPr>
          <p:cNvSpPr/>
          <p:nvPr/>
        </p:nvSpPr>
        <p:spPr>
          <a:xfrm>
            <a:off x="4243072" y="2703644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10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E33C-B7BD-457B-95E6-3DF18AA64675}"/>
              </a:ext>
            </a:extLst>
          </p:cNvPr>
          <p:cNvSpPr/>
          <p:nvPr/>
        </p:nvSpPr>
        <p:spPr>
          <a:xfrm>
            <a:off x="1629780" y="5881107"/>
            <a:ext cx="1560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N(b3,N)  += 1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F9142-E0FC-4365-9C5E-749409DD0B70}"/>
              </a:ext>
            </a:extLst>
          </p:cNvPr>
          <p:cNvSpPr/>
          <p:nvPr/>
        </p:nvSpPr>
        <p:spPr>
          <a:xfrm>
            <a:off x="3748087" y="6325759"/>
            <a:ext cx="5240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Q(b3,N) = 45.8 + 1/10 * (-1 + 1*(-100)- 45.8) = 31.1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15839-72CF-4405-8EE0-2DA0A9F914DB}"/>
              </a:ext>
            </a:extLst>
          </p:cNvPr>
          <p:cNvSpPr/>
          <p:nvPr/>
        </p:nvSpPr>
        <p:spPr>
          <a:xfrm>
            <a:off x="3731750" y="5881107"/>
            <a:ext cx="6346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←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+ 1/N(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R(s) + γ Q(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s’,a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’) −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1B781-C7D9-4782-B08F-42A28B96DBAC}"/>
              </a:ext>
            </a:extLst>
          </p:cNvPr>
          <p:cNvSpPr/>
          <p:nvPr/>
        </p:nvSpPr>
        <p:spPr>
          <a:xfrm>
            <a:off x="8702559" y="2692963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31.1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311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Optimal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1687"/>
              </p:ext>
            </p:extLst>
          </p:nvPr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31.1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11.7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1.34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76194"/>
              </p:ext>
            </p:extLst>
          </p:nvPr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EA3CD3-18BF-4539-BC42-322AAE9A5303}"/>
              </a:ext>
            </a:extLst>
          </p:cNvPr>
          <p:cNvSpPr/>
          <p:nvPr/>
        </p:nvSpPr>
        <p:spPr>
          <a:xfrm>
            <a:off x="1558871" y="5367533"/>
            <a:ext cx="8774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Trajectory:  (a2,E,-1)  --&gt;  (a3,N,-1)&lt;  --&gt;  (a2,E,-1)  --&gt;  (a3,N,-1)  --&gt;  (b3,N,-1)&gt;  --&gt;  b4</a:t>
            </a:r>
          </a:p>
        </p:txBody>
      </p:sp>
    </p:spTree>
    <p:extLst>
      <p:ext uri="{BB962C8B-B14F-4D97-AF65-F5344CB8AC3E}">
        <p14:creationId xmlns:p14="http://schemas.microsoft.com/office/powerpoint/2010/main" val="1238763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Exploitation and Exploration</a:t>
            </a:r>
          </a:p>
          <a:p>
            <a:r>
              <a:rPr lang="en-US" dirty="0"/>
              <a:t>Model-Free Utility Learning</a:t>
            </a:r>
          </a:p>
          <a:p>
            <a:r>
              <a:rPr lang="en-US" dirty="0"/>
              <a:t>Another Utility Model: Q-Value</a:t>
            </a:r>
          </a:p>
          <a:p>
            <a:r>
              <a:rPr lang="en-US" dirty="0"/>
              <a:t>SARSA Illustration</a:t>
            </a:r>
          </a:p>
          <a:p>
            <a:r>
              <a:rPr lang="en-US" dirty="0"/>
              <a:t>Q Learning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6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Access Frequency and Q-Values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/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00554"/>
              </p:ext>
            </p:extLst>
          </p:nvPr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E1E1BA57-4F80-4C2F-9426-5AE45E4796EB}"/>
              </a:ext>
            </a:extLst>
          </p:cNvPr>
          <p:cNvSpPr/>
          <p:nvPr/>
        </p:nvSpPr>
        <p:spPr>
          <a:xfrm>
            <a:off x="1558871" y="5367534"/>
            <a:ext cx="87746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ndara" panose="020E0502030303020204" pitchFamily="34" charset="0"/>
              </a:rPr>
              <a:t>Trajectory:  (a2,E,-1) --&gt;  (a3,N,-1)  --&gt;  (b3,E,-1)* --&gt;  b4</a:t>
            </a:r>
          </a:p>
        </p:txBody>
      </p:sp>
    </p:spTree>
    <p:extLst>
      <p:ext uri="{BB962C8B-B14F-4D97-AF65-F5344CB8AC3E}">
        <p14:creationId xmlns:p14="http://schemas.microsoft.com/office/powerpoint/2010/main" val="1899281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Access Frequency and Q-Values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/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EA3CD3-18BF-4539-BC42-322AAE9A5303}"/>
              </a:ext>
            </a:extLst>
          </p:cNvPr>
          <p:cNvSpPr/>
          <p:nvPr/>
        </p:nvSpPr>
        <p:spPr>
          <a:xfrm>
            <a:off x="1558871" y="5367534"/>
            <a:ext cx="87746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ndara" panose="020E0502030303020204" pitchFamily="34" charset="0"/>
              </a:rPr>
              <a:t>Trajectory:  </a:t>
            </a:r>
            <a:r>
              <a:rPr lang="en-US" sz="2200" dirty="0">
                <a:solidFill>
                  <a:srgbClr val="0000CC"/>
                </a:solidFill>
                <a:latin typeface="Candara" panose="020E0502030303020204" pitchFamily="34" charset="0"/>
              </a:rPr>
              <a:t>(a2,E,-1) </a:t>
            </a:r>
            <a:r>
              <a:rPr lang="en-US" sz="2200" dirty="0">
                <a:latin typeface="Candara" panose="020E0502030303020204" pitchFamily="34" charset="0"/>
              </a:rPr>
              <a:t>--&gt;  (</a:t>
            </a:r>
            <a:r>
              <a:rPr lang="en-US" sz="2200" dirty="0">
                <a:solidFill>
                  <a:srgbClr val="FF0000"/>
                </a:solidFill>
                <a:latin typeface="Candara" panose="020E0502030303020204" pitchFamily="34" charset="0"/>
              </a:rPr>
              <a:t>a3</a:t>
            </a:r>
            <a:r>
              <a:rPr lang="en-US" sz="2200" dirty="0">
                <a:latin typeface="Candara" panose="020E0502030303020204" pitchFamily="34" charset="0"/>
              </a:rPr>
              <a:t>,N,-1)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408AC-9FD0-4A34-A2FA-512575D5F219}"/>
              </a:ext>
            </a:extLst>
          </p:cNvPr>
          <p:cNvSpPr/>
          <p:nvPr/>
        </p:nvSpPr>
        <p:spPr>
          <a:xfrm>
            <a:off x="3362608" y="4109539"/>
            <a:ext cx="434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21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E33C-B7BD-457B-95E6-3DF18AA64675}"/>
              </a:ext>
            </a:extLst>
          </p:cNvPr>
          <p:cNvSpPr/>
          <p:nvPr/>
        </p:nvSpPr>
        <p:spPr>
          <a:xfrm>
            <a:off x="1629780" y="5881107"/>
            <a:ext cx="1497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N(a2,E)  += 1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F9142-E0FC-4365-9C5E-749409DD0B70}"/>
              </a:ext>
            </a:extLst>
          </p:cNvPr>
          <p:cNvSpPr/>
          <p:nvPr/>
        </p:nvSpPr>
        <p:spPr>
          <a:xfrm>
            <a:off x="3748086" y="6325759"/>
            <a:ext cx="4756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Q(a2,E) = 0.5 + 1/21 * (-1 + 1*11.0-0.5) = 0.95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15839-72CF-4405-8EE0-2DA0A9F914DB}"/>
              </a:ext>
            </a:extLst>
          </p:cNvPr>
          <p:cNvSpPr/>
          <p:nvPr/>
        </p:nvSpPr>
        <p:spPr>
          <a:xfrm>
            <a:off x="3731750" y="5881107"/>
            <a:ext cx="6346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←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+ 1/N(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R(s) + γ 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max</a:t>
            </a:r>
            <a:r>
              <a:rPr lang="en-US" sz="2000" baseline="-25000" dirty="0" err="1">
                <a:solidFill>
                  <a:srgbClr val="0000CC"/>
                </a:solidFill>
                <a:latin typeface="Candara" panose="020E0502030303020204" pitchFamily="34" charset="0"/>
              </a:rPr>
              <a:t>a</a:t>
            </a:r>
            <a:r>
              <a:rPr lang="en-US" sz="2000" baseline="-25000" dirty="0">
                <a:solidFill>
                  <a:srgbClr val="0000CC"/>
                </a:solidFill>
                <a:latin typeface="Candara" panose="020E0502030303020204" pitchFamily="34" charset="0"/>
              </a:rPr>
              <a:t>’ 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s’,a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’) −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C7C00E-D352-494F-854C-613363A470E4}"/>
              </a:ext>
            </a:extLst>
          </p:cNvPr>
          <p:cNvSpPr/>
          <p:nvPr/>
        </p:nvSpPr>
        <p:spPr>
          <a:xfrm>
            <a:off x="7817096" y="4123746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0.95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16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Access Frequency and Q-Values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/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0.95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EA3CD3-18BF-4539-BC42-322AAE9A5303}"/>
              </a:ext>
            </a:extLst>
          </p:cNvPr>
          <p:cNvSpPr/>
          <p:nvPr/>
        </p:nvSpPr>
        <p:spPr>
          <a:xfrm>
            <a:off x="1558871" y="5367534"/>
            <a:ext cx="87746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ndara" panose="020E0502030303020204" pitchFamily="34" charset="0"/>
              </a:rPr>
              <a:t>Trajectory: 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(a2,E,-1)  --&gt;  </a:t>
            </a:r>
            <a:r>
              <a:rPr lang="en-US" sz="2200" dirty="0">
                <a:solidFill>
                  <a:srgbClr val="0000CC"/>
                </a:solidFill>
                <a:latin typeface="Candara" panose="020E0502030303020204" pitchFamily="34" charset="0"/>
              </a:rPr>
              <a:t>(a3,N,-1)</a:t>
            </a:r>
            <a:r>
              <a:rPr lang="en-US" sz="2200" dirty="0">
                <a:latin typeface="Candara" panose="020E0502030303020204" pitchFamily="34" charset="0"/>
              </a:rPr>
              <a:t>  --&gt;  (</a:t>
            </a:r>
            <a:r>
              <a:rPr lang="en-US" sz="2200" dirty="0">
                <a:solidFill>
                  <a:srgbClr val="FF0000"/>
                </a:solidFill>
                <a:latin typeface="Candara" panose="020E0502030303020204" pitchFamily="34" charset="0"/>
              </a:rPr>
              <a:t>b3</a:t>
            </a:r>
            <a:r>
              <a:rPr lang="en-US" sz="2200" dirty="0">
                <a:latin typeface="Candara" panose="020E0502030303020204" pitchFamily="34" charset="0"/>
              </a:rPr>
              <a:t>,E,-1)*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408AC-9FD0-4A34-A2FA-512575D5F219}"/>
              </a:ext>
            </a:extLst>
          </p:cNvPr>
          <p:cNvSpPr/>
          <p:nvPr/>
        </p:nvSpPr>
        <p:spPr>
          <a:xfrm>
            <a:off x="4276892" y="3809143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29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E33C-B7BD-457B-95E6-3DF18AA64675}"/>
              </a:ext>
            </a:extLst>
          </p:cNvPr>
          <p:cNvSpPr/>
          <p:nvPr/>
        </p:nvSpPr>
        <p:spPr>
          <a:xfrm>
            <a:off x="1629780" y="5881107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N(a3,N)  += 1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F9142-E0FC-4365-9C5E-749409DD0B70}"/>
              </a:ext>
            </a:extLst>
          </p:cNvPr>
          <p:cNvSpPr/>
          <p:nvPr/>
        </p:nvSpPr>
        <p:spPr>
          <a:xfrm>
            <a:off x="3748087" y="6325759"/>
            <a:ext cx="4961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Q(a3,N) = 11.0 + 1/29 * (-1 + 1*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45.8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-11.0) = 12.2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15839-72CF-4405-8EE0-2DA0A9F914DB}"/>
              </a:ext>
            </a:extLst>
          </p:cNvPr>
          <p:cNvSpPr/>
          <p:nvPr/>
        </p:nvSpPr>
        <p:spPr>
          <a:xfrm>
            <a:off x="3731750" y="5881107"/>
            <a:ext cx="6346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←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+ 1/N(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R(s) + γ 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max</a:t>
            </a:r>
            <a:r>
              <a:rPr lang="en-US" sz="2000" baseline="-25000" dirty="0" err="1">
                <a:solidFill>
                  <a:srgbClr val="0000CC"/>
                </a:solidFill>
                <a:latin typeface="Candara" panose="020E0502030303020204" pitchFamily="34" charset="0"/>
              </a:rPr>
              <a:t>a</a:t>
            </a:r>
            <a:r>
              <a:rPr lang="en-US" sz="2000" baseline="-25000" dirty="0">
                <a:solidFill>
                  <a:srgbClr val="0000CC"/>
                </a:solidFill>
                <a:latin typeface="Candara" panose="020E0502030303020204" pitchFamily="34" charset="0"/>
              </a:rPr>
              <a:t>’ 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s’,a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’) −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1B781-C7D9-4782-B08F-42A28B96DBAC}"/>
              </a:ext>
            </a:extLst>
          </p:cNvPr>
          <p:cNvSpPr/>
          <p:nvPr/>
        </p:nvSpPr>
        <p:spPr>
          <a:xfrm>
            <a:off x="8694121" y="3882107"/>
            <a:ext cx="654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12.2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6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574-4147-4D50-B392-C9C3628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Access Frequency and Q-Values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7A8-0638-4085-9450-276299C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/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8A5B61-BA0F-47B6-9C98-8B04BCAD1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46" y="1185952"/>
                <a:ext cx="1190711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/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13A782-70A9-4F36-A1A8-42436D48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606" y="1199155"/>
                <a:ext cx="12068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7E56A9-1B76-4D82-9890-53CDB5C52E6A}"/>
              </a:ext>
            </a:extLst>
          </p:cNvPr>
          <p:cNvSpPr/>
          <p:nvPr/>
        </p:nvSpPr>
        <p:spPr>
          <a:xfrm>
            <a:off x="886446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0AE9A-06BB-4481-9023-A4637472BC49}"/>
              </a:ext>
            </a:extLst>
          </p:cNvPr>
          <p:cNvSpPr/>
          <p:nvPr/>
        </p:nvSpPr>
        <p:spPr>
          <a:xfrm>
            <a:off x="6645018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A36EA-2FA8-4EDA-89DF-B2510CA3A759}"/>
              </a:ext>
            </a:extLst>
          </p:cNvPr>
          <p:cNvSpPr/>
          <p:nvPr/>
        </p:nvSpPr>
        <p:spPr>
          <a:xfrm>
            <a:off x="7754740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4DE3C-76E2-4898-A068-757CF95CC8DF}"/>
              </a:ext>
            </a:extLst>
          </p:cNvPr>
          <p:cNvSpPr/>
          <p:nvPr/>
        </p:nvSpPr>
        <p:spPr>
          <a:xfrm>
            <a:off x="9974185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F8572-53E2-4525-A403-560620F0A6A3}"/>
              </a:ext>
            </a:extLst>
          </p:cNvPr>
          <p:cNvSpPr/>
          <p:nvPr/>
        </p:nvSpPr>
        <p:spPr>
          <a:xfrm>
            <a:off x="5936568" y="42708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48C7-2380-45BC-953B-7AABD1F031A9}"/>
              </a:ext>
            </a:extLst>
          </p:cNvPr>
          <p:cNvSpPr/>
          <p:nvPr/>
        </p:nvSpPr>
        <p:spPr>
          <a:xfrm>
            <a:off x="5946186" y="205980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B36685-DF46-4FE6-A78B-BE96CD3D7272}"/>
              </a:ext>
            </a:extLst>
          </p:cNvPr>
          <p:cNvSpPr/>
          <p:nvPr/>
        </p:nvSpPr>
        <p:spPr>
          <a:xfrm>
            <a:off x="5934164" y="31653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ED48E-3264-4165-86F4-411A0182A299}"/>
              </a:ext>
            </a:extLst>
          </p:cNvPr>
          <p:cNvSpPr/>
          <p:nvPr/>
        </p:nvSpPr>
        <p:spPr>
          <a:xfrm>
            <a:off x="41925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09E6B-0615-4C8C-92A5-AF8758D1D450}"/>
              </a:ext>
            </a:extLst>
          </p:cNvPr>
          <p:cNvSpPr/>
          <p:nvPr/>
        </p:nvSpPr>
        <p:spPr>
          <a:xfrm>
            <a:off x="1967772" y="496018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7565E-D44F-437F-8086-A1132CA58B11}"/>
              </a:ext>
            </a:extLst>
          </p:cNvPr>
          <p:cNvSpPr/>
          <p:nvPr/>
        </p:nvSpPr>
        <p:spPr>
          <a:xfrm>
            <a:off x="3080172" y="4960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0C0AA-7BE7-4B02-8784-FF73451ECA74}"/>
              </a:ext>
            </a:extLst>
          </p:cNvPr>
          <p:cNvSpPr/>
          <p:nvPr/>
        </p:nvSpPr>
        <p:spPr>
          <a:xfrm>
            <a:off x="5304972" y="496018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3842C1-7187-4C1F-8CD3-AE0BD41C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6392"/>
              </p:ext>
            </p:extLst>
          </p:nvPr>
        </p:nvGraphicFramePr>
        <p:xfrm>
          <a:off x="621382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449419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108847">
                  <a:extLst>
                    <a:ext uri="{9D8B030D-6E8A-4147-A177-3AD203B41FA5}">
                      <a16:colId xmlns:a16="http://schemas.microsoft.com/office/drawing/2014/main" val="1355692597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16.4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60.8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88.8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45.8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-51.5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-101.0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-2.2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0.95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-15.0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-14.9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-2.1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-3.7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A824C-6CAB-4BD1-8E01-317789E79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03014"/>
              </p:ext>
            </p:extLst>
          </p:nvPr>
        </p:nvGraphicFramePr>
        <p:xfrm>
          <a:off x="1524001" y="1695864"/>
          <a:ext cx="4448173" cy="33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22">
                  <a:extLst>
                    <a:ext uri="{9D8B030D-6E8A-4147-A177-3AD203B41FA5}">
                      <a16:colId xmlns:a16="http://schemas.microsoft.com/office/drawing/2014/main" val="1719830607"/>
                    </a:ext>
                  </a:extLst>
                </a:gridCol>
                <a:gridCol w="556022">
                  <a:extLst>
                    <a:ext uri="{9D8B030D-6E8A-4147-A177-3AD203B41FA5}">
                      <a16:colId xmlns:a16="http://schemas.microsoft.com/office/drawing/2014/main" val="3315839679"/>
                    </a:ext>
                  </a:extLst>
                </a:gridCol>
                <a:gridCol w="563403">
                  <a:extLst>
                    <a:ext uri="{9D8B030D-6E8A-4147-A177-3AD203B41FA5}">
                      <a16:colId xmlns:a16="http://schemas.microsoft.com/office/drawing/2014/main" val="6122474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14704377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3709541919"/>
                    </a:ext>
                  </a:extLst>
                </a:gridCol>
                <a:gridCol w="553777">
                  <a:extLst>
                    <a:ext uri="{9D8B030D-6E8A-4147-A177-3AD203B41FA5}">
                      <a16:colId xmlns:a16="http://schemas.microsoft.com/office/drawing/2014/main" val="2133568182"/>
                    </a:ext>
                  </a:extLst>
                </a:gridCol>
                <a:gridCol w="582004">
                  <a:extLst>
                    <a:ext uri="{9D8B030D-6E8A-4147-A177-3AD203B41FA5}">
                      <a16:colId xmlns:a16="http://schemas.microsoft.com/office/drawing/2014/main" val="3587339238"/>
                    </a:ext>
                  </a:extLst>
                </a:gridCol>
                <a:gridCol w="530039">
                  <a:extLst>
                    <a:ext uri="{9D8B030D-6E8A-4147-A177-3AD203B41FA5}">
                      <a16:colId xmlns:a16="http://schemas.microsoft.com/office/drawing/2014/main" val="641350368"/>
                    </a:ext>
                  </a:extLst>
                </a:gridCol>
              </a:tblGrid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060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05711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50033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849595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36310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188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64399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29027"/>
                  </a:ext>
                </a:extLst>
              </a:tr>
              <a:tr h="367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606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EA3CD3-18BF-4539-BC42-322AAE9A5303}"/>
              </a:ext>
            </a:extLst>
          </p:cNvPr>
          <p:cNvSpPr/>
          <p:nvPr/>
        </p:nvSpPr>
        <p:spPr>
          <a:xfrm>
            <a:off x="1558871" y="5367534"/>
            <a:ext cx="87746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ndara" panose="020E0502030303020204" pitchFamily="34" charset="0"/>
              </a:rPr>
              <a:t>Trajectory: 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(a2,E,-1)  --&gt;  (a3,N,-1)  --&gt;  </a:t>
            </a:r>
            <a:r>
              <a:rPr lang="en-US" sz="2200" dirty="0">
                <a:solidFill>
                  <a:srgbClr val="0000CC"/>
                </a:solidFill>
                <a:latin typeface="Candara" panose="020E0502030303020204" pitchFamily="34" charset="0"/>
              </a:rPr>
              <a:t>(b3,E,-1)* </a:t>
            </a:r>
            <a:r>
              <a:rPr lang="en-US" sz="2200" dirty="0">
                <a:latin typeface="Candara" panose="020E0502030303020204" pitchFamily="34" charset="0"/>
              </a:rPr>
              <a:t>--&gt;  </a:t>
            </a:r>
            <a:r>
              <a:rPr lang="en-US" sz="2200" dirty="0">
                <a:solidFill>
                  <a:srgbClr val="FF0000"/>
                </a:solidFill>
                <a:latin typeface="Candara" panose="020E0502030303020204" pitchFamily="34" charset="0"/>
              </a:rPr>
              <a:t>b4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408AC-9FD0-4A34-A2FA-512575D5F219}"/>
              </a:ext>
            </a:extLst>
          </p:cNvPr>
          <p:cNvSpPr/>
          <p:nvPr/>
        </p:nvSpPr>
        <p:spPr>
          <a:xfrm>
            <a:off x="4622077" y="296733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3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E33C-B7BD-457B-95E6-3DF18AA64675}"/>
              </a:ext>
            </a:extLst>
          </p:cNvPr>
          <p:cNvSpPr/>
          <p:nvPr/>
        </p:nvSpPr>
        <p:spPr>
          <a:xfrm>
            <a:off x="1629780" y="5881107"/>
            <a:ext cx="1560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N(b3,E)  += 1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F9142-E0FC-4365-9C5E-749409DD0B70}"/>
              </a:ext>
            </a:extLst>
          </p:cNvPr>
          <p:cNvSpPr/>
          <p:nvPr/>
        </p:nvSpPr>
        <p:spPr>
          <a:xfrm>
            <a:off x="3748086" y="6325759"/>
            <a:ext cx="5673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Q(b3,E) = -101.0 + 1/3 * (-1 + 1*(-100)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+ 101.0) = -101.0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15839-72CF-4405-8EE0-2DA0A9F914DB}"/>
              </a:ext>
            </a:extLst>
          </p:cNvPr>
          <p:cNvSpPr/>
          <p:nvPr/>
        </p:nvSpPr>
        <p:spPr>
          <a:xfrm>
            <a:off x="3731750" y="5881107"/>
            <a:ext cx="6346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←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+ 1/N(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 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R(s) + γ 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max</a:t>
            </a:r>
            <a:r>
              <a:rPr lang="en-US" sz="2000" baseline="-25000" dirty="0" err="1">
                <a:solidFill>
                  <a:srgbClr val="0000CC"/>
                </a:solidFill>
                <a:latin typeface="Candara" panose="020E0502030303020204" pitchFamily="34" charset="0"/>
              </a:rPr>
              <a:t>a</a:t>
            </a:r>
            <a:r>
              <a:rPr lang="en-US" sz="2000" baseline="-25000" dirty="0">
                <a:solidFill>
                  <a:srgbClr val="0000CC"/>
                </a:solidFill>
                <a:latin typeface="Candara" panose="020E0502030303020204" pitchFamily="34" charset="0"/>
              </a:rPr>
              <a:t>’ 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Q(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s’,a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’) − Q</a:t>
            </a:r>
            <a:r>
              <a:rPr lang="el-GR" sz="2000" dirty="0">
                <a:solidFill>
                  <a:srgbClr val="0000CC"/>
                </a:solidFill>
                <a:latin typeface="Candara" panose="020E0502030303020204" pitchFamily="34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andara" panose="020E0502030303020204" pitchFamily="34" charset="0"/>
              </a:rPr>
              <a:t>s,a</a:t>
            </a:r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</a:rPr>
              <a:t>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1B781-C7D9-4782-B08F-42A28B96DBAC}"/>
              </a:ext>
            </a:extLst>
          </p:cNvPr>
          <p:cNvSpPr/>
          <p:nvPr/>
        </p:nvSpPr>
        <p:spPr>
          <a:xfrm>
            <a:off x="8864463" y="2996380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</a:rPr>
              <a:t>-101.0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1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5851-A9C3-CB49-9DFF-C33C3D6B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SARSA and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5F31-BC9B-C440-990A-9C65B8FB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Q-learning backs up the best Q-value from the state reached in the observed transition.</a:t>
            </a:r>
          </a:p>
          <a:p>
            <a:r>
              <a:rPr lang="en-US" dirty="0"/>
              <a:t>SARSA waits until an action is actually taken and backs up the Q-value for that action. </a:t>
            </a:r>
          </a:p>
          <a:p>
            <a:r>
              <a:rPr lang="en-US" dirty="0"/>
              <a:t>Now, for a greedy agent that always takes the action with best Q-value, the two algorithms are identical. </a:t>
            </a:r>
          </a:p>
          <a:p>
            <a:r>
              <a:rPr lang="en-US" dirty="0"/>
              <a:t>When exploration is happening, however, they differ significantly. </a:t>
            </a:r>
          </a:p>
          <a:p>
            <a:pPr lvl="1"/>
            <a:r>
              <a:rPr lang="en-US" dirty="0"/>
              <a:t>Q-learning uses the best Q-value, it pays no attention to the actual policy being followed.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693CE-95B7-8349-8055-341A7FC0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3699-7A82-9E48-B028-CC48FF3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CD152-EA6E-2849-B30B-07BB1ACCA6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1295400"/>
                <a:ext cx="6786337" cy="550468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Our ultimate goal: the optimal policy.</a:t>
                </a:r>
              </a:p>
              <a:p>
                <a:r>
                  <a:rPr lang="en-US" sz="2800" dirty="0"/>
                  <a:t>During each iteration, we use a sampling policy to:</a:t>
                </a:r>
              </a:p>
              <a:p>
                <a:pPr lvl="1"/>
                <a:r>
                  <a:rPr lang="en-US" sz="2400" dirty="0"/>
                  <a:t>Generate samples;</a:t>
                </a:r>
              </a:p>
              <a:p>
                <a:pPr lvl="1"/>
                <a:r>
                  <a:rPr lang="en-US" sz="2400" dirty="0"/>
                  <a:t>Obtain both the utility and the transition model;</a:t>
                </a:r>
              </a:p>
              <a:p>
                <a:pPr lvl="1"/>
                <a:r>
                  <a:rPr lang="en-US" sz="2400" dirty="0"/>
                  <a:t>Obtain a latest optimal policy via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9"/>
                              </m:r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CD152-EA6E-2849-B30B-07BB1ACCA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599" y="1295400"/>
                <a:ext cx="6786337" cy="5504688"/>
              </a:xfrm>
              <a:blipFill>
                <a:blip r:embed="rId2"/>
                <a:stretch>
                  <a:fillRect l="-1495"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F0DA-CE97-F346-B05B-26356BF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255924A2-4ED2-6B4A-80FE-4222EC6196E9}"/>
              </a:ext>
            </a:extLst>
          </p:cNvPr>
          <p:cNvSpPr/>
          <p:nvPr/>
        </p:nvSpPr>
        <p:spPr>
          <a:xfrm>
            <a:off x="7985025" y="4935695"/>
            <a:ext cx="1729654" cy="120313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Latest optimal policy</a:t>
            </a:r>
          </a:p>
        </p:txBody>
      </p:sp>
      <p:sp>
        <p:nvSpPr>
          <p:cNvPr id="9" name="Rectangle: Rounded Corners 24">
            <a:extLst>
              <a:ext uri="{FF2B5EF4-FFF2-40B4-BE49-F238E27FC236}">
                <a16:creationId xmlns:a16="http://schemas.microsoft.com/office/drawing/2014/main" id="{D7BBD5CB-54B2-4847-A044-A9A51FAE96D6}"/>
              </a:ext>
            </a:extLst>
          </p:cNvPr>
          <p:cNvSpPr/>
          <p:nvPr/>
        </p:nvSpPr>
        <p:spPr>
          <a:xfrm>
            <a:off x="7975486" y="2841816"/>
            <a:ext cx="1748732" cy="165109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Transition model and Utility</a:t>
            </a:r>
          </a:p>
        </p:txBody>
      </p:sp>
      <p:cxnSp>
        <p:nvCxnSpPr>
          <p:cNvPr id="11" name="Curved Connector 9">
            <a:extLst>
              <a:ext uri="{FF2B5EF4-FFF2-40B4-BE49-F238E27FC236}">
                <a16:creationId xmlns:a16="http://schemas.microsoft.com/office/drawing/2014/main" id="{061E38C8-AB00-C94B-80FC-FCD94927E46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8622111" y="4714302"/>
            <a:ext cx="449137" cy="6348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23">
            <a:extLst>
              <a:ext uri="{FF2B5EF4-FFF2-40B4-BE49-F238E27FC236}">
                <a16:creationId xmlns:a16="http://schemas.microsoft.com/office/drawing/2014/main" id="{7DC98FB6-EE63-0344-8081-567DC7F7A113}"/>
              </a:ext>
            </a:extLst>
          </p:cNvPr>
          <p:cNvSpPr/>
          <p:nvPr/>
        </p:nvSpPr>
        <p:spPr>
          <a:xfrm>
            <a:off x="7985025" y="1317721"/>
            <a:ext cx="1729654" cy="11360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Sampling policy</a:t>
            </a:r>
          </a:p>
        </p:txBody>
      </p:sp>
      <p:cxnSp>
        <p:nvCxnSpPr>
          <p:cNvPr id="55" name="Curved Connector 9">
            <a:extLst>
              <a:ext uri="{FF2B5EF4-FFF2-40B4-BE49-F238E27FC236}">
                <a16:creationId xmlns:a16="http://schemas.microsoft.com/office/drawing/2014/main" id="{AAB0145D-A3FB-5648-A4B4-B18AF405F926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 rot="5400000">
            <a:off x="8655843" y="2647806"/>
            <a:ext cx="388018" cy="12700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9">
            <a:extLst>
              <a:ext uri="{FF2B5EF4-FFF2-40B4-BE49-F238E27FC236}">
                <a16:creationId xmlns:a16="http://schemas.microsoft.com/office/drawing/2014/main" id="{C0CB4A3B-F652-C24B-A29E-0DF7DD6204CD}"/>
              </a:ext>
            </a:extLst>
          </p:cNvPr>
          <p:cNvCxnSpPr>
            <a:cxnSpLocks/>
            <a:endCxn id="38" idx="0"/>
          </p:cNvCxnSpPr>
          <p:nvPr/>
        </p:nvCxnSpPr>
        <p:spPr>
          <a:xfrm rot="5400000">
            <a:off x="8598696" y="1066564"/>
            <a:ext cx="502314" cy="1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262399A-DA62-6E4D-8AF4-2CC86278C13C}"/>
              </a:ext>
            </a:extLst>
          </p:cNvPr>
          <p:cNvCxnSpPr>
            <a:cxnSpLocks/>
            <a:stCxn id="8" idx="3"/>
            <a:endCxn id="38" idx="3"/>
          </p:cNvCxnSpPr>
          <p:nvPr/>
        </p:nvCxnSpPr>
        <p:spPr>
          <a:xfrm flipV="1">
            <a:off x="9714679" y="1885760"/>
            <a:ext cx="12700" cy="3651503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0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3699-7A82-9E48-B028-CC48FF3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B1D7DA-0B60-C046-BA04-0FB507CF038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ε</a:t>
                </a:r>
                <a:r>
                  <a:rPr lang="en-US" dirty="0"/>
                  <a:t>-Greedy to run a trial:</a:t>
                </a:r>
              </a:p>
              <a:p>
                <a:pPr lvl="1"/>
                <a:r>
                  <a:rPr lang="en-US" dirty="0"/>
                  <a:t>Each trial generates a trajectory of (state, action, reward): </a:t>
                </a:r>
                <a:br>
                  <a:rPr lang="en-US" dirty="0"/>
                </a:br>
                <a:r>
                  <a:rPr lang="en-US" i="1" dirty="0">
                    <a:solidFill>
                      <a:srgbClr val="7030A0"/>
                    </a:solidFill>
                  </a:rPr>
                  <a:t>s, a, r, s’, a’, r’, s’’, a’’, r’’, …</a:t>
                </a:r>
              </a:p>
              <a:p>
                <a:r>
                  <a:rPr lang="en-US" dirty="0"/>
                  <a:t>Update Q-values:</a:t>
                </a:r>
              </a:p>
              <a:p>
                <a:pPr lvl="1"/>
                <a:r>
                  <a:rPr lang="en-US" dirty="0"/>
                  <a:t>Use SARSA or Q-Learning to update </a:t>
                </a:r>
                <a:r>
                  <a:rPr lang="en-US" i="1" dirty="0">
                    <a:solidFill>
                      <a:srgbClr val="7030A0"/>
                    </a:solidFill>
                  </a:rPr>
                  <a:t>Q(s, a) </a:t>
                </a:r>
                <a:r>
                  <a:rPr lang="en-US" dirty="0"/>
                  <a:t>along the trajectory.</a:t>
                </a:r>
              </a:p>
              <a:p>
                <a:r>
                  <a:rPr lang="en-US" dirty="0"/>
                  <a:t>Update the optimal policy: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B1D7DA-0B60-C046-BA04-0FB507CF0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7" t="-461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F0DA-CE97-F346-B05B-26356BF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255924A2-4ED2-6B4A-80FE-4222EC6196E9}"/>
              </a:ext>
            </a:extLst>
          </p:cNvPr>
          <p:cNvSpPr/>
          <p:nvPr/>
        </p:nvSpPr>
        <p:spPr>
          <a:xfrm>
            <a:off x="8481146" y="4862866"/>
            <a:ext cx="1729654" cy="120313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Latest optimal policy</a:t>
            </a:r>
          </a:p>
        </p:txBody>
      </p:sp>
      <p:sp>
        <p:nvSpPr>
          <p:cNvPr id="9" name="Rectangle: Rounded Corners 24">
            <a:extLst>
              <a:ext uri="{FF2B5EF4-FFF2-40B4-BE49-F238E27FC236}">
                <a16:creationId xmlns:a16="http://schemas.microsoft.com/office/drawing/2014/main" id="{D7BBD5CB-54B2-4847-A044-A9A51FAE96D6}"/>
              </a:ext>
            </a:extLst>
          </p:cNvPr>
          <p:cNvSpPr/>
          <p:nvPr/>
        </p:nvSpPr>
        <p:spPr>
          <a:xfrm>
            <a:off x="8471607" y="2768987"/>
            <a:ext cx="1748732" cy="165109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Q-value update</a:t>
            </a:r>
          </a:p>
        </p:txBody>
      </p:sp>
      <p:cxnSp>
        <p:nvCxnSpPr>
          <p:cNvPr id="11" name="Curved Connector 9">
            <a:extLst>
              <a:ext uri="{FF2B5EF4-FFF2-40B4-BE49-F238E27FC236}">
                <a16:creationId xmlns:a16="http://schemas.microsoft.com/office/drawing/2014/main" id="{061E38C8-AB00-C94B-80FC-FCD94927E46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9118232" y="4641473"/>
            <a:ext cx="449137" cy="6348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23">
            <a:extLst>
              <a:ext uri="{FF2B5EF4-FFF2-40B4-BE49-F238E27FC236}">
                <a16:creationId xmlns:a16="http://schemas.microsoft.com/office/drawing/2014/main" id="{7DC98FB6-EE63-0344-8081-567DC7F7A113}"/>
              </a:ext>
            </a:extLst>
          </p:cNvPr>
          <p:cNvSpPr/>
          <p:nvPr/>
        </p:nvSpPr>
        <p:spPr>
          <a:xfrm>
            <a:off x="8481146" y="1244892"/>
            <a:ext cx="1729654" cy="11360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Sampling policy</a:t>
            </a:r>
          </a:p>
        </p:txBody>
      </p:sp>
      <p:cxnSp>
        <p:nvCxnSpPr>
          <p:cNvPr id="55" name="Curved Connector 9">
            <a:extLst>
              <a:ext uri="{FF2B5EF4-FFF2-40B4-BE49-F238E27FC236}">
                <a16:creationId xmlns:a16="http://schemas.microsoft.com/office/drawing/2014/main" id="{AAB0145D-A3FB-5648-A4B4-B18AF405F926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 rot="5400000">
            <a:off x="9151964" y="2574977"/>
            <a:ext cx="388018" cy="12700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9">
            <a:extLst>
              <a:ext uri="{FF2B5EF4-FFF2-40B4-BE49-F238E27FC236}">
                <a16:creationId xmlns:a16="http://schemas.microsoft.com/office/drawing/2014/main" id="{C0CB4A3B-F652-C24B-A29E-0DF7DD6204CD}"/>
              </a:ext>
            </a:extLst>
          </p:cNvPr>
          <p:cNvCxnSpPr>
            <a:cxnSpLocks/>
            <a:endCxn id="38" idx="0"/>
          </p:cNvCxnSpPr>
          <p:nvPr/>
        </p:nvCxnSpPr>
        <p:spPr>
          <a:xfrm rot="5400000">
            <a:off x="9094817" y="993735"/>
            <a:ext cx="502314" cy="1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262399A-DA62-6E4D-8AF4-2CC86278C13C}"/>
              </a:ext>
            </a:extLst>
          </p:cNvPr>
          <p:cNvCxnSpPr>
            <a:cxnSpLocks/>
            <a:stCxn id="8" idx="3"/>
            <a:endCxn id="38" idx="3"/>
          </p:cNvCxnSpPr>
          <p:nvPr/>
        </p:nvCxnSpPr>
        <p:spPr>
          <a:xfrm flipV="1">
            <a:off x="10210800" y="1812931"/>
            <a:ext cx="12700" cy="3651503"/>
          </a:xfrm>
          <a:prstGeom prst="bentConnector3">
            <a:avLst>
              <a:gd name="adj1" fmla="val 270454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798A3F-43EA-0C41-8AA2-36EA882CD961}"/>
              </a:ext>
            </a:extLst>
          </p:cNvPr>
          <p:cNvSpPr/>
          <p:nvPr/>
        </p:nvSpPr>
        <p:spPr>
          <a:xfrm>
            <a:off x="7119317" y="1528695"/>
            <a:ext cx="1325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</a:rPr>
              <a:t>ε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-Greedy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35844D-7C06-6944-9498-645BD3937322}"/>
              </a:ext>
            </a:extLst>
          </p:cNvPr>
          <p:cNvSpPr/>
          <p:nvPr/>
        </p:nvSpPr>
        <p:spPr>
          <a:xfrm>
            <a:off x="6762988" y="3223183"/>
            <a:ext cx="16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SARSA or Q-Learning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B702A3-EDAF-1D45-9FBB-86C9D1DBA56A}"/>
              </a:ext>
            </a:extLst>
          </p:cNvPr>
          <p:cNvCxnSpPr>
            <a:cxnSpLocks/>
          </p:cNvCxnSpPr>
          <p:nvPr/>
        </p:nvCxnSpPr>
        <p:spPr>
          <a:xfrm>
            <a:off x="8347022" y="1812930"/>
            <a:ext cx="2982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2595C2-A730-E54F-AF5D-578292C959F0}"/>
              </a:ext>
            </a:extLst>
          </p:cNvPr>
          <p:cNvCxnSpPr>
            <a:cxnSpLocks/>
          </p:cNvCxnSpPr>
          <p:nvPr/>
        </p:nvCxnSpPr>
        <p:spPr>
          <a:xfrm>
            <a:off x="8328552" y="3679147"/>
            <a:ext cx="31668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3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7956-7DAB-4301-B496-4A840DB7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>
            <a:normAutofit/>
          </a:bodyPr>
          <a:lstStyle/>
          <a:p>
            <a:r>
              <a:rPr lang="en-US" dirty="0"/>
              <a:t>Reinforcement Learning vs Policy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5A551-C53D-4474-AD91-7A150C3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FE46D02F-E290-47AE-B6DD-3F2E471C818F}"/>
              </a:ext>
            </a:extLst>
          </p:cNvPr>
          <p:cNvSpPr/>
          <p:nvPr/>
        </p:nvSpPr>
        <p:spPr>
          <a:xfrm>
            <a:off x="6851987" y="5223538"/>
            <a:ext cx="2167505" cy="120313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Policy improvement</a:t>
            </a:r>
          </a:p>
        </p:txBody>
      </p:sp>
      <p:sp>
        <p:nvSpPr>
          <p:cNvPr id="6" name="Rectangle: Rounded Corners 24">
            <a:extLst>
              <a:ext uri="{FF2B5EF4-FFF2-40B4-BE49-F238E27FC236}">
                <a16:creationId xmlns:a16="http://schemas.microsoft.com/office/drawing/2014/main" id="{7CBFB5E9-B4A0-415F-A693-46ECBEAEE571}"/>
              </a:ext>
            </a:extLst>
          </p:cNvPr>
          <p:cNvSpPr/>
          <p:nvPr/>
        </p:nvSpPr>
        <p:spPr>
          <a:xfrm>
            <a:off x="6861526" y="3129659"/>
            <a:ext cx="2167505" cy="165109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Policy evaluation</a:t>
            </a:r>
          </a:p>
        </p:txBody>
      </p:sp>
      <p:cxnSp>
        <p:nvCxnSpPr>
          <p:cNvPr id="7" name="Curved Connector 9">
            <a:extLst>
              <a:ext uri="{FF2B5EF4-FFF2-40B4-BE49-F238E27FC236}">
                <a16:creationId xmlns:a16="http://schemas.microsoft.com/office/drawing/2014/main" id="{3836CF8B-5D3F-4044-9332-D9E5B8F610C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7719117" y="4997376"/>
            <a:ext cx="442787" cy="9539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29F31F32-0AD2-47B8-90E2-F3506EE4C026}"/>
              </a:ext>
            </a:extLst>
          </p:cNvPr>
          <p:cNvSpPr/>
          <p:nvPr/>
        </p:nvSpPr>
        <p:spPr>
          <a:xfrm>
            <a:off x="6875633" y="1556438"/>
            <a:ext cx="2143858" cy="11360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New policy</a:t>
            </a:r>
          </a:p>
        </p:txBody>
      </p:sp>
      <p:cxnSp>
        <p:nvCxnSpPr>
          <p:cNvPr id="9" name="Curved Connector 9">
            <a:extLst>
              <a:ext uri="{FF2B5EF4-FFF2-40B4-BE49-F238E27FC236}">
                <a16:creationId xmlns:a16="http://schemas.microsoft.com/office/drawing/2014/main" id="{F57DF4F6-90A2-4895-85A8-DEF9E52C0772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7727848" y="2909944"/>
            <a:ext cx="437144" cy="2284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A5F0B9C-1336-49B1-9D5D-8FC3A271B574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7696409" y="1305280"/>
            <a:ext cx="502311" cy="2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73">
            <a:extLst>
              <a:ext uri="{FF2B5EF4-FFF2-40B4-BE49-F238E27FC236}">
                <a16:creationId xmlns:a16="http://schemas.microsoft.com/office/drawing/2014/main" id="{1BF00DD5-1E5D-4CEF-A67B-17912D8E781A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9019491" y="2124477"/>
            <a:ext cx="12700" cy="3700629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23">
            <a:extLst>
              <a:ext uri="{FF2B5EF4-FFF2-40B4-BE49-F238E27FC236}">
                <a16:creationId xmlns:a16="http://schemas.microsoft.com/office/drawing/2014/main" id="{BEC870E3-AA9A-4FD3-AD84-B27C62404BF4}"/>
              </a:ext>
            </a:extLst>
          </p:cNvPr>
          <p:cNvSpPr/>
          <p:nvPr/>
        </p:nvSpPr>
        <p:spPr>
          <a:xfrm>
            <a:off x="3588123" y="5265198"/>
            <a:ext cx="1729654" cy="120313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Latest optimal policy</a:t>
            </a:r>
          </a:p>
        </p:txBody>
      </p:sp>
      <p:sp>
        <p:nvSpPr>
          <p:cNvPr id="13" name="Rectangle: Rounded Corners 24">
            <a:extLst>
              <a:ext uri="{FF2B5EF4-FFF2-40B4-BE49-F238E27FC236}">
                <a16:creationId xmlns:a16="http://schemas.microsoft.com/office/drawing/2014/main" id="{3D686503-C529-464D-8686-2739ABDAE77F}"/>
              </a:ext>
            </a:extLst>
          </p:cNvPr>
          <p:cNvSpPr/>
          <p:nvPr/>
        </p:nvSpPr>
        <p:spPr>
          <a:xfrm>
            <a:off x="3578584" y="3171319"/>
            <a:ext cx="1748732" cy="165109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Transition model and Utility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A7FE6780-DC38-4E6F-A514-2F228AF55D62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4249772" y="5019244"/>
            <a:ext cx="400010" cy="6347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C42D1E9A-8931-466D-A582-A884B92C4938}"/>
              </a:ext>
            </a:extLst>
          </p:cNvPr>
          <p:cNvSpPr/>
          <p:nvPr/>
        </p:nvSpPr>
        <p:spPr>
          <a:xfrm>
            <a:off x="3588123" y="1598098"/>
            <a:ext cx="1729654" cy="11360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Sampling policy</a:t>
            </a:r>
          </a:p>
        </p:txBody>
      </p:sp>
      <p:cxnSp>
        <p:nvCxnSpPr>
          <p:cNvPr id="16" name="Curved Connector 9">
            <a:extLst>
              <a:ext uri="{FF2B5EF4-FFF2-40B4-BE49-F238E27FC236}">
                <a16:creationId xmlns:a16="http://schemas.microsoft.com/office/drawing/2014/main" id="{F534EB80-979D-46B3-8E6B-D7DFA85421B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rot="5400000">
            <a:off x="4234378" y="2952746"/>
            <a:ext cx="437144" cy="12700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9">
            <a:extLst>
              <a:ext uri="{FF2B5EF4-FFF2-40B4-BE49-F238E27FC236}">
                <a16:creationId xmlns:a16="http://schemas.microsoft.com/office/drawing/2014/main" id="{448F9FA0-2C7F-4657-9078-3B28142731F9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4201796" y="1346939"/>
            <a:ext cx="502313" cy="2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73">
            <a:extLst>
              <a:ext uri="{FF2B5EF4-FFF2-40B4-BE49-F238E27FC236}">
                <a16:creationId xmlns:a16="http://schemas.microsoft.com/office/drawing/2014/main" id="{2B9C397A-1A36-469A-9CBC-88EE7137FBBB}"/>
              </a:ext>
            </a:extLst>
          </p:cNvPr>
          <p:cNvCxnSpPr>
            <a:cxnSpLocks/>
            <a:stCxn id="12" idx="3"/>
            <a:endCxn id="15" idx="3"/>
          </p:cNvCxnSpPr>
          <p:nvPr/>
        </p:nvCxnSpPr>
        <p:spPr>
          <a:xfrm flipV="1">
            <a:off x="5317777" y="2166137"/>
            <a:ext cx="12700" cy="3700629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8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32A0-4DB5-D242-B507-5554AB65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Tasks in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535-B9B2-5149-B2AA-38B905F60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25463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to choose sampling policies?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How to learn transition model and the utility from samples?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How to obtain the optimal policy?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8315-E0D1-8A44-AA55-46244360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FBB6401D-319C-4957-8C5B-E8941AC1B447}"/>
              </a:ext>
            </a:extLst>
          </p:cNvPr>
          <p:cNvSpPr/>
          <p:nvPr/>
        </p:nvSpPr>
        <p:spPr>
          <a:xfrm>
            <a:off x="7985025" y="4935695"/>
            <a:ext cx="1729654" cy="120313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Latest optimal policy</a:t>
            </a:r>
          </a:p>
        </p:txBody>
      </p:sp>
      <p:sp>
        <p:nvSpPr>
          <p:cNvPr id="6" name="Rectangle: Rounded Corners 24">
            <a:extLst>
              <a:ext uri="{FF2B5EF4-FFF2-40B4-BE49-F238E27FC236}">
                <a16:creationId xmlns:a16="http://schemas.microsoft.com/office/drawing/2014/main" id="{48DCA591-D93C-448C-866A-6C4A50965642}"/>
              </a:ext>
            </a:extLst>
          </p:cNvPr>
          <p:cNvSpPr/>
          <p:nvPr/>
        </p:nvSpPr>
        <p:spPr>
          <a:xfrm>
            <a:off x="7975486" y="2841816"/>
            <a:ext cx="1748732" cy="165109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Candara" panose="020E0502030303020204" pitchFamily="34" charset="0"/>
              </a:rPr>
              <a:t>Transition model and Utility</a:t>
            </a:r>
          </a:p>
        </p:txBody>
      </p:sp>
      <p:cxnSp>
        <p:nvCxnSpPr>
          <p:cNvPr id="7" name="Curved Connector 9">
            <a:extLst>
              <a:ext uri="{FF2B5EF4-FFF2-40B4-BE49-F238E27FC236}">
                <a16:creationId xmlns:a16="http://schemas.microsoft.com/office/drawing/2014/main" id="{A3A41E62-B577-4F95-BACB-BF47016DF11A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8622111" y="4714302"/>
            <a:ext cx="449137" cy="6348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B1F853A9-82A6-4E2E-B043-BCB65E601301}"/>
              </a:ext>
            </a:extLst>
          </p:cNvPr>
          <p:cNvSpPr/>
          <p:nvPr/>
        </p:nvSpPr>
        <p:spPr>
          <a:xfrm>
            <a:off x="7985025" y="1317721"/>
            <a:ext cx="1729654" cy="11360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Sampling policy</a:t>
            </a:r>
          </a:p>
        </p:txBody>
      </p:sp>
      <p:cxnSp>
        <p:nvCxnSpPr>
          <p:cNvPr id="9" name="Curved Connector 9">
            <a:extLst>
              <a:ext uri="{FF2B5EF4-FFF2-40B4-BE49-F238E27FC236}">
                <a16:creationId xmlns:a16="http://schemas.microsoft.com/office/drawing/2014/main" id="{9EDE96A7-2A35-407A-9D53-F5FF8F5C90B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8655843" y="2647806"/>
            <a:ext cx="388018" cy="12700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8DCC3C5-F73D-45F1-BC86-692C3AD17646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8598696" y="1066564"/>
            <a:ext cx="502314" cy="1"/>
          </a:xfrm>
          <a:prstGeom prst="curved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7">
            <a:extLst>
              <a:ext uri="{FF2B5EF4-FFF2-40B4-BE49-F238E27FC236}">
                <a16:creationId xmlns:a16="http://schemas.microsoft.com/office/drawing/2014/main" id="{F1515C13-06AF-40D7-B923-D34FAF644068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9714679" y="1885760"/>
            <a:ext cx="12700" cy="3651503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77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Exploitation and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23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12899</TotalTime>
  <Words>4737</Words>
  <Application>Microsoft Macintosh PowerPoint</Application>
  <PresentationFormat>Widescreen</PresentationFormat>
  <Paragraphs>1742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Cambria Math</vt:lpstr>
      <vt:lpstr>Candara</vt:lpstr>
      <vt:lpstr>Comic Sans MS</vt:lpstr>
      <vt:lpstr>Times New Roman</vt:lpstr>
      <vt:lpstr>Wingdings</vt:lpstr>
      <vt:lpstr>Wingdings 2</vt:lpstr>
      <vt:lpstr>Module</vt:lpstr>
      <vt:lpstr>Reinforcement Learning (Chapter 22)</vt:lpstr>
      <vt:lpstr>Roadmap</vt:lpstr>
      <vt:lpstr>Outline</vt:lpstr>
      <vt:lpstr>Review: MDP Grid World</vt:lpstr>
      <vt:lpstr>Assumptions of MDP</vt:lpstr>
      <vt:lpstr>Reinforcement Learning (RL)</vt:lpstr>
      <vt:lpstr>Reinforcement Learning vs Policy Iteration</vt:lpstr>
      <vt:lpstr>Three Tasks in RL</vt:lpstr>
      <vt:lpstr>Outline</vt:lpstr>
      <vt:lpstr>Exploitation and Exploration</vt:lpstr>
      <vt:lpstr>Multi-Armed Bandit Problem</vt:lpstr>
      <vt:lpstr>Random Approach</vt:lpstr>
      <vt:lpstr>Greedy Approach</vt:lpstr>
      <vt:lpstr>Trade-off</vt:lpstr>
      <vt:lpstr>ε-Greedy Approach: Combination</vt:lpstr>
      <vt:lpstr>Similar to Local Search: Simulated Annealing</vt:lpstr>
      <vt:lpstr>Benefit of ε-Greedy Approach</vt:lpstr>
      <vt:lpstr>Three Tasks in RL</vt:lpstr>
      <vt:lpstr>Example: A Grid World</vt:lpstr>
      <vt:lpstr>Direct Approach:  Model-Based</vt:lpstr>
      <vt:lpstr>Direct Approach:  Model-Free</vt:lpstr>
      <vt:lpstr>Outline</vt:lpstr>
      <vt:lpstr>Recall: Expected Utility</vt:lpstr>
      <vt:lpstr>Overall Mean</vt:lpstr>
      <vt:lpstr>Incremental Mean</vt:lpstr>
      <vt:lpstr>Incremental Mean (cont’d)</vt:lpstr>
      <vt:lpstr>How to Sample Individual u</vt:lpstr>
      <vt:lpstr>Monte Carlo (MC) Method</vt:lpstr>
      <vt:lpstr>Temporal-Difference (TD) Method</vt:lpstr>
      <vt:lpstr>Three Tasks in RL</vt:lpstr>
      <vt:lpstr>Issue</vt:lpstr>
      <vt:lpstr>Outline</vt:lpstr>
      <vt:lpstr>Q-Value: Another Utility Model </vt:lpstr>
      <vt:lpstr>Example</vt:lpstr>
      <vt:lpstr>Q-Value Properties under Optimal Policy</vt:lpstr>
      <vt:lpstr>PowerPoint Presentation</vt:lpstr>
      <vt:lpstr>Recall: Learning U(s)</vt:lpstr>
      <vt:lpstr>Model-Free TD Methods</vt:lpstr>
      <vt:lpstr>Workflow</vt:lpstr>
      <vt:lpstr>Example: Initial Optimal Policy</vt:lpstr>
      <vt:lpstr>Example: Initial ε-Greedy Sampling Policy</vt:lpstr>
      <vt:lpstr>Example: An Initial Sampling Trajectory</vt:lpstr>
      <vt:lpstr>Example: Updated Access Frequency and  Q-Values after Some Trials</vt:lpstr>
      <vt:lpstr>Example: Latest Optimal Policy</vt:lpstr>
      <vt:lpstr>PowerPoint Presentation</vt:lpstr>
      <vt:lpstr>Outline</vt:lpstr>
      <vt:lpstr>Latest Access Frequency and Q-Values</vt:lpstr>
      <vt:lpstr>Updating Access Frequency and Q-Values</vt:lpstr>
      <vt:lpstr>Updating Access Frequency and Q-Values</vt:lpstr>
      <vt:lpstr>Updating Access Frequency and Q-Values</vt:lpstr>
      <vt:lpstr>Updating Access Frequency and Q-Values</vt:lpstr>
      <vt:lpstr>Updating Access Frequency and Q-Values</vt:lpstr>
      <vt:lpstr>Latest Optimal Policy</vt:lpstr>
      <vt:lpstr>Outline</vt:lpstr>
      <vt:lpstr>Latest Access Frequency and Q-Values</vt:lpstr>
      <vt:lpstr>Updating Access Frequency and Q-Values</vt:lpstr>
      <vt:lpstr>Updating Access Frequency and Q-Values</vt:lpstr>
      <vt:lpstr>Updating Access Frequency and Q-Values</vt:lpstr>
      <vt:lpstr>Difference between SARSA and Q-Learning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1407</cp:revision>
  <cp:lastPrinted>2008-01-09T20:50:56Z</cp:lastPrinted>
  <dcterms:created xsi:type="dcterms:W3CDTF">2010-09-02T17:38:46Z</dcterms:created>
  <dcterms:modified xsi:type="dcterms:W3CDTF">2021-11-03T15:32:17Z</dcterms:modified>
</cp:coreProperties>
</file>