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3" r:id="rId1"/>
  </p:sldMasterIdLst>
  <p:notesMasterIdLst>
    <p:notesMasterId r:id="rId24"/>
  </p:notesMasterIdLst>
  <p:handoutMasterIdLst>
    <p:handoutMasterId r:id="rId25"/>
  </p:handoutMasterIdLst>
  <p:sldIdLst>
    <p:sldId id="259" r:id="rId2"/>
    <p:sldId id="763" r:id="rId3"/>
    <p:sldId id="756" r:id="rId4"/>
    <p:sldId id="758" r:id="rId5"/>
    <p:sldId id="764" r:id="rId6"/>
    <p:sldId id="769" r:id="rId7"/>
    <p:sldId id="768" r:id="rId8"/>
    <p:sldId id="759" r:id="rId9"/>
    <p:sldId id="771" r:id="rId10"/>
    <p:sldId id="735" r:id="rId11"/>
    <p:sldId id="736" r:id="rId12"/>
    <p:sldId id="761" r:id="rId13"/>
    <p:sldId id="739" r:id="rId14"/>
    <p:sldId id="744" r:id="rId15"/>
    <p:sldId id="746" r:id="rId16"/>
    <p:sldId id="747" r:id="rId17"/>
    <p:sldId id="748" r:id="rId18"/>
    <p:sldId id="749" r:id="rId19"/>
    <p:sldId id="751" r:id="rId20"/>
    <p:sldId id="752" r:id="rId21"/>
    <p:sldId id="755" r:id="rId22"/>
    <p:sldId id="765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DDDDD"/>
    <a:srgbClr val="00CC00"/>
    <a:srgbClr val="FFFF00"/>
    <a:srgbClr val="0000CC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11126" autoAdjust="0"/>
    <p:restoredTop sz="94719" autoAdjust="0"/>
  </p:normalViewPr>
  <p:slideViewPr>
    <p:cSldViewPr>
      <p:cViewPr varScale="1">
        <p:scale>
          <a:sx n="126" d="100"/>
          <a:sy n="126" d="100"/>
        </p:scale>
        <p:origin x="192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" d="1"/>
        <a:sy n="1" d="1"/>
      </p:scale>
      <p:origin x="0" y="-364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BF019C87-767D-4612-A1B9-E99CFFB5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ED2D5FEF-A100-4857-8722-D4E63F57E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7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3275B-A1E5-46E1-BAF2-CB4D862CFB57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74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8001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8001000" cy="23415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9799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54864" tIns="9144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 marL="233363" indent="-222250" eaLnBrk="1" latinLnBrk="0" hangingPunct="1">
              <a:tabLst/>
              <a:defRPr sz="2800"/>
            </a:lvl1pPr>
            <a:lvl2pPr marL="458788" indent="-225425" eaLnBrk="1" latinLnBrk="0" hangingPunct="1">
              <a:tabLst/>
              <a:defRPr sz="2400"/>
            </a:lvl2pPr>
            <a:lvl3pPr marL="628650" indent="-169863" eaLnBrk="1" latinLnBrk="0" hangingPunct="1">
              <a:tabLst/>
              <a:defRPr sz="2000"/>
            </a:lvl3pPr>
            <a:lvl4pPr marL="1087438" indent="-292100" eaLnBrk="1" latinLnBrk="0" hangingPunct="1">
              <a:tabLst/>
              <a:defRPr sz="1800"/>
            </a:lvl4pPr>
            <a:lvl5pPr marL="1492250" indent="-203200" eaLnBrk="1" latinLnBrk="0" hangingPunct="1"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95400"/>
            <a:ext cx="4038600" cy="5504688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5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023338"/>
            <a:ext cx="4040188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023338"/>
            <a:ext cx="4041775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9AFAA-5049-4726-B621-D5424D2502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4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84A48-F170-472E-A000-A1CC1E22CF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8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350838" indent="-339725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28650" indent="-277813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63600" indent="-234950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87438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604963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Wingdings" pitchFamily="2" charset="2"/>
        <a:buChar char="§"/>
        <a:tabLst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a typeface="ＭＳ Ｐゴシック" pitchFamily="34" charset="-128"/>
              </a:rPr>
              <a:t>HW2 Solutions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pitchFamily="34" charset="-128"/>
              </a:rPr>
              <a:t>Dr. Shengquan Wang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2E3E-8ACD-4C75-9FD9-1418526F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8F578-2385-4567-92D7-B89941832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en-US" dirty="0"/>
                  <a:t>P(</a:t>
                </a:r>
                <a:r>
                  <a:rPr lang="en-US" dirty="0" err="1"/>
                  <a:t>f|c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P(</a:t>
                </a:r>
                <a:r>
                  <a:rPr lang="en-US" dirty="0" err="1"/>
                  <a:t>f,c</a:t>
                </a:r>
                <a:r>
                  <a:rPr lang="en-US" dirty="0"/>
                  <a:t>) = P(</a:t>
                </a:r>
                <a:r>
                  <a:rPr lang="en-US" dirty="0" err="1"/>
                  <a:t>c|f</a:t>
                </a:r>
                <a:r>
                  <a:rPr lang="en-US" dirty="0"/>
                  <a:t>)P(f) = 0.7*0.8 = 0.56</a:t>
                </a:r>
              </a:p>
              <a:p>
                <a:pPr marL="12700" indent="0">
                  <a:buNone/>
                </a:pPr>
                <a:r>
                  <a:rPr lang="en-US" dirty="0"/>
                  <a:t>P(¬</a:t>
                </a:r>
                <a:r>
                  <a:rPr lang="en-US" dirty="0" err="1"/>
                  <a:t>f|c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P(¬</a:t>
                </a:r>
                <a:r>
                  <a:rPr lang="en-US" dirty="0" err="1"/>
                  <a:t>f,c</a:t>
                </a:r>
                <a:r>
                  <a:rPr lang="en-US" dirty="0"/>
                  <a:t>) = P(c|¬f)P(¬f) = 0.2*0.2 = 0.04</a:t>
                </a:r>
              </a:p>
              <a:p>
                <a:pPr marL="12700" indent="0">
                  <a:buNone/>
                </a:pPr>
                <a:endParaRPr lang="en-US" dirty="0"/>
              </a:p>
              <a:p>
                <a:pPr marL="12700" indent="0">
                  <a:buNone/>
                </a:pPr>
                <a:r>
                  <a:rPr lang="en-US" dirty="0"/>
                  <a:t>P(¬</a:t>
                </a:r>
                <a:r>
                  <a:rPr lang="en-US" dirty="0" err="1"/>
                  <a:t>f|c</a:t>
                </a:r>
                <a:r>
                  <a:rPr lang="en-US" dirty="0"/>
                  <a:t>) = 0.04/(0.56+0.04) = 0.0667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8F578-2385-4567-92D7-B89941832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0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9722-80CE-40C8-80F1-B1C43681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6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2E3E-8ACD-4C75-9FD9-1418526F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8F578-2385-4567-92D7-B89941832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81060" cy="5334001"/>
              </a:xfrm>
            </p:spPr>
            <p:txBody>
              <a:bodyPr/>
              <a:lstStyle/>
              <a:p>
                <a:pPr marL="12700" indent="0">
                  <a:buNone/>
                </a:pPr>
                <a:r>
                  <a:rPr lang="en-US" dirty="0"/>
                  <a:t>P(f|¬c)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P(</a:t>
                </a:r>
                <a:r>
                  <a:rPr lang="en-US" dirty="0" err="1"/>
                  <a:t>f,¬c</a:t>
                </a:r>
                <a:r>
                  <a:rPr lang="en-US" dirty="0"/>
                  <a:t>) = P(¬</a:t>
                </a:r>
                <a:r>
                  <a:rPr lang="en-US" dirty="0" err="1"/>
                  <a:t>c|f</a:t>
                </a:r>
                <a:r>
                  <a:rPr lang="en-US" dirty="0"/>
                  <a:t>)P(f) = 0.3*0.8 = 0.24</a:t>
                </a:r>
              </a:p>
              <a:p>
                <a:pPr marL="12700" indent="0">
                  <a:buNone/>
                </a:pPr>
                <a:r>
                  <a:rPr lang="en-US" dirty="0"/>
                  <a:t>P(¬f|¬c)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P(¬</a:t>
                </a:r>
                <a:r>
                  <a:rPr lang="en-US" dirty="0" err="1"/>
                  <a:t>f,¬c</a:t>
                </a:r>
                <a:r>
                  <a:rPr lang="en-US" dirty="0"/>
                  <a:t>) = P(¬c|¬f)P(¬f) = 0.8*0.2 = 0.16</a:t>
                </a:r>
              </a:p>
              <a:p>
                <a:pPr marL="12700" indent="0">
                  <a:buNone/>
                </a:pPr>
                <a:endParaRPr lang="en-US" dirty="0"/>
              </a:p>
              <a:p>
                <a:pPr marL="12700" indent="0">
                  <a:buNone/>
                </a:pPr>
                <a:r>
                  <a:rPr lang="en-US" dirty="0"/>
                  <a:t>P(¬f|¬c) = 0.16/(0.24+0.16) = 0.4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8F578-2385-4567-92D7-B89941832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81060" cy="5334001"/>
              </a:xfrm>
              <a:blipFill>
                <a:blip r:embed="rId2"/>
                <a:stretch>
                  <a:fillRect l="-2085" t="-457" r="-1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9722-80CE-40C8-80F1-B1C43681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37D3-4D2D-4A68-8992-25CFA7B8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E7EC0-2760-442D-BB97-88E7D39996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2700" indent="0">
                  <a:buNone/>
                </a:pPr>
                <a:r>
                  <a:rPr lang="en-US" dirty="0"/>
                  <a:t>P(a|¬c)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  <m: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dirty="0"/>
                  <a:t> = P(a) (P(f) P(¬</a:t>
                </a:r>
                <a:r>
                  <a:rPr lang="en-US" dirty="0" err="1"/>
                  <a:t>c|f,a</a:t>
                </a:r>
                <a:r>
                  <a:rPr lang="en-US" dirty="0"/>
                  <a:t>) + P(¬f)P(¬c|¬</a:t>
                </a:r>
                <a:r>
                  <a:rPr lang="en-US" dirty="0" err="1"/>
                  <a:t>f,a</a:t>
                </a:r>
                <a:r>
                  <a:rPr lang="en-US" dirty="0"/>
                  <a:t>)) = 0.3*(0.8*0.25 + 0.2*0.2) = 0.072</a:t>
                </a:r>
              </a:p>
              <a:p>
                <a:pPr marL="12700" indent="0">
                  <a:buNone/>
                </a:pPr>
                <a:endParaRPr lang="en-US" dirty="0"/>
              </a:p>
              <a:p>
                <a:pPr marL="12700" indent="0">
                  <a:buNone/>
                </a:pPr>
                <a:r>
                  <a:rPr lang="en-US" dirty="0"/>
                  <a:t>P(¬a|¬c)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en-US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¬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dirty="0"/>
                  <a:t> = P(¬a) (P(f) P(¬</a:t>
                </a:r>
                <a:r>
                  <a:rPr lang="en-US" dirty="0" err="1"/>
                  <a:t>c|f</a:t>
                </a:r>
                <a:r>
                  <a:rPr lang="en-US" dirty="0"/>
                  <a:t>,¬a) + P(¬f)P(¬c|¬</a:t>
                </a:r>
                <a:r>
                  <a:rPr lang="en-US" dirty="0" err="1"/>
                  <a:t>f,¬a</a:t>
                </a:r>
                <a:r>
                  <a:rPr lang="en-US" dirty="0"/>
                  <a:t>)) = 0.7*(0.8*0.05 + 0.2*0.9) = 0.154</a:t>
                </a:r>
              </a:p>
              <a:p>
                <a:pPr marL="12700" indent="0">
                  <a:buNone/>
                </a:pPr>
                <a:endParaRPr lang="en-US" dirty="0"/>
              </a:p>
              <a:p>
                <a:pPr marL="12700" indent="0">
                  <a:buNone/>
                </a:pPr>
                <a:r>
                  <a:rPr lang="en-US" dirty="0"/>
                  <a:t>P(a|¬c) = 0.072 /(0.072 + 0.154) = 0.3186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E7EC0-2760-442D-BB97-88E7D39996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0" t="-14048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FDBB-E3D4-4C04-9A6F-5E05F4E4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4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37D3-4D2D-4A68-8992-25CFA7B8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E7EC0-2760-442D-BB97-88E7D39996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en-US" dirty="0"/>
                  <a:t>P(</a:t>
                </a:r>
                <a:r>
                  <a:rPr lang="en-US" dirty="0" err="1"/>
                  <a:t>a|c</a:t>
                </a:r>
                <a:r>
                  <a:rPr lang="en-US" dirty="0"/>
                  <a:t>,¬f)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P(¬f) P(a) P(c|¬</a:t>
                </a:r>
                <a:r>
                  <a:rPr lang="en-US" dirty="0" err="1"/>
                  <a:t>f,a</a:t>
                </a:r>
                <a:r>
                  <a:rPr lang="en-US" dirty="0"/>
                  <a:t>) = 0.2*0.3*0.8 = 0.048</a:t>
                </a:r>
              </a:p>
              <a:p>
                <a:pPr marL="12700" indent="0">
                  <a:buNone/>
                </a:pPr>
                <a:endParaRPr lang="en-US" dirty="0"/>
              </a:p>
              <a:p>
                <a:pPr marL="12700" indent="0">
                  <a:buNone/>
                </a:pPr>
                <a:r>
                  <a:rPr lang="en-US" dirty="0"/>
                  <a:t>P(¬</a:t>
                </a:r>
                <a:r>
                  <a:rPr lang="en-US" dirty="0" err="1"/>
                  <a:t>a|c</a:t>
                </a:r>
                <a:r>
                  <a:rPr lang="en-US" dirty="0"/>
                  <a:t>,¬f)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P(¬f) P(¬a) P(c|¬</a:t>
                </a:r>
                <a:r>
                  <a:rPr lang="en-US" dirty="0" err="1"/>
                  <a:t>f,¬a</a:t>
                </a:r>
                <a:r>
                  <a:rPr lang="en-US" dirty="0"/>
                  <a:t>) = 0.2*0.7*0.1 = 0.014</a:t>
                </a:r>
              </a:p>
              <a:p>
                <a:pPr marL="12700" indent="0">
                  <a:buNone/>
                </a:pPr>
                <a:endParaRPr lang="en-US" dirty="0"/>
              </a:p>
              <a:p>
                <a:pPr marL="12700" indent="0">
                  <a:buNone/>
                </a:pPr>
                <a:r>
                  <a:rPr lang="en-US" dirty="0"/>
                  <a:t>P(</a:t>
                </a:r>
                <a:r>
                  <a:rPr lang="en-US" dirty="0" err="1"/>
                  <a:t>a|c</a:t>
                </a:r>
                <a:r>
                  <a:rPr lang="en-US" dirty="0"/>
                  <a:t>,¬f) = 0.048 /(0.048 + 0.014) = 0.7742</a:t>
                </a:r>
              </a:p>
              <a:p>
                <a:pPr marL="127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E7EC0-2760-442D-BB97-88E7D39996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0" t="-714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CFDBB-E3D4-4C04-9A6F-5E05F4E4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88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A41A-E551-4109-994C-1C6DAA06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EB8BF-C2D1-47FB-84BD-3D40E445B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11113" indent="0">
                  <a:buNone/>
                </a:pPr>
                <a:r>
                  <a:rPr lang="en-US" dirty="0"/>
                  <a:t>P(f|¬v)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¬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11113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′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′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′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(¬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’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11113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f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  <m:r>
                          <m:rPr>
                            <m:nor/>
                          </m:rPr>
                          <a:rPr lang="en-US" dirty="0"/>
                          <m:t>′)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′|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′)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(¬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′)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11113" indent="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0.8*(0.3*(0.75*0.9+0.25*0.8) + 0.7*(0.95*0.9+0.05*0.8))</a:t>
                </a:r>
              </a:p>
              <a:p>
                <a:pPr marL="11113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0.7112</a:t>
                </a:r>
              </a:p>
              <a:p>
                <a:pPr marL="11113" indent="0">
                  <a:buNone/>
                </a:pPr>
                <a:r>
                  <a:rPr lang="en-US" dirty="0"/>
                  <a:t>P(¬f|¬v)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¬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¬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11113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(¬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′)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′|¬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′)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(¬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’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11113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P</m:t>
                    </m:r>
                    <m:r>
                      <m:rPr>
                        <m:nor/>
                      </m:rPr>
                      <a:rPr lang="en-US" dirty="0"/>
                      <m:t>(¬</m:t>
                    </m:r>
                    <m:r>
                      <m:rPr>
                        <m:nor/>
                      </m:rPr>
                      <a:rPr lang="en-US" dirty="0"/>
                      <m:t>f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  <m:r>
                          <m:rPr>
                            <m:nor/>
                          </m:rPr>
                          <a:rPr lang="en-US" dirty="0"/>
                          <m:t>′)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′|¬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′)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(¬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′)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11113" indent="0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0.2*(0.3*(0.8*0.9+0.2*0.8) + 0.7*(0.1*0.9+0.9*0.8))</a:t>
                </a:r>
              </a:p>
              <a:p>
                <a:pPr marL="11113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0.1662</a:t>
                </a:r>
              </a:p>
              <a:p>
                <a:pPr marL="11113" indent="0">
                  <a:buNone/>
                </a:pPr>
                <a:endParaRPr lang="en-US" dirty="0"/>
              </a:p>
              <a:p>
                <a:pPr marL="11113" indent="0">
                  <a:buNone/>
                </a:pPr>
                <a:r>
                  <a:rPr lang="en-US" dirty="0"/>
                  <a:t>P(f|¬v) = 0.7112 /(0.7112 + 0.1662) = 0.8106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EB8BF-C2D1-47FB-84BD-3D40E445B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0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2996B-C073-48D2-8CDF-84389369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52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E32A-9C96-4B08-8E4B-C576E59D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FA7F2-296A-444A-B9CF-586F1E75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113" indent="0">
              <a:buNone/>
            </a:pPr>
            <a:r>
              <a:rPr lang="en-US" dirty="0"/>
              <a:t>(a). Not true. Violation of D-Separation Case 3.</a:t>
            </a:r>
          </a:p>
          <a:p>
            <a:pPr marL="11113" indent="0">
              <a:buNone/>
            </a:pPr>
            <a:r>
              <a:rPr lang="en-US" dirty="0"/>
              <a:t>(b). Not true. Not any case.</a:t>
            </a:r>
          </a:p>
          <a:p>
            <a:pPr marL="11113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78470-1BE1-4CD4-8327-95A703D7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62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E32A-9C96-4B08-8E4B-C576E59D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FA7F2-296A-444A-B9CF-586F1E755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113" indent="0">
              <a:buNone/>
            </a:pPr>
            <a:r>
              <a:rPr lang="en-US" dirty="0"/>
              <a:t>(a). True. D-Separation Case 2.</a:t>
            </a:r>
          </a:p>
          <a:p>
            <a:pPr marL="11113" indent="0">
              <a:buNone/>
            </a:pPr>
            <a:r>
              <a:rPr lang="en-US" dirty="0"/>
              <a:t>(b). Not true, not any case.</a:t>
            </a:r>
          </a:p>
          <a:p>
            <a:pPr marL="11113" indent="0">
              <a:buNone/>
            </a:pPr>
            <a:r>
              <a:rPr lang="en-US" dirty="0"/>
              <a:t>(c). True. D-Separation Case 1.</a:t>
            </a:r>
          </a:p>
          <a:p>
            <a:pPr marL="11113" indent="0">
              <a:buNone/>
            </a:pPr>
            <a:r>
              <a:rPr lang="en-US" dirty="0"/>
              <a:t>(d). True. D-Separation Case 1.</a:t>
            </a:r>
          </a:p>
          <a:p>
            <a:pPr marL="11113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78470-1BE1-4CD4-8327-95A703D7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9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0783-55ED-4719-A4B5-B39B8021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Q11.1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CC221-B154-46E2-A488-990C2641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095645-9D2B-4B78-B1F4-D2075A2BDCF1}"/>
              </a:ext>
            </a:extLst>
          </p:cNvPr>
          <p:cNvSpPr/>
          <p:nvPr/>
        </p:nvSpPr>
        <p:spPr>
          <a:xfrm>
            <a:off x="3098852" y="2139696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9A02E5-1F0D-4B09-9407-F97E21DA2855}"/>
              </a:ext>
            </a:extLst>
          </p:cNvPr>
          <p:cNvCxnSpPr>
            <a:cxnSpLocks/>
          </p:cNvCxnSpPr>
          <p:nvPr/>
        </p:nvCxnSpPr>
        <p:spPr>
          <a:xfrm>
            <a:off x="3530547" y="2362200"/>
            <a:ext cx="40650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2C84CD-6AB9-45EB-889B-9FD1EB25F535}"/>
              </a:ext>
            </a:extLst>
          </p:cNvPr>
          <p:cNvSpPr/>
          <p:nvPr/>
        </p:nvSpPr>
        <p:spPr>
          <a:xfrm>
            <a:off x="3098851" y="2865022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Z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4851F1-3B51-48A4-860D-94D296FFFA21}"/>
              </a:ext>
            </a:extLst>
          </p:cNvPr>
          <p:cNvCxnSpPr>
            <a:cxnSpLocks/>
          </p:cNvCxnSpPr>
          <p:nvPr/>
        </p:nvCxnSpPr>
        <p:spPr>
          <a:xfrm flipH="1">
            <a:off x="3314699" y="2584704"/>
            <a:ext cx="1" cy="2803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30264CC-1456-45E0-BC02-9BF679A798CC}"/>
              </a:ext>
            </a:extLst>
          </p:cNvPr>
          <p:cNvSpPr/>
          <p:nvPr/>
        </p:nvSpPr>
        <p:spPr>
          <a:xfrm>
            <a:off x="3937052" y="2139696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022A15-D41F-4105-B1EA-6AD77F3BD89B}"/>
              </a:ext>
            </a:extLst>
          </p:cNvPr>
          <p:cNvCxnSpPr>
            <a:cxnSpLocks/>
          </p:cNvCxnSpPr>
          <p:nvPr/>
        </p:nvCxnSpPr>
        <p:spPr>
          <a:xfrm>
            <a:off x="4368747" y="2362200"/>
            <a:ext cx="40650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6FB91E2-33CC-4D7B-8E78-2E316B4C66A4}"/>
              </a:ext>
            </a:extLst>
          </p:cNvPr>
          <p:cNvSpPr/>
          <p:nvPr/>
        </p:nvSpPr>
        <p:spPr>
          <a:xfrm>
            <a:off x="3937051" y="2865022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Z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9F73AD-86C5-41A5-A066-CEA191C1AF58}"/>
              </a:ext>
            </a:extLst>
          </p:cNvPr>
          <p:cNvCxnSpPr>
            <a:cxnSpLocks/>
          </p:cNvCxnSpPr>
          <p:nvPr/>
        </p:nvCxnSpPr>
        <p:spPr>
          <a:xfrm flipH="1">
            <a:off x="4152899" y="2584704"/>
            <a:ext cx="1" cy="2803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8E95DD4-10AC-4332-B263-FB83A2D76736}"/>
              </a:ext>
            </a:extLst>
          </p:cNvPr>
          <p:cNvSpPr/>
          <p:nvPr/>
        </p:nvSpPr>
        <p:spPr>
          <a:xfrm>
            <a:off x="4775252" y="2139696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3</a:t>
            </a:r>
            <a:endParaRPr lang="en-US" sz="2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95D0D2-E4FC-4A77-B54E-FE193C160BE4}"/>
              </a:ext>
            </a:extLst>
          </p:cNvPr>
          <p:cNvSpPr/>
          <p:nvPr/>
        </p:nvSpPr>
        <p:spPr>
          <a:xfrm>
            <a:off x="4775251" y="2865022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Z</a:t>
            </a:r>
            <a:r>
              <a:rPr lang="en-US" sz="2000" baseline="-25000" dirty="0"/>
              <a:t>3</a:t>
            </a:r>
            <a:endParaRPr lang="en-US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3F32C2-D5DA-40FF-83DB-135487D8354C}"/>
              </a:ext>
            </a:extLst>
          </p:cNvPr>
          <p:cNvCxnSpPr>
            <a:cxnSpLocks/>
          </p:cNvCxnSpPr>
          <p:nvPr/>
        </p:nvCxnSpPr>
        <p:spPr>
          <a:xfrm flipH="1">
            <a:off x="4991099" y="2584704"/>
            <a:ext cx="1" cy="2803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8056992-6BE7-4226-A695-21CC84AE1B65}"/>
              </a:ext>
            </a:extLst>
          </p:cNvPr>
          <p:cNvSpPr/>
          <p:nvPr/>
        </p:nvSpPr>
        <p:spPr>
          <a:xfrm>
            <a:off x="3025836" y="17556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B1F4DD-909D-46F4-973C-5955D29317E6}"/>
              </a:ext>
            </a:extLst>
          </p:cNvPr>
          <p:cNvSpPr/>
          <p:nvPr/>
        </p:nvSpPr>
        <p:spPr>
          <a:xfrm>
            <a:off x="3077856" y="3363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E3993A-4237-4B37-8F5D-5A2B43C5FFF0}"/>
              </a:ext>
            </a:extLst>
          </p:cNvPr>
          <p:cNvSpPr/>
          <p:nvPr/>
        </p:nvSpPr>
        <p:spPr>
          <a:xfrm>
            <a:off x="4002055" y="17904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26852F-3513-4D49-A035-7F54D1D56946}"/>
              </a:ext>
            </a:extLst>
          </p:cNvPr>
          <p:cNvSpPr/>
          <p:nvPr/>
        </p:nvSpPr>
        <p:spPr>
          <a:xfrm>
            <a:off x="4002055" y="3363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F1F33E-D4FB-4AC7-ABBA-8E4CDB002FAC}"/>
              </a:ext>
            </a:extLst>
          </p:cNvPr>
          <p:cNvSpPr/>
          <p:nvPr/>
        </p:nvSpPr>
        <p:spPr>
          <a:xfrm>
            <a:off x="4840261" y="17556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B649B0-E6BC-4880-B186-4BB47C14381D}"/>
              </a:ext>
            </a:extLst>
          </p:cNvPr>
          <p:cNvSpPr/>
          <p:nvPr/>
        </p:nvSpPr>
        <p:spPr>
          <a:xfrm>
            <a:off x="4905260" y="3363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C56100-A49B-42C5-89D8-466B91BEEB4A}"/>
              </a:ext>
            </a:extLst>
          </p:cNvPr>
          <p:cNvSpPr/>
          <p:nvPr/>
        </p:nvSpPr>
        <p:spPr>
          <a:xfrm>
            <a:off x="6368788" y="2455523"/>
            <a:ext cx="2089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2x8-1=15 parameters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3FF23-A1E2-4A78-B9F8-1D57417F23D4}"/>
              </a:ext>
            </a:extLst>
          </p:cNvPr>
          <p:cNvSpPr/>
          <p:nvPr/>
        </p:nvSpPr>
        <p:spPr>
          <a:xfrm>
            <a:off x="2947440" y="4511238"/>
            <a:ext cx="3183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Based on Slides in class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18E55-D68E-3448-9181-F1B4C1FDEE74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5206947" y="2359142"/>
            <a:ext cx="457358" cy="30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17D1B90-0E1D-1D48-AD10-8523E7B7C9C0}"/>
              </a:ext>
            </a:extLst>
          </p:cNvPr>
          <p:cNvSpPr/>
          <p:nvPr/>
        </p:nvSpPr>
        <p:spPr>
          <a:xfrm>
            <a:off x="5664305" y="2136638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4</a:t>
            </a:r>
            <a:endParaRPr lang="en-US" sz="2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D3BE16-F764-E84A-97A3-BD4AC00B6DA4}"/>
              </a:ext>
            </a:extLst>
          </p:cNvPr>
          <p:cNvSpPr/>
          <p:nvPr/>
        </p:nvSpPr>
        <p:spPr>
          <a:xfrm>
            <a:off x="5664304" y="2861964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Z</a:t>
            </a:r>
            <a:r>
              <a:rPr lang="en-US" sz="2000" baseline="-25000" dirty="0"/>
              <a:t>4</a:t>
            </a:r>
            <a:endParaRPr lang="en-US" sz="2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D49E3E-6864-4E49-AF9F-AB020BD9843B}"/>
              </a:ext>
            </a:extLst>
          </p:cNvPr>
          <p:cNvCxnSpPr>
            <a:cxnSpLocks/>
          </p:cNvCxnSpPr>
          <p:nvPr/>
        </p:nvCxnSpPr>
        <p:spPr>
          <a:xfrm flipH="1">
            <a:off x="5880152" y="2581646"/>
            <a:ext cx="1" cy="2803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B43B5D6-4F07-194C-BCF5-95E1FAA9F600}"/>
              </a:ext>
            </a:extLst>
          </p:cNvPr>
          <p:cNvSpPr/>
          <p:nvPr/>
        </p:nvSpPr>
        <p:spPr>
          <a:xfrm>
            <a:off x="5729314" y="17526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2EFB13-7E3E-E34B-AA89-A5A108B405F4}"/>
              </a:ext>
            </a:extLst>
          </p:cNvPr>
          <p:cNvSpPr/>
          <p:nvPr/>
        </p:nvSpPr>
        <p:spPr>
          <a:xfrm>
            <a:off x="5794313" y="33602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F4327D-A51A-B946-822E-6A0E427AAE01}"/>
              </a:ext>
            </a:extLst>
          </p:cNvPr>
          <p:cNvSpPr/>
          <p:nvPr/>
        </p:nvSpPr>
        <p:spPr>
          <a:xfrm>
            <a:off x="457200" y="1157449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Without: 2</a:t>
            </a:r>
            <a:r>
              <a:rPr lang="en-US" sz="2400" baseline="30000" dirty="0">
                <a:latin typeface="Candara" panose="020E0502030303020204" pitchFamily="34" charset="0"/>
              </a:rPr>
              <a:t>8</a:t>
            </a:r>
            <a:r>
              <a:rPr lang="en-US" sz="2400" dirty="0">
                <a:latin typeface="Candara" panose="020E0502030303020204" pitchFamily="34" charset="0"/>
              </a:rPr>
              <a:t>-1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E91756-1F12-7942-B158-8A2892BE9AFE}"/>
              </a:ext>
            </a:extLst>
          </p:cNvPr>
          <p:cNvSpPr/>
          <p:nvPr/>
        </p:nvSpPr>
        <p:spPr>
          <a:xfrm>
            <a:off x="477374" y="2059417"/>
            <a:ext cx="801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With</a:t>
            </a:r>
          </a:p>
        </p:txBody>
      </p:sp>
    </p:spTree>
    <p:extLst>
      <p:ext uri="{BB962C8B-B14F-4D97-AF65-F5344CB8AC3E}">
        <p14:creationId xmlns:p14="http://schemas.microsoft.com/office/powerpoint/2010/main" val="246172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0783-55ED-4719-A4B5-B39B8021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Q11.2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CC221-B154-46E2-A488-990C2641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095645-9D2B-4B78-B1F4-D2075A2BDCF1}"/>
              </a:ext>
            </a:extLst>
          </p:cNvPr>
          <p:cNvSpPr/>
          <p:nvPr/>
        </p:nvSpPr>
        <p:spPr>
          <a:xfrm>
            <a:off x="3098852" y="2139696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9A02E5-1F0D-4B09-9407-F97E21DA2855}"/>
              </a:ext>
            </a:extLst>
          </p:cNvPr>
          <p:cNvCxnSpPr>
            <a:cxnSpLocks/>
          </p:cNvCxnSpPr>
          <p:nvPr/>
        </p:nvCxnSpPr>
        <p:spPr>
          <a:xfrm>
            <a:off x="3530547" y="2362200"/>
            <a:ext cx="40650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F2C84CD-6AB9-45EB-889B-9FD1EB25F535}"/>
              </a:ext>
            </a:extLst>
          </p:cNvPr>
          <p:cNvSpPr/>
          <p:nvPr/>
        </p:nvSpPr>
        <p:spPr>
          <a:xfrm>
            <a:off x="3098851" y="2865022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Z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4851F1-3B51-48A4-860D-94D296FFFA21}"/>
              </a:ext>
            </a:extLst>
          </p:cNvPr>
          <p:cNvCxnSpPr>
            <a:cxnSpLocks/>
          </p:cNvCxnSpPr>
          <p:nvPr/>
        </p:nvCxnSpPr>
        <p:spPr>
          <a:xfrm flipH="1">
            <a:off x="3314699" y="2584704"/>
            <a:ext cx="1" cy="2803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30264CC-1456-45E0-BC02-9BF679A798CC}"/>
              </a:ext>
            </a:extLst>
          </p:cNvPr>
          <p:cNvSpPr/>
          <p:nvPr/>
        </p:nvSpPr>
        <p:spPr>
          <a:xfrm>
            <a:off x="3937052" y="2139696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022A15-D41F-4105-B1EA-6AD77F3BD89B}"/>
              </a:ext>
            </a:extLst>
          </p:cNvPr>
          <p:cNvCxnSpPr>
            <a:cxnSpLocks/>
          </p:cNvCxnSpPr>
          <p:nvPr/>
        </p:nvCxnSpPr>
        <p:spPr>
          <a:xfrm>
            <a:off x="4368747" y="2362200"/>
            <a:ext cx="40650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6FB91E2-33CC-4D7B-8E78-2E316B4C66A4}"/>
              </a:ext>
            </a:extLst>
          </p:cNvPr>
          <p:cNvSpPr/>
          <p:nvPr/>
        </p:nvSpPr>
        <p:spPr>
          <a:xfrm>
            <a:off x="3937051" y="2865022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Z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9F73AD-86C5-41A5-A066-CEA191C1AF58}"/>
              </a:ext>
            </a:extLst>
          </p:cNvPr>
          <p:cNvCxnSpPr>
            <a:cxnSpLocks/>
          </p:cNvCxnSpPr>
          <p:nvPr/>
        </p:nvCxnSpPr>
        <p:spPr>
          <a:xfrm flipH="1">
            <a:off x="4152899" y="2584704"/>
            <a:ext cx="1" cy="2803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8E95DD4-10AC-4332-B263-FB83A2D76736}"/>
              </a:ext>
            </a:extLst>
          </p:cNvPr>
          <p:cNvSpPr/>
          <p:nvPr/>
        </p:nvSpPr>
        <p:spPr>
          <a:xfrm>
            <a:off x="4775252" y="2139696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3</a:t>
            </a:r>
            <a:endParaRPr lang="en-US" sz="2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95D0D2-E4FC-4A77-B54E-FE193C160BE4}"/>
              </a:ext>
            </a:extLst>
          </p:cNvPr>
          <p:cNvSpPr/>
          <p:nvPr/>
        </p:nvSpPr>
        <p:spPr>
          <a:xfrm>
            <a:off x="4775251" y="2865022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Z</a:t>
            </a:r>
            <a:r>
              <a:rPr lang="en-US" sz="2000" baseline="-25000" dirty="0"/>
              <a:t>3</a:t>
            </a:r>
            <a:endParaRPr lang="en-US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3F32C2-D5DA-40FF-83DB-135487D8354C}"/>
              </a:ext>
            </a:extLst>
          </p:cNvPr>
          <p:cNvCxnSpPr>
            <a:cxnSpLocks/>
          </p:cNvCxnSpPr>
          <p:nvPr/>
        </p:nvCxnSpPr>
        <p:spPr>
          <a:xfrm flipH="1">
            <a:off x="4991099" y="2584704"/>
            <a:ext cx="1" cy="2803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8056992-6BE7-4226-A695-21CC84AE1B65}"/>
              </a:ext>
            </a:extLst>
          </p:cNvPr>
          <p:cNvSpPr/>
          <p:nvPr/>
        </p:nvSpPr>
        <p:spPr>
          <a:xfrm>
            <a:off x="3025836" y="17556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B1F4DD-909D-46F4-973C-5955D29317E6}"/>
              </a:ext>
            </a:extLst>
          </p:cNvPr>
          <p:cNvSpPr/>
          <p:nvPr/>
        </p:nvSpPr>
        <p:spPr>
          <a:xfrm>
            <a:off x="3077856" y="3363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E3993A-4237-4B37-8F5D-5A2B43C5FFF0}"/>
              </a:ext>
            </a:extLst>
          </p:cNvPr>
          <p:cNvSpPr/>
          <p:nvPr/>
        </p:nvSpPr>
        <p:spPr>
          <a:xfrm>
            <a:off x="4002055" y="179040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26852F-3513-4D49-A035-7F54D1D56946}"/>
              </a:ext>
            </a:extLst>
          </p:cNvPr>
          <p:cNvSpPr/>
          <p:nvPr/>
        </p:nvSpPr>
        <p:spPr>
          <a:xfrm>
            <a:off x="4002055" y="3363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F1F33E-D4FB-4AC7-ABBA-8E4CDB002FAC}"/>
              </a:ext>
            </a:extLst>
          </p:cNvPr>
          <p:cNvSpPr/>
          <p:nvPr/>
        </p:nvSpPr>
        <p:spPr>
          <a:xfrm>
            <a:off x="4840261" y="17556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B649B0-E6BC-4880-B186-4BB47C14381D}"/>
              </a:ext>
            </a:extLst>
          </p:cNvPr>
          <p:cNvSpPr/>
          <p:nvPr/>
        </p:nvSpPr>
        <p:spPr>
          <a:xfrm>
            <a:off x="4905260" y="3363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C56100-A49B-42C5-89D8-466B91BEEB4A}"/>
              </a:ext>
            </a:extLst>
          </p:cNvPr>
          <p:cNvSpPr/>
          <p:nvPr/>
        </p:nvSpPr>
        <p:spPr>
          <a:xfrm>
            <a:off x="6095999" y="2394085"/>
            <a:ext cx="2923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2+6*7=44 parameters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C384F-2DB0-4674-B658-442D9E1D4446}"/>
              </a:ext>
            </a:extLst>
          </p:cNvPr>
          <p:cNvSpPr/>
          <p:nvPr/>
        </p:nvSpPr>
        <p:spPr>
          <a:xfrm>
            <a:off x="1513232" y="4085573"/>
            <a:ext cx="61067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S</a:t>
            </a:r>
            <a:r>
              <a:rPr lang="en-US" sz="2000" baseline="-25000" dirty="0">
                <a:latin typeface="Candara" panose="020E0502030303020204" pitchFamily="34" charset="0"/>
              </a:rPr>
              <a:t>1</a:t>
            </a:r>
            <a:r>
              <a:rPr lang="en-US" sz="2000" dirty="0">
                <a:latin typeface="Candara" panose="020E0502030303020204" pitchFamily="34" charset="0"/>
              </a:rPr>
              <a:t> could be any of three potential values a, b, and c, so P(S</a:t>
            </a:r>
            <a:r>
              <a:rPr lang="en-US" sz="2000" baseline="-25000" dirty="0">
                <a:latin typeface="Candara" panose="020E0502030303020204" pitchFamily="34" charset="0"/>
              </a:rPr>
              <a:t>1</a:t>
            </a:r>
            <a:r>
              <a:rPr lang="en-US" sz="2000" dirty="0">
                <a:latin typeface="Candara" panose="020E0502030303020204" pitchFamily="34" charset="0"/>
              </a:rPr>
              <a:t>) needs 2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For each S</a:t>
            </a:r>
            <a:r>
              <a:rPr lang="en-US" sz="2000" baseline="-25000" dirty="0">
                <a:latin typeface="Candara" panose="020E0502030303020204" pitchFamily="34" charset="0"/>
              </a:rPr>
              <a:t>1</a:t>
            </a:r>
            <a:r>
              <a:rPr lang="en-US" sz="2000" dirty="0">
                <a:latin typeface="Candara" panose="020E0502030303020204" pitchFamily="34" charset="0"/>
              </a:rPr>
              <a:t> value (out of 3), there are 2 parameters, so P(Z</a:t>
            </a:r>
            <a:r>
              <a:rPr lang="en-US" sz="2000" baseline="-25000" dirty="0">
                <a:latin typeface="Candara" panose="020E0502030303020204" pitchFamily="34" charset="0"/>
              </a:rPr>
              <a:t>1</a:t>
            </a:r>
            <a:r>
              <a:rPr lang="en-US" sz="2000" dirty="0">
                <a:latin typeface="Candara" panose="020E0502030303020204" pitchFamily="34" charset="0"/>
              </a:rPr>
              <a:t>|S</a:t>
            </a:r>
            <a:r>
              <a:rPr lang="en-US" sz="2000" baseline="-25000" dirty="0">
                <a:latin typeface="Candara" panose="020E0502030303020204" pitchFamily="34" charset="0"/>
              </a:rPr>
              <a:t>1</a:t>
            </a:r>
            <a:r>
              <a:rPr lang="en-US" sz="2000" dirty="0">
                <a:latin typeface="Candara" panose="020E0502030303020204" pitchFamily="34" charset="0"/>
              </a:rPr>
              <a:t>) needs 3*2=6 parameters.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Same for P(Z</a:t>
            </a:r>
            <a:r>
              <a:rPr lang="en-US" sz="2000" baseline="-25000" dirty="0">
                <a:latin typeface="Candara" panose="020E0502030303020204" pitchFamily="34" charset="0"/>
              </a:rPr>
              <a:t>2</a:t>
            </a:r>
            <a:r>
              <a:rPr lang="en-US" sz="2000" dirty="0">
                <a:latin typeface="Candara" panose="020E0502030303020204" pitchFamily="34" charset="0"/>
              </a:rPr>
              <a:t>|S</a:t>
            </a:r>
            <a:r>
              <a:rPr lang="en-US" sz="2000" baseline="-25000" dirty="0">
                <a:latin typeface="Candara" panose="020E0502030303020204" pitchFamily="34" charset="0"/>
              </a:rPr>
              <a:t>2</a:t>
            </a:r>
            <a:r>
              <a:rPr lang="en-US" sz="2000" dirty="0">
                <a:latin typeface="Candara" panose="020E0502030303020204" pitchFamily="34" charset="0"/>
              </a:rPr>
              <a:t>), P(Z</a:t>
            </a:r>
            <a:r>
              <a:rPr lang="en-US" sz="2000" baseline="-25000" dirty="0">
                <a:latin typeface="Candara" panose="020E0502030303020204" pitchFamily="34" charset="0"/>
              </a:rPr>
              <a:t>3</a:t>
            </a:r>
            <a:r>
              <a:rPr lang="en-US" sz="2000" dirty="0">
                <a:latin typeface="Candara" panose="020E0502030303020204" pitchFamily="34" charset="0"/>
              </a:rPr>
              <a:t>|S</a:t>
            </a:r>
            <a:r>
              <a:rPr lang="en-US" sz="2000" baseline="-25000" dirty="0">
                <a:latin typeface="Candara" panose="020E0502030303020204" pitchFamily="34" charset="0"/>
              </a:rPr>
              <a:t>3</a:t>
            </a:r>
            <a:r>
              <a:rPr lang="en-US" sz="2000" dirty="0">
                <a:latin typeface="Candara" panose="020E0502030303020204" pitchFamily="34" charset="0"/>
              </a:rPr>
              <a:t>), and P(Z</a:t>
            </a:r>
            <a:r>
              <a:rPr lang="en-US" sz="2000" baseline="-25000" dirty="0">
                <a:latin typeface="Candara" panose="020E0502030303020204" pitchFamily="34" charset="0"/>
              </a:rPr>
              <a:t>4</a:t>
            </a:r>
            <a:r>
              <a:rPr lang="en-US" sz="2000" dirty="0">
                <a:latin typeface="Candara" panose="020E0502030303020204" pitchFamily="34" charset="0"/>
              </a:rPr>
              <a:t>|S</a:t>
            </a:r>
            <a:r>
              <a:rPr lang="en-US" sz="2000" baseline="-25000" dirty="0">
                <a:latin typeface="Candara" panose="020E0502030303020204" pitchFamily="34" charset="0"/>
              </a:rPr>
              <a:t>4</a:t>
            </a:r>
            <a:r>
              <a:rPr lang="en-US" sz="2000" dirty="0">
                <a:latin typeface="Candara" panose="020E0502030303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Same for P(S</a:t>
            </a:r>
            <a:r>
              <a:rPr lang="en-US" sz="2000" baseline="-25000" dirty="0">
                <a:latin typeface="Candara" panose="020E0502030303020204" pitchFamily="34" charset="0"/>
              </a:rPr>
              <a:t>2</a:t>
            </a:r>
            <a:r>
              <a:rPr lang="en-US" sz="2000" dirty="0">
                <a:latin typeface="Candara" panose="020E0502030303020204" pitchFamily="34" charset="0"/>
              </a:rPr>
              <a:t>|S</a:t>
            </a:r>
            <a:r>
              <a:rPr lang="en-US" sz="2000" baseline="-25000" dirty="0">
                <a:latin typeface="Candara" panose="020E0502030303020204" pitchFamily="34" charset="0"/>
              </a:rPr>
              <a:t>1</a:t>
            </a:r>
            <a:r>
              <a:rPr lang="en-US" sz="2000" dirty="0">
                <a:latin typeface="Candara" panose="020E0502030303020204" pitchFamily="34" charset="0"/>
              </a:rPr>
              <a:t>), P(S</a:t>
            </a:r>
            <a:r>
              <a:rPr lang="en-US" sz="2000" baseline="-25000" dirty="0">
                <a:latin typeface="Candara" panose="020E0502030303020204" pitchFamily="34" charset="0"/>
              </a:rPr>
              <a:t>3</a:t>
            </a:r>
            <a:r>
              <a:rPr lang="en-US" sz="2000" dirty="0">
                <a:latin typeface="Candara" panose="020E0502030303020204" pitchFamily="34" charset="0"/>
              </a:rPr>
              <a:t>|S</a:t>
            </a:r>
            <a:r>
              <a:rPr lang="en-US" sz="2000" baseline="-25000" dirty="0">
                <a:latin typeface="Candara" panose="020E0502030303020204" pitchFamily="34" charset="0"/>
              </a:rPr>
              <a:t>2</a:t>
            </a:r>
            <a:r>
              <a:rPr lang="en-US" sz="2000" dirty="0">
                <a:latin typeface="Candara" panose="020E0502030303020204" pitchFamily="34" charset="0"/>
              </a:rPr>
              <a:t>), and P(S</a:t>
            </a:r>
            <a:r>
              <a:rPr lang="en-US" sz="2000" baseline="-25000" dirty="0">
                <a:latin typeface="Candara" panose="020E0502030303020204" pitchFamily="34" charset="0"/>
              </a:rPr>
              <a:t>4</a:t>
            </a:r>
            <a:r>
              <a:rPr lang="en-US" sz="2000" dirty="0">
                <a:latin typeface="Candara" panose="020E0502030303020204" pitchFamily="34" charset="0"/>
              </a:rPr>
              <a:t>|S</a:t>
            </a:r>
            <a:r>
              <a:rPr lang="en-US" sz="2000" baseline="-25000" dirty="0">
                <a:latin typeface="Candara" panose="020E0502030303020204" pitchFamily="34" charset="0"/>
              </a:rPr>
              <a:t>3</a:t>
            </a:r>
            <a:r>
              <a:rPr lang="en-US" sz="2000" dirty="0">
                <a:latin typeface="Candara" panose="020E0502030303020204" pitchFamily="34" charset="0"/>
              </a:rPr>
              <a:t>)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95A4C7-1EE4-E741-A1AC-6FF06AC3DC25}"/>
              </a:ext>
            </a:extLst>
          </p:cNvPr>
          <p:cNvCxnSpPr>
            <a:cxnSpLocks/>
          </p:cNvCxnSpPr>
          <p:nvPr/>
        </p:nvCxnSpPr>
        <p:spPr>
          <a:xfrm flipV="1">
            <a:off x="5206947" y="2359142"/>
            <a:ext cx="457358" cy="30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F26B1B9-412D-A248-BBDD-1ADF7EB1FAFD}"/>
              </a:ext>
            </a:extLst>
          </p:cNvPr>
          <p:cNvSpPr/>
          <p:nvPr/>
        </p:nvSpPr>
        <p:spPr>
          <a:xfrm>
            <a:off x="5664305" y="2136638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S</a:t>
            </a:r>
            <a:r>
              <a:rPr lang="en-US" sz="2000" baseline="-25000" dirty="0"/>
              <a:t>4</a:t>
            </a:r>
            <a:endParaRPr lang="en-US" sz="2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5CDAE9-0A36-5943-89BB-BEDFB2FA1DD5}"/>
              </a:ext>
            </a:extLst>
          </p:cNvPr>
          <p:cNvSpPr/>
          <p:nvPr/>
        </p:nvSpPr>
        <p:spPr>
          <a:xfrm>
            <a:off x="5664304" y="2861964"/>
            <a:ext cx="431695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/>
              <a:t>Z</a:t>
            </a:r>
            <a:r>
              <a:rPr lang="en-US" sz="2000" baseline="-25000" dirty="0"/>
              <a:t>4</a:t>
            </a:r>
            <a:endParaRPr lang="en-US" sz="2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8732FE-24C7-7844-95B5-680B61D7E9EF}"/>
              </a:ext>
            </a:extLst>
          </p:cNvPr>
          <p:cNvCxnSpPr>
            <a:cxnSpLocks/>
          </p:cNvCxnSpPr>
          <p:nvPr/>
        </p:nvCxnSpPr>
        <p:spPr>
          <a:xfrm flipH="1">
            <a:off x="5880152" y="2581646"/>
            <a:ext cx="1" cy="2803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E12AB3A-0680-7547-97B1-5CC06814A2A3}"/>
              </a:ext>
            </a:extLst>
          </p:cNvPr>
          <p:cNvSpPr/>
          <p:nvPr/>
        </p:nvSpPr>
        <p:spPr>
          <a:xfrm>
            <a:off x="5729314" y="17526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70BA74-10C0-5E49-B4E5-829B469FA3B7}"/>
              </a:ext>
            </a:extLst>
          </p:cNvPr>
          <p:cNvSpPr/>
          <p:nvPr/>
        </p:nvSpPr>
        <p:spPr>
          <a:xfrm>
            <a:off x="5794313" y="33602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7FA5E7-3CCD-584E-85A0-00BE2825F923}"/>
              </a:ext>
            </a:extLst>
          </p:cNvPr>
          <p:cNvSpPr/>
          <p:nvPr/>
        </p:nvSpPr>
        <p:spPr>
          <a:xfrm>
            <a:off x="457200" y="1157449"/>
            <a:ext cx="1880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Without: 3</a:t>
            </a:r>
            <a:r>
              <a:rPr lang="en-US" sz="2400" baseline="30000" dirty="0">
                <a:latin typeface="+mn-lt"/>
              </a:rPr>
              <a:t>8</a:t>
            </a:r>
            <a:r>
              <a:rPr lang="en-US" sz="2400" dirty="0">
                <a:latin typeface="+mn-lt"/>
              </a:rPr>
              <a:t>-1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79CBE2-AFD3-DE4A-A18C-4ADC1BA7D773}"/>
              </a:ext>
            </a:extLst>
          </p:cNvPr>
          <p:cNvSpPr/>
          <p:nvPr/>
        </p:nvSpPr>
        <p:spPr>
          <a:xfrm>
            <a:off x="477374" y="2059417"/>
            <a:ext cx="793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With</a:t>
            </a:r>
          </a:p>
        </p:txBody>
      </p:sp>
    </p:spTree>
    <p:extLst>
      <p:ext uri="{BB962C8B-B14F-4D97-AF65-F5344CB8AC3E}">
        <p14:creationId xmlns:p14="http://schemas.microsoft.com/office/powerpoint/2010/main" val="256275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221B-3336-4D0D-92C3-5080442F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5CED-88FC-4E67-8114-E7118FEC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113" indent="0">
              <a:buNone/>
            </a:pPr>
            <a:r>
              <a:rPr lang="en-US" dirty="0"/>
              <a:t>P(S</a:t>
            </a:r>
            <a:r>
              <a:rPr lang="en-US" baseline="-25000" dirty="0"/>
              <a:t>2</a:t>
            </a:r>
            <a:r>
              <a:rPr lang="en-US" dirty="0"/>
              <a:t>=¬s|Z</a:t>
            </a:r>
            <a:r>
              <a:rPr lang="en-US" baseline="-25000" dirty="0"/>
              <a:t>1</a:t>
            </a:r>
            <a:r>
              <a:rPr lang="en-US" dirty="0"/>
              <a:t>=o) </a:t>
            </a:r>
          </a:p>
          <a:p>
            <a:pPr marL="11113" indent="0">
              <a:buNone/>
            </a:pPr>
            <a:r>
              <a:rPr lang="en-US" dirty="0"/>
              <a:t>= P(S</a:t>
            </a:r>
            <a:r>
              <a:rPr lang="en-US" baseline="-25000" dirty="0"/>
              <a:t>2</a:t>
            </a:r>
            <a:r>
              <a:rPr lang="en-US" dirty="0"/>
              <a:t>=¬s|S</a:t>
            </a:r>
            <a:r>
              <a:rPr lang="en-US" baseline="-25000" dirty="0"/>
              <a:t>1</a:t>
            </a:r>
            <a:r>
              <a:rPr lang="en-US" dirty="0"/>
              <a:t>=s, Z</a:t>
            </a:r>
            <a:r>
              <a:rPr lang="en-US" baseline="-25000" dirty="0"/>
              <a:t>1</a:t>
            </a:r>
            <a:r>
              <a:rPr lang="en-US" dirty="0"/>
              <a:t>=o) P(S</a:t>
            </a:r>
            <a:r>
              <a:rPr lang="en-US" baseline="-25000" dirty="0"/>
              <a:t>1</a:t>
            </a:r>
            <a:r>
              <a:rPr lang="en-US" dirty="0"/>
              <a:t>=s|Z</a:t>
            </a:r>
            <a:r>
              <a:rPr lang="en-US" baseline="-25000" dirty="0"/>
              <a:t>1</a:t>
            </a:r>
            <a:r>
              <a:rPr lang="en-US" dirty="0"/>
              <a:t>=o) + P(S</a:t>
            </a:r>
            <a:r>
              <a:rPr lang="en-US" baseline="-25000" dirty="0"/>
              <a:t>2</a:t>
            </a:r>
            <a:r>
              <a:rPr lang="en-US" dirty="0"/>
              <a:t>=¬s|S</a:t>
            </a:r>
            <a:r>
              <a:rPr lang="en-US" baseline="-25000" dirty="0"/>
              <a:t>1</a:t>
            </a:r>
            <a:r>
              <a:rPr lang="en-US" dirty="0"/>
              <a:t>=¬s, Z</a:t>
            </a:r>
            <a:r>
              <a:rPr lang="en-US" baseline="-25000" dirty="0"/>
              <a:t>1</a:t>
            </a:r>
            <a:r>
              <a:rPr lang="en-US" dirty="0"/>
              <a:t>=o) P(S</a:t>
            </a:r>
            <a:r>
              <a:rPr lang="en-US" baseline="-25000" dirty="0"/>
              <a:t>1</a:t>
            </a:r>
            <a:r>
              <a:rPr lang="en-US" dirty="0"/>
              <a:t>=¬s|Z</a:t>
            </a:r>
            <a:r>
              <a:rPr lang="en-US" baseline="-25000" dirty="0"/>
              <a:t>1</a:t>
            </a:r>
            <a:r>
              <a:rPr lang="en-US" dirty="0"/>
              <a:t>=o) </a:t>
            </a:r>
          </a:p>
          <a:p>
            <a:pPr marL="11113" indent="0">
              <a:buNone/>
            </a:pPr>
            <a:r>
              <a:rPr lang="en-US" dirty="0"/>
              <a:t>= P(S</a:t>
            </a:r>
            <a:r>
              <a:rPr lang="en-US" baseline="-25000" dirty="0"/>
              <a:t>2</a:t>
            </a:r>
            <a:r>
              <a:rPr lang="en-US" dirty="0"/>
              <a:t>=¬s|S</a:t>
            </a:r>
            <a:r>
              <a:rPr lang="en-US" baseline="-25000" dirty="0"/>
              <a:t>1</a:t>
            </a:r>
            <a:r>
              <a:rPr lang="en-US" dirty="0"/>
              <a:t>=s) P(S</a:t>
            </a:r>
            <a:r>
              <a:rPr lang="en-US" baseline="-25000" dirty="0"/>
              <a:t>1</a:t>
            </a:r>
            <a:r>
              <a:rPr lang="en-US" dirty="0"/>
              <a:t>=s|Z</a:t>
            </a:r>
            <a:r>
              <a:rPr lang="en-US" baseline="-25000" dirty="0"/>
              <a:t>1</a:t>
            </a:r>
            <a:r>
              <a:rPr lang="en-US" dirty="0"/>
              <a:t>=o) + P(S</a:t>
            </a:r>
            <a:r>
              <a:rPr lang="en-US" baseline="-25000" dirty="0"/>
              <a:t>2</a:t>
            </a:r>
            <a:r>
              <a:rPr lang="en-US" dirty="0"/>
              <a:t>=¬s|S</a:t>
            </a:r>
            <a:r>
              <a:rPr lang="en-US" baseline="-25000" dirty="0"/>
              <a:t>1</a:t>
            </a:r>
            <a:r>
              <a:rPr lang="en-US" dirty="0"/>
              <a:t>=¬s) P(S</a:t>
            </a:r>
            <a:r>
              <a:rPr lang="en-US" baseline="-25000" dirty="0"/>
              <a:t>1</a:t>
            </a:r>
            <a:r>
              <a:rPr lang="en-US" dirty="0"/>
              <a:t>=¬s|Z</a:t>
            </a:r>
            <a:r>
              <a:rPr lang="en-US" baseline="-25000" dirty="0"/>
              <a:t>1</a:t>
            </a:r>
            <a:r>
              <a:rPr lang="en-US" dirty="0"/>
              <a:t>=o) </a:t>
            </a:r>
          </a:p>
          <a:p>
            <a:pPr marL="11113" indent="0">
              <a:buNone/>
            </a:pPr>
            <a:r>
              <a:rPr lang="en-US" dirty="0"/>
              <a:t>= 0.1*(1-0.16) +0.8*0.16</a:t>
            </a:r>
          </a:p>
          <a:p>
            <a:pPr marL="11113" indent="0">
              <a:buNone/>
            </a:pPr>
            <a:r>
              <a:rPr lang="en-US" dirty="0"/>
              <a:t>= 0.212</a:t>
            </a:r>
          </a:p>
          <a:p>
            <a:pPr marL="11113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C9677-1C19-4474-BB4E-7E78B676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6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8F43-218A-423B-A3D1-0366A155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A2B9D-68EE-4602-BBF7-02CEAD7D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7">
                <a:extLst>
                  <a:ext uri="{FF2B5EF4-FFF2-40B4-BE49-F238E27FC236}">
                    <a16:creationId xmlns:a16="http://schemas.microsoft.com/office/drawing/2014/main" id="{F7B5BB75-F561-4FFA-8EBA-5A3DC69DAC0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97929901"/>
                  </p:ext>
                </p:extLst>
              </p:nvPr>
            </p:nvGraphicFramePr>
            <p:xfrm>
              <a:off x="914400" y="1676400"/>
              <a:ext cx="6672624" cy="30784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627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592919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1413600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1442676">
                      <a:extLst>
                        <a:ext uri="{9D8B030D-6E8A-4147-A177-3AD203B41FA5}">
                          <a16:colId xmlns:a16="http://schemas.microsoft.com/office/drawing/2014/main" val="2814949962"/>
                        </a:ext>
                      </a:extLst>
                    </a:gridCol>
                    <a:gridCol w="2689802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oMath>
                          </a14:m>
                          <a:endParaRPr lang="en-US" sz="28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sz="2800" i="0" dirty="0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oMath>
                            </m:oMathPara>
                          </a14:m>
                          <a:endParaRPr lang="en-US" sz="28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0" dirty="0"/>
                            <a:t>(B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oMath>
                          </a14:m>
                          <a:r>
                            <a:rPr lang="en-US" sz="2800" i="0" dirty="0"/>
                            <a:t>)</a:t>
                          </a:r>
                          <a:r>
                            <a:rPr lang="en-US" sz="2800" dirty="0"/>
                            <a:t> </a:t>
                          </a:r>
                          <a:br>
                            <a:rPr lang="en-US" sz="2800" dirty="0"/>
                          </a:b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800" i="0" dirty="0"/>
                            <a:t>(B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i="0" dirty="0"/>
                            <a:t>A)</a:t>
                          </a:r>
                          <a:r>
                            <a:rPr lang="en-US" sz="2800" dirty="0"/>
                            <a:t> </a:t>
                          </a:r>
                          <a:endParaRPr lang="en-US" sz="28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605136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805587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314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7">
                <a:extLst>
                  <a:ext uri="{FF2B5EF4-FFF2-40B4-BE49-F238E27FC236}">
                    <a16:creationId xmlns:a16="http://schemas.microsoft.com/office/drawing/2014/main" id="{F7B5BB75-F561-4FFA-8EBA-5A3DC69DAC0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97929901"/>
                  </p:ext>
                </p:extLst>
              </p:nvPr>
            </p:nvGraphicFramePr>
            <p:xfrm>
              <a:off x="914400" y="1676400"/>
              <a:ext cx="6672624" cy="30784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627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592919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1413600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1442676">
                      <a:extLst>
                        <a:ext uri="{9D8B030D-6E8A-4147-A177-3AD203B41FA5}">
                          <a16:colId xmlns:a16="http://schemas.microsoft.com/office/drawing/2014/main" val="2814949962"/>
                        </a:ext>
                      </a:extLst>
                    </a:gridCol>
                    <a:gridCol w="2689802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1081" t="-8000" r="-295495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6316" t="-8000" r="-187719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585" t="-8000" r="-943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605136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805587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3147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20366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221B-3336-4D0D-92C3-5080442F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25CED-88FC-4E67-8114-E7118FEC38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11113" indent="0">
                  <a:buNone/>
                </a:pPr>
                <a:r>
                  <a:rPr lang="en-US" dirty="0"/>
                  <a:t>P(S</a:t>
                </a:r>
                <a:r>
                  <a:rPr lang="en-US" baseline="-25000" dirty="0"/>
                  <a:t>2</a:t>
                </a:r>
                <a:r>
                  <a:rPr lang="en-US" dirty="0"/>
                  <a:t>=s|Z</a:t>
                </a:r>
                <a:r>
                  <a:rPr lang="en-US" baseline="-25000" dirty="0"/>
                  <a:t>1</a:t>
                </a:r>
                <a:r>
                  <a:rPr lang="en-US" dirty="0"/>
                  <a:t>=o,Z</a:t>
                </a:r>
                <a:r>
                  <a:rPr lang="en-US" baseline="-25000" dirty="0"/>
                  <a:t>2</a:t>
                </a:r>
                <a:r>
                  <a:rPr lang="en-US" dirty="0"/>
                  <a:t>=¬o) </a:t>
                </a:r>
              </a:p>
              <a:p>
                <a:pPr marL="11113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Z</m:t>
                    </m:r>
                    <m:r>
                      <m:rPr>
                        <m:nor/>
                      </m:rPr>
                      <a:rPr lang="en-US" b="0" i="0" baseline="-25000" dirty="0" smtClean="0"/>
                      <m:t>2</m:t>
                    </m:r>
                    <m:r>
                      <m:rPr>
                        <m:nor/>
                      </m:rPr>
                      <a:rPr lang="en-US" dirty="0"/>
                      <m:t>=¬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r>
                      <m:rPr>
                        <m:nor/>
                      </m:rPr>
                      <a:rPr lang="en-US" baseline="-25000" dirty="0"/>
                      <m:t>1</m:t>
                    </m:r>
                  </m:oMath>
                </a14:m>
                <a:r>
                  <a:rPr lang="en-US" dirty="0"/>
                  <a:t>|S</a:t>
                </a:r>
                <a:r>
                  <a:rPr lang="en-US" baseline="-25000" dirty="0"/>
                  <a:t>2</a:t>
                </a:r>
                <a:r>
                  <a:rPr lang="en-US" dirty="0"/>
                  <a:t>=s,Z</a:t>
                </a:r>
                <a:r>
                  <a:rPr lang="en-US" baseline="-25000" dirty="0"/>
                  <a:t>1</a:t>
                </a:r>
                <a:r>
                  <a:rPr lang="en-US" dirty="0"/>
                  <a:t>=o) P(S</a:t>
                </a:r>
                <a:r>
                  <a:rPr lang="en-US" baseline="-25000" dirty="0"/>
                  <a:t>2</a:t>
                </a:r>
                <a:r>
                  <a:rPr lang="en-US" dirty="0"/>
                  <a:t>=s|Z</a:t>
                </a:r>
                <a:r>
                  <a:rPr lang="en-US" baseline="-25000" dirty="0"/>
                  <a:t>1</a:t>
                </a:r>
                <a:r>
                  <a:rPr lang="en-US" dirty="0"/>
                  <a:t>=o) </a:t>
                </a:r>
              </a:p>
              <a:p>
                <a:pPr marL="11113" indent="0">
                  <a:buNone/>
                </a:pPr>
                <a:r>
                  <a:rPr lang="en-US" dirty="0"/>
                  <a:t>= 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Z</m:t>
                    </m:r>
                    <m:r>
                      <m:rPr>
                        <m:nor/>
                      </m:rPr>
                      <a:rPr lang="en-US" baseline="-25000" dirty="0"/>
                      <m:t>2</m:t>
                    </m:r>
                    <m:r>
                      <m:rPr>
                        <m:nor/>
                      </m:rPr>
                      <a:rPr lang="en-US" dirty="0"/>
                      <m:t>=¬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r>
                      <m:rPr>
                        <m:nor/>
                      </m:rPr>
                      <a:rPr lang="en-US" baseline="-25000" dirty="0"/>
                      <m:t>1</m:t>
                    </m:r>
                  </m:oMath>
                </a14:m>
                <a:r>
                  <a:rPr lang="en-US" dirty="0"/>
                  <a:t>|S</a:t>
                </a:r>
                <a:r>
                  <a:rPr lang="en-US" baseline="-25000" dirty="0"/>
                  <a:t>2</a:t>
                </a:r>
                <a:r>
                  <a:rPr lang="en-US" dirty="0"/>
                  <a:t>=s) P(S</a:t>
                </a:r>
                <a:r>
                  <a:rPr lang="en-US" baseline="-25000" dirty="0"/>
                  <a:t>2</a:t>
                </a:r>
                <a:r>
                  <a:rPr lang="en-US" dirty="0"/>
                  <a:t>=s|Z</a:t>
                </a:r>
                <a:r>
                  <a:rPr lang="en-US" baseline="-25000" dirty="0"/>
                  <a:t>1</a:t>
                </a:r>
                <a:r>
                  <a:rPr lang="en-US" dirty="0"/>
                  <a:t>=o) </a:t>
                </a:r>
              </a:p>
              <a:p>
                <a:pPr marL="11113" indent="0">
                  <a:buNone/>
                </a:pPr>
                <a:r>
                  <a:rPr lang="en-US" dirty="0"/>
                  <a:t>= 0.3*(1-0.212) = 0.2364</a:t>
                </a:r>
              </a:p>
              <a:p>
                <a:pPr marL="11113" indent="0">
                  <a:buNone/>
                </a:pPr>
                <a:r>
                  <a:rPr lang="en-US" dirty="0"/>
                  <a:t>P(S</a:t>
                </a:r>
                <a:r>
                  <a:rPr lang="en-US" baseline="-25000" dirty="0"/>
                  <a:t>2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¬</m:t>
                    </m:r>
                  </m:oMath>
                </a14:m>
                <a:r>
                  <a:rPr lang="en-US" dirty="0"/>
                  <a:t>s|Z</a:t>
                </a:r>
                <a:r>
                  <a:rPr lang="en-US" baseline="-25000" dirty="0"/>
                  <a:t>1</a:t>
                </a:r>
                <a:r>
                  <a:rPr lang="en-US" dirty="0"/>
                  <a:t>=o,Z</a:t>
                </a:r>
                <a:r>
                  <a:rPr lang="en-US" baseline="-25000" dirty="0"/>
                  <a:t>2</a:t>
                </a:r>
                <a:r>
                  <a:rPr lang="en-US" dirty="0"/>
                  <a:t>=¬o) </a:t>
                </a:r>
              </a:p>
              <a:p>
                <a:pPr marL="11113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Z</m:t>
                    </m:r>
                    <m:r>
                      <m:rPr>
                        <m:nor/>
                      </m:rPr>
                      <a:rPr lang="en-US" baseline="-25000" dirty="0"/>
                      <m:t>2</m:t>
                    </m:r>
                    <m:r>
                      <m:rPr>
                        <m:nor/>
                      </m:rPr>
                      <a:rPr lang="en-US" dirty="0"/>
                      <m:t>=¬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r>
                      <m:rPr>
                        <m:nor/>
                      </m:rPr>
                      <a:rPr lang="en-US" baseline="-25000" dirty="0"/>
                      <m:t>1</m:t>
                    </m:r>
                  </m:oMath>
                </a14:m>
                <a:r>
                  <a:rPr lang="en-US" dirty="0"/>
                  <a:t>|S</a:t>
                </a:r>
                <a:r>
                  <a:rPr lang="en-US" baseline="-25000" dirty="0"/>
                  <a:t>2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¬</m:t>
                    </m:r>
                  </m:oMath>
                </a14:m>
                <a:r>
                  <a:rPr lang="en-US" dirty="0"/>
                  <a:t>s,Z</a:t>
                </a:r>
                <a:r>
                  <a:rPr lang="en-US" baseline="-25000" dirty="0"/>
                  <a:t>1</a:t>
                </a:r>
                <a:r>
                  <a:rPr lang="en-US" dirty="0"/>
                  <a:t>=o) P(S</a:t>
                </a:r>
                <a:r>
                  <a:rPr lang="en-US" baseline="-25000" dirty="0"/>
                  <a:t>2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¬</m:t>
                    </m:r>
                  </m:oMath>
                </a14:m>
                <a:r>
                  <a:rPr lang="en-US" dirty="0"/>
                  <a:t>s|Z</a:t>
                </a:r>
                <a:r>
                  <a:rPr lang="en-US" baseline="-25000" dirty="0"/>
                  <a:t>1</a:t>
                </a:r>
                <a:r>
                  <a:rPr lang="en-US" dirty="0"/>
                  <a:t>=o) </a:t>
                </a:r>
              </a:p>
              <a:p>
                <a:pPr marL="11113" indent="0">
                  <a:buNone/>
                </a:pPr>
                <a:r>
                  <a:rPr lang="en-US" dirty="0"/>
                  <a:t>= P(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Z</m:t>
                    </m:r>
                    <m:r>
                      <m:rPr>
                        <m:nor/>
                      </m:rPr>
                      <a:rPr lang="en-US" baseline="-25000" dirty="0"/>
                      <m:t>2</m:t>
                    </m:r>
                    <m:r>
                      <m:rPr>
                        <m:nor/>
                      </m:rPr>
                      <a:rPr lang="en-US" dirty="0"/>
                      <m:t>=¬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r>
                      <m:rPr>
                        <m:nor/>
                      </m:rPr>
                      <a:rPr lang="en-US" baseline="-25000" dirty="0"/>
                      <m:t>1</m:t>
                    </m:r>
                  </m:oMath>
                </a14:m>
                <a:r>
                  <a:rPr lang="en-US" dirty="0"/>
                  <a:t>|S</a:t>
                </a:r>
                <a:r>
                  <a:rPr lang="en-US" baseline="-25000" dirty="0"/>
                  <a:t>2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¬</m:t>
                    </m:r>
                  </m:oMath>
                </a14:m>
                <a:r>
                  <a:rPr lang="en-US" dirty="0"/>
                  <a:t>s) P(S</a:t>
                </a:r>
                <a:r>
                  <a:rPr lang="en-US" baseline="-25000" dirty="0"/>
                  <a:t>2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¬</m:t>
                    </m:r>
                  </m:oMath>
                </a14:m>
                <a:r>
                  <a:rPr lang="en-US" dirty="0"/>
                  <a:t>s|Z</a:t>
                </a:r>
                <a:r>
                  <a:rPr lang="en-US" baseline="-25000" dirty="0"/>
                  <a:t>1</a:t>
                </a:r>
                <a:r>
                  <a:rPr lang="en-US" dirty="0"/>
                  <a:t>=o) </a:t>
                </a:r>
              </a:p>
              <a:p>
                <a:pPr marL="11113" indent="0">
                  <a:buNone/>
                </a:pPr>
                <a:r>
                  <a:rPr lang="en-US" dirty="0"/>
                  <a:t>= 0.6* 0.212 = 0.1272</a:t>
                </a:r>
              </a:p>
              <a:p>
                <a:pPr marL="11113" indent="0">
                  <a:buNone/>
                </a:pPr>
                <a:endParaRPr lang="en-US" dirty="0"/>
              </a:p>
              <a:p>
                <a:pPr marL="11113" indent="0">
                  <a:buNone/>
                </a:pPr>
                <a:r>
                  <a:rPr lang="en-US" dirty="0"/>
                  <a:t>P(S</a:t>
                </a:r>
                <a:r>
                  <a:rPr lang="en-US" baseline="-25000" dirty="0"/>
                  <a:t>2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¬</m:t>
                    </m:r>
                  </m:oMath>
                </a14:m>
                <a:r>
                  <a:rPr lang="en-US" dirty="0"/>
                  <a:t>s|Z</a:t>
                </a:r>
                <a:r>
                  <a:rPr lang="en-US" baseline="-25000" dirty="0"/>
                  <a:t>1</a:t>
                </a:r>
                <a:r>
                  <a:rPr lang="en-US" dirty="0"/>
                  <a:t>=¬o,Z</a:t>
                </a:r>
                <a:r>
                  <a:rPr lang="en-US" baseline="-25000" dirty="0"/>
                  <a:t>2</a:t>
                </a:r>
                <a:r>
                  <a:rPr lang="en-US" dirty="0"/>
                  <a:t>=o) </a:t>
                </a:r>
              </a:p>
              <a:p>
                <a:pPr marL="11113" indent="0">
                  <a:buNone/>
                </a:pPr>
                <a:r>
                  <a:rPr lang="en-US" dirty="0"/>
                  <a:t>= 0.1272/(0.2364 + 0.1272) = 0.3498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25CED-88FC-4E67-8114-E7118FEC38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90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C9677-1C19-4474-BB4E-7E78B676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2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6CC1-A28B-4C38-8871-453CC346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Q14.1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F5E7C-88DE-4BEA-9CBE-7893FF223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113" indent="0">
                  <a:buNone/>
                </a:pPr>
                <a:r>
                  <a:rPr lang="en-US" dirty="0"/>
                  <a:t>After motion: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2+3 = 5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5+7 = 12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F5E7C-88DE-4BEA-9CBE-7893FF223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0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7481B-51CB-4DF4-B7CD-941B1581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13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6CC1-A28B-4C38-8871-453CC346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Q14.2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F5E7C-88DE-4BEA-9CBE-7893FF223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113" indent="0">
                  <a:buNone/>
                </a:pPr>
                <a:r>
                  <a:rPr lang="en-US" dirty="0"/>
                  <a:t>After sensing: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5∗4+1∗12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12+4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box>
                        <m:r>
                          <a:rPr lang="en-US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/>
                  <a:t> = 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F5E7C-88DE-4BEA-9CBE-7893FF223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0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7481B-51CB-4DF4-B7CD-941B1581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3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8F43-218A-423B-A3D1-0366A155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A2B9D-68EE-4602-BBF7-02CEAD7D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7">
                <a:extLst>
                  <a:ext uri="{FF2B5EF4-FFF2-40B4-BE49-F238E27FC236}">
                    <a16:creationId xmlns:a16="http://schemas.microsoft.com/office/drawing/2014/main" id="{F7B5BB75-F561-4FFA-8EBA-5A3DC69DAC0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9304303"/>
                  </p:ext>
                </p:extLst>
              </p:nvPr>
            </p:nvGraphicFramePr>
            <p:xfrm>
              <a:off x="571500" y="1676400"/>
              <a:ext cx="8115300" cy="35052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627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592919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1413600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1442676">
                      <a:extLst>
                        <a:ext uri="{9D8B030D-6E8A-4147-A177-3AD203B41FA5}">
                          <a16:colId xmlns:a16="http://schemas.microsoft.com/office/drawing/2014/main" val="2814949962"/>
                        </a:ext>
                      </a:extLst>
                    </a:gridCol>
                    <a:gridCol w="1442676">
                      <a:extLst>
                        <a:ext uri="{9D8B030D-6E8A-4147-A177-3AD203B41FA5}">
                          <a16:colId xmlns:a16="http://schemas.microsoft.com/office/drawing/2014/main" val="1156352504"/>
                        </a:ext>
                      </a:extLst>
                    </a:gridCol>
                    <a:gridCol w="2689802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oMath>
                          </a14:m>
                          <a:endParaRPr lang="en-US" sz="28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0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</m:oMath>
                            </m:oMathPara>
                          </a14:m>
                          <a:endParaRPr lang="en-US" sz="28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lang="en-US" sz="2800" i="0" dirty="0"/>
                            <a:t>(B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i="0" dirty="0"/>
                            <a:t>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0" dirty="0"/>
                            <a:t>(B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oMath>
                          </a14:m>
                          <a:r>
                            <a:rPr lang="en-US" sz="2800" i="0" dirty="0"/>
                            <a:t>)</a:t>
                          </a:r>
                          <a:r>
                            <a:rPr lang="en-US" sz="2800" dirty="0"/>
                            <a:t> </a:t>
                          </a:r>
                          <a:br>
                            <a:rPr lang="en-US" sz="2800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0" dirty="0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0" dirty="0"/>
                                  <m:t>(</m:t>
                                </m:r>
                                <m:r>
                                  <a:rPr lang="en-US" sz="2800" i="0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2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0" dirty="0"/>
                                  <m:t>)</m:t>
                                </m:r>
                              </m:oMath>
                            </m:oMathPara>
                          </a14:m>
                          <a:br>
                            <a:rPr lang="en-US" sz="2800" i="0" dirty="0"/>
                          </a:b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lang="en-US" sz="2800" i="0" dirty="0"/>
                            <a:t>(B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i="0" dirty="0"/>
                            <a:t>A)</a:t>
                          </a:r>
                          <a:r>
                            <a:rPr lang="en-US" sz="2800" dirty="0"/>
                            <a:t> </a:t>
                          </a:r>
                          <a:endParaRPr lang="en-US" sz="28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605136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805587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314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7">
                <a:extLst>
                  <a:ext uri="{FF2B5EF4-FFF2-40B4-BE49-F238E27FC236}">
                    <a16:creationId xmlns:a16="http://schemas.microsoft.com/office/drawing/2014/main" id="{F7B5BB75-F561-4FFA-8EBA-5A3DC69DAC0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9304303"/>
                  </p:ext>
                </p:extLst>
              </p:nvPr>
            </p:nvGraphicFramePr>
            <p:xfrm>
              <a:off x="571500" y="1676400"/>
              <a:ext cx="8115300" cy="35052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627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592919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1413600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1442676">
                      <a:extLst>
                        <a:ext uri="{9D8B030D-6E8A-4147-A177-3AD203B41FA5}">
                          <a16:colId xmlns:a16="http://schemas.microsoft.com/office/drawing/2014/main" val="2814949962"/>
                        </a:ext>
                      </a:extLst>
                    </a:gridCol>
                    <a:gridCol w="1442676">
                      <a:extLst>
                        <a:ext uri="{9D8B030D-6E8A-4147-A177-3AD203B41FA5}">
                          <a16:colId xmlns:a16="http://schemas.microsoft.com/office/drawing/2014/main" val="1156352504"/>
                        </a:ext>
                      </a:extLst>
                    </a:gridCol>
                    <a:gridCol w="2689802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1081" t="-5556" r="-398198" b="-167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6316" t="-5556" r="-287719" b="-167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8761" t="-5556" r="-190265" b="-167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87" t="-5556" r="-1415" b="-1675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605136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805587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3147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518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7CE0-AE43-4B29-AC0C-C8C470A6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664675-0E0F-4E70-97CE-7B1C98919B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4570676" cy="533400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KB: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+mn-lt"/>
                  </a:rPr>
                  <a:t>(B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latin typeface="+mn-lt"/>
                  </a:rPr>
                  <a:t>D)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latin typeface="+mn-lt"/>
                  </a:rPr>
                  <a:t>A: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+mn-lt"/>
                  </a:rPr>
                  <a:t>B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n-lt"/>
                  </a:rPr>
                  <a:t>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+mn-lt"/>
                  </a:rPr>
                  <a:t>(C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latin typeface="+mn-lt"/>
                  </a:rPr>
                  <a:t>E)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latin typeface="+mn-lt"/>
                  </a:rPr>
                  <a:t>D: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+mn-lt"/>
                  </a:rPr>
                  <a:t>C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dirty="0">
                    <a:latin typeface="+mn-lt"/>
                  </a:rPr>
                  <a:t>D</a:t>
                </a:r>
              </a:p>
              <a:p>
                <a:pPr lvl="1"/>
                <a:r>
                  <a:rPr lang="en-US" dirty="0">
                    <a:latin typeface="+mn-lt"/>
                  </a:rPr>
                  <a:t>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+mn-lt"/>
                  </a:rPr>
                  <a:t>F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latin typeface="+mn-lt"/>
                  </a:rPr>
                  <a:t>F</a:t>
                </a:r>
              </a:p>
              <a:p>
                <a:pPr lvl="1"/>
                <a:r>
                  <a:rPr lang="en-US" dirty="0">
                    <a:latin typeface="+mn-lt"/>
                  </a:rPr>
                  <a:t>B</a:t>
                </a:r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A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664675-0E0F-4E70-97CE-7B1C98919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4570676" cy="5334001"/>
              </a:xfrm>
              <a:blipFill>
                <a:blip r:embed="rId2"/>
                <a:stretch>
                  <a:fillRect l="-3611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0B5AB-16F0-42B5-A961-FC59A9C4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030031-BE5B-4D37-BAEE-2B5840D86031}"/>
              </a:ext>
            </a:extLst>
          </p:cNvPr>
          <p:cNvSpPr/>
          <p:nvPr/>
        </p:nvSpPr>
        <p:spPr>
          <a:xfrm>
            <a:off x="7983775" y="3182695"/>
            <a:ext cx="309700" cy="369332"/>
          </a:xfrm>
          <a:prstGeom prst="rect">
            <a:avLst/>
          </a:prstGeom>
          <a:ln>
            <a:solidFill>
              <a:srgbClr val="FF99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EE695CA-205C-4EC8-97FD-7BFF48C32929}"/>
                  </a:ext>
                </a:extLst>
              </p:cNvPr>
              <p:cNvSpPr/>
              <p:nvPr/>
            </p:nvSpPr>
            <p:spPr>
              <a:xfrm>
                <a:off x="7262877" y="3172147"/>
                <a:ext cx="580608" cy="369332"/>
              </a:xfrm>
              <a:prstGeom prst="rect">
                <a:avLst/>
              </a:prstGeom>
              <a:ln>
                <a:solidFill>
                  <a:srgbClr val="FF99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>
                    <a:latin typeface="+mn-lt"/>
                  </a:rPr>
                  <a:t>∨F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EE695CA-205C-4EC8-97FD-7BFF48C32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877" y="3172147"/>
                <a:ext cx="580608" cy="369332"/>
              </a:xfrm>
              <a:prstGeom prst="rect">
                <a:avLst/>
              </a:prstGeom>
              <a:blipFill>
                <a:blip r:embed="rId3"/>
                <a:stretch>
                  <a:fillRect t="-6452" r="-2083" b="-22581"/>
                </a:stretch>
              </a:blipFill>
              <a:ln>
                <a:solidFill>
                  <a:srgbClr val="FF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10AA6F58-42E9-48F5-A018-8C8EC7CF39BF}"/>
              </a:ext>
            </a:extLst>
          </p:cNvPr>
          <p:cNvSpPr/>
          <p:nvPr/>
        </p:nvSpPr>
        <p:spPr>
          <a:xfrm>
            <a:off x="6232437" y="3172147"/>
            <a:ext cx="308098" cy="369332"/>
          </a:xfrm>
          <a:prstGeom prst="rect">
            <a:avLst/>
          </a:prstGeom>
          <a:ln>
            <a:solidFill>
              <a:srgbClr val="FF99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2EA1E3-293B-4626-83C9-8CF889D55707}"/>
              </a:ext>
            </a:extLst>
          </p:cNvPr>
          <p:cNvSpPr/>
          <p:nvPr/>
        </p:nvSpPr>
        <p:spPr>
          <a:xfrm>
            <a:off x="6683635" y="3172147"/>
            <a:ext cx="420308" cy="369332"/>
          </a:xfrm>
          <a:prstGeom prst="rect">
            <a:avLst/>
          </a:prstGeom>
          <a:ln>
            <a:solidFill>
              <a:srgbClr val="FF99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¬F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FD31146-D663-43BD-AE32-D5FD2FEBEBEA}"/>
                  </a:ext>
                </a:extLst>
              </p:cNvPr>
              <p:cNvSpPr/>
              <p:nvPr/>
            </p:nvSpPr>
            <p:spPr>
              <a:xfrm>
                <a:off x="3078061" y="3186706"/>
                <a:ext cx="1420582" cy="369332"/>
              </a:xfrm>
              <a:prstGeom prst="rect">
                <a:avLst/>
              </a:prstGeom>
              <a:ln>
                <a:solidFill>
                  <a:srgbClr val="FF99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+mn-lt"/>
                  </a:rPr>
                  <a:t>B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dirty="0">
                    <a:latin typeface="+mn-lt"/>
                  </a:rPr>
                  <a:t>A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FD31146-D663-43BD-AE32-D5FD2FEBE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061" y="3186706"/>
                <a:ext cx="1420582" cy="369332"/>
              </a:xfrm>
              <a:prstGeom prst="rect">
                <a:avLst/>
              </a:prstGeom>
              <a:blipFill>
                <a:blip r:embed="rId4"/>
                <a:stretch>
                  <a:fillRect t="-6452" r="-2632" b="-22581"/>
                </a:stretch>
              </a:blipFill>
              <a:ln>
                <a:solidFill>
                  <a:srgbClr val="FF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015F7AC-3FC4-4DBD-AB52-5FEA95C63D81}"/>
                  </a:ext>
                </a:extLst>
              </p:cNvPr>
              <p:cNvSpPr/>
              <p:nvPr/>
            </p:nvSpPr>
            <p:spPr>
              <a:xfrm>
                <a:off x="4674735" y="3172147"/>
                <a:ext cx="1458185" cy="369332"/>
              </a:xfrm>
              <a:prstGeom prst="rect">
                <a:avLst/>
              </a:prstGeom>
              <a:ln>
                <a:solidFill>
                  <a:srgbClr val="FF99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+mn-lt"/>
                  </a:rPr>
                  <a:t>C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dirty="0">
                    <a:latin typeface="+mn-lt"/>
                  </a:rPr>
                  <a:t>D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015F7AC-3FC4-4DBD-AB52-5FEA95C63D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735" y="3172147"/>
                <a:ext cx="1458185" cy="369332"/>
              </a:xfrm>
              <a:prstGeom prst="rect">
                <a:avLst/>
              </a:prstGeom>
              <a:blipFill>
                <a:blip r:embed="rId5"/>
                <a:stretch>
                  <a:fillRect t="-6452" b="-22581"/>
                </a:stretch>
              </a:blipFill>
              <a:ln>
                <a:solidFill>
                  <a:srgbClr val="FF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02CE37E-901D-49DC-A57D-F93F8FA9793C}"/>
              </a:ext>
            </a:extLst>
          </p:cNvPr>
          <p:cNvSpPr/>
          <p:nvPr/>
        </p:nvSpPr>
        <p:spPr>
          <a:xfrm>
            <a:off x="8469444" y="3174403"/>
            <a:ext cx="445956" cy="369332"/>
          </a:xfrm>
          <a:prstGeom prst="rect">
            <a:avLst/>
          </a:prstGeom>
          <a:ln>
            <a:solidFill>
              <a:srgbClr val="FF99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¬A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12E0AF-02E6-4B2E-9917-60B0D15B0112}"/>
              </a:ext>
            </a:extLst>
          </p:cNvPr>
          <p:cNvCxnSpPr>
            <a:cxnSpLocks/>
            <a:stCxn id="33" idx="2"/>
            <a:endCxn id="50" idx="0"/>
          </p:cNvCxnSpPr>
          <p:nvPr/>
        </p:nvCxnSpPr>
        <p:spPr>
          <a:xfrm>
            <a:off x="5877608" y="4563415"/>
            <a:ext cx="412120" cy="3250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617DBC-B6D8-4561-8FD5-E062DE8E7158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 flipH="1">
            <a:off x="5877608" y="3541479"/>
            <a:ext cx="508878" cy="652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8B1A2E-EC63-479D-9192-9443D8826E6F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6893789" y="3541479"/>
            <a:ext cx="106585" cy="652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FD42D9-715D-4833-AC13-14FC08F401BB}"/>
              </a:ext>
            </a:extLst>
          </p:cNvPr>
          <p:cNvCxnSpPr>
            <a:cxnSpLocks/>
            <a:stCxn id="10" idx="2"/>
            <a:endCxn id="38" idx="0"/>
          </p:cNvCxnSpPr>
          <p:nvPr/>
        </p:nvCxnSpPr>
        <p:spPr>
          <a:xfrm flipH="1">
            <a:off x="7000374" y="3541479"/>
            <a:ext cx="552807" cy="652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8E24CD-B71D-4447-9D8C-9C653CDEFAEB}"/>
              </a:ext>
            </a:extLst>
          </p:cNvPr>
          <p:cNvCxnSpPr>
            <a:cxnSpLocks/>
            <a:stCxn id="15" idx="2"/>
            <a:endCxn id="33" idx="0"/>
          </p:cNvCxnSpPr>
          <p:nvPr/>
        </p:nvCxnSpPr>
        <p:spPr>
          <a:xfrm>
            <a:off x="5403828" y="3541479"/>
            <a:ext cx="473780" cy="652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1D8889-CEC7-402E-B1B5-96578FDE7424}"/>
              </a:ext>
            </a:extLst>
          </p:cNvPr>
          <p:cNvCxnSpPr>
            <a:cxnSpLocks/>
            <a:stCxn id="16" idx="2"/>
            <a:endCxn id="54" idx="0"/>
          </p:cNvCxnSpPr>
          <p:nvPr/>
        </p:nvCxnSpPr>
        <p:spPr>
          <a:xfrm flipH="1">
            <a:off x="7115721" y="3543735"/>
            <a:ext cx="1576701" cy="27925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1AD9E9-FB73-A245-8161-3DA0CFC428C1}"/>
                  </a:ext>
                </a:extLst>
              </p:cNvPr>
              <p:cNvSpPr/>
              <p:nvPr/>
            </p:nvSpPr>
            <p:spPr>
              <a:xfrm>
                <a:off x="5742591" y="2667000"/>
                <a:ext cx="10342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ndara" panose="020E0502030303020204" pitchFamily="34" charset="0"/>
                  </a:rPr>
                  <a:t>KB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1AD9E9-FB73-A245-8161-3DA0CFC42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591" y="2667000"/>
                <a:ext cx="1034257" cy="369332"/>
              </a:xfrm>
              <a:prstGeom prst="rect">
                <a:avLst/>
              </a:prstGeom>
              <a:blipFill>
                <a:blip r:embed="rId6"/>
                <a:stretch>
                  <a:fillRect l="-4878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37045E9-8E2A-7748-BD72-2362D7D871A2}"/>
                  </a:ext>
                </a:extLst>
              </p:cNvPr>
              <p:cNvSpPr/>
              <p:nvPr/>
            </p:nvSpPr>
            <p:spPr>
              <a:xfrm>
                <a:off x="5432614" y="4194083"/>
                <a:ext cx="889987" cy="369332"/>
              </a:xfrm>
              <a:prstGeom prst="rect">
                <a:avLst/>
              </a:prstGeom>
              <a:ln>
                <a:solidFill>
                  <a:srgbClr val="FF99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37045E9-8E2A-7748-BD72-2362D7D87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614" y="4194083"/>
                <a:ext cx="8899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A1216A0-CAA5-AB4C-93EF-D3ED4442BEC0}"/>
                  </a:ext>
                </a:extLst>
              </p:cNvPr>
              <p:cNvSpPr/>
              <p:nvPr/>
            </p:nvSpPr>
            <p:spPr>
              <a:xfrm>
                <a:off x="6811861" y="4194083"/>
                <a:ext cx="377026" cy="369332"/>
              </a:xfrm>
              <a:prstGeom prst="rect">
                <a:avLst/>
              </a:prstGeom>
              <a:ln>
                <a:solidFill>
                  <a:srgbClr val="FF99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A1216A0-CAA5-AB4C-93EF-D3ED4442B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861" y="4194083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1011DC41-FE9E-FA42-9923-19234BDB9D05}"/>
              </a:ext>
            </a:extLst>
          </p:cNvPr>
          <p:cNvSpPr/>
          <p:nvPr/>
        </p:nvSpPr>
        <p:spPr>
          <a:xfrm>
            <a:off x="6126061" y="4888468"/>
            <a:ext cx="327334" cy="369332"/>
          </a:xfrm>
          <a:prstGeom prst="rect">
            <a:avLst/>
          </a:prstGeom>
          <a:ln>
            <a:solidFill>
              <a:srgbClr val="FF99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F9DD5B-5201-4A49-9CE1-6C6AD8AC21EE}"/>
              </a:ext>
            </a:extLst>
          </p:cNvPr>
          <p:cNvCxnSpPr>
            <a:cxnSpLocks/>
            <a:stCxn id="38" idx="2"/>
            <a:endCxn id="50" idx="0"/>
          </p:cNvCxnSpPr>
          <p:nvPr/>
        </p:nvCxnSpPr>
        <p:spPr>
          <a:xfrm flipH="1">
            <a:off x="6289728" y="4563415"/>
            <a:ext cx="710646" cy="3250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957F27A-A57A-ED4D-AB0A-8851FC4D8657}"/>
              </a:ext>
            </a:extLst>
          </p:cNvPr>
          <p:cNvSpPr/>
          <p:nvPr/>
        </p:nvSpPr>
        <p:spPr>
          <a:xfrm>
            <a:off x="6968565" y="6336268"/>
            <a:ext cx="294312" cy="369332"/>
          </a:xfrm>
          <a:prstGeom prst="rect">
            <a:avLst/>
          </a:prstGeom>
          <a:ln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8920CF-990D-DB45-860C-7BDF5F3DA55C}"/>
              </a:ext>
            </a:extLst>
          </p:cNvPr>
          <p:cNvCxnSpPr>
            <a:cxnSpLocks/>
            <a:stCxn id="50" idx="2"/>
            <a:endCxn id="40" idx="0"/>
          </p:cNvCxnSpPr>
          <p:nvPr/>
        </p:nvCxnSpPr>
        <p:spPr>
          <a:xfrm flipH="1">
            <a:off x="6141125" y="5257800"/>
            <a:ext cx="148603" cy="3873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94DE707-C09F-6045-B341-70F422238E2A}"/>
                  </a:ext>
                </a:extLst>
              </p:cNvPr>
              <p:cNvSpPr/>
              <p:nvPr/>
            </p:nvSpPr>
            <p:spPr>
              <a:xfrm>
                <a:off x="3578509" y="4193227"/>
                <a:ext cx="881973" cy="369332"/>
              </a:xfrm>
              <a:prstGeom prst="rect">
                <a:avLst/>
              </a:prstGeom>
              <a:ln>
                <a:solidFill>
                  <a:srgbClr val="FF99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dirty="0">
                    <a:latin typeface="+mn-lt"/>
                  </a:rPr>
                  <a:t>A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94DE707-C09F-6045-B341-70F422238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509" y="4193227"/>
                <a:ext cx="881973" cy="369332"/>
              </a:xfrm>
              <a:prstGeom prst="rect">
                <a:avLst/>
              </a:prstGeom>
              <a:blipFill>
                <a:blip r:embed="rId9"/>
                <a:stretch>
                  <a:fillRect t="-6452" r="-4225" b="-25806"/>
                </a:stretch>
              </a:blipFill>
              <a:ln>
                <a:solidFill>
                  <a:srgbClr val="FF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FEC23A-7EB8-2044-AB05-FA24619C9F8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780337" y="3552027"/>
            <a:ext cx="239159" cy="641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9DA712-8DF0-BD41-832C-6318F8C581B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01461" y="3552027"/>
            <a:ext cx="4137164" cy="6266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C91A60-BD8D-A940-9BAF-B284B2483216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>
            <a:off x="4019496" y="4562559"/>
            <a:ext cx="2121629" cy="1082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E4BC2-6AEB-0445-86E6-EE306A8FE50F}"/>
              </a:ext>
            </a:extLst>
          </p:cNvPr>
          <p:cNvSpPr/>
          <p:nvPr/>
        </p:nvSpPr>
        <p:spPr>
          <a:xfrm>
            <a:off x="5982267" y="5645180"/>
            <a:ext cx="317716" cy="369332"/>
          </a:xfrm>
          <a:prstGeom prst="rect">
            <a:avLst/>
          </a:prstGeom>
          <a:ln>
            <a:solidFill>
              <a:srgbClr val="FF99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2B5668-19FC-3844-86D5-69EE6CA0F5F9}"/>
              </a:ext>
            </a:extLst>
          </p:cNvPr>
          <p:cNvCxnSpPr>
            <a:cxnSpLocks/>
            <a:stCxn id="40" idx="2"/>
            <a:endCxn id="54" idx="0"/>
          </p:cNvCxnSpPr>
          <p:nvPr/>
        </p:nvCxnSpPr>
        <p:spPr>
          <a:xfrm>
            <a:off x="6141125" y="6014512"/>
            <a:ext cx="974596" cy="321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9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DE5C-2A4F-EE46-A3E9-2087583D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Q4.1 (Truth Table Approach)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A67FF-AEB0-0945-A015-01EF78FC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7">
                <a:extLst>
                  <a:ext uri="{FF2B5EF4-FFF2-40B4-BE49-F238E27FC236}">
                    <a16:creationId xmlns:a16="http://schemas.microsoft.com/office/drawing/2014/main" id="{A42CF1A4-1DAF-CD4E-AB55-A9A6E536070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7920685"/>
                  </p:ext>
                </p:extLst>
              </p:nvPr>
            </p:nvGraphicFramePr>
            <p:xfrm>
              <a:off x="711776" y="4277649"/>
              <a:ext cx="8226484" cy="1649984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25881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2172598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  <a:gridCol w="638493">
                      <a:extLst>
                        <a:ext uri="{9D8B030D-6E8A-4147-A177-3AD203B41FA5}">
                          <a16:colId xmlns:a16="http://schemas.microsoft.com/office/drawing/2014/main" val="2646032077"/>
                        </a:ext>
                      </a:extLst>
                    </a:gridCol>
                    <a:gridCol w="821119">
                      <a:extLst>
                        <a:ext uri="{9D8B030D-6E8A-4147-A177-3AD203B41FA5}">
                          <a16:colId xmlns:a16="http://schemas.microsoft.com/office/drawing/2014/main" val="3270863780"/>
                        </a:ext>
                      </a:extLst>
                    </a:gridCol>
                    <a:gridCol w="821119">
                      <a:extLst>
                        <a:ext uri="{9D8B030D-6E8A-4147-A177-3AD203B41FA5}">
                          <a16:colId xmlns:a16="http://schemas.microsoft.com/office/drawing/2014/main" val="1729451642"/>
                        </a:ext>
                      </a:extLst>
                    </a:gridCol>
                    <a:gridCol w="749316">
                      <a:extLst>
                        <a:ext uri="{9D8B030D-6E8A-4147-A177-3AD203B41FA5}">
                          <a16:colId xmlns:a16="http://schemas.microsoft.com/office/drawing/2014/main" val="2482520684"/>
                        </a:ext>
                      </a:extLst>
                    </a:gridCol>
                    <a:gridCol w="997958">
                      <a:extLst>
                        <a:ext uri="{9D8B030D-6E8A-4147-A177-3AD203B41FA5}">
                          <a16:colId xmlns:a16="http://schemas.microsoft.com/office/drawing/2014/main" val="10036594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bg1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sz="28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bg1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i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bg1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bg1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Q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bg1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sz="2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b="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b="0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Q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b="0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bg1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PQ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60513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7">
                <a:extLst>
                  <a:ext uri="{FF2B5EF4-FFF2-40B4-BE49-F238E27FC236}">
                    <a16:creationId xmlns:a16="http://schemas.microsoft.com/office/drawing/2014/main" id="{A42CF1A4-1DAF-CD4E-AB55-A9A6E536070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7920685"/>
                  </p:ext>
                </p:extLst>
              </p:nvPr>
            </p:nvGraphicFramePr>
            <p:xfrm>
              <a:off x="711776" y="4277649"/>
              <a:ext cx="8226484" cy="1649984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25881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2172598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  <a:gridCol w="638493">
                      <a:extLst>
                        <a:ext uri="{9D8B030D-6E8A-4147-A177-3AD203B41FA5}">
                          <a16:colId xmlns:a16="http://schemas.microsoft.com/office/drawing/2014/main" val="2646032077"/>
                        </a:ext>
                      </a:extLst>
                    </a:gridCol>
                    <a:gridCol w="821119">
                      <a:extLst>
                        <a:ext uri="{9D8B030D-6E8A-4147-A177-3AD203B41FA5}">
                          <a16:colId xmlns:a16="http://schemas.microsoft.com/office/drawing/2014/main" val="3270863780"/>
                        </a:ext>
                      </a:extLst>
                    </a:gridCol>
                    <a:gridCol w="821119">
                      <a:extLst>
                        <a:ext uri="{9D8B030D-6E8A-4147-A177-3AD203B41FA5}">
                          <a16:colId xmlns:a16="http://schemas.microsoft.com/office/drawing/2014/main" val="1729451642"/>
                        </a:ext>
                      </a:extLst>
                    </a:gridCol>
                    <a:gridCol w="749316">
                      <a:extLst>
                        <a:ext uri="{9D8B030D-6E8A-4147-A177-3AD203B41FA5}">
                          <a16:colId xmlns:a16="http://schemas.microsoft.com/office/drawing/2014/main" val="2482520684"/>
                        </a:ext>
                      </a:extLst>
                    </a:gridCol>
                    <a:gridCol w="997958">
                      <a:extLst>
                        <a:ext uri="{9D8B030D-6E8A-4147-A177-3AD203B41FA5}">
                          <a16:colId xmlns:a16="http://schemas.microsoft.com/office/drawing/2014/main" val="1003659403"/>
                        </a:ext>
                      </a:extLst>
                    </a:gridCol>
                  </a:tblGrid>
                  <a:tr h="583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" t="-1042" r="-306907" b="-2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820" t="-1042" r="-187079" b="-2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7143" t="-1042" r="-534286" b="-2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8889" t="-1042" r="-315556" b="-2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8889" t="-1042" r="-215556" b="-2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5854" t="-1042" r="-136585" b="-2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4390" t="-1042" r="-2439" b="-210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60513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42C3AF1-1835-F141-993B-99E7E7F401E9}"/>
              </a:ext>
            </a:extLst>
          </p:cNvPr>
          <p:cNvSpPr/>
          <p:nvPr/>
        </p:nvSpPr>
        <p:spPr>
          <a:xfrm>
            <a:off x="8160579" y="4881193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14E3B-773F-7044-8338-4476369AA2B9}"/>
              </a:ext>
            </a:extLst>
          </p:cNvPr>
          <p:cNvSpPr/>
          <p:nvPr/>
        </p:nvSpPr>
        <p:spPr>
          <a:xfrm>
            <a:off x="8184528" y="5404413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11A2B5-0971-5A47-8B79-FCD3C0C73FF6}"/>
              </a:ext>
            </a:extLst>
          </p:cNvPr>
          <p:cNvSpPr/>
          <p:nvPr/>
        </p:nvSpPr>
        <p:spPr>
          <a:xfrm>
            <a:off x="7315200" y="5393156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455F0-5FEF-3749-8B98-F64183CE3E07}"/>
              </a:ext>
            </a:extLst>
          </p:cNvPr>
          <p:cNvSpPr/>
          <p:nvPr/>
        </p:nvSpPr>
        <p:spPr>
          <a:xfrm>
            <a:off x="5638800" y="5397882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E6EC495-E82E-EC41-8568-095B809749D2}"/>
                  </a:ext>
                </a:extLst>
              </p:cNvPr>
              <p:cNvSpPr/>
              <p:nvPr/>
            </p:nvSpPr>
            <p:spPr>
              <a:xfrm>
                <a:off x="457200" y="1021788"/>
                <a:ext cx="8226483" cy="894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      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E6EC495-E82E-EC41-8568-095B80974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21788"/>
                <a:ext cx="8226483" cy="894925"/>
              </a:xfrm>
              <a:prstGeom prst="rect">
                <a:avLst/>
              </a:prstGeom>
              <a:blipFill>
                <a:blip r:embed="rId3"/>
                <a:stretch>
                  <a:fillRect t="-1408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23D4511-BDCB-D34F-8547-9175D3371132}"/>
                  </a:ext>
                </a:extLst>
              </p:cNvPr>
              <p:cNvSpPr/>
              <p:nvPr/>
            </p:nvSpPr>
            <p:spPr>
              <a:xfrm>
                <a:off x="490797" y="2456291"/>
                <a:ext cx="4149854" cy="1424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</a:rPr>
                  <a:t>Define</a:t>
                </a:r>
                <a:r>
                  <a:rPr lang="en-US" sz="20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acc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PQ</m:t>
                          </m:r>
                        </m:e>
                      </m:acc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23D4511-BDCB-D34F-8547-9175D3371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97" y="2456291"/>
                <a:ext cx="4149854" cy="1424942"/>
              </a:xfrm>
              <a:prstGeom prst="rect">
                <a:avLst/>
              </a:prstGeom>
              <a:blipFill>
                <a:blip r:embed="rId4"/>
                <a:stretch>
                  <a:fillRect l="-1524" t="-2655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42E41A-750C-3B45-91B3-16C7228605E5}"/>
                  </a:ext>
                </a:extLst>
              </p:cNvPr>
              <p:cNvSpPr/>
              <p:nvPr/>
            </p:nvSpPr>
            <p:spPr>
              <a:xfrm>
                <a:off x="468086" y="1928142"/>
                <a:ext cx="1246047" cy="4959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400" dirty="0">
                          <a:solidFill>
                            <a:srgbClr val="7030A0"/>
                          </a:solidFill>
                        </a:rPr>
                        <m:t>≡</m:t>
                      </m:r>
                      <m: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42E41A-750C-3B45-91B3-16C722860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6" y="1928142"/>
                <a:ext cx="1246047" cy="495905"/>
              </a:xfrm>
              <a:prstGeom prst="rect">
                <a:avLst/>
              </a:prstGeom>
              <a:blipFill>
                <a:blip r:embed="rId5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10AA59E-2C84-3445-9978-7AF5A247521D}"/>
              </a:ext>
            </a:extLst>
          </p:cNvPr>
          <p:cNvSpPr/>
          <p:nvPr/>
        </p:nvSpPr>
        <p:spPr>
          <a:xfrm>
            <a:off x="6506716" y="5388429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55630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DE5C-2A4F-EE46-A3E9-2087583D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Q4.1 (Chain Rule Approach)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A67FF-AEB0-0945-A015-01EF78FC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E6EC495-E82E-EC41-8568-095B809749D2}"/>
                  </a:ext>
                </a:extLst>
              </p:cNvPr>
              <p:cNvSpPr/>
              <p:nvPr/>
            </p:nvSpPr>
            <p:spPr>
              <a:xfrm>
                <a:off x="457200" y="1021788"/>
                <a:ext cx="8226483" cy="894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      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4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E6EC495-E82E-EC41-8568-095B80974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21788"/>
                <a:ext cx="8226483" cy="894925"/>
              </a:xfrm>
              <a:prstGeom prst="rect">
                <a:avLst/>
              </a:prstGeom>
              <a:blipFill>
                <a:blip r:embed="rId2"/>
                <a:stretch>
                  <a:fillRect t="-1408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23D4511-BDCB-D34F-8547-9175D3371132}"/>
                  </a:ext>
                </a:extLst>
              </p:cNvPr>
              <p:cNvSpPr/>
              <p:nvPr/>
            </p:nvSpPr>
            <p:spPr>
              <a:xfrm>
                <a:off x="490797" y="2456291"/>
                <a:ext cx="4149854" cy="1424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</a:rPr>
                  <a:t>Define</a:t>
                </a:r>
                <a:r>
                  <a:rPr lang="en-US" sz="20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acc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PQ</m:t>
                          </m:r>
                        </m:e>
                      </m:acc>
                      <m:r>
                        <a:rPr lang="en-US" sz="2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  <m:r>
                        <a:rPr lang="en-US" sz="2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23D4511-BDCB-D34F-8547-9175D3371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97" y="2456291"/>
                <a:ext cx="4149854" cy="1424942"/>
              </a:xfrm>
              <a:prstGeom prst="rect">
                <a:avLst/>
              </a:prstGeom>
              <a:blipFill>
                <a:blip r:embed="rId3"/>
                <a:stretch>
                  <a:fillRect l="-1524" t="-2655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42E41A-750C-3B45-91B3-16C7228605E5}"/>
                  </a:ext>
                </a:extLst>
              </p:cNvPr>
              <p:cNvSpPr/>
              <p:nvPr/>
            </p:nvSpPr>
            <p:spPr>
              <a:xfrm>
                <a:off x="468086" y="1928142"/>
                <a:ext cx="1246047" cy="4959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400" dirty="0">
                          <a:solidFill>
                            <a:srgbClr val="7030A0"/>
                          </a:solidFill>
                        </a:rPr>
                        <m:t>≡</m:t>
                      </m:r>
                      <m: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42E41A-750C-3B45-91B3-16C722860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6" y="1928142"/>
                <a:ext cx="1246047" cy="495905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45D95158-BDB8-2847-959B-F22C6F76EB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0" y="4114800"/>
                <a:ext cx="5715000" cy="288924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acc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acc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≡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acc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sz="2400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≡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acc>
                        <m:r>
                          <a:rPr lang="en-US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acc>
                          <m:accPr>
                            <m:chr m:val="̃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  </a:t>
                </a:r>
                <a:r>
                  <a:rPr lang="en-US" sz="24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nor/>
                      </m:rPr>
                      <a:rPr lang="el-GR" sz="2400" dirty="0">
                        <a:solidFill>
                          <a:srgbClr val="7030A0"/>
                        </a:solidFill>
                      </a:rPr>
                      <m:t>≡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chain rule</a:t>
                </a: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≡</m:t>
                    </m:r>
                    <m:acc>
                      <m:accPr>
                        <m:chr m:val="̃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acc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̃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45D95158-BDB8-2847-959B-F22C6F76EB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4114800"/>
                <a:ext cx="5715000" cy="2889247"/>
              </a:xfrm>
              <a:blipFill>
                <a:blip r:embed="rId5"/>
                <a:stretch>
                  <a:fillRect l="-1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03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DE5C-2A4F-EE46-A3E9-2087583D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0C30-CB01-FC49-BBB7-9AD60E1AB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113" indent="0">
              <a:buNone/>
            </a:pPr>
            <a:r>
              <a:rPr lang="en-US" dirty="0"/>
              <a:t>We consider Horn clauses C1 and C2. Then both C1 and C2 have at most one positive literal.</a:t>
            </a:r>
          </a:p>
          <a:p>
            <a:pPr marL="11113" indent="0">
              <a:buNone/>
            </a:pPr>
            <a:endParaRPr lang="en-US" dirty="0"/>
          </a:p>
          <a:p>
            <a:pPr marL="11113" indent="0">
              <a:buNone/>
            </a:pPr>
            <a:r>
              <a:rPr lang="en-US" dirty="0"/>
              <a:t>After the resolution, one positive and one negative will be cancelled out. Then the resolved clause still has at least one positive literal. Therefore, the resolved clause is still a Horn clause.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A67FF-AEB0-0945-A015-01EF78FC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4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94A0-8EB2-44F3-8340-5694232C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26E69-5D9D-45CA-9E3D-CDF9D25D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EEF52B7-0A4D-4596-BD07-98A94C1C63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1758007"/>
                  </p:ext>
                </p:extLst>
              </p:nvPr>
            </p:nvGraphicFramePr>
            <p:xfrm>
              <a:off x="533401" y="1003633"/>
              <a:ext cx="992505" cy="3352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92505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</a:tblGrid>
                  <a:tr h="2309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>
                              <a:latin typeface="+mn-lt"/>
                            </a:rPr>
                            <a:t>KB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279164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2949474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E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EEF52B7-0A4D-4596-BD07-98A94C1C63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1758007"/>
                  </p:ext>
                </p:extLst>
              </p:nvPr>
            </p:nvGraphicFramePr>
            <p:xfrm>
              <a:off x="533401" y="1003633"/>
              <a:ext cx="992505" cy="3352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92505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>
                              <a:latin typeface="+mn-lt"/>
                            </a:rPr>
                            <a:t>KB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104167" r="-2532" b="-9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12791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204167" r="-2532" b="-8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29494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304167" r="-2532" b="-7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404167" r="-2532" b="-6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484000" r="-2532" b="-48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608333" r="-2532" b="-4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708333" r="-2532" b="-3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808333" r="-2532" b="-2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908333" r="-2532" b="-1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1008333" r="-2532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06D550E-DF1F-4663-94CB-721B027D81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554578"/>
                  </p:ext>
                </p:extLst>
              </p:nvPr>
            </p:nvGraphicFramePr>
            <p:xfrm>
              <a:off x="2206413" y="1003633"/>
              <a:ext cx="1340486" cy="3566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2309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E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C</a:t>
                          </a:r>
                          <a:br>
                            <a:rPr lang="en-US" sz="1400" i="0" dirty="0"/>
                          </a:br>
                          <a:r>
                            <a:rPr lang="en-US" sz="1400" i="0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06D550E-DF1F-4663-94CB-721B027D81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554578"/>
                  </p:ext>
                </p:extLst>
              </p:nvPr>
            </p:nvGraphicFramePr>
            <p:xfrm>
              <a:off x="2206413" y="1003633"/>
              <a:ext cx="1340486" cy="3566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50" t="-104167" r="-36250" b="-9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50" t="-204167" r="-36250" b="-8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50" t="-304167" r="-36250" b="-7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50" t="-404167" r="-36250" b="-6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50" t="-504167" r="-36250" b="-5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50" t="-604167" r="-36250" b="-4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50" t="-704167" r="-36250" b="-3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50" t="-804167" r="-36250" b="-2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C</a:t>
                          </a:r>
                          <a:br>
                            <a:rPr lang="en-US" sz="1400" i="0" dirty="0"/>
                          </a:br>
                          <a:r>
                            <a:rPr lang="en-US" sz="1400" i="0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27B4ED2-5E6E-644D-B106-A5C847C3B4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7880295"/>
                  </p:ext>
                </p:extLst>
              </p:nvPr>
            </p:nvGraphicFramePr>
            <p:xfrm>
              <a:off x="4227406" y="1003633"/>
              <a:ext cx="1340486" cy="3566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2309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E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M</a:t>
                          </a:r>
                          <a:br>
                            <a:rPr lang="en-US" sz="1400" i="0" dirty="0"/>
                          </a:br>
                          <a:r>
                            <a:rPr lang="en-US" sz="1400" i="0" dirty="0"/>
                            <a:t>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627B4ED2-5E6E-644D-B106-A5C847C3B4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7880295"/>
                  </p:ext>
                </p:extLst>
              </p:nvPr>
            </p:nvGraphicFramePr>
            <p:xfrm>
              <a:off x="4227406" y="1003633"/>
              <a:ext cx="1340486" cy="3566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4167" r="-36250" b="-9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04167" r="-36250" b="-8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04167" r="-36250" b="-7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04167" r="-36250" b="-6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504167" r="-36250" b="-5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04167" r="-36250" b="-4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704167" r="-36250" b="-3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804167" r="-36250" b="-2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M</a:t>
                          </a:r>
                          <a:br>
                            <a:rPr lang="en-US" sz="1400" i="0" dirty="0"/>
                          </a:br>
                          <a:r>
                            <a:rPr lang="en-US" sz="1400" i="0" dirty="0"/>
                            <a:t>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B87BC4D-3F37-924F-8018-9BED92AF1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9104732"/>
                  </p:ext>
                </p:extLst>
              </p:nvPr>
            </p:nvGraphicFramePr>
            <p:xfrm>
              <a:off x="6248400" y="1003633"/>
              <a:ext cx="1340486" cy="3566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2309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E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H</a:t>
                          </a:r>
                          <a:br>
                            <a:rPr lang="en-US" sz="1400" i="0" dirty="0"/>
                          </a:br>
                          <a:r>
                            <a:rPr lang="en-US" sz="1400" i="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B87BC4D-3F37-924F-8018-9BED92AF1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9104732"/>
                  </p:ext>
                </p:extLst>
              </p:nvPr>
            </p:nvGraphicFramePr>
            <p:xfrm>
              <a:off x="6248400" y="1003633"/>
              <a:ext cx="1340486" cy="3566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104167" r="-36709" b="-9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204167" r="-36709" b="-8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304167" r="-36709" b="-7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404167" r="-36709" b="-6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504167" r="-36709" b="-5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604167" r="-36709" b="-4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704167" r="-36709" b="-3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804167" r="-36709" b="-2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H</a:t>
                          </a:r>
                          <a:br>
                            <a:rPr lang="en-US" sz="1400" i="0" dirty="0"/>
                          </a:br>
                          <a:r>
                            <a:rPr lang="en-US" sz="1400" i="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461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94A0-8EB2-44F3-8340-5694232C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26E69-5D9D-45CA-9E3D-CDF9D25D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FCA79FD6-EF07-0045-8286-491FBE3B2C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976379"/>
                  </p:ext>
                </p:extLst>
              </p:nvPr>
            </p:nvGraphicFramePr>
            <p:xfrm>
              <a:off x="4368800" y="1009887"/>
              <a:ext cx="1340486" cy="3352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2309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E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FCA79FD6-EF07-0045-8286-491FBE3B2C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976379"/>
                  </p:ext>
                </p:extLst>
              </p:nvPr>
            </p:nvGraphicFramePr>
            <p:xfrm>
              <a:off x="4368800" y="1009887"/>
              <a:ext cx="1340486" cy="3352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104167" r="-36709" b="-9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204167" r="-36709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304167" r="-36709" b="-7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404167" r="-36709" b="-6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484000" r="-3670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608333" r="-36709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708333" r="-36709" b="-3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" t="-808333" r="-36709" b="-2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9467AB0-3CE8-964F-84B8-DCB8116A4A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1236578"/>
                  </p:ext>
                </p:extLst>
              </p:nvPr>
            </p:nvGraphicFramePr>
            <p:xfrm>
              <a:off x="6248400" y="1009887"/>
              <a:ext cx="1340486" cy="3566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2309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E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B</a:t>
                          </a:r>
                          <a:br>
                            <a:rPr lang="en-US" sz="1400" i="0" dirty="0"/>
                          </a:br>
                          <a:r>
                            <a:rPr lang="en-US" sz="1400" i="0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9467AB0-3CE8-964F-84B8-DCB8116A4A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1236578"/>
                  </p:ext>
                </p:extLst>
              </p:nvPr>
            </p:nvGraphicFramePr>
            <p:xfrm>
              <a:off x="6248400" y="1009887"/>
              <a:ext cx="1340486" cy="3566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104167" r="-36709" b="-9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204167" r="-36709" b="-8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304167" r="-36709" b="-7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388000" r="-36709" b="-66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508333" r="-36709" b="-5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608333" r="-36709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708333" r="-36709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66" t="-808333" r="-36709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B</a:t>
                          </a:r>
                          <a:br>
                            <a:rPr lang="en-US" sz="1400" i="0" dirty="0"/>
                          </a:br>
                          <a:r>
                            <a:rPr lang="en-US" sz="1400" i="0" dirty="0"/>
                            <a:t>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7347AA6F-E1E9-0C48-B5E0-C9A27BC43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3665111"/>
                  </p:ext>
                </p:extLst>
              </p:nvPr>
            </p:nvGraphicFramePr>
            <p:xfrm>
              <a:off x="609600" y="1009887"/>
              <a:ext cx="1340486" cy="3566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2309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E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F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7347AA6F-E1E9-0C48-B5E0-C9A27BC43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3665111"/>
                  </p:ext>
                </p:extLst>
              </p:nvPr>
            </p:nvGraphicFramePr>
            <p:xfrm>
              <a:off x="609600" y="1009887"/>
              <a:ext cx="1340486" cy="3566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6" t="-104167" r="-36709" b="-9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6" t="-204167" r="-36709" b="-8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6" t="-304167" r="-36709" b="-79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6" t="-388000" r="-36709" b="-66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6" t="-508333" r="-36709" b="-5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6" t="-608333" r="-36709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6" t="-708333" r="-36709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66" t="-808333" r="-36709" b="-2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F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EF570C9B-9812-AA45-8401-F45E460857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43559"/>
                  </p:ext>
                </p:extLst>
              </p:nvPr>
            </p:nvGraphicFramePr>
            <p:xfrm>
              <a:off x="2489200" y="1009887"/>
              <a:ext cx="1340486" cy="3352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2309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E</m:t>
                                </m:r>
                                <m:r>
                                  <a:rPr lang="en-US" sz="1400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+mn-lt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2411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EF570C9B-9812-AA45-8401-F45E460857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43559"/>
                  </p:ext>
                </p:extLst>
              </p:nvPr>
            </p:nvGraphicFramePr>
            <p:xfrm>
              <a:off x="2489200" y="1009887"/>
              <a:ext cx="1340486" cy="33528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003618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336868">
                      <a:extLst>
                        <a:ext uri="{9D8B030D-6E8A-4147-A177-3AD203B41FA5}">
                          <a16:colId xmlns:a16="http://schemas.microsoft.com/office/drawing/2014/main" val="400298269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i="0" dirty="0"/>
                            <a:t>Step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104167" r="-36709" b="-9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204167" r="-36709" b="-8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304167" r="-36709" b="-7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404167" r="-36709" b="-6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484000" r="-3670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608333" r="-36709" b="-4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6563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708333" r="-36709" b="-3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66672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66" t="-808333" r="-36709" b="-2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7915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298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Agenda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i="0" dirty="0"/>
                            <a:t>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91036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0982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/>
      <a:bodyPr vert="horz" lIns="91440" tIns="0" rIns="45720" bIns="0" rtlCol="0" anchor="t">
        <a:normAutofit/>
        <a:scene3d>
          <a:camera prst="orthographicFront"/>
          <a:lightRig rig="threePt" dir="t">
            <a:rot lat="0" lon="0" rev="4800000"/>
          </a:lightRig>
        </a:scene3d>
        <a:sp3d prstMaterial="matte">
          <a:bevelT w="50800" h="10160"/>
        </a:sp3d>
      </a:bodyPr>
      <a:lstStyle>
        <a:defPPr algn="ctr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urse-2018" id="{00EDE075-197E-CD4F-8D93-0672AA87FB07}" vid="{A052ADDA-1BB0-2545-8D05-D7954937717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course-2018</Template>
  <TotalTime>11413</TotalTime>
  <Words>1627</Words>
  <Application>Microsoft Macintosh PowerPoint</Application>
  <PresentationFormat>On-screen Show (4:3)</PresentationFormat>
  <Paragraphs>405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Candara</vt:lpstr>
      <vt:lpstr>Comic Sans MS</vt:lpstr>
      <vt:lpstr>Times New Roman</vt:lpstr>
      <vt:lpstr>Wingdings</vt:lpstr>
      <vt:lpstr>Wingdings 2</vt:lpstr>
      <vt:lpstr>Module</vt:lpstr>
      <vt:lpstr>HW2 Solutions</vt:lpstr>
      <vt:lpstr>Q2.1</vt:lpstr>
      <vt:lpstr>Q2.2</vt:lpstr>
      <vt:lpstr>Q3</vt:lpstr>
      <vt:lpstr>Q4.1 (Truth Table Approach)</vt:lpstr>
      <vt:lpstr>Q4.1 (Chain Rule Approach)</vt:lpstr>
      <vt:lpstr>Q4.2</vt:lpstr>
      <vt:lpstr>Q5</vt:lpstr>
      <vt:lpstr>Q5</vt:lpstr>
      <vt:lpstr>Q6.1</vt:lpstr>
      <vt:lpstr>Q6.2</vt:lpstr>
      <vt:lpstr>Q7.1</vt:lpstr>
      <vt:lpstr>Q7.2</vt:lpstr>
      <vt:lpstr>Q8</vt:lpstr>
      <vt:lpstr>Q9</vt:lpstr>
      <vt:lpstr>Q10</vt:lpstr>
      <vt:lpstr>Q11.1</vt:lpstr>
      <vt:lpstr>Q11.2</vt:lpstr>
      <vt:lpstr>Q12.1</vt:lpstr>
      <vt:lpstr>Q12.2</vt:lpstr>
      <vt:lpstr>Q14.1</vt:lpstr>
      <vt:lpstr>Q14.2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Wang, Shengquan</cp:lastModifiedBy>
  <cp:revision>1158</cp:revision>
  <cp:lastPrinted>2008-01-09T20:50:56Z</cp:lastPrinted>
  <dcterms:created xsi:type="dcterms:W3CDTF">2010-09-02T17:38:46Z</dcterms:created>
  <dcterms:modified xsi:type="dcterms:W3CDTF">2022-07-15T15:58:58Z</dcterms:modified>
</cp:coreProperties>
</file>