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5" r:id="rId3"/>
    <p:sldId id="266" r:id="rId4"/>
    <p:sldId id="267" r:id="rId5"/>
    <p:sldId id="268" r:id="rId6"/>
    <p:sldId id="753" r:id="rId7"/>
    <p:sldId id="270" r:id="rId8"/>
    <p:sldId id="271" r:id="rId9"/>
    <p:sldId id="750" r:id="rId10"/>
    <p:sldId id="751" r:id="rId11"/>
    <p:sldId id="740" r:id="rId12"/>
    <p:sldId id="75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DDDDDD"/>
    <a:srgbClr val="00CC00"/>
    <a:srgbClr val="FFFF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402" autoAdjust="0"/>
    <p:restoredTop sz="93617"/>
  </p:normalViewPr>
  <p:slideViewPr>
    <p:cSldViewPr>
      <p:cViewPr varScale="1">
        <p:scale>
          <a:sx n="70" d="100"/>
          <a:sy n="70" d="100"/>
        </p:scale>
        <p:origin x="176" y="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HW4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B296-5AB6-4938-92EA-F010CA3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 (E-Step)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C5823-3BAB-4498-9419-495E58180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5.3: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5.3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5.3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(0.0907, 0.9093) after normalization</a:t>
                </a:r>
              </a:p>
              <a:p>
                <a:r>
                  <a:rPr lang="en-US" dirty="0"/>
                  <a:t>Data 6.7: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6.7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6.7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 = (0.0472, 0.9528) after normalization</a:t>
                </a:r>
              </a:p>
              <a:p>
                <a:r>
                  <a:rPr lang="en-US" dirty="0"/>
                  <a:t>Data 4.7: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4.7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4.7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) = (0.1186, 0.8814) after normalization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C5823-3BAB-4498-9419-495E58180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9CEE-4751-4E9E-8CF3-95C3390B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2819-1FE7-C94F-AF3B-188694B6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 (M-Step)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C5B43-A1C1-2742-8F7F-9587B8B84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(0.2233, 0.7767)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2.4823,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4.0501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1.9875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3.8452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C5B43-A1C1-2742-8F7F-9587B8B84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B82C0-B4B7-C64F-B8BE-0CC63324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E8E-9BEF-B545-9C16-1BB524F0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F8D4-8A1D-654F-88F2-3874E699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16C6C9-C962-9743-A54C-1AFA7075B77F}"/>
              </a:ext>
            </a:extLst>
          </p:cNvPr>
          <p:cNvSpPr>
            <a:spLocks noChangeAspect="1"/>
          </p:cNvSpPr>
          <p:nvPr/>
        </p:nvSpPr>
        <p:spPr>
          <a:xfrm>
            <a:off x="2700578" y="193190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AAD1E25-8FAC-C547-B062-3A31A08EF265}"/>
              </a:ext>
            </a:extLst>
          </p:cNvPr>
          <p:cNvCxnSpPr>
            <a:endCxn id="5" idx="0"/>
          </p:cNvCxnSpPr>
          <p:nvPr/>
        </p:nvCxnSpPr>
        <p:spPr>
          <a:xfrm>
            <a:off x="2014778" y="1600164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2AF2F8A-E001-1C4A-89C0-D0CD3E115842}"/>
              </a:ext>
            </a:extLst>
          </p:cNvPr>
          <p:cNvCxnSpPr>
            <a:endCxn id="5" idx="4"/>
          </p:cNvCxnSpPr>
          <p:nvPr/>
        </p:nvCxnSpPr>
        <p:spPr>
          <a:xfrm flipV="1">
            <a:off x="2014778" y="2465307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7104E1-3275-5548-8E83-5CE834878988}"/>
              </a:ext>
            </a:extLst>
          </p:cNvPr>
          <p:cNvCxnSpPr>
            <a:stCxn id="5" idx="6"/>
            <a:endCxn id="10" idx="0"/>
          </p:cNvCxnSpPr>
          <p:nvPr/>
        </p:nvCxnSpPr>
        <p:spPr>
          <a:xfrm>
            <a:off x="3233978" y="2198607"/>
            <a:ext cx="766521" cy="602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5398958-3BA8-CD4D-AC94-DAA685C16472}"/>
              </a:ext>
            </a:extLst>
          </p:cNvPr>
          <p:cNvSpPr>
            <a:spLocks noChangeAspect="1"/>
          </p:cNvSpPr>
          <p:nvPr/>
        </p:nvSpPr>
        <p:spPr>
          <a:xfrm>
            <a:off x="2716077" y="3845805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A82E20-7498-8447-9885-CD591A04EA16}"/>
              </a:ext>
            </a:extLst>
          </p:cNvPr>
          <p:cNvSpPr>
            <a:spLocks noChangeAspect="1"/>
          </p:cNvSpPr>
          <p:nvPr/>
        </p:nvSpPr>
        <p:spPr>
          <a:xfrm>
            <a:off x="3733799" y="280131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E45BEA7-BEA6-6A4A-AAF8-88D5334DAA68}"/>
              </a:ext>
            </a:extLst>
          </p:cNvPr>
          <p:cNvCxnSpPr>
            <a:stCxn id="9" idx="6"/>
            <a:endCxn id="10" idx="4"/>
          </p:cNvCxnSpPr>
          <p:nvPr/>
        </p:nvCxnSpPr>
        <p:spPr>
          <a:xfrm flipV="1">
            <a:off x="3249477" y="3334719"/>
            <a:ext cx="751022" cy="7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6F80C47-878F-9545-A318-B34E51B8F828}"/>
              </a:ext>
            </a:extLst>
          </p:cNvPr>
          <p:cNvCxnSpPr>
            <a:stCxn id="10" idx="6"/>
            <a:endCxn id="13" idx="0"/>
          </p:cNvCxnSpPr>
          <p:nvPr/>
        </p:nvCxnSpPr>
        <p:spPr>
          <a:xfrm>
            <a:off x="4267199" y="3068019"/>
            <a:ext cx="800100" cy="882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75104BA-460C-6148-B6D2-DAB1AA41A2B1}"/>
              </a:ext>
            </a:extLst>
          </p:cNvPr>
          <p:cNvSpPr>
            <a:spLocks noChangeAspect="1"/>
          </p:cNvSpPr>
          <p:nvPr/>
        </p:nvSpPr>
        <p:spPr>
          <a:xfrm>
            <a:off x="4800599" y="395002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5AB8EFE-6AE8-AC4D-B5D2-0C0F9724AA90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2057399" y="4483429"/>
            <a:ext cx="3009900" cy="9086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37FB2A8-016A-9649-88B7-048AA457A169}"/>
              </a:ext>
            </a:extLst>
          </p:cNvPr>
          <p:cNvSpPr>
            <a:spLocks noChangeAspect="1"/>
          </p:cNvSpPr>
          <p:nvPr/>
        </p:nvSpPr>
        <p:spPr>
          <a:xfrm>
            <a:off x="5981699" y="3936253"/>
            <a:ext cx="6477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latin typeface="Candara" panose="020E0502030303020204" pitchFamily="34" charset="0"/>
              </a:rPr>
              <a:t>σ</a:t>
            </a:r>
            <a:endParaRPr lang="en-US" i="1" dirty="0">
              <a:latin typeface="Candara" panose="020E0502030303020204" pitchFamily="34" charset="0"/>
            </a:endParaRPr>
          </a:p>
        </p:txBody>
      </p:sp>
      <p:cxnSp>
        <p:nvCxnSpPr>
          <p:cNvPr id="16" name="Elbow Connector 56">
            <a:extLst>
              <a:ext uri="{FF2B5EF4-FFF2-40B4-BE49-F238E27FC236}">
                <a16:creationId xmlns:a16="http://schemas.microsoft.com/office/drawing/2014/main" id="{A59F00D1-3F5C-C04E-A94F-384DD8C900B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5333999" y="4202953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56">
            <a:extLst>
              <a:ext uri="{FF2B5EF4-FFF2-40B4-BE49-F238E27FC236}">
                <a16:creationId xmlns:a16="http://schemas.microsoft.com/office/drawing/2014/main" id="{09A8CFE2-0511-064A-AEE8-DAD9E8E2D2A8}"/>
              </a:ext>
            </a:extLst>
          </p:cNvPr>
          <p:cNvCxnSpPr/>
          <p:nvPr/>
        </p:nvCxnSpPr>
        <p:spPr>
          <a:xfrm flipV="1">
            <a:off x="6667500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1CCCB4-B7AD-1F46-BB49-1B081233DA2E}"/>
              </a:ext>
            </a:extLst>
          </p:cNvPr>
          <p:cNvCxnSpPr/>
          <p:nvPr/>
        </p:nvCxnSpPr>
        <p:spPr>
          <a:xfrm>
            <a:off x="2052878" y="3535505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3C9DE0-61B3-3D48-8D02-952D4E492035}"/>
              </a:ext>
            </a:extLst>
          </p:cNvPr>
          <p:cNvCxnSpPr/>
          <p:nvPr/>
        </p:nvCxnSpPr>
        <p:spPr>
          <a:xfrm flipV="1">
            <a:off x="2052878" y="4400648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52A799-BCED-EB43-A4FB-674372D2940B}"/>
              </a:ext>
            </a:extLst>
          </p:cNvPr>
          <p:cNvSpPr txBox="1"/>
          <p:nvPr/>
        </p:nvSpPr>
        <p:spPr>
          <a:xfrm>
            <a:off x="1862378" y="121920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29308-5B6B-694A-9600-3546805C0D00}"/>
              </a:ext>
            </a:extLst>
          </p:cNvPr>
          <p:cNvSpPr txBox="1"/>
          <p:nvPr/>
        </p:nvSpPr>
        <p:spPr>
          <a:xfrm>
            <a:off x="1862378" y="22984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-5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6555A8-C0A1-D744-B719-3751AA982937}"/>
              </a:ext>
            </a:extLst>
          </p:cNvPr>
          <p:cNvSpPr txBox="1"/>
          <p:nvPr/>
        </p:nvSpPr>
        <p:spPr>
          <a:xfrm>
            <a:off x="1862378" y="31366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43D48-1690-D14F-BF93-2053C5290CB2}"/>
              </a:ext>
            </a:extLst>
          </p:cNvPr>
          <p:cNvSpPr txBox="1"/>
          <p:nvPr/>
        </p:nvSpPr>
        <p:spPr>
          <a:xfrm>
            <a:off x="1862378" y="42796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81244B-EAB4-1D4F-88A5-61EC68331316}"/>
              </a:ext>
            </a:extLst>
          </p:cNvPr>
          <p:cNvSpPr txBox="1"/>
          <p:nvPr/>
        </p:nvSpPr>
        <p:spPr>
          <a:xfrm>
            <a:off x="1866899" y="50416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b: -3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A63938-4E99-0C4D-ABD0-FA090D34FFD4}"/>
              </a:ext>
            </a:extLst>
          </p:cNvPr>
          <p:cNvSpPr txBox="1"/>
          <p:nvPr/>
        </p:nvSpPr>
        <p:spPr>
          <a:xfrm>
            <a:off x="3267557" y="18412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EFD24B-4006-D346-9B4B-24ED3AEA984A}"/>
              </a:ext>
            </a:extLst>
          </p:cNvPr>
          <p:cNvSpPr txBox="1"/>
          <p:nvPr/>
        </p:nvSpPr>
        <p:spPr>
          <a:xfrm>
            <a:off x="3310178" y="3791919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17F95B-CEBB-5A46-ACDF-4C7528631D61}"/>
              </a:ext>
            </a:extLst>
          </p:cNvPr>
          <p:cNvSpPr txBox="1"/>
          <p:nvPr/>
        </p:nvSpPr>
        <p:spPr>
          <a:xfrm>
            <a:off x="4361479" y="270572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227B58-1D76-C740-BDCD-D99B5BAA6628}"/>
              </a:ext>
            </a:extLst>
          </p:cNvPr>
          <p:cNvSpPr txBox="1"/>
          <p:nvPr/>
        </p:nvSpPr>
        <p:spPr>
          <a:xfrm>
            <a:off x="5367739" y="3796459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7B815-5721-3A45-AF20-2011544B4E06}"/>
              </a:ext>
            </a:extLst>
          </p:cNvPr>
          <p:cNvSpPr txBox="1"/>
          <p:nvPr/>
        </p:nvSpPr>
        <p:spPr>
          <a:xfrm>
            <a:off x="6705600" y="380864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0.1192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673FAD-F531-294E-B811-1C1A1E2784DA}"/>
              </a:ext>
            </a:extLst>
          </p:cNvPr>
          <p:cNvSpPr txBox="1"/>
          <p:nvPr/>
        </p:nvSpPr>
        <p:spPr>
          <a:xfrm>
            <a:off x="6739179" y="416119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980E49-8E0E-E747-8894-694FB493BEDE}"/>
              </a:ext>
            </a:extLst>
          </p:cNvPr>
          <p:cNvSpPr txBox="1"/>
          <p:nvPr/>
        </p:nvSpPr>
        <p:spPr>
          <a:xfrm>
            <a:off x="5181600" y="420343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231D50-A58D-4A4A-832D-FD3D2893AC30}"/>
              </a:ext>
            </a:extLst>
          </p:cNvPr>
          <p:cNvSpPr txBox="1"/>
          <p:nvPr/>
        </p:nvSpPr>
        <p:spPr>
          <a:xfrm>
            <a:off x="4191000" y="3063272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E5010-8E90-974C-ACC3-A476B1BCF311}"/>
              </a:ext>
            </a:extLst>
          </p:cNvPr>
          <p:cNvSpPr txBox="1"/>
          <p:nvPr/>
        </p:nvSpPr>
        <p:spPr>
          <a:xfrm>
            <a:off x="1938579" y="539917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52FF2-A44D-1449-83CB-BBFF3605DBBD}"/>
              </a:ext>
            </a:extLst>
          </p:cNvPr>
          <p:cNvSpPr txBox="1"/>
          <p:nvPr/>
        </p:nvSpPr>
        <p:spPr>
          <a:xfrm>
            <a:off x="3200400" y="220168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9A65ED-A455-C347-9D0D-7064344ADECA}"/>
              </a:ext>
            </a:extLst>
          </p:cNvPr>
          <p:cNvSpPr txBox="1"/>
          <p:nvPr/>
        </p:nvSpPr>
        <p:spPr>
          <a:xfrm>
            <a:off x="3200400" y="4135552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3DFC38-13C6-A948-87B6-7D747287D8C2}"/>
              </a:ext>
            </a:extLst>
          </p:cNvPr>
          <p:cNvSpPr txBox="1"/>
          <p:nvPr/>
        </p:nvSpPr>
        <p:spPr>
          <a:xfrm>
            <a:off x="1905000" y="160698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-0.525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D7864-18F7-3C46-88FA-42D1FF47A8CA}"/>
              </a:ext>
            </a:extLst>
          </p:cNvPr>
          <p:cNvSpPr txBox="1"/>
          <p:nvPr/>
        </p:nvSpPr>
        <p:spPr>
          <a:xfrm>
            <a:off x="1905000" y="351285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-0.315</a:t>
            </a:r>
          </a:p>
        </p:txBody>
      </p:sp>
    </p:spTree>
    <p:extLst>
      <p:ext uri="{BB962C8B-B14F-4D97-AF65-F5344CB8AC3E}">
        <p14:creationId xmlns:p14="http://schemas.microsoft.com/office/powerpoint/2010/main" val="27372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CD6A-8BF5-4C94-9687-F5ADCED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30B9-3051-4C5D-A477-E2DC1974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P(a|a) = (1+2)/(8+2*3) = 3/14</a:t>
            </a:r>
          </a:p>
          <a:p>
            <a:r>
              <a:rPr lang="en-US" dirty="0"/>
              <a:t>P(</a:t>
            </a:r>
            <a:r>
              <a:rPr lang="en-US" dirty="0" err="1"/>
              <a:t>b|a</a:t>
            </a:r>
            <a:r>
              <a:rPr lang="en-US" dirty="0"/>
              <a:t>) = (6+2)/(8+2*3) = 8/14</a:t>
            </a:r>
          </a:p>
          <a:p>
            <a:r>
              <a:rPr lang="en-US" dirty="0"/>
              <a:t>P(</a:t>
            </a:r>
            <a:r>
              <a:rPr lang="en-US" dirty="0" err="1"/>
              <a:t>c|a</a:t>
            </a:r>
            <a:r>
              <a:rPr lang="en-US" dirty="0"/>
              <a:t>) = (1+2)/(8+2*3) = 3/14</a:t>
            </a:r>
          </a:p>
          <a:p>
            <a:r>
              <a:rPr lang="en-US" dirty="0"/>
              <a:t>P(</a:t>
            </a:r>
            <a:r>
              <a:rPr lang="en-US" dirty="0" err="1"/>
              <a:t>a|b</a:t>
            </a:r>
            <a:r>
              <a:rPr lang="en-US" dirty="0"/>
              <a:t>) = (3+2)/(12+2*3) = 5/18</a:t>
            </a:r>
          </a:p>
          <a:p>
            <a:r>
              <a:rPr lang="en-US" dirty="0"/>
              <a:t>P(</a:t>
            </a:r>
            <a:r>
              <a:rPr lang="en-US" dirty="0" err="1"/>
              <a:t>b|b</a:t>
            </a:r>
            <a:r>
              <a:rPr lang="en-US" dirty="0"/>
              <a:t>) = (2+2)/(12+2*3) = 4/18</a:t>
            </a:r>
          </a:p>
          <a:p>
            <a:r>
              <a:rPr lang="en-US" dirty="0"/>
              <a:t>P(</a:t>
            </a:r>
            <a:r>
              <a:rPr lang="en-US" dirty="0" err="1"/>
              <a:t>c|b</a:t>
            </a:r>
            <a:r>
              <a:rPr lang="en-US" dirty="0"/>
              <a:t>) = (7+2)/(12+2*3) = 9/18</a:t>
            </a:r>
          </a:p>
          <a:p>
            <a:r>
              <a:rPr lang="en-US" dirty="0"/>
              <a:t>P(</a:t>
            </a:r>
            <a:r>
              <a:rPr lang="en-US" dirty="0" err="1"/>
              <a:t>a|c</a:t>
            </a:r>
            <a:r>
              <a:rPr lang="en-US" dirty="0"/>
              <a:t>) = (4+2)/(11+2*3) = 6/17</a:t>
            </a:r>
          </a:p>
          <a:p>
            <a:r>
              <a:rPr lang="en-US" dirty="0"/>
              <a:t>P(</a:t>
            </a:r>
            <a:r>
              <a:rPr lang="en-US" dirty="0" err="1"/>
              <a:t>b|c</a:t>
            </a:r>
            <a:r>
              <a:rPr lang="en-US" dirty="0"/>
              <a:t>) = (3+2)/(11+2*3) = 5/17</a:t>
            </a:r>
          </a:p>
          <a:p>
            <a:r>
              <a:rPr lang="en-US" dirty="0"/>
              <a:t>P(</a:t>
            </a:r>
            <a:r>
              <a:rPr lang="en-US" dirty="0" err="1"/>
              <a:t>c|c</a:t>
            </a:r>
            <a:r>
              <a:rPr lang="en-US" dirty="0"/>
              <a:t>) = (4+2)/(11+2*3) = 6/17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0A98-8BF8-45D7-B5E4-55FE00AC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40F3-FEC7-4FD3-80E4-F839F9D6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FD1A-69AE-4039-A81C-F5E61C86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1" cy="5504688"/>
          </a:xfrm>
        </p:spPr>
        <p:txBody>
          <a:bodyPr>
            <a:normAutofit/>
          </a:bodyPr>
          <a:lstStyle/>
          <a:p>
            <a:r>
              <a:rPr lang="en-US" sz="1800" dirty="0"/>
              <a:t>P(yes) = (9+2)/(14+2*2) = 11/18</a:t>
            </a:r>
          </a:p>
          <a:p>
            <a:r>
              <a:rPr lang="en-US" sz="1800" dirty="0"/>
              <a:t>P(no) = (5+2)/(14+2*2) = 7/18</a:t>
            </a:r>
          </a:p>
          <a:p>
            <a:r>
              <a:rPr lang="en-US" sz="1800" dirty="0"/>
              <a:t>P(sunny|yes) = (2+2)/(9+2*3) = 4/15</a:t>
            </a:r>
          </a:p>
          <a:p>
            <a:r>
              <a:rPr lang="en-US" sz="1800" dirty="0"/>
              <a:t>P(sunny|no) = (3+2)/(5+2*3) = 5/11</a:t>
            </a:r>
          </a:p>
          <a:p>
            <a:r>
              <a:rPr lang="en-US" sz="1800" dirty="0"/>
              <a:t>P(cool|yes) = (3+2)/(9+2*3) = 5/15</a:t>
            </a:r>
          </a:p>
          <a:p>
            <a:r>
              <a:rPr lang="en-US" sz="1800" dirty="0"/>
              <a:t>P(cool|no) = (1+2)/(5+2*3) = 3/11</a:t>
            </a:r>
          </a:p>
          <a:p>
            <a:r>
              <a:rPr lang="en-US" sz="1800" dirty="0"/>
              <a:t>P(high|yes) = (3+2)/(9+2*2) = 5/13</a:t>
            </a:r>
          </a:p>
          <a:p>
            <a:r>
              <a:rPr lang="en-US" sz="1800" dirty="0"/>
              <a:t>P(high|no) = (4+2)/(5+2*2) = 6/9</a:t>
            </a:r>
          </a:p>
          <a:p>
            <a:r>
              <a:rPr lang="en-US" sz="1800" dirty="0"/>
              <a:t>P(</a:t>
            </a:r>
            <a:r>
              <a:rPr lang="en-US" sz="1800" dirty="0" err="1"/>
              <a:t>false|yes</a:t>
            </a:r>
            <a:r>
              <a:rPr lang="en-US" sz="1800" dirty="0"/>
              <a:t>) = (6+2)/(9+2*2) = 8/13</a:t>
            </a:r>
          </a:p>
          <a:p>
            <a:r>
              <a:rPr lang="en-US" sz="1800" dirty="0"/>
              <a:t>P(</a:t>
            </a:r>
            <a:r>
              <a:rPr lang="en-US" sz="1800" dirty="0" err="1"/>
              <a:t>false|no</a:t>
            </a:r>
            <a:r>
              <a:rPr lang="en-US" sz="1800" dirty="0"/>
              <a:t>) = (2+2)/(5+2*2) = 4/9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1D60B-8F83-42AC-826C-CAA4FDC1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504688"/>
          </a:xfrm>
        </p:spPr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1800" dirty="0"/>
              <a:t>P(</a:t>
            </a:r>
            <a:r>
              <a:rPr lang="en-US" sz="1800" dirty="0" err="1"/>
              <a:t>no|sunny,cool,high,false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∝ P(</a:t>
            </a:r>
            <a:r>
              <a:rPr lang="en-US" sz="1800" dirty="0" err="1"/>
              <a:t>sunny|no</a:t>
            </a:r>
            <a:r>
              <a:rPr lang="en-US" sz="1800" dirty="0"/>
              <a:t>) * P(</a:t>
            </a:r>
            <a:r>
              <a:rPr lang="en-US" sz="1800" dirty="0" err="1"/>
              <a:t>cool|no</a:t>
            </a:r>
            <a:r>
              <a:rPr lang="en-US" sz="1800" dirty="0"/>
              <a:t>) * P(</a:t>
            </a:r>
            <a:r>
              <a:rPr lang="en-US" sz="1800" dirty="0" err="1"/>
              <a:t>high|no</a:t>
            </a:r>
            <a:r>
              <a:rPr lang="en-US" sz="1800" dirty="0"/>
              <a:t>) * P(</a:t>
            </a:r>
            <a:r>
              <a:rPr lang="en-US" sz="1800" dirty="0" err="1"/>
              <a:t>false|no</a:t>
            </a:r>
            <a:r>
              <a:rPr lang="en-US" sz="1800" dirty="0"/>
              <a:t>) * P(no) </a:t>
            </a:r>
            <a:br>
              <a:rPr lang="en-US" sz="1800" dirty="0"/>
            </a:br>
            <a:r>
              <a:rPr lang="en-US" sz="1800" dirty="0"/>
              <a:t>= 5/11 * 3/11 * 6/9 * 4/9 * 7/18 </a:t>
            </a:r>
            <a:br>
              <a:rPr lang="en-US" sz="1800" dirty="0"/>
            </a:br>
            <a:r>
              <a:rPr lang="en-US" sz="1800" dirty="0"/>
              <a:t>= 0.01428</a:t>
            </a:r>
          </a:p>
          <a:p>
            <a:pPr marL="11113" indent="0">
              <a:buNone/>
            </a:pPr>
            <a:r>
              <a:rPr lang="en-US" sz="1800" dirty="0"/>
              <a:t>P(</a:t>
            </a:r>
            <a:r>
              <a:rPr lang="en-US" sz="1800" dirty="0" err="1"/>
              <a:t>yes|sunny,cool,high,false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∝ P(</a:t>
            </a:r>
            <a:r>
              <a:rPr lang="en-US" sz="1800" dirty="0" err="1"/>
              <a:t>sunny|yes</a:t>
            </a:r>
            <a:r>
              <a:rPr lang="en-US" sz="1800" dirty="0"/>
              <a:t>) * P(</a:t>
            </a:r>
            <a:r>
              <a:rPr lang="en-US" sz="1800" dirty="0" err="1"/>
              <a:t>cool|yes</a:t>
            </a:r>
            <a:r>
              <a:rPr lang="en-US" sz="1800" dirty="0"/>
              <a:t>) * P(</a:t>
            </a:r>
            <a:r>
              <a:rPr lang="en-US" sz="1800" dirty="0" err="1"/>
              <a:t>high|yes</a:t>
            </a:r>
            <a:r>
              <a:rPr lang="en-US" sz="1800" dirty="0"/>
              <a:t>) * P(</a:t>
            </a:r>
            <a:r>
              <a:rPr lang="en-US" sz="1800" dirty="0" err="1"/>
              <a:t>false|yes</a:t>
            </a:r>
            <a:r>
              <a:rPr lang="en-US" sz="1800" dirty="0"/>
              <a:t>) * P(yes) </a:t>
            </a:r>
            <a:br>
              <a:rPr lang="en-US" sz="1800" dirty="0"/>
            </a:br>
            <a:r>
              <a:rPr lang="en-US" sz="1800" dirty="0"/>
              <a:t>= 4/15 * 5/15 * 5/13 * 8/13 * 11/18</a:t>
            </a:r>
            <a:br>
              <a:rPr lang="en-US" sz="1800" dirty="0"/>
            </a:br>
            <a:r>
              <a:rPr lang="en-US" sz="1800" dirty="0"/>
              <a:t>= 0.01286</a:t>
            </a:r>
          </a:p>
          <a:p>
            <a:pPr marL="11113" indent="0">
              <a:buNone/>
            </a:pPr>
            <a:r>
              <a:rPr lang="en-US" sz="1800" dirty="0"/>
              <a:t>P(</a:t>
            </a:r>
            <a:r>
              <a:rPr lang="en-US" sz="1800" dirty="0" err="1"/>
              <a:t>no|sunny,cool,high,false</a:t>
            </a:r>
            <a:r>
              <a:rPr lang="en-US" sz="1800" dirty="0"/>
              <a:t>) = 0.01428 /(0.01428 + 0.01286) = 0.52616 &gt; 0.5</a:t>
            </a:r>
          </a:p>
          <a:p>
            <a:pPr marL="11113" indent="0">
              <a:buNone/>
            </a:pPr>
            <a:r>
              <a:rPr lang="en-US" sz="1800" dirty="0"/>
              <a:t>So No with higher probability.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7A53-1C04-475A-AC13-7D6EFFC8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610968-8058-48A6-A56E-A17659DE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D1FBEB-4A9B-43D3-90D6-699417AB9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1113" indent="0">
              <a:buNone/>
            </a:pPr>
            <a:r>
              <a:rPr lang="en-US" dirty="0"/>
              <a:t>Root: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Gain(outlook) </a:t>
            </a:r>
            <a:br>
              <a:rPr lang="en-US" dirty="0"/>
            </a:br>
            <a:r>
              <a:rPr lang="en-US" dirty="0"/>
              <a:t>= 0.9403 – 0.6935 </a:t>
            </a:r>
            <a:br>
              <a:rPr lang="en-US" dirty="0"/>
            </a:br>
            <a:r>
              <a:rPr lang="en-US" dirty="0"/>
              <a:t>= 0.2468</a:t>
            </a:r>
          </a:p>
          <a:p>
            <a:r>
              <a:rPr lang="en-US" dirty="0"/>
              <a:t>Gain(temperature) </a:t>
            </a:r>
            <a:br>
              <a:rPr lang="en-US" dirty="0"/>
            </a:br>
            <a:r>
              <a:rPr lang="en-US" dirty="0"/>
              <a:t>= 0.9403 – 0.9111</a:t>
            </a:r>
            <a:br>
              <a:rPr lang="en-US" dirty="0"/>
            </a:br>
            <a:r>
              <a:rPr lang="en-US" dirty="0"/>
              <a:t>= 0.0292</a:t>
            </a:r>
          </a:p>
          <a:p>
            <a:r>
              <a:rPr lang="en-US" dirty="0"/>
              <a:t>Gain(humility) </a:t>
            </a:r>
            <a:br>
              <a:rPr lang="en-US" dirty="0"/>
            </a:br>
            <a:r>
              <a:rPr lang="en-US" dirty="0"/>
              <a:t>= 0.9403 – 0.7885</a:t>
            </a:r>
            <a:br>
              <a:rPr lang="en-US" dirty="0"/>
            </a:br>
            <a:r>
              <a:rPr lang="en-US" dirty="0"/>
              <a:t>= 0.1518</a:t>
            </a:r>
          </a:p>
          <a:p>
            <a:r>
              <a:rPr lang="en-US" dirty="0"/>
              <a:t>Gain(windy) </a:t>
            </a:r>
            <a:br>
              <a:rPr lang="en-US" dirty="0"/>
            </a:br>
            <a:r>
              <a:rPr lang="en-US" dirty="0"/>
              <a:t>= 0.9403 – 0.8921</a:t>
            </a:r>
            <a:br>
              <a:rPr lang="en-US" dirty="0"/>
            </a:br>
            <a:r>
              <a:rPr lang="en-US" dirty="0"/>
              <a:t>= 0.0482</a:t>
            </a:r>
          </a:p>
          <a:p>
            <a:pPr marL="350837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DFBB-9E36-4764-86C5-69CE7623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48475-5A8F-48D0-9080-63E6A95F9780}"/>
              </a:ext>
            </a:extLst>
          </p:cNvPr>
          <p:cNvSpPr/>
          <p:nvPr/>
        </p:nvSpPr>
        <p:spPr>
          <a:xfrm>
            <a:off x="6629400" y="1752600"/>
            <a:ext cx="9906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7140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610968-8058-48A6-A56E-A17659DE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D1FBEB-4A9B-43D3-90D6-699417AB9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2400" dirty="0"/>
              <a:t>rainy: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Gain(windy) = 0.9710</a:t>
            </a:r>
          </a:p>
          <a:p>
            <a:r>
              <a:rPr lang="en-US" sz="2400" dirty="0"/>
              <a:t>Gain(temperature) = 0.02</a:t>
            </a:r>
          </a:p>
          <a:p>
            <a:r>
              <a:rPr lang="en-US" sz="2400" dirty="0"/>
              <a:t>Gain(humidity) = 0.02</a:t>
            </a:r>
          </a:p>
          <a:p>
            <a:pPr marL="11113" indent="0">
              <a:buNone/>
            </a:pPr>
            <a:r>
              <a:rPr lang="en-US" sz="2400" dirty="0"/>
              <a:t>sunny: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Gain(humidity) = 0.9710</a:t>
            </a:r>
          </a:p>
          <a:p>
            <a:r>
              <a:rPr lang="en-US" sz="2400" dirty="0"/>
              <a:t>Gain(temperature) = 0.571</a:t>
            </a:r>
          </a:p>
          <a:p>
            <a:r>
              <a:rPr lang="en-US" sz="2400" dirty="0"/>
              <a:t>Gain(windy) = 0.02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DFBB-9E36-4764-86C5-69CE7623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48475-5A8F-48D0-9080-63E6A95F9780}"/>
              </a:ext>
            </a:extLst>
          </p:cNvPr>
          <p:cNvSpPr/>
          <p:nvPr/>
        </p:nvSpPr>
        <p:spPr>
          <a:xfrm>
            <a:off x="6343990" y="1752600"/>
            <a:ext cx="9906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BA363-ADDB-4979-B71F-5CC82FC4876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839290" y="21336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971399-342A-4296-A067-28C87DEDB5CD}"/>
              </a:ext>
            </a:extLst>
          </p:cNvPr>
          <p:cNvSpPr/>
          <p:nvPr/>
        </p:nvSpPr>
        <p:spPr>
          <a:xfrm>
            <a:off x="6472059" y="2895600"/>
            <a:ext cx="734462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1D634-75A5-4792-B370-2BD98E3F8314}"/>
              </a:ext>
            </a:extLst>
          </p:cNvPr>
          <p:cNvSpPr/>
          <p:nvPr/>
        </p:nvSpPr>
        <p:spPr>
          <a:xfrm>
            <a:off x="5029540" y="2895600"/>
            <a:ext cx="9906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windy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434CA-B7DA-48EB-82FF-E7F24BE7DAF0}"/>
              </a:ext>
            </a:extLst>
          </p:cNvPr>
          <p:cNvSpPr/>
          <p:nvPr/>
        </p:nvSpPr>
        <p:spPr>
          <a:xfrm>
            <a:off x="7573752" y="2895600"/>
            <a:ext cx="1113048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55658-D57F-47B4-9B33-B870DA181C8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839290" y="2133600"/>
            <a:ext cx="1290986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CBA5D1-B8FC-46F9-B2F7-7B414AC263B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5524840" y="2133600"/>
            <a:ext cx="131445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65C8F-6BD5-4DD9-8D34-84D72FD8EBAB}"/>
              </a:ext>
            </a:extLst>
          </p:cNvPr>
          <p:cNvSpPr/>
          <p:nvPr/>
        </p:nvSpPr>
        <p:spPr>
          <a:xfrm>
            <a:off x="6343990" y="2391045"/>
            <a:ext cx="97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overcast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3F4C6-FE86-4DC7-80A4-666231AE4FF4}"/>
              </a:ext>
            </a:extLst>
          </p:cNvPr>
          <p:cNvSpPr/>
          <p:nvPr/>
        </p:nvSpPr>
        <p:spPr>
          <a:xfrm>
            <a:off x="7424699" y="2206379"/>
            <a:ext cx="7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sunny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7B550-2BA1-47C5-B3F5-00CB1C96A8A0}"/>
              </a:ext>
            </a:extLst>
          </p:cNvPr>
          <p:cNvSpPr/>
          <p:nvPr/>
        </p:nvSpPr>
        <p:spPr>
          <a:xfrm>
            <a:off x="5493665" y="2206379"/>
            <a:ext cx="64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rainy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39ABD5-0EC0-44BC-AA6D-41531D7A7163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4939231" y="3276600"/>
            <a:ext cx="585609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079A1-0D43-43BD-87DE-7ED8ABCF928D}"/>
              </a:ext>
            </a:extLst>
          </p:cNvPr>
          <p:cNvSpPr/>
          <p:nvPr/>
        </p:nvSpPr>
        <p:spPr>
          <a:xfrm>
            <a:off x="4572000" y="4038600"/>
            <a:ext cx="734462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C9E89C-64D1-41CF-9E8D-308A3313CFBA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5524840" y="3276600"/>
            <a:ext cx="481191" cy="761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18BC6-3CAC-4DF3-B0B8-3BF4E0792CC6}"/>
              </a:ext>
            </a:extLst>
          </p:cNvPr>
          <p:cNvSpPr/>
          <p:nvPr/>
        </p:nvSpPr>
        <p:spPr>
          <a:xfrm>
            <a:off x="5638800" y="4037846"/>
            <a:ext cx="734462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DE4B1-BD73-4F74-9FB4-ADC1B2D23A4C}"/>
              </a:ext>
            </a:extLst>
          </p:cNvPr>
          <p:cNvSpPr/>
          <p:nvPr/>
        </p:nvSpPr>
        <p:spPr>
          <a:xfrm>
            <a:off x="5745595" y="344705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72BB26-7BB3-4676-B4E0-81FABE3CB31C}"/>
              </a:ext>
            </a:extLst>
          </p:cNvPr>
          <p:cNvSpPr/>
          <p:nvPr/>
        </p:nvSpPr>
        <p:spPr>
          <a:xfrm>
            <a:off x="4659124" y="3447055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false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F9B98B-3C50-4CA2-96CF-6E6CFF10DDE5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7620198" y="3276600"/>
            <a:ext cx="510078" cy="772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A9CDB-4FCA-4020-AC5E-BF7C6D57411B}"/>
              </a:ext>
            </a:extLst>
          </p:cNvPr>
          <p:cNvSpPr/>
          <p:nvPr/>
        </p:nvSpPr>
        <p:spPr>
          <a:xfrm>
            <a:off x="7252967" y="4048935"/>
            <a:ext cx="734462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14597F-F4C4-4F09-8E02-B1B0D6F6735A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>
            <a:off x="8130276" y="3276600"/>
            <a:ext cx="494291" cy="7715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98B33-9B2A-4E61-B8B0-6C67CD8AC91E}"/>
              </a:ext>
            </a:extLst>
          </p:cNvPr>
          <p:cNvSpPr/>
          <p:nvPr/>
        </p:nvSpPr>
        <p:spPr>
          <a:xfrm>
            <a:off x="8257336" y="4048181"/>
            <a:ext cx="734462" cy="381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65BFD-8C69-4844-97B6-93B23B241B34}"/>
              </a:ext>
            </a:extLst>
          </p:cNvPr>
          <p:cNvSpPr/>
          <p:nvPr/>
        </p:nvSpPr>
        <p:spPr>
          <a:xfrm>
            <a:off x="8393205" y="3457390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F0171-062A-49C7-875F-7A240DCF753A}"/>
              </a:ext>
            </a:extLst>
          </p:cNvPr>
          <p:cNvSpPr/>
          <p:nvPr/>
        </p:nvSpPr>
        <p:spPr>
          <a:xfrm>
            <a:off x="7010400" y="345739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normal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EB4E69-E401-4D94-8A16-C435001F6506}"/>
              </a:ext>
            </a:extLst>
          </p:cNvPr>
          <p:cNvSpPr/>
          <p:nvPr/>
        </p:nvSpPr>
        <p:spPr>
          <a:xfrm>
            <a:off x="5635440" y="5177724"/>
            <a:ext cx="323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For the test data, the result is no</a:t>
            </a:r>
          </a:p>
        </p:txBody>
      </p:sp>
    </p:spTree>
    <p:extLst>
      <p:ext uri="{BB962C8B-B14F-4D97-AF65-F5344CB8AC3E}">
        <p14:creationId xmlns:p14="http://schemas.microsoft.com/office/powerpoint/2010/main" val="9205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4C1028-7127-4FD5-910F-82CC6A61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71D807-8B17-4EEC-87D0-2B9298BA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2800" dirty="0"/>
              <a:t>If x=price and y=size</a:t>
            </a:r>
          </a:p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 = (6*791.75 – 620 * 7.05) / (6*73800-620</a:t>
            </a:r>
            <a:r>
              <a:rPr lang="en-US" sz="2800" baseline="30000" dirty="0"/>
              <a:t>2</a:t>
            </a:r>
            <a:r>
              <a:rPr lang="en-US" sz="2800" dirty="0"/>
              <a:t>) = 0.00649828767</a:t>
            </a:r>
          </a:p>
          <a:p>
            <a:r>
              <a:rPr lang="en-US" sz="2800" dirty="0"/>
              <a:t>w</a:t>
            </a:r>
            <a:r>
              <a:rPr lang="en-US" sz="2800" baseline="-25000" dirty="0"/>
              <a:t>0</a:t>
            </a:r>
            <a:r>
              <a:rPr lang="en-US" sz="2800" dirty="0"/>
              <a:t> = (7.05 - 0.00649828767 * 620) / 6 = 0.50351027397</a:t>
            </a:r>
          </a:p>
          <a:p>
            <a:r>
              <a:rPr lang="en-US" sz="2800" dirty="0"/>
              <a:t>size = 0.00649828767 * price + 0.50351027397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4367F-6D77-4FCF-9662-213AAB42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AC3-4A50-4720-909A-4C9BFE6B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73CF-0E16-4598-ACBA-54FB81A8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7107C-2186-4067-BA2D-2C04D5032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80868"/>
              </p:ext>
            </p:extLst>
          </p:nvPr>
        </p:nvGraphicFramePr>
        <p:xfrm>
          <a:off x="588331" y="1103186"/>
          <a:ext cx="3526470" cy="51434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9907">
                  <a:extLst>
                    <a:ext uri="{9D8B030D-6E8A-4147-A177-3AD203B41FA5}">
                      <a16:colId xmlns:a16="http://schemas.microsoft.com/office/drawing/2014/main" val="1856382706"/>
                    </a:ext>
                  </a:extLst>
                </a:gridCol>
                <a:gridCol w="809907">
                  <a:extLst>
                    <a:ext uri="{9D8B030D-6E8A-4147-A177-3AD203B41FA5}">
                      <a16:colId xmlns:a16="http://schemas.microsoft.com/office/drawing/2014/main" val="166091351"/>
                    </a:ext>
                  </a:extLst>
                </a:gridCol>
                <a:gridCol w="809907">
                  <a:extLst>
                    <a:ext uri="{9D8B030D-6E8A-4147-A177-3AD203B41FA5}">
                      <a16:colId xmlns:a16="http://schemas.microsoft.com/office/drawing/2014/main" val="2416559389"/>
                    </a:ext>
                  </a:extLst>
                </a:gridCol>
                <a:gridCol w="1096749">
                  <a:extLst>
                    <a:ext uri="{9D8B030D-6E8A-4147-A177-3AD203B41FA5}">
                      <a16:colId xmlns:a16="http://schemas.microsoft.com/office/drawing/2014/main" val="4282410184"/>
                    </a:ext>
                  </a:extLst>
                </a:gridCol>
              </a:tblGrid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M-Distance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971597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21837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16953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2901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63410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2994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67103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77057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50011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40828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74842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22365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17013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92916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08501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73243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2392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585446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88775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C38D0B-DD9C-4BF9-8FF3-344526789FE3}"/>
              </a:ext>
            </a:extLst>
          </p:cNvPr>
          <p:cNvSpPr/>
          <p:nvPr/>
        </p:nvSpPr>
        <p:spPr>
          <a:xfrm>
            <a:off x="1021380" y="6351508"/>
            <a:ext cx="311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M for (Height=161, Weight=61)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F8812F-9E50-2E48-AC8F-D68BDFCC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90875"/>
              </p:ext>
            </p:extLst>
          </p:nvPr>
        </p:nvGraphicFramePr>
        <p:xfrm>
          <a:off x="4677926" y="1103186"/>
          <a:ext cx="3526470" cy="51434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9907">
                  <a:extLst>
                    <a:ext uri="{9D8B030D-6E8A-4147-A177-3AD203B41FA5}">
                      <a16:colId xmlns:a16="http://schemas.microsoft.com/office/drawing/2014/main" val="1856382706"/>
                    </a:ext>
                  </a:extLst>
                </a:gridCol>
                <a:gridCol w="809907">
                  <a:extLst>
                    <a:ext uri="{9D8B030D-6E8A-4147-A177-3AD203B41FA5}">
                      <a16:colId xmlns:a16="http://schemas.microsoft.com/office/drawing/2014/main" val="166091351"/>
                    </a:ext>
                  </a:extLst>
                </a:gridCol>
                <a:gridCol w="809907">
                  <a:extLst>
                    <a:ext uri="{9D8B030D-6E8A-4147-A177-3AD203B41FA5}">
                      <a16:colId xmlns:a16="http://schemas.microsoft.com/office/drawing/2014/main" val="2416559389"/>
                    </a:ext>
                  </a:extLst>
                </a:gridCol>
                <a:gridCol w="1096749">
                  <a:extLst>
                    <a:ext uri="{9D8B030D-6E8A-4147-A177-3AD203B41FA5}">
                      <a16:colId xmlns:a16="http://schemas.microsoft.com/office/drawing/2014/main" val="4282410184"/>
                    </a:ext>
                  </a:extLst>
                </a:gridCol>
              </a:tblGrid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M-Distance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971597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21837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16953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2901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63410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2994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67103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77057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50011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40828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74842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22365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17013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92916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08501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73243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2392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585446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8877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05F1074-AE30-EF46-AC17-F65B611CE7AB}"/>
              </a:ext>
            </a:extLst>
          </p:cNvPr>
          <p:cNvSpPr/>
          <p:nvPr/>
        </p:nvSpPr>
        <p:spPr>
          <a:xfrm>
            <a:off x="5110975" y="6351508"/>
            <a:ext cx="311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M for (Height=164, Weight=59)</a:t>
            </a:r>
          </a:p>
        </p:txBody>
      </p:sp>
    </p:spTree>
    <p:extLst>
      <p:ext uri="{BB962C8B-B14F-4D97-AF65-F5344CB8AC3E}">
        <p14:creationId xmlns:p14="http://schemas.microsoft.com/office/powerpoint/2010/main" val="96988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338-6000-4CA5-A543-2360B26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89A6-7914-4030-9A71-B5CEEB7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570F8C-C144-944F-9C12-894916F8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64152"/>
              </p:ext>
            </p:extLst>
          </p:nvPr>
        </p:nvGraphicFramePr>
        <p:xfrm>
          <a:off x="914400" y="1524000"/>
          <a:ext cx="7569002" cy="34152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2726">
                  <a:extLst>
                    <a:ext uri="{9D8B030D-6E8A-4147-A177-3AD203B41FA5}">
                      <a16:colId xmlns:a16="http://schemas.microsoft.com/office/drawing/2014/main" val="1136214747"/>
                    </a:ext>
                  </a:extLst>
                </a:gridCol>
                <a:gridCol w="862726">
                  <a:extLst>
                    <a:ext uri="{9D8B030D-6E8A-4147-A177-3AD203B41FA5}">
                      <a16:colId xmlns:a16="http://schemas.microsoft.com/office/drawing/2014/main" val="2995584370"/>
                    </a:ext>
                  </a:extLst>
                </a:gridCol>
                <a:gridCol w="862726">
                  <a:extLst>
                    <a:ext uri="{9D8B030D-6E8A-4147-A177-3AD203B41FA5}">
                      <a16:colId xmlns:a16="http://schemas.microsoft.com/office/drawing/2014/main" val="3200409161"/>
                    </a:ext>
                  </a:extLst>
                </a:gridCol>
                <a:gridCol w="862726">
                  <a:extLst>
                    <a:ext uri="{9D8B030D-6E8A-4147-A177-3AD203B41FA5}">
                      <a16:colId xmlns:a16="http://schemas.microsoft.com/office/drawing/2014/main" val="3370599454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1971089211"/>
                    </a:ext>
                  </a:extLst>
                </a:gridCol>
                <a:gridCol w="862726">
                  <a:extLst>
                    <a:ext uri="{9D8B030D-6E8A-4147-A177-3AD203B41FA5}">
                      <a16:colId xmlns:a16="http://schemas.microsoft.com/office/drawing/2014/main" val="830317096"/>
                    </a:ext>
                  </a:extLst>
                </a:gridCol>
                <a:gridCol w="862726">
                  <a:extLst>
                    <a:ext uri="{9D8B030D-6E8A-4147-A177-3AD203B41FA5}">
                      <a16:colId xmlns:a16="http://schemas.microsoft.com/office/drawing/2014/main" val="2787916025"/>
                    </a:ext>
                  </a:extLst>
                </a:gridCol>
                <a:gridCol w="1224371">
                  <a:extLst>
                    <a:ext uri="{9D8B030D-6E8A-4147-A177-3AD203B41FA5}">
                      <a16:colId xmlns:a16="http://schemas.microsoft.com/office/drawing/2014/main" val="1399998744"/>
                    </a:ext>
                  </a:extLst>
                </a:gridCol>
              </a:tblGrid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 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E-Distance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 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E-Distance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416104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236087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9499230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6706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189921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416036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982634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488012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476579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592882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Centroid 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Centroid 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814615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41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B296-5AB6-4938-92EA-F010CA3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 (E-Step)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C5823-3BAB-4498-9419-495E58180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1.6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) = (0.3881, 0.6119) after normalization</a:t>
                </a:r>
              </a:p>
              <a:p>
                <a:r>
                  <a:rPr lang="en-US" dirty="0"/>
                  <a:t>Data 2.1: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2.1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2.1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(0.3306, 0.6693) after normalization</a:t>
                </a:r>
              </a:p>
              <a:p>
                <a:r>
                  <a:rPr lang="en-US" dirty="0"/>
                  <a:t>Data 1.8: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1.8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1.8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(0.3646, 0.6354) after normalization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C5823-3BAB-4498-9419-495E58180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9CEE-4751-4E9E-8CF3-95C3390B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11408</TotalTime>
  <Words>1097</Words>
  <Application>Microsoft Macintosh PowerPoint</Application>
  <PresentationFormat>On-screen Show (4:3)</PresentationFormat>
  <Paragraphs>357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HW4 Solutions</vt:lpstr>
      <vt:lpstr>Q1</vt:lpstr>
      <vt:lpstr>Q2</vt:lpstr>
      <vt:lpstr>Q3</vt:lpstr>
      <vt:lpstr>Q3</vt:lpstr>
      <vt:lpstr>Q4</vt:lpstr>
      <vt:lpstr>Q5</vt:lpstr>
      <vt:lpstr>Q6</vt:lpstr>
      <vt:lpstr>Q7 (E-Step)</vt:lpstr>
      <vt:lpstr>Q7 (E-Step)</vt:lpstr>
      <vt:lpstr>Q7 (M-Step)</vt:lpstr>
      <vt:lpstr>Q8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1171</cp:revision>
  <cp:lastPrinted>2008-01-09T20:50:56Z</cp:lastPrinted>
  <dcterms:created xsi:type="dcterms:W3CDTF">2010-09-02T17:38:46Z</dcterms:created>
  <dcterms:modified xsi:type="dcterms:W3CDTF">2021-12-08T22:34:29Z</dcterms:modified>
</cp:coreProperties>
</file>