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3" r:id="rId1"/>
  </p:sldMasterIdLst>
  <p:notesMasterIdLst>
    <p:notesMasterId r:id="rId8"/>
  </p:notesMasterIdLst>
  <p:handoutMasterIdLst>
    <p:handoutMasterId r:id="rId9"/>
  </p:handoutMasterIdLst>
  <p:sldIdLst>
    <p:sldId id="755" r:id="rId2"/>
    <p:sldId id="758" r:id="rId3"/>
    <p:sldId id="760" r:id="rId4"/>
    <p:sldId id="759" r:id="rId5"/>
    <p:sldId id="757" r:id="rId6"/>
    <p:sldId id="756" r:id="rId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8BE9"/>
    <a:srgbClr val="000066"/>
    <a:srgbClr val="FFFF00"/>
    <a:srgbClr val="00CC00"/>
    <a:srgbClr val="0000CC"/>
    <a:srgbClr val="FF0000"/>
    <a:srgbClr val="FF99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000" autoAdjust="0"/>
    <p:restoredTop sz="97030" autoAdjust="0"/>
  </p:normalViewPr>
  <p:slideViewPr>
    <p:cSldViewPr snapToGrid="0">
      <p:cViewPr varScale="1">
        <p:scale>
          <a:sx n="103" d="100"/>
          <a:sy n="103" d="100"/>
        </p:scale>
        <p:origin x="184" y="6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7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fld id="{BF019C87-767D-4612-A1B9-E99CFFB56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79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fld id="{ED2D5FEF-A100-4857-8722-D4E63F57E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67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22364"/>
            <a:ext cx="8001000" cy="2387600"/>
          </a:xfrm>
        </p:spPr>
        <p:txBody>
          <a:bodyPr anchor="b">
            <a:normAutofit/>
          </a:bodyPr>
          <a:lstStyle>
            <a:lvl1pPr algn="ctr">
              <a:defRPr sz="3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8001000" cy="23415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1" indent="0" algn="ctr">
              <a:buNone/>
              <a:defRPr sz="1500"/>
            </a:lvl2pPr>
            <a:lvl3pPr marL="685765" indent="0" algn="ctr">
              <a:buNone/>
              <a:defRPr sz="1351"/>
            </a:lvl3pPr>
            <a:lvl4pPr marL="1028651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6" indent="0" algn="ctr">
              <a:buNone/>
              <a:defRPr sz="1200"/>
            </a:lvl7pPr>
            <a:lvl8pPr marL="2400181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9320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87552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vert="horz" lIns="54864" tIns="9144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2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95400"/>
            <a:ext cx="4038600" cy="5504688"/>
          </a:xfrm>
        </p:spPr>
        <p:txBody>
          <a:bodyPr lIns="91440"/>
          <a:lstStyle>
            <a:lvl1pPr marL="175013" indent="-166680" eaLnBrk="1" latinLnBrk="0" hangingPunct="1">
              <a:tabLst/>
              <a:defRPr sz="2100"/>
            </a:lvl1pPr>
            <a:lvl2pPr marL="344075" indent="-169061" eaLnBrk="1" latinLnBrk="0" hangingPunct="1">
              <a:tabLst/>
              <a:defRPr sz="1800"/>
            </a:lvl2pPr>
            <a:lvl3pPr marL="471464" indent="-127391" eaLnBrk="1" latinLnBrk="0" hangingPunct="1">
              <a:tabLst/>
              <a:defRPr sz="1500"/>
            </a:lvl3pPr>
            <a:lvl4pPr marL="815537" indent="-219064" eaLnBrk="1" latinLnBrk="0" hangingPunct="1">
              <a:tabLst/>
              <a:defRPr sz="1351"/>
            </a:lvl4pPr>
            <a:lvl5pPr marL="1119132" indent="-152394" eaLnBrk="1" latinLnBrk="0" hangingPunct="1">
              <a:tabLst/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295400"/>
            <a:ext cx="4038600" cy="5504688"/>
          </a:xfrm>
        </p:spPr>
        <p:txBody>
          <a:bodyPr vert="horz" lIns="91440" tIns="91440" rtlCol="0">
            <a:normAutofit/>
          </a:bodyPr>
          <a:lstStyle>
            <a:lvl1pPr>
              <a:defRPr lang="en-US" sz="2100" dirty="0"/>
            </a:lvl1pPr>
            <a:lvl2pPr>
              <a:defRPr lang="en-US" sz="1800" dirty="0"/>
            </a:lvl2pPr>
            <a:lvl3pPr>
              <a:defRPr lang="en-US" sz="1500" dirty="0"/>
            </a:lvl3pPr>
          </a:lstStyle>
          <a:p>
            <a:pPr marL="175013" lvl="0" indent="-166680"/>
            <a:r>
              <a:rPr lang="en-US" dirty="0"/>
              <a:t>Click to edit Master text styles</a:t>
            </a:r>
          </a:p>
          <a:p>
            <a:pPr marL="344075" lvl="1" indent="-169061"/>
            <a:r>
              <a:rPr lang="en-US" dirty="0"/>
              <a:t>Second level</a:t>
            </a:r>
          </a:p>
          <a:p>
            <a:pPr marL="471464" lvl="2" indent="-127391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4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295407"/>
            <a:ext cx="4040188" cy="715355"/>
          </a:xfrm>
        </p:spPr>
        <p:txBody>
          <a:bodyPr lIns="146304" anchor="ctr"/>
          <a:lstStyle>
            <a:lvl1pPr marL="0" indent="0">
              <a:buNone/>
              <a:defRPr sz="1725" b="1" cap="all" baseline="0"/>
            </a:lvl1pPr>
            <a:lvl2pPr marL="342881" indent="0">
              <a:buNone/>
              <a:defRPr sz="1500" b="1"/>
            </a:lvl2pPr>
            <a:lvl3pPr marL="685765" indent="0">
              <a:buNone/>
              <a:defRPr sz="1351" b="1"/>
            </a:lvl3pPr>
            <a:lvl4pPr marL="1028651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6" indent="0">
              <a:buNone/>
              <a:defRPr sz="1200" b="1"/>
            </a:lvl7pPr>
            <a:lvl8pPr marL="2400181" indent="0">
              <a:buNone/>
              <a:defRPr sz="1200" b="1"/>
            </a:lvl8pPr>
            <a:lvl9pPr marL="2743064" indent="0">
              <a:buNone/>
              <a:defRPr sz="1200" b="1"/>
            </a:lvl9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6" y="2023338"/>
            <a:ext cx="4040188" cy="4377462"/>
          </a:xfrm>
        </p:spPr>
        <p:txBody>
          <a:bodyPr vert="horz" lIns="91440" tIns="91440" rtlCol="0">
            <a:normAutofit/>
          </a:bodyPr>
          <a:lstStyle>
            <a:lvl1pPr>
              <a:defRPr lang="en-US" sz="2100" dirty="0"/>
            </a:lvl1pPr>
            <a:lvl2pPr>
              <a:defRPr lang="en-US" sz="1800" dirty="0"/>
            </a:lvl2pPr>
            <a:lvl3pPr>
              <a:defRPr lang="en-US" sz="1500" dirty="0"/>
            </a:lvl3pPr>
          </a:lstStyle>
          <a:p>
            <a:pPr marL="175013" lvl="0" indent="-166680"/>
            <a:r>
              <a:rPr lang="en-US" dirty="0"/>
              <a:t>Click to edit Master text styles</a:t>
            </a:r>
          </a:p>
          <a:p>
            <a:pPr marL="344075" lvl="1" indent="-169061"/>
            <a:r>
              <a:rPr lang="en-US" dirty="0"/>
              <a:t>Second level</a:t>
            </a:r>
          </a:p>
          <a:p>
            <a:pPr marL="471464" lvl="2" indent="-127391"/>
            <a:r>
              <a:rPr lang="en-US" dirty="0"/>
              <a:t>Third level</a:t>
            </a:r>
            <a:endParaRPr kumimoji="0"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295407"/>
            <a:ext cx="4041775" cy="715355"/>
          </a:xfrm>
        </p:spPr>
        <p:txBody>
          <a:bodyPr lIns="146304" anchor="ctr"/>
          <a:lstStyle>
            <a:lvl1pPr marL="0" indent="0">
              <a:buNone/>
              <a:defRPr sz="1725" b="1" cap="all" baseline="0"/>
            </a:lvl1pPr>
            <a:lvl2pPr marL="342881" indent="0">
              <a:buNone/>
              <a:defRPr sz="1500" b="1"/>
            </a:lvl2pPr>
            <a:lvl3pPr marL="685765" indent="0">
              <a:buNone/>
              <a:defRPr sz="1351" b="1"/>
            </a:lvl3pPr>
            <a:lvl4pPr marL="1028651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6" indent="0">
              <a:buNone/>
              <a:defRPr sz="1200" b="1"/>
            </a:lvl7pPr>
            <a:lvl8pPr marL="2400181" indent="0">
              <a:buNone/>
              <a:defRPr sz="1200" b="1"/>
            </a:lvl8pPr>
            <a:lvl9pPr marL="2743064" indent="0">
              <a:buNone/>
              <a:defRPr sz="1200" b="1"/>
            </a:lvl9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32" y="2023338"/>
            <a:ext cx="4041775" cy="4377462"/>
          </a:xfrm>
        </p:spPr>
        <p:txBody>
          <a:bodyPr vert="horz" lIns="91440" tIns="91440" rtlCol="0">
            <a:normAutofit/>
          </a:bodyPr>
          <a:lstStyle>
            <a:lvl1pPr>
              <a:defRPr lang="en-US" sz="2100" dirty="0"/>
            </a:lvl1pPr>
            <a:lvl2pPr>
              <a:defRPr lang="en-US" sz="1800" dirty="0"/>
            </a:lvl2pPr>
            <a:lvl3pPr>
              <a:defRPr lang="en-US" sz="1500" dirty="0"/>
            </a:lvl3pPr>
          </a:lstStyle>
          <a:p>
            <a:pPr marL="175013" lvl="0" indent="-166680"/>
            <a:r>
              <a:rPr lang="en-US" dirty="0"/>
              <a:t>Click to edit Master text styles</a:t>
            </a:r>
          </a:p>
          <a:p>
            <a:pPr marL="344075" lvl="1" indent="-169061"/>
            <a:r>
              <a:rPr lang="en-US" dirty="0"/>
              <a:t>Second level</a:t>
            </a:r>
          </a:p>
          <a:p>
            <a:pPr marL="471464" lvl="2" indent="-127391"/>
            <a:r>
              <a:rPr lang="en-US" dirty="0"/>
              <a:t>Third level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29AFAA-5049-4726-B621-D5424D2502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8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DEAD52-71AB-4B9A-8984-E0E28FAD1E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7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84A48-F170-472E-A000-A1CC1E22CF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6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8382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8"/>
            <a:ext cx="8229600" cy="53340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7" y="6583680"/>
            <a:ext cx="733864" cy="274320"/>
          </a:xfrm>
          <a:prstGeom prst="rect">
            <a:avLst/>
          </a:prstGeom>
        </p:spPr>
        <p:txBody>
          <a:bodyPr vert="horz" bIns="0" rtlCol="0" anchor="ctr" anchorCtr="0"/>
          <a:lstStyle>
            <a:lvl1pPr algn="r" eaLnBrk="1" latinLnBrk="0" hangingPunct="1">
              <a:defRPr kumimoji="0" sz="675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0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1" kern="1200">
          <a:solidFill>
            <a:schemeClr val="tx1"/>
          </a:solidFill>
          <a:effectLst/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extLst/>
    </p:titleStyle>
    <p:bodyStyle>
      <a:lvl1pPr marL="263117" indent="-254782" algn="l" rtl="0" eaLnBrk="1" latinLnBrk="0" hangingPunct="1">
        <a:spcBef>
          <a:spcPts val="451"/>
        </a:spcBef>
        <a:spcAft>
          <a:spcPts val="451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471464" indent="-208350" algn="l" rtl="0" eaLnBrk="1" latinLnBrk="0" hangingPunct="1">
        <a:spcBef>
          <a:spcPts val="451"/>
        </a:spcBef>
        <a:spcAft>
          <a:spcPts val="451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kumimoji="0" sz="21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647668" indent="-176204" algn="l" rtl="0" eaLnBrk="1" latinLnBrk="0" hangingPunct="1">
        <a:spcBef>
          <a:spcPts val="451"/>
        </a:spcBef>
        <a:spcAft>
          <a:spcPts val="451"/>
        </a:spcAft>
        <a:buClr>
          <a:schemeClr val="tx1"/>
        </a:buClr>
        <a:buSzPct val="80000"/>
        <a:buFont typeface="Arial" panose="020B0604020202020204" pitchFamily="34" charset="0"/>
        <a:buChar char="•"/>
        <a:tabLst/>
        <a:defRPr kumimoji="0"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815537" indent="-167872" algn="l" rtl="0" eaLnBrk="1" latinLnBrk="0" hangingPunct="1">
        <a:spcBef>
          <a:spcPts val="451"/>
        </a:spcBef>
        <a:spcAft>
          <a:spcPts val="451"/>
        </a:spcAft>
        <a:buClr>
          <a:schemeClr val="tx1"/>
        </a:buClr>
        <a:buSzPct val="80000"/>
        <a:buFont typeface="Arial" panose="020B0604020202020204" pitchFamily="34" charset="0"/>
        <a:buChar char="•"/>
        <a:tabLst/>
        <a:defRPr kumimoji="0" sz="15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203663" indent="-167872" algn="l" rtl="0" eaLnBrk="1" latinLnBrk="0" hangingPunct="1">
        <a:spcBef>
          <a:spcPts val="451"/>
        </a:spcBef>
        <a:spcAft>
          <a:spcPts val="451"/>
        </a:spcAft>
        <a:buClr>
          <a:schemeClr val="tx1"/>
        </a:buClr>
        <a:buSzPct val="80000"/>
        <a:buFont typeface="Wingdings" pitchFamily="2" charset="2"/>
        <a:buChar char="§"/>
        <a:tabLst/>
        <a:defRPr kumimoji="0" lang="en-US" sz="15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220662" indent="-137152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532" indent="-137152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1522399" indent="-137152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1673268" indent="-137152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351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71">
            <a:extLst>
              <a:ext uri="{FF2B5EF4-FFF2-40B4-BE49-F238E27FC236}">
                <a16:creationId xmlns:a16="http://schemas.microsoft.com/office/drawing/2014/main" id="{66A7F538-8FF6-4D98-872D-E9846413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HMM: Robot Localization in 2D Maze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A77F7F-E2FC-BE49-B6F3-ABF4846D5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941876"/>
              </p:ext>
            </p:extLst>
          </p:nvPr>
        </p:nvGraphicFramePr>
        <p:xfrm>
          <a:off x="3296817" y="2360645"/>
          <a:ext cx="2777593" cy="2468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799">
                  <a:extLst>
                    <a:ext uri="{9D8B030D-6E8A-4147-A177-3AD203B41FA5}">
                      <a16:colId xmlns:a16="http://schemas.microsoft.com/office/drawing/2014/main" val="3720606854"/>
                    </a:ext>
                  </a:extLst>
                </a:gridCol>
                <a:gridCol w="396799">
                  <a:extLst>
                    <a:ext uri="{9D8B030D-6E8A-4147-A177-3AD203B41FA5}">
                      <a16:colId xmlns:a16="http://schemas.microsoft.com/office/drawing/2014/main" val="562884134"/>
                    </a:ext>
                  </a:extLst>
                </a:gridCol>
                <a:gridCol w="396799">
                  <a:extLst>
                    <a:ext uri="{9D8B030D-6E8A-4147-A177-3AD203B41FA5}">
                      <a16:colId xmlns:a16="http://schemas.microsoft.com/office/drawing/2014/main" val="4101628491"/>
                    </a:ext>
                  </a:extLst>
                </a:gridCol>
                <a:gridCol w="396799">
                  <a:extLst>
                    <a:ext uri="{9D8B030D-6E8A-4147-A177-3AD203B41FA5}">
                      <a16:colId xmlns:a16="http://schemas.microsoft.com/office/drawing/2014/main" val="2218089816"/>
                    </a:ext>
                  </a:extLst>
                </a:gridCol>
                <a:gridCol w="396799">
                  <a:extLst>
                    <a:ext uri="{9D8B030D-6E8A-4147-A177-3AD203B41FA5}">
                      <a16:colId xmlns:a16="http://schemas.microsoft.com/office/drawing/2014/main" val="1184929929"/>
                    </a:ext>
                  </a:extLst>
                </a:gridCol>
                <a:gridCol w="396799">
                  <a:extLst>
                    <a:ext uri="{9D8B030D-6E8A-4147-A177-3AD203B41FA5}">
                      <a16:colId xmlns:a16="http://schemas.microsoft.com/office/drawing/2014/main" val="2195742242"/>
                    </a:ext>
                  </a:extLst>
                </a:gridCol>
                <a:gridCol w="396799">
                  <a:extLst>
                    <a:ext uri="{9D8B030D-6E8A-4147-A177-3AD203B41FA5}">
                      <a16:colId xmlns:a16="http://schemas.microsoft.com/office/drawing/2014/main" val="3122213775"/>
                    </a:ext>
                  </a:extLst>
                </a:gridCol>
              </a:tblGrid>
              <a:tr h="411423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58389"/>
                  </a:ext>
                </a:extLst>
              </a:tr>
              <a:tr h="411423">
                <a:tc>
                  <a:txBody>
                    <a:bodyPr/>
                    <a:lstStyle/>
                    <a:p>
                      <a:pPr algn="ctr"/>
                      <a:endParaRPr kumimoji="0" 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57398"/>
                  </a:ext>
                </a:extLst>
              </a:tr>
              <a:tr h="411423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310014"/>
                  </a:ext>
                </a:extLst>
              </a:tr>
              <a:tr h="411423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54268"/>
                  </a:ext>
                </a:extLst>
              </a:tr>
              <a:tr h="411423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935469"/>
                  </a:ext>
                </a:extLst>
              </a:tr>
              <a:tr h="411423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248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83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3DB8738-3801-4BF9-A1CE-40B76164A5CC}"/>
              </a:ext>
            </a:extLst>
          </p:cNvPr>
          <p:cNvSpPr/>
          <p:nvPr/>
        </p:nvSpPr>
        <p:spPr>
          <a:xfrm>
            <a:off x="2949060" y="1653122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54081D-AC6F-4B9B-B94F-8FBF202F5A58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3272830" y="1819999"/>
            <a:ext cx="46887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5845D85-0464-47D9-B2A6-D18487216354}"/>
              </a:ext>
            </a:extLst>
          </p:cNvPr>
          <p:cNvSpPr/>
          <p:nvPr/>
        </p:nvSpPr>
        <p:spPr>
          <a:xfrm>
            <a:off x="2949060" y="2353659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CFAA26-606B-420E-95F2-8784E2ADA6C4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3110944" y="1986878"/>
            <a:ext cx="3" cy="3667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E458F2E-B5DE-4DA0-B0FC-65078EA0D338}"/>
              </a:ext>
            </a:extLst>
          </p:cNvPr>
          <p:cNvSpPr/>
          <p:nvPr/>
        </p:nvSpPr>
        <p:spPr>
          <a:xfrm>
            <a:off x="3741706" y="1653122"/>
            <a:ext cx="323771" cy="3337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5DF479-A15F-43AC-A930-4D06A4680AB1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4065476" y="1819999"/>
            <a:ext cx="46887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289E4DD-9E70-4D5A-A737-5998E9C5467F}"/>
              </a:ext>
            </a:extLst>
          </p:cNvPr>
          <p:cNvSpPr/>
          <p:nvPr/>
        </p:nvSpPr>
        <p:spPr>
          <a:xfrm>
            <a:off x="3741706" y="2353659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F35B98-0DA7-47F4-9780-C303DCD4EE58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3903592" y="1986878"/>
            <a:ext cx="3" cy="3667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D07CFE6-6E0A-4373-AAC3-5F7F32AD2389}"/>
              </a:ext>
            </a:extLst>
          </p:cNvPr>
          <p:cNvSpPr/>
          <p:nvPr/>
        </p:nvSpPr>
        <p:spPr>
          <a:xfrm>
            <a:off x="4534350" y="1653122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2731D5-0507-4082-82C6-D4F53CDE0199}"/>
              </a:ext>
            </a:extLst>
          </p:cNvPr>
          <p:cNvSpPr/>
          <p:nvPr/>
        </p:nvSpPr>
        <p:spPr>
          <a:xfrm>
            <a:off x="4534350" y="2353659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CEDA1C-BDFF-464E-B538-A13E15D057E1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flipH="1">
            <a:off x="4696237" y="1986878"/>
            <a:ext cx="3" cy="3667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BB6DA86-12C7-43FB-B3EF-1BD25A4B060E}"/>
              </a:ext>
            </a:extLst>
          </p:cNvPr>
          <p:cNvSpPr/>
          <p:nvPr/>
        </p:nvSpPr>
        <p:spPr>
          <a:xfrm>
            <a:off x="3295301" y="1508862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F2E7AD4-EA91-45C0-AC97-3FCD2FD974AD}"/>
              </a:ext>
            </a:extLst>
          </p:cNvPr>
          <p:cNvSpPr/>
          <p:nvPr/>
        </p:nvSpPr>
        <p:spPr>
          <a:xfrm>
            <a:off x="4086597" y="1508862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N</a:t>
            </a: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F32B8378-EFA4-44DD-AAED-B6E1D90B1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26134"/>
              </p:ext>
            </p:extLst>
          </p:nvPr>
        </p:nvGraphicFramePr>
        <p:xfrm>
          <a:off x="2873024" y="2761160"/>
          <a:ext cx="513081" cy="449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27">
                  <a:extLst>
                    <a:ext uri="{9D8B030D-6E8A-4147-A177-3AD203B41FA5}">
                      <a16:colId xmlns:a16="http://schemas.microsoft.com/office/drawing/2014/main" val="3045824985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3198322204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2066111310"/>
                    </a:ext>
                  </a:extLst>
                </a:gridCol>
              </a:tblGrid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14549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334878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13873"/>
                  </a:ext>
                </a:extLst>
              </a:tr>
            </a:tbl>
          </a:graphicData>
        </a:graphic>
      </p:graphicFrame>
      <p:sp>
        <p:nvSpPr>
          <p:cNvPr id="72" name="Title 71">
            <a:extLst>
              <a:ext uri="{FF2B5EF4-FFF2-40B4-BE49-F238E27FC236}">
                <a16:creationId xmlns:a16="http://schemas.microsoft.com/office/drawing/2014/main" id="{66A7F538-8FF6-4D98-872D-E9846413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HMM: Filtering and Prediction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0A011B-7547-5E4A-816E-901FE50A91A8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4863657" y="1810136"/>
            <a:ext cx="46887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FE7D5D2-A8DE-3944-B376-F8589F80159B}"/>
              </a:ext>
            </a:extLst>
          </p:cNvPr>
          <p:cNvSpPr/>
          <p:nvPr/>
        </p:nvSpPr>
        <p:spPr>
          <a:xfrm>
            <a:off x="5332534" y="1643259"/>
            <a:ext cx="323771" cy="3337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4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149569-37BF-1D4B-BAB7-AD2FD764E562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>
            <a:off x="5656302" y="1810136"/>
            <a:ext cx="46887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853C654-E4CD-824C-A8D6-A1A2313C8589}"/>
              </a:ext>
            </a:extLst>
          </p:cNvPr>
          <p:cNvSpPr/>
          <p:nvPr/>
        </p:nvSpPr>
        <p:spPr>
          <a:xfrm>
            <a:off x="5332533" y="2343798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4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BD1730-175C-F94C-9CAA-B5FAF74704FF}"/>
              </a:ext>
            </a:extLst>
          </p:cNvPr>
          <p:cNvCxnSpPr>
            <a:cxnSpLocks/>
            <a:stCxn id="21" idx="4"/>
            <a:endCxn id="23" idx="0"/>
          </p:cNvCxnSpPr>
          <p:nvPr/>
        </p:nvCxnSpPr>
        <p:spPr>
          <a:xfrm flipH="1">
            <a:off x="5494418" y="1977014"/>
            <a:ext cx="3" cy="3667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071B785-95A6-7C44-9929-B9B6D678EBD6}"/>
              </a:ext>
            </a:extLst>
          </p:cNvPr>
          <p:cNvSpPr/>
          <p:nvPr/>
        </p:nvSpPr>
        <p:spPr>
          <a:xfrm>
            <a:off x="6125178" y="1643259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5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837A37-FD4B-CA43-AC96-3650943D4DB3}"/>
              </a:ext>
            </a:extLst>
          </p:cNvPr>
          <p:cNvSpPr/>
          <p:nvPr/>
        </p:nvSpPr>
        <p:spPr>
          <a:xfrm>
            <a:off x="6125178" y="2343798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5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A45E29A-4F67-2A43-BB5E-2091B1DBAB49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 flipH="1">
            <a:off x="6287062" y="1977014"/>
            <a:ext cx="3" cy="3667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53D4297-BB6C-6945-AA6E-3465AFF75B6E}"/>
              </a:ext>
            </a:extLst>
          </p:cNvPr>
          <p:cNvSpPr/>
          <p:nvPr/>
        </p:nvSpPr>
        <p:spPr>
          <a:xfrm>
            <a:off x="4886128" y="1499001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W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60527D-F8F6-F149-A7B6-8CE80CF430CE}"/>
              </a:ext>
            </a:extLst>
          </p:cNvPr>
          <p:cNvSpPr/>
          <p:nvPr/>
        </p:nvSpPr>
        <p:spPr>
          <a:xfrm>
            <a:off x="5677424" y="1499001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N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1C57F6C-2993-594E-8F9F-5FEC8A0CA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936214"/>
              </p:ext>
            </p:extLst>
          </p:nvPr>
        </p:nvGraphicFramePr>
        <p:xfrm>
          <a:off x="3662398" y="2761160"/>
          <a:ext cx="513081" cy="449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27">
                  <a:extLst>
                    <a:ext uri="{9D8B030D-6E8A-4147-A177-3AD203B41FA5}">
                      <a16:colId xmlns:a16="http://schemas.microsoft.com/office/drawing/2014/main" val="3045824985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3198322204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2066111310"/>
                    </a:ext>
                  </a:extLst>
                </a:gridCol>
              </a:tblGrid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14549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334878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13873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804300F-DA1B-0543-8966-70CDBD471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859668"/>
              </p:ext>
            </p:extLst>
          </p:nvPr>
        </p:nvGraphicFramePr>
        <p:xfrm>
          <a:off x="3347584" y="3951892"/>
          <a:ext cx="2777593" cy="2468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799">
                  <a:extLst>
                    <a:ext uri="{9D8B030D-6E8A-4147-A177-3AD203B41FA5}">
                      <a16:colId xmlns:a16="http://schemas.microsoft.com/office/drawing/2014/main" val="3720606854"/>
                    </a:ext>
                  </a:extLst>
                </a:gridCol>
                <a:gridCol w="396799">
                  <a:extLst>
                    <a:ext uri="{9D8B030D-6E8A-4147-A177-3AD203B41FA5}">
                      <a16:colId xmlns:a16="http://schemas.microsoft.com/office/drawing/2014/main" val="562884134"/>
                    </a:ext>
                  </a:extLst>
                </a:gridCol>
                <a:gridCol w="396799">
                  <a:extLst>
                    <a:ext uri="{9D8B030D-6E8A-4147-A177-3AD203B41FA5}">
                      <a16:colId xmlns:a16="http://schemas.microsoft.com/office/drawing/2014/main" val="4101628491"/>
                    </a:ext>
                  </a:extLst>
                </a:gridCol>
                <a:gridCol w="396799">
                  <a:extLst>
                    <a:ext uri="{9D8B030D-6E8A-4147-A177-3AD203B41FA5}">
                      <a16:colId xmlns:a16="http://schemas.microsoft.com/office/drawing/2014/main" val="2218089816"/>
                    </a:ext>
                  </a:extLst>
                </a:gridCol>
                <a:gridCol w="396799">
                  <a:extLst>
                    <a:ext uri="{9D8B030D-6E8A-4147-A177-3AD203B41FA5}">
                      <a16:colId xmlns:a16="http://schemas.microsoft.com/office/drawing/2014/main" val="1184929929"/>
                    </a:ext>
                  </a:extLst>
                </a:gridCol>
                <a:gridCol w="396799">
                  <a:extLst>
                    <a:ext uri="{9D8B030D-6E8A-4147-A177-3AD203B41FA5}">
                      <a16:colId xmlns:a16="http://schemas.microsoft.com/office/drawing/2014/main" val="2195742242"/>
                    </a:ext>
                  </a:extLst>
                </a:gridCol>
                <a:gridCol w="396799">
                  <a:extLst>
                    <a:ext uri="{9D8B030D-6E8A-4147-A177-3AD203B41FA5}">
                      <a16:colId xmlns:a16="http://schemas.microsoft.com/office/drawing/2014/main" val="3122213775"/>
                    </a:ext>
                  </a:extLst>
                </a:gridCol>
              </a:tblGrid>
              <a:tr h="411423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58389"/>
                  </a:ext>
                </a:extLst>
              </a:tr>
              <a:tr h="411423">
                <a:tc>
                  <a:txBody>
                    <a:bodyPr/>
                    <a:lstStyle/>
                    <a:p>
                      <a:pPr algn="ctr"/>
                      <a:endParaRPr kumimoji="0" 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57398"/>
                  </a:ext>
                </a:extLst>
              </a:tr>
              <a:tr h="411423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310014"/>
                  </a:ext>
                </a:extLst>
              </a:tr>
              <a:tr h="411423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54268"/>
                  </a:ext>
                </a:extLst>
              </a:tr>
              <a:tr h="411423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935469"/>
                  </a:ext>
                </a:extLst>
              </a:tr>
              <a:tr h="411423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248838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52C209CC-6A10-634C-99F7-3D2EE1C87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055284"/>
              </p:ext>
            </p:extLst>
          </p:nvPr>
        </p:nvGraphicFramePr>
        <p:xfrm>
          <a:off x="4451772" y="2761160"/>
          <a:ext cx="513081" cy="449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27">
                  <a:extLst>
                    <a:ext uri="{9D8B030D-6E8A-4147-A177-3AD203B41FA5}">
                      <a16:colId xmlns:a16="http://schemas.microsoft.com/office/drawing/2014/main" val="3045824985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3198322204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2066111310"/>
                    </a:ext>
                  </a:extLst>
                </a:gridCol>
              </a:tblGrid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14549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334878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13873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ED2C1778-5ACF-EF4C-8FFE-5CD1222D9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439139"/>
              </p:ext>
            </p:extLst>
          </p:nvPr>
        </p:nvGraphicFramePr>
        <p:xfrm>
          <a:off x="5241146" y="2761160"/>
          <a:ext cx="513081" cy="449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27">
                  <a:extLst>
                    <a:ext uri="{9D8B030D-6E8A-4147-A177-3AD203B41FA5}">
                      <a16:colId xmlns:a16="http://schemas.microsoft.com/office/drawing/2014/main" val="3045824985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3198322204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2066111310"/>
                    </a:ext>
                  </a:extLst>
                </a:gridCol>
              </a:tblGrid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14549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334878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13873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25926A88-7D65-714A-A2BB-AC5EE7C74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667924"/>
              </p:ext>
            </p:extLst>
          </p:nvPr>
        </p:nvGraphicFramePr>
        <p:xfrm>
          <a:off x="6030521" y="2761160"/>
          <a:ext cx="513081" cy="449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27">
                  <a:extLst>
                    <a:ext uri="{9D8B030D-6E8A-4147-A177-3AD203B41FA5}">
                      <a16:colId xmlns:a16="http://schemas.microsoft.com/office/drawing/2014/main" val="3045824985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3198322204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2066111310"/>
                    </a:ext>
                  </a:extLst>
                </a:gridCol>
              </a:tblGrid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14549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334878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13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19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88309-ECFA-EF4B-8023-1FDC610D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FE8D57-94E7-1D4D-95B1-7BA5F17B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DEAD52-71AB-4B9A-8984-E0E28FAD1E9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3C12B1B-D25D-5B4C-AB43-CFBE4AFF1815}"/>
                  </a:ext>
                </a:extLst>
              </p:cNvPr>
              <p:cNvSpPr/>
              <p:nvPr/>
            </p:nvSpPr>
            <p:spPr>
              <a:xfrm>
                <a:off x="2345199" y="297987"/>
                <a:ext cx="6226130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P(S</a:t>
                </a:r>
                <a:r>
                  <a:rPr lang="en-US" sz="3200" baseline="-250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t</a:t>
                </a:r>
                <a:r>
                  <a:rPr lang="en-US" sz="32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|Z</a:t>
                </a:r>
                <a:r>
                  <a:rPr lang="en-US" sz="3200" baseline="-250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1</a:t>
                </a:r>
                <a:r>
                  <a:rPr lang="en-US" sz="32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=z</a:t>
                </a:r>
                <a:r>
                  <a:rPr lang="en-US" sz="3200" baseline="-250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1</a:t>
                </a:r>
                <a:r>
                  <a:rPr lang="en-US" sz="32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, …, </a:t>
                </a:r>
                <a:r>
                  <a:rPr lang="en-US" sz="3200" dirty="0" err="1">
                    <a:solidFill>
                      <a:srgbClr val="7030A0"/>
                    </a:solidFill>
                    <a:latin typeface="Candara" panose="020E0502030303020204" pitchFamily="34" charset="0"/>
                  </a:rPr>
                  <a:t>Z</a:t>
                </a:r>
                <a:r>
                  <a:rPr lang="en-US" sz="3200" baseline="-25000" dirty="0" err="1">
                    <a:solidFill>
                      <a:srgbClr val="7030A0"/>
                    </a:solidFill>
                    <a:latin typeface="Candara" panose="020E0502030303020204" pitchFamily="34" charset="0"/>
                  </a:rPr>
                  <a:t>t</a:t>
                </a:r>
                <a:r>
                  <a:rPr lang="en-US" sz="32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=</a:t>
                </a:r>
                <a:r>
                  <a:rPr lang="en-US" sz="3200" dirty="0" err="1">
                    <a:solidFill>
                      <a:srgbClr val="7030A0"/>
                    </a:solidFill>
                    <a:latin typeface="Candara" panose="020E0502030303020204" pitchFamily="34" charset="0"/>
                  </a:rPr>
                  <a:t>z</a:t>
                </a:r>
                <a:r>
                  <a:rPr lang="en-US" sz="3200" baseline="-25000" dirty="0" err="1">
                    <a:solidFill>
                      <a:srgbClr val="7030A0"/>
                    </a:solidFill>
                    <a:latin typeface="Candara" panose="020E0502030303020204" pitchFamily="34" charset="0"/>
                  </a:rPr>
                  <a:t>t</a:t>
                </a:r>
                <a:r>
                  <a:rPr lang="en-US" sz="32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) </a:t>
                </a:r>
              </a:p>
              <a:p>
                <a14:m>
                  <m:oMath xmlns:m="http://schemas.openxmlformats.org/officeDocument/2006/math">
                    <m:r>
                      <a:rPr lang="en-US" sz="32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∝ </m:t>
                    </m:r>
                  </m:oMath>
                </a14:m>
                <a:r>
                  <a:rPr lang="en-US" sz="32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P(</a:t>
                </a:r>
                <a:r>
                  <a:rPr lang="en-US" sz="3200" dirty="0" err="1">
                    <a:solidFill>
                      <a:srgbClr val="7030A0"/>
                    </a:solidFill>
                    <a:latin typeface="Candara" panose="020E0502030303020204" pitchFamily="34" charset="0"/>
                  </a:rPr>
                  <a:t>Z</a:t>
                </a:r>
                <a:r>
                  <a:rPr lang="en-US" sz="3200" baseline="-25000" dirty="0" err="1">
                    <a:solidFill>
                      <a:srgbClr val="7030A0"/>
                    </a:solidFill>
                    <a:latin typeface="Candara" panose="020E0502030303020204" pitchFamily="34" charset="0"/>
                  </a:rPr>
                  <a:t>t</a:t>
                </a:r>
                <a:r>
                  <a:rPr lang="en-US" sz="32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=</a:t>
                </a:r>
                <a:r>
                  <a:rPr lang="en-US" sz="3200" dirty="0" err="1">
                    <a:solidFill>
                      <a:srgbClr val="7030A0"/>
                    </a:solidFill>
                    <a:latin typeface="Candara" panose="020E0502030303020204" pitchFamily="34" charset="0"/>
                  </a:rPr>
                  <a:t>z</a:t>
                </a:r>
                <a:r>
                  <a:rPr lang="en-US" sz="3200" baseline="-25000" dirty="0" err="1">
                    <a:solidFill>
                      <a:srgbClr val="7030A0"/>
                    </a:solidFill>
                    <a:latin typeface="Candara" panose="020E0502030303020204" pitchFamily="34" charset="0"/>
                  </a:rPr>
                  <a:t>t</a:t>
                </a:r>
                <a:r>
                  <a:rPr lang="en-US" sz="3200" dirty="0" err="1">
                    <a:solidFill>
                      <a:srgbClr val="7030A0"/>
                    </a:solidFill>
                    <a:latin typeface="Candara" panose="020E0502030303020204" pitchFamily="34" charset="0"/>
                  </a:rPr>
                  <a:t>|S</a:t>
                </a:r>
                <a:r>
                  <a:rPr lang="en-US" sz="3200" baseline="-25000" dirty="0" err="1">
                    <a:solidFill>
                      <a:srgbClr val="7030A0"/>
                    </a:solidFill>
                    <a:latin typeface="Candara" panose="020E0502030303020204" pitchFamily="34" charset="0"/>
                  </a:rPr>
                  <a:t>t</a:t>
                </a:r>
                <a:r>
                  <a:rPr lang="en-US" sz="32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)P(S</a:t>
                </a:r>
                <a:r>
                  <a:rPr lang="en-US" sz="3200" baseline="-250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t</a:t>
                </a:r>
                <a:r>
                  <a:rPr lang="en-US" sz="32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|Z</a:t>
                </a:r>
                <a:r>
                  <a:rPr lang="en-US" sz="3200" baseline="-250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1</a:t>
                </a:r>
                <a:r>
                  <a:rPr lang="en-US" sz="32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=z</a:t>
                </a:r>
                <a:r>
                  <a:rPr lang="en-US" sz="3200" baseline="-250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1</a:t>
                </a:r>
                <a:r>
                  <a:rPr lang="en-US" sz="32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, …, Z</a:t>
                </a:r>
                <a:r>
                  <a:rPr lang="en-US" sz="3200" baseline="-250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t-1</a:t>
                </a:r>
                <a:r>
                  <a:rPr lang="en-US" sz="32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=z</a:t>
                </a:r>
                <a:r>
                  <a:rPr lang="en-US" sz="3200" baseline="-250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t-1</a:t>
                </a:r>
                <a:r>
                  <a:rPr lang="en-US" sz="32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3C12B1B-D25D-5B4C-AB43-CFBE4AFF18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199" y="297987"/>
                <a:ext cx="6226130" cy="1077218"/>
              </a:xfrm>
              <a:prstGeom prst="rect">
                <a:avLst/>
              </a:prstGeom>
              <a:blipFill>
                <a:blip r:embed="rId2"/>
                <a:stretch>
                  <a:fillRect l="-2444" t="-6977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2AD1D2E7-B1AB-DA49-9B4B-64CDF8657D52}"/>
              </a:ext>
            </a:extLst>
          </p:cNvPr>
          <p:cNvSpPr/>
          <p:nvPr/>
        </p:nvSpPr>
        <p:spPr>
          <a:xfrm>
            <a:off x="2949060" y="1653122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38E2BC-EA4D-CF4F-AE9E-6AD02D6D02A1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3272830" y="1819999"/>
            <a:ext cx="46887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775859A-8328-DD4E-9F8F-D4BB259BCFDF}"/>
              </a:ext>
            </a:extLst>
          </p:cNvPr>
          <p:cNvSpPr/>
          <p:nvPr/>
        </p:nvSpPr>
        <p:spPr>
          <a:xfrm>
            <a:off x="2949060" y="2353659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7577C2-D16C-DC49-9789-CF29A8A3FCAE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3110944" y="1986878"/>
            <a:ext cx="3" cy="3667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9CACE00-54FC-F247-89D9-21A11CC7F889}"/>
              </a:ext>
            </a:extLst>
          </p:cNvPr>
          <p:cNvSpPr/>
          <p:nvPr/>
        </p:nvSpPr>
        <p:spPr>
          <a:xfrm>
            <a:off x="3741706" y="1653122"/>
            <a:ext cx="323771" cy="3337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FFC17C-83A9-3B4D-AE3B-BC9B3925374A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4065476" y="1819999"/>
            <a:ext cx="46887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FBDD1F9-2512-B24E-A18A-1209C882C3B8}"/>
              </a:ext>
            </a:extLst>
          </p:cNvPr>
          <p:cNvSpPr/>
          <p:nvPr/>
        </p:nvSpPr>
        <p:spPr>
          <a:xfrm>
            <a:off x="3741706" y="2353659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42DEEF-EADD-C949-80DF-A4CE1CA4628B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3903592" y="1986878"/>
            <a:ext cx="3" cy="3667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7E469A4-4D2D-6B4C-9029-731366A8691E}"/>
              </a:ext>
            </a:extLst>
          </p:cNvPr>
          <p:cNvSpPr/>
          <p:nvPr/>
        </p:nvSpPr>
        <p:spPr>
          <a:xfrm>
            <a:off x="4534350" y="1653122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9B65AA-0245-DF47-BBA9-38EA375E0B34}"/>
              </a:ext>
            </a:extLst>
          </p:cNvPr>
          <p:cNvSpPr/>
          <p:nvPr/>
        </p:nvSpPr>
        <p:spPr>
          <a:xfrm>
            <a:off x="4534350" y="2353659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218A44-FC81-1646-8908-4C100942353F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 flipH="1">
            <a:off x="4696237" y="1986878"/>
            <a:ext cx="3" cy="3667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0660471-E6CD-A34C-B789-D114F10D440C}"/>
              </a:ext>
            </a:extLst>
          </p:cNvPr>
          <p:cNvSpPr/>
          <p:nvPr/>
        </p:nvSpPr>
        <p:spPr>
          <a:xfrm>
            <a:off x="3295301" y="1508862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046D27-2A80-604E-8683-F5D310514572}"/>
              </a:ext>
            </a:extLst>
          </p:cNvPr>
          <p:cNvSpPr/>
          <p:nvPr/>
        </p:nvSpPr>
        <p:spPr>
          <a:xfrm>
            <a:off x="4086597" y="1508862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N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E019E37-5A9D-BF44-9CB3-BC9608AAA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961010"/>
              </p:ext>
            </p:extLst>
          </p:nvPr>
        </p:nvGraphicFramePr>
        <p:xfrm>
          <a:off x="2873024" y="2761160"/>
          <a:ext cx="513081" cy="449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27">
                  <a:extLst>
                    <a:ext uri="{9D8B030D-6E8A-4147-A177-3AD203B41FA5}">
                      <a16:colId xmlns:a16="http://schemas.microsoft.com/office/drawing/2014/main" val="3045824985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3198322204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2066111310"/>
                    </a:ext>
                  </a:extLst>
                </a:gridCol>
              </a:tblGrid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14549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334878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13873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BA0197-F505-134D-8A36-BB54E0B75553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4863657" y="1810136"/>
            <a:ext cx="46887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F41942D-CBF3-1044-AD74-043EDE047B01}"/>
              </a:ext>
            </a:extLst>
          </p:cNvPr>
          <p:cNvSpPr/>
          <p:nvPr/>
        </p:nvSpPr>
        <p:spPr>
          <a:xfrm>
            <a:off x="5332534" y="1643259"/>
            <a:ext cx="323771" cy="3337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4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E56C95-9D47-5143-9654-84D9E14220C6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5656302" y="1810136"/>
            <a:ext cx="46887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3EDE9D5-C681-8E49-B28F-00D6B5BDD665}"/>
              </a:ext>
            </a:extLst>
          </p:cNvPr>
          <p:cNvSpPr/>
          <p:nvPr/>
        </p:nvSpPr>
        <p:spPr>
          <a:xfrm>
            <a:off x="5332533" y="2343798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4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DF8495-3EFF-D449-A0C6-60F1D17FD9C4}"/>
              </a:ext>
            </a:extLst>
          </p:cNvPr>
          <p:cNvCxnSpPr>
            <a:cxnSpLocks/>
            <a:stCxn id="20" idx="4"/>
            <a:endCxn id="22" idx="0"/>
          </p:cNvCxnSpPr>
          <p:nvPr/>
        </p:nvCxnSpPr>
        <p:spPr>
          <a:xfrm flipH="1">
            <a:off x="5494418" y="1977014"/>
            <a:ext cx="3" cy="3667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F3C44DB-4284-1E44-A92B-1D1FAE07654F}"/>
              </a:ext>
            </a:extLst>
          </p:cNvPr>
          <p:cNvSpPr/>
          <p:nvPr/>
        </p:nvSpPr>
        <p:spPr>
          <a:xfrm>
            <a:off x="6125178" y="1643259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5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1BF334D-7A90-8F4A-AD46-A9D408594783}"/>
              </a:ext>
            </a:extLst>
          </p:cNvPr>
          <p:cNvSpPr/>
          <p:nvPr/>
        </p:nvSpPr>
        <p:spPr>
          <a:xfrm>
            <a:off x="6125178" y="2343798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5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137C74-7FCD-6748-8D6E-705DC9AEB35D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 flipH="1">
            <a:off x="6287062" y="1977014"/>
            <a:ext cx="3" cy="3667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F34C98B-5704-7E45-B515-7458A542A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435153"/>
              </p:ext>
            </p:extLst>
          </p:nvPr>
        </p:nvGraphicFramePr>
        <p:xfrm>
          <a:off x="3662398" y="2761160"/>
          <a:ext cx="513081" cy="449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27">
                  <a:extLst>
                    <a:ext uri="{9D8B030D-6E8A-4147-A177-3AD203B41FA5}">
                      <a16:colId xmlns:a16="http://schemas.microsoft.com/office/drawing/2014/main" val="3045824985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3198322204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2066111310"/>
                    </a:ext>
                  </a:extLst>
                </a:gridCol>
              </a:tblGrid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14549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334878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13873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A892EB5E-C1F6-3F48-91C0-071AB6318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215755"/>
              </p:ext>
            </p:extLst>
          </p:nvPr>
        </p:nvGraphicFramePr>
        <p:xfrm>
          <a:off x="3347584" y="3951892"/>
          <a:ext cx="2777593" cy="2468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799">
                  <a:extLst>
                    <a:ext uri="{9D8B030D-6E8A-4147-A177-3AD203B41FA5}">
                      <a16:colId xmlns:a16="http://schemas.microsoft.com/office/drawing/2014/main" val="3720606854"/>
                    </a:ext>
                  </a:extLst>
                </a:gridCol>
                <a:gridCol w="396799">
                  <a:extLst>
                    <a:ext uri="{9D8B030D-6E8A-4147-A177-3AD203B41FA5}">
                      <a16:colId xmlns:a16="http://schemas.microsoft.com/office/drawing/2014/main" val="562884134"/>
                    </a:ext>
                  </a:extLst>
                </a:gridCol>
                <a:gridCol w="396799">
                  <a:extLst>
                    <a:ext uri="{9D8B030D-6E8A-4147-A177-3AD203B41FA5}">
                      <a16:colId xmlns:a16="http://schemas.microsoft.com/office/drawing/2014/main" val="4101628491"/>
                    </a:ext>
                  </a:extLst>
                </a:gridCol>
                <a:gridCol w="396799">
                  <a:extLst>
                    <a:ext uri="{9D8B030D-6E8A-4147-A177-3AD203B41FA5}">
                      <a16:colId xmlns:a16="http://schemas.microsoft.com/office/drawing/2014/main" val="2218089816"/>
                    </a:ext>
                  </a:extLst>
                </a:gridCol>
                <a:gridCol w="396799">
                  <a:extLst>
                    <a:ext uri="{9D8B030D-6E8A-4147-A177-3AD203B41FA5}">
                      <a16:colId xmlns:a16="http://schemas.microsoft.com/office/drawing/2014/main" val="1184929929"/>
                    </a:ext>
                  </a:extLst>
                </a:gridCol>
                <a:gridCol w="396799">
                  <a:extLst>
                    <a:ext uri="{9D8B030D-6E8A-4147-A177-3AD203B41FA5}">
                      <a16:colId xmlns:a16="http://schemas.microsoft.com/office/drawing/2014/main" val="2195742242"/>
                    </a:ext>
                  </a:extLst>
                </a:gridCol>
                <a:gridCol w="396799">
                  <a:extLst>
                    <a:ext uri="{9D8B030D-6E8A-4147-A177-3AD203B41FA5}">
                      <a16:colId xmlns:a16="http://schemas.microsoft.com/office/drawing/2014/main" val="3122213775"/>
                    </a:ext>
                  </a:extLst>
                </a:gridCol>
              </a:tblGrid>
              <a:tr h="411423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58389"/>
                  </a:ext>
                </a:extLst>
              </a:tr>
              <a:tr h="411423">
                <a:tc>
                  <a:txBody>
                    <a:bodyPr/>
                    <a:lstStyle/>
                    <a:p>
                      <a:pPr algn="ctr"/>
                      <a:endParaRPr kumimoji="0" 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57398"/>
                  </a:ext>
                </a:extLst>
              </a:tr>
              <a:tr h="411423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310014"/>
                  </a:ext>
                </a:extLst>
              </a:tr>
              <a:tr h="411423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54268"/>
                  </a:ext>
                </a:extLst>
              </a:tr>
              <a:tr h="411423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935469"/>
                  </a:ext>
                </a:extLst>
              </a:tr>
              <a:tr h="411423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248838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D21EFE0-BF59-5F49-913A-5E0FD9663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615368"/>
              </p:ext>
            </p:extLst>
          </p:nvPr>
        </p:nvGraphicFramePr>
        <p:xfrm>
          <a:off x="4451772" y="2761160"/>
          <a:ext cx="513081" cy="449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27">
                  <a:extLst>
                    <a:ext uri="{9D8B030D-6E8A-4147-A177-3AD203B41FA5}">
                      <a16:colId xmlns:a16="http://schemas.microsoft.com/office/drawing/2014/main" val="3045824985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3198322204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2066111310"/>
                    </a:ext>
                  </a:extLst>
                </a:gridCol>
              </a:tblGrid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14549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334878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13873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03F7FB7-CD7B-5C4D-BAC8-2589E6E74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671812"/>
              </p:ext>
            </p:extLst>
          </p:nvPr>
        </p:nvGraphicFramePr>
        <p:xfrm>
          <a:off x="5241146" y="2761160"/>
          <a:ext cx="513081" cy="449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27">
                  <a:extLst>
                    <a:ext uri="{9D8B030D-6E8A-4147-A177-3AD203B41FA5}">
                      <a16:colId xmlns:a16="http://schemas.microsoft.com/office/drawing/2014/main" val="3045824985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3198322204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2066111310"/>
                    </a:ext>
                  </a:extLst>
                </a:gridCol>
              </a:tblGrid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14549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334878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13873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2712D56-319A-E64D-8590-94C9C3CAC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869594"/>
              </p:ext>
            </p:extLst>
          </p:nvPr>
        </p:nvGraphicFramePr>
        <p:xfrm>
          <a:off x="6030521" y="2761160"/>
          <a:ext cx="513081" cy="449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27">
                  <a:extLst>
                    <a:ext uri="{9D8B030D-6E8A-4147-A177-3AD203B41FA5}">
                      <a16:colId xmlns:a16="http://schemas.microsoft.com/office/drawing/2014/main" val="3045824985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3198322204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2066111310"/>
                    </a:ext>
                  </a:extLst>
                </a:gridCol>
              </a:tblGrid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14549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334878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13873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08951DDB-8823-C84A-AF02-AB2283E0EAC0}"/>
              </a:ext>
            </a:extLst>
          </p:cNvPr>
          <p:cNvSpPr/>
          <p:nvPr/>
        </p:nvSpPr>
        <p:spPr>
          <a:xfrm>
            <a:off x="4886128" y="1499001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W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D837411-90AC-9947-A92B-D1F9FE44B9F0}"/>
              </a:ext>
            </a:extLst>
          </p:cNvPr>
          <p:cNvSpPr/>
          <p:nvPr/>
        </p:nvSpPr>
        <p:spPr>
          <a:xfrm>
            <a:off x="5677424" y="1499001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45547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E041B-00D5-6A4B-9653-3A475672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A28DC8-9CC7-7948-BE11-B2D6308A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DEAD52-71AB-4B9A-8984-E0E28FAD1E9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79F595-36C7-F74D-9A2A-63DA06E77FCD}"/>
              </a:ext>
            </a:extLst>
          </p:cNvPr>
          <p:cNvSpPr/>
          <p:nvPr/>
        </p:nvSpPr>
        <p:spPr>
          <a:xfrm>
            <a:off x="2949060" y="1653122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A38A42-386F-764B-A9C6-6F040084C98B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3272830" y="1819999"/>
            <a:ext cx="46887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4851DCC-A6E6-064C-B512-6D8AA5E77885}"/>
              </a:ext>
            </a:extLst>
          </p:cNvPr>
          <p:cNvSpPr/>
          <p:nvPr/>
        </p:nvSpPr>
        <p:spPr>
          <a:xfrm>
            <a:off x="2949060" y="2353659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E329E5-D97C-AA4B-ABE6-10CF6EC9DA27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3110944" y="1986878"/>
            <a:ext cx="3" cy="3667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FB6125E-DE72-DC46-874E-2AB4BE63C746}"/>
              </a:ext>
            </a:extLst>
          </p:cNvPr>
          <p:cNvSpPr/>
          <p:nvPr/>
        </p:nvSpPr>
        <p:spPr>
          <a:xfrm>
            <a:off x="3741706" y="1653122"/>
            <a:ext cx="323771" cy="3337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C97676-BB47-7D48-A86A-761875B83350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4065476" y="1819999"/>
            <a:ext cx="46887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99B053B-D327-CA4C-BE6C-4C1D5B07C92B}"/>
              </a:ext>
            </a:extLst>
          </p:cNvPr>
          <p:cNvSpPr/>
          <p:nvPr/>
        </p:nvSpPr>
        <p:spPr>
          <a:xfrm>
            <a:off x="3741706" y="2353659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6A4933-1AA6-5747-A582-E56C3B5222C9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3903592" y="1986878"/>
            <a:ext cx="3" cy="3667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60B61A7-105C-994C-AA4A-22451E675B43}"/>
              </a:ext>
            </a:extLst>
          </p:cNvPr>
          <p:cNvSpPr/>
          <p:nvPr/>
        </p:nvSpPr>
        <p:spPr>
          <a:xfrm>
            <a:off x="4534350" y="1653122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5FEF6B-436A-DA47-8A1B-E651D5980F54}"/>
              </a:ext>
            </a:extLst>
          </p:cNvPr>
          <p:cNvSpPr/>
          <p:nvPr/>
        </p:nvSpPr>
        <p:spPr>
          <a:xfrm>
            <a:off x="4534350" y="2353659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FE68AA-CFC3-EE42-A215-7F43BCA622A5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 flipH="1">
            <a:off x="4696237" y="1986878"/>
            <a:ext cx="3" cy="3667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743605E-3096-7041-8D99-E88F43A75960}"/>
              </a:ext>
            </a:extLst>
          </p:cNvPr>
          <p:cNvSpPr/>
          <p:nvPr/>
        </p:nvSpPr>
        <p:spPr>
          <a:xfrm>
            <a:off x="3295301" y="1508862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BF8C5D-A052-7846-8AB1-026FAE8481A8}"/>
              </a:ext>
            </a:extLst>
          </p:cNvPr>
          <p:cNvSpPr/>
          <p:nvPr/>
        </p:nvSpPr>
        <p:spPr>
          <a:xfrm>
            <a:off x="4086597" y="1508862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N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7C393FE-0B09-1D4A-9E95-5B441390C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372607"/>
              </p:ext>
            </p:extLst>
          </p:nvPr>
        </p:nvGraphicFramePr>
        <p:xfrm>
          <a:off x="2873024" y="2761160"/>
          <a:ext cx="513081" cy="449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27">
                  <a:extLst>
                    <a:ext uri="{9D8B030D-6E8A-4147-A177-3AD203B41FA5}">
                      <a16:colId xmlns:a16="http://schemas.microsoft.com/office/drawing/2014/main" val="3045824985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3198322204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2066111310"/>
                    </a:ext>
                  </a:extLst>
                </a:gridCol>
              </a:tblGrid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14549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334878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13873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D39326-25E8-3947-A435-63DEA23BF0A0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4863657" y="1810136"/>
            <a:ext cx="46887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B1A0D5F-2B83-F640-913E-6DA7C1D24A7C}"/>
              </a:ext>
            </a:extLst>
          </p:cNvPr>
          <p:cNvSpPr/>
          <p:nvPr/>
        </p:nvSpPr>
        <p:spPr>
          <a:xfrm>
            <a:off x="5332534" y="1643259"/>
            <a:ext cx="323771" cy="3337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4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666859-8909-964F-8EBD-CDA085481844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>
            <a:off x="5656302" y="1810136"/>
            <a:ext cx="46887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2CFD62B-A192-F64C-8A14-6A2FAEE2DF6D}"/>
              </a:ext>
            </a:extLst>
          </p:cNvPr>
          <p:cNvSpPr/>
          <p:nvPr/>
        </p:nvSpPr>
        <p:spPr>
          <a:xfrm>
            <a:off x="5332533" y="2343798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4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820686-0726-F74B-9945-A6D7992CF224}"/>
              </a:ext>
            </a:extLst>
          </p:cNvPr>
          <p:cNvCxnSpPr>
            <a:cxnSpLocks/>
            <a:stCxn id="21" idx="4"/>
            <a:endCxn id="23" idx="0"/>
          </p:cNvCxnSpPr>
          <p:nvPr/>
        </p:nvCxnSpPr>
        <p:spPr>
          <a:xfrm flipH="1">
            <a:off x="5494418" y="1977014"/>
            <a:ext cx="3" cy="3667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A04E985-9CBA-024E-83C9-8CB5B350B8A2}"/>
              </a:ext>
            </a:extLst>
          </p:cNvPr>
          <p:cNvSpPr/>
          <p:nvPr/>
        </p:nvSpPr>
        <p:spPr>
          <a:xfrm>
            <a:off x="6125178" y="1643259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5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251E4F3-A1EB-6848-9238-039BFD171534}"/>
              </a:ext>
            </a:extLst>
          </p:cNvPr>
          <p:cNvSpPr/>
          <p:nvPr/>
        </p:nvSpPr>
        <p:spPr>
          <a:xfrm>
            <a:off x="6125178" y="2343798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5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3EA422-A2B1-EA45-B7B1-BC3A25D7B558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 flipH="1">
            <a:off x="6287062" y="1977014"/>
            <a:ext cx="3" cy="3667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25B77F2-218F-AA45-A1F9-D8D44B566892}"/>
              </a:ext>
            </a:extLst>
          </p:cNvPr>
          <p:cNvSpPr/>
          <p:nvPr/>
        </p:nvSpPr>
        <p:spPr>
          <a:xfrm>
            <a:off x="4886128" y="1499001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W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2429DD-5DAD-8041-8E6E-4D6F415347A0}"/>
              </a:ext>
            </a:extLst>
          </p:cNvPr>
          <p:cNvSpPr/>
          <p:nvPr/>
        </p:nvSpPr>
        <p:spPr>
          <a:xfrm>
            <a:off x="5677424" y="1499001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N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052893C-E851-DC4A-8084-9574225BF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366802"/>
              </p:ext>
            </p:extLst>
          </p:nvPr>
        </p:nvGraphicFramePr>
        <p:xfrm>
          <a:off x="3662398" y="2761160"/>
          <a:ext cx="513081" cy="449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27">
                  <a:extLst>
                    <a:ext uri="{9D8B030D-6E8A-4147-A177-3AD203B41FA5}">
                      <a16:colId xmlns:a16="http://schemas.microsoft.com/office/drawing/2014/main" val="3045824985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3198322204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2066111310"/>
                    </a:ext>
                  </a:extLst>
                </a:gridCol>
              </a:tblGrid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14549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334878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13873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97F3CE8E-FC0C-9448-969F-322CB0B34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955011"/>
              </p:ext>
            </p:extLst>
          </p:nvPr>
        </p:nvGraphicFramePr>
        <p:xfrm>
          <a:off x="3347584" y="3951892"/>
          <a:ext cx="2777593" cy="2468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799">
                  <a:extLst>
                    <a:ext uri="{9D8B030D-6E8A-4147-A177-3AD203B41FA5}">
                      <a16:colId xmlns:a16="http://schemas.microsoft.com/office/drawing/2014/main" val="3720606854"/>
                    </a:ext>
                  </a:extLst>
                </a:gridCol>
                <a:gridCol w="396799">
                  <a:extLst>
                    <a:ext uri="{9D8B030D-6E8A-4147-A177-3AD203B41FA5}">
                      <a16:colId xmlns:a16="http://schemas.microsoft.com/office/drawing/2014/main" val="562884134"/>
                    </a:ext>
                  </a:extLst>
                </a:gridCol>
                <a:gridCol w="396799">
                  <a:extLst>
                    <a:ext uri="{9D8B030D-6E8A-4147-A177-3AD203B41FA5}">
                      <a16:colId xmlns:a16="http://schemas.microsoft.com/office/drawing/2014/main" val="4101628491"/>
                    </a:ext>
                  </a:extLst>
                </a:gridCol>
                <a:gridCol w="396799">
                  <a:extLst>
                    <a:ext uri="{9D8B030D-6E8A-4147-A177-3AD203B41FA5}">
                      <a16:colId xmlns:a16="http://schemas.microsoft.com/office/drawing/2014/main" val="2218089816"/>
                    </a:ext>
                  </a:extLst>
                </a:gridCol>
                <a:gridCol w="396799">
                  <a:extLst>
                    <a:ext uri="{9D8B030D-6E8A-4147-A177-3AD203B41FA5}">
                      <a16:colId xmlns:a16="http://schemas.microsoft.com/office/drawing/2014/main" val="1184929929"/>
                    </a:ext>
                  </a:extLst>
                </a:gridCol>
                <a:gridCol w="396799">
                  <a:extLst>
                    <a:ext uri="{9D8B030D-6E8A-4147-A177-3AD203B41FA5}">
                      <a16:colId xmlns:a16="http://schemas.microsoft.com/office/drawing/2014/main" val="2195742242"/>
                    </a:ext>
                  </a:extLst>
                </a:gridCol>
                <a:gridCol w="396799">
                  <a:extLst>
                    <a:ext uri="{9D8B030D-6E8A-4147-A177-3AD203B41FA5}">
                      <a16:colId xmlns:a16="http://schemas.microsoft.com/office/drawing/2014/main" val="3122213775"/>
                    </a:ext>
                  </a:extLst>
                </a:gridCol>
              </a:tblGrid>
              <a:tr h="411423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58389"/>
                  </a:ext>
                </a:extLst>
              </a:tr>
              <a:tr h="411423">
                <a:tc>
                  <a:txBody>
                    <a:bodyPr/>
                    <a:lstStyle/>
                    <a:p>
                      <a:pPr algn="ctr"/>
                      <a:endParaRPr kumimoji="0" 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57398"/>
                  </a:ext>
                </a:extLst>
              </a:tr>
              <a:tr h="411423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310014"/>
                  </a:ext>
                </a:extLst>
              </a:tr>
              <a:tr h="411423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54268"/>
                  </a:ext>
                </a:extLst>
              </a:tr>
              <a:tr h="411423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935469"/>
                  </a:ext>
                </a:extLst>
              </a:tr>
              <a:tr h="411423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248838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073A88DF-2705-B14A-A3FE-CCF0E1D61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540577"/>
              </p:ext>
            </p:extLst>
          </p:nvPr>
        </p:nvGraphicFramePr>
        <p:xfrm>
          <a:off x="4451772" y="2761160"/>
          <a:ext cx="513081" cy="449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27">
                  <a:extLst>
                    <a:ext uri="{9D8B030D-6E8A-4147-A177-3AD203B41FA5}">
                      <a16:colId xmlns:a16="http://schemas.microsoft.com/office/drawing/2014/main" val="3045824985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3198322204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2066111310"/>
                    </a:ext>
                  </a:extLst>
                </a:gridCol>
              </a:tblGrid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14549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334878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13873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7889581-B7CA-F548-AB65-E8B528A2C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68977"/>
              </p:ext>
            </p:extLst>
          </p:nvPr>
        </p:nvGraphicFramePr>
        <p:xfrm>
          <a:off x="5241146" y="2761160"/>
          <a:ext cx="513081" cy="449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27">
                  <a:extLst>
                    <a:ext uri="{9D8B030D-6E8A-4147-A177-3AD203B41FA5}">
                      <a16:colId xmlns:a16="http://schemas.microsoft.com/office/drawing/2014/main" val="3045824985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3198322204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2066111310"/>
                    </a:ext>
                  </a:extLst>
                </a:gridCol>
              </a:tblGrid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14549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334878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13873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8EAF63A-CF8A-874B-8ED8-295F94F50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103208"/>
              </p:ext>
            </p:extLst>
          </p:nvPr>
        </p:nvGraphicFramePr>
        <p:xfrm>
          <a:off x="6030521" y="2761160"/>
          <a:ext cx="513081" cy="449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27">
                  <a:extLst>
                    <a:ext uri="{9D8B030D-6E8A-4147-A177-3AD203B41FA5}">
                      <a16:colId xmlns:a16="http://schemas.microsoft.com/office/drawing/2014/main" val="3045824985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3198322204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2066111310"/>
                    </a:ext>
                  </a:extLst>
                </a:gridCol>
              </a:tblGrid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14549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334878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1387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3C1A175-551D-8EC0-E473-FF62834611B2}"/>
              </a:ext>
            </a:extLst>
          </p:cNvPr>
          <p:cNvSpPr/>
          <p:nvPr/>
        </p:nvSpPr>
        <p:spPr>
          <a:xfrm>
            <a:off x="2201259" y="309074"/>
            <a:ext cx="658631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Candara" panose="020E0502030303020204" pitchFamily="34" charset="0"/>
              </a:rPr>
              <a:t>P(S</a:t>
            </a:r>
            <a:r>
              <a:rPr lang="en-US" sz="3200" baseline="-25000" dirty="0">
                <a:solidFill>
                  <a:srgbClr val="7030A0"/>
                </a:solidFill>
                <a:latin typeface="Candara" panose="020E0502030303020204" pitchFamily="34" charset="0"/>
              </a:rPr>
              <a:t>t+1</a:t>
            </a:r>
            <a:r>
              <a:rPr lang="en-US" sz="3200" dirty="0">
                <a:solidFill>
                  <a:srgbClr val="7030A0"/>
                </a:solidFill>
                <a:latin typeface="Candara" panose="020E0502030303020204" pitchFamily="34" charset="0"/>
              </a:rPr>
              <a:t>|Z</a:t>
            </a:r>
            <a:r>
              <a:rPr lang="en-US" sz="3200" baseline="-25000" dirty="0">
                <a:solidFill>
                  <a:srgbClr val="7030A0"/>
                </a:solidFill>
                <a:latin typeface="Candara" panose="020E0502030303020204" pitchFamily="34" charset="0"/>
              </a:rPr>
              <a:t>1</a:t>
            </a:r>
            <a:r>
              <a:rPr lang="en-US" sz="3200" dirty="0">
                <a:solidFill>
                  <a:srgbClr val="7030A0"/>
                </a:solidFill>
                <a:latin typeface="Candara" panose="020E0502030303020204" pitchFamily="34" charset="0"/>
              </a:rPr>
              <a:t>=z</a:t>
            </a:r>
            <a:r>
              <a:rPr lang="en-US" sz="3200" baseline="-25000" dirty="0">
                <a:solidFill>
                  <a:srgbClr val="7030A0"/>
                </a:solidFill>
                <a:latin typeface="Candara" panose="020E0502030303020204" pitchFamily="34" charset="0"/>
              </a:rPr>
              <a:t>1</a:t>
            </a:r>
            <a:r>
              <a:rPr lang="en-US" sz="3200" dirty="0">
                <a:solidFill>
                  <a:srgbClr val="7030A0"/>
                </a:solidFill>
                <a:latin typeface="Candara" panose="020E0502030303020204" pitchFamily="34" charset="0"/>
              </a:rPr>
              <a:t>, …, </a:t>
            </a:r>
            <a:r>
              <a:rPr lang="en-US" sz="3200" dirty="0" err="1">
                <a:solidFill>
                  <a:srgbClr val="7030A0"/>
                </a:solidFill>
                <a:latin typeface="Candara" panose="020E0502030303020204" pitchFamily="34" charset="0"/>
              </a:rPr>
              <a:t>Z</a:t>
            </a:r>
            <a:r>
              <a:rPr lang="en-US" sz="3200" baseline="-25000" dirty="0" err="1">
                <a:solidFill>
                  <a:srgbClr val="7030A0"/>
                </a:solidFill>
                <a:latin typeface="Candara" panose="020E0502030303020204" pitchFamily="34" charset="0"/>
              </a:rPr>
              <a:t>t</a:t>
            </a:r>
            <a:r>
              <a:rPr lang="en-US" sz="3200" dirty="0">
                <a:solidFill>
                  <a:srgbClr val="7030A0"/>
                </a:solidFill>
                <a:latin typeface="Candara" panose="020E0502030303020204" pitchFamily="34" charset="0"/>
              </a:rPr>
              <a:t>=</a:t>
            </a:r>
            <a:r>
              <a:rPr lang="en-US" sz="3200" dirty="0" err="1">
                <a:solidFill>
                  <a:srgbClr val="7030A0"/>
                </a:solidFill>
                <a:latin typeface="Candara" panose="020E0502030303020204" pitchFamily="34" charset="0"/>
              </a:rPr>
              <a:t>z</a:t>
            </a:r>
            <a:r>
              <a:rPr lang="en-US" sz="3200" baseline="-25000" dirty="0" err="1">
                <a:solidFill>
                  <a:srgbClr val="7030A0"/>
                </a:solidFill>
                <a:latin typeface="Candara" panose="020E0502030303020204" pitchFamily="34" charset="0"/>
              </a:rPr>
              <a:t>t</a:t>
            </a:r>
            <a:r>
              <a:rPr lang="en-US" sz="3200" dirty="0">
                <a:solidFill>
                  <a:srgbClr val="7030A0"/>
                </a:solidFill>
                <a:latin typeface="Candara" panose="020E0502030303020204" pitchFamily="34" charset="0"/>
              </a:rPr>
              <a:t>) </a:t>
            </a:r>
          </a:p>
          <a:p>
            <a:r>
              <a:rPr lang="en-US" sz="3200" dirty="0">
                <a:solidFill>
                  <a:srgbClr val="7030A0"/>
                </a:solidFill>
                <a:latin typeface="Candara" panose="020E0502030303020204" pitchFamily="34" charset="0"/>
              </a:rPr>
              <a:t>= ∑</a:t>
            </a:r>
            <a:r>
              <a:rPr lang="en-US" sz="3200" baseline="-25000" dirty="0" err="1">
                <a:solidFill>
                  <a:srgbClr val="7030A0"/>
                </a:solidFill>
                <a:latin typeface="Candara" panose="020E0502030303020204" pitchFamily="34" charset="0"/>
              </a:rPr>
              <a:t>s</a:t>
            </a:r>
            <a:r>
              <a:rPr lang="en-US" sz="3200" dirty="0" err="1">
                <a:solidFill>
                  <a:srgbClr val="7030A0"/>
                </a:solidFill>
                <a:latin typeface="Candara" panose="020E0502030303020204" pitchFamily="34" charset="0"/>
              </a:rPr>
              <a:t>P</a:t>
            </a:r>
            <a:r>
              <a:rPr lang="en-US" sz="3200" dirty="0">
                <a:solidFill>
                  <a:srgbClr val="7030A0"/>
                </a:solidFill>
                <a:latin typeface="Candara" panose="020E0502030303020204" pitchFamily="34" charset="0"/>
              </a:rPr>
              <a:t>(S</a:t>
            </a:r>
            <a:r>
              <a:rPr lang="en-US" sz="3200" baseline="-25000" dirty="0">
                <a:solidFill>
                  <a:srgbClr val="7030A0"/>
                </a:solidFill>
                <a:latin typeface="Candara" panose="020E0502030303020204" pitchFamily="34" charset="0"/>
              </a:rPr>
              <a:t>t+1</a:t>
            </a:r>
            <a:r>
              <a:rPr lang="en-US" sz="3200" dirty="0">
                <a:solidFill>
                  <a:srgbClr val="7030A0"/>
                </a:solidFill>
                <a:latin typeface="Candara" panose="020E0502030303020204" pitchFamily="34" charset="0"/>
              </a:rPr>
              <a:t>|S</a:t>
            </a:r>
            <a:r>
              <a:rPr lang="en-US" sz="3200" baseline="-25000" dirty="0">
                <a:solidFill>
                  <a:srgbClr val="7030A0"/>
                </a:solidFill>
                <a:latin typeface="Candara" panose="020E0502030303020204" pitchFamily="34" charset="0"/>
              </a:rPr>
              <a:t>t</a:t>
            </a:r>
            <a:r>
              <a:rPr lang="en-US" sz="3200" dirty="0">
                <a:solidFill>
                  <a:srgbClr val="7030A0"/>
                </a:solidFill>
                <a:latin typeface="Candara" panose="020E0502030303020204" pitchFamily="34" charset="0"/>
              </a:rPr>
              <a:t>=s) P(S</a:t>
            </a:r>
            <a:r>
              <a:rPr lang="en-US" sz="3200" baseline="-25000" dirty="0">
                <a:solidFill>
                  <a:srgbClr val="7030A0"/>
                </a:solidFill>
                <a:latin typeface="Candara" panose="020E0502030303020204" pitchFamily="34" charset="0"/>
              </a:rPr>
              <a:t>t</a:t>
            </a:r>
            <a:r>
              <a:rPr lang="en-US" sz="3200" dirty="0">
                <a:solidFill>
                  <a:srgbClr val="7030A0"/>
                </a:solidFill>
                <a:latin typeface="Candara" panose="020E0502030303020204" pitchFamily="34" charset="0"/>
              </a:rPr>
              <a:t>|Z</a:t>
            </a:r>
            <a:r>
              <a:rPr lang="en-US" sz="3200" baseline="-25000" dirty="0">
                <a:solidFill>
                  <a:srgbClr val="7030A0"/>
                </a:solidFill>
                <a:latin typeface="Candara" panose="020E0502030303020204" pitchFamily="34" charset="0"/>
              </a:rPr>
              <a:t>1</a:t>
            </a:r>
            <a:r>
              <a:rPr lang="en-US" sz="3200" dirty="0">
                <a:solidFill>
                  <a:srgbClr val="7030A0"/>
                </a:solidFill>
                <a:latin typeface="Candara" panose="020E0502030303020204" pitchFamily="34" charset="0"/>
              </a:rPr>
              <a:t>=z</a:t>
            </a:r>
            <a:r>
              <a:rPr lang="en-US" sz="3200" baseline="-25000" dirty="0">
                <a:solidFill>
                  <a:srgbClr val="7030A0"/>
                </a:solidFill>
                <a:latin typeface="Candara" panose="020E0502030303020204" pitchFamily="34" charset="0"/>
              </a:rPr>
              <a:t>1</a:t>
            </a:r>
            <a:r>
              <a:rPr lang="en-US" sz="3200" dirty="0">
                <a:solidFill>
                  <a:srgbClr val="7030A0"/>
                </a:solidFill>
                <a:latin typeface="Candara" panose="020E0502030303020204" pitchFamily="34" charset="0"/>
              </a:rPr>
              <a:t>, …, </a:t>
            </a:r>
            <a:r>
              <a:rPr lang="en-US" sz="3200" dirty="0" err="1">
                <a:solidFill>
                  <a:srgbClr val="7030A0"/>
                </a:solidFill>
                <a:latin typeface="Candara" panose="020E0502030303020204" pitchFamily="34" charset="0"/>
              </a:rPr>
              <a:t>Z</a:t>
            </a:r>
            <a:r>
              <a:rPr lang="en-US" sz="3200" baseline="-25000" dirty="0" err="1">
                <a:solidFill>
                  <a:srgbClr val="7030A0"/>
                </a:solidFill>
                <a:latin typeface="Candara" panose="020E0502030303020204" pitchFamily="34" charset="0"/>
              </a:rPr>
              <a:t>t</a:t>
            </a:r>
            <a:r>
              <a:rPr lang="en-US" sz="3200" dirty="0">
                <a:solidFill>
                  <a:srgbClr val="7030A0"/>
                </a:solidFill>
                <a:latin typeface="Candara" panose="020E0502030303020204" pitchFamily="34" charset="0"/>
              </a:rPr>
              <a:t>=</a:t>
            </a:r>
            <a:r>
              <a:rPr lang="en-US" sz="3200" dirty="0" err="1">
                <a:solidFill>
                  <a:srgbClr val="7030A0"/>
                </a:solidFill>
                <a:latin typeface="Candara" panose="020E0502030303020204" pitchFamily="34" charset="0"/>
              </a:rPr>
              <a:t>z</a:t>
            </a:r>
            <a:r>
              <a:rPr lang="en-US" sz="3200" baseline="-25000" dirty="0" err="1">
                <a:solidFill>
                  <a:srgbClr val="7030A0"/>
                </a:solidFill>
                <a:latin typeface="Candara" panose="020E0502030303020204" pitchFamily="34" charset="0"/>
              </a:rPr>
              <a:t>t</a:t>
            </a:r>
            <a:r>
              <a:rPr lang="en-US" sz="3200" dirty="0">
                <a:solidFill>
                  <a:srgbClr val="7030A0"/>
                </a:solidFill>
                <a:latin typeface="Candara" panose="020E0502030303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586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FE2D-BD1D-40FC-91D9-B47EED6E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Sensing: Evidence Conditional Probability </a:t>
            </a:r>
            <a:r>
              <a:rPr lang="en-US" dirty="0">
                <a:solidFill>
                  <a:srgbClr val="7030A0"/>
                </a:solidFill>
              </a:rPr>
              <a:t>P(</a:t>
            </a:r>
            <a:r>
              <a:rPr lang="en-US" dirty="0" err="1">
                <a:solidFill>
                  <a:srgbClr val="7030A0"/>
                </a:solidFill>
              </a:rPr>
              <a:t>Z</a:t>
            </a:r>
            <a:r>
              <a:rPr lang="en-US" baseline="-25000" dirty="0" err="1">
                <a:solidFill>
                  <a:srgbClr val="7030A0"/>
                </a:solidFill>
              </a:rPr>
              <a:t>t</a:t>
            </a:r>
            <a:r>
              <a:rPr lang="en-US" dirty="0" err="1">
                <a:solidFill>
                  <a:srgbClr val="7030A0"/>
                </a:solidFill>
              </a:rPr>
              <a:t>|S</a:t>
            </a:r>
            <a:r>
              <a:rPr lang="en-US" baseline="-25000" dirty="0" err="1">
                <a:solidFill>
                  <a:srgbClr val="7030A0"/>
                </a:solidFill>
              </a:rPr>
              <a:t>t</a:t>
            </a:r>
            <a:r>
              <a:rPr lang="en-US" dirty="0">
                <a:solidFill>
                  <a:srgbClr val="7030A0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357E7-92B0-4055-9305-0E11C91A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70159"/>
            <a:ext cx="8229600" cy="3983049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Z</a:t>
            </a:r>
            <a:r>
              <a:rPr lang="en-US" baseline="-25000" dirty="0" err="1">
                <a:solidFill>
                  <a:srgbClr val="7030A0"/>
                </a:solidFill>
              </a:rPr>
              <a:t>t</a:t>
            </a:r>
            <a:r>
              <a:rPr lang="en-US" baseline="-25000" dirty="0">
                <a:solidFill>
                  <a:srgbClr val="7030A0"/>
                </a:solidFill>
              </a:rPr>
              <a:t> </a:t>
            </a:r>
            <a:r>
              <a:rPr lang="en-US" dirty="0"/>
              <a:t>is composed of 4 random variables for four directions: </a:t>
            </a:r>
          </a:p>
          <a:p>
            <a:pPr lvl="1"/>
            <a:r>
              <a:rPr lang="en-US" dirty="0" err="1">
                <a:solidFill>
                  <a:srgbClr val="7030A0"/>
                </a:solidFill>
              </a:rPr>
              <a:t>Z</a:t>
            </a:r>
            <a:r>
              <a:rPr lang="en-US" baseline="-25000" dirty="0" err="1">
                <a:solidFill>
                  <a:srgbClr val="7030A0"/>
                </a:solidFill>
              </a:rPr>
              <a:t>t</a:t>
            </a:r>
            <a:r>
              <a:rPr lang="en-US" baseline="-25000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= (</a:t>
            </a:r>
            <a:r>
              <a:rPr lang="en-US" dirty="0" err="1">
                <a:solidFill>
                  <a:srgbClr val="7030A0"/>
                </a:solidFill>
              </a:rPr>
              <a:t>Z</a:t>
            </a:r>
            <a:r>
              <a:rPr lang="en-US" baseline="-25000" dirty="0" err="1">
                <a:solidFill>
                  <a:srgbClr val="7030A0"/>
                </a:solidFill>
              </a:rPr>
              <a:t>W,t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baseline="-25000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Z</a:t>
            </a:r>
            <a:r>
              <a:rPr lang="en-US" baseline="-25000" dirty="0" err="1">
                <a:solidFill>
                  <a:srgbClr val="7030A0"/>
                </a:solidFill>
              </a:rPr>
              <a:t>N,t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baseline="-25000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Z</a:t>
            </a:r>
            <a:r>
              <a:rPr lang="en-US" baseline="-25000" dirty="0" err="1">
                <a:solidFill>
                  <a:srgbClr val="7030A0"/>
                </a:solidFill>
              </a:rPr>
              <a:t>E,t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Z</a:t>
            </a:r>
            <a:r>
              <a:rPr lang="en-US" baseline="-25000" dirty="0" err="1">
                <a:solidFill>
                  <a:srgbClr val="7030A0"/>
                </a:solidFill>
              </a:rPr>
              <a:t>S,t</a:t>
            </a:r>
            <a:r>
              <a:rPr lang="en-US" dirty="0">
                <a:solidFill>
                  <a:srgbClr val="7030A0"/>
                </a:solidFill>
              </a:rPr>
              <a:t>)</a:t>
            </a:r>
            <a:endParaRPr lang="en-US" dirty="0"/>
          </a:p>
          <a:p>
            <a:r>
              <a:rPr lang="en-US" dirty="0"/>
              <a:t>For each state </a:t>
            </a:r>
            <a:r>
              <a:rPr lang="en-US" dirty="0">
                <a:solidFill>
                  <a:srgbClr val="7030A0"/>
                </a:solidFill>
              </a:rPr>
              <a:t>S</a:t>
            </a:r>
            <a:r>
              <a:rPr lang="en-US" baseline="-25000" dirty="0">
                <a:solidFill>
                  <a:srgbClr val="7030A0"/>
                </a:solidFill>
              </a:rPr>
              <a:t>t</a:t>
            </a:r>
            <a:r>
              <a:rPr lang="en-US" dirty="0"/>
              <a:t>, conditionally independent: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P(</a:t>
            </a:r>
            <a:r>
              <a:rPr lang="en-US" dirty="0" err="1">
                <a:solidFill>
                  <a:srgbClr val="7030A0"/>
                </a:solidFill>
              </a:rPr>
              <a:t>Z</a:t>
            </a:r>
            <a:r>
              <a:rPr lang="en-US" baseline="-25000" dirty="0" err="1">
                <a:solidFill>
                  <a:srgbClr val="7030A0"/>
                </a:solidFill>
              </a:rPr>
              <a:t>t</a:t>
            </a:r>
            <a:r>
              <a:rPr lang="en-US" dirty="0" err="1">
                <a:solidFill>
                  <a:srgbClr val="7030A0"/>
                </a:solidFill>
              </a:rPr>
              <a:t>|S</a:t>
            </a:r>
            <a:r>
              <a:rPr lang="en-US" baseline="-25000" dirty="0" err="1">
                <a:solidFill>
                  <a:srgbClr val="7030A0"/>
                </a:solidFill>
              </a:rPr>
              <a:t>t</a:t>
            </a:r>
            <a:r>
              <a:rPr lang="en-US" dirty="0">
                <a:solidFill>
                  <a:srgbClr val="7030A0"/>
                </a:solidFill>
              </a:rPr>
              <a:t>) = P(</a:t>
            </a:r>
            <a:r>
              <a:rPr lang="en-US" dirty="0" err="1">
                <a:solidFill>
                  <a:srgbClr val="7030A0"/>
                </a:solidFill>
              </a:rPr>
              <a:t>Z</a:t>
            </a:r>
            <a:r>
              <a:rPr lang="en-US" baseline="-25000" dirty="0" err="1">
                <a:solidFill>
                  <a:srgbClr val="7030A0"/>
                </a:solidFill>
              </a:rPr>
              <a:t>W,t</a:t>
            </a:r>
            <a:r>
              <a:rPr lang="en-US" dirty="0" err="1">
                <a:solidFill>
                  <a:srgbClr val="7030A0"/>
                </a:solidFill>
              </a:rPr>
              <a:t>|S</a:t>
            </a:r>
            <a:r>
              <a:rPr lang="en-US" baseline="-25000" dirty="0" err="1">
                <a:solidFill>
                  <a:srgbClr val="7030A0"/>
                </a:solidFill>
              </a:rPr>
              <a:t>t</a:t>
            </a:r>
            <a:r>
              <a:rPr lang="en-US" dirty="0">
                <a:solidFill>
                  <a:srgbClr val="7030A0"/>
                </a:solidFill>
              </a:rPr>
              <a:t>) P(</a:t>
            </a:r>
            <a:r>
              <a:rPr lang="en-US" dirty="0" err="1">
                <a:solidFill>
                  <a:srgbClr val="7030A0"/>
                </a:solidFill>
              </a:rPr>
              <a:t>Z</a:t>
            </a:r>
            <a:r>
              <a:rPr lang="en-US" baseline="-25000" dirty="0" err="1">
                <a:solidFill>
                  <a:srgbClr val="7030A0"/>
                </a:solidFill>
              </a:rPr>
              <a:t>W,t</a:t>
            </a:r>
            <a:r>
              <a:rPr lang="en-US" dirty="0" err="1">
                <a:solidFill>
                  <a:srgbClr val="7030A0"/>
                </a:solidFill>
              </a:rPr>
              <a:t>|S</a:t>
            </a:r>
            <a:r>
              <a:rPr lang="en-US" baseline="-25000" dirty="0" err="1">
                <a:solidFill>
                  <a:srgbClr val="7030A0"/>
                </a:solidFill>
              </a:rPr>
              <a:t>t</a:t>
            </a:r>
            <a:r>
              <a:rPr lang="en-US" dirty="0">
                <a:solidFill>
                  <a:srgbClr val="7030A0"/>
                </a:solidFill>
              </a:rPr>
              <a:t>) P(</a:t>
            </a:r>
            <a:r>
              <a:rPr lang="en-US" dirty="0" err="1">
                <a:solidFill>
                  <a:srgbClr val="7030A0"/>
                </a:solidFill>
              </a:rPr>
              <a:t>Z</a:t>
            </a:r>
            <a:r>
              <a:rPr lang="en-US" baseline="-25000" dirty="0" err="1">
                <a:solidFill>
                  <a:srgbClr val="7030A0"/>
                </a:solidFill>
              </a:rPr>
              <a:t>W,t</a:t>
            </a:r>
            <a:r>
              <a:rPr lang="en-US" dirty="0" err="1">
                <a:solidFill>
                  <a:srgbClr val="7030A0"/>
                </a:solidFill>
              </a:rPr>
              <a:t>|S</a:t>
            </a:r>
            <a:r>
              <a:rPr lang="en-US" baseline="-25000" dirty="0" err="1">
                <a:solidFill>
                  <a:srgbClr val="7030A0"/>
                </a:solidFill>
              </a:rPr>
              <a:t>t</a:t>
            </a:r>
            <a:r>
              <a:rPr lang="en-US" dirty="0">
                <a:solidFill>
                  <a:srgbClr val="7030A0"/>
                </a:solidFill>
              </a:rPr>
              <a:t>) P(</a:t>
            </a:r>
            <a:r>
              <a:rPr lang="en-US" dirty="0" err="1">
                <a:solidFill>
                  <a:srgbClr val="7030A0"/>
                </a:solidFill>
              </a:rPr>
              <a:t>Z</a:t>
            </a:r>
            <a:r>
              <a:rPr lang="en-US" baseline="-25000" dirty="0" err="1">
                <a:solidFill>
                  <a:srgbClr val="7030A0"/>
                </a:solidFill>
              </a:rPr>
              <a:t>W,t</a:t>
            </a:r>
            <a:r>
              <a:rPr lang="en-US" dirty="0" err="1">
                <a:solidFill>
                  <a:srgbClr val="7030A0"/>
                </a:solidFill>
              </a:rPr>
              <a:t>|S</a:t>
            </a:r>
            <a:r>
              <a:rPr lang="en-US" baseline="-25000" dirty="0" err="1">
                <a:solidFill>
                  <a:srgbClr val="7030A0"/>
                </a:solidFill>
              </a:rPr>
              <a:t>t</a:t>
            </a:r>
            <a:r>
              <a:rPr lang="en-US" dirty="0">
                <a:solidFill>
                  <a:srgbClr val="7030A0"/>
                </a:solidFill>
              </a:rPr>
              <a:t>)</a:t>
            </a:r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P(</a:t>
            </a:r>
            <a:r>
              <a:rPr lang="en-US" dirty="0" err="1">
                <a:solidFill>
                  <a:srgbClr val="7030A0"/>
                </a:solidFill>
              </a:rPr>
              <a:t>Z</a:t>
            </a:r>
            <a:r>
              <a:rPr lang="en-US" baseline="-25000" dirty="0" err="1">
                <a:solidFill>
                  <a:srgbClr val="7030A0"/>
                </a:solidFill>
              </a:rPr>
              <a:t>t</a:t>
            </a:r>
            <a:r>
              <a:rPr lang="en-US" dirty="0">
                <a:solidFill>
                  <a:srgbClr val="7030A0"/>
                </a:solidFill>
              </a:rPr>
              <a:t>=(1,0,0,0)|S</a:t>
            </a:r>
            <a:r>
              <a:rPr lang="en-US" baseline="-25000" dirty="0">
                <a:solidFill>
                  <a:srgbClr val="7030A0"/>
                </a:solidFill>
              </a:rPr>
              <a:t>t</a:t>
            </a:r>
            <a:r>
              <a:rPr lang="en-US" dirty="0">
                <a:solidFill>
                  <a:srgbClr val="7030A0"/>
                </a:solidFill>
              </a:rPr>
              <a:t>=B) = 0.85*0.95*0.95*0.95 = 0.7288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P(</a:t>
            </a:r>
            <a:r>
              <a:rPr lang="en-US" dirty="0" err="1">
                <a:solidFill>
                  <a:srgbClr val="7030A0"/>
                </a:solidFill>
              </a:rPr>
              <a:t>Z</a:t>
            </a:r>
            <a:r>
              <a:rPr lang="en-US" baseline="-25000" dirty="0" err="1">
                <a:solidFill>
                  <a:srgbClr val="7030A0"/>
                </a:solidFill>
              </a:rPr>
              <a:t>t</a:t>
            </a:r>
            <a:r>
              <a:rPr lang="en-US" dirty="0">
                <a:solidFill>
                  <a:srgbClr val="7030A0"/>
                </a:solidFill>
              </a:rPr>
              <a:t>=(0,0,0,1)|S</a:t>
            </a:r>
            <a:r>
              <a:rPr lang="en-US" baseline="-25000" dirty="0">
                <a:solidFill>
                  <a:srgbClr val="7030A0"/>
                </a:solidFill>
              </a:rPr>
              <a:t>t</a:t>
            </a:r>
            <a:r>
              <a:rPr lang="en-US" dirty="0">
                <a:solidFill>
                  <a:srgbClr val="7030A0"/>
                </a:solidFill>
              </a:rPr>
              <a:t>=B) = 0.15*0.95*0.95*0.05 = 0.0068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E7183-7032-48C5-85E4-7FF70BD9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BD1407-AE81-B64D-9278-C74179474AC7}"/>
                  </a:ext>
                </a:extLst>
              </p:cNvPr>
              <p:cNvSpPr txBox="1"/>
              <p:nvPr/>
            </p:nvSpPr>
            <p:spPr>
              <a:xfrm>
                <a:off x="165016" y="6320135"/>
                <a:ext cx="83299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Candara" panose="020E0502030303020204" pitchFamily="34" charset="0"/>
                  </a:rPr>
                  <a:t>Filtering: </a:t>
                </a:r>
                <a:r>
                  <a:rPr lang="en-US" sz="24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P(S</a:t>
                </a:r>
                <a:r>
                  <a:rPr lang="en-US" sz="2400" baseline="-250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t</a:t>
                </a:r>
                <a:r>
                  <a:rPr lang="en-US" sz="24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|Z</a:t>
                </a:r>
                <a:r>
                  <a:rPr lang="en-US" sz="2400" baseline="-250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1</a:t>
                </a:r>
                <a:r>
                  <a:rPr lang="en-US" sz="24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=z</a:t>
                </a:r>
                <a:r>
                  <a:rPr lang="en-US" sz="2400" baseline="-250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1</a:t>
                </a:r>
                <a:r>
                  <a:rPr lang="en-US" sz="24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, …, </a:t>
                </a:r>
                <a:r>
                  <a:rPr lang="en-US" sz="2400" dirty="0" err="1">
                    <a:solidFill>
                      <a:srgbClr val="7030A0"/>
                    </a:solidFill>
                    <a:latin typeface="Candara" panose="020E0502030303020204" pitchFamily="34" charset="0"/>
                  </a:rPr>
                  <a:t>Z</a:t>
                </a:r>
                <a:r>
                  <a:rPr lang="en-US" sz="2400" baseline="-25000" dirty="0" err="1">
                    <a:solidFill>
                      <a:srgbClr val="7030A0"/>
                    </a:solidFill>
                    <a:latin typeface="Candara" panose="020E0502030303020204" pitchFamily="34" charset="0"/>
                  </a:rPr>
                  <a:t>t</a:t>
                </a:r>
                <a:r>
                  <a:rPr lang="en-US" sz="24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=</a:t>
                </a:r>
                <a:r>
                  <a:rPr lang="en-US" sz="2400" dirty="0" err="1">
                    <a:solidFill>
                      <a:srgbClr val="7030A0"/>
                    </a:solidFill>
                    <a:latin typeface="Candara" panose="020E0502030303020204" pitchFamily="34" charset="0"/>
                  </a:rPr>
                  <a:t>z</a:t>
                </a:r>
                <a:r>
                  <a:rPr lang="en-US" sz="2400" baseline="-25000" dirty="0" err="1">
                    <a:solidFill>
                      <a:srgbClr val="7030A0"/>
                    </a:solidFill>
                    <a:latin typeface="Candara" panose="020E0502030303020204" pitchFamily="34" charset="0"/>
                  </a:rPr>
                  <a:t>t</a:t>
                </a:r>
                <a:r>
                  <a:rPr lang="en-US" sz="24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∝ 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P(</a:t>
                </a:r>
                <a:r>
                  <a:rPr lang="en-US" sz="2400" dirty="0" err="1">
                    <a:solidFill>
                      <a:srgbClr val="FF0000"/>
                    </a:solidFill>
                    <a:latin typeface="Candara" panose="020E0502030303020204" pitchFamily="34" charset="0"/>
                  </a:rPr>
                  <a:t>Z</a:t>
                </a:r>
                <a:r>
                  <a:rPr lang="en-US" sz="2400" baseline="-25000" dirty="0" err="1">
                    <a:solidFill>
                      <a:srgbClr val="FF0000"/>
                    </a:solidFill>
                    <a:latin typeface="Candara" panose="020E0502030303020204" pitchFamily="34" charset="0"/>
                  </a:rPr>
                  <a:t>t</a:t>
                </a:r>
                <a:r>
                  <a:rPr lang="en-US" sz="2400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=</a:t>
                </a:r>
                <a:r>
                  <a:rPr lang="en-US" sz="2400" dirty="0" err="1">
                    <a:solidFill>
                      <a:srgbClr val="FF0000"/>
                    </a:solidFill>
                    <a:latin typeface="Candara" panose="020E0502030303020204" pitchFamily="34" charset="0"/>
                  </a:rPr>
                  <a:t>z</a:t>
                </a:r>
                <a:r>
                  <a:rPr lang="en-US" sz="2400" baseline="-25000" dirty="0" err="1">
                    <a:solidFill>
                      <a:srgbClr val="FF0000"/>
                    </a:solidFill>
                    <a:latin typeface="Candara" panose="020E0502030303020204" pitchFamily="34" charset="0"/>
                  </a:rPr>
                  <a:t>t</a:t>
                </a:r>
                <a:r>
                  <a:rPr lang="en-US" sz="2400" dirty="0" err="1">
                    <a:solidFill>
                      <a:srgbClr val="FF0000"/>
                    </a:solidFill>
                    <a:latin typeface="Candara" panose="020E0502030303020204" pitchFamily="34" charset="0"/>
                  </a:rPr>
                  <a:t>|S</a:t>
                </a:r>
                <a:r>
                  <a:rPr lang="en-US" sz="2400" baseline="-25000" dirty="0" err="1">
                    <a:solidFill>
                      <a:srgbClr val="FF0000"/>
                    </a:solidFill>
                    <a:latin typeface="Candara" panose="020E0502030303020204" pitchFamily="34" charset="0"/>
                  </a:rPr>
                  <a:t>t</a:t>
                </a:r>
                <a:r>
                  <a:rPr lang="en-US" sz="2400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) </a:t>
                </a:r>
                <a:r>
                  <a:rPr lang="en-US" sz="24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P(S</a:t>
                </a:r>
                <a:r>
                  <a:rPr lang="en-US" sz="2400" baseline="-250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t</a:t>
                </a:r>
                <a:r>
                  <a:rPr lang="en-US" sz="24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|Z</a:t>
                </a:r>
                <a:r>
                  <a:rPr lang="en-US" sz="2400" baseline="-250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1</a:t>
                </a:r>
                <a:r>
                  <a:rPr lang="en-US" sz="24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=z</a:t>
                </a:r>
                <a:r>
                  <a:rPr lang="en-US" sz="2400" baseline="-250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1</a:t>
                </a:r>
                <a:r>
                  <a:rPr lang="en-US" sz="24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, …, Z</a:t>
                </a:r>
                <a:r>
                  <a:rPr lang="en-US" sz="2400" baseline="-250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t-1</a:t>
                </a:r>
                <a:r>
                  <a:rPr lang="en-US" sz="24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=z</a:t>
                </a:r>
                <a:r>
                  <a:rPr lang="en-US" sz="2400" baseline="-250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t-1</a:t>
                </a:r>
                <a:r>
                  <a:rPr lang="en-US" sz="24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BD1407-AE81-B64D-9278-C74179474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16" y="6320135"/>
                <a:ext cx="8329930" cy="461665"/>
              </a:xfrm>
              <a:prstGeom prst="rect">
                <a:avLst/>
              </a:prstGeom>
              <a:blipFill>
                <a:blip r:embed="rId2"/>
                <a:stretch>
                  <a:fillRect l="-1064" t="-7895" r="-304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E737448-6BE2-B847-8DB7-F4B4FC02A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718400"/>
              </p:ext>
            </p:extLst>
          </p:nvPr>
        </p:nvGraphicFramePr>
        <p:xfrm>
          <a:off x="6844098" y="3882836"/>
          <a:ext cx="2009077" cy="17830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7011">
                  <a:extLst>
                    <a:ext uri="{9D8B030D-6E8A-4147-A177-3AD203B41FA5}">
                      <a16:colId xmlns:a16="http://schemas.microsoft.com/office/drawing/2014/main" val="3720606854"/>
                    </a:ext>
                  </a:extLst>
                </a:gridCol>
                <a:gridCol w="287011">
                  <a:extLst>
                    <a:ext uri="{9D8B030D-6E8A-4147-A177-3AD203B41FA5}">
                      <a16:colId xmlns:a16="http://schemas.microsoft.com/office/drawing/2014/main" val="562884134"/>
                    </a:ext>
                  </a:extLst>
                </a:gridCol>
                <a:gridCol w="287011">
                  <a:extLst>
                    <a:ext uri="{9D8B030D-6E8A-4147-A177-3AD203B41FA5}">
                      <a16:colId xmlns:a16="http://schemas.microsoft.com/office/drawing/2014/main" val="4101628491"/>
                    </a:ext>
                  </a:extLst>
                </a:gridCol>
                <a:gridCol w="287011">
                  <a:extLst>
                    <a:ext uri="{9D8B030D-6E8A-4147-A177-3AD203B41FA5}">
                      <a16:colId xmlns:a16="http://schemas.microsoft.com/office/drawing/2014/main" val="2218089816"/>
                    </a:ext>
                  </a:extLst>
                </a:gridCol>
                <a:gridCol w="287011">
                  <a:extLst>
                    <a:ext uri="{9D8B030D-6E8A-4147-A177-3AD203B41FA5}">
                      <a16:colId xmlns:a16="http://schemas.microsoft.com/office/drawing/2014/main" val="1184929929"/>
                    </a:ext>
                  </a:extLst>
                </a:gridCol>
                <a:gridCol w="287011">
                  <a:extLst>
                    <a:ext uri="{9D8B030D-6E8A-4147-A177-3AD203B41FA5}">
                      <a16:colId xmlns:a16="http://schemas.microsoft.com/office/drawing/2014/main" val="2195742242"/>
                    </a:ext>
                  </a:extLst>
                </a:gridCol>
                <a:gridCol w="287011">
                  <a:extLst>
                    <a:ext uri="{9D8B030D-6E8A-4147-A177-3AD203B41FA5}">
                      <a16:colId xmlns:a16="http://schemas.microsoft.com/office/drawing/2014/main" val="3122213775"/>
                    </a:ext>
                  </a:extLst>
                </a:gridCol>
              </a:tblGrid>
              <a:tr h="285805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58389"/>
                  </a:ext>
                </a:extLst>
              </a:tr>
              <a:tr h="285805">
                <a:tc>
                  <a:txBody>
                    <a:bodyPr/>
                    <a:lstStyle/>
                    <a:p>
                      <a:pPr algn="ctr"/>
                      <a:endParaRPr kumimoji="0" 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57398"/>
                  </a:ext>
                </a:extLst>
              </a:tr>
              <a:tr h="285805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310014"/>
                  </a:ext>
                </a:extLst>
              </a:tr>
              <a:tr h="285805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54268"/>
                  </a:ext>
                </a:extLst>
              </a:tr>
              <a:tr h="285805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935469"/>
                  </a:ext>
                </a:extLst>
              </a:tr>
              <a:tr h="285805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248838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2DA55AA9-392E-3E4A-B38C-7FA3F5646292}"/>
              </a:ext>
            </a:extLst>
          </p:cNvPr>
          <p:cNvSpPr/>
          <p:nvPr/>
        </p:nvSpPr>
        <p:spPr>
          <a:xfrm>
            <a:off x="719565" y="986186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AC09E8-E0F7-9449-BDB1-206214C1641D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1043335" y="1153063"/>
            <a:ext cx="46887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0DC7042-1395-D749-AD7C-E6C38A0071ED}"/>
              </a:ext>
            </a:extLst>
          </p:cNvPr>
          <p:cNvSpPr/>
          <p:nvPr/>
        </p:nvSpPr>
        <p:spPr>
          <a:xfrm>
            <a:off x="719565" y="1686723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D08F1A-2EBD-AF46-9344-ABD307B2D556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881449" y="1319942"/>
            <a:ext cx="3" cy="3667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0F6FB69-7D06-3540-BEB3-1876DCBA600F}"/>
              </a:ext>
            </a:extLst>
          </p:cNvPr>
          <p:cNvSpPr/>
          <p:nvPr/>
        </p:nvSpPr>
        <p:spPr>
          <a:xfrm>
            <a:off x="1512211" y="986186"/>
            <a:ext cx="323771" cy="3337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D589D7-0EA0-5549-A972-8FA3E104B2D8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1835981" y="1153063"/>
            <a:ext cx="46887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6278B72-5057-3747-8DAA-35BE17BEA86E}"/>
              </a:ext>
            </a:extLst>
          </p:cNvPr>
          <p:cNvSpPr/>
          <p:nvPr/>
        </p:nvSpPr>
        <p:spPr>
          <a:xfrm>
            <a:off x="1512211" y="1686723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8FD09D-147D-B849-A901-EF4663879171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 flipH="1">
            <a:off x="1674097" y="1319942"/>
            <a:ext cx="3" cy="3667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9336B35-FA3A-404C-BAF4-DB9794002CA4}"/>
              </a:ext>
            </a:extLst>
          </p:cNvPr>
          <p:cNvSpPr/>
          <p:nvPr/>
        </p:nvSpPr>
        <p:spPr>
          <a:xfrm>
            <a:off x="2304855" y="986186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F3945BA-405A-1848-9771-5B6C6611E0AD}"/>
              </a:ext>
            </a:extLst>
          </p:cNvPr>
          <p:cNvSpPr/>
          <p:nvPr/>
        </p:nvSpPr>
        <p:spPr>
          <a:xfrm>
            <a:off x="2304855" y="1686723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C48542-269C-E042-B50D-CB2680706BCC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 flipH="1">
            <a:off x="2466742" y="1319942"/>
            <a:ext cx="3" cy="3667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C4E5FD3-C0FD-274A-84D7-D9C4692B5B21}"/>
              </a:ext>
            </a:extLst>
          </p:cNvPr>
          <p:cNvSpPr/>
          <p:nvPr/>
        </p:nvSpPr>
        <p:spPr>
          <a:xfrm>
            <a:off x="1065806" y="841926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868657-9535-C943-B67C-071EDAE27AF2}"/>
              </a:ext>
            </a:extLst>
          </p:cNvPr>
          <p:cNvSpPr/>
          <p:nvPr/>
        </p:nvSpPr>
        <p:spPr>
          <a:xfrm>
            <a:off x="1857102" y="841926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09A92A-5C87-7242-9C38-5D8608D5F469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2634162" y="1143200"/>
            <a:ext cx="46887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800E48A-6BEE-294B-9D64-18C18D06A682}"/>
              </a:ext>
            </a:extLst>
          </p:cNvPr>
          <p:cNvSpPr/>
          <p:nvPr/>
        </p:nvSpPr>
        <p:spPr>
          <a:xfrm>
            <a:off x="3103039" y="976323"/>
            <a:ext cx="323771" cy="3337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4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B7C90F-9F0A-FD4E-AF4B-2EB3019B196D}"/>
              </a:ext>
            </a:extLst>
          </p:cNvPr>
          <p:cNvCxnSpPr>
            <a:cxnSpLocks/>
            <a:stCxn id="23" idx="6"/>
            <a:endCxn id="27" idx="2"/>
          </p:cNvCxnSpPr>
          <p:nvPr/>
        </p:nvCxnSpPr>
        <p:spPr>
          <a:xfrm>
            <a:off x="3426807" y="1143200"/>
            <a:ext cx="46887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1ACBAAB-C76B-7447-92B3-FB25C55C47DE}"/>
              </a:ext>
            </a:extLst>
          </p:cNvPr>
          <p:cNvSpPr/>
          <p:nvPr/>
        </p:nvSpPr>
        <p:spPr>
          <a:xfrm>
            <a:off x="3103038" y="1676862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4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3105C6A-DF7C-1B4F-9132-057BC35F1CB3}"/>
              </a:ext>
            </a:extLst>
          </p:cNvPr>
          <p:cNvCxnSpPr>
            <a:cxnSpLocks/>
            <a:stCxn id="23" idx="4"/>
            <a:endCxn id="25" idx="0"/>
          </p:cNvCxnSpPr>
          <p:nvPr/>
        </p:nvCxnSpPr>
        <p:spPr>
          <a:xfrm flipH="1">
            <a:off x="3264923" y="1310078"/>
            <a:ext cx="3" cy="3667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4D9D114-C09A-414F-A91E-0B3F89B1A213}"/>
              </a:ext>
            </a:extLst>
          </p:cNvPr>
          <p:cNvSpPr/>
          <p:nvPr/>
        </p:nvSpPr>
        <p:spPr>
          <a:xfrm>
            <a:off x="3895683" y="976323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5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257F0D0-697D-064E-99BE-E18108BEE776}"/>
              </a:ext>
            </a:extLst>
          </p:cNvPr>
          <p:cNvSpPr/>
          <p:nvPr/>
        </p:nvSpPr>
        <p:spPr>
          <a:xfrm>
            <a:off x="3895683" y="1676862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5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5C6DC37-ED0E-134E-A188-E5F6AA95C92A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4057567" y="1310078"/>
            <a:ext cx="3" cy="3667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ACC90E9-5987-2E40-9476-35EB420A91C4}"/>
              </a:ext>
            </a:extLst>
          </p:cNvPr>
          <p:cNvSpPr/>
          <p:nvPr/>
        </p:nvSpPr>
        <p:spPr>
          <a:xfrm>
            <a:off x="2656633" y="832065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B6E618-F9DA-E044-9A3B-4CC948A72ABD}"/>
              </a:ext>
            </a:extLst>
          </p:cNvPr>
          <p:cNvSpPr/>
          <p:nvPr/>
        </p:nvSpPr>
        <p:spPr>
          <a:xfrm>
            <a:off x="3447929" y="832065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N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2357A7A2-87B4-0D45-8DC2-31331C00F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076315"/>
              </p:ext>
            </p:extLst>
          </p:nvPr>
        </p:nvGraphicFramePr>
        <p:xfrm>
          <a:off x="631453" y="2094696"/>
          <a:ext cx="513081" cy="449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27">
                  <a:extLst>
                    <a:ext uri="{9D8B030D-6E8A-4147-A177-3AD203B41FA5}">
                      <a16:colId xmlns:a16="http://schemas.microsoft.com/office/drawing/2014/main" val="3045824985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3198322204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2066111310"/>
                    </a:ext>
                  </a:extLst>
                </a:gridCol>
              </a:tblGrid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14549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334878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13873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143AF2FE-6433-6248-A76B-61833F846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741791"/>
              </p:ext>
            </p:extLst>
          </p:nvPr>
        </p:nvGraphicFramePr>
        <p:xfrm>
          <a:off x="1420827" y="2094696"/>
          <a:ext cx="513081" cy="449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27">
                  <a:extLst>
                    <a:ext uri="{9D8B030D-6E8A-4147-A177-3AD203B41FA5}">
                      <a16:colId xmlns:a16="http://schemas.microsoft.com/office/drawing/2014/main" val="3045824985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3198322204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2066111310"/>
                    </a:ext>
                  </a:extLst>
                </a:gridCol>
              </a:tblGrid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14549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334878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13873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E0C5A7FD-123D-D142-B46C-62D8770AF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120935"/>
              </p:ext>
            </p:extLst>
          </p:nvPr>
        </p:nvGraphicFramePr>
        <p:xfrm>
          <a:off x="2210201" y="2094696"/>
          <a:ext cx="513081" cy="449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27">
                  <a:extLst>
                    <a:ext uri="{9D8B030D-6E8A-4147-A177-3AD203B41FA5}">
                      <a16:colId xmlns:a16="http://schemas.microsoft.com/office/drawing/2014/main" val="3045824985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3198322204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2066111310"/>
                    </a:ext>
                  </a:extLst>
                </a:gridCol>
              </a:tblGrid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14549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334878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13873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69908DB0-BEB0-3840-9344-DF5A70347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651540"/>
              </p:ext>
            </p:extLst>
          </p:nvPr>
        </p:nvGraphicFramePr>
        <p:xfrm>
          <a:off x="2999575" y="2094696"/>
          <a:ext cx="513081" cy="449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27">
                  <a:extLst>
                    <a:ext uri="{9D8B030D-6E8A-4147-A177-3AD203B41FA5}">
                      <a16:colId xmlns:a16="http://schemas.microsoft.com/office/drawing/2014/main" val="3045824985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3198322204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2066111310"/>
                    </a:ext>
                  </a:extLst>
                </a:gridCol>
              </a:tblGrid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14549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334878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13873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9629220F-6D73-F240-8C04-3F0B38E45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32752"/>
              </p:ext>
            </p:extLst>
          </p:nvPr>
        </p:nvGraphicFramePr>
        <p:xfrm>
          <a:off x="3788950" y="2094696"/>
          <a:ext cx="513081" cy="449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27">
                  <a:extLst>
                    <a:ext uri="{9D8B030D-6E8A-4147-A177-3AD203B41FA5}">
                      <a16:colId xmlns:a16="http://schemas.microsoft.com/office/drawing/2014/main" val="3045824985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3198322204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2066111310"/>
                    </a:ext>
                  </a:extLst>
                </a:gridCol>
              </a:tblGrid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14549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334878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13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09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733A2-CC98-489E-A148-5B996B6C6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075" y="2673375"/>
            <a:ext cx="4930492" cy="36075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need to provide at least two transition matrices for two different actions in the testing:</a:t>
            </a:r>
          </a:p>
          <a:p>
            <a:pPr lvl="1"/>
            <a:r>
              <a:rPr lang="en-US" sz="2000" dirty="0"/>
              <a:t>Moving westward; Moving northward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sz="2000" dirty="0"/>
              <a:t>Moving westward </a:t>
            </a:r>
            <a:br>
              <a:rPr lang="en-US" sz="2000" dirty="0"/>
            </a:br>
            <a:r>
              <a:rPr lang="en-US" sz="2000" dirty="0">
                <a:solidFill>
                  <a:srgbClr val="7030A0"/>
                </a:solidFill>
              </a:rPr>
              <a:t>P</a:t>
            </a:r>
            <a:r>
              <a:rPr lang="en-US" sz="2000" baseline="-25000" dirty="0">
                <a:solidFill>
                  <a:srgbClr val="7030A0"/>
                </a:solidFill>
              </a:rPr>
              <a:t>W</a:t>
            </a:r>
            <a:r>
              <a:rPr lang="en-US" sz="2000" dirty="0">
                <a:solidFill>
                  <a:srgbClr val="7030A0"/>
                </a:solidFill>
              </a:rPr>
              <a:t>(S</a:t>
            </a:r>
            <a:r>
              <a:rPr lang="en-US" sz="2000" baseline="-25000" dirty="0">
                <a:solidFill>
                  <a:srgbClr val="7030A0"/>
                </a:solidFill>
              </a:rPr>
              <a:t>t+1</a:t>
            </a:r>
            <a:r>
              <a:rPr lang="en-US" sz="2000" dirty="0">
                <a:solidFill>
                  <a:srgbClr val="7030A0"/>
                </a:solidFill>
              </a:rPr>
              <a:t>=</a:t>
            </a:r>
            <a:r>
              <a:rPr lang="en-US" sz="2000" dirty="0" err="1">
                <a:solidFill>
                  <a:srgbClr val="7030A0"/>
                </a:solidFill>
              </a:rPr>
              <a:t>B|S</a:t>
            </a:r>
            <a:r>
              <a:rPr lang="en-US" sz="2000" baseline="-25000" dirty="0" err="1">
                <a:solidFill>
                  <a:srgbClr val="7030A0"/>
                </a:solidFill>
              </a:rPr>
              <a:t>t</a:t>
            </a:r>
            <a:r>
              <a:rPr lang="en-US" sz="2000" dirty="0">
                <a:solidFill>
                  <a:srgbClr val="7030A0"/>
                </a:solidFill>
              </a:rPr>
              <a:t>=A) = 0.10</a:t>
            </a:r>
          </a:p>
          <a:p>
            <a:pPr lvl="1"/>
            <a:r>
              <a:rPr lang="en-US" sz="2000" dirty="0"/>
              <a:t>Moving northward </a:t>
            </a:r>
            <a:br>
              <a:rPr lang="en-US" sz="2000" dirty="0"/>
            </a:br>
            <a:r>
              <a:rPr lang="en-US" sz="2000" dirty="0">
                <a:solidFill>
                  <a:srgbClr val="7030A0"/>
                </a:solidFill>
              </a:rPr>
              <a:t>P</a:t>
            </a:r>
            <a:r>
              <a:rPr lang="en-US" sz="2000" baseline="-25000" dirty="0">
                <a:solidFill>
                  <a:srgbClr val="7030A0"/>
                </a:solidFill>
              </a:rPr>
              <a:t>N</a:t>
            </a:r>
            <a:r>
              <a:rPr lang="en-US" sz="2000" dirty="0">
                <a:solidFill>
                  <a:srgbClr val="7030A0"/>
                </a:solidFill>
              </a:rPr>
              <a:t>(S</a:t>
            </a:r>
            <a:r>
              <a:rPr lang="en-US" sz="2000" baseline="-25000" dirty="0">
                <a:solidFill>
                  <a:srgbClr val="7030A0"/>
                </a:solidFill>
              </a:rPr>
              <a:t>t+1</a:t>
            </a:r>
            <a:r>
              <a:rPr lang="en-US" sz="2000" dirty="0">
                <a:solidFill>
                  <a:srgbClr val="7030A0"/>
                </a:solidFill>
              </a:rPr>
              <a:t>=</a:t>
            </a:r>
            <a:r>
              <a:rPr lang="en-US" sz="2000" dirty="0" err="1">
                <a:solidFill>
                  <a:srgbClr val="7030A0"/>
                </a:solidFill>
              </a:rPr>
              <a:t>B|S</a:t>
            </a:r>
            <a:r>
              <a:rPr lang="en-US" sz="2000" baseline="-25000" dirty="0" err="1">
                <a:solidFill>
                  <a:srgbClr val="7030A0"/>
                </a:solidFill>
              </a:rPr>
              <a:t>t</a:t>
            </a:r>
            <a:r>
              <a:rPr lang="en-US" sz="2000" dirty="0">
                <a:solidFill>
                  <a:srgbClr val="7030A0"/>
                </a:solidFill>
              </a:rPr>
              <a:t>=A) = 0.80</a:t>
            </a:r>
            <a:endParaRPr lang="en-US" sz="20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1AED10D-59D0-B34D-ADAE-2D6C7C191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123801"/>
              </p:ext>
            </p:extLst>
          </p:nvPr>
        </p:nvGraphicFramePr>
        <p:xfrm>
          <a:off x="5387692" y="3509572"/>
          <a:ext cx="2350649" cy="21323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5807">
                  <a:extLst>
                    <a:ext uri="{9D8B030D-6E8A-4147-A177-3AD203B41FA5}">
                      <a16:colId xmlns:a16="http://schemas.microsoft.com/office/drawing/2014/main" val="3720606854"/>
                    </a:ext>
                  </a:extLst>
                </a:gridCol>
                <a:gridCol w="335807">
                  <a:extLst>
                    <a:ext uri="{9D8B030D-6E8A-4147-A177-3AD203B41FA5}">
                      <a16:colId xmlns:a16="http://schemas.microsoft.com/office/drawing/2014/main" val="562884134"/>
                    </a:ext>
                  </a:extLst>
                </a:gridCol>
                <a:gridCol w="335807">
                  <a:extLst>
                    <a:ext uri="{9D8B030D-6E8A-4147-A177-3AD203B41FA5}">
                      <a16:colId xmlns:a16="http://schemas.microsoft.com/office/drawing/2014/main" val="4101628491"/>
                    </a:ext>
                  </a:extLst>
                </a:gridCol>
                <a:gridCol w="335807">
                  <a:extLst>
                    <a:ext uri="{9D8B030D-6E8A-4147-A177-3AD203B41FA5}">
                      <a16:colId xmlns:a16="http://schemas.microsoft.com/office/drawing/2014/main" val="2218089816"/>
                    </a:ext>
                  </a:extLst>
                </a:gridCol>
                <a:gridCol w="335807">
                  <a:extLst>
                    <a:ext uri="{9D8B030D-6E8A-4147-A177-3AD203B41FA5}">
                      <a16:colId xmlns:a16="http://schemas.microsoft.com/office/drawing/2014/main" val="1184929929"/>
                    </a:ext>
                  </a:extLst>
                </a:gridCol>
                <a:gridCol w="335807">
                  <a:extLst>
                    <a:ext uri="{9D8B030D-6E8A-4147-A177-3AD203B41FA5}">
                      <a16:colId xmlns:a16="http://schemas.microsoft.com/office/drawing/2014/main" val="2195742242"/>
                    </a:ext>
                  </a:extLst>
                </a:gridCol>
                <a:gridCol w="335807">
                  <a:extLst>
                    <a:ext uri="{9D8B030D-6E8A-4147-A177-3AD203B41FA5}">
                      <a16:colId xmlns:a16="http://schemas.microsoft.com/office/drawing/2014/main" val="3122213775"/>
                    </a:ext>
                  </a:extLst>
                </a:gridCol>
              </a:tblGrid>
              <a:tr h="355398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58389"/>
                  </a:ext>
                </a:extLst>
              </a:tr>
              <a:tr h="355398">
                <a:tc>
                  <a:txBody>
                    <a:bodyPr/>
                    <a:lstStyle/>
                    <a:p>
                      <a:pPr algn="ctr"/>
                      <a:endParaRPr kumimoji="0" 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57398"/>
                  </a:ext>
                </a:extLst>
              </a:tr>
              <a:tr h="355398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310014"/>
                  </a:ext>
                </a:extLst>
              </a:tr>
              <a:tr h="355398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54268"/>
                  </a:ext>
                </a:extLst>
              </a:tr>
              <a:tr h="355398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935469"/>
                  </a:ext>
                </a:extLst>
              </a:tr>
              <a:tr h="355398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24883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B46D8BB-19E1-44BE-B633-9E58D62DA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Moving: Transition Probability </a:t>
            </a:r>
            <a:r>
              <a:rPr lang="en-US" dirty="0">
                <a:solidFill>
                  <a:srgbClr val="7030A0"/>
                </a:solidFill>
              </a:rPr>
              <a:t>P(S</a:t>
            </a:r>
            <a:r>
              <a:rPr lang="en-US" baseline="-25000" dirty="0">
                <a:solidFill>
                  <a:srgbClr val="7030A0"/>
                </a:solidFill>
              </a:rPr>
              <a:t>t+1</a:t>
            </a:r>
            <a:r>
              <a:rPr lang="en-US" dirty="0">
                <a:solidFill>
                  <a:srgbClr val="7030A0"/>
                </a:solidFill>
              </a:rPr>
              <a:t>|S</a:t>
            </a:r>
            <a:r>
              <a:rPr lang="en-US" baseline="-25000" dirty="0">
                <a:solidFill>
                  <a:srgbClr val="7030A0"/>
                </a:solidFill>
              </a:rPr>
              <a:t>t</a:t>
            </a:r>
            <a:r>
              <a:rPr lang="en-US" dirty="0">
                <a:solidFill>
                  <a:srgbClr val="7030A0"/>
                </a:solidFill>
              </a:rPr>
              <a:t>)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9D662-F6AA-43DB-B3BB-561C22F9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16FC2B-8E9C-074F-8606-735CCA035BA3}"/>
              </a:ext>
            </a:extLst>
          </p:cNvPr>
          <p:cNvSpPr/>
          <p:nvPr/>
        </p:nvSpPr>
        <p:spPr>
          <a:xfrm>
            <a:off x="7085077" y="4705985"/>
            <a:ext cx="31931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  <a:latin typeface="Candara" panose="020E0502030303020204" pitchFamily="34" charset="0"/>
              </a:rPr>
              <a:t>↑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B8BF9A-2732-7243-8946-E770EBDA0EE5}"/>
              </a:ext>
            </a:extLst>
          </p:cNvPr>
          <p:cNvSpPr/>
          <p:nvPr/>
        </p:nvSpPr>
        <p:spPr>
          <a:xfrm>
            <a:off x="7420883" y="4898634"/>
            <a:ext cx="4363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andara" panose="020E0502030303020204" pitchFamily="34" charset="0"/>
              </a:rPr>
              <a:t>10%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64CC1A-8C32-4841-BD8B-CEC61A612E98}"/>
              </a:ext>
            </a:extLst>
          </p:cNvPr>
          <p:cNvSpPr/>
          <p:nvPr/>
        </p:nvSpPr>
        <p:spPr>
          <a:xfrm>
            <a:off x="6600786" y="4909564"/>
            <a:ext cx="4363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andara" panose="020E0502030303020204" pitchFamily="34" charset="0"/>
              </a:rPr>
              <a:t>10%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D94161-4BEE-5F42-8B6E-6D52A899AC0A}"/>
              </a:ext>
            </a:extLst>
          </p:cNvPr>
          <p:cNvSpPr/>
          <p:nvPr/>
        </p:nvSpPr>
        <p:spPr>
          <a:xfrm>
            <a:off x="7246206" y="4650113"/>
            <a:ext cx="473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andara" panose="020E0502030303020204" pitchFamily="34" charset="0"/>
              </a:rPr>
              <a:t>80%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EE4337-7195-3F4B-97F8-344DE56ACC0E}"/>
              </a:ext>
            </a:extLst>
          </p:cNvPr>
          <p:cNvSpPr/>
          <p:nvPr/>
        </p:nvSpPr>
        <p:spPr>
          <a:xfrm rot="5400000">
            <a:off x="7288656" y="4911488"/>
            <a:ext cx="31931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  <a:latin typeface="Candara" panose="020E0502030303020204" pitchFamily="34" charset="0"/>
              </a:rPr>
              <a:t>↑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8755B0-6CDE-FF4E-A86A-BE7A62451B61}"/>
              </a:ext>
            </a:extLst>
          </p:cNvPr>
          <p:cNvSpPr/>
          <p:nvPr/>
        </p:nvSpPr>
        <p:spPr>
          <a:xfrm rot="16200000">
            <a:off x="6853116" y="4912489"/>
            <a:ext cx="31931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  <a:latin typeface="Candara" panose="020E0502030303020204" pitchFamily="34" charset="0"/>
              </a:rPr>
              <a:t>↑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3F1CE5-C2A9-D64D-BD75-FBE0D13264E6}"/>
              </a:ext>
            </a:extLst>
          </p:cNvPr>
          <p:cNvSpPr txBox="1"/>
          <p:nvPr/>
        </p:nvSpPr>
        <p:spPr>
          <a:xfrm>
            <a:off x="7771413" y="4389037"/>
            <a:ext cx="12307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Moving</a:t>
            </a:r>
          </a:p>
          <a:p>
            <a:r>
              <a:rPr lang="en-US" dirty="0">
                <a:latin typeface="Candara" panose="020E0502030303020204" pitchFamily="34" charset="0"/>
              </a:rPr>
              <a:t>northward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24264F1-772C-4D43-ACA1-BBDE5147E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402578"/>
              </p:ext>
            </p:extLst>
          </p:nvPr>
        </p:nvGraphicFramePr>
        <p:xfrm>
          <a:off x="5387692" y="1249888"/>
          <a:ext cx="2350649" cy="21323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5807">
                  <a:extLst>
                    <a:ext uri="{9D8B030D-6E8A-4147-A177-3AD203B41FA5}">
                      <a16:colId xmlns:a16="http://schemas.microsoft.com/office/drawing/2014/main" val="3720606854"/>
                    </a:ext>
                  </a:extLst>
                </a:gridCol>
                <a:gridCol w="335807">
                  <a:extLst>
                    <a:ext uri="{9D8B030D-6E8A-4147-A177-3AD203B41FA5}">
                      <a16:colId xmlns:a16="http://schemas.microsoft.com/office/drawing/2014/main" val="562884134"/>
                    </a:ext>
                  </a:extLst>
                </a:gridCol>
                <a:gridCol w="335807">
                  <a:extLst>
                    <a:ext uri="{9D8B030D-6E8A-4147-A177-3AD203B41FA5}">
                      <a16:colId xmlns:a16="http://schemas.microsoft.com/office/drawing/2014/main" val="4101628491"/>
                    </a:ext>
                  </a:extLst>
                </a:gridCol>
                <a:gridCol w="335807">
                  <a:extLst>
                    <a:ext uri="{9D8B030D-6E8A-4147-A177-3AD203B41FA5}">
                      <a16:colId xmlns:a16="http://schemas.microsoft.com/office/drawing/2014/main" val="2218089816"/>
                    </a:ext>
                  </a:extLst>
                </a:gridCol>
                <a:gridCol w="335807">
                  <a:extLst>
                    <a:ext uri="{9D8B030D-6E8A-4147-A177-3AD203B41FA5}">
                      <a16:colId xmlns:a16="http://schemas.microsoft.com/office/drawing/2014/main" val="1184929929"/>
                    </a:ext>
                  </a:extLst>
                </a:gridCol>
                <a:gridCol w="335807">
                  <a:extLst>
                    <a:ext uri="{9D8B030D-6E8A-4147-A177-3AD203B41FA5}">
                      <a16:colId xmlns:a16="http://schemas.microsoft.com/office/drawing/2014/main" val="2195742242"/>
                    </a:ext>
                  </a:extLst>
                </a:gridCol>
                <a:gridCol w="335807">
                  <a:extLst>
                    <a:ext uri="{9D8B030D-6E8A-4147-A177-3AD203B41FA5}">
                      <a16:colId xmlns:a16="http://schemas.microsoft.com/office/drawing/2014/main" val="3122213775"/>
                    </a:ext>
                  </a:extLst>
                </a:gridCol>
              </a:tblGrid>
              <a:tr h="355398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58389"/>
                  </a:ext>
                </a:extLst>
              </a:tr>
              <a:tr h="355398">
                <a:tc>
                  <a:txBody>
                    <a:bodyPr/>
                    <a:lstStyle/>
                    <a:p>
                      <a:pPr algn="ctr"/>
                      <a:endParaRPr kumimoji="0" 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57398"/>
                  </a:ext>
                </a:extLst>
              </a:tr>
              <a:tr h="355398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310014"/>
                  </a:ext>
                </a:extLst>
              </a:tr>
              <a:tr h="355398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54268"/>
                  </a:ext>
                </a:extLst>
              </a:tr>
              <a:tr h="355398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935469"/>
                  </a:ext>
                </a:extLst>
              </a:tr>
              <a:tr h="355398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248838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C514E83C-A87F-BF4E-96D1-91B53CE0DAF4}"/>
              </a:ext>
            </a:extLst>
          </p:cNvPr>
          <p:cNvSpPr/>
          <p:nvPr/>
        </p:nvSpPr>
        <p:spPr>
          <a:xfrm>
            <a:off x="7085077" y="2446301"/>
            <a:ext cx="31931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  <a:latin typeface="Candara" panose="020E0502030303020204" pitchFamily="34" charset="0"/>
              </a:rPr>
              <a:t>↑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77204D-8B40-A64D-B572-C4E994C8268F}"/>
              </a:ext>
            </a:extLst>
          </p:cNvPr>
          <p:cNvSpPr/>
          <p:nvPr/>
        </p:nvSpPr>
        <p:spPr>
          <a:xfrm>
            <a:off x="7219298" y="2463782"/>
            <a:ext cx="4363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andara" panose="020E0502030303020204" pitchFamily="34" charset="0"/>
              </a:rPr>
              <a:t>10%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B6F0F5-6AF9-0F46-AD54-6806C47522B9}"/>
              </a:ext>
            </a:extLst>
          </p:cNvPr>
          <p:cNvSpPr/>
          <p:nvPr/>
        </p:nvSpPr>
        <p:spPr>
          <a:xfrm>
            <a:off x="6555066" y="2649880"/>
            <a:ext cx="473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andara" panose="020E0502030303020204" pitchFamily="34" charset="0"/>
              </a:rPr>
              <a:t>80%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5098AB-190B-AB49-9A83-3CFB87E44989}"/>
              </a:ext>
            </a:extLst>
          </p:cNvPr>
          <p:cNvSpPr/>
          <p:nvPr/>
        </p:nvSpPr>
        <p:spPr>
          <a:xfrm>
            <a:off x="7155426" y="3047113"/>
            <a:ext cx="4363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andara" panose="020E0502030303020204" pitchFamily="34" charset="0"/>
              </a:rPr>
              <a:t>10%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F91AE1-981E-1B45-B6C8-25C20082EE9F}"/>
              </a:ext>
            </a:extLst>
          </p:cNvPr>
          <p:cNvSpPr/>
          <p:nvPr/>
        </p:nvSpPr>
        <p:spPr>
          <a:xfrm rot="10800000">
            <a:off x="7072570" y="2880778"/>
            <a:ext cx="31931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  <a:latin typeface="Candara" panose="020E0502030303020204" pitchFamily="34" charset="0"/>
              </a:rPr>
              <a:t>↑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C93637-2C9B-EF49-A25E-C888A4AAA1BF}"/>
              </a:ext>
            </a:extLst>
          </p:cNvPr>
          <p:cNvSpPr/>
          <p:nvPr/>
        </p:nvSpPr>
        <p:spPr>
          <a:xfrm rot="16200000">
            <a:off x="6843972" y="2652805"/>
            <a:ext cx="31931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  <a:latin typeface="Candara" panose="020E0502030303020204" pitchFamily="34" charset="0"/>
              </a:rPr>
              <a:t>↑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BEE1ED-F310-F946-932A-9866C2B13EFE}"/>
              </a:ext>
            </a:extLst>
          </p:cNvPr>
          <p:cNvSpPr txBox="1"/>
          <p:nvPr/>
        </p:nvSpPr>
        <p:spPr>
          <a:xfrm>
            <a:off x="7771413" y="2129353"/>
            <a:ext cx="12307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Moving</a:t>
            </a:r>
          </a:p>
          <a:p>
            <a:r>
              <a:rPr lang="en-US" dirty="0">
                <a:latin typeface="Candara" panose="020E0502030303020204" pitchFamily="34" charset="0"/>
              </a:rPr>
              <a:t>westward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5A5F626-F250-9E42-83E6-582F6A4901B2}"/>
              </a:ext>
            </a:extLst>
          </p:cNvPr>
          <p:cNvSpPr/>
          <p:nvPr/>
        </p:nvSpPr>
        <p:spPr>
          <a:xfrm>
            <a:off x="719565" y="986186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ABE4561-7FE6-EC43-9F0E-9E476E17E10B}"/>
              </a:ext>
            </a:extLst>
          </p:cNvPr>
          <p:cNvCxnSpPr>
            <a:cxnSpLocks/>
            <a:stCxn id="29" idx="6"/>
            <a:endCxn id="33" idx="2"/>
          </p:cNvCxnSpPr>
          <p:nvPr/>
        </p:nvCxnSpPr>
        <p:spPr>
          <a:xfrm>
            <a:off x="1043335" y="1153063"/>
            <a:ext cx="46887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11C7879-E557-C946-8C81-A2E68A71D2B1}"/>
              </a:ext>
            </a:extLst>
          </p:cNvPr>
          <p:cNvSpPr/>
          <p:nvPr/>
        </p:nvSpPr>
        <p:spPr>
          <a:xfrm>
            <a:off x="719565" y="1686723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579F642-6547-D94E-ACF3-EB1F92A66EE6}"/>
              </a:ext>
            </a:extLst>
          </p:cNvPr>
          <p:cNvCxnSpPr>
            <a:cxnSpLocks/>
            <a:stCxn id="29" idx="4"/>
            <a:endCxn id="31" idx="0"/>
          </p:cNvCxnSpPr>
          <p:nvPr/>
        </p:nvCxnSpPr>
        <p:spPr>
          <a:xfrm flipH="1">
            <a:off x="881449" y="1319942"/>
            <a:ext cx="3" cy="3667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7B6B01A-CEE8-7440-853E-550165138A90}"/>
              </a:ext>
            </a:extLst>
          </p:cNvPr>
          <p:cNvSpPr/>
          <p:nvPr/>
        </p:nvSpPr>
        <p:spPr>
          <a:xfrm>
            <a:off x="1512211" y="986186"/>
            <a:ext cx="323771" cy="3337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EF0CDA-ED84-914C-868C-B5E2DF8D718B}"/>
              </a:ext>
            </a:extLst>
          </p:cNvPr>
          <p:cNvCxnSpPr>
            <a:cxnSpLocks/>
            <a:stCxn id="33" idx="6"/>
            <a:endCxn id="37" idx="2"/>
          </p:cNvCxnSpPr>
          <p:nvPr/>
        </p:nvCxnSpPr>
        <p:spPr>
          <a:xfrm>
            <a:off x="1835981" y="1153063"/>
            <a:ext cx="46887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C7CA0EE-484A-7647-9434-C741A70DCDAB}"/>
              </a:ext>
            </a:extLst>
          </p:cNvPr>
          <p:cNvSpPr/>
          <p:nvPr/>
        </p:nvSpPr>
        <p:spPr>
          <a:xfrm>
            <a:off x="1512211" y="1686723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B5EFE2B-23BF-8440-9969-BDE0703E828C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1674097" y="1319942"/>
            <a:ext cx="3" cy="3667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DE43FB6-2A35-2645-9976-BBA6B4EA5F1D}"/>
              </a:ext>
            </a:extLst>
          </p:cNvPr>
          <p:cNvSpPr/>
          <p:nvPr/>
        </p:nvSpPr>
        <p:spPr>
          <a:xfrm>
            <a:off x="2304855" y="986186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704E21-B34C-3743-9978-8B75647966DC}"/>
              </a:ext>
            </a:extLst>
          </p:cNvPr>
          <p:cNvSpPr/>
          <p:nvPr/>
        </p:nvSpPr>
        <p:spPr>
          <a:xfrm>
            <a:off x="2304855" y="1686723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5F4E42-290D-EE44-A5C2-1926807CBECE}"/>
              </a:ext>
            </a:extLst>
          </p:cNvPr>
          <p:cNvCxnSpPr>
            <a:cxnSpLocks/>
            <a:stCxn id="37" idx="4"/>
            <a:endCxn id="38" idx="0"/>
          </p:cNvCxnSpPr>
          <p:nvPr/>
        </p:nvCxnSpPr>
        <p:spPr>
          <a:xfrm flipH="1">
            <a:off x="2466742" y="1319942"/>
            <a:ext cx="3" cy="3667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B6A8316-7EC3-AB43-A7AB-C9AADF34F9F4}"/>
              </a:ext>
            </a:extLst>
          </p:cNvPr>
          <p:cNvSpPr/>
          <p:nvPr/>
        </p:nvSpPr>
        <p:spPr>
          <a:xfrm>
            <a:off x="1065806" y="841926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1B1E0B1-4391-FF4C-907D-8D389CE0A212}"/>
              </a:ext>
            </a:extLst>
          </p:cNvPr>
          <p:cNvSpPr/>
          <p:nvPr/>
        </p:nvSpPr>
        <p:spPr>
          <a:xfrm>
            <a:off x="1857102" y="841926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215A66-1DC5-6645-BB61-F47234DEA9F8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2634162" y="1143200"/>
            <a:ext cx="46887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95D7DF95-316A-414A-83FD-79FA35621330}"/>
              </a:ext>
            </a:extLst>
          </p:cNvPr>
          <p:cNvSpPr/>
          <p:nvPr/>
        </p:nvSpPr>
        <p:spPr>
          <a:xfrm>
            <a:off x="3103039" y="976323"/>
            <a:ext cx="323771" cy="3337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4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88EEFC-3DF7-3D46-98A0-DDFF60AB0E23}"/>
              </a:ext>
            </a:extLst>
          </p:cNvPr>
          <p:cNvCxnSpPr>
            <a:cxnSpLocks/>
            <a:stCxn id="43" idx="6"/>
            <a:endCxn id="47" idx="2"/>
          </p:cNvCxnSpPr>
          <p:nvPr/>
        </p:nvCxnSpPr>
        <p:spPr>
          <a:xfrm>
            <a:off x="3426807" y="1143200"/>
            <a:ext cx="46887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270FE3F8-99F1-6A4D-85EE-0408FF6BB5F3}"/>
              </a:ext>
            </a:extLst>
          </p:cNvPr>
          <p:cNvSpPr/>
          <p:nvPr/>
        </p:nvSpPr>
        <p:spPr>
          <a:xfrm>
            <a:off x="3103038" y="1676862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4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F83843-CDAB-514B-AD85-ABEB100D6696}"/>
              </a:ext>
            </a:extLst>
          </p:cNvPr>
          <p:cNvCxnSpPr>
            <a:cxnSpLocks/>
            <a:stCxn id="43" idx="4"/>
            <a:endCxn id="45" idx="0"/>
          </p:cNvCxnSpPr>
          <p:nvPr/>
        </p:nvCxnSpPr>
        <p:spPr>
          <a:xfrm flipH="1">
            <a:off x="3264923" y="1310078"/>
            <a:ext cx="3" cy="3667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572AEAB-CC22-A64F-B98C-9D77C02526EF}"/>
              </a:ext>
            </a:extLst>
          </p:cNvPr>
          <p:cNvSpPr/>
          <p:nvPr/>
        </p:nvSpPr>
        <p:spPr>
          <a:xfrm>
            <a:off x="3895683" y="976323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5</a:t>
            </a:r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9F190ED-2BB0-354A-A57A-D28777351DA9}"/>
              </a:ext>
            </a:extLst>
          </p:cNvPr>
          <p:cNvSpPr/>
          <p:nvPr/>
        </p:nvSpPr>
        <p:spPr>
          <a:xfrm>
            <a:off x="3895683" y="1676862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5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BAD66C-A6D0-334D-9749-57B103D6B439}"/>
              </a:ext>
            </a:extLst>
          </p:cNvPr>
          <p:cNvCxnSpPr>
            <a:cxnSpLocks/>
            <a:stCxn id="47" idx="4"/>
            <a:endCxn id="48" idx="0"/>
          </p:cNvCxnSpPr>
          <p:nvPr/>
        </p:nvCxnSpPr>
        <p:spPr>
          <a:xfrm flipH="1">
            <a:off x="4057567" y="1310078"/>
            <a:ext cx="3" cy="3667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7DB3382-2ADC-4044-BEAA-B3AEB365CDF8}"/>
              </a:ext>
            </a:extLst>
          </p:cNvPr>
          <p:cNvSpPr/>
          <p:nvPr/>
        </p:nvSpPr>
        <p:spPr>
          <a:xfrm>
            <a:off x="2656633" y="832065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W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964353C-6F66-FD4F-BAEE-01393026BC1F}"/>
              </a:ext>
            </a:extLst>
          </p:cNvPr>
          <p:cNvSpPr/>
          <p:nvPr/>
        </p:nvSpPr>
        <p:spPr>
          <a:xfrm>
            <a:off x="3447929" y="832065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N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B577CDAF-437C-1043-A928-E1733FE9E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291889"/>
              </p:ext>
            </p:extLst>
          </p:nvPr>
        </p:nvGraphicFramePr>
        <p:xfrm>
          <a:off x="631453" y="2094696"/>
          <a:ext cx="513081" cy="449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27">
                  <a:extLst>
                    <a:ext uri="{9D8B030D-6E8A-4147-A177-3AD203B41FA5}">
                      <a16:colId xmlns:a16="http://schemas.microsoft.com/office/drawing/2014/main" val="3045824985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3198322204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2066111310"/>
                    </a:ext>
                  </a:extLst>
                </a:gridCol>
              </a:tblGrid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14549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334878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13873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C9EEDEBD-A387-874F-BA5C-4B3AA9DAE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039969"/>
              </p:ext>
            </p:extLst>
          </p:nvPr>
        </p:nvGraphicFramePr>
        <p:xfrm>
          <a:off x="1420827" y="2094696"/>
          <a:ext cx="513081" cy="449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27">
                  <a:extLst>
                    <a:ext uri="{9D8B030D-6E8A-4147-A177-3AD203B41FA5}">
                      <a16:colId xmlns:a16="http://schemas.microsoft.com/office/drawing/2014/main" val="3045824985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3198322204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2066111310"/>
                    </a:ext>
                  </a:extLst>
                </a:gridCol>
              </a:tblGrid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14549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334878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13873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60505ABB-2106-C24E-B693-A7920850B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17410"/>
              </p:ext>
            </p:extLst>
          </p:nvPr>
        </p:nvGraphicFramePr>
        <p:xfrm>
          <a:off x="2210201" y="2094696"/>
          <a:ext cx="513081" cy="449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27">
                  <a:extLst>
                    <a:ext uri="{9D8B030D-6E8A-4147-A177-3AD203B41FA5}">
                      <a16:colId xmlns:a16="http://schemas.microsoft.com/office/drawing/2014/main" val="3045824985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3198322204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2066111310"/>
                    </a:ext>
                  </a:extLst>
                </a:gridCol>
              </a:tblGrid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14549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334878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13873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44C1977C-D548-0A45-85AD-1E3350864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59257"/>
              </p:ext>
            </p:extLst>
          </p:nvPr>
        </p:nvGraphicFramePr>
        <p:xfrm>
          <a:off x="2999575" y="2094696"/>
          <a:ext cx="513081" cy="449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27">
                  <a:extLst>
                    <a:ext uri="{9D8B030D-6E8A-4147-A177-3AD203B41FA5}">
                      <a16:colId xmlns:a16="http://schemas.microsoft.com/office/drawing/2014/main" val="3045824985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3198322204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2066111310"/>
                    </a:ext>
                  </a:extLst>
                </a:gridCol>
              </a:tblGrid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14549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334878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13873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8124BCC3-439F-7E41-9C6B-256976482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946006"/>
              </p:ext>
            </p:extLst>
          </p:nvPr>
        </p:nvGraphicFramePr>
        <p:xfrm>
          <a:off x="3788950" y="2094696"/>
          <a:ext cx="513081" cy="449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27">
                  <a:extLst>
                    <a:ext uri="{9D8B030D-6E8A-4147-A177-3AD203B41FA5}">
                      <a16:colId xmlns:a16="http://schemas.microsoft.com/office/drawing/2014/main" val="3045824985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3198322204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2066111310"/>
                    </a:ext>
                  </a:extLst>
                </a:gridCol>
              </a:tblGrid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14549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334878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1387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5C337E7-99B8-615A-17F1-CCBC974F288C}"/>
              </a:ext>
            </a:extLst>
          </p:cNvPr>
          <p:cNvSpPr/>
          <p:nvPr/>
        </p:nvSpPr>
        <p:spPr>
          <a:xfrm>
            <a:off x="66782" y="6328047"/>
            <a:ext cx="90104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Prediction: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</a:rPr>
              <a:t>P(S</a:t>
            </a:r>
            <a:r>
              <a:rPr lang="en-US" sz="2400" baseline="-25000" dirty="0">
                <a:solidFill>
                  <a:srgbClr val="7030A0"/>
                </a:solidFill>
                <a:latin typeface="Candara" panose="020E0502030303020204" pitchFamily="34" charset="0"/>
              </a:rPr>
              <a:t>t+1</a:t>
            </a:r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</a:rPr>
              <a:t>|Z</a:t>
            </a:r>
            <a:r>
              <a:rPr lang="en-US" sz="2400" baseline="-25000" dirty="0">
                <a:solidFill>
                  <a:srgbClr val="7030A0"/>
                </a:solidFill>
                <a:latin typeface="Candara" panose="020E0502030303020204" pitchFamily="34" charset="0"/>
              </a:rPr>
              <a:t>1</a:t>
            </a:r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</a:rPr>
              <a:t>=z</a:t>
            </a:r>
            <a:r>
              <a:rPr lang="en-US" sz="2400" baseline="-25000" dirty="0">
                <a:solidFill>
                  <a:srgbClr val="7030A0"/>
                </a:solidFill>
                <a:latin typeface="Candara" panose="020E0502030303020204" pitchFamily="34" charset="0"/>
              </a:rPr>
              <a:t>1</a:t>
            </a:r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</a:rPr>
              <a:t>, …, </a:t>
            </a:r>
            <a:r>
              <a:rPr lang="en-US" sz="2400" dirty="0" err="1">
                <a:solidFill>
                  <a:srgbClr val="7030A0"/>
                </a:solidFill>
                <a:latin typeface="Candara" panose="020E0502030303020204" pitchFamily="34" charset="0"/>
              </a:rPr>
              <a:t>Z</a:t>
            </a:r>
            <a:r>
              <a:rPr lang="en-US" sz="2400" baseline="-25000" dirty="0" err="1">
                <a:solidFill>
                  <a:srgbClr val="7030A0"/>
                </a:solidFill>
                <a:latin typeface="Candara" panose="020E0502030303020204" pitchFamily="34" charset="0"/>
              </a:rPr>
              <a:t>t</a:t>
            </a:r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</a:rPr>
              <a:t>=</a:t>
            </a:r>
            <a:r>
              <a:rPr lang="en-US" sz="2400" dirty="0" err="1">
                <a:solidFill>
                  <a:srgbClr val="7030A0"/>
                </a:solidFill>
                <a:latin typeface="Candara" panose="020E0502030303020204" pitchFamily="34" charset="0"/>
              </a:rPr>
              <a:t>z</a:t>
            </a:r>
            <a:r>
              <a:rPr lang="en-US" sz="2400" baseline="-25000" dirty="0" err="1">
                <a:solidFill>
                  <a:srgbClr val="7030A0"/>
                </a:solidFill>
                <a:latin typeface="Candara" panose="020E0502030303020204" pitchFamily="34" charset="0"/>
              </a:rPr>
              <a:t>t</a:t>
            </a:r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</a:rPr>
              <a:t>) = ∑</a:t>
            </a:r>
            <a:r>
              <a:rPr lang="en-US" sz="2400" baseline="-25000" dirty="0" err="1">
                <a:solidFill>
                  <a:srgbClr val="7030A0"/>
                </a:solidFill>
                <a:latin typeface="Candara" panose="020E0502030303020204" pitchFamily="34" charset="0"/>
              </a:rPr>
              <a:t>s</a:t>
            </a:r>
            <a:r>
              <a:rPr lang="en-US" sz="2400" dirty="0" err="1">
                <a:solidFill>
                  <a:srgbClr val="FF0000"/>
                </a:solidFill>
                <a:latin typeface="Candara" panose="020E0502030303020204" pitchFamily="34" charset="0"/>
              </a:rPr>
              <a:t>P</a:t>
            </a:r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</a:rPr>
              <a:t>(S</a:t>
            </a:r>
            <a:r>
              <a:rPr lang="en-US" sz="2400" baseline="-25000" dirty="0">
                <a:solidFill>
                  <a:srgbClr val="FF0000"/>
                </a:solidFill>
                <a:latin typeface="Candara" panose="020E0502030303020204" pitchFamily="34" charset="0"/>
              </a:rPr>
              <a:t>t+1</a:t>
            </a:r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</a:rPr>
              <a:t>|S</a:t>
            </a:r>
            <a:r>
              <a:rPr lang="en-US" sz="2400" baseline="-25000" dirty="0">
                <a:solidFill>
                  <a:srgbClr val="FF0000"/>
                </a:solidFill>
                <a:latin typeface="Candara" panose="020E0502030303020204" pitchFamily="34" charset="0"/>
              </a:rPr>
              <a:t>t</a:t>
            </a:r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</a:rPr>
              <a:t>=s) </a:t>
            </a:r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</a:rPr>
              <a:t>P(S</a:t>
            </a:r>
            <a:r>
              <a:rPr lang="en-US" sz="2400" baseline="-25000" dirty="0">
                <a:solidFill>
                  <a:srgbClr val="7030A0"/>
                </a:solidFill>
                <a:latin typeface="Candara" panose="020E0502030303020204" pitchFamily="34" charset="0"/>
              </a:rPr>
              <a:t>t</a:t>
            </a:r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</a:rPr>
              <a:t>|Z</a:t>
            </a:r>
            <a:r>
              <a:rPr lang="en-US" sz="2400" baseline="-25000" dirty="0">
                <a:solidFill>
                  <a:srgbClr val="7030A0"/>
                </a:solidFill>
                <a:latin typeface="Candara" panose="020E0502030303020204" pitchFamily="34" charset="0"/>
              </a:rPr>
              <a:t>1</a:t>
            </a:r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</a:rPr>
              <a:t>=z</a:t>
            </a:r>
            <a:r>
              <a:rPr lang="en-US" sz="2400" baseline="-25000" dirty="0">
                <a:solidFill>
                  <a:srgbClr val="7030A0"/>
                </a:solidFill>
                <a:latin typeface="Candara" panose="020E0502030303020204" pitchFamily="34" charset="0"/>
              </a:rPr>
              <a:t>1</a:t>
            </a:r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</a:rPr>
              <a:t>, …, </a:t>
            </a:r>
            <a:r>
              <a:rPr lang="en-US" sz="2400" dirty="0" err="1">
                <a:solidFill>
                  <a:srgbClr val="7030A0"/>
                </a:solidFill>
                <a:latin typeface="Candara" panose="020E0502030303020204" pitchFamily="34" charset="0"/>
              </a:rPr>
              <a:t>Z</a:t>
            </a:r>
            <a:r>
              <a:rPr lang="en-US" sz="2400" baseline="-25000" dirty="0" err="1">
                <a:solidFill>
                  <a:srgbClr val="7030A0"/>
                </a:solidFill>
                <a:latin typeface="Candara" panose="020E0502030303020204" pitchFamily="34" charset="0"/>
              </a:rPr>
              <a:t>t</a:t>
            </a:r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</a:rPr>
              <a:t>=</a:t>
            </a:r>
            <a:r>
              <a:rPr lang="en-US" sz="2400" dirty="0" err="1">
                <a:solidFill>
                  <a:srgbClr val="7030A0"/>
                </a:solidFill>
                <a:latin typeface="Candara" panose="020E0502030303020204" pitchFamily="34" charset="0"/>
              </a:rPr>
              <a:t>z</a:t>
            </a:r>
            <a:r>
              <a:rPr lang="en-US" sz="2400" baseline="-25000" dirty="0" err="1">
                <a:solidFill>
                  <a:srgbClr val="7030A0"/>
                </a:solidFill>
                <a:latin typeface="Candara" panose="020E0502030303020204" pitchFamily="34" charset="0"/>
              </a:rPr>
              <a:t>t</a:t>
            </a:r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657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3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23" grpId="0"/>
      <p:bldP spid="24" grpId="0"/>
      <p:bldP spid="25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>
          <a:solidFill>
            <a:srgbClr val="008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/>
      <a:bodyPr vert="horz" lIns="91440" tIns="0" rIns="45720" bIns="0" rtlCol="0" anchor="t">
        <a:normAutofit/>
        <a:scene3d>
          <a:camera prst="orthographicFront"/>
          <a:lightRig rig="threePt" dir="t">
            <a:rot lat="0" lon="0" rev="4800000"/>
          </a:lightRig>
        </a:scene3d>
        <a:sp3d prstMaterial="matte">
          <a:bevelT w="50800" h="10160"/>
        </a:sp3d>
      </a:bodyPr>
      <a:lstStyle>
        <a:defPPr algn="ctr"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urse-2018" id="{00EDE075-197E-CD4F-8D93-0672AA87FB07}" vid="{A052ADDA-1BB0-2545-8D05-D7954937717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course-2018</Template>
  <TotalTime>10871</TotalTime>
  <Words>458</Words>
  <Application>Microsoft Macintosh PowerPoint</Application>
  <PresentationFormat>On-screen Show (4:3)</PresentationFormat>
  <Paragraphs>120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Cambria Math</vt:lpstr>
      <vt:lpstr>Candara</vt:lpstr>
      <vt:lpstr>Comic Sans MS</vt:lpstr>
      <vt:lpstr>Times New Roman</vt:lpstr>
      <vt:lpstr>Wingdings</vt:lpstr>
      <vt:lpstr>Wingdings 2</vt:lpstr>
      <vt:lpstr>Module</vt:lpstr>
      <vt:lpstr>HMM: Robot Localization in 2D Maze</vt:lpstr>
      <vt:lpstr>HMM: Filtering and Prediction</vt:lpstr>
      <vt:lpstr>Filtering</vt:lpstr>
      <vt:lpstr>Prediction</vt:lpstr>
      <vt:lpstr>Sensing: Evidence Conditional Probability P(Zt|St)</vt:lpstr>
      <vt:lpstr>Moving: Transition Probability P(St+1|St)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Wang, Shengquan</cp:lastModifiedBy>
  <cp:revision>1085</cp:revision>
  <cp:lastPrinted>2008-01-09T20:50:56Z</cp:lastPrinted>
  <dcterms:created xsi:type="dcterms:W3CDTF">2010-09-02T17:38:46Z</dcterms:created>
  <dcterms:modified xsi:type="dcterms:W3CDTF">2022-07-25T14:44:10Z</dcterms:modified>
</cp:coreProperties>
</file>