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28"/>
  </p:notesMasterIdLst>
  <p:handoutMasterIdLst>
    <p:handoutMasterId r:id="rId29"/>
  </p:handoutMasterIdLst>
  <p:sldIdLst>
    <p:sldId id="259" r:id="rId2"/>
    <p:sldId id="762" r:id="rId3"/>
    <p:sldId id="757" r:id="rId4"/>
    <p:sldId id="763" r:id="rId5"/>
    <p:sldId id="756" r:id="rId6"/>
    <p:sldId id="758" r:id="rId7"/>
    <p:sldId id="764" r:id="rId8"/>
    <p:sldId id="769" r:id="rId9"/>
    <p:sldId id="768" r:id="rId10"/>
    <p:sldId id="759" r:id="rId11"/>
    <p:sldId id="771" r:id="rId12"/>
    <p:sldId id="735" r:id="rId13"/>
    <p:sldId id="736" r:id="rId14"/>
    <p:sldId id="761" r:id="rId15"/>
    <p:sldId id="739" r:id="rId16"/>
    <p:sldId id="743" r:id="rId17"/>
    <p:sldId id="744" r:id="rId18"/>
    <p:sldId id="746" r:id="rId19"/>
    <p:sldId id="747" r:id="rId20"/>
    <p:sldId id="748" r:id="rId21"/>
    <p:sldId id="749" r:id="rId22"/>
    <p:sldId id="750" r:id="rId23"/>
    <p:sldId id="751" r:id="rId24"/>
    <p:sldId id="752" r:id="rId25"/>
    <p:sldId id="753" r:id="rId26"/>
    <p:sldId id="755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DDDDD"/>
    <a:srgbClr val="00CC00"/>
    <a:srgbClr val="FFFF00"/>
    <a:srgbClr val="0000CC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126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36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8001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8001000" cy="2341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9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0386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023338"/>
            <a:ext cx="4040188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023338"/>
            <a:ext cx="4041775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HW2 Solutions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94A0-8EB2-44F3-8340-5694232C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6E69-5D9D-45CA-9E3D-CDF9D25D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EEF52B7-0A4D-4596-BD07-98A94C1C63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6828660"/>
                  </p:ext>
                </p:extLst>
              </p:nvPr>
            </p:nvGraphicFramePr>
            <p:xfrm>
              <a:off x="533401" y="1003633"/>
              <a:ext cx="992505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92505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>
                              <a:latin typeface="+mn-lt"/>
                            </a:rPr>
                            <a:t>KB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EEF52B7-0A4D-4596-BD07-98A94C1C63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6828660"/>
                  </p:ext>
                </p:extLst>
              </p:nvPr>
            </p:nvGraphicFramePr>
            <p:xfrm>
              <a:off x="533401" y="1003633"/>
              <a:ext cx="992505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92505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>
                              <a:latin typeface="+mn-lt"/>
                            </a:rPr>
                            <a:t>KB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104167" r="-2532" b="-9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204167" r="-2532" b="-8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304167" r="-2532" b="-7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404167" r="-2532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484000" r="-2532" b="-4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608333" r="-2532" b="-4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708333" r="-2532" b="-3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808333" r="-2532" b="-2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908333" r="-2532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1008333" r="-2532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06D550E-DF1F-4663-94CB-721B027D8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595176"/>
                  </p:ext>
                </p:extLst>
              </p:nvPr>
            </p:nvGraphicFramePr>
            <p:xfrm>
              <a:off x="2206413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C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06D550E-DF1F-4663-94CB-721B027D8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595176"/>
                  </p:ext>
                </p:extLst>
              </p:nvPr>
            </p:nvGraphicFramePr>
            <p:xfrm>
              <a:off x="2206413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104167" r="-36250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204167" r="-36250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304167" r="-36250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404167" r="-36250" b="-6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504167" r="-36250" b="-5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604167" r="-36250" b="-4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704167" r="-36250" b="-3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804167" r="-36250" b="-2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C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27B4ED2-5E6E-644D-B106-A5C847C3B4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861808"/>
                  </p:ext>
                </p:extLst>
              </p:nvPr>
            </p:nvGraphicFramePr>
            <p:xfrm>
              <a:off x="4227406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M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27B4ED2-5E6E-644D-B106-A5C847C3B4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861808"/>
                  </p:ext>
                </p:extLst>
              </p:nvPr>
            </p:nvGraphicFramePr>
            <p:xfrm>
              <a:off x="4227406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4167" r="-36250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4167" r="-36250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04167" r="-36250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4167" r="-36250" b="-6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04167" r="-36250" b="-5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4167" r="-36250" b="-4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04167" r="-36250" b="-3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804167" r="-36250" b="-2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M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B87BC4D-3F37-924F-8018-9BED92AF1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019576"/>
                  </p:ext>
                </p:extLst>
              </p:nvPr>
            </p:nvGraphicFramePr>
            <p:xfrm>
              <a:off x="6248400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H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B87BC4D-3F37-924F-8018-9BED92AF1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019576"/>
                  </p:ext>
                </p:extLst>
              </p:nvPr>
            </p:nvGraphicFramePr>
            <p:xfrm>
              <a:off x="6248400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104167" r="-36709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204167" r="-36709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304167" r="-36709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404167" r="-36709" b="-6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504167" r="-36709" b="-5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604167" r="-36709" b="-4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704167" r="-36709" b="-3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804167" r="-36709" b="-2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H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461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94A0-8EB2-44F3-8340-5694232C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6E69-5D9D-45CA-9E3D-CDF9D25D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FCA79FD6-EF07-0045-8286-491FBE3B2C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7516088"/>
                  </p:ext>
                </p:extLst>
              </p:nvPr>
            </p:nvGraphicFramePr>
            <p:xfrm>
              <a:off x="4368800" y="1009887"/>
              <a:ext cx="1340486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FCA79FD6-EF07-0045-8286-491FBE3B2C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7516088"/>
                  </p:ext>
                </p:extLst>
              </p:nvPr>
            </p:nvGraphicFramePr>
            <p:xfrm>
              <a:off x="4368800" y="1009887"/>
              <a:ext cx="1340486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104167" r="-36709" b="-9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204167" r="-36709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304167" r="-36709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404167" r="-36709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484000" r="-3670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608333" r="-36709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708333" r="-36709" b="-3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808333" r="-36709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9467AB0-3CE8-964F-84B8-DCB8116A4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555983"/>
                  </p:ext>
                </p:extLst>
              </p:nvPr>
            </p:nvGraphicFramePr>
            <p:xfrm>
              <a:off x="6248400" y="1009887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Y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9467AB0-3CE8-964F-84B8-DCB8116A4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555983"/>
                  </p:ext>
                </p:extLst>
              </p:nvPr>
            </p:nvGraphicFramePr>
            <p:xfrm>
              <a:off x="6248400" y="1009887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04167" r="-36709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204167" r="-36709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304167" r="-36709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388000" r="-36709" b="-6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508333" r="-36709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608333" r="-36709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708333" r="-36709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808333" r="-36709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Y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347AA6F-E1E9-0C48-B5E0-C9A27BC43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6354012"/>
                  </p:ext>
                </p:extLst>
              </p:nvPr>
            </p:nvGraphicFramePr>
            <p:xfrm>
              <a:off x="609600" y="1009887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F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347AA6F-E1E9-0C48-B5E0-C9A27BC43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6354012"/>
                  </p:ext>
                </p:extLst>
              </p:nvPr>
            </p:nvGraphicFramePr>
            <p:xfrm>
              <a:off x="609600" y="1009887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104167" r="-36709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204167" r="-36709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304167" r="-36709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388000" r="-36709" b="-6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508333" r="-36709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608333" r="-36709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708333" r="-36709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808333" r="-36709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F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F570C9B-9812-AA45-8401-F45E46085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4644675"/>
                  </p:ext>
                </p:extLst>
              </p:nvPr>
            </p:nvGraphicFramePr>
            <p:xfrm>
              <a:off x="2489200" y="1009887"/>
              <a:ext cx="1340486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F570C9B-9812-AA45-8401-F45E46085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4644675"/>
                  </p:ext>
                </p:extLst>
              </p:nvPr>
            </p:nvGraphicFramePr>
            <p:xfrm>
              <a:off x="2489200" y="1009887"/>
              <a:ext cx="1340486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104167" r="-36709" b="-9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204167" r="-36709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304167" r="-36709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404167" r="-36709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484000" r="-3670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608333" r="-36709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708333" r="-36709" b="-3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808333" r="-36709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098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2E3E-8ACD-4C75-9FD9-1418526F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8F578-2385-4567-92D7-B89941832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f|c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:r>
                  <a:rPr lang="en-US" dirty="0" err="1"/>
                  <a:t>f,c</a:t>
                </a:r>
                <a:r>
                  <a:rPr lang="en-US" dirty="0"/>
                  <a:t>) = P(</a:t>
                </a:r>
                <a:r>
                  <a:rPr lang="en-US" dirty="0" err="1"/>
                  <a:t>c|f</a:t>
                </a:r>
                <a:r>
                  <a:rPr lang="en-US" dirty="0"/>
                  <a:t>)P(f) = 0.7*0.8 = 0.56</a:t>
                </a:r>
              </a:p>
              <a:p>
                <a:pPr marL="12700" indent="0">
                  <a:buNone/>
                </a:pPr>
                <a:r>
                  <a:rPr lang="en-US" dirty="0"/>
                  <a:t>P(¬</a:t>
                </a:r>
                <a:r>
                  <a:rPr lang="en-US" dirty="0" err="1"/>
                  <a:t>f|c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</a:t>
                </a:r>
                <a:r>
                  <a:rPr lang="en-US" dirty="0" err="1"/>
                  <a:t>f,c</a:t>
                </a:r>
                <a:r>
                  <a:rPr lang="en-US" dirty="0"/>
                  <a:t>) = P(c|¬f)P(¬f) = 0.2*0.2 = 0.04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f|c</a:t>
                </a:r>
                <a:r>
                  <a:rPr lang="en-US" dirty="0"/>
                  <a:t>) = 0.56/(0.56+0.04) = 0.9333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8F578-2385-4567-92D7-B89941832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0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9722-80CE-40C8-80F1-B1C43681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2E3E-8ACD-4C75-9FD9-1418526F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8F578-2385-4567-92D7-B89941832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81060" cy="5334001"/>
              </a:xfrm>
            </p:spPr>
            <p:txBody>
              <a:bodyPr/>
              <a:lstStyle/>
              <a:p>
                <a:pPr marL="12700" indent="0">
                  <a:buNone/>
                </a:pPr>
                <a:r>
                  <a:rPr lang="en-US" dirty="0"/>
                  <a:t>P(f|¬c)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:r>
                  <a:rPr lang="en-US" dirty="0" err="1"/>
                  <a:t>f,¬c</a:t>
                </a:r>
                <a:r>
                  <a:rPr lang="en-US" dirty="0"/>
                  <a:t>) = P(¬</a:t>
                </a:r>
                <a:r>
                  <a:rPr lang="en-US" dirty="0" err="1"/>
                  <a:t>c|f</a:t>
                </a:r>
                <a:r>
                  <a:rPr lang="en-US" dirty="0"/>
                  <a:t>)P(f) = 0.3*0.8 = 0.24</a:t>
                </a:r>
              </a:p>
              <a:p>
                <a:pPr marL="12700" indent="0">
                  <a:buNone/>
                </a:pPr>
                <a:r>
                  <a:rPr lang="en-US" dirty="0"/>
                  <a:t>P(¬f|¬c)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</a:t>
                </a:r>
                <a:r>
                  <a:rPr lang="en-US" dirty="0" err="1"/>
                  <a:t>f,¬c</a:t>
                </a:r>
                <a:r>
                  <a:rPr lang="en-US" dirty="0"/>
                  <a:t>) = P(¬c|¬f)P(¬f) = 0.8*0.2 = 0.16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P(f|¬c) = 0.24/(0.24+0.16) = 0.6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8F578-2385-4567-92D7-B89941832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81060" cy="5334001"/>
              </a:xfrm>
              <a:blipFill>
                <a:blip r:embed="rId2"/>
                <a:stretch>
                  <a:fillRect l="-2096" t="-714" r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9722-80CE-40C8-80F1-B1C43681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37D3-4D2D-4A68-8992-25CFA7B8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E7EC0-2760-442D-BB97-88E7D3999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2700" indent="0">
                  <a:buNone/>
                </a:pPr>
                <a:r>
                  <a:rPr lang="en-US" dirty="0"/>
                  <a:t>P(a|¬c)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/>
                  <a:t> = P(a) (P(f) P(¬</a:t>
                </a:r>
                <a:r>
                  <a:rPr lang="en-US" dirty="0" err="1"/>
                  <a:t>c|f,a</a:t>
                </a:r>
                <a:r>
                  <a:rPr lang="en-US" dirty="0"/>
                  <a:t>) + P(¬f)P(¬c|¬</a:t>
                </a:r>
                <a:r>
                  <a:rPr lang="en-US" dirty="0" err="1"/>
                  <a:t>f,a</a:t>
                </a:r>
                <a:r>
                  <a:rPr lang="en-US" dirty="0"/>
                  <a:t>)) = 0.3*(0.8*0.25 + 0.2*0.2) = 0.072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P(¬a|¬c)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/>
                  <a:t> = P(¬a) (P(f) P(¬</a:t>
                </a:r>
                <a:r>
                  <a:rPr lang="en-US" dirty="0" err="1"/>
                  <a:t>c|f</a:t>
                </a:r>
                <a:r>
                  <a:rPr lang="en-US" dirty="0"/>
                  <a:t>,¬a) + P(¬f)P(¬c|¬</a:t>
                </a:r>
                <a:r>
                  <a:rPr lang="en-US" dirty="0" err="1"/>
                  <a:t>f,¬a</a:t>
                </a:r>
                <a:r>
                  <a:rPr lang="en-US" dirty="0"/>
                  <a:t>)) = 0.7*(0.8*0.05 + 0.2*0.9) = 0.154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P(¬a|¬c) = 0.154/(0.072 + 0.154) = 0.6814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E7EC0-2760-442D-BB97-88E7D3999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0" t="-1404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FDBB-E3D4-4C04-9A6F-5E05F4E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37D3-4D2D-4A68-8992-25CFA7B8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E7EC0-2760-442D-BB97-88E7D3999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a|c</a:t>
                </a:r>
                <a:r>
                  <a:rPr lang="en-US" dirty="0"/>
                  <a:t>,¬f)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P(¬f) P(a) P(c|¬</a:t>
                </a:r>
                <a:r>
                  <a:rPr lang="en-US" dirty="0" err="1"/>
                  <a:t>f,a</a:t>
                </a:r>
                <a:r>
                  <a:rPr lang="en-US" dirty="0"/>
                  <a:t>) = 0.2*0.3*0.8 = 0.048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P(¬</a:t>
                </a:r>
                <a:r>
                  <a:rPr lang="en-US" dirty="0" err="1"/>
                  <a:t>a|c</a:t>
                </a:r>
                <a:r>
                  <a:rPr lang="en-US" dirty="0"/>
                  <a:t>,¬f)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P(¬f) P(¬a) P(c|¬</a:t>
                </a:r>
                <a:r>
                  <a:rPr lang="en-US" dirty="0" err="1"/>
                  <a:t>f,¬a</a:t>
                </a:r>
                <a:r>
                  <a:rPr lang="en-US" dirty="0"/>
                  <a:t>) = 0.2*0.7*0.1 = 0.014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P(¬</a:t>
                </a:r>
                <a:r>
                  <a:rPr lang="en-US" dirty="0" err="1"/>
                  <a:t>a|c</a:t>
                </a:r>
                <a:r>
                  <a:rPr lang="en-US" dirty="0"/>
                  <a:t>,¬f) = 0.014/(0.048 + 0.014) = 0.2258</a:t>
                </a:r>
              </a:p>
              <a:p>
                <a:pPr marL="12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E7EC0-2760-442D-BB97-88E7D3999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0" t="-714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FDBB-E3D4-4C04-9A6F-5E05F4E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A41A-E551-4109-994C-1C6DAA0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B8BF-C2D1-47FB-84BD-3D40E445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P(</a:t>
            </a:r>
            <a:r>
              <a:rPr lang="en-US" dirty="0" err="1"/>
              <a:t>f,a,¬c,¬v</a:t>
            </a:r>
            <a:r>
              <a:rPr lang="en-US" dirty="0"/>
              <a:t>) = P(f)*P(a)*P(¬</a:t>
            </a:r>
            <a:r>
              <a:rPr lang="en-US" dirty="0" err="1"/>
              <a:t>c|f,a</a:t>
            </a:r>
            <a:r>
              <a:rPr lang="en-US" dirty="0"/>
              <a:t>)*P(¬v|¬c)</a:t>
            </a:r>
          </a:p>
          <a:p>
            <a:pPr marL="11113" indent="0">
              <a:buNone/>
            </a:pPr>
            <a:r>
              <a:rPr lang="en-US" dirty="0"/>
              <a:t>= 0.8*0.3*0.25*0.8</a:t>
            </a:r>
          </a:p>
          <a:p>
            <a:pPr marL="11113" indent="0">
              <a:buNone/>
            </a:pPr>
            <a:r>
              <a:rPr lang="en-US" dirty="0"/>
              <a:t>= 0.048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2996B-C073-48D2-8CDF-84389369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A41A-E551-4109-994C-1C6DAA0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EB8BF-C2D1-47FB-84BD-3D40E445B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113" indent="0">
                  <a:buNone/>
                </a:pPr>
                <a:r>
                  <a:rPr lang="en-US" dirty="0"/>
                  <a:t>P(f|¬v)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1113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′)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11113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0.8*(0.3*(0.75*0.9+0.25*0.8) + 0.7*(0.95*0.9+0.05*0.8))</a:t>
                </a:r>
              </a:p>
              <a:p>
                <a:pPr marL="11113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0.7112</a:t>
                </a:r>
              </a:p>
              <a:p>
                <a:pPr marL="11113" indent="0">
                  <a:buNone/>
                </a:pPr>
                <a:r>
                  <a:rPr lang="en-US" dirty="0"/>
                  <a:t>P(¬f|¬v)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1113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′|¬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’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(¬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′)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′|¬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11113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0.2*(0.3*(0.8*0.9+0.2*0.8) + 0.7*(0.1*0.9+0.9*0.8))</a:t>
                </a:r>
              </a:p>
              <a:p>
                <a:pPr marL="11113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0.1662</a:t>
                </a:r>
              </a:p>
              <a:p>
                <a:pPr marL="11113" indent="0">
                  <a:buNone/>
                </a:pPr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P(¬f|¬v) = 0.1662/(0.7112 + 0.1662) = 0.1894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EB8BF-C2D1-47FB-84BD-3D40E445B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2996B-C073-48D2-8CDF-84389369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5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E32A-9C96-4B08-8E4B-C576E59D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A7F2-296A-444A-B9CF-586F1E75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(a). Not true. Not any case.</a:t>
            </a:r>
          </a:p>
          <a:p>
            <a:pPr marL="11113" indent="0">
              <a:buNone/>
            </a:pPr>
            <a:r>
              <a:rPr lang="en-US" dirty="0"/>
              <a:t>(b). Not true. Violation of D-Separation Case 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8470-1BE1-4CD4-8327-95A703D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62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E32A-9C96-4B08-8E4B-C576E59D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A7F2-296A-444A-B9CF-586F1E75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(a). Not true, not any case.</a:t>
            </a:r>
          </a:p>
          <a:p>
            <a:pPr marL="11113" indent="0">
              <a:buNone/>
            </a:pPr>
            <a:r>
              <a:rPr lang="en-US" dirty="0"/>
              <a:t>(b). True. D-Separation Case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8470-1BE1-4CD4-8327-95A703D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8F43-218A-423B-A3D1-0366A155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2B9D-68EE-4602-BBF7-02CEAD7D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848632"/>
                  </p:ext>
                </p:extLst>
              </p:nvPr>
            </p:nvGraphicFramePr>
            <p:xfrm>
              <a:off x="840205" y="1676400"/>
              <a:ext cx="7008395" cy="30784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6265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5850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20585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703095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i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dirty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r>
                            <a:rPr lang="en-US" sz="2800" i="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848632"/>
                  </p:ext>
                </p:extLst>
              </p:nvPr>
            </p:nvGraphicFramePr>
            <p:xfrm>
              <a:off x="840205" y="1676400"/>
              <a:ext cx="7008395" cy="30784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6265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5850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20585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703095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357" t="-8000" r="-316071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377" t="-8000" r="-156522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624" t="-8000" r="-1408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01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0783-55ED-4719-A4B5-B39B8021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CC221-B154-46E2-A488-990C2641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095645-9D2B-4B78-B1F4-D2075A2BDCF1}"/>
              </a:ext>
            </a:extLst>
          </p:cNvPr>
          <p:cNvSpPr/>
          <p:nvPr/>
        </p:nvSpPr>
        <p:spPr>
          <a:xfrm>
            <a:off x="30988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9A02E5-1F0D-4B09-9407-F97E21DA2855}"/>
              </a:ext>
            </a:extLst>
          </p:cNvPr>
          <p:cNvCxnSpPr>
            <a:cxnSpLocks/>
          </p:cNvCxnSpPr>
          <p:nvPr/>
        </p:nvCxnSpPr>
        <p:spPr>
          <a:xfrm>
            <a:off x="3530547" y="2362200"/>
            <a:ext cx="4065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2C84CD-6AB9-45EB-889B-9FD1EB25F535}"/>
              </a:ext>
            </a:extLst>
          </p:cNvPr>
          <p:cNvSpPr/>
          <p:nvPr/>
        </p:nvSpPr>
        <p:spPr>
          <a:xfrm>
            <a:off x="30988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4851F1-3B51-48A4-860D-94D296FFFA21}"/>
              </a:ext>
            </a:extLst>
          </p:cNvPr>
          <p:cNvCxnSpPr>
            <a:cxnSpLocks/>
          </p:cNvCxnSpPr>
          <p:nvPr/>
        </p:nvCxnSpPr>
        <p:spPr>
          <a:xfrm flipH="1">
            <a:off x="33146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30264CC-1456-45E0-BC02-9BF679A798CC}"/>
              </a:ext>
            </a:extLst>
          </p:cNvPr>
          <p:cNvSpPr/>
          <p:nvPr/>
        </p:nvSpPr>
        <p:spPr>
          <a:xfrm>
            <a:off x="39370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22A15-D41F-4105-B1EA-6AD77F3BD89B}"/>
              </a:ext>
            </a:extLst>
          </p:cNvPr>
          <p:cNvCxnSpPr>
            <a:cxnSpLocks/>
          </p:cNvCxnSpPr>
          <p:nvPr/>
        </p:nvCxnSpPr>
        <p:spPr>
          <a:xfrm>
            <a:off x="4368747" y="2362200"/>
            <a:ext cx="4065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6FB91E2-33CC-4D7B-8E78-2E316B4C66A4}"/>
              </a:ext>
            </a:extLst>
          </p:cNvPr>
          <p:cNvSpPr/>
          <p:nvPr/>
        </p:nvSpPr>
        <p:spPr>
          <a:xfrm>
            <a:off x="39370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F73AD-86C5-41A5-A066-CEA191C1AF58}"/>
              </a:ext>
            </a:extLst>
          </p:cNvPr>
          <p:cNvCxnSpPr>
            <a:cxnSpLocks/>
          </p:cNvCxnSpPr>
          <p:nvPr/>
        </p:nvCxnSpPr>
        <p:spPr>
          <a:xfrm flipH="1">
            <a:off x="41528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E95DD4-10AC-4332-B263-FB83A2D76736}"/>
              </a:ext>
            </a:extLst>
          </p:cNvPr>
          <p:cNvSpPr/>
          <p:nvPr/>
        </p:nvSpPr>
        <p:spPr>
          <a:xfrm>
            <a:off x="47752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95D0D2-E4FC-4A77-B54E-FE193C160BE4}"/>
              </a:ext>
            </a:extLst>
          </p:cNvPr>
          <p:cNvSpPr/>
          <p:nvPr/>
        </p:nvSpPr>
        <p:spPr>
          <a:xfrm>
            <a:off x="47752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F32C2-D5DA-40FF-83DB-135487D8354C}"/>
              </a:ext>
            </a:extLst>
          </p:cNvPr>
          <p:cNvCxnSpPr>
            <a:cxnSpLocks/>
          </p:cNvCxnSpPr>
          <p:nvPr/>
        </p:nvCxnSpPr>
        <p:spPr>
          <a:xfrm flipH="1">
            <a:off x="49910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56992-6BE7-4226-A695-21CC84AE1B65}"/>
              </a:ext>
            </a:extLst>
          </p:cNvPr>
          <p:cNvSpPr/>
          <p:nvPr/>
        </p:nvSpPr>
        <p:spPr>
          <a:xfrm>
            <a:off x="3025836" y="17556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1F4DD-909D-46F4-973C-5955D29317E6}"/>
              </a:ext>
            </a:extLst>
          </p:cNvPr>
          <p:cNvSpPr/>
          <p:nvPr/>
        </p:nvSpPr>
        <p:spPr>
          <a:xfrm>
            <a:off x="3077856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E3993A-4237-4B37-8F5D-5A2B43C5FFF0}"/>
              </a:ext>
            </a:extLst>
          </p:cNvPr>
          <p:cNvSpPr/>
          <p:nvPr/>
        </p:nvSpPr>
        <p:spPr>
          <a:xfrm>
            <a:off x="4002055" y="1790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6852F-3513-4D49-A035-7F54D1D56946}"/>
              </a:ext>
            </a:extLst>
          </p:cNvPr>
          <p:cNvSpPr/>
          <p:nvPr/>
        </p:nvSpPr>
        <p:spPr>
          <a:xfrm>
            <a:off x="4002055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1F33E-D4FB-4AC7-ABBA-8E4CDB002FAC}"/>
              </a:ext>
            </a:extLst>
          </p:cNvPr>
          <p:cNvSpPr/>
          <p:nvPr/>
        </p:nvSpPr>
        <p:spPr>
          <a:xfrm>
            <a:off x="4840261" y="17556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B649B0-E6BC-4880-B186-4BB47C14381D}"/>
              </a:ext>
            </a:extLst>
          </p:cNvPr>
          <p:cNvSpPr/>
          <p:nvPr/>
        </p:nvSpPr>
        <p:spPr>
          <a:xfrm>
            <a:off x="4905260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56100-A49B-42C5-89D8-466B91BEEB4A}"/>
              </a:ext>
            </a:extLst>
          </p:cNvPr>
          <p:cNvSpPr/>
          <p:nvPr/>
        </p:nvSpPr>
        <p:spPr>
          <a:xfrm>
            <a:off x="6368788" y="2455523"/>
            <a:ext cx="2089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2x8-1=15 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3FF23-A1E2-4A78-B9F8-1D57417F23D4}"/>
              </a:ext>
            </a:extLst>
          </p:cNvPr>
          <p:cNvSpPr/>
          <p:nvPr/>
        </p:nvSpPr>
        <p:spPr>
          <a:xfrm>
            <a:off x="2947440" y="4511238"/>
            <a:ext cx="3183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Based on Slides in class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18E55-D68E-3448-9181-F1B4C1FDEE7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5206947" y="2359142"/>
            <a:ext cx="457358" cy="30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17D1B90-0E1D-1D48-AD10-8523E7B7C9C0}"/>
              </a:ext>
            </a:extLst>
          </p:cNvPr>
          <p:cNvSpPr/>
          <p:nvPr/>
        </p:nvSpPr>
        <p:spPr>
          <a:xfrm>
            <a:off x="5664305" y="2136638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D3BE16-F764-E84A-97A3-BD4AC00B6DA4}"/>
              </a:ext>
            </a:extLst>
          </p:cNvPr>
          <p:cNvSpPr/>
          <p:nvPr/>
        </p:nvSpPr>
        <p:spPr>
          <a:xfrm>
            <a:off x="5664304" y="2861964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D49E3E-6864-4E49-AF9F-AB020BD9843B}"/>
              </a:ext>
            </a:extLst>
          </p:cNvPr>
          <p:cNvCxnSpPr>
            <a:cxnSpLocks/>
          </p:cNvCxnSpPr>
          <p:nvPr/>
        </p:nvCxnSpPr>
        <p:spPr>
          <a:xfrm flipH="1">
            <a:off x="5880152" y="2581646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B43B5D6-4F07-194C-BCF5-95E1FAA9F600}"/>
              </a:ext>
            </a:extLst>
          </p:cNvPr>
          <p:cNvSpPr/>
          <p:nvPr/>
        </p:nvSpPr>
        <p:spPr>
          <a:xfrm>
            <a:off x="5729314" y="17526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EFB13-7E3E-E34B-AA89-A5A108B405F4}"/>
              </a:ext>
            </a:extLst>
          </p:cNvPr>
          <p:cNvSpPr/>
          <p:nvPr/>
        </p:nvSpPr>
        <p:spPr>
          <a:xfrm>
            <a:off x="5794313" y="33602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F4327D-A51A-B946-822E-6A0E427AAE01}"/>
              </a:ext>
            </a:extLst>
          </p:cNvPr>
          <p:cNvSpPr/>
          <p:nvPr/>
        </p:nvSpPr>
        <p:spPr>
          <a:xfrm>
            <a:off x="457200" y="1157449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Without: 2</a:t>
            </a:r>
            <a:r>
              <a:rPr lang="en-US" sz="2400" baseline="30000" dirty="0">
                <a:latin typeface="Candara" panose="020E0502030303020204" pitchFamily="34" charset="0"/>
              </a:rPr>
              <a:t>8</a:t>
            </a:r>
            <a:r>
              <a:rPr lang="en-US" sz="2400" dirty="0">
                <a:latin typeface="Candara" panose="020E0502030303020204" pitchFamily="34" charset="0"/>
              </a:rPr>
              <a:t>-1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E91756-1F12-7942-B158-8A2892BE9AFE}"/>
              </a:ext>
            </a:extLst>
          </p:cNvPr>
          <p:cNvSpPr/>
          <p:nvPr/>
        </p:nvSpPr>
        <p:spPr>
          <a:xfrm>
            <a:off x="477374" y="2059417"/>
            <a:ext cx="80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24617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0783-55ED-4719-A4B5-B39B8021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CC221-B154-46E2-A488-990C2641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095645-9D2B-4B78-B1F4-D2075A2BDCF1}"/>
              </a:ext>
            </a:extLst>
          </p:cNvPr>
          <p:cNvSpPr/>
          <p:nvPr/>
        </p:nvSpPr>
        <p:spPr>
          <a:xfrm>
            <a:off x="30988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9A02E5-1F0D-4B09-9407-F97E21DA2855}"/>
              </a:ext>
            </a:extLst>
          </p:cNvPr>
          <p:cNvCxnSpPr>
            <a:cxnSpLocks/>
          </p:cNvCxnSpPr>
          <p:nvPr/>
        </p:nvCxnSpPr>
        <p:spPr>
          <a:xfrm>
            <a:off x="3530547" y="2362200"/>
            <a:ext cx="4065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2C84CD-6AB9-45EB-889B-9FD1EB25F535}"/>
              </a:ext>
            </a:extLst>
          </p:cNvPr>
          <p:cNvSpPr/>
          <p:nvPr/>
        </p:nvSpPr>
        <p:spPr>
          <a:xfrm>
            <a:off x="30988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4851F1-3B51-48A4-860D-94D296FFFA21}"/>
              </a:ext>
            </a:extLst>
          </p:cNvPr>
          <p:cNvCxnSpPr>
            <a:cxnSpLocks/>
          </p:cNvCxnSpPr>
          <p:nvPr/>
        </p:nvCxnSpPr>
        <p:spPr>
          <a:xfrm flipH="1">
            <a:off x="33146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30264CC-1456-45E0-BC02-9BF679A798CC}"/>
              </a:ext>
            </a:extLst>
          </p:cNvPr>
          <p:cNvSpPr/>
          <p:nvPr/>
        </p:nvSpPr>
        <p:spPr>
          <a:xfrm>
            <a:off x="39370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22A15-D41F-4105-B1EA-6AD77F3BD89B}"/>
              </a:ext>
            </a:extLst>
          </p:cNvPr>
          <p:cNvCxnSpPr>
            <a:cxnSpLocks/>
          </p:cNvCxnSpPr>
          <p:nvPr/>
        </p:nvCxnSpPr>
        <p:spPr>
          <a:xfrm>
            <a:off x="4368747" y="2362200"/>
            <a:ext cx="4065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6FB91E2-33CC-4D7B-8E78-2E316B4C66A4}"/>
              </a:ext>
            </a:extLst>
          </p:cNvPr>
          <p:cNvSpPr/>
          <p:nvPr/>
        </p:nvSpPr>
        <p:spPr>
          <a:xfrm>
            <a:off x="39370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F73AD-86C5-41A5-A066-CEA191C1AF58}"/>
              </a:ext>
            </a:extLst>
          </p:cNvPr>
          <p:cNvCxnSpPr>
            <a:cxnSpLocks/>
          </p:cNvCxnSpPr>
          <p:nvPr/>
        </p:nvCxnSpPr>
        <p:spPr>
          <a:xfrm flipH="1">
            <a:off x="41528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E95DD4-10AC-4332-B263-FB83A2D76736}"/>
              </a:ext>
            </a:extLst>
          </p:cNvPr>
          <p:cNvSpPr/>
          <p:nvPr/>
        </p:nvSpPr>
        <p:spPr>
          <a:xfrm>
            <a:off x="47752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95D0D2-E4FC-4A77-B54E-FE193C160BE4}"/>
              </a:ext>
            </a:extLst>
          </p:cNvPr>
          <p:cNvSpPr/>
          <p:nvPr/>
        </p:nvSpPr>
        <p:spPr>
          <a:xfrm>
            <a:off x="47752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F32C2-D5DA-40FF-83DB-135487D8354C}"/>
              </a:ext>
            </a:extLst>
          </p:cNvPr>
          <p:cNvCxnSpPr>
            <a:cxnSpLocks/>
          </p:cNvCxnSpPr>
          <p:nvPr/>
        </p:nvCxnSpPr>
        <p:spPr>
          <a:xfrm flipH="1">
            <a:off x="49910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56992-6BE7-4226-A695-21CC84AE1B65}"/>
              </a:ext>
            </a:extLst>
          </p:cNvPr>
          <p:cNvSpPr/>
          <p:nvPr/>
        </p:nvSpPr>
        <p:spPr>
          <a:xfrm>
            <a:off x="3025836" y="17556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1F4DD-909D-46F4-973C-5955D29317E6}"/>
              </a:ext>
            </a:extLst>
          </p:cNvPr>
          <p:cNvSpPr/>
          <p:nvPr/>
        </p:nvSpPr>
        <p:spPr>
          <a:xfrm>
            <a:off x="3077856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E3993A-4237-4B37-8F5D-5A2B43C5FFF0}"/>
              </a:ext>
            </a:extLst>
          </p:cNvPr>
          <p:cNvSpPr/>
          <p:nvPr/>
        </p:nvSpPr>
        <p:spPr>
          <a:xfrm>
            <a:off x="4002055" y="1790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6852F-3513-4D49-A035-7F54D1D56946}"/>
              </a:ext>
            </a:extLst>
          </p:cNvPr>
          <p:cNvSpPr/>
          <p:nvPr/>
        </p:nvSpPr>
        <p:spPr>
          <a:xfrm>
            <a:off x="4002055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1F33E-D4FB-4AC7-ABBA-8E4CDB002FAC}"/>
              </a:ext>
            </a:extLst>
          </p:cNvPr>
          <p:cNvSpPr/>
          <p:nvPr/>
        </p:nvSpPr>
        <p:spPr>
          <a:xfrm>
            <a:off x="4840261" y="17556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B649B0-E6BC-4880-B186-4BB47C14381D}"/>
              </a:ext>
            </a:extLst>
          </p:cNvPr>
          <p:cNvSpPr/>
          <p:nvPr/>
        </p:nvSpPr>
        <p:spPr>
          <a:xfrm>
            <a:off x="4905260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56100-A49B-42C5-89D8-466B91BEEB4A}"/>
              </a:ext>
            </a:extLst>
          </p:cNvPr>
          <p:cNvSpPr/>
          <p:nvPr/>
        </p:nvSpPr>
        <p:spPr>
          <a:xfrm>
            <a:off x="6095999" y="2394085"/>
            <a:ext cx="2923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2+6*7=44 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C384F-2DB0-4674-B658-442D9E1D4446}"/>
              </a:ext>
            </a:extLst>
          </p:cNvPr>
          <p:cNvSpPr/>
          <p:nvPr/>
        </p:nvSpPr>
        <p:spPr>
          <a:xfrm>
            <a:off x="1513232" y="4085573"/>
            <a:ext cx="6106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 could be any of three potential values a, b, and c, so P(S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) needs 2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For each 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 value (out of 3), there are 2 parameters, so P(Z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) needs 3*2=6 parameters.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Same for P(Z</a:t>
            </a:r>
            <a:r>
              <a:rPr lang="en-US" sz="2000" baseline="-25000" dirty="0">
                <a:latin typeface="Candara" panose="020E0502030303020204" pitchFamily="34" charset="0"/>
              </a:rPr>
              <a:t>2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2</a:t>
            </a:r>
            <a:r>
              <a:rPr lang="en-US" sz="2000" dirty="0">
                <a:latin typeface="Candara" panose="020E0502030303020204" pitchFamily="34" charset="0"/>
              </a:rPr>
              <a:t>), P(Z</a:t>
            </a:r>
            <a:r>
              <a:rPr lang="en-US" sz="2000" baseline="-25000" dirty="0">
                <a:latin typeface="Candara" panose="020E0502030303020204" pitchFamily="34" charset="0"/>
              </a:rPr>
              <a:t>3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3</a:t>
            </a:r>
            <a:r>
              <a:rPr lang="en-US" sz="2000" dirty="0">
                <a:latin typeface="Candara" panose="020E0502030303020204" pitchFamily="34" charset="0"/>
              </a:rPr>
              <a:t>), and P(Z</a:t>
            </a:r>
            <a:r>
              <a:rPr lang="en-US" sz="2000" baseline="-25000" dirty="0">
                <a:latin typeface="Candara" panose="020E0502030303020204" pitchFamily="34" charset="0"/>
              </a:rPr>
              <a:t>4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4</a:t>
            </a:r>
            <a:r>
              <a:rPr lang="en-US" sz="2000" dirty="0">
                <a:latin typeface="Candara" panose="020E0502030303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Same for P(S</a:t>
            </a:r>
            <a:r>
              <a:rPr lang="en-US" sz="2000" baseline="-25000" dirty="0">
                <a:latin typeface="Candara" panose="020E0502030303020204" pitchFamily="34" charset="0"/>
              </a:rPr>
              <a:t>2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), P(S</a:t>
            </a:r>
            <a:r>
              <a:rPr lang="en-US" sz="2000" baseline="-25000" dirty="0">
                <a:latin typeface="Candara" panose="020E0502030303020204" pitchFamily="34" charset="0"/>
              </a:rPr>
              <a:t>3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2</a:t>
            </a:r>
            <a:r>
              <a:rPr lang="en-US" sz="2000" dirty="0">
                <a:latin typeface="Candara" panose="020E0502030303020204" pitchFamily="34" charset="0"/>
              </a:rPr>
              <a:t>), and P(S</a:t>
            </a:r>
            <a:r>
              <a:rPr lang="en-US" sz="2000" baseline="-25000" dirty="0">
                <a:latin typeface="Candara" panose="020E0502030303020204" pitchFamily="34" charset="0"/>
              </a:rPr>
              <a:t>4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3</a:t>
            </a:r>
            <a:r>
              <a:rPr lang="en-US" sz="2000" dirty="0">
                <a:latin typeface="Candara" panose="020E0502030303020204" pitchFamily="34" charset="0"/>
              </a:rPr>
              <a:t>)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95A4C7-1EE4-E741-A1AC-6FF06AC3DC25}"/>
              </a:ext>
            </a:extLst>
          </p:cNvPr>
          <p:cNvCxnSpPr>
            <a:cxnSpLocks/>
          </p:cNvCxnSpPr>
          <p:nvPr/>
        </p:nvCxnSpPr>
        <p:spPr>
          <a:xfrm flipV="1">
            <a:off x="5206947" y="2359142"/>
            <a:ext cx="457358" cy="30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F26B1B9-412D-A248-BBDD-1ADF7EB1FAFD}"/>
              </a:ext>
            </a:extLst>
          </p:cNvPr>
          <p:cNvSpPr/>
          <p:nvPr/>
        </p:nvSpPr>
        <p:spPr>
          <a:xfrm>
            <a:off x="5664305" y="2136638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5CDAE9-0A36-5943-89BB-BEDFB2FA1DD5}"/>
              </a:ext>
            </a:extLst>
          </p:cNvPr>
          <p:cNvSpPr/>
          <p:nvPr/>
        </p:nvSpPr>
        <p:spPr>
          <a:xfrm>
            <a:off x="5664304" y="2861964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8732FE-24C7-7844-95B5-680B61D7E9EF}"/>
              </a:ext>
            </a:extLst>
          </p:cNvPr>
          <p:cNvCxnSpPr>
            <a:cxnSpLocks/>
          </p:cNvCxnSpPr>
          <p:nvPr/>
        </p:nvCxnSpPr>
        <p:spPr>
          <a:xfrm flipH="1">
            <a:off x="5880152" y="2581646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E12AB3A-0680-7547-97B1-5CC06814A2A3}"/>
              </a:ext>
            </a:extLst>
          </p:cNvPr>
          <p:cNvSpPr/>
          <p:nvPr/>
        </p:nvSpPr>
        <p:spPr>
          <a:xfrm>
            <a:off x="5729314" y="17526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70BA74-10C0-5E49-B4E5-829B469FA3B7}"/>
              </a:ext>
            </a:extLst>
          </p:cNvPr>
          <p:cNvSpPr/>
          <p:nvPr/>
        </p:nvSpPr>
        <p:spPr>
          <a:xfrm>
            <a:off x="5794313" y="33602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7FA5E7-3CCD-584E-85A0-00BE2825F923}"/>
              </a:ext>
            </a:extLst>
          </p:cNvPr>
          <p:cNvSpPr/>
          <p:nvPr/>
        </p:nvSpPr>
        <p:spPr>
          <a:xfrm>
            <a:off x="457200" y="1157449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Without: 3</a:t>
            </a:r>
            <a:r>
              <a:rPr lang="en-US" sz="2400" baseline="30000" dirty="0">
                <a:latin typeface="+mn-lt"/>
              </a:rPr>
              <a:t>8</a:t>
            </a:r>
            <a:r>
              <a:rPr lang="en-US" sz="2400" dirty="0">
                <a:latin typeface="+mn-lt"/>
              </a:rPr>
              <a:t>-1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79CBE2-AFD3-DE4A-A18C-4ADC1BA7D773}"/>
              </a:ext>
            </a:extLst>
          </p:cNvPr>
          <p:cNvSpPr/>
          <p:nvPr/>
        </p:nvSpPr>
        <p:spPr>
          <a:xfrm>
            <a:off x="477374" y="2059417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256275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221B-3336-4D0D-92C3-5080442F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5CED-88FC-4E67-8114-E7118FEC38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113" indent="0">
                  <a:buNone/>
                </a:pPr>
                <a:r>
                  <a:rPr lang="en-US" dirty="0"/>
                  <a:t>P(S</a:t>
                </a:r>
                <a:r>
                  <a:rPr lang="en-US" baseline="-25000" dirty="0"/>
                  <a:t>1</a:t>
                </a:r>
                <a:r>
                  <a:rPr lang="en-US" dirty="0"/>
                  <a:t>=s|Z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|S</a:t>
                </a:r>
                <a:r>
                  <a:rPr lang="en-US" baseline="-25000" dirty="0"/>
                  <a:t>1</a:t>
                </a:r>
                <a:r>
                  <a:rPr lang="en-US" dirty="0"/>
                  <a:t>=s) P(S</a:t>
                </a:r>
                <a:r>
                  <a:rPr lang="en-US" baseline="-25000" dirty="0"/>
                  <a:t>1</a:t>
                </a:r>
                <a:r>
                  <a:rPr lang="en-US" dirty="0"/>
                  <a:t>=s) = 0.7*0.75 = 0.525</a:t>
                </a:r>
              </a:p>
              <a:p>
                <a:pPr marL="11113" indent="0">
                  <a:buNone/>
                </a:pPr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P(S</a:t>
                </a:r>
                <a:r>
                  <a:rPr lang="en-US" baseline="-25000" dirty="0"/>
                  <a:t>1</a:t>
                </a:r>
                <a:r>
                  <a:rPr lang="en-US" dirty="0"/>
                  <a:t>=¬s|Z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P(Z</a:t>
                </a:r>
                <a:r>
                  <a:rPr lang="en-US" baseline="-25000" dirty="0"/>
                  <a:t>1</a:t>
                </a:r>
                <a:r>
                  <a:rPr lang="en-US" dirty="0"/>
                  <a:t>=o|S</a:t>
                </a:r>
                <a:r>
                  <a:rPr lang="en-US" baseline="-25000" dirty="0"/>
                  <a:t>1</a:t>
                </a:r>
                <a:r>
                  <a:rPr lang="en-US" dirty="0"/>
                  <a:t>=¬s) P(S</a:t>
                </a:r>
                <a:r>
                  <a:rPr lang="en-US" baseline="-25000" dirty="0"/>
                  <a:t>1</a:t>
                </a:r>
                <a:r>
                  <a:rPr lang="en-US" dirty="0"/>
                  <a:t>=¬s) = 0.4*0.25 = 0.1</a:t>
                </a:r>
              </a:p>
              <a:p>
                <a:pPr marL="11113" indent="0">
                  <a:buNone/>
                </a:pPr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P(S</a:t>
                </a:r>
                <a:r>
                  <a:rPr lang="en-US" baseline="-25000" dirty="0"/>
                  <a:t>1</a:t>
                </a:r>
                <a:r>
                  <a:rPr lang="en-US" dirty="0"/>
                  <a:t>=¬s|Z</a:t>
                </a:r>
                <a:r>
                  <a:rPr lang="en-US" baseline="-25000" dirty="0"/>
                  <a:t>1</a:t>
                </a:r>
                <a:r>
                  <a:rPr lang="en-US" dirty="0"/>
                  <a:t>=o) = 0.1/(0.525 + 0.1) = 0.16</a:t>
                </a:r>
              </a:p>
              <a:p>
                <a:pPr marL="111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5CED-88FC-4E67-8114-E7118FEC3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0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9677-1C19-4474-BB4E-7E78B676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2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221B-3336-4D0D-92C3-5080442F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5CED-88FC-4E67-8114-E7118FEC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P(S</a:t>
            </a:r>
            <a:r>
              <a:rPr lang="en-US" baseline="-25000" dirty="0"/>
              <a:t>2</a:t>
            </a:r>
            <a:r>
              <a:rPr lang="en-US" dirty="0"/>
              <a:t>=¬s|Z</a:t>
            </a:r>
            <a:r>
              <a:rPr lang="en-US" baseline="-25000" dirty="0"/>
              <a:t>1</a:t>
            </a:r>
            <a:r>
              <a:rPr lang="en-US" dirty="0"/>
              <a:t>=o) </a:t>
            </a:r>
          </a:p>
          <a:p>
            <a:pPr marL="11113" indent="0">
              <a:buNone/>
            </a:pPr>
            <a:r>
              <a:rPr lang="en-US" dirty="0"/>
              <a:t>= P(S</a:t>
            </a:r>
            <a:r>
              <a:rPr lang="en-US" baseline="-25000" dirty="0"/>
              <a:t>2</a:t>
            </a:r>
            <a:r>
              <a:rPr lang="en-US" dirty="0"/>
              <a:t>=¬s|S</a:t>
            </a:r>
            <a:r>
              <a:rPr lang="en-US" baseline="-25000" dirty="0"/>
              <a:t>1</a:t>
            </a:r>
            <a:r>
              <a:rPr lang="en-US" dirty="0"/>
              <a:t>=s, Z</a:t>
            </a:r>
            <a:r>
              <a:rPr lang="en-US" baseline="-25000" dirty="0"/>
              <a:t>1</a:t>
            </a:r>
            <a:r>
              <a:rPr lang="en-US" dirty="0"/>
              <a:t>=o) P(S</a:t>
            </a:r>
            <a:r>
              <a:rPr lang="en-US" baseline="-25000" dirty="0"/>
              <a:t>1</a:t>
            </a:r>
            <a:r>
              <a:rPr lang="en-US" dirty="0"/>
              <a:t>=s|Z</a:t>
            </a:r>
            <a:r>
              <a:rPr lang="en-US" baseline="-25000" dirty="0"/>
              <a:t>1</a:t>
            </a:r>
            <a:r>
              <a:rPr lang="en-US" dirty="0"/>
              <a:t>=o) + P(S</a:t>
            </a:r>
            <a:r>
              <a:rPr lang="en-US" baseline="-25000" dirty="0"/>
              <a:t>2</a:t>
            </a:r>
            <a:r>
              <a:rPr lang="en-US" dirty="0"/>
              <a:t>=¬s|S</a:t>
            </a:r>
            <a:r>
              <a:rPr lang="en-US" baseline="-25000" dirty="0"/>
              <a:t>1</a:t>
            </a:r>
            <a:r>
              <a:rPr lang="en-US" dirty="0"/>
              <a:t>=¬s, Z</a:t>
            </a:r>
            <a:r>
              <a:rPr lang="en-US" baseline="-25000" dirty="0"/>
              <a:t>1</a:t>
            </a:r>
            <a:r>
              <a:rPr lang="en-US" dirty="0"/>
              <a:t>=o) P(S</a:t>
            </a:r>
            <a:r>
              <a:rPr lang="en-US" baseline="-25000" dirty="0"/>
              <a:t>1</a:t>
            </a:r>
            <a:r>
              <a:rPr lang="en-US" dirty="0"/>
              <a:t>=¬s|Z</a:t>
            </a:r>
            <a:r>
              <a:rPr lang="en-US" baseline="-25000" dirty="0"/>
              <a:t>1</a:t>
            </a:r>
            <a:r>
              <a:rPr lang="en-US" dirty="0"/>
              <a:t>=o) </a:t>
            </a:r>
          </a:p>
          <a:p>
            <a:pPr marL="11113" indent="0">
              <a:buNone/>
            </a:pPr>
            <a:r>
              <a:rPr lang="en-US" dirty="0"/>
              <a:t>= P(S</a:t>
            </a:r>
            <a:r>
              <a:rPr lang="en-US" baseline="-25000" dirty="0"/>
              <a:t>2</a:t>
            </a:r>
            <a:r>
              <a:rPr lang="en-US" dirty="0"/>
              <a:t>=¬s|S</a:t>
            </a:r>
            <a:r>
              <a:rPr lang="en-US" baseline="-25000" dirty="0"/>
              <a:t>1</a:t>
            </a:r>
            <a:r>
              <a:rPr lang="en-US" dirty="0"/>
              <a:t>=s) P(S</a:t>
            </a:r>
            <a:r>
              <a:rPr lang="en-US" baseline="-25000" dirty="0"/>
              <a:t>1</a:t>
            </a:r>
            <a:r>
              <a:rPr lang="en-US" dirty="0"/>
              <a:t>=s|Z</a:t>
            </a:r>
            <a:r>
              <a:rPr lang="en-US" baseline="-25000" dirty="0"/>
              <a:t>1</a:t>
            </a:r>
            <a:r>
              <a:rPr lang="en-US" dirty="0"/>
              <a:t>=o) + P(S</a:t>
            </a:r>
            <a:r>
              <a:rPr lang="en-US" baseline="-25000" dirty="0"/>
              <a:t>2</a:t>
            </a:r>
            <a:r>
              <a:rPr lang="en-US" dirty="0"/>
              <a:t>=¬s|S</a:t>
            </a:r>
            <a:r>
              <a:rPr lang="en-US" baseline="-25000" dirty="0"/>
              <a:t>1</a:t>
            </a:r>
            <a:r>
              <a:rPr lang="en-US" dirty="0"/>
              <a:t>=¬s) P(S</a:t>
            </a:r>
            <a:r>
              <a:rPr lang="en-US" baseline="-25000" dirty="0"/>
              <a:t>1</a:t>
            </a:r>
            <a:r>
              <a:rPr lang="en-US" dirty="0"/>
              <a:t>=¬s|Z</a:t>
            </a:r>
            <a:r>
              <a:rPr lang="en-US" baseline="-25000" dirty="0"/>
              <a:t>1</a:t>
            </a:r>
            <a:r>
              <a:rPr lang="en-US" dirty="0"/>
              <a:t>=o) </a:t>
            </a:r>
          </a:p>
          <a:p>
            <a:pPr marL="11113" indent="0">
              <a:buNone/>
            </a:pPr>
            <a:r>
              <a:rPr lang="en-US" dirty="0"/>
              <a:t>= 0.1*(1-0.16) +0.8*0.16</a:t>
            </a:r>
          </a:p>
          <a:p>
            <a:pPr marL="11113" indent="0">
              <a:buNone/>
            </a:pPr>
            <a:r>
              <a:rPr lang="en-US" dirty="0"/>
              <a:t>= 0.212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9677-1C19-4474-BB4E-7E78B676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5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221B-3336-4D0D-92C3-5080442F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Q12.3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5CED-88FC-4E67-8114-E7118FEC38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113" indent="0">
                  <a:buNone/>
                </a:pPr>
                <a:r>
                  <a:rPr lang="en-US" dirty="0"/>
                  <a:t>P(S</a:t>
                </a:r>
                <a:r>
                  <a:rPr lang="en-US" baseline="-25000" dirty="0"/>
                  <a:t>2</a:t>
                </a:r>
                <a:r>
                  <a:rPr lang="en-US" dirty="0"/>
                  <a:t>=s|Z</a:t>
                </a:r>
                <a:r>
                  <a:rPr lang="en-US" baseline="-25000" dirty="0"/>
                  <a:t>1</a:t>
                </a:r>
                <a:r>
                  <a:rPr lang="en-US" dirty="0"/>
                  <a:t>=o,Z</a:t>
                </a:r>
                <a:r>
                  <a:rPr lang="en-US" baseline="-25000" dirty="0"/>
                  <a:t>2</a:t>
                </a:r>
                <a:r>
                  <a:rPr lang="en-US" dirty="0"/>
                  <a:t>=¬o) </a:t>
                </a:r>
              </a:p>
              <a:p>
                <a:pPr marL="11113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b="0" i="0" baseline="-25000" dirty="0" smtClean="0"/>
                      <m:t>2</m:t>
                    </m:r>
                    <m:r>
                      <m:rPr>
                        <m:nor/>
                      </m:rPr>
                      <a:rPr lang="en-US" dirty="0"/>
                      <m:t>=¬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|S</a:t>
                </a:r>
                <a:r>
                  <a:rPr lang="en-US" baseline="-25000" dirty="0"/>
                  <a:t>2</a:t>
                </a:r>
                <a:r>
                  <a:rPr lang="en-US" dirty="0"/>
                  <a:t>=s,Z</a:t>
                </a:r>
                <a:r>
                  <a:rPr lang="en-US" baseline="-25000" dirty="0"/>
                  <a:t>1</a:t>
                </a:r>
                <a:r>
                  <a:rPr lang="en-US" dirty="0"/>
                  <a:t>=o) P(S</a:t>
                </a:r>
                <a:r>
                  <a:rPr lang="en-US" baseline="-25000" dirty="0"/>
                  <a:t>2</a:t>
                </a:r>
                <a:r>
                  <a:rPr lang="en-US" dirty="0"/>
                  <a:t>=s|Z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US" dirty="0"/>
                      <m:t>=¬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|S</a:t>
                </a:r>
                <a:r>
                  <a:rPr lang="en-US" baseline="-25000" dirty="0"/>
                  <a:t>2</a:t>
                </a:r>
                <a:r>
                  <a:rPr lang="en-US" dirty="0"/>
                  <a:t>=s) P(S</a:t>
                </a:r>
                <a:r>
                  <a:rPr lang="en-US" baseline="-25000" dirty="0"/>
                  <a:t>2</a:t>
                </a:r>
                <a:r>
                  <a:rPr lang="en-US" dirty="0"/>
                  <a:t>=s|Z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0.3*(1-0.212) = 0.2364</a:t>
                </a:r>
              </a:p>
              <a:p>
                <a:pPr marL="11113" indent="0">
                  <a:buNone/>
                </a:pPr>
                <a:r>
                  <a:rPr lang="en-US" dirty="0"/>
                  <a:t>P(S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s|Z</a:t>
                </a:r>
                <a:r>
                  <a:rPr lang="en-US" baseline="-25000" dirty="0"/>
                  <a:t>1</a:t>
                </a:r>
                <a:r>
                  <a:rPr lang="en-US" dirty="0"/>
                  <a:t>=o,Z</a:t>
                </a:r>
                <a:r>
                  <a:rPr lang="en-US" baseline="-25000" dirty="0"/>
                  <a:t>2</a:t>
                </a:r>
                <a:r>
                  <a:rPr lang="en-US" dirty="0"/>
                  <a:t>=¬o) </a:t>
                </a:r>
              </a:p>
              <a:p>
                <a:pPr marL="11113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US" dirty="0"/>
                      <m:t>=¬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|S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s,Z</a:t>
                </a:r>
                <a:r>
                  <a:rPr lang="en-US" baseline="-25000" dirty="0"/>
                  <a:t>1</a:t>
                </a:r>
                <a:r>
                  <a:rPr lang="en-US" dirty="0"/>
                  <a:t>=o) P(S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US" dirty="0"/>
                      <m:t>=¬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|S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s) P(S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0.6* 0.212 = 0.1272</a:t>
                </a:r>
              </a:p>
              <a:p>
                <a:pPr marL="11113" indent="0">
                  <a:buNone/>
                </a:pPr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P(S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s|Z</a:t>
                </a:r>
                <a:r>
                  <a:rPr lang="en-US" baseline="-25000" dirty="0"/>
                  <a:t>1</a:t>
                </a:r>
                <a:r>
                  <a:rPr lang="en-US" dirty="0"/>
                  <a:t>=¬o,Z</a:t>
                </a:r>
                <a:r>
                  <a:rPr lang="en-US" baseline="-25000" dirty="0"/>
                  <a:t>2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0.1272/(0.2364 + 0.1272) = 0.3498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5CED-88FC-4E67-8114-E7118FEC3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9677-1C19-4474-BB4E-7E78B676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2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221B-3336-4D0D-92C3-5080442F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5CED-88FC-4E67-8114-E7118FEC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P(S</a:t>
            </a:r>
            <a:r>
              <a:rPr lang="en-US" baseline="-25000" dirty="0"/>
              <a:t>3</a:t>
            </a:r>
            <a:r>
              <a:rPr lang="en-US" dirty="0"/>
              <a:t>=¬s|Z</a:t>
            </a:r>
            <a:r>
              <a:rPr lang="en-US" baseline="-25000" dirty="0"/>
              <a:t>1</a:t>
            </a:r>
            <a:r>
              <a:rPr lang="en-US" dirty="0"/>
              <a:t>=o, Z</a:t>
            </a:r>
            <a:r>
              <a:rPr lang="en-US" baseline="-25000" dirty="0"/>
              <a:t>2</a:t>
            </a:r>
            <a:r>
              <a:rPr lang="en-US" dirty="0"/>
              <a:t>=¬o) </a:t>
            </a:r>
          </a:p>
          <a:p>
            <a:pPr marL="11113" indent="0">
              <a:buNone/>
            </a:pPr>
            <a:r>
              <a:rPr lang="en-US" dirty="0"/>
              <a:t>= P(S</a:t>
            </a:r>
            <a:r>
              <a:rPr lang="en-US" baseline="-25000" dirty="0"/>
              <a:t>3</a:t>
            </a:r>
            <a:r>
              <a:rPr lang="en-US" dirty="0"/>
              <a:t>=¬s|S</a:t>
            </a:r>
            <a:r>
              <a:rPr lang="en-US" baseline="-25000" dirty="0"/>
              <a:t>2</a:t>
            </a:r>
            <a:r>
              <a:rPr lang="en-US" dirty="0"/>
              <a:t>=s, Z</a:t>
            </a:r>
            <a:r>
              <a:rPr lang="en-US" baseline="-25000" dirty="0"/>
              <a:t>1</a:t>
            </a:r>
            <a:r>
              <a:rPr lang="en-US" dirty="0"/>
              <a:t>=o, Z</a:t>
            </a:r>
            <a:r>
              <a:rPr lang="en-US" baseline="-25000" dirty="0"/>
              <a:t>2</a:t>
            </a:r>
            <a:r>
              <a:rPr lang="en-US" dirty="0"/>
              <a:t>=¬o) P(S</a:t>
            </a:r>
            <a:r>
              <a:rPr lang="en-US" baseline="-25000" dirty="0"/>
              <a:t>2</a:t>
            </a:r>
            <a:r>
              <a:rPr lang="en-US" dirty="0"/>
              <a:t>=s|Z</a:t>
            </a:r>
            <a:r>
              <a:rPr lang="en-US" baseline="-25000" dirty="0"/>
              <a:t>1</a:t>
            </a:r>
            <a:r>
              <a:rPr lang="en-US" dirty="0"/>
              <a:t>=o, Z</a:t>
            </a:r>
            <a:r>
              <a:rPr lang="en-US" baseline="-25000" dirty="0"/>
              <a:t>2</a:t>
            </a:r>
            <a:r>
              <a:rPr lang="en-US" dirty="0"/>
              <a:t>=¬o) + P(S</a:t>
            </a:r>
            <a:r>
              <a:rPr lang="en-US" baseline="-25000" dirty="0"/>
              <a:t>3</a:t>
            </a:r>
            <a:r>
              <a:rPr lang="en-US" dirty="0"/>
              <a:t>=¬s|S</a:t>
            </a:r>
            <a:r>
              <a:rPr lang="en-US" baseline="-25000" dirty="0"/>
              <a:t>1</a:t>
            </a:r>
            <a:r>
              <a:rPr lang="en-US" dirty="0"/>
              <a:t>=¬s, Z</a:t>
            </a:r>
            <a:r>
              <a:rPr lang="en-US" baseline="-25000" dirty="0"/>
              <a:t>1</a:t>
            </a:r>
            <a:r>
              <a:rPr lang="en-US" dirty="0"/>
              <a:t>=o, Z</a:t>
            </a:r>
            <a:r>
              <a:rPr lang="en-US" baseline="-25000" dirty="0"/>
              <a:t>2</a:t>
            </a:r>
            <a:r>
              <a:rPr lang="en-US" dirty="0"/>
              <a:t>=¬o) P(S</a:t>
            </a:r>
            <a:r>
              <a:rPr lang="en-US" baseline="-25000" dirty="0"/>
              <a:t>2</a:t>
            </a:r>
            <a:r>
              <a:rPr lang="en-US" dirty="0"/>
              <a:t>=¬s|Z</a:t>
            </a:r>
            <a:r>
              <a:rPr lang="en-US" baseline="-25000" dirty="0"/>
              <a:t>1</a:t>
            </a:r>
            <a:r>
              <a:rPr lang="en-US" dirty="0"/>
              <a:t>=o, Z</a:t>
            </a:r>
            <a:r>
              <a:rPr lang="en-US" baseline="-25000" dirty="0"/>
              <a:t>2</a:t>
            </a:r>
            <a:r>
              <a:rPr lang="en-US" dirty="0"/>
              <a:t>=¬o) </a:t>
            </a:r>
          </a:p>
          <a:p>
            <a:pPr marL="11113" indent="0">
              <a:buNone/>
            </a:pPr>
            <a:r>
              <a:rPr lang="en-US" dirty="0"/>
              <a:t>= P(S</a:t>
            </a:r>
            <a:r>
              <a:rPr lang="en-US" baseline="-25000" dirty="0"/>
              <a:t>3</a:t>
            </a:r>
            <a:r>
              <a:rPr lang="en-US" dirty="0"/>
              <a:t>=¬s|S</a:t>
            </a:r>
            <a:r>
              <a:rPr lang="en-US" baseline="-25000" dirty="0"/>
              <a:t>2</a:t>
            </a:r>
            <a:r>
              <a:rPr lang="en-US" dirty="0"/>
              <a:t>=s) P(S</a:t>
            </a:r>
            <a:r>
              <a:rPr lang="en-US" baseline="-25000" dirty="0"/>
              <a:t>2</a:t>
            </a:r>
            <a:r>
              <a:rPr lang="en-US" dirty="0"/>
              <a:t>=s|Z</a:t>
            </a:r>
            <a:r>
              <a:rPr lang="en-US" baseline="-25000" dirty="0"/>
              <a:t>1</a:t>
            </a:r>
            <a:r>
              <a:rPr lang="en-US" dirty="0"/>
              <a:t>=¬o, Z</a:t>
            </a:r>
            <a:r>
              <a:rPr lang="en-US" baseline="-25000" dirty="0"/>
              <a:t>2</a:t>
            </a:r>
            <a:r>
              <a:rPr lang="en-US" dirty="0"/>
              <a:t>=o) + P(S</a:t>
            </a:r>
            <a:r>
              <a:rPr lang="en-US" baseline="-25000" dirty="0"/>
              <a:t>3</a:t>
            </a:r>
            <a:r>
              <a:rPr lang="en-US" dirty="0"/>
              <a:t>=¬s|S</a:t>
            </a:r>
            <a:r>
              <a:rPr lang="en-US" baseline="-25000" dirty="0"/>
              <a:t>2</a:t>
            </a:r>
            <a:r>
              <a:rPr lang="en-US" dirty="0"/>
              <a:t>=¬s) P(S</a:t>
            </a:r>
            <a:r>
              <a:rPr lang="en-US" baseline="-25000" dirty="0"/>
              <a:t>2</a:t>
            </a:r>
            <a:r>
              <a:rPr lang="en-US" dirty="0"/>
              <a:t>=¬s|Z</a:t>
            </a:r>
            <a:r>
              <a:rPr lang="en-US" baseline="-25000" dirty="0"/>
              <a:t>1</a:t>
            </a:r>
            <a:r>
              <a:rPr lang="en-US" dirty="0"/>
              <a:t>=¬o, Z</a:t>
            </a:r>
            <a:r>
              <a:rPr lang="en-US" baseline="-25000" dirty="0"/>
              <a:t>2</a:t>
            </a:r>
            <a:r>
              <a:rPr lang="en-US" dirty="0"/>
              <a:t>=o) </a:t>
            </a:r>
          </a:p>
          <a:p>
            <a:pPr marL="11113" indent="0">
              <a:buNone/>
            </a:pPr>
            <a:r>
              <a:rPr lang="en-US" dirty="0"/>
              <a:t>= 0.1*(1-0.3498) + 0.8* 0.3498</a:t>
            </a:r>
          </a:p>
          <a:p>
            <a:pPr marL="11113" indent="0">
              <a:buNone/>
            </a:pPr>
            <a:r>
              <a:rPr lang="en-US" dirty="0"/>
              <a:t>= 0.34486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9677-1C19-4474-BB4E-7E78B676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6CC1-A28B-4C38-8871-453CC346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F5E7C-88DE-4BEA-9CBE-7893FF2237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11113" indent="0">
                  <a:buNone/>
                </a:pPr>
                <a:r>
                  <a:rPr lang="en-US" dirty="0"/>
                  <a:t>1. After motion: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2+3 = 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5+7 = 12</a:t>
                </a:r>
              </a:p>
              <a:p>
                <a:pPr marL="11113" indent="0">
                  <a:buNone/>
                </a:pPr>
                <a:r>
                  <a:rPr lang="en-US" dirty="0"/>
                  <a:t>2. After sensing: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5∗4+1∗12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12+4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box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= 3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F5E7C-88DE-4BEA-9CBE-7893FF22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135"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2397C1-A8B9-8AA7-EB88-FB67BEC9C20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11113" indent="0">
                  <a:buNone/>
                </a:pPr>
                <a:r>
                  <a:rPr lang="en-US" dirty="0"/>
                  <a:t>3. After motion: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2+1 = 3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3 + 6 = 9</a:t>
                </a:r>
              </a:p>
              <a:p>
                <a:pPr marL="11113" indent="0">
                  <a:buNone/>
                </a:pPr>
                <a:r>
                  <a:rPr lang="en-US" dirty="0"/>
                  <a:t>4. After sensing: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3∗3+2∗9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9+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2.25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box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= 2.25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2397C1-A8B9-8AA7-EB88-FB67BEC9C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145" t="-461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481B-51CB-4DF4-B7CD-941B158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8F43-218A-423B-A3D1-0366A155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2B9D-68EE-4602-BBF7-02CEAD7D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7236433"/>
                  </p:ext>
                </p:extLst>
              </p:nvPr>
            </p:nvGraphicFramePr>
            <p:xfrm>
              <a:off x="840205" y="1676400"/>
              <a:ext cx="7008395" cy="30784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6265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5850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20585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703095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⇔</m:t>
                                </m:r>
                                <m: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i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⇔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dirty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r>
                            <a:rPr lang="en-US" sz="2800" i="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7236433"/>
                  </p:ext>
                </p:extLst>
              </p:nvPr>
            </p:nvGraphicFramePr>
            <p:xfrm>
              <a:off x="840205" y="1676400"/>
              <a:ext cx="7008395" cy="30784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6265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5850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20585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703095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357" t="-8000" r="-316071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377" t="-8000" r="-156522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624" t="-8000" r="-1408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792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8F43-218A-423B-A3D1-0366A155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2B9D-68EE-4602-BBF7-02CEAD7D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7929901"/>
                  </p:ext>
                </p:extLst>
              </p:nvPr>
            </p:nvGraphicFramePr>
            <p:xfrm>
              <a:off x="914400" y="1676400"/>
              <a:ext cx="6672624" cy="30784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627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2919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13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2814949962"/>
                        </a:ext>
                      </a:extLst>
                    </a:gridCol>
                    <a:gridCol w="2689802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/>
                            <a:t>(B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r>
                            <a:rPr lang="en-US" sz="2800" i="0" dirty="0"/>
                            <a:t>)</a:t>
                          </a:r>
                          <a:r>
                            <a:rPr lang="en-US" sz="2800" dirty="0"/>
                            <a:t> </a:t>
                          </a:r>
                          <a:br>
                            <a:rPr lang="en-US" sz="280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800" i="0" dirty="0"/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i="0" dirty="0"/>
                            <a:t>A)</a:t>
                          </a:r>
                          <a:r>
                            <a:rPr lang="en-US" sz="2800" dirty="0"/>
                            <a:t> </a:t>
                          </a:r>
                          <a:endParaRPr lang="en-US" sz="28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7929901"/>
                  </p:ext>
                </p:extLst>
              </p:nvPr>
            </p:nvGraphicFramePr>
            <p:xfrm>
              <a:off x="914400" y="1676400"/>
              <a:ext cx="6672624" cy="30784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627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2919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13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2814949962"/>
                        </a:ext>
                      </a:extLst>
                    </a:gridCol>
                    <a:gridCol w="2689802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81" t="-8000" r="-295495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6316" t="-8000" r="-187719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585" t="-8000" r="-94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036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8F43-218A-423B-A3D1-0366A155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2B9D-68EE-4602-BBF7-02CEAD7D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9304303"/>
                  </p:ext>
                </p:extLst>
              </p:nvPr>
            </p:nvGraphicFramePr>
            <p:xfrm>
              <a:off x="571500" y="1676400"/>
              <a:ext cx="8115300" cy="3505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627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2919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13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2814949962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1156352504"/>
                        </a:ext>
                      </a:extLst>
                    </a:gridCol>
                    <a:gridCol w="2689802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i="0" dirty="0"/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/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r>
                            <a:rPr lang="en-US" sz="2800" i="0" dirty="0"/>
                            <a:t>)</a:t>
                          </a:r>
                          <a:r>
                            <a:rPr lang="en-US" sz="2800" dirty="0"/>
                            <a:t> </a:t>
                          </a:r>
                          <a:br>
                            <a:rPr lang="en-US" sz="280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0" dirty="0"/>
                                  <m:t>(</m:t>
                                </m:r>
                                <m: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0" dirty="0"/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en-US" sz="2800" i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i="0" dirty="0"/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A)</a:t>
                          </a:r>
                          <a:r>
                            <a:rPr lang="en-US" sz="2800" dirty="0"/>
                            <a:t> </a:t>
                          </a:r>
                          <a:endParaRPr lang="en-US" sz="28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9304303"/>
                  </p:ext>
                </p:extLst>
              </p:nvPr>
            </p:nvGraphicFramePr>
            <p:xfrm>
              <a:off x="571500" y="1676400"/>
              <a:ext cx="8115300" cy="3505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627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2919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13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2814949962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1156352504"/>
                        </a:ext>
                      </a:extLst>
                    </a:gridCol>
                    <a:gridCol w="2689802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81" t="-5556" r="-398198" b="-167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6316" t="-5556" r="-287719" b="-167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8761" t="-5556" r="-190265" b="-167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87" t="-5556" r="-1415" b="-167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518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7CE0-AE43-4B29-AC0C-C8C470A6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64675-0E0F-4E70-97CE-7B1C98919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4570676" cy="53340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KB: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(B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+mn-lt"/>
                  </a:rPr>
                  <a:t>D)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latin typeface="+mn-lt"/>
                  </a:rPr>
                  <a:t>G: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B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(C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+mn-lt"/>
                  </a:rPr>
                  <a:t>E)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latin typeface="+mn-lt"/>
                  </a:rPr>
                  <a:t>D: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C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>
                    <a:latin typeface="+mn-lt"/>
                  </a:rPr>
                  <a:t>D</a:t>
                </a:r>
              </a:p>
              <a:p>
                <a:pPr lvl="1"/>
                <a:r>
                  <a:rPr lang="en-US" dirty="0">
                    <a:latin typeface="+mn-lt"/>
                  </a:rPr>
                  <a:t>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F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latin typeface="+mn-lt"/>
                  </a:rPr>
                  <a:t>F</a:t>
                </a:r>
              </a:p>
              <a:p>
                <a:pPr lvl="1"/>
                <a:r>
                  <a:rPr lang="en-US" dirty="0">
                    <a:latin typeface="+mn-lt"/>
                  </a:rPr>
                  <a:t>B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64675-0E0F-4E70-97CE-7B1C98919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4570676" cy="5334001"/>
              </a:xfrm>
              <a:blipFill>
                <a:blip r:embed="rId2"/>
                <a:stretch>
                  <a:fillRect l="-3611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0B5AB-16F0-42B5-A961-FC59A9C4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030031-BE5B-4D37-BAEE-2B5840D86031}"/>
              </a:ext>
            </a:extLst>
          </p:cNvPr>
          <p:cNvSpPr/>
          <p:nvPr/>
        </p:nvSpPr>
        <p:spPr>
          <a:xfrm>
            <a:off x="7983775" y="3182695"/>
            <a:ext cx="309700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E695CA-205C-4EC8-97FD-7BFF48C32929}"/>
                  </a:ext>
                </a:extLst>
              </p:cNvPr>
              <p:cNvSpPr/>
              <p:nvPr/>
            </p:nvSpPr>
            <p:spPr>
              <a:xfrm>
                <a:off x="7262877" y="3172147"/>
                <a:ext cx="580608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>
                    <a:latin typeface="+mn-lt"/>
                  </a:rPr>
                  <a:t>∨F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E695CA-205C-4EC8-97FD-7BFF48C32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77" y="3172147"/>
                <a:ext cx="580608" cy="369332"/>
              </a:xfrm>
              <a:prstGeom prst="rect">
                <a:avLst/>
              </a:prstGeom>
              <a:blipFill>
                <a:blip r:embed="rId3"/>
                <a:stretch>
                  <a:fillRect t="-6452" r="-2083" b="-2258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0AA6F58-42E9-48F5-A018-8C8EC7CF39BF}"/>
              </a:ext>
            </a:extLst>
          </p:cNvPr>
          <p:cNvSpPr/>
          <p:nvPr/>
        </p:nvSpPr>
        <p:spPr>
          <a:xfrm>
            <a:off x="6232437" y="3172147"/>
            <a:ext cx="308098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EA1E3-293B-4626-83C9-8CF889D55707}"/>
              </a:ext>
            </a:extLst>
          </p:cNvPr>
          <p:cNvSpPr/>
          <p:nvPr/>
        </p:nvSpPr>
        <p:spPr>
          <a:xfrm>
            <a:off x="6683635" y="3172147"/>
            <a:ext cx="420308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¬F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31146-D663-43BD-AE32-D5FD2FEBEBEA}"/>
                  </a:ext>
                </a:extLst>
              </p:cNvPr>
              <p:cNvSpPr/>
              <p:nvPr/>
            </p:nvSpPr>
            <p:spPr>
              <a:xfrm>
                <a:off x="3078061" y="3186706"/>
                <a:ext cx="1420582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B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>
                    <a:latin typeface="+mn-lt"/>
                  </a:rPr>
                  <a:t>G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31146-D663-43BD-AE32-D5FD2FEBE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1" y="3186706"/>
                <a:ext cx="1420582" cy="369332"/>
              </a:xfrm>
              <a:prstGeom prst="rect">
                <a:avLst/>
              </a:prstGeom>
              <a:blipFill>
                <a:blip r:embed="rId4"/>
                <a:stretch>
                  <a:fillRect t="-6452" r="-3509" b="-2258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15F7AC-3FC4-4DBD-AB52-5FEA95C63D81}"/>
                  </a:ext>
                </a:extLst>
              </p:cNvPr>
              <p:cNvSpPr/>
              <p:nvPr/>
            </p:nvSpPr>
            <p:spPr>
              <a:xfrm>
                <a:off x="4674735" y="3172147"/>
                <a:ext cx="1458185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C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>
                    <a:latin typeface="+mn-lt"/>
                  </a:rPr>
                  <a:t>D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15F7AC-3FC4-4DBD-AB52-5FEA95C63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35" y="3172147"/>
                <a:ext cx="1458185" cy="369332"/>
              </a:xfrm>
              <a:prstGeom prst="rect">
                <a:avLst/>
              </a:prstGeom>
              <a:blipFill>
                <a:blip r:embed="rId5"/>
                <a:stretch>
                  <a:fillRect t="-6452" b="-2258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2CE37E-901D-49DC-A57D-F93F8FA9793C}"/>
              </a:ext>
            </a:extLst>
          </p:cNvPr>
          <p:cNvSpPr/>
          <p:nvPr/>
        </p:nvSpPr>
        <p:spPr>
          <a:xfrm>
            <a:off x="8469444" y="3174403"/>
            <a:ext cx="445956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¬G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2E0AF-02E6-4B2E-9917-60B0D15B0112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>
            <a:off x="5877608" y="4563415"/>
            <a:ext cx="412120" cy="325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17DBC-B6D8-4561-8FD5-E062DE8E7158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flipH="1">
            <a:off x="5877608" y="3541479"/>
            <a:ext cx="508878" cy="65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8B1A2E-EC63-479D-9192-9443D8826E6F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6893789" y="3541479"/>
            <a:ext cx="106585" cy="65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FD42D9-715D-4833-AC13-14FC08F401BB}"/>
              </a:ext>
            </a:extLst>
          </p:cNvPr>
          <p:cNvCxnSpPr>
            <a:cxnSpLocks/>
            <a:stCxn id="10" idx="2"/>
            <a:endCxn id="38" idx="0"/>
          </p:cNvCxnSpPr>
          <p:nvPr/>
        </p:nvCxnSpPr>
        <p:spPr>
          <a:xfrm flipH="1">
            <a:off x="7000374" y="3541479"/>
            <a:ext cx="552807" cy="65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E24CD-B71D-4447-9D8C-9C653CDEFAEB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5403828" y="3541479"/>
            <a:ext cx="473780" cy="65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1D8889-CEC7-402E-B1B5-96578FDE7424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 flipH="1">
            <a:off x="7115721" y="3543735"/>
            <a:ext cx="1576701" cy="2792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1AD9E9-FB73-A245-8161-3DA0CFC428C1}"/>
                  </a:ext>
                </a:extLst>
              </p:cNvPr>
              <p:cNvSpPr/>
              <p:nvPr/>
            </p:nvSpPr>
            <p:spPr>
              <a:xfrm>
                <a:off x="5742591" y="2667000"/>
                <a:ext cx="103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ndara" panose="020E0502030303020204" pitchFamily="34" charset="0"/>
                  </a:rPr>
                  <a:t>KB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1AD9E9-FB73-A245-8161-3DA0CFC42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91" y="2667000"/>
                <a:ext cx="1034257" cy="369332"/>
              </a:xfrm>
              <a:prstGeom prst="rect">
                <a:avLst/>
              </a:prstGeom>
              <a:blipFill>
                <a:blip r:embed="rId6"/>
                <a:stretch>
                  <a:fillRect l="-487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37045E9-8E2A-7748-BD72-2362D7D871A2}"/>
                  </a:ext>
                </a:extLst>
              </p:cNvPr>
              <p:cNvSpPr/>
              <p:nvPr/>
            </p:nvSpPr>
            <p:spPr>
              <a:xfrm>
                <a:off x="5432614" y="4194083"/>
                <a:ext cx="889987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37045E9-8E2A-7748-BD72-2362D7D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14" y="4194083"/>
                <a:ext cx="8899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A1216A0-CAA5-AB4C-93EF-D3ED4442BEC0}"/>
                  </a:ext>
                </a:extLst>
              </p:cNvPr>
              <p:cNvSpPr/>
              <p:nvPr/>
            </p:nvSpPr>
            <p:spPr>
              <a:xfrm>
                <a:off x="6811861" y="4194083"/>
                <a:ext cx="377026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A1216A0-CAA5-AB4C-93EF-D3ED4442B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861" y="4194083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1011DC41-FE9E-FA42-9923-19234BDB9D05}"/>
              </a:ext>
            </a:extLst>
          </p:cNvPr>
          <p:cNvSpPr/>
          <p:nvPr/>
        </p:nvSpPr>
        <p:spPr>
          <a:xfrm>
            <a:off x="6126061" y="4888468"/>
            <a:ext cx="327334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F9DD5B-5201-4A49-9CE1-6C6AD8AC21EE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flipH="1">
            <a:off x="6289728" y="4563415"/>
            <a:ext cx="710646" cy="325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957F27A-A57A-ED4D-AB0A-8851FC4D8657}"/>
              </a:ext>
            </a:extLst>
          </p:cNvPr>
          <p:cNvSpPr/>
          <p:nvPr/>
        </p:nvSpPr>
        <p:spPr>
          <a:xfrm>
            <a:off x="6968565" y="6336268"/>
            <a:ext cx="294312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8920CF-990D-DB45-860C-7BDF5F3DA55C}"/>
              </a:ext>
            </a:extLst>
          </p:cNvPr>
          <p:cNvCxnSpPr>
            <a:cxnSpLocks/>
            <a:stCxn id="50" idx="2"/>
            <a:endCxn id="40" idx="0"/>
          </p:cNvCxnSpPr>
          <p:nvPr/>
        </p:nvCxnSpPr>
        <p:spPr>
          <a:xfrm flipH="1">
            <a:off x="6147537" y="5257800"/>
            <a:ext cx="142191" cy="387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4DE707-C09F-6045-B341-70F422238E2A}"/>
                  </a:ext>
                </a:extLst>
              </p:cNvPr>
              <p:cNvSpPr/>
              <p:nvPr/>
            </p:nvSpPr>
            <p:spPr>
              <a:xfrm>
                <a:off x="3578509" y="4193227"/>
                <a:ext cx="894797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>
                    <a:latin typeface="+mn-lt"/>
                  </a:rPr>
                  <a:t>G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4DE707-C09F-6045-B341-70F422238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509" y="4193227"/>
                <a:ext cx="894797" cy="369332"/>
              </a:xfrm>
              <a:prstGeom prst="rect">
                <a:avLst/>
              </a:prstGeom>
              <a:blipFill>
                <a:blip r:embed="rId9"/>
                <a:stretch>
                  <a:fillRect t="-6452" r="-4167" b="-25806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FEC23A-7EB8-2044-AB05-FA24619C9F8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80337" y="3552027"/>
            <a:ext cx="245571" cy="641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9DA712-8DF0-BD41-832C-6318F8C581B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01461" y="3552027"/>
            <a:ext cx="4137164" cy="626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C91A60-BD8D-A940-9BAF-B284B248321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025908" y="4562559"/>
            <a:ext cx="2121629" cy="1082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E4BC2-6AEB-0445-86E6-EE306A8FE50F}"/>
              </a:ext>
            </a:extLst>
          </p:cNvPr>
          <p:cNvSpPr/>
          <p:nvPr/>
        </p:nvSpPr>
        <p:spPr>
          <a:xfrm>
            <a:off x="5982267" y="5645180"/>
            <a:ext cx="330540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2B5668-19FC-3844-86D5-69EE6CA0F5F9}"/>
              </a:ext>
            </a:extLst>
          </p:cNvPr>
          <p:cNvCxnSpPr>
            <a:cxnSpLocks/>
            <a:stCxn id="40" idx="2"/>
            <a:endCxn id="54" idx="0"/>
          </p:cNvCxnSpPr>
          <p:nvPr/>
        </p:nvCxnSpPr>
        <p:spPr>
          <a:xfrm>
            <a:off x="6147537" y="6014512"/>
            <a:ext cx="968184" cy="321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DE5C-2A4F-EE46-A3E9-2087583D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Q4.1 (Truth Table Approach)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A67FF-AEB0-0945-A015-01EF78FC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A42CF1A4-1DAF-CD4E-AB55-A9A6E53607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920685"/>
                  </p:ext>
                </p:extLst>
              </p:nvPr>
            </p:nvGraphicFramePr>
            <p:xfrm>
              <a:off x="711776" y="4277649"/>
              <a:ext cx="8226484" cy="164998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25881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172598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638493">
                      <a:extLst>
                        <a:ext uri="{9D8B030D-6E8A-4147-A177-3AD203B41FA5}">
                          <a16:colId xmlns:a16="http://schemas.microsoft.com/office/drawing/2014/main" val="2646032077"/>
                        </a:ext>
                      </a:extLst>
                    </a:gridCol>
                    <a:gridCol w="821119">
                      <a:extLst>
                        <a:ext uri="{9D8B030D-6E8A-4147-A177-3AD203B41FA5}">
                          <a16:colId xmlns:a16="http://schemas.microsoft.com/office/drawing/2014/main" val="3270863780"/>
                        </a:ext>
                      </a:extLst>
                    </a:gridCol>
                    <a:gridCol w="821119">
                      <a:extLst>
                        <a:ext uri="{9D8B030D-6E8A-4147-A177-3AD203B41FA5}">
                          <a16:colId xmlns:a16="http://schemas.microsoft.com/office/drawing/2014/main" val="1729451642"/>
                        </a:ext>
                      </a:extLst>
                    </a:gridCol>
                    <a:gridCol w="749316">
                      <a:extLst>
                        <a:ext uri="{9D8B030D-6E8A-4147-A177-3AD203B41FA5}">
                          <a16:colId xmlns:a16="http://schemas.microsoft.com/office/drawing/2014/main" val="2482520684"/>
                        </a:ext>
                      </a:extLst>
                    </a:gridCol>
                    <a:gridCol w="997958">
                      <a:extLst>
                        <a:ext uri="{9D8B030D-6E8A-4147-A177-3AD203B41FA5}">
                          <a16:colId xmlns:a16="http://schemas.microsoft.com/office/drawing/2014/main" val="10036594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A42CF1A4-1DAF-CD4E-AB55-A9A6E53607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920685"/>
                  </p:ext>
                </p:extLst>
              </p:nvPr>
            </p:nvGraphicFramePr>
            <p:xfrm>
              <a:off x="711776" y="4277649"/>
              <a:ext cx="8226484" cy="164998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25881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172598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638493">
                      <a:extLst>
                        <a:ext uri="{9D8B030D-6E8A-4147-A177-3AD203B41FA5}">
                          <a16:colId xmlns:a16="http://schemas.microsoft.com/office/drawing/2014/main" val="2646032077"/>
                        </a:ext>
                      </a:extLst>
                    </a:gridCol>
                    <a:gridCol w="821119">
                      <a:extLst>
                        <a:ext uri="{9D8B030D-6E8A-4147-A177-3AD203B41FA5}">
                          <a16:colId xmlns:a16="http://schemas.microsoft.com/office/drawing/2014/main" val="3270863780"/>
                        </a:ext>
                      </a:extLst>
                    </a:gridCol>
                    <a:gridCol w="821119">
                      <a:extLst>
                        <a:ext uri="{9D8B030D-6E8A-4147-A177-3AD203B41FA5}">
                          <a16:colId xmlns:a16="http://schemas.microsoft.com/office/drawing/2014/main" val="1729451642"/>
                        </a:ext>
                      </a:extLst>
                    </a:gridCol>
                    <a:gridCol w="749316">
                      <a:extLst>
                        <a:ext uri="{9D8B030D-6E8A-4147-A177-3AD203B41FA5}">
                          <a16:colId xmlns:a16="http://schemas.microsoft.com/office/drawing/2014/main" val="2482520684"/>
                        </a:ext>
                      </a:extLst>
                    </a:gridCol>
                    <a:gridCol w="997958">
                      <a:extLst>
                        <a:ext uri="{9D8B030D-6E8A-4147-A177-3AD203B41FA5}">
                          <a16:colId xmlns:a16="http://schemas.microsoft.com/office/drawing/2014/main" val="1003659403"/>
                        </a:ext>
                      </a:extLst>
                    </a:gridCol>
                  </a:tblGrid>
                  <a:tr h="583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" t="-1042" r="-306907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820" t="-1042" r="-187079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7143" t="-1042" r="-534286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8889" t="-1042" r="-315556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8889" t="-1042" r="-215556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5854" t="-1042" r="-136585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4390" t="-1042" r="-2439" b="-2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2C3AF1-1835-F141-993B-99E7E7F401E9}"/>
              </a:ext>
            </a:extLst>
          </p:cNvPr>
          <p:cNvSpPr/>
          <p:nvPr/>
        </p:nvSpPr>
        <p:spPr>
          <a:xfrm>
            <a:off x="8160579" y="4881193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14E3B-773F-7044-8338-4476369AA2B9}"/>
              </a:ext>
            </a:extLst>
          </p:cNvPr>
          <p:cNvSpPr/>
          <p:nvPr/>
        </p:nvSpPr>
        <p:spPr>
          <a:xfrm>
            <a:off x="8184528" y="5404413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1A2B5-0971-5A47-8B79-FCD3C0C73FF6}"/>
              </a:ext>
            </a:extLst>
          </p:cNvPr>
          <p:cNvSpPr/>
          <p:nvPr/>
        </p:nvSpPr>
        <p:spPr>
          <a:xfrm>
            <a:off x="7315200" y="5393156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455F0-5FEF-3749-8B98-F64183CE3E07}"/>
              </a:ext>
            </a:extLst>
          </p:cNvPr>
          <p:cNvSpPr/>
          <p:nvPr/>
        </p:nvSpPr>
        <p:spPr>
          <a:xfrm>
            <a:off x="5638800" y="5397882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6EC495-E82E-EC41-8568-095B809749D2}"/>
                  </a:ext>
                </a:extLst>
              </p:cNvPr>
              <p:cNvSpPr/>
              <p:nvPr/>
            </p:nvSpPr>
            <p:spPr>
              <a:xfrm>
                <a:off x="457200" y="1021788"/>
                <a:ext cx="8226483" cy="89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      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6EC495-E82E-EC41-8568-095B8097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21788"/>
                <a:ext cx="8226483" cy="894925"/>
              </a:xfrm>
              <a:prstGeom prst="rect">
                <a:avLst/>
              </a:prstGeom>
              <a:blipFill>
                <a:blip r:embed="rId3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3D4511-BDCB-D34F-8547-9175D3371132}"/>
                  </a:ext>
                </a:extLst>
              </p:cNvPr>
              <p:cNvSpPr/>
              <p:nvPr/>
            </p:nvSpPr>
            <p:spPr>
              <a:xfrm>
                <a:off x="490797" y="2456291"/>
                <a:ext cx="4149854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</a:rPr>
                  <a:t>Define</a:t>
                </a:r>
                <a:r>
                  <a:rPr lang="en-US" sz="20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PQ</m:t>
                          </m:r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3D4511-BDCB-D34F-8547-9175D3371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7" y="2456291"/>
                <a:ext cx="4149854" cy="1424942"/>
              </a:xfrm>
              <a:prstGeom prst="rect">
                <a:avLst/>
              </a:prstGeom>
              <a:blipFill>
                <a:blip r:embed="rId4"/>
                <a:stretch>
                  <a:fillRect l="-1524" t="-265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42E41A-750C-3B45-91B3-16C7228605E5}"/>
                  </a:ext>
                </a:extLst>
              </p:cNvPr>
              <p:cNvSpPr/>
              <p:nvPr/>
            </p:nvSpPr>
            <p:spPr>
              <a:xfrm>
                <a:off x="468086" y="1928142"/>
                <a:ext cx="1246047" cy="495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dirty="0">
                          <a:solidFill>
                            <a:srgbClr val="7030A0"/>
                          </a:solidFill>
                        </a:rPr>
                        <m:t>≡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42E41A-750C-3B45-91B3-16C722860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928142"/>
                <a:ext cx="1246047" cy="495905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10AA59E-2C84-3445-9978-7AF5A247521D}"/>
              </a:ext>
            </a:extLst>
          </p:cNvPr>
          <p:cNvSpPr/>
          <p:nvPr/>
        </p:nvSpPr>
        <p:spPr>
          <a:xfrm>
            <a:off x="6506716" y="5388429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563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DE5C-2A4F-EE46-A3E9-2087583D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Q4.1 (Chain Rule Approach)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A67FF-AEB0-0945-A015-01EF78FC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6EC495-E82E-EC41-8568-095B809749D2}"/>
                  </a:ext>
                </a:extLst>
              </p:cNvPr>
              <p:cNvSpPr/>
              <p:nvPr/>
            </p:nvSpPr>
            <p:spPr>
              <a:xfrm>
                <a:off x="457200" y="1021788"/>
                <a:ext cx="8226483" cy="89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      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6EC495-E82E-EC41-8568-095B8097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21788"/>
                <a:ext cx="8226483" cy="894925"/>
              </a:xfrm>
              <a:prstGeom prst="rect">
                <a:avLst/>
              </a:prstGeom>
              <a:blipFill>
                <a:blip r:embed="rId2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3D4511-BDCB-D34F-8547-9175D3371132}"/>
                  </a:ext>
                </a:extLst>
              </p:cNvPr>
              <p:cNvSpPr/>
              <p:nvPr/>
            </p:nvSpPr>
            <p:spPr>
              <a:xfrm>
                <a:off x="490797" y="2456291"/>
                <a:ext cx="4149854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</a:rPr>
                  <a:t>Define</a:t>
                </a:r>
                <a:r>
                  <a:rPr lang="en-US" sz="20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PQ</m:t>
                          </m:r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3D4511-BDCB-D34F-8547-9175D3371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7" y="2456291"/>
                <a:ext cx="4149854" cy="1424942"/>
              </a:xfrm>
              <a:prstGeom prst="rect">
                <a:avLst/>
              </a:prstGeom>
              <a:blipFill>
                <a:blip r:embed="rId3"/>
                <a:stretch>
                  <a:fillRect l="-1524" t="-265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42E41A-750C-3B45-91B3-16C7228605E5}"/>
                  </a:ext>
                </a:extLst>
              </p:cNvPr>
              <p:cNvSpPr/>
              <p:nvPr/>
            </p:nvSpPr>
            <p:spPr>
              <a:xfrm>
                <a:off x="468086" y="1928142"/>
                <a:ext cx="1246047" cy="495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dirty="0">
                          <a:solidFill>
                            <a:srgbClr val="7030A0"/>
                          </a:solidFill>
                        </a:rPr>
                        <m:t>≡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42E41A-750C-3B45-91B3-16C722860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928142"/>
                <a:ext cx="1246047" cy="495905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5D95158-BDB8-2847-959B-F22C6F76E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4114800"/>
                <a:ext cx="5715000" cy="288924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acc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acc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≡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acc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24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≡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acc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</a:t>
                </a:r>
                <a:r>
                  <a:rPr lang="en-US" sz="24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el-GR" sz="2400" dirty="0">
                        <a:solidFill>
                          <a:srgbClr val="7030A0"/>
                        </a:solidFill>
                      </a:rPr>
                      <m:t>≡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chain rule</a:t>
                </a: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≡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5D95158-BDB8-2847-959B-F22C6F76E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4114800"/>
                <a:ext cx="5715000" cy="2889247"/>
              </a:xfrm>
              <a:blipFill>
                <a:blip r:embed="rId5"/>
                <a:stretch>
                  <a:fillRect l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3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DE5C-2A4F-EE46-A3E9-2087583D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0C30-CB01-FC49-BBB7-9AD60E1A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We consider Horn clauses C1 and C2. Then both C1 and C2 have at most one positive literal.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r>
              <a:rPr lang="en-US" dirty="0"/>
              <a:t>After the resolution, one positive and one negative will be cancelled out. Then the resolved clause still has at most one positive literal. Therefore, the resolved clause is still a Horn clause.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A67FF-AEB0-0945-A015-01EF78FC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8" id="{00EDE075-197E-CD4F-8D93-0672AA87FB07}" vid="{A052ADDA-1BB0-2545-8D05-D79549377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course-2018</Template>
  <TotalTime>11432</TotalTime>
  <Words>2007</Words>
  <Application>Microsoft Macintosh PowerPoint</Application>
  <PresentationFormat>On-screen Show (4:3)</PresentationFormat>
  <Paragraphs>482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Candara</vt:lpstr>
      <vt:lpstr>Comic Sans MS</vt:lpstr>
      <vt:lpstr>Times New Roman</vt:lpstr>
      <vt:lpstr>Wingdings</vt:lpstr>
      <vt:lpstr>Wingdings 2</vt:lpstr>
      <vt:lpstr>Module</vt:lpstr>
      <vt:lpstr>HW2 Solutions</vt:lpstr>
      <vt:lpstr>Q2.1</vt:lpstr>
      <vt:lpstr>Q2.2</vt:lpstr>
      <vt:lpstr>Q2.3</vt:lpstr>
      <vt:lpstr>Q2.4</vt:lpstr>
      <vt:lpstr>Q3</vt:lpstr>
      <vt:lpstr>Q4.1 (Truth Table Approach)</vt:lpstr>
      <vt:lpstr>Q4.1 (Chain Rule Approach)</vt:lpstr>
      <vt:lpstr>Q4.2</vt:lpstr>
      <vt:lpstr>Q5</vt:lpstr>
      <vt:lpstr>Q5</vt:lpstr>
      <vt:lpstr>Q6.1</vt:lpstr>
      <vt:lpstr>Q6.2</vt:lpstr>
      <vt:lpstr>Q7.1</vt:lpstr>
      <vt:lpstr>Q7.2</vt:lpstr>
      <vt:lpstr>Q8.1</vt:lpstr>
      <vt:lpstr>Q8.2</vt:lpstr>
      <vt:lpstr>Q9</vt:lpstr>
      <vt:lpstr>Q10</vt:lpstr>
      <vt:lpstr>Q11.1</vt:lpstr>
      <vt:lpstr>Q11.2</vt:lpstr>
      <vt:lpstr>Q12.1</vt:lpstr>
      <vt:lpstr>Q12.2</vt:lpstr>
      <vt:lpstr>Q12.3</vt:lpstr>
      <vt:lpstr>Q12.4</vt:lpstr>
      <vt:lpstr>Q14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1159</cp:revision>
  <cp:lastPrinted>2008-01-09T20:50:56Z</cp:lastPrinted>
  <dcterms:created xsi:type="dcterms:W3CDTF">2010-09-02T17:38:46Z</dcterms:created>
  <dcterms:modified xsi:type="dcterms:W3CDTF">2022-10-13T02:27:32Z</dcterms:modified>
</cp:coreProperties>
</file>