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8"/>
  </p:notesMasterIdLst>
  <p:handoutMasterIdLst>
    <p:handoutMasterId r:id="rId9"/>
  </p:handoutMasterIdLst>
  <p:sldIdLst>
    <p:sldId id="755" r:id="rId2"/>
    <p:sldId id="758" r:id="rId3"/>
    <p:sldId id="760" r:id="rId4"/>
    <p:sldId id="759" r:id="rId5"/>
    <p:sldId id="757" r:id="rId6"/>
    <p:sldId id="756" r:id="rId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0066"/>
    <a:srgbClr val="FFFF00"/>
    <a:srgbClr val="00CC00"/>
    <a:srgbClr val="0000CC"/>
    <a:srgbClr val="FF0000"/>
    <a:srgbClr val="FF99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00" autoAdjust="0"/>
    <p:restoredTop sz="97030" autoAdjust="0"/>
  </p:normalViewPr>
  <p:slideViewPr>
    <p:cSldViewPr snapToGrid="0">
      <p:cViewPr varScale="1">
        <p:scale>
          <a:sx n="105" d="100"/>
          <a:sy n="105" d="100"/>
        </p:scale>
        <p:origin x="208" y="7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4"/>
            <a:ext cx="8001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1" indent="0" algn="ctr">
              <a:buNone/>
              <a:defRPr sz="1500"/>
            </a:lvl2pPr>
            <a:lvl3pPr marL="685765" indent="0" algn="ctr">
              <a:buNone/>
              <a:defRPr sz="1351"/>
            </a:lvl3pPr>
            <a:lvl4pPr marL="1028651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5" indent="0" algn="ctr">
              <a:buNone/>
              <a:defRPr sz="1200"/>
            </a:lvl6pPr>
            <a:lvl7pPr marL="2057296" indent="0" algn="ctr">
              <a:buNone/>
              <a:defRPr sz="1200"/>
            </a:lvl7pPr>
            <a:lvl8pPr marL="2400181" indent="0" algn="ctr">
              <a:buNone/>
              <a:defRPr sz="1200"/>
            </a:lvl8pPr>
            <a:lvl9pPr marL="274306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0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2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175013" indent="-166680" eaLnBrk="1" latinLnBrk="0" hangingPunct="1">
              <a:tabLst/>
              <a:defRPr sz="2100"/>
            </a:lvl1pPr>
            <a:lvl2pPr marL="344075" indent="-169061" eaLnBrk="1" latinLnBrk="0" hangingPunct="1">
              <a:tabLst/>
              <a:defRPr sz="1800"/>
            </a:lvl2pPr>
            <a:lvl3pPr marL="471464" indent="-127391" eaLnBrk="1" latinLnBrk="0" hangingPunct="1">
              <a:tabLst/>
              <a:defRPr sz="1500"/>
            </a:lvl3pPr>
            <a:lvl4pPr marL="815537" indent="-219064" eaLnBrk="1" latinLnBrk="0" hangingPunct="1">
              <a:tabLst/>
              <a:defRPr sz="1351"/>
            </a:lvl4pPr>
            <a:lvl5pPr marL="1119132" indent="-152394" eaLnBrk="1" latinLnBrk="0" hangingPunct="1">
              <a:tabLst/>
              <a:defRPr sz="1351"/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049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6" y="1295407"/>
            <a:ext cx="4040188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881" indent="0">
              <a:buNone/>
              <a:defRPr sz="1500" b="1"/>
            </a:lvl2pPr>
            <a:lvl3pPr marL="685765" indent="0">
              <a:buNone/>
              <a:defRPr sz="1351" b="1"/>
            </a:lvl3pPr>
            <a:lvl4pPr marL="1028651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6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6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295407"/>
            <a:ext cx="4041775" cy="715355"/>
          </a:xfrm>
        </p:spPr>
        <p:txBody>
          <a:bodyPr lIns="146304" anchor="ctr"/>
          <a:lstStyle>
            <a:lvl1pPr marL="0" indent="0">
              <a:buNone/>
              <a:defRPr sz="1725" b="1" cap="all" baseline="0"/>
            </a:lvl1pPr>
            <a:lvl2pPr marL="342881" indent="0">
              <a:buNone/>
              <a:defRPr sz="1500" b="1"/>
            </a:lvl2pPr>
            <a:lvl3pPr marL="685765" indent="0">
              <a:buNone/>
              <a:defRPr sz="1351" b="1"/>
            </a:lvl3pPr>
            <a:lvl4pPr marL="1028651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6" indent="0">
              <a:buNone/>
              <a:defRPr sz="1200" b="1"/>
            </a:lvl7pPr>
            <a:lvl8pPr marL="2400181" indent="0">
              <a:buNone/>
              <a:defRPr sz="1200" b="1"/>
            </a:lvl8pPr>
            <a:lvl9pPr marL="2743064" indent="0">
              <a:buNone/>
              <a:defRPr sz="12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32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100" dirty="0"/>
            </a:lvl1pPr>
            <a:lvl2pPr>
              <a:defRPr lang="en-US" sz="1800" dirty="0"/>
            </a:lvl2pPr>
            <a:lvl3pPr>
              <a:defRPr lang="en-US" sz="1500" dirty="0"/>
            </a:lvl3pPr>
          </a:lstStyle>
          <a:p>
            <a:pPr marL="175013" lvl="0" indent="-166680"/>
            <a:r>
              <a:rPr lang="en-US" dirty="0"/>
              <a:t>Click to edit Master text styles</a:t>
            </a:r>
          </a:p>
          <a:p>
            <a:pPr marL="344075" lvl="1" indent="-169061"/>
            <a:r>
              <a:rPr lang="en-US" dirty="0"/>
              <a:t>Second level</a:t>
            </a:r>
          </a:p>
          <a:p>
            <a:pPr marL="471464" lvl="2" indent="-127391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8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7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6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8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7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675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0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263117" indent="-25478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471464" indent="-208350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1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647668" indent="-176204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815537" indent="-16787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15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203663" indent="-167872" algn="l" rtl="0" eaLnBrk="1" latinLnBrk="0" hangingPunct="1">
        <a:spcBef>
          <a:spcPts val="451"/>
        </a:spcBef>
        <a:spcAft>
          <a:spcPts val="451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15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220662" indent="-137152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32" indent="-137152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1522399" indent="-137152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1673268" indent="-137152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351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6A7F538-8FF6-4D98-872D-E984641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Robot Localization in 2D Maze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1ABDDF-50B7-9B6C-751F-B985E5EA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254261"/>
              </p:ext>
            </p:extLst>
          </p:nvPr>
        </p:nvGraphicFramePr>
        <p:xfrm>
          <a:off x="3322196" y="2389299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3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71">
            <a:extLst>
              <a:ext uri="{FF2B5EF4-FFF2-40B4-BE49-F238E27FC236}">
                <a16:creationId xmlns:a16="http://schemas.microsoft.com/office/drawing/2014/main" id="{66A7F538-8FF6-4D98-872D-E9846413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HMM: Filtering and Prediction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95D22C-628F-1DB5-E9D5-1A7F0B9B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117372"/>
              </p:ext>
            </p:extLst>
          </p:nvPr>
        </p:nvGraphicFramePr>
        <p:xfrm>
          <a:off x="3400393" y="3755399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4E3848C-0A66-7812-6B72-591242CE79A9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2C74E5-80B0-A02C-2B86-9F268DB452B5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6DDFD29-67E8-7701-DE9B-070B0E3123AC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255AB2-D384-535A-1FB1-998C0B33E396}"/>
              </a:ext>
            </a:extLst>
          </p:cNvPr>
          <p:cNvCxnSpPr>
            <a:cxnSpLocks/>
            <a:stCxn id="3" idx="4"/>
            <a:endCxn id="14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D47D7D1-124B-E6DC-CE85-A9E62FE0CBAB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7BDDFC-08D3-FE9E-C590-424D7FF0A85D}"/>
              </a:ext>
            </a:extLst>
          </p:cNvPr>
          <p:cNvCxnSpPr>
            <a:cxnSpLocks/>
            <a:stCxn id="18" idx="6"/>
            <a:endCxn id="33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66434F6-CFD3-F98D-326C-26D80C47F5AD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0EAB20-EE97-BE7D-4B35-AF8C19464DA4}"/>
              </a:ext>
            </a:extLst>
          </p:cNvPr>
          <p:cNvCxnSpPr>
            <a:cxnSpLocks/>
            <a:stCxn id="18" idx="4"/>
            <a:endCxn id="31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082A1C3-E67A-E4CD-B107-9D2C2B81D16C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BC8A30-7436-6957-7E3D-D3C151D41AE1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61C933-2BFB-0A43-72BD-748B25F5F782}"/>
              </a:ext>
            </a:extLst>
          </p:cNvPr>
          <p:cNvCxnSpPr>
            <a:cxnSpLocks/>
            <a:stCxn id="33" idx="4"/>
            <a:endCxn id="35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25BA99-962D-8DC5-1D6D-2711CD0AEC5E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A01AA21-FB6A-77AF-06C7-208C66AF8E51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57A80DE4-8F39-8772-2238-75FA0B43F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4698"/>
              </p:ext>
            </p:extLst>
          </p:nvPr>
        </p:nvGraphicFramePr>
        <p:xfrm>
          <a:off x="2887312" y="2744805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BBFCF3F-58AF-D1DB-DB55-CEAB0E141F1E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18135B5-E0F9-0B81-8AC4-8317E62C1A8D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7779AD-9264-292C-2856-728CE8A26F24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2427E735-0C4A-2E3E-397E-B179B787B761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150204C-A609-9477-56F2-452C6498BCFF}"/>
              </a:ext>
            </a:extLst>
          </p:cNvPr>
          <p:cNvCxnSpPr>
            <a:cxnSpLocks/>
            <a:stCxn id="44" idx="4"/>
            <a:endCxn id="46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AAC897D-13E6-57CA-93A3-D0A0F7BBA9CC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FD6BA93-12E8-4784-5858-BF80B58479E1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733D0D7-4BD5-82D0-2BBC-1E8BD7B515AA}"/>
              </a:ext>
            </a:extLst>
          </p:cNvPr>
          <p:cNvCxnSpPr>
            <a:cxnSpLocks/>
            <a:stCxn id="50" idx="4"/>
            <a:endCxn id="51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B3D5189-5E76-E7A8-6A39-91B796123FDD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BE33548-AB6B-A2C0-5B76-A77A513BF020}"/>
              </a:ext>
            </a:extLst>
          </p:cNvPr>
          <p:cNvSpPr/>
          <p:nvPr/>
        </p:nvSpPr>
        <p:spPr>
          <a:xfrm>
            <a:off x="5677424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0E239222-681F-2503-4351-916CE99F6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341232"/>
              </p:ext>
            </p:extLst>
          </p:nvPr>
        </p:nvGraphicFramePr>
        <p:xfrm>
          <a:off x="3665052" y="275370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B2CF7C33-1284-249F-91CB-C1D60FA32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140826"/>
              </p:ext>
            </p:extLst>
          </p:nvPr>
        </p:nvGraphicFramePr>
        <p:xfrm>
          <a:off x="4457698" y="274614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24AB43C5-CEB5-E887-8D56-71E3D9AFD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12521"/>
              </p:ext>
            </p:extLst>
          </p:nvPr>
        </p:nvGraphicFramePr>
        <p:xfrm>
          <a:off x="5255880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B62AEA9-59F8-4CBC-F02C-F8ACBB3A0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00919"/>
              </p:ext>
            </p:extLst>
          </p:nvPr>
        </p:nvGraphicFramePr>
        <p:xfrm>
          <a:off x="6054061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19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8309-ECFA-EF4B-8023-1FDC610D9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FE8D57-94E7-1D4D-95B1-7BA5F17B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C12B1B-D25D-5B4C-AB43-CFBE4AFF1815}"/>
                  </a:ext>
                </a:extLst>
              </p:cNvPr>
              <p:cNvSpPr/>
              <p:nvPr/>
            </p:nvSpPr>
            <p:spPr>
              <a:xfrm>
                <a:off x="2345199" y="297987"/>
                <a:ext cx="6226130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</a:t>
                </a:r>
              </a:p>
              <a:p>
                <a14:m>
                  <m:oMath xmlns:m="http://schemas.openxmlformats.org/officeDocument/2006/math">
                    <m:r>
                      <a:rPr lang="en-US" sz="32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|S</a:t>
                </a:r>
                <a:r>
                  <a:rPr lang="en-US" sz="32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)P(S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32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3C12B1B-D25D-5B4C-AB43-CFBE4AFF1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199" y="297987"/>
                <a:ext cx="6226130" cy="1077218"/>
              </a:xfrm>
              <a:prstGeom prst="rect">
                <a:avLst/>
              </a:prstGeom>
              <a:blipFill>
                <a:blip r:embed="rId2"/>
                <a:stretch>
                  <a:fillRect l="-2444" t="-6977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F880E60D-ACA0-C839-783A-AEEFC694DC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7856"/>
              </p:ext>
            </p:extLst>
          </p:nvPr>
        </p:nvGraphicFramePr>
        <p:xfrm>
          <a:off x="3400393" y="3755399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4D514CB9-5A25-F503-73AA-308E432116D2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29FA25-BF90-53DC-4688-46961421B8AF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C10F9DD-6CAE-D892-F671-EFB5125671FA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381A95-C7F2-FF20-8FDF-EC1B8148F5D1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CC58E12-026E-6153-343F-0DB2C786F5E6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6120AF-1DCC-40CC-612A-0DC9543BCE8C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EA9F5DA0-C3A5-7BFD-8FF4-6AC1C2968A1C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83D1E75-6C6E-D2D8-EB6A-01BFD331450E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B146D04-0BEE-82AE-9118-406B7AE86FF4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9760D20-8693-D1E9-2478-DBB85B7E7442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C41A73-E9C5-3815-790C-FCF3576AED18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AEC2B3A3-76BA-40EB-A921-97F27F405DBC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207A148-577F-F114-CDAA-271E26068E6D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1F5AFC92-0AC1-4350-CF84-609E7E7D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50394"/>
              </p:ext>
            </p:extLst>
          </p:nvPr>
        </p:nvGraphicFramePr>
        <p:xfrm>
          <a:off x="2887312" y="2744805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20B8F9E-AF94-D484-C04B-85202BEFC5A4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FEA186B-13F0-56F6-E95C-87C13B1DE65C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5D1FFA-74D1-0405-2520-D9039ADEE11A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F1A9538-F52A-06E2-1BBC-1F4CA3760AF6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F8CE3C-20EF-A1F0-AECC-FB1F8C00FDB1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883EF95-6D01-317E-3190-2713A9A871D6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56FC86B-685B-7511-4F08-47D1137CE681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7D3403-C4BA-AA39-FFA8-73A3FF3A198A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445436D7-18EE-7974-49EE-61D6499E8D39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F4E9542-76BF-165B-4564-62E61A0AA4AA}"/>
              </a:ext>
            </a:extLst>
          </p:cNvPr>
          <p:cNvSpPr/>
          <p:nvPr/>
        </p:nvSpPr>
        <p:spPr>
          <a:xfrm>
            <a:off x="5677424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BE9A4EF-1E57-6063-91E7-50E700EF5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77973"/>
              </p:ext>
            </p:extLst>
          </p:nvPr>
        </p:nvGraphicFramePr>
        <p:xfrm>
          <a:off x="3665052" y="275370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2594AF61-0CE5-3EE8-2E12-9C2B43BB1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31351"/>
              </p:ext>
            </p:extLst>
          </p:nvPr>
        </p:nvGraphicFramePr>
        <p:xfrm>
          <a:off x="4457698" y="274614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9777AE51-0878-D93B-4D71-93891FF55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48075"/>
              </p:ext>
            </p:extLst>
          </p:nvPr>
        </p:nvGraphicFramePr>
        <p:xfrm>
          <a:off x="5255880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74747AAE-FCDE-8485-FFEF-8C71D4B1B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78730"/>
              </p:ext>
            </p:extLst>
          </p:nvPr>
        </p:nvGraphicFramePr>
        <p:xfrm>
          <a:off x="6054061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47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041B-00D5-6A4B-9653-3A4756726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A28DC8-9CC7-7948-BE11-B2D6308A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C1A175-551D-8EC0-E473-FF62834611B2}"/>
              </a:ext>
            </a:extLst>
          </p:cNvPr>
          <p:cNvSpPr/>
          <p:nvPr/>
        </p:nvSpPr>
        <p:spPr>
          <a:xfrm>
            <a:off x="2201259" y="309074"/>
            <a:ext cx="658631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) </a:t>
            </a:r>
          </a:p>
          <a:p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 ∑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s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P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=s) P(S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32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32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32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3200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84ACAB-573F-8488-25A6-F6E2B5C212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7856"/>
              </p:ext>
            </p:extLst>
          </p:nvPr>
        </p:nvGraphicFramePr>
        <p:xfrm>
          <a:off x="3400393" y="3755399"/>
          <a:ext cx="2777593" cy="2468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6799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96799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411423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3EA79997-EC8E-5714-D28A-7483DD40865D}"/>
              </a:ext>
            </a:extLst>
          </p:cNvPr>
          <p:cNvSpPr/>
          <p:nvPr/>
        </p:nvSpPr>
        <p:spPr>
          <a:xfrm>
            <a:off x="294906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902155-CC90-A256-0286-B9DD557403FF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3272830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4ED72F7-C595-2298-11C5-DD70CBD25FE3}"/>
              </a:ext>
            </a:extLst>
          </p:cNvPr>
          <p:cNvSpPr/>
          <p:nvPr/>
        </p:nvSpPr>
        <p:spPr>
          <a:xfrm>
            <a:off x="294906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62E31-8EB1-9B02-B8F0-3B1F4B3CB9D4}"/>
              </a:ext>
            </a:extLst>
          </p:cNvPr>
          <p:cNvCxnSpPr>
            <a:cxnSpLocks/>
            <a:stCxn id="35" idx="4"/>
            <a:endCxn id="37" idx="0"/>
          </p:cNvCxnSpPr>
          <p:nvPr/>
        </p:nvCxnSpPr>
        <p:spPr>
          <a:xfrm flipH="1">
            <a:off x="3110944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E1D44AB2-F94A-AA72-97AB-D16B884D2A56}"/>
              </a:ext>
            </a:extLst>
          </p:cNvPr>
          <p:cNvSpPr/>
          <p:nvPr/>
        </p:nvSpPr>
        <p:spPr>
          <a:xfrm>
            <a:off x="3741706" y="1653122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E2EDA1D-C917-A9E6-6340-8E635609EB56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065476" y="1819999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A36BC8C-9285-F067-43FE-BDB617DC400F}"/>
              </a:ext>
            </a:extLst>
          </p:cNvPr>
          <p:cNvSpPr/>
          <p:nvPr/>
        </p:nvSpPr>
        <p:spPr>
          <a:xfrm>
            <a:off x="3741706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E86B89-7D0C-6AA7-3AAE-AF4F188BEB88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3903592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703AD90-FE35-62C2-A490-C86A9CA9D191}"/>
              </a:ext>
            </a:extLst>
          </p:cNvPr>
          <p:cNvSpPr/>
          <p:nvPr/>
        </p:nvSpPr>
        <p:spPr>
          <a:xfrm>
            <a:off x="4534350" y="1653122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ABD9187-36DC-7D01-6864-8A9280F02634}"/>
              </a:ext>
            </a:extLst>
          </p:cNvPr>
          <p:cNvSpPr/>
          <p:nvPr/>
        </p:nvSpPr>
        <p:spPr>
          <a:xfrm>
            <a:off x="4534350" y="23536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B680B41-DD2F-A84D-4A55-A49F631627C1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4696237" y="1986878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D052697-5826-E56F-92D0-6636086ED110}"/>
              </a:ext>
            </a:extLst>
          </p:cNvPr>
          <p:cNvSpPr/>
          <p:nvPr/>
        </p:nvSpPr>
        <p:spPr>
          <a:xfrm>
            <a:off x="3295301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36E0F71-D273-DF9D-59DB-A36C33F95501}"/>
              </a:ext>
            </a:extLst>
          </p:cNvPr>
          <p:cNvSpPr/>
          <p:nvPr/>
        </p:nvSpPr>
        <p:spPr>
          <a:xfrm>
            <a:off x="4086597" y="1508862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8B26C0D4-7828-1431-8164-055B1B227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50394"/>
              </p:ext>
            </p:extLst>
          </p:nvPr>
        </p:nvGraphicFramePr>
        <p:xfrm>
          <a:off x="2887312" y="2744805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BDE752-1414-C73A-B0FA-4805916AC63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863657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7B82E0E7-727A-4B92-FB66-DE43CD87C70F}"/>
              </a:ext>
            </a:extLst>
          </p:cNvPr>
          <p:cNvSpPr/>
          <p:nvPr/>
        </p:nvSpPr>
        <p:spPr>
          <a:xfrm>
            <a:off x="5332534" y="1643259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C578F3-3602-AAE7-448C-DE653CD4A42D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5656302" y="1810136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EF79F0E4-6533-B532-E260-55BE4C70ADE0}"/>
              </a:ext>
            </a:extLst>
          </p:cNvPr>
          <p:cNvSpPr/>
          <p:nvPr/>
        </p:nvSpPr>
        <p:spPr>
          <a:xfrm>
            <a:off x="5332533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A3D50F-D2F6-24CD-0570-D6BA27C76E95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5494418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B7AB2DA3-10D5-B939-6E48-09943AAA8ECE}"/>
              </a:ext>
            </a:extLst>
          </p:cNvPr>
          <p:cNvSpPr/>
          <p:nvPr/>
        </p:nvSpPr>
        <p:spPr>
          <a:xfrm>
            <a:off x="6125178" y="1643259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4D0751B-8D30-031B-0224-BA7521AAE863}"/>
              </a:ext>
            </a:extLst>
          </p:cNvPr>
          <p:cNvSpPr/>
          <p:nvPr/>
        </p:nvSpPr>
        <p:spPr>
          <a:xfrm>
            <a:off x="6125178" y="2343798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A75E854-B9C0-97DF-EEA5-C5F4207E319D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 flipH="1">
            <a:off x="6287062" y="1977014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616DF821-0998-4329-8EAC-82A89BE23769}"/>
              </a:ext>
            </a:extLst>
          </p:cNvPr>
          <p:cNvSpPr/>
          <p:nvPr/>
        </p:nvSpPr>
        <p:spPr>
          <a:xfrm>
            <a:off x="4886128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13CE47B-731C-DAF1-5F6D-1D90042A8890}"/>
              </a:ext>
            </a:extLst>
          </p:cNvPr>
          <p:cNvSpPr/>
          <p:nvPr/>
        </p:nvSpPr>
        <p:spPr>
          <a:xfrm>
            <a:off x="5677424" y="1499001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AFD3C2D2-E043-8337-3141-9CA1397EE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577973"/>
              </p:ext>
            </p:extLst>
          </p:nvPr>
        </p:nvGraphicFramePr>
        <p:xfrm>
          <a:off x="3665052" y="275370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4EA14CB3-312D-C857-9B48-065F5A054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31351"/>
              </p:ext>
            </p:extLst>
          </p:nvPr>
        </p:nvGraphicFramePr>
        <p:xfrm>
          <a:off x="4457698" y="2746146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64744AAE-8AA2-6E6D-D8F3-15F85E2C3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948075"/>
              </p:ext>
            </p:extLst>
          </p:nvPr>
        </p:nvGraphicFramePr>
        <p:xfrm>
          <a:off x="5255880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A4DACE80-6F32-75A3-0921-D0A6370EA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078730"/>
              </p:ext>
            </p:extLst>
          </p:nvPr>
        </p:nvGraphicFramePr>
        <p:xfrm>
          <a:off x="6054061" y="2744382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5866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9FE2D-BD1D-40FC-91D9-B47EED6E2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Sensing: Evidence Conditional Probability </a:t>
            </a:r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57E7-92B0-4055-9305-0E11C91A9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570159"/>
            <a:ext cx="8229600" cy="3983049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/>
              <a:t>is composed of 4 random variables for four directions: </a:t>
            </a:r>
          </a:p>
          <a:p>
            <a:pPr lvl="1"/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= 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N,t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baseline="-25000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E,t</a:t>
            </a:r>
            <a:r>
              <a:rPr lang="en-US" dirty="0">
                <a:solidFill>
                  <a:srgbClr val="7030A0"/>
                </a:solidFill>
              </a:rPr>
              <a:t>, 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S,t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For each state </a:t>
            </a:r>
            <a:r>
              <a:rPr lang="en-US" dirty="0">
                <a:solidFill>
                  <a:srgbClr val="7030A0"/>
                </a:solidFill>
              </a:rPr>
              <a:t>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/>
              <a:t>, conditionally independent: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=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W,t</a:t>
            </a:r>
            <a:r>
              <a:rPr lang="en-US" dirty="0" err="1">
                <a:solidFill>
                  <a:srgbClr val="7030A0"/>
                </a:solidFill>
              </a:rPr>
              <a:t>|S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</a:t>
            </a:r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=(1,0,0,0)|S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=B) = 0.8*0.85*0.85*0.85 = 0.4913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Z</a:t>
            </a:r>
            <a:r>
              <a:rPr lang="en-US" baseline="-25000" dirty="0" err="1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=(0,0,0,1)|S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=B) = 0.2*0.85*0.85*0.15 = 0.021675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E7183-7032-48C5-85E4-7FF70BD9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D1407-AE81-B64D-9278-C74179474AC7}"/>
                  </a:ext>
                </a:extLst>
              </p:cNvPr>
              <p:cNvSpPr txBox="1"/>
              <p:nvPr/>
            </p:nvSpPr>
            <p:spPr>
              <a:xfrm>
                <a:off x="165016" y="6320135"/>
                <a:ext cx="832993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ndara" panose="020E0502030303020204" pitchFamily="34" charset="0"/>
                  </a:rPr>
                  <a:t>Filtering: 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</a:t>
                </a:r>
                <a:r>
                  <a:rPr lang="en-US" sz="24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24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∝ 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P(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=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z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|S</a:t>
                </a:r>
                <a:r>
                  <a:rPr lang="en-US" sz="2400" baseline="-25000" dirty="0" err="1">
                    <a:solidFill>
                      <a:srgbClr val="FF000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) 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P(S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|Z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, …, 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=z</a:t>
                </a:r>
                <a:r>
                  <a:rPr lang="en-US" sz="2400" baseline="-250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t-1</a:t>
                </a:r>
                <a:r>
                  <a:rPr lang="en-US" sz="2400" dirty="0">
                    <a:solidFill>
                      <a:srgbClr val="7030A0"/>
                    </a:solidFill>
                    <a:latin typeface="Candara" panose="020E0502030303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BD1407-AE81-B64D-9278-C74179474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016" y="6320135"/>
                <a:ext cx="8329930" cy="461665"/>
              </a:xfrm>
              <a:prstGeom prst="rect">
                <a:avLst/>
              </a:prstGeom>
              <a:blipFill>
                <a:blip r:embed="rId2"/>
                <a:stretch>
                  <a:fillRect l="-1064" t="-7895" r="-304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6FE1DCA-6F6D-BEC9-F79D-5029482460E1}"/>
              </a:ext>
            </a:extLst>
          </p:cNvPr>
          <p:cNvSpPr/>
          <p:nvPr/>
        </p:nvSpPr>
        <p:spPr>
          <a:xfrm>
            <a:off x="632580" y="1033207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5E380A-4C0B-DB98-DA7E-AB90FA48FA56}"/>
              </a:ext>
            </a:extLst>
          </p:cNvPr>
          <p:cNvCxnSpPr>
            <a:cxnSpLocks/>
            <a:stCxn id="5" idx="6"/>
            <a:endCxn id="39" idx="2"/>
          </p:cNvCxnSpPr>
          <p:nvPr/>
        </p:nvCxnSpPr>
        <p:spPr>
          <a:xfrm>
            <a:off x="956350" y="1200084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7250C65-2419-102C-DA50-1E453A9CEA63}"/>
              </a:ext>
            </a:extLst>
          </p:cNvPr>
          <p:cNvSpPr/>
          <p:nvPr/>
        </p:nvSpPr>
        <p:spPr>
          <a:xfrm>
            <a:off x="632580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FF8576-018A-BAB2-B328-239E2E1407B7}"/>
              </a:ext>
            </a:extLst>
          </p:cNvPr>
          <p:cNvCxnSpPr>
            <a:cxnSpLocks/>
            <a:stCxn id="5" idx="4"/>
            <a:endCxn id="37" idx="0"/>
          </p:cNvCxnSpPr>
          <p:nvPr/>
        </p:nvCxnSpPr>
        <p:spPr>
          <a:xfrm flipH="1">
            <a:off x="794464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A4040C17-5187-DD99-8EFD-C0A2F503FF9F}"/>
              </a:ext>
            </a:extLst>
          </p:cNvPr>
          <p:cNvSpPr/>
          <p:nvPr/>
        </p:nvSpPr>
        <p:spPr>
          <a:xfrm>
            <a:off x="1425226" y="1033207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ACC9CA6-0CE8-88EC-7698-1F1747E7495F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1748996" y="1200084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A993BE9-F707-FE88-D043-94F5B6D51041}"/>
              </a:ext>
            </a:extLst>
          </p:cNvPr>
          <p:cNvSpPr/>
          <p:nvPr/>
        </p:nvSpPr>
        <p:spPr>
          <a:xfrm>
            <a:off x="1425226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3054170-DAB3-EED4-8FFF-CEBF96D2C490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flipH="1">
            <a:off x="1587112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CA5CADE-EFE9-BECB-19C5-5BF7FC06C04D}"/>
              </a:ext>
            </a:extLst>
          </p:cNvPr>
          <p:cNvSpPr/>
          <p:nvPr/>
        </p:nvSpPr>
        <p:spPr>
          <a:xfrm>
            <a:off x="2217870" y="1033207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D0B2394-9F3D-45E4-AB00-9B0ADF1E93D8}"/>
              </a:ext>
            </a:extLst>
          </p:cNvPr>
          <p:cNvSpPr/>
          <p:nvPr/>
        </p:nvSpPr>
        <p:spPr>
          <a:xfrm>
            <a:off x="2217870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32E33A-2C63-7B64-C13D-B28D440B46EA}"/>
              </a:ext>
            </a:extLst>
          </p:cNvPr>
          <p:cNvCxnSpPr>
            <a:cxnSpLocks/>
            <a:stCxn id="43" idx="4"/>
            <a:endCxn id="44" idx="0"/>
          </p:cNvCxnSpPr>
          <p:nvPr/>
        </p:nvCxnSpPr>
        <p:spPr>
          <a:xfrm flipH="1">
            <a:off x="2379757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D5EDA44-F0DB-81BE-2953-BA5766C190BE}"/>
              </a:ext>
            </a:extLst>
          </p:cNvPr>
          <p:cNvSpPr/>
          <p:nvPr/>
        </p:nvSpPr>
        <p:spPr>
          <a:xfrm>
            <a:off x="978821" y="88894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6652472-C634-4D4E-680C-A5796958EC15}"/>
              </a:ext>
            </a:extLst>
          </p:cNvPr>
          <p:cNvSpPr/>
          <p:nvPr/>
        </p:nvSpPr>
        <p:spPr>
          <a:xfrm>
            <a:off x="1770117" y="88894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C67BBE58-26C8-DBE2-6ED6-7C41FFCC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788934"/>
              </p:ext>
            </p:extLst>
          </p:nvPr>
        </p:nvGraphicFramePr>
        <p:xfrm>
          <a:off x="570832" y="212489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B7499B-DF77-B3CF-6A2E-514DFE1999D5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547177" y="1190221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8E0DF1E-E569-307B-06A2-03789DAD4B3B}"/>
              </a:ext>
            </a:extLst>
          </p:cNvPr>
          <p:cNvSpPr/>
          <p:nvPr/>
        </p:nvSpPr>
        <p:spPr>
          <a:xfrm>
            <a:off x="3016054" y="1023344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D6FF4C-7E61-711B-297E-BBA9179F8456}"/>
              </a:ext>
            </a:extLst>
          </p:cNvPr>
          <p:cNvCxnSpPr>
            <a:cxnSpLocks/>
            <a:stCxn id="50" idx="6"/>
            <a:endCxn id="54" idx="2"/>
          </p:cNvCxnSpPr>
          <p:nvPr/>
        </p:nvCxnSpPr>
        <p:spPr>
          <a:xfrm>
            <a:off x="3339822" y="1190221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19E846DD-CC3E-E194-DE68-64EA658993AE}"/>
              </a:ext>
            </a:extLst>
          </p:cNvPr>
          <p:cNvSpPr/>
          <p:nvPr/>
        </p:nvSpPr>
        <p:spPr>
          <a:xfrm>
            <a:off x="3016053" y="172388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8DC1D1D-3FAA-210B-EBA3-FE62143EBE50}"/>
              </a:ext>
            </a:extLst>
          </p:cNvPr>
          <p:cNvCxnSpPr>
            <a:cxnSpLocks/>
            <a:stCxn id="50" idx="4"/>
            <a:endCxn id="52" idx="0"/>
          </p:cNvCxnSpPr>
          <p:nvPr/>
        </p:nvCxnSpPr>
        <p:spPr>
          <a:xfrm flipH="1">
            <a:off x="3177938" y="1357099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CCE9117-712D-CB36-B5C6-167B44C9A947}"/>
              </a:ext>
            </a:extLst>
          </p:cNvPr>
          <p:cNvSpPr/>
          <p:nvPr/>
        </p:nvSpPr>
        <p:spPr>
          <a:xfrm>
            <a:off x="3808698" y="10233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522AE15-0E7C-1885-228F-B88C4E22DA5E}"/>
              </a:ext>
            </a:extLst>
          </p:cNvPr>
          <p:cNvSpPr/>
          <p:nvPr/>
        </p:nvSpPr>
        <p:spPr>
          <a:xfrm>
            <a:off x="3808698" y="172388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46BCCC-E487-B6F7-D5EE-7E15CCB82DD4}"/>
              </a:ext>
            </a:extLst>
          </p:cNvPr>
          <p:cNvCxnSpPr>
            <a:cxnSpLocks/>
            <a:stCxn id="54" idx="4"/>
            <a:endCxn id="55" idx="0"/>
          </p:cNvCxnSpPr>
          <p:nvPr/>
        </p:nvCxnSpPr>
        <p:spPr>
          <a:xfrm flipH="1">
            <a:off x="3970582" y="1357099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36743CD9-18C7-4813-2AF0-F1665EE45593}"/>
              </a:ext>
            </a:extLst>
          </p:cNvPr>
          <p:cNvSpPr/>
          <p:nvPr/>
        </p:nvSpPr>
        <p:spPr>
          <a:xfrm>
            <a:off x="2569648" y="8790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7961E9-4583-529B-15A5-160A3421151F}"/>
              </a:ext>
            </a:extLst>
          </p:cNvPr>
          <p:cNvSpPr/>
          <p:nvPr/>
        </p:nvSpPr>
        <p:spPr>
          <a:xfrm>
            <a:off x="3360944" y="8790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2D0B4D0B-8004-7068-4D0D-9652B5F62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501218"/>
              </p:ext>
            </p:extLst>
          </p:nvPr>
        </p:nvGraphicFramePr>
        <p:xfrm>
          <a:off x="1348572" y="2133791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1147EBD4-A493-CEFA-A830-646AE49A5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109895"/>
              </p:ext>
            </p:extLst>
          </p:nvPr>
        </p:nvGraphicFramePr>
        <p:xfrm>
          <a:off x="2141218" y="2126231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79F39DF-FEDD-DBAB-B529-1BB808398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07284"/>
              </p:ext>
            </p:extLst>
          </p:nvPr>
        </p:nvGraphicFramePr>
        <p:xfrm>
          <a:off x="2939400" y="2124467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1B4B46BE-1508-6B95-A4E3-F113DA96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03318"/>
              </p:ext>
            </p:extLst>
          </p:nvPr>
        </p:nvGraphicFramePr>
        <p:xfrm>
          <a:off x="3737581" y="2124467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596F2CFD-3195-D4B2-F3FE-D876DEEBC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523162"/>
              </p:ext>
            </p:extLst>
          </p:nvPr>
        </p:nvGraphicFramePr>
        <p:xfrm>
          <a:off x="6848317" y="3778522"/>
          <a:ext cx="2130667" cy="191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381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209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48179F9F-1153-6214-D1FA-08ABCD862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621140"/>
              </p:ext>
            </p:extLst>
          </p:nvPr>
        </p:nvGraphicFramePr>
        <p:xfrm>
          <a:off x="5561176" y="3656268"/>
          <a:ext cx="2130667" cy="191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381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C6C7BF9-BA77-F70B-54B8-B1BB3AE04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348884"/>
              </p:ext>
            </p:extLst>
          </p:nvPr>
        </p:nvGraphicFramePr>
        <p:xfrm>
          <a:off x="5554451" y="1432562"/>
          <a:ext cx="2130667" cy="19107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4381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562884134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4101628491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218089816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2195742242"/>
                    </a:ext>
                  </a:extLst>
                </a:gridCol>
                <a:gridCol w="304381">
                  <a:extLst>
                    <a:ext uri="{9D8B030D-6E8A-4147-A177-3AD203B41FA5}">
                      <a16:colId xmlns:a16="http://schemas.microsoft.com/office/drawing/2014/main" val="3122213775"/>
                    </a:ext>
                  </a:extLst>
                </a:gridCol>
              </a:tblGrid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85838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kumimoji="0" lang="en-US"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310014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  <a:tr h="318458"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1" marB="34291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24883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33A2-CC98-489E-A148-5B996B6C6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75" y="2673375"/>
            <a:ext cx="4930492" cy="36075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need to provide at least two transition matrices for two different actions in the testing:</a:t>
            </a:r>
          </a:p>
          <a:p>
            <a:pPr lvl="1"/>
            <a:r>
              <a:rPr lang="en-US" sz="2000" dirty="0"/>
              <a:t>Moving westward; Moving northward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sz="2000" dirty="0"/>
              <a:t>Moving westward </a:t>
            </a:r>
            <a:br>
              <a:rPr lang="en-US" sz="2000" dirty="0"/>
            </a:br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W</a:t>
            </a:r>
            <a:r>
              <a:rPr lang="en-US" sz="2000" dirty="0">
                <a:solidFill>
                  <a:srgbClr val="7030A0"/>
                </a:solidFill>
              </a:rPr>
              <a:t>(S</a:t>
            </a:r>
            <a:r>
              <a:rPr lang="en-US" sz="2000" baseline="-25000" dirty="0">
                <a:solidFill>
                  <a:srgbClr val="7030A0"/>
                </a:solidFill>
              </a:rPr>
              <a:t>t+1</a:t>
            </a:r>
            <a:r>
              <a:rPr lang="en-US" sz="2000" dirty="0">
                <a:solidFill>
                  <a:srgbClr val="7030A0"/>
                </a:solidFill>
              </a:rPr>
              <a:t>=</a:t>
            </a:r>
            <a:r>
              <a:rPr lang="en-US" sz="2000" dirty="0" err="1">
                <a:solidFill>
                  <a:srgbClr val="7030A0"/>
                </a:solidFill>
              </a:rPr>
              <a:t>B|S</a:t>
            </a:r>
            <a:r>
              <a:rPr lang="en-US" sz="2000" baseline="-25000" dirty="0" err="1">
                <a:solidFill>
                  <a:srgbClr val="7030A0"/>
                </a:solidFill>
              </a:rPr>
              <a:t>t</a:t>
            </a:r>
            <a:r>
              <a:rPr lang="en-US" sz="2000" dirty="0">
                <a:solidFill>
                  <a:srgbClr val="7030A0"/>
                </a:solidFill>
              </a:rPr>
              <a:t>=A) = 0.10</a:t>
            </a:r>
          </a:p>
          <a:p>
            <a:pPr lvl="1"/>
            <a:r>
              <a:rPr lang="en-US" sz="2000" dirty="0"/>
              <a:t>Moving northward </a:t>
            </a:r>
            <a:br>
              <a:rPr lang="en-US" sz="2000" dirty="0"/>
            </a:br>
            <a:r>
              <a:rPr lang="en-US" sz="2000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N</a:t>
            </a:r>
            <a:r>
              <a:rPr lang="en-US" sz="2000" dirty="0">
                <a:solidFill>
                  <a:srgbClr val="7030A0"/>
                </a:solidFill>
              </a:rPr>
              <a:t>(S</a:t>
            </a:r>
            <a:r>
              <a:rPr lang="en-US" sz="2000" baseline="-25000" dirty="0">
                <a:solidFill>
                  <a:srgbClr val="7030A0"/>
                </a:solidFill>
              </a:rPr>
              <a:t>t+1</a:t>
            </a:r>
            <a:r>
              <a:rPr lang="en-US" sz="2000" dirty="0">
                <a:solidFill>
                  <a:srgbClr val="7030A0"/>
                </a:solidFill>
              </a:rPr>
              <a:t>=</a:t>
            </a:r>
            <a:r>
              <a:rPr lang="en-US" sz="2000" dirty="0" err="1">
                <a:solidFill>
                  <a:srgbClr val="7030A0"/>
                </a:solidFill>
              </a:rPr>
              <a:t>B|S</a:t>
            </a:r>
            <a:r>
              <a:rPr lang="en-US" sz="2000" baseline="-25000" dirty="0" err="1">
                <a:solidFill>
                  <a:srgbClr val="7030A0"/>
                </a:solidFill>
              </a:rPr>
              <a:t>t</a:t>
            </a:r>
            <a:r>
              <a:rPr lang="en-US" sz="2000" dirty="0">
                <a:solidFill>
                  <a:srgbClr val="7030A0"/>
                </a:solidFill>
              </a:rPr>
              <a:t>=A) = 0.80</a:t>
            </a: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6D8BB-19E1-44BE-B633-9E58D62D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Moving: Transition Probability </a:t>
            </a:r>
            <a:r>
              <a:rPr lang="en-US" dirty="0">
                <a:solidFill>
                  <a:srgbClr val="7030A0"/>
                </a:solidFill>
              </a:rPr>
              <a:t>P(S</a:t>
            </a:r>
            <a:r>
              <a:rPr lang="en-US" baseline="-25000" dirty="0">
                <a:solidFill>
                  <a:srgbClr val="7030A0"/>
                </a:solidFill>
              </a:rPr>
              <a:t>t+1</a:t>
            </a:r>
            <a:r>
              <a:rPr lang="en-US" dirty="0">
                <a:solidFill>
                  <a:srgbClr val="7030A0"/>
                </a:solidFill>
              </a:rPr>
              <a:t>|S</a:t>
            </a:r>
            <a:r>
              <a:rPr lang="en-US" baseline="-25000" dirty="0">
                <a:solidFill>
                  <a:srgbClr val="7030A0"/>
                </a:solidFill>
              </a:rPr>
              <a:t>t</a:t>
            </a:r>
            <a:r>
              <a:rPr lang="en-US" dirty="0">
                <a:solidFill>
                  <a:srgbClr val="7030A0"/>
                </a:solidFill>
              </a:rPr>
              <a:t>)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D662-F6AA-43DB-B3BB-561C22F9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16FC2B-8E9C-074F-8606-735CCA035BA3}"/>
              </a:ext>
            </a:extLst>
          </p:cNvPr>
          <p:cNvSpPr/>
          <p:nvPr/>
        </p:nvSpPr>
        <p:spPr>
          <a:xfrm>
            <a:off x="7085077" y="4705985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B8BF9A-2732-7243-8946-E770EBDA0EE5}"/>
              </a:ext>
            </a:extLst>
          </p:cNvPr>
          <p:cNvSpPr/>
          <p:nvPr/>
        </p:nvSpPr>
        <p:spPr>
          <a:xfrm>
            <a:off x="7420883" y="4898634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64CC1A-8C32-4841-BD8B-CEC61A612E98}"/>
              </a:ext>
            </a:extLst>
          </p:cNvPr>
          <p:cNvSpPr/>
          <p:nvPr/>
        </p:nvSpPr>
        <p:spPr>
          <a:xfrm>
            <a:off x="6600786" y="4909564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D94161-4BEE-5F42-8B6E-6D52A899AC0A}"/>
              </a:ext>
            </a:extLst>
          </p:cNvPr>
          <p:cNvSpPr/>
          <p:nvPr/>
        </p:nvSpPr>
        <p:spPr>
          <a:xfrm>
            <a:off x="7246206" y="4650113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E4337-7195-3F4B-97F8-344DE56ACC0E}"/>
              </a:ext>
            </a:extLst>
          </p:cNvPr>
          <p:cNvSpPr/>
          <p:nvPr/>
        </p:nvSpPr>
        <p:spPr>
          <a:xfrm rot="5400000">
            <a:off x="7288656" y="4911488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8755B0-6CDE-FF4E-A86A-BE7A62451B61}"/>
              </a:ext>
            </a:extLst>
          </p:cNvPr>
          <p:cNvSpPr/>
          <p:nvPr/>
        </p:nvSpPr>
        <p:spPr>
          <a:xfrm rot="16200000">
            <a:off x="6853116" y="4912489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F1CE5-C2A9-D64D-BD75-FBE0D13264E6}"/>
              </a:ext>
            </a:extLst>
          </p:cNvPr>
          <p:cNvSpPr txBox="1"/>
          <p:nvPr/>
        </p:nvSpPr>
        <p:spPr>
          <a:xfrm>
            <a:off x="7771413" y="4389037"/>
            <a:ext cx="12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Moving</a:t>
            </a:r>
          </a:p>
          <a:p>
            <a:r>
              <a:rPr lang="en-US" dirty="0">
                <a:latin typeface="Candara" panose="020E0502030303020204" pitchFamily="34" charset="0"/>
              </a:rPr>
              <a:t>northward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14E83C-A87F-BF4E-96D1-91B53CE0DAF4}"/>
              </a:ext>
            </a:extLst>
          </p:cNvPr>
          <p:cNvSpPr/>
          <p:nvPr/>
        </p:nvSpPr>
        <p:spPr>
          <a:xfrm>
            <a:off x="7085077" y="2446301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77204D-8B40-A64D-B572-C4E994C8268F}"/>
              </a:ext>
            </a:extLst>
          </p:cNvPr>
          <p:cNvSpPr/>
          <p:nvPr/>
        </p:nvSpPr>
        <p:spPr>
          <a:xfrm>
            <a:off x="7219298" y="2463782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B6F0F5-6AF9-0F46-AD54-6806C47522B9}"/>
              </a:ext>
            </a:extLst>
          </p:cNvPr>
          <p:cNvSpPr/>
          <p:nvPr/>
        </p:nvSpPr>
        <p:spPr>
          <a:xfrm>
            <a:off x="6555066" y="2649880"/>
            <a:ext cx="4732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098AB-190B-AB49-9A83-3CFB87E44989}"/>
              </a:ext>
            </a:extLst>
          </p:cNvPr>
          <p:cNvSpPr/>
          <p:nvPr/>
        </p:nvSpPr>
        <p:spPr>
          <a:xfrm>
            <a:off x="7155426" y="3047113"/>
            <a:ext cx="4363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F91AE1-981E-1B45-B6C8-25C20082EE9F}"/>
              </a:ext>
            </a:extLst>
          </p:cNvPr>
          <p:cNvSpPr/>
          <p:nvPr/>
        </p:nvSpPr>
        <p:spPr>
          <a:xfrm rot="10800000">
            <a:off x="7072570" y="2880778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CC93637-2C9B-EF49-A25E-C888A4AAA1BF}"/>
              </a:ext>
            </a:extLst>
          </p:cNvPr>
          <p:cNvSpPr/>
          <p:nvPr/>
        </p:nvSpPr>
        <p:spPr>
          <a:xfrm rot="16200000">
            <a:off x="6843972" y="2652805"/>
            <a:ext cx="3193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BEE1ED-F310-F946-932A-9866C2B13EFE}"/>
              </a:ext>
            </a:extLst>
          </p:cNvPr>
          <p:cNvSpPr txBox="1"/>
          <p:nvPr/>
        </p:nvSpPr>
        <p:spPr>
          <a:xfrm>
            <a:off x="7771413" y="2129353"/>
            <a:ext cx="12307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Moving</a:t>
            </a:r>
          </a:p>
          <a:p>
            <a:r>
              <a:rPr lang="en-US" dirty="0">
                <a:latin typeface="Candara" panose="020E0502030303020204" pitchFamily="34" charset="0"/>
              </a:rPr>
              <a:t>westward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337E7-99B8-615A-17F1-CCBC974F288C}"/>
              </a:ext>
            </a:extLst>
          </p:cNvPr>
          <p:cNvSpPr/>
          <p:nvPr/>
        </p:nvSpPr>
        <p:spPr>
          <a:xfrm>
            <a:off x="66782" y="6328047"/>
            <a:ext cx="90104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Prediction: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t+1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) = ∑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s</a:t>
            </a:r>
            <a:r>
              <a:rPr lang="en-US" sz="2400" dirty="0" err="1">
                <a:solidFill>
                  <a:srgbClr val="FF0000"/>
                </a:solidFill>
                <a:latin typeface="Candara" panose="020E0502030303020204" pitchFamily="34" charset="0"/>
              </a:rPr>
              <a:t>P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(S</a:t>
            </a:r>
            <a:r>
              <a:rPr lang="en-US" sz="24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t+1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|S</a:t>
            </a:r>
            <a:r>
              <a:rPr lang="en-US" sz="2400" baseline="-25000" dirty="0">
                <a:solidFill>
                  <a:srgbClr val="FF000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=s) 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P(S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|Z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=z</a:t>
            </a:r>
            <a:r>
              <a:rPr lang="en-US" sz="2400" baseline="-25000" dirty="0">
                <a:solidFill>
                  <a:srgbClr val="7030A0"/>
                </a:solidFill>
                <a:latin typeface="Candara" panose="020E0502030303020204" pitchFamily="34" charset="0"/>
              </a:rPr>
              <a:t>1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, …, 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=</a:t>
            </a:r>
            <a:r>
              <a:rPr lang="en-US" sz="2400" dirty="0" err="1">
                <a:solidFill>
                  <a:srgbClr val="7030A0"/>
                </a:solidFill>
                <a:latin typeface="Candara" panose="020E0502030303020204" pitchFamily="34" charset="0"/>
              </a:rPr>
              <a:t>z</a:t>
            </a:r>
            <a:r>
              <a:rPr lang="en-US" sz="2400" baseline="-25000" dirty="0" err="1">
                <a:solidFill>
                  <a:srgbClr val="7030A0"/>
                </a:solidFill>
                <a:latin typeface="Candara" panose="020E0502030303020204" pitchFamily="34" charset="0"/>
              </a:rPr>
              <a:t>t</a:t>
            </a:r>
            <a:r>
              <a:rPr lang="en-US" sz="2400" dirty="0">
                <a:solidFill>
                  <a:srgbClr val="7030A0"/>
                </a:solidFill>
                <a:latin typeface="Candara" panose="020E0502030303020204" pitchFamily="34" charset="0"/>
              </a:rPr>
              <a:t>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591907-3E07-FEC6-F852-C07EAE42C88A}"/>
              </a:ext>
            </a:extLst>
          </p:cNvPr>
          <p:cNvSpPr/>
          <p:nvPr/>
        </p:nvSpPr>
        <p:spPr>
          <a:xfrm>
            <a:off x="632580" y="1033207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47DC31-5550-8D07-9364-E75E93682EFB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956350" y="1200084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E54D987-84BC-6340-717A-A7A2FD59CCEF}"/>
              </a:ext>
            </a:extLst>
          </p:cNvPr>
          <p:cNvSpPr/>
          <p:nvPr/>
        </p:nvSpPr>
        <p:spPr>
          <a:xfrm>
            <a:off x="632580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0EFDE0-9F8D-092B-786B-5306942A3ED3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794464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4711D9B-EF77-102B-02F6-BAAE50EB05C8}"/>
              </a:ext>
            </a:extLst>
          </p:cNvPr>
          <p:cNvSpPr/>
          <p:nvPr/>
        </p:nvSpPr>
        <p:spPr>
          <a:xfrm>
            <a:off x="1425226" y="1033207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31D72C-9140-0A83-7177-C11B3C632F08}"/>
              </a:ext>
            </a:extLst>
          </p:cNvPr>
          <p:cNvCxnSpPr>
            <a:cxnSpLocks/>
            <a:stCxn id="15" idx="6"/>
            <a:endCxn id="58" idx="2"/>
          </p:cNvCxnSpPr>
          <p:nvPr/>
        </p:nvCxnSpPr>
        <p:spPr>
          <a:xfrm>
            <a:off x="1748996" y="1200084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E886FD0F-BC81-8697-54C7-AE1F47B1125A}"/>
              </a:ext>
            </a:extLst>
          </p:cNvPr>
          <p:cNvSpPr/>
          <p:nvPr/>
        </p:nvSpPr>
        <p:spPr>
          <a:xfrm>
            <a:off x="1425226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0885305-74B4-854F-50C7-A03A069619A7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 flipH="1">
            <a:off x="1587112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9B531964-F75D-08DC-15A4-BF6B240AAAC3}"/>
              </a:ext>
            </a:extLst>
          </p:cNvPr>
          <p:cNvSpPr/>
          <p:nvPr/>
        </p:nvSpPr>
        <p:spPr>
          <a:xfrm>
            <a:off x="2217870" y="1033207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A05A898-8763-01EF-4390-DC8AC1F38D70}"/>
              </a:ext>
            </a:extLst>
          </p:cNvPr>
          <p:cNvSpPr/>
          <p:nvPr/>
        </p:nvSpPr>
        <p:spPr>
          <a:xfrm>
            <a:off x="2217870" y="17337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92AB22-80E1-C31A-1CB9-7CD2C9910F0C}"/>
              </a:ext>
            </a:extLst>
          </p:cNvPr>
          <p:cNvCxnSpPr>
            <a:cxnSpLocks/>
            <a:stCxn id="58" idx="4"/>
            <a:endCxn id="59" idx="0"/>
          </p:cNvCxnSpPr>
          <p:nvPr/>
        </p:nvCxnSpPr>
        <p:spPr>
          <a:xfrm flipH="1">
            <a:off x="2379757" y="1366963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077A89E8-9119-CCD5-22D2-BA2E08A56B7C}"/>
              </a:ext>
            </a:extLst>
          </p:cNvPr>
          <p:cNvSpPr/>
          <p:nvPr/>
        </p:nvSpPr>
        <p:spPr>
          <a:xfrm>
            <a:off x="978821" y="88894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C95A62F-6843-4EDB-56D0-53C4F86379CD}"/>
              </a:ext>
            </a:extLst>
          </p:cNvPr>
          <p:cNvSpPr/>
          <p:nvPr/>
        </p:nvSpPr>
        <p:spPr>
          <a:xfrm>
            <a:off x="1770117" y="888947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N</a:t>
            </a:r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8E3A036B-F04C-8520-CE2E-82B06574B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1981"/>
              </p:ext>
            </p:extLst>
          </p:nvPr>
        </p:nvGraphicFramePr>
        <p:xfrm>
          <a:off x="570832" y="2124890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DAAAA9-87C7-76C9-016C-D3BD5BD64FA4}"/>
              </a:ext>
            </a:extLst>
          </p:cNvPr>
          <p:cNvCxnSpPr>
            <a:cxnSpLocks/>
            <a:endCxn id="65" idx="2"/>
          </p:cNvCxnSpPr>
          <p:nvPr/>
        </p:nvCxnSpPr>
        <p:spPr>
          <a:xfrm>
            <a:off x="2547177" y="1190221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3420587E-DA92-D30F-9462-7D3A48F3F5EF}"/>
              </a:ext>
            </a:extLst>
          </p:cNvPr>
          <p:cNvSpPr/>
          <p:nvPr/>
        </p:nvSpPr>
        <p:spPr>
          <a:xfrm>
            <a:off x="3016054" y="1023344"/>
            <a:ext cx="323771" cy="33375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597D2-0417-E08D-4A18-178F5D0B028B}"/>
              </a:ext>
            </a:extLst>
          </p:cNvPr>
          <p:cNvCxnSpPr>
            <a:cxnSpLocks/>
            <a:stCxn id="65" idx="6"/>
            <a:endCxn id="69" idx="2"/>
          </p:cNvCxnSpPr>
          <p:nvPr/>
        </p:nvCxnSpPr>
        <p:spPr>
          <a:xfrm>
            <a:off x="3339822" y="1190221"/>
            <a:ext cx="468875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2E80B076-E474-1B07-FFDF-82088F8D1561}"/>
              </a:ext>
            </a:extLst>
          </p:cNvPr>
          <p:cNvSpPr/>
          <p:nvPr/>
        </p:nvSpPr>
        <p:spPr>
          <a:xfrm>
            <a:off x="3016053" y="172388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4</a:t>
            </a:r>
            <a:endParaRPr lang="en-US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24D0B2-44CC-59F0-2DCF-D838BC973F44}"/>
              </a:ext>
            </a:extLst>
          </p:cNvPr>
          <p:cNvCxnSpPr>
            <a:cxnSpLocks/>
            <a:stCxn id="65" idx="4"/>
            <a:endCxn id="67" idx="0"/>
          </p:cNvCxnSpPr>
          <p:nvPr/>
        </p:nvCxnSpPr>
        <p:spPr>
          <a:xfrm flipH="1">
            <a:off x="3177938" y="1357099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B7B014E9-759C-04C8-C536-DC8FDA693E2E}"/>
              </a:ext>
            </a:extLst>
          </p:cNvPr>
          <p:cNvSpPr/>
          <p:nvPr/>
        </p:nvSpPr>
        <p:spPr>
          <a:xfrm>
            <a:off x="3808698" y="1023344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5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AFE5D4EB-B45E-0430-DFEC-1BC6F8D5C982}"/>
              </a:ext>
            </a:extLst>
          </p:cNvPr>
          <p:cNvSpPr/>
          <p:nvPr/>
        </p:nvSpPr>
        <p:spPr>
          <a:xfrm>
            <a:off x="3808698" y="1723883"/>
            <a:ext cx="323771" cy="333756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Z</a:t>
            </a:r>
            <a:r>
              <a:rPr lang="en-US" baseline="-25000" dirty="0"/>
              <a:t>5</a:t>
            </a:r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1C1107B-DCA2-71DF-AFE9-A00CE03F04A5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3970582" y="1357099"/>
            <a:ext cx="3" cy="36678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FDAFCF2-F7D4-6EE2-E323-D9CF60222036}"/>
              </a:ext>
            </a:extLst>
          </p:cNvPr>
          <p:cNvSpPr/>
          <p:nvPr/>
        </p:nvSpPr>
        <p:spPr>
          <a:xfrm>
            <a:off x="2569648" y="8790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BFBD072-624E-0EF6-7AD6-263D0D657FD8}"/>
              </a:ext>
            </a:extLst>
          </p:cNvPr>
          <p:cNvSpPr/>
          <p:nvPr/>
        </p:nvSpPr>
        <p:spPr>
          <a:xfrm>
            <a:off x="3360944" y="879086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+mn-lt"/>
              </a:rPr>
              <a:t>W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265591F4-4C8C-EC94-C44A-76A3EE24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21635"/>
              </p:ext>
            </p:extLst>
          </p:nvPr>
        </p:nvGraphicFramePr>
        <p:xfrm>
          <a:off x="1348572" y="2133791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2DB7F60B-C5E1-3E75-2F25-18C448713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57525"/>
              </p:ext>
            </p:extLst>
          </p:nvPr>
        </p:nvGraphicFramePr>
        <p:xfrm>
          <a:off x="2141218" y="2126231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4FF67EE5-D9A2-7128-48F6-EB5D30502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691694"/>
              </p:ext>
            </p:extLst>
          </p:nvPr>
        </p:nvGraphicFramePr>
        <p:xfrm>
          <a:off x="2939400" y="2124467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7F9685A6-3587-85DD-D30A-EC85A9D7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494683"/>
              </p:ext>
            </p:extLst>
          </p:nvPr>
        </p:nvGraphicFramePr>
        <p:xfrm>
          <a:off x="3737581" y="2124467"/>
          <a:ext cx="513081" cy="4495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027">
                  <a:extLst>
                    <a:ext uri="{9D8B030D-6E8A-4147-A177-3AD203B41FA5}">
                      <a16:colId xmlns:a16="http://schemas.microsoft.com/office/drawing/2014/main" val="3045824985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3198322204"/>
                    </a:ext>
                  </a:extLst>
                </a:gridCol>
                <a:gridCol w="171027">
                  <a:extLst>
                    <a:ext uri="{9D8B030D-6E8A-4147-A177-3AD203B41FA5}">
                      <a16:colId xmlns:a16="http://schemas.microsoft.com/office/drawing/2014/main" val="2066111310"/>
                    </a:ext>
                  </a:extLst>
                </a:gridCol>
              </a:tblGrid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114549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34878"/>
                  </a:ext>
                </a:extLst>
              </a:tr>
              <a:tr h="149861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68580" marR="68580" marT="34291" marB="34291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81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657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5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3" grpId="0"/>
      <p:bldP spid="24" grpId="0"/>
      <p:bldP spid="25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10877</TotalTime>
  <Words>458</Words>
  <Application>Microsoft Macintosh PowerPoint</Application>
  <PresentationFormat>On-screen Show (4:3)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HMM: Robot Localization in 2D Maze</vt:lpstr>
      <vt:lpstr>HMM: Filtering and Prediction</vt:lpstr>
      <vt:lpstr>Filtering</vt:lpstr>
      <vt:lpstr>Prediction</vt:lpstr>
      <vt:lpstr>Sensing: Evidence Conditional Probability P(Zt|St)</vt:lpstr>
      <vt:lpstr>Moving: Transition Probability P(St+1|St)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1086</cp:revision>
  <cp:lastPrinted>2008-01-09T20:50:56Z</cp:lastPrinted>
  <dcterms:created xsi:type="dcterms:W3CDTF">2010-09-02T17:38:46Z</dcterms:created>
  <dcterms:modified xsi:type="dcterms:W3CDTF">2022-10-21T15:00:54Z</dcterms:modified>
</cp:coreProperties>
</file>