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7" r:id="rId1"/>
  </p:sldMasterIdLst>
  <p:notesMasterIdLst>
    <p:notesMasterId r:id="rId68"/>
  </p:notesMasterIdLst>
  <p:handoutMasterIdLst>
    <p:handoutMasterId r:id="rId69"/>
  </p:handoutMasterIdLst>
  <p:sldIdLst>
    <p:sldId id="259" r:id="rId2"/>
    <p:sldId id="486" r:id="rId3"/>
    <p:sldId id="497" r:id="rId4"/>
    <p:sldId id="686" r:id="rId5"/>
    <p:sldId id="488" r:id="rId6"/>
    <p:sldId id="435" r:id="rId7"/>
    <p:sldId id="490" r:id="rId8"/>
    <p:sldId id="491" r:id="rId9"/>
    <p:sldId id="678" r:id="rId10"/>
    <p:sldId id="492" r:id="rId11"/>
    <p:sldId id="489" r:id="rId12"/>
    <p:sldId id="498" r:id="rId13"/>
    <p:sldId id="499" r:id="rId14"/>
    <p:sldId id="500" r:id="rId15"/>
    <p:sldId id="503" r:id="rId16"/>
    <p:sldId id="502" r:id="rId17"/>
    <p:sldId id="687" r:id="rId18"/>
    <p:sldId id="508" r:id="rId19"/>
    <p:sldId id="679" r:id="rId20"/>
    <p:sldId id="688" r:id="rId21"/>
    <p:sldId id="513" r:id="rId22"/>
    <p:sldId id="514" r:id="rId23"/>
    <p:sldId id="689" r:id="rId24"/>
    <p:sldId id="690" r:id="rId25"/>
    <p:sldId id="540" r:id="rId26"/>
    <p:sldId id="389" r:id="rId27"/>
    <p:sldId id="402" r:id="rId28"/>
    <p:sldId id="680" r:id="rId29"/>
    <p:sldId id="691" r:id="rId30"/>
    <p:sldId id="702" r:id="rId31"/>
    <p:sldId id="641" r:id="rId32"/>
    <p:sldId id="529" r:id="rId33"/>
    <p:sldId id="681" r:id="rId34"/>
    <p:sldId id="701" r:id="rId35"/>
    <p:sldId id="642" r:id="rId36"/>
    <p:sldId id="532" r:id="rId37"/>
    <p:sldId id="459" r:id="rId38"/>
    <p:sldId id="682" r:id="rId39"/>
    <p:sldId id="693" r:id="rId40"/>
    <p:sldId id="703" r:id="rId41"/>
    <p:sldId id="453" r:id="rId42"/>
    <p:sldId id="536" r:id="rId43"/>
    <p:sldId id="424" r:id="rId44"/>
    <p:sldId id="704" r:id="rId45"/>
    <p:sldId id="541" r:id="rId46"/>
    <p:sldId id="696" r:id="rId47"/>
    <p:sldId id="632" r:id="rId48"/>
    <p:sldId id="707" r:id="rId49"/>
    <p:sldId id="633" r:id="rId50"/>
    <p:sldId id="634" r:id="rId51"/>
    <p:sldId id="699" r:id="rId52"/>
    <p:sldId id="705" r:id="rId53"/>
    <p:sldId id="640" r:id="rId54"/>
    <p:sldId id="708" r:id="rId55"/>
    <p:sldId id="563" r:id="rId56"/>
    <p:sldId id="565" r:id="rId57"/>
    <p:sldId id="651" r:id="rId58"/>
    <p:sldId id="648" r:id="rId59"/>
    <p:sldId id="650" r:id="rId60"/>
    <p:sldId id="649" r:id="rId61"/>
    <p:sldId id="643" r:id="rId62"/>
    <p:sldId id="697" r:id="rId63"/>
    <p:sldId id="706" r:id="rId64"/>
    <p:sldId id="644" r:id="rId65"/>
    <p:sldId id="659" r:id="rId66"/>
    <p:sldId id="684" r:id="rId6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BE9"/>
    <a:srgbClr val="0000CC"/>
    <a:srgbClr val="00CC00"/>
    <a:srgbClr val="FF0000"/>
    <a:srgbClr val="000066"/>
    <a:srgbClr val="FFFF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107" autoAdjust="0"/>
    <p:restoredTop sz="84085" autoAdjust="0"/>
  </p:normalViewPr>
  <p:slideViewPr>
    <p:cSldViewPr>
      <p:cViewPr varScale="1">
        <p:scale>
          <a:sx n="80" d="100"/>
          <a:sy n="80" d="100"/>
        </p:scale>
        <p:origin x="124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8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2B691-FBA7-9042-95E5-DE9389A988A0}" type="doc">
      <dgm:prSet loTypeId="urn:microsoft.com/office/officeart/2005/8/layout/orgChart1" loCatId="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DE5ED2E-3727-D647-B3D4-728634AFD3B3}">
      <dgm:prSet phldrT="[Text]" custT="1"/>
      <dgm:spPr/>
      <dgm:t>
        <a:bodyPr/>
        <a:lstStyle/>
        <a:p>
          <a:r>
            <a:rPr lang="en-US" sz="2400" b="0" i="0" dirty="0">
              <a:latin typeface="Candara" panose="020E0502030303020204" pitchFamily="34" charset="0"/>
              <a:cs typeface="Calibri" panose="020F0502020204030204" pitchFamily="34" charset="0"/>
            </a:rPr>
            <a:t>Goal-based agents </a:t>
          </a:r>
        </a:p>
      </dgm:t>
    </dgm:pt>
    <dgm:pt modelId="{AE6CDB82-2281-9649-9E6D-64C5D5539AE9}" type="parTrans" cxnId="{B0566212-E68C-B443-8C54-E9D7A69B830A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54A20F-EDE9-2445-9131-1CFBF81F9152}" type="sibTrans" cxnId="{B0566212-E68C-B443-8C54-E9D7A69B830A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56BA53-2C08-3C40-8A17-5C909241502C}">
      <dgm:prSet phldrT="[Text]" custT="1"/>
      <dgm:spPr/>
      <dgm:t>
        <a:bodyPr/>
        <a:lstStyle/>
        <a:p>
          <a:r>
            <a:rPr lang="en-US" sz="2400" b="0" i="0" dirty="0">
              <a:latin typeface="Candara" panose="020E0502030303020204" pitchFamily="34" charset="0"/>
              <a:cs typeface="Calibri" panose="020F0502020204030204" pitchFamily="34" charset="0"/>
            </a:rPr>
            <a:t>Problem-solving agents</a:t>
          </a:r>
        </a:p>
      </dgm:t>
    </dgm:pt>
    <dgm:pt modelId="{875A7939-CDC4-BD42-A52D-71D258AF0038}" type="parTrans" cxnId="{5A18C969-54DB-4D4A-B897-D8E040D3D369}">
      <dgm:prSet/>
      <dgm:spPr>
        <a:ln w="38100" cmpd="sng"/>
      </dgm:spPr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587D0E-7A97-9B45-95B5-51960256EC6C}" type="sibTrans" cxnId="{5A18C969-54DB-4D4A-B897-D8E040D3D369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ED8015-ECE4-214B-949E-D3FB081C5E72}">
      <dgm:prSet phldrT="[Text]" custT="1"/>
      <dgm:spPr/>
      <dgm:t>
        <a:bodyPr/>
        <a:lstStyle/>
        <a:p>
          <a:r>
            <a:rPr lang="en-US" sz="2400" b="0" i="0" dirty="0">
              <a:latin typeface="Candara" panose="020E0502030303020204" pitchFamily="34" charset="0"/>
              <a:cs typeface="Calibri" panose="020F0502020204030204" pitchFamily="34" charset="0"/>
            </a:rPr>
            <a:t>Planning agents</a:t>
          </a:r>
        </a:p>
      </dgm:t>
    </dgm:pt>
    <dgm:pt modelId="{5EC419EB-C124-9741-81D2-704C745A7708}" type="parTrans" cxnId="{E5468A25-9AB0-C246-849B-EABFF8B11670}">
      <dgm:prSet/>
      <dgm:spPr>
        <a:ln w="38100" cmpd="sng"/>
      </dgm:spPr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5E1B21-0C16-9148-BF53-9D3AED12BCA7}" type="sibTrans" cxnId="{E5468A25-9AB0-C246-849B-EABFF8B11670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17F244-AC5E-3B46-B518-020B3B59EDD2}" type="pres">
      <dgm:prSet presAssocID="{2052B691-FBA7-9042-95E5-DE9389A988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10801E-6D4F-8D45-9C18-B9D01286C219}" type="pres">
      <dgm:prSet presAssocID="{3DE5ED2E-3727-D647-B3D4-728634AFD3B3}" presName="hierRoot1" presStyleCnt="0">
        <dgm:presLayoutVars>
          <dgm:hierBranch val="init"/>
        </dgm:presLayoutVars>
      </dgm:prSet>
      <dgm:spPr/>
    </dgm:pt>
    <dgm:pt modelId="{EB12EA4E-790C-2842-B5E9-7EBA656F9353}" type="pres">
      <dgm:prSet presAssocID="{3DE5ED2E-3727-D647-B3D4-728634AFD3B3}" presName="rootComposite1" presStyleCnt="0"/>
      <dgm:spPr/>
    </dgm:pt>
    <dgm:pt modelId="{406FBF2A-4388-1F40-988D-E9FF6F8262D2}" type="pres">
      <dgm:prSet presAssocID="{3DE5ED2E-3727-D647-B3D4-728634AFD3B3}" presName="rootText1" presStyleLbl="node0" presStyleIdx="0" presStyleCnt="1" custScaleX="263150" custLinFactNeighborX="-11432" custLinFactNeighborY="-211">
        <dgm:presLayoutVars>
          <dgm:chPref val="3"/>
        </dgm:presLayoutVars>
      </dgm:prSet>
      <dgm:spPr/>
    </dgm:pt>
    <dgm:pt modelId="{73EB0D3B-9A3E-E848-B159-DE6D743A91C2}" type="pres">
      <dgm:prSet presAssocID="{3DE5ED2E-3727-D647-B3D4-728634AFD3B3}" presName="rootConnector1" presStyleLbl="node1" presStyleIdx="0" presStyleCnt="0"/>
      <dgm:spPr/>
    </dgm:pt>
    <dgm:pt modelId="{70668F89-217A-1B4E-8338-9500C65F518B}" type="pres">
      <dgm:prSet presAssocID="{3DE5ED2E-3727-D647-B3D4-728634AFD3B3}" presName="hierChild2" presStyleCnt="0"/>
      <dgm:spPr/>
    </dgm:pt>
    <dgm:pt modelId="{88E69B69-6BDE-E640-9428-1EB577143AE3}" type="pres">
      <dgm:prSet presAssocID="{875A7939-CDC4-BD42-A52D-71D258AF0038}" presName="Name37" presStyleLbl="parChTrans1D2" presStyleIdx="0" presStyleCnt="2"/>
      <dgm:spPr/>
    </dgm:pt>
    <dgm:pt modelId="{FDE41CA4-959B-B946-9FBB-C81F2D98212A}" type="pres">
      <dgm:prSet presAssocID="{4056BA53-2C08-3C40-8A17-5C909241502C}" presName="hierRoot2" presStyleCnt="0">
        <dgm:presLayoutVars>
          <dgm:hierBranch val="init"/>
        </dgm:presLayoutVars>
      </dgm:prSet>
      <dgm:spPr/>
    </dgm:pt>
    <dgm:pt modelId="{ACDDB8A0-439F-CC42-8629-CDEE5C41E84D}" type="pres">
      <dgm:prSet presAssocID="{4056BA53-2C08-3C40-8A17-5C909241502C}" presName="rootComposite" presStyleCnt="0"/>
      <dgm:spPr/>
    </dgm:pt>
    <dgm:pt modelId="{C6B5443A-78EB-6E46-B519-859A60153105}" type="pres">
      <dgm:prSet presAssocID="{4056BA53-2C08-3C40-8A17-5C909241502C}" presName="rootText" presStyleLbl="node2" presStyleIdx="0" presStyleCnt="2" custScaleX="263150" custLinFactNeighborX="-42283">
        <dgm:presLayoutVars>
          <dgm:chPref val="3"/>
        </dgm:presLayoutVars>
      </dgm:prSet>
      <dgm:spPr/>
    </dgm:pt>
    <dgm:pt modelId="{49C0D9EB-112A-9A41-8CE1-BB9BA5413F07}" type="pres">
      <dgm:prSet presAssocID="{4056BA53-2C08-3C40-8A17-5C909241502C}" presName="rootConnector" presStyleLbl="node2" presStyleIdx="0" presStyleCnt="2"/>
      <dgm:spPr/>
    </dgm:pt>
    <dgm:pt modelId="{A2F80FF5-48C8-CB4E-9379-49A63EB746F8}" type="pres">
      <dgm:prSet presAssocID="{4056BA53-2C08-3C40-8A17-5C909241502C}" presName="hierChild4" presStyleCnt="0"/>
      <dgm:spPr/>
    </dgm:pt>
    <dgm:pt modelId="{F90C8C92-4ED2-5242-A1DA-ED9196F4B582}" type="pres">
      <dgm:prSet presAssocID="{4056BA53-2C08-3C40-8A17-5C909241502C}" presName="hierChild5" presStyleCnt="0"/>
      <dgm:spPr/>
    </dgm:pt>
    <dgm:pt modelId="{13A0426F-8B61-0A42-A62C-E189C6F66D91}" type="pres">
      <dgm:prSet presAssocID="{5EC419EB-C124-9741-81D2-704C745A7708}" presName="Name37" presStyleLbl="parChTrans1D2" presStyleIdx="1" presStyleCnt="2"/>
      <dgm:spPr/>
    </dgm:pt>
    <dgm:pt modelId="{765BFD53-F740-6344-ABFD-EC8E331C6EC2}" type="pres">
      <dgm:prSet presAssocID="{F6ED8015-ECE4-214B-949E-D3FB081C5E72}" presName="hierRoot2" presStyleCnt="0">
        <dgm:presLayoutVars>
          <dgm:hierBranch val="init"/>
        </dgm:presLayoutVars>
      </dgm:prSet>
      <dgm:spPr/>
    </dgm:pt>
    <dgm:pt modelId="{E623C277-EA0B-F049-A4C8-08D3BD26CA91}" type="pres">
      <dgm:prSet presAssocID="{F6ED8015-ECE4-214B-949E-D3FB081C5E72}" presName="rootComposite" presStyleCnt="0"/>
      <dgm:spPr/>
    </dgm:pt>
    <dgm:pt modelId="{1253FDDB-3208-8F48-A44F-8EE469E3182F}" type="pres">
      <dgm:prSet presAssocID="{F6ED8015-ECE4-214B-949E-D3FB081C5E72}" presName="rootText" presStyleLbl="node2" presStyleIdx="1" presStyleCnt="2" custScaleX="263150" custLinFactNeighborX="11749">
        <dgm:presLayoutVars>
          <dgm:chPref val="3"/>
        </dgm:presLayoutVars>
      </dgm:prSet>
      <dgm:spPr/>
    </dgm:pt>
    <dgm:pt modelId="{A0DC1DFD-9105-7E4A-8B0F-8D53D4F19953}" type="pres">
      <dgm:prSet presAssocID="{F6ED8015-ECE4-214B-949E-D3FB081C5E72}" presName="rootConnector" presStyleLbl="node2" presStyleIdx="1" presStyleCnt="2"/>
      <dgm:spPr/>
    </dgm:pt>
    <dgm:pt modelId="{A637D7B7-CE67-E245-A9BF-DA6D4B4D77D1}" type="pres">
      <dgm:prSet presAssocID="{F6ED8015-ECE4-214B-949E-D3FB081C5E72}" presName="hierChild4" presStyleCnt="0"/>
      <dgm:spPr/>
    </dgm:pt>
    <dgm:pt modelId="{CC32C10E-5B48-BD4C-9B60-3B3DD31E8B19}" type="pres">
      <dgm:prSet presAssocID="{F6ED8015-ECE4-214B-949E-D3FB081C5E72}" presName="hierChild5" presStyleCnt="0"/>
      <dgm:spPr/>
    </dgm:pt>
    <dgm:pt modelId="{5DE10CB2-F6C8-2045-8B78-78FBF6379FEF}" type="pres">
      <dgm:prSet presAssocID="{3DE5ED2E-3727-D647-B3D4-728634AFD3B3}" presName="hierChild3" presStyleCnt="0"/>
      <dgm:spPr/>
    </dgm:pt>
  </dgm:ptLst>
  <dgm:cxnLst>
    <dgm:cxn modelId="{DFF1AE00-F8A9-604F-8A9C-0B5CB1681708}" type="presOf" srcId="{3DE5ED2E-3727-D647-B3D4-728634AFD3B3}" destId="{406FBF2A-4388-1F40-988D-E9FF6F8262D2}" srcOrd="0" destOrd="0" presId="urn:microsoft.com/office/officeart/2005/8/layout/orgChart1"/>
    <dgm:cxn modelId="{B0566212-E68C-B443-8C54-E9D7A69B830A}" srcId="{2052B691-FBA7-9042-95E5-DE9389A988A0}" destId="{3DE5ED2E-3727-D647-B3D4-728634AFD3B3}" srcOrd="0" destOrd="0" parTransId="{AE6CDB82-2281-9649-9E6D-64C5D5539AE9}" sibTransId="{D354A20F-EDE9-2445-9131-1CFBF81F9152}"/>
    <dgm:cxn modelId="{F8F8D214-98C0-5241-97EA-8AABE168B649}" type="presOf" srcId="{F6ED8015-ECE4-214B-949E-D3FB081C5E72}" destId="{1253FDDB-3208-8F48-A44F-8EE469E3182F}" srcOrd="0" destOrd="0" presId="urn:microsoft.com/office/officeart/2005/8/layout/orgChart1"/>
    <dgm:cxn modelId="{43F6EB21-5823-0A40-B95A-9C971B3AA9E6}" type="presOf" srcId="{3DE5ED2E-3727-D647-B3D4-728634AFD3B3}" destId="{73EB0D3B-9A3E-E848-B159-DE6D743A91C2}" srcOrd="1" destOrd="0" presId="urn:microsoft.com/office/officeart/2005/8/layout/orgChart1"/>
    <dgm:cxn modelId="{E5468A25-9AB0-C246-849B-EABFF8B11670}" srcId="{3DE5ED2E-3727-D647-B3D4-728634AFD3B3}" destId="{F6ED8015-ECE4-214B-949E-D3FB081C5E72}" srcOrd="1" destOrd="0" parTransId="{5EC419EB-C124-9741-81D2-704C745A7708}" sibTransId="{DB5E1B21-0C16-9148-BF53-9D3AED12BCA7}"/>
    <dgm:cxn modelId="{09D3A125-F2CA-D440-B699-24959DB85481}" type="presOf" srcId="{875A7939-CDC4-BD42-A52D-71D258AF0038}" destId="{88E69B69-6BDE-E640-9428-1EB577143AE3}" srcOrd="0" destOrd="0" presId="urn:microsoft.com/office/officeart/2005/8/layout/orgChart1"/>
    <dgm:cxn modelId="{5A18C969-54DB-4D4A-B897-D8E040D3D369}" srcId="{3DE5ED2E-3727-D647-B3D4-728634AFD3B3}" destId="{4056BA53-2C08-3C40-8A17-5C909241502C}" srcOrd="0" destOrd="0" parTransId="{875A7939-CDC4-BD42-A52D-71D258AF0038}" sibTransId="{F2587D0E-7A97-9B45-95B5-51960256EC6C}"/>
    <dgm:cxn modelId="{06AAE36C-B49A-D843-80C2-95D6B69B8014}" type="presOf" srcId="{4056BA53-2C08-3C40-8A17-5C909241502C}" destId="{C6B5443A-78EB-6E46-B519-859A60153105}" srcOrd="0" destOrd="0" presId="urn:microsoft.com/office/officeart/2005/8/layout/orgChart1"/>
    <dgm:cxn modelId="{556D0382-828F-2B4B-A521-489A3352B065}" type="presOf" srcId="{4056BA53-2C08-3C40-8A17-5C909241502C}" destId="{49C0D9EB-112A-9A41-8CE1-BB9BA5413F07}" srcOrd="1" destOrd="0" presId="urn:microsoft.com/office/officeart/2005/8/layout/orgChart1"/>
    <dgm:cxn modelId="{D2944C94-4FDB-704F-BE55-1F553575E83D}" type="presOf" srcId="{2052B691-FBA7-9042-95E5-DE9389A988A0}" destId="{2C17F244-AC5E-3B46-B518-020B3B59EDD2}" srcOrd="0" destOrd="0" presId="urn:microsoft.com/office/officeart/2005/8/layout/orgChart1"/>
    <dgm:cxn modelId="{0C1F29AC-5A36-1B4F-A264-594B494E020C}" type="presOf" srcId="{F6ED8015-ECE4-214B-949E-D3FB081C5E72}" destId="{A0DC1DFD-9105-7E4A-8B0F-8D53D4F19953}" srcOrd="1" destOrd="0" presId="urn:microsoft.com/office/officeart/2005/8/layout/orgChart1"/>
    <dgm:cxn modelId="{608A9CF2-E315-CB49-9434-CDDFFC6A918A}" type="presOf" srcId="{5EC419EB-C124-9741-81D2-704C745A7708}" destId="{13A0426F-8B61-0A42-A62C-E189C6F66D91}" srcOrd="0" destOrd="0" presId="urn:microsoft.com/office/officeart/2005/8/layout/orgChart1"/>
    <dgm:cxn modelId="{CDE7779A-E6D9-6E4E-B811-154D8099CC0B}" type="presParOf" srcId="{2C17F244-AC5E-3B46-B518-020B3B59EDD2}" destId="{0710801E-6D4F-8D45-9C18-B9D01286C219}" srcOrd="0" destOrd="0" presId="urn:microsoft.com/office/officeart/2005/8/layout/orgChart1"/>
    <dgm:cxn modelId="{C4C4B23D-0761-F14B-B85C-0E36C9339D0C}" type="presParOf" srcId="{0710801E-6D4F-8D45-9C18-B9D01286C219}" destId="{EB12EA4E-790C-2842-B5E9-7EBA656F9353}" srcOrd="0" destOrd="0" presId="urn:microsoft.com/office/officeart/2005/8/layout/orgChart1"/>
    <dgm:cxn modelId="{111AA689-E109-F74C-AA47-24FDC1E3C164}" type="presParOf" srcId="{EB12EA4E-790C-2842-B5E9-7EBA656F9353}" destId="{406FBF2A-4388-1F40-988D-E9FF6F8262D2}" srcOrd="0" destOrd="0" presId="urn:microsoft.com/office/officeart/2005/8/layout/orgChart1"/>
    <dgm:cxn modelId="{EFC942EC-9ECD-6542-8B98-1A1D85985205}" type="presParOf" srcId="{EB12EA4E-790C-2842-B5E9-7EBA656F9353}" destId="{73EB0D3B-9A3E-E848-B159-DE6D743A91C2}" srcOrd="1" destOrd="0" presId="urn:microsoft.com/office/officeart/2005/8/layout/orgChart1"/>
    <dgm:cxn modelId="{9F2749AC-AA91-1B43-9E89-9383C9CA8CA9}" type="presParOf" srcId="{0710801E-6D4F-8D45-9C18-B9D01286C219}" destId="{70668F89-217A-1B4E-8338-9500C65F518B}" srcOrd="1" destOrd="0" presId="urn:microsoft.com/office/officeart/2005/8/layout/orgChart1"/>
    <dgm:cxn modelId="{5881B7B3-1226-3143-AE17-1B85CABA94B7}" type="presParOf" srcId="{70668F89-217A-1B4E-8338-9500C65F518B}" destId="{88E69B69-6BDE-E640-9428-1EB577143AE3}" srcOrd="0" destOrd="0" presId="urn:microsoft.com/office/officeart/2005/8/layout/orgChart1"/>
    <dgm:cxn modelId="{F45B184E-D716-9F47-A8AB-B8BB3DDD1144}" type="presParOf" srcId="{70668F89-217A-1B4E-8338-9500C65F518B}" destId="{FDE41CA4-959B-B946-9FBB-C81F2D98212A}" srcOrd="1" destOrd="0" presId="urn:microsoft.com/office/officeart/2005/8/layout/orgChart1"/>
    <dgm:cxn modelId="{283E31CB-2B9F-F54E-9AFE-10EB0EFBD0E7}" type="presParOf" srcId="{FDE41CA4-959B-B946-9FBB-C81F2D98212A}" destId="{ACDDB8A0-439F-CC42-8629-CDEE5C41E84D}" srcOrd="0" destOrd="0" presId="urn:microsoft.com/office/officeart/2005/8/layout/orgChart1"/>
    <dgm:cxn modelId="{AED96BA1-8549-A44A-BF37-8619EA910A65}" type="presParOf" srcId="{ACDDB8A0-439F-CC42-8629-CDEE5C41E84D}" destId="{C6B5443A-78EB-6E46-B519-859A60153105}" srcOrd="0" destOrd="0" presId="urn:microsoft.com/office/officeart/2005/8/layout/orgChart1"/>
    <dgm:cxn modelId="{BFF405EC-E247-AF4B-A610-06166064E3F0}" type="presParOf" srcId="{ACDDB8A0-439F-CC42-8629-CDEE5C41E84D}" destId="{49C0D9EB-112A-9A41-8CE1-BB9BA5413F07}" srcOrd="1" destOrd="0" presId="urn:microsoft.com/office/officeart/2005/8/layout/orgChart1"/>
    <dgm:cxn modelId="{9A6A11E5-ADC1-2C40-9E55-EAA80471B555}" type="presParOf" srcId="{FDE41CA4-959B-B946-9FBB-C81F2D98212A}" destId="{A2F80FF5-48C8-CB4E-9379-49A63EB746F8}" srcOrd="1" destOrd="0" presId="urn:microsoft.com/office/officeart/2005/8/layout/orgChart1"/>
    <dgm:cxn modelId="{3EDEA4EC-FFEA-A74F-A89E-A7AE56A8571C}" type="presParOf" srcId="{FDE41CA4-959B-B946-9FBB-C81F2D98212A}" destId="{F90C8C92-4ED2-5242-A1DA-ED9196F4B582}" srcOrd="2" destOrd="0" presId="urn:microsoft.com/office/officeart/2005/8/layout/orgChart1"/>
    <dgm:cxn modelId="{0FAC22DF-024F-B741-A5D8-7CE5ECC9C698}" type="presParOf" srcId="{70668F89-217A-1B4E-8338-9500C65F518B}" destId="{13A0426F-8B61-0A42-A62C-E189C6F66D91}" srcOrd="2" destOrd="0" presId="urn:microsoft.com/office/officeart/2005/8/layout/orgChart1"/>
    <dgm:cxn modelId="{E590535B-8CA7-9F4E-9ABA-4BFAE3359AB2}" type="presParOf" srcId="{70668F89-217A-1B4E-8338-9500C65F518B}" destId="{765BFD53-F740-6344-ABFD-EC8E331C6EC2}" srcOrd="3" destOrd="0" presId="urn:microsoft.com/office/officeart/2005/8/layout/orgChart1"/>
    <dgm:cxn modelId="{7893BE06-E2A2-E74C-A91D-CB8BF164A9B1}" type="presParOf" srcId="{765BFD53-F740-6344-ABFD-EC8E331C6EC2}" destId="{E623C277-EA0B-F049-A4C8-08D3BD26CA91}" srcOrd="0" destOrd="0" presId="urn:microsoft.com/office/officeart/2005/8/layout/orgChart1"/>
    <dgm:cxn modelId="{C221CBF6-CB17-404B-A25B-484DC5B116DF}" type="presParOf" srcId="{E623C277-EA0B-F049-A4C8-08D3BD26CA91}" destId="{1253FDDB-3208-8F48-A44F-8EE469E3182F}" srcOrd="0" destOrd="0" presId="urn:microsoft.com/office/officeart/2005/8/layout/orgChart1"/>
    <dgm:cxn modelId="{29DEC7ED-155A-5046-8914-2CCFDF6AB86A}" type="presParOf" srcId="{E623C277-EA0B-F049-A4C8-08D3BD26CA91}" destId="{A0DC1DFD-9105-7E4A-8B0F-8D53D4F19953}" srcOrd="1" destOrd="0" presId="urn:microsoft.com/office/officeart/2005/8/layout/orgChart1"/>
    <dgm:cxn modelId="{040E4580-91D0-4A44-A5D6-DBB751B97D5D}" type="presParOf" srcId="{765BFD53-F740-6344-ABFD-EC8E331C6EC2}" destId="{A637D7B7-CE67-E245-A9BF-DA6D4B4D77D1}" srcOrd="1" destOrd="0" presId="urn:microsoft.com/office/officeart/2005/8/layout/orgChart1"/>
    <dgm:cxn modelId="{306E0B26-65BE-1A44-9866-151D4ADD9D1D}" type="presParOf" srcId="{765BFD53-F740-6344-ABFD-EC8E331C6EC2}" destId="{CC32C10E-5B48-BD4C-9B60-3B3DD31E8B19}" srcOrd="2" destOrd="0" presId="urn:microsoft.com/office/officeart/2005/8/layout/orgChart1"/>
    <dgm:cxn modelId="{F8385988-F39E-174B-B320-116B855CE338}" type="presParOf" srcId="{0710801E-6D4F-8D45-9C18-B9D01286C219}" destId="{5DE10CB2-F6C8-2045-8B78-78FBF6379F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0426F-8B61-0A42-A62C-E189C6F66D91}">
      <dsp:nvSpPr>
        <dsp:cNvPr id="0" name=""/>
        <dsp:cNvSpPr/>
      </dsp:nvSpPr>
      <dsp:spPr>
        <a:xfrm>
          <a:off x="5138232" y="856229"/>
          <a:ext cx="2829932" cy="361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14"/>
              </a:lnTo>
              <a:lnTo>
                <a:pt x="2829932" y="181614"/>
              </a:lnTo>
              <a:lnTo>
                <a:pt x="2829932" y="361421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69B69-6BDE-E640-9428-1EB577143AE3}">
      <dsp:nvSpPr>
        <dsp:cNvPr id="0" name=""/>
        <dsp:cNvSpPr/>
      </dsp:nvSpPr>
      <dsp:spPr>
        <a:xfrm>
          <a:off x="2253160" y="856229"/>
          <a:ext cx="2885071" cy="361421"/>
        </a:xfrm>
        <a:custGeom>
          <a:avLst/>
          <a:gdLst/>
          <a:ahLst/>
          <a:cxnLst/>
          <a:rect l="0" t="0" r="0" b="0"/>
          <a:pathLst>
            <a:path>
              <a:moveTo>
                <a:pt x="2885071" y="0"/>
              </a:moveTo>
              <a:lnTo>
                <a:pt x="2885071" y="181614"/>
              </a:lnTo>
              <a:lnTo>
                <a:pt x="0" y="181614"/>
              </a:lnTo>
              <a:lnTo>
                <a:pt x="0" y="361421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FBF2A-4388-1F40-988D-E9FF6F8262D2}">
      <dsp:nvSpPr>
        <dsp:cNvPr id="0" name=""/>
        <dsp:cNvSpPr/>
      </dsp:nvSpPr>
      <dsp:spPr>
        <a:xfrm>
          <a:off x="2885071" y="2"/>
          <a:ext cx="4506321" cy="8562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ndara" panose="020E0502030303020204" pitchFamily="34" charset="0"/>
              <a:cs typeface="Calibri" panose="020F0502020204030204" pitchFamily="34" charset="0"/>
            </a:rPr>
            <a:t>Goal-based agents </a:t>
          </a:r>
        </a:p>
      </dsp:txBody>
      <dsp:txXfrm>
        <a:off x="2885071" y="2"/>
        <a:ext cx="4506321" cy="856226"/>
      </dsp:txXfrm>
    </dsp:sp>
    <dsp:sp modelId="{C6B5443A-78EB-6E46-B519-859A60153105}">
      <dsp:nvSpPr>
        <dsp:cNvPr id="0" name=""/>
        <dsp:cNvSpPr/>
      </dsp:nvSpPr>
      <dsp:spPr>
        <a:xfrm>
          <a:off x="0" y="1217651"/>
          <a:ext cx="4506321" cy="8562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ndara" panose="020E0502030303020204" pitchFamily="34" charset="0"/>
              <a:cs typeface="Calibri" panose="020F0502020204030204" pitchFamily="34" charset="0"/>
            </a:rPr>
            <a:t>Problem-solving agents</a:t>
          </a:r>
        </a:p>
      </dsp:txBody>
      <dsp:txXfrm>
        <a:off x="0" y="1217651"/>
        <a:ext cx="4506321" cy="856226"/>
      </dsp:txXfrm>
    </dsp:sp>
    <dsp:sp modelId="{1253FDDB-3208-8F48-A44F-8EE469E3182F}">
      <dsp:nvSpPr>
        <dsp:cNvPr id="0" name=""/>
        <dsp:cNvSpPr/>
      </dsp:nvSpPr>
      <dsp:spPr>
        <a:xfrm>
          <a:off x="5715003" y="1217651"/>
          <a:ext cx="4506321" cy="8562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ndara" panose="020E0502030303020204" pitchFamily="34" charset="0"/>
              <a:cs typeface="Calibri" panose="020F0502020204030204" pitchFamily="34" charset="0"/>
            </a:rPr>
            <a:t>Planning agents</a:t>
          </a:r>
        </a:p>
      </dsp:txBody>
      <dsp:txXfrm>
        <a:off x="5715003" y="1217651"/>
        <a:ext cx="4506321" cy="856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*discrete state game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8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0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*note: after any IF statement, there is an implicit “else” statement at the beginning of the next line.</a:t>
            </a:r>
          </a:p>
          <a:p>
            <a:r>
              <a:rPr lang="en-US" dirty="0"/>
              <a:t>*explore set = membership query (track if a node = state has been explored).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*b refers to breadth (number of children) of a given level as determined by max number of children nodes are able to contain.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2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9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8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Shallowest nodes = breadth = a level: all unexpanded child nodes on the lowest level (closest to root).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0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*even if we hit goal, we keep checking because there could be a shorter path; so we keep searching (if desired) until frontier set is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1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*problem-solving agents can especially solve redundant/repetitive tasks, or solve a problem in a very discrete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0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6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65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*BFS is a brute force approach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33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always find optimal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3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again: we keep expanding and even if a child node is the solution, we don’t know it is a solution yet until we actually expand it; so we continue to expand nodes with lowest current net cost along the different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39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shortest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*another plus is that you can use UCS=Dijkstra algorithm to find the shortest path to all nodes in a tree.</a:t>
            </a:r>
          </a:p>
          <a:p>
            <a:r>
              <a:rPr lang="en-US" dirty="0"/>
              <a:t>*but downside is you have to explore more nodes than is desired; there is a more optimal way to do this (A* search).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3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88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32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4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7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*Does not require as much memory as BFS, but is more time intensive (time-space tradeoff)..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*b=max child nodes any node can have (node with the most children)</a:t>
            </a:r>
          </a:p>
          <a:p>
            <a:r>
              <a:rPr lang="en-US" dirty="0"/>
              <a:t>*m=max depth of a search tree</a:t>
            </a:r>
          </a:p>
          <a:p>
            <a:r>
              <a:rPr lang="en-US" dirty="0"/>
              <a:t>*d=depth of optimal solution</a:t>
            </a:r>
          </a:p>
          <a:p>
            <a:r>
              <a:rPr lang="en-US" dirty="0"/>
              <a:t>*”solutions are dense” refers solutions not being spread out across the same or different levels: they are relatively in the same location as you move down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*IDS = a compromise between DFS and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2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Heuristic: some defined measurement that estimates the distance of a state from the goal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4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straight-line distance chart given is the heuristic being 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87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4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Side wind = cost of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Into south wind = cost of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Along/with south wind = cost of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 frontier as a min-heap priority queue (lowest h-value node expanded first).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FIFO to break tie of h-value (for example, add nodes as WNES, thus if two nodes have tied h values, then select in WNES order of nodes added to frontier)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IMPORTANT: This means I need to implement priority queue to switch positions (bubble down) the binary tree (heap) with nodes that it is tied with.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At least reduces search time on average; but does not guarantee optimal solution.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7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 value using Manhattan distance for the 8-puzzle problem = sum of [all </a:t>
            </a:r>
            <a:r>
              <a:rPr lang="en-US" dirty="0" err="1"/>
              <a:t>x+y</a:t>
            </a:r>
            <a:r>
              <a:rPr lang="en-US" dirty="0"/>
              <a:t> movements each piece needs to move to go to its goal location].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all tiles match their goal location: heuristic value = 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our case, we do not consider the blank tile as having any heuristic value contributing to the total heuristic value for a state (although we could make it a part of the heuristic measurement if we wanted to).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34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*b=max child nodes any node can have (node with the most children)</a:t>
            </a:r>
          </a:p>
          <a:p>
            <a:r>
              <a:rPr lang="en-US" dirty="0"/>
              <a:t>*m=max depth of a search tree</a:t>
            </a:r>
          </a:p>
          <a:p>
            <a:r>
              <a:rPr lang="en-US" dirty="0"/>
              <a:t>*d=depth of optimal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4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A* = UCS + GBFS = considers path cost so far AND heuristic (evaluation function) of all states during 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1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3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*note: The first letter of all cities combine to give the alphabet set (a, b, c, d….z).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1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F9AF4-5B05-467D-A88D-11CD62E3A2C2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52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h(n) should never evaluate to be more than the true cost from 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h(n) </a:t>
            </a:r>
            <a:r>
              <a:rPr lang="en-US" i="1" dirty="0"/>
              <a:t>never (practically speaking, although some heuristics we develop we cannot always guarantee this 100% of the time)</a:t>
            </a:r>
            <a:r>
              <a:rPr lang="en-US" dirty="0"/>
              <a:t> overestimates the actual road distance.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10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At goal: f(n) = g(n) + h(n) </a:t>
            </a:r>
            <a:r>
              <a:rPr lang="en-US" dirty="0">
                <a:sym typeface="Wingdings" panose="05000000000000000000" pitchFamily="2" charset="2"/>
              </a:rPr>
              <a:t> h(n) = 0 when at goal; thus f(n) at goal evaluates essentially to g(n) = path cost.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93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4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take longer time to search than GBFS, but we will always find optimal path with A*.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39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Still exponential in time like UCS in worst case, but does better on average at narrowing down the search in general.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However, UCS algorithm = </a:t>
            </a:r>
            <a:r>
              <a:rPr lang="en-US" dirty="0" err="1"/>
              <a:t>Dijstrka</a:t>
            </a:r>
            <a:r>
              <a:rPr lang="en-US" dirty="0"/>
              <a:t> = can find best path to all nodes along (as it searches) the search </a:t>
            </a:r>
            <a:r>
              <a:rPr lang="en-US" dirty="0">
                <a:sym typeface="Wingdings" panose="05000000000000000000" pitchFamily="2" charset="2"/>
              </a:rPr>
              <a:t> but this is why in general </a:t>
            </a:r>
            <a:r>
              <a:rPr lang="en-US">
                <a:sym typeface="Wingdings" panose="05000000000000000000" pitchFamily="2" charset="2"/>
              </a:rPr>
              <a:t>the time cost is more than A*.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7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P.36</a:t>
            </a:r>
          </a:p>
          <a:p>
            <a:r>
              <a:rPr lang="en-US" dirty="0"/>
              <a:t>*8 total possible states – 2^3: dirty or not (binary) </a:t>
            </a:r>
            <a:r>
              <a:rPr lang="en-US" dirty="0">
                <a:sym typeface="Wingdings" panose="05000000000000000000" pitchFamily="2" charset="2"/>
              </a:rPr>
              <a:t> 2 </a:t>
            </a:r>
            <a:r>
              <a:rPr lang="en-US" dirty="0"/>
              <a:t>* 2 locations that could be dirty or not * 2 possible locations where the robot could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number of possible states = 9! (“nine factorial”).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5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number of possible states: </a:t>
            </a:r>
            <a:r>
              <a:rPr lang="en-US" dirty="0" err="1"/>
              <a:t>SUM_i</a:t>
            </a:r>
            <a:r>
              <a:rPr lang="en-US" dirty="0"/>
              <a:t>=0_i=8(64, choose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12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ndara" panose="020E0502030303020204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9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microsoft.com/office/2007/relationships/hdphoto" Target="../media/hdphoto2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Uninformed/Informed Search</a:t>
            </a:r>
            <a:br>
              <a:rPr lang="en-US" sz="5400" dirty="0"/>
            </a:br>
            <a:r>
              <a:rPr lang="en-US" sz="5400" dirty="0"/>
              <a:t>(Chapter 3)</a:t>
            </a:r>
            <a:endParaRPr lang="en-US" sz="5400" dirty="0">
              <a:ea typeface="ＭＳ Ｐゴシック" pitchFamily="34" charset="-128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E3CF47-EE30-844B-927B-E7819DB8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72819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4th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Dan Klein and Pieter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Abbeel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CS188 Intro to AI at UC Berkeley.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Robotic Assembly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4E8F-1B3F-9D40-AE66-34847ABA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9E096-C799-D94A-ABBB-6BFC91E1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6354793" cy="2816403"/>
          </a:xfrm>
          <a:prstGeom prst="rect">
            <a:avLst/>
          </a:prstGeom>
        </p:spPr>
      </p:pic>
      <p:sp>
        <p:nvSpPr>
          <p:cNvPr id="2" name="Cube 1">
            <a:extLst>
              <a:ext uri="{FF2B5EF4-FFF2-40B4-BE49-F238E27FC236}">
                <a16:creationId xmlns:a16="http://schemas.microsoft.com/office/drawing/2014/main" id="{10C27C16-5A3A-7C43-88B8-675FDA3DD28B}"/>
              </a:ext>
            </a:extLst>
          </p:cNvPr>
          <p:cNvSpPr/>
          <p:nvPr/>
        </p:nvSpPr>
        <p:spPr>
          <a:xfrm>
            <a:off x="4571999" y="4607103"/>
            <a:ext cx="1143000" cy="609600"/>
          </a:xfrm>
          <a:prstGeom prst="cub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264300C-5D15-8643-8857-D8680625F5B3}"/>
              </a:ext>
            </a:extLst>
          </p:cNvPr>
          <p:cNvSpPr/>
          <p:nvPr/>
        </p:nvSpPr>
        <p:spPr>
          <a:xfrm>
            <a:off x="4800600" y="4378503"/>
            <a:ext cx="723901" cy="381000"/>
          </a:xfrm>
          <a:prstGeom prst="can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FF05B62-520A-1943-9A4D-EEB4BDBB7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49998"/>
              </p:ext>
            </p:extLst>
          </p:nvPr>
        </p:nvGraphicFramePr>
        <p:xfrm>
          <a:off x="7680299" y="1435100"/>
          <a:ext cx="4267198" cy="496570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2819398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baseline="0" dirty="0">
                          <a:solidFill>
                            <a:srgbClr val="7030A0"/>
                          </a:solidFill>
                        </a:rPr>
                        <a:t>Real-valued coordinates of robot joint angles;</a:t>
                      </a:r>
                    </a:p>
                    <a:p>
                      <a:r>
                        <a:rPr kumimoji="0" lang="en-US" sz="2400" u="none" strike="noStrike" kern="1200" baseline="0" dirty="0">
                          <a:solidFill>
                            <a:srgbClr val="7030A0"/>
                          </a:solidFill>
                        </a:rPr>
                        <a:t>Parts of the object to be assembled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baseline="0" dirty="0">
                          <a:solidFill>
                            <a:srgbClr val="7030A0"/>
                          </a:solidFill>
                        </a:rPr>
                        <a:t>Continuous motions of robot joints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baseline="0" dirty="0">
                          <a:solidFill>
                            <a:srgbClr val="7030A0"/>
                          </a:solidFill>
                        </a:rPr>
                        <a:t>Complete assembly of all parts of the object!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baseline="0" dirty="0">
                          <a:solidFill>
                            <a:srgbClr val="7030A0"/>
                          </a:solidFill>
                        </a:rPr>
                        <a:t>Time to execute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7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Pac-Man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D2997-8AF0-D14B-B892-1998C5C9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D6E8710-86D5-4B4A-ACCB-587BA4BC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34963"/>
              </p:ext>
            </p:extLst>
          </p:nvPr>
        </p:nvGraphicFramePr>
        <p:xfrm>
          <a:off x="7391400" y="1447800"/>
          <a:ext cx="4435501" cy="423418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712595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2722906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 dirty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Position of Pac-Man, Boolean dots, ghost position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Left, right, up, down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All dots are eaten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 per eating a dot, dead after eaten by a ghost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F61DC8B-E936-5444-8B27-615CDB130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31533"/>
            <a:ext cx="3731966" cy="479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0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6B882-3518-A249-949E-535431E7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6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65A5-AA6D-421A-938A-391896CF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AF4A-D1C8-4811-A4E6-89437B11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 is an action sequence.</a:t>
            </a:r>
          </a:p>
          <a:p>
            <a:r>
              <a:rPr lang="en-US" dirty="0"/>
              <a:t>So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algorithms work by considering various possible action sequences. </a:t>
            </a:r>
          </a:p>
          <a:p>
            <a:r>
              <a:rPr lang="en-US" dirty="0"/>
              <a:t>The possible action sequences starting at the initial state form a </a:t>
            </a:r>
            <a:r>
              <a:rPr lang="en-US" dirty="0">
                <a:solidFill>
                  <a:srgbClr val="FF0000"/>
                </a:solidFill>
              </a:rPr>
              <a:t>search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initial state is at the root;</a:t>
            </a:r>
          </a:p>
          <a:p>
            <a:pPr lvl="1"/>
            <a:r>
              <a:rPr lang="en-US" dirty="0"/>
              <a:t>the branches are actions;</a:t>
            </a:r>
          </a:p>
          <a:p>
            <a:pPr lvl="1"/>
            <a:r>
              <a:rPr lang="en-US" dirty="0"/>
              <a:t>the nodes correspond to states in the state space of the problem.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F539-2C88-A34F-9334-AC8C83D7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8A7B9-CCF8-1E40-9377-38746763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C6774-A9CB-9B4D-B70E-99A222B2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6B432C-2F73-8749-AE7A-16DB12B2562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0682DA-187C-C146-ADFD-DFC7FE1D6766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4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3B93A-4C32-BF4F-A804-9F17DE78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106BA-FF69-4582-845F-C420277EBB1C}"/>
              </a:ext>
            </a:extLst>
          </p:cNvPr>
          <p:cNvCxnSpPr>
            <a:cxnSpLocks/>
            <a:stCxn id="12" idx="5"/>
            <a:endCxn id="21" idx="2"/>
          </p:cNvCxnSpPr>
          <p:nvPr/>
        </p:nvCxnSpPr>
        <p:spPr>
          <a:xfrm>
            <a:off x="4270898" y="3280298"/>
            <a:ext cx="1520302" cy="87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15AE01B-A1FA-4C67-A378-17E802281490}"/>
              </a:ext>
            </a:extLst>
          </p:cNvPr>
          <p:cNvSpPr/>
          <p:nvPr/>
        </p:nvSpPr>
        <p:spPr>
          <a:xfrm>
            <a:off x="5791200" y="3276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CC33-BD6E-47AC-912C-573A1A04420F}"/>
              </a:ext>
            </a:extLst>
          </p:cNvPr>
          <p:cNvCxnSpPr>
            <a:cxnSpLocks/>
            <a:stCxn id="12" idx="1"/>
            <a:endCxn id="26" idx="5"/>
          </p:cNvCxnSpPr>
          <p:nvPr/>
        </p:nvCxnSpPr>
        <p:spPr>
          <a:xfrm flipH="1" flipV="1">
            <a:off x="3051698" y="1451498"/>
            <a:ext cx="1089884" cy="1699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5B32170-570A-4FBE-9F39-2D630E232A60}"/>
              </a:ext>
            </a:extLst>
          </p:cNvPr>
          <p:cNvSpPr/>
          <p:nvPr/>
        </p:nvSpPr>
        <p:spPr>
          <a:xfrm>
            <a:off x="2895600" y="1295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BBB3C-EC5A-4F07-8D0A-39221C696B85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>
          <a:xfrm>
            <a:off x="4270898" y="3280298"/>
            <a:ext cx="327884" cy="67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5C7C8CE-004E-48B5-AACB-2F944FDA0266}"/>
              </a:ext>
            </a:extLst>
          </p:cNvPr>
          <p:cNvSpPr/>
          <p:nvPr/>
        </p:nvSpPr>
        <p:spPr>
          <a:xfrm>
            <a:off x="4572000" y="39319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FE6B34-B986-403E-BF64-4EACF27E109C}"/>
              </a:ext>
            </a:extLst>
          </p:cNvPr>
          <p:cNvCxnSpPr>
            <a:cxnSpLocks/>
            <a:stCxn id="12" idx="3"/>
            <a:endCxn id="2" idx="5"/>
          </p:cNvCxnSpPr>
          <p:nvPr/>
        </p:nvCxnSpPr>
        <p:spPr>
          <a:xfrm flipH="1" flipV="1">
            <a:off x="2411618" y="2746898"/>
            <a:ext cx="1729964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  <p:bldP spid="21" grpId="0" animBg="1"/>
      <p:bldP spid="26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Tree Search Algorithms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365F7B-77ED-4113-807C-1C3B750F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419600"/>
            <a:ext cx="10972800" cy="2133600"/>
          </a:xfrm>
        </p:spPr>
        <p:txBody>
          <a:bodyPr/>
          <a:lstStyle/>
          <a:p>
            <a:r>
              <a:rPr lang="en-US" dirty="0"/>
              <a:t>Frontier: the set of all leaf nodes available for expansion at any given point.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37BAC-CA67-0E4F-B4AA-4987E91F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9CEF7-F7E0-F241-AD9C-EA627FC0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401"/>
            <a:ext cx="8610600" cy="24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3B93A-4C32-BF4F-A804-9F17DE78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106BA-FF69-4582-845F-C420277EBB1C}"/>
              </a:ext>
            </a:extLst>
          </p:cNvPr>
          <p:cNvCxnSpPr>
            <a:cxnSpLocks/>
            <a:stCxn id="12" idx="5"/>
            <a:endCxn id="21" idx="2"/>
          </p:cNvCxnSpPr>
          <p:nvPr/>
        </p:nvCxnSpPr>
        <p:spPr>
          <a:xfrm>
            <a:off x="4270898" y="3280298"/>
            <a:ext cx="1520302" cy="87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15AE01B-A1FA-4C67-A378-17E802281490}"/>
              </a:ext>
            </a:extLst>
          </p:cNvPr>
          <p:cNvSpPr/>
          <p:nvPr/>
        </p:nvSpPr>
        <p:spPr>
          <a:xfrm>
            <a:off x="5791200" y="3276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CC33-BD6E-47AC-912C-573A1A04420F}"/>
              </a:ext>
            </a:extLst>
          </p:cNvPr>
          <p:cNvCxnSpPr>
            <a:cxnSpLocks/>
            <a:stCxn id="12" idx="1"/>
            <a:endCxn id="26" idx="5"/>
          </p:cNvCxnSpPr>
          <p:nvPr/>
        </p:nvCxnSpPr>
        <p:spPr>
          <a:xfrm flipH="1" flipV="1">
            <a:off x="3051698" y="1451498"/>
            <a:ext cx="1089884" cy="1699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5B32170-570A-4FBE-9F39-2D630E232A60}"/>
              </a:ext>
            </a:extLst>
          </p:cNvPr>
          <p:cNvSpPr/>
          <p:nvPr/>
        </p:nvSpPr>
        <p:spPr>
          <a:xfrm>
            <a:off x="2895600" y="1295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BBB3C-EC5A-4F07-8D0A-39221C696B85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>
          <a:xfrm>
            <a:off x="4270898" y="3280298"/>
            <a:ext cx="327884" cy="67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5C7C8CE-004E-48B5-AACB-2F944FDA0266}"/>
              </a:ext>
            </a:extLst>
          </p:cNvPr>
          <p:cNvSpPr/>
          <p:nvPr/>
        </p:nvSpPr>
        <p:spPr>
          <a:xfrm>
            <a:off x="4572000" y="39319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FE6B34-B986-403E-BF64-4EACF27E109C}"/>
              </a:ext>
            </a:extLst>
          </p:cNvPr>
          <p:cNvCxnSpPr>
            <a:cxnSpLocks/>
            <a:stCxn id="12" idx="3"/>
            <a:endCxn id="2" idx="5"/>
          </p:cNvCxnSpPr>
          <p:nvPr/>
        </p:nvCxnSpPr>
        <p:spPr>
          <a:xfrm flipH="1" flipV="1">
            <a:off x="2411618" y="2746898"/>
            <a:ext cx="1729964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0F0B07-91F6-4A44-BEB4-1AC5D23DD38D}"/>
              </a:ext>
            </a:extLst>
          </p:cNvPr>
          <p:cNvSpPr/>
          <p:nvPr/>
        </p:nvSpPr>
        <p:spPr>
          <a:xfrm>
            <a:off x="2606040" y="310746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Redundant!</a:t>
            </a:r>
          </a:p>
        </p:txBody>
      </p:sp>
    </p:spTree>
    <p:extLst>
      <p:ext uri="{BB962C8B-B14F-4D97-AF65-F5344CB8AC3E}">
        <p14:creationId xmlns:p14="http://schemas.microsoft.com/office/powerpoint/2010/main" val="51386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28EACA-7E55-2B4D-B77D-873E08554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019896"/>
            <a:ext cx="8610600" cy="3475905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Graph Search Algorithms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365F7B-77ED-4113-807C-1C3B750F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00600"/>
            <a:ext cx="10972800" cy="1752600"/>
          </a:xfrm>
        </p:spPr>
        <p:txBody>
          <a:bodyPr>
            <a:normAutofit/>
          </a:bodyPr>
          <a:lstStyle/>
          <a:p>
            <a:r>
              <a:rPr lang="en-US" dirty="0"/>
              <a:t>Use explored set to remember every expanded node to avoid redundant paths.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6A9D6-E86A-A240-828F-E5910097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69F8F5-3ADC-3A43-8F76-0BE82390B9EC}"/>
              </a:ext>
            </a:extLst>
          </p:cNvPr>
          <p:cNvSpPr/>
          <p:nvPr/>
        </p:nvSpPr>
        <p:spPr>
          <a:xfrm>
            <a:off x="2743200" y="3429000"/>
            <a:ext cx="3733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ADAB-457C-CB43-8048-8C419F05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106BA-FF69-4582-845F-C420277EBB1C}"/>
              </a:ext>
            </a:extLst>
          </p:cNvPr>
          <p:cNvCxnSpPr>
            <a:cxnSpLocks/>
            <a:stCxn id="12" idx="5"/>
            <a:endCxn id="21" idx="2"/>
          </p:cNvCxnSpPr>
          <p:nvPr/>
        </p:nvCxnSpPr>
        <p:spPr>
          <a:xfrm>
            <a:off x="4270898" y="3280298"/>
            <a:ext cx="1520302" cy="87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15AE01B-A1FA-4C67-A378-17E802281490}"/>
              </a:ext>
            </a:extLst>
          </p:cNvPr>
          <p:cNvSpPr/>
          <p:nvPr/>
        </p:nvSpPr>
        <p:spPr>
          <a:xfrm>
            <a:off x="5791200" y="3276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AACC33-BD6E-47AC-912C-573A1A04420F}"/>
              </a:ext>
            </a:extLst>
          </p:cNvPr>
          <p:cNvCxnSpPr>
            <a:cxnSpLocks/>
            <a:stCxn id="12" idx="1"/>
            <a:endCxn id="26" idx="5"/>
          </p:cNvCxnSpPr>
          <p:nvPr/>
        </p:nvCxnSpPr>
        <p:spPr>
          <a:xfrm flipH="1" flipV="1">
            <a:off x="3051698" y="1451498"/>
            <a:ext cx="1089884" cy="1699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5B32170-570A-4FBE-9F39-2D630E232A60}"/>
              </a:ext>
            </a:extLst>
          </p:cNvPr>
          <p:cNvSpPr/>
          <p:nvPr/>
        </p:nvSpPr>
        <p:spPr>
          <a:xfrm>
            <a:off x="2895600" y="1295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BBB3C-EC5A-4F07-8D0A-39221C696B85}"/>
              </a:ext>
            </a:extLst>
          </p:cNvPr>
          <p:cNvCxnSpPr>
            <a:cxnSpLocks/>
            <a:stCxn id="12" idx="5"/>
            <a:endCxn id="32" idx="1"/>
          </p:cNvCxnSpPr>
          <p:nvPr/>
        </p:nvCxnSpPr>
        <p:spPr>
          <a:xfrm>
            <a:off x="4270898" y="3280298"/>
            <a:ext cx="327884" cy="678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5C7C8CE-004E-48B5-AACB-2F944FDA0266}"/>
              </a:ext>
            </a:extLst>
          </p:cNvPr>
          <p:cNvSpPr/>
          <p:nvPr/>
        </p:nvSpPr>
        <p:spPr>
          <a:xfrm>
            <a:off x="4572000" y="39319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 animBg="1"/>
      <p:bldP spid="17" grpId="0" animBg="1"/>
      <p:bldP spid="21" grpId="0" animBg="1"/>
      <p:bldP spid="26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F74E-159C-1B4B-AB2C-DABE9F9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>
            <a:normAutofit/>
          </a:bodyPr>
          <a:lstStyle/>
          <a:p>
            <a:r>
              <a:rPr lang="en-US" dirty="0"/>
              <a:t>Goal-based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E359-1966-FF4E-A5E0-D7A51C191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066288"/>
            <a:ext cx="5384800" cy="3734562"/>
          </a:xfrm>
        </p:spPr>
        <p:txBody>
          <a:bodyPr>
            <a:normAutofit/>
          </a:bodyPr>
          <a:lstStyle/>
          <a:p>
            <a:r>
              <a:rPr lang="en-US" dirty="0"/>
              <a:t>Problem-solving agents use </a:t>
            </a:r>
            <a:r>
              <a:rPr lang="en-US" dirty="0">
                <a:solidFill>
                  <a:srgbClr val="FF0000"/>
                </a:solidFill>
              </a:rPr>
              <a:t>atomic</a:t>
            </a:r>
            <a:r>
              <a:rPr lang="en-US" dirty="0"/>
              <a:t> representations.</a:t>
            </a:r>
          </a:p>
          <a:p>
            <a:r>
              <a:rPr lang="en-US" dirty="0"/>
              <a:t>It can be solved by general-purpose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algorithms.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5F721-4436-A041-BD4E-ED0379225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3066288"/>
            <a:ext cx="5384800" cy="3734562"/>
          </a:xfrm>
        </p:spPr>
        <p:txBody>
          <a:bodyPr>
            <a:normAutofit/>
          </a:bodyPr>
          <a:lstStyle/>
          <a:p>
            <a:r>
              <a:rPr lang="en-US" dirty="0"/>
              <a:t>Planning agents use more advanced </a:t>
            </a:r>
            <a:r>
              <a:rPr lang="en-US" dirty="0">
                <a:solidFill>
                  <a:srgbClr val="FF0000"/>
                </a:solidFill>
              </a:rPr>
              <a:t>factored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structured</a:t>
            </a:r>
            <a:r>
              <a:rPr lang="en-US" dirty="0"/>
              <a:t> representations for situation such as uncertainty.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2A80-746D-CB44-9FE7-C3AA58C6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0973B5-45A1-2A4C-A053-C673B6866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936600"/>
              </p:ext>
            </p:extLst>
          </p:nvPr>
        </p:nvGraphicFramePr>
        <p:xfrm>
          <a:off x="914400" y="990600"/>
          <a:ext cx="10668000" cy="207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27E5D1-08AC-4E4F-B81D-25D80A3FAC9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9400" y="5141976"/>
            <a:ext cx="4419600" cy="1337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95D8CA-9C4E-D94E-98A9-EFFCFE638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4787" y="5141976"/>
            <a:ext cx="1219200" cy="1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1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CD32C1-9398-43BA-81C4-1359DC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58962-2D85-7B43-A71B-6DF7446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0C5F4E-7F91-6F4E-8818-BC87AB9B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96669"/>
              </p:ext>
            </p:extLst>
          </p:nvPr>
        </p:nvGraphicFramePr>
        <p:xfrm>
          <a:off x="762000" y="1178309"/>
          <a:ext cx="5715000" cy="5486400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53799663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86437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cap="small" baseline="0" dirty="0"/>
                        <a:t>State</a:t>
                      </a:r>
                      <a:endParaRPr lang="en-US" sz="2800" b="0" i="0" cap="small" baseline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7030A0"/>
                          </a:solidFill>
                        </a:rPr>
                        <a:t>the state in the state space to which the node corresponds</a:t>
                      </a:r>
                      <a:endParaRPr lang="en-US" sz="28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02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cap="small" baseline="0" dirty="0"/>
                        <a:t>Parent</a:t>
                      </a:r>
                      <a:endParaRPr lang="en-US" sz="2800" b="0" i="0" cap="small" baseline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7030A0"/>
                          </a:solidFill>
                        </a:rPr>
                        <a:t>the node in the search tree that generated this node</a:t>
                      </a:r>
                      <a:endParaRPr lang="en-US" sz="28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2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cap="small" baseline="0" dirty="0"/>
                        <a:t>Action</a:t>
                      </a:r>
                      <a:endParaRPr lang="en-US" sz="2800" b="0" i="0" cap="small" baseline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7030A0"/>
                          </a:solidFill>
                        </a:rPr>
                        <a:t>the action that was applied to the parent to generate the node</a:t>
                      </a:r>
                      <a:endParaRPr lang="en-US" sz="28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33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cap="small" baseline="0" dirty="0"/>
                        <a:t>Path-Cost</a:t>
                      </a:r>
                      <a:endParaRPr lang="en-US" sz="2800" b="0" i="0" cap="small" baseline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7030A0"/>
                          </a:solidFill>
                        </a:rPr>
                        <a:t>the cost of the path from the initial state to the node, as indicated by the parent pointers</a:t>
                      </a:r>
                      <a:endParaRPr lang="en-US" sz="28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7413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E4C57E2-09F1-9E4B-98F0-884DD902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64886"/>
            <a:ext cx="5200828" cy="3135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92C865-5178-D240-9274-4F83DEAA0E20}"/>
              </a:ext>
            </a:extLst>
          </p:cNvPr>
          <p:cNvSpPr/>
          <p:nvPr/>
        </p:nvSpPr>
        <p:spPr>
          <a:xfrm>
            <a:off x="8507888" y="5177203"/>
            <a:ext cx="2431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Example: 8-Puzzle</a:t>
            </a:r>
          </a:p>
        </p:txBody>
      </p:sp>
    </p:spTree>
    <p:extLst>
      <p:ext uri="{BB962C8B-B14F-4D97-AF65-F5344CB8AC3E}">
        <p14:creationId xmlns:p14="http://schemas.microsoft.com/office/powerpoint/2010/main" val="289406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807F-2552-4E76-98F8-9F2F719D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 Frontier/Explored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D28F-65E2-4180-BF39-AFC23585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frontier as a:</a:t>
            </a:r>
          </a:p>
          <a:p>
            <a:pPr lvl="1"/>
            <a:r>
              <a:rPr lang="en-US" dirty="0"/>
              <a:t>FIFO queue: it pops the oldest element; </a:t>
            </a:r>
          </a:p>
          <a:p>
            <a:pPr lvl="1"/>
            <a:r>
              <a:rPr lang="en-US" dirty="0"/>
              <a:t>LIFO stack: it pops the newest element; </a:t>
            </a:r>
          </a:p>
          <a:p>
            <a:pPr lvl="1"/>
            <a:r>
              <a:rPr lang="en-US" dirty="0"/>
              <a:t>Priority queue: it pops the highest-priority element according to some ordering function.</a:t>
            </a:r>
          </a:p>
          <a:p>
            <a:r>
              <a:rPr lang="en-US" dirty="0"/>
              <a:t>The explored set as a hash table.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A6F8D-99AC-0D48-A267-335C95DA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0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36AD-7EF8-4140-9E54-4DC11459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8B32-38D2-4225-B04C-635A4C1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277098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strategy is defined by picking the order of node expansion.</a:t>
            </a:r>
          </a:p>
          <a:p>
            <a:r>
              <a:rPr lang="en-US" dirty="0"/>
              <a:t>Strategies are evaluated along the following dimensions:</a:t>
            </a:r>
          </a:p>
          <a:p>
            <a:pPr lvl="1"/>
            <a:r>
              <a:rPr lang="en-US" dirty="0"/>
              <a:t>Completeness: does it always find a solution if one exists?</a:t>
            </a:r>
          </a:p>
          <a:p>
            <a:pPr lvl="1"/>
            <a:r>
              <a:rPr lang="en-US" dirty="0"/>
              <a:t>Time complexity: number of nodes generated/expanded</a:t>
            </a:r>
          </a:p>
          <a:p>
            <a:pPr lvl="1"/>
            <a:r>
              <a:rPr lang="en-US" dirty="0"/>
              <a:t>Space complexity: maximum number of nodes in memory</a:t>
            </a:r>
          </a:p>
          <a:p>
            <a:pPr lvl="1"/>
            <a:r>
              <a:rPr lang="en-US" dirty="0"/>
              <a:t>Optimality: does it always find a least-cost solution?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2F0D-1886-FA41-8E0D-CF04A9AB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C55E0B-2408-5945-9D32-6FE7F74218B3}"/>
              </a:ext>
            </a:extLst>
          </p:cNvPr>
          <p:cNvSpPr/>
          <p:nvPr/>
        </p:nvSpPr>
        <p:spPr>
          <a:xfrm>
            <a:off x="9067800" y="1295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B0C33F-8139-EC4E-8EE7-91A0EDE13EEB}"/>
              </a:ext>
            </a:extLst>
          </p:cNvPr>
          <p:cNvCxnSpPr>
            <a:stCxn id="6" idx="4"/>
          </p:cNvCxnSpPr>
          <p:nvPr/>
        </p:nvCxnSpPr>
        <p:spPr>
          <a:xfrm flipH="1">
            <a:off x="87630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A2FC1B-702F-204D-A72F-23D172A29C5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972550" y="1520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3DE81-E599-4845-B4AA-12AC76C24A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E90BFF-0F6F-764B-BB23-4FCE1C1CBA32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9182100" y="15209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A5300D-C90F-F540-B2BA-71C0F58DDD57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CBA6D1-DEC2-9D44-BCF3-9F5EB6F3321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008D95-1D2D-D74F-B9A7-DC4B2CB1D263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5344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11B6091-A826-C04F-956C-676208908EA2}"/>
              </a:ext>
            </a:extLst>
          </p:cNvPr>
          <p:cNvSpPr/>
          <p:nvPr/>
        </p:nvSpPr>
        <p:spPr>
          <a:xfrm>
            <a:off x="9296400" y="1905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3CDE13-47BA-FC46-A690-71F0A8ACEC4A}"/>
              </a:ext>
            </a:extLst>
          </p:cNvPr>
          <p:cNvCxnSpPr>
            <a:stCxn id="14" idx="4"/>
          </p:cNvCxnSpPr>
          <p:nvPr/>
        </p:nvCxnSpPr>
        <p:spPr>
          <a:xfrm flipH="1">
            <a:off x="89916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6A8035-3B26-6943-A841-7D6A51B8F7E9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 flipH="1">
            <a:off x="9182100" y="21305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CC239F-FD5B-DB4F-BF0D-105B56D9CC7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E2EF5-85DB-534E-A47F-9FB63C0FE9A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C248D0-AE43-234E-ACB2-7A05366C08D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D4878-58BD-3B48-BFC5-7F73583B0958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3C695F-5DB3-834A-8A13-77A389DF3684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87630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E728800-F465-5F40-8C99-3C5CABED7F6C}"/>
              </a:ext>
            </a:extLst>
          </p:cNvPr>
          <p:cNvSpPr/>
          <p:nvPr/>
        </p:nvSpPr>
        <p:spPr>
          <a:xfrm>
            <a:off x="9067800" y="2514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0C5B47-2157-BD45-86EE-EED9325663D0}"/>
              </a:ext>
            </a:extLst>
          </p:cNvPr>
          <p:cNvCxnSpPr>
            <a:stCxn id="22" idx="4"/>
          </p:cNvCxnSpPr>
          <p:nvPr/>
        </p:nvCxnSpPr>
        <p:spPr>
          <a:xfrm flipH="1">
            <a:off x="8763000" y="2740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0798C3-ED91-9749-BAF6-0F4280573864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8972550" y="2740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0805A4-333E-6E47-A9DE-3BC2947C541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BC29C0-F345-FA48-97F4-55EACC4B45E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E0E349-0A46-FD47-975B-310EB65BB822}"/>
              </a:ext>
            </a:extLst>
          </p:cNvPr>
          <p:cNvCxnSpPr>
            <a:cxnSpLocks/>
            <a:stCxn id="22" idx="4"/>
            <a:endCxn id="30" idx="0"/>
          </p:cNvCxnSpPr>
          <p:nvPr/>
        </p:nvCxnSpPr>
        <p:spPr>
          <a:xfrm>
            <a:off x="9182100" y="27401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849AA1-88A9-7F4C-86B7-EC98A8C1F818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30A755-3B61-FB4F-825C-D6D545E597CC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85344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8DD5BB9-650E-D942-9411-AC35085DBBA6}"/>
              </a:ext>
            </a:extLst>
          </p:cNvPr>
          <p:cNvSpPr/>
          <p:nvPr/>
        </p:nvSpPr>
        <p:spPr>
          <a:xfrm>
            <a:off x="9448800" y="31242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BD41CB-5059-6444-9179-EF2516DF735C}"/>
              </a:ext>
            </a:extLst>
          </p:cNvPr>
          <p:cNvCxnSpPr>
            <a:stCxn id="30" idx="4"/>
          </p:cNvCxnSpPr>
          <p:nvPr/>
        </p:nvCxnSpPr>
        <p:spPr>
          <a:xfrm flipH="1">
            <a:off x="91440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39A699-68A2-8548-AD6D-C69416EC9C06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353550" y="33497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87627F-E2AD-1147-997B-BBD5D6C93553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778FF6-11FD-2247-A402-6C09683E5FA3}"/>
              </a:ext>
            </a:extLst>
          </p:cNvPr>
          <p:cNvCxnSpPr>
            <a:cxnSpLocks/>
            <a:stCxn id="30" idx="4"/>
            <a:endCxn id="38" idx="0"/>
          </p:cNvCxnSpPr>
          <p:nvPr/>
        </p:nvCxnSpPr>
        <p:spPr>
          <a:xfrm>
            <a:off x="9563100" y="3349752"/>
            <a:ext cx="1524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0B2DB6-C091-A340-A59E-08022D4E8884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1F98B4-6E69-BD48-8731-A47E01E6D0A0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1294D2-1A94-E844-B835-2FC82B07AF84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154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347C0E-72B0-F34D-B1D4-B5B0AF24B87E}"/>
              </a:ext>
            </a:extLst>
          </p:cNvPr>
          <p:cNvSpPr/>
          <p:nvPr/>
        </p:nvSpPr>
        <p:spPr>
          <a:xfrm>
            <a:off x="9601200" y="37338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B1E25E-2922-CC44-B099-2F3007AC59A3}"/>
              </a:ext>
            </a:extLst>
          </p:cNvPr>
          <p:cNvCxnSpPr>
            <a:stCxn id="38" idx="4"/>
          </p:cNvCxnSpPr>
          <p:nvPr/>
        </p:nvCxnSpPr>
        <p:spPr>
          <a:xfrm flipH="1">
            <a:off x="92964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3BC544-8671-8A47-BD20-D1681D5EE596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9505950" y="39593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76D53F-F1A2-4448-8549-A83CCDBA7EEC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B5CDA9-84B9-C047-B2A7-D745A59A3DFE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309327-BA34-6B4B-BE05-C3D66610AA1F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63129B-D7F5-6E45-A7E3-DC7E0CFD061F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3AC029-C9B0-0E4F-B793-69231C1D11D7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9105900" y="39593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5C937EC-16C0-6A40-A47C-6F416E67CCA3}"/>
              </a:ext>
            </a:extLst>
          </p:cNvPr>
          <p:cNvSpPr/>
          <p:nvPr/>
        </p:nvSpPr>
        <p:spPr>
          <a:xfrm>
            <a:off x="8991600" y="4343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2D4FD9-2304-2E4B-8C82-DA6511F2CFEE}"/>
              </a:ext>
            </a:extLst>
          </p:cNvPr>
          <p:cNvCxnSpPr>
            <a:stCxn id="46" idx="4"/>
          </p:cNvCxnSpPr>
          <p:nvPr/>
        </p:nvCxnSpPr>
        <p:spPr>
          <a:xfrm flipH="1">
            <a:off x="86868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E6B0C9-3F75-2645-8513-B719297B36FB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8896350" y="4568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C7CE14-708D-0C46-8D1F-8C6ABF77ECE9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AEFACD-C626-F24F-9C0E-7CA04A5C16C3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43873E-DE6B-0E41-8F0E-EC7BCEE6BEF4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B11E9A-25CD-AC4D-B6E7-C4A869E3A47C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>
            <a:off x="9105900" y="45689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D38EE8-6259-6C47-8431-1BCCA4A8E099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8458200" y="4568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2EFB384-93EF-8841-B02F-93DED28EFAE4}"/>
              </a:ext>
            </a:extLst>
          </p:cNvPr>
          <p:cNvSpPr/>
          <p:nvPr/>
        </p:nvSpPr>
        <p:spPr>
          <a:xfrm>
            <a:off x="9601200" y="4953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EAB88C0-61E9-D14C-947D-10DE5C0F9F90}"/>
              </a:ext>
            </a:extLst>
          </p:cNvPr>
          <p:cNvCxnSpPr>
            <a:cxnSpLocks/>
            <a:stCxn id="54" idx="4"/>
            <a:endCxn id="62" idx="0"/>
          </p:cNvCxnSpPr>
          <p:nvPr/>
        </p:nvCxnSpPr>
        <p:spPr>
          <a:xfrm flipH="1">
            <a:off x="9334500" y="51785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3B5C08-B725-274E-B13B-9965DDB5F4CA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9505950" y="51785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C3F071-EA66-5B45-875C-5BC6A5E2C7A1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4FFEF7-7063-7642-A6C3-59CDA3F28914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727C09-41B2-2345-970A-51DED7FBFE3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755D71-CFA1-FB43-BA19-B01B22E50DA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2802D98-C9E4-3A45-973A-EF87D5633DF0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90678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E76004C-8A48-2A4C-8D36-DFF7E28293ED}"/>
              </a:ext>
            </a:extLst>
          </p:cNvPr>
          <p:cNvSpPr/>
          <p:nvPr/>
        </p:nvSpPr>
        <p:spPr>
          <a:xfrm>
            <a:off x="9220200" y="5562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A9A08DF-FC4A-3648-B083-4B2738E7467D}"/>
              </a:ext>
            </a:extLst>
          </p:cNvPr>
          <p:cNvCxnSpPr>
            <a:stCxn id="62" idx="4"/>
          </p:cNvCxnSpPr>
          <p:nvPr/>
        </p:nvCxnSpPr>
        <p:spPr>
          <a:xfrm flipH="1">
            <a:off x="89154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207CB4-1DC4-0241-9A9B-89CDE5BD32E7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9124950" y="5788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461518-2ED1-8740-8C3E-4CAEDF035811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6A217A-A89E-5A44-9838-10A1D15C2EE1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D6CD62-3D3A-9D43-BCCC-B6275F1C20DC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36BE10-9726-D44E-A889-58BB4C0C6C33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EBC4B42-94BF-2048-A570-0CA893A213EA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86868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4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36AD-7EF8-4140-9E54-4DC11459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Search Strategies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8B32-38D2-4225-B04C-635A4C1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467597" cy="5334000"/>
          </a:xfrm>
        </p:spPr>
        <p:txBody>
          <a:bodyPr>
            <a:normAutofit/>
          </a:bodyPr>
          <a:lstStyle/>
          <a:p>
            <a:r>
              <a:rPr lang="en-US" dirty="0"/>
              <a:t>Time and space complexity are measured in terms of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: maximum branching factor of the search tree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: depth of the least-cost solution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: maximum depth of the state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2F0D-1886-FA41-8E0D-CF04A9AB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E5E441-5A86-8A42-A9F4-75A8563F7CFF}"/>
              </a:ext>
            </a:extLst>
          </p:cNvPr>
          <p:cNvSpPr/>
          <p:nvPr/>
        </p:nvSpPr>
        <p:spPr>
          <a:xfrm>
            <a:off x="9067800" y="1295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B9E5FC-F2C4-1441-B4BC-0BF9E76AF3FF}"/>
              </a:ext>
            </a:extLst>
          </p:cNvPr>
          <p:cNvCxnSpPr>
            <a:stCxn id="6" idx="4"/>
          </p:cNvCxnSpPr>
          <p:nvPr/>
        </p:nvCxnSpPr>
        <p:spPr>
          <a:xfrm flipH="1">
            <a:off x="87630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4E1C9E-5260-1643-B8EB-2D66EA5F99C9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972550" y="1520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DA1793-79ED-BC43-B308-3A5061A131C5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E6BAE1-2A57-004E-83E6-F147AB39F25A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9182100" y="15209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3D1AA4-4D89-EC47-B1B4-9F5183EA543A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DAD0ED-E6D7-6A41-B447-18FB8A8AEEA5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821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DE4C61-6DB4-7848-BCBB-EE4DF459387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534400" y="1520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488A49-98DE-B641-996D-1B7664A3BCB5}"/>
              </a:ext>
            </a:extLst>
          </p:cNvPr>
          <p:cNvSpPr/>
          <p:nvPr/>
        </p:nvSpPr>
        <p:spPr>
          <a:xfrm>
            <a:off x="9296400" y="1905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A06477-B389-E34E-BAEC-98581C9B1DAF}"/>
              </a:ext>
            </a:extLst>
          </p:cNvPr>
          <p:cNvCxnSpPr>
            <a:stCxn id="14" idx="4"/>
          </p:cNvCxnSpPr>
          <p:nvPr/>
        </p:nvCxnSpPr>
        <p:spPr>
          <a:xfrm flipH="1">
            <a:off x="89916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F715E1-74D9-7E45-98CE-C929C57037BF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 flipH="1">
            <a:off x="9182100" y="2130552"/>
            <a:ext cx="228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5AEB89-1C49-2040-9E76-A934C7326163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E08DFD-2986-6146-83D8-54D911FAAE6D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07FB7-2711-5748-8075-B79265B65D7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6DA31E-3EBD-794E-B1CE-867F5CF071D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4107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38D5F-16A4-1147-AEB9-46C9CA90B86C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8763000" y="2130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59FB659-915D-AA4C-880F-3F622D810D9B}"/>
              </a:ext>
            </a:extLst>
          </p:cNvPr>
          <p:cNvSpPr/>
          <p:nvPr/>
        </p:nvSpPr>
        <p:spPr>
          <a:xfrm>
            <a:off x="9067800" y="2514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980F12-A977-5946-AFAC-EBD02FEB0261}"/>
              </a:ext>
            </a:extLst>
          </p:cNvPr>
          <p:cNvCxnSpPr>
            <a:stCxn id="22" idx="4"/>
          </p:cNvCxnSpPr>
          <p:nvPr/>
        </p:nvCxnSpPr>
        <p:spPr>
          <a:xfrm flipH="1">
            <a:off x="8763000" y="2740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C6B1B5-FE09-3D4F-BEC7-0B523F3B8434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8972550" y="2740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588930-665F-564E-B51E-5B4E45A50FC9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44FBF-C72E-8C42-96E1-C1F18DA7749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B961CA-CAE1-C74D-AFBB-987E59728085}"/>
              </a:ext>
            </a:extLst>
          </p:cNvPr>
          <p:cNvCxnSpPr>
            <a:cxnSpLocks/>
            <a:stCxn id="22" idx="4"/>
            <a:endCxn id="30" idx="0"/>
          </p:cNvCxnSpPr>
          <p:nvPr/>
        </p:nvCxnSpPr>
        <p:spPr>
          <a:xfrm>
            <a:off x="9182100" y="27401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1A7B2-774C-9F42-9D28-1E856AB5C57E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91821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747ABD-453C-CB45-8A61-B3CDAEED772E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8534400" y="2740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D0CF62E-9E1D-4646-9D08-AF7FB7EFC865}"/>
              </a:ext>
            </a:extLst>
          </p:cNvPr>
          <p:cNvSpPr/>
          <p:nvPr/>
        </p:nvSpPr>
        <p:spPr>
          <a:xfrm>
            <a:off x="9448800" y="31242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75B8B5-A9D8-664E-8EF8-9AF6AD64B962}"/>
              </a:ext>
            </a:extLst>
          </p:cNvPr>
          <p:cNvCxnSpPr>
            <a:stCxn id="30" idx="4"/>
          </p:cNvCxnSpPr>
          <p:nvPr/>
        </p:nvCxnSpPr>
        <p:spPr>
          <a:xfrm flipH="1">
            <a:off x="91440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9EE48D-AB1E-CA4E-A874-BDD27BA7EB4E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9353550" y="33497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1F391-D1B9-DB4B-85EC-5A01ABAED842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FAA6A3-C16F-4F4A-96DA-3DEE7B68C33B}"/>
              </a:ext>
            </a:extLst>
          </p:cNvPr>
          <p:cNvCxnSpPr>
            <a:cxnSpLocks/>
            <a:stCxn id="30" idx="4"/>
            <a:endCxn id="38" idx="0"/>
          </p:cNvCxnSpPr>
          <p:nvPr/>
        </p:nvCxnSpPr>
        <p:spPr>
          <a:xfrm>
            <a:off x="9563100" y="3349752"/>
            <a:ext cx="1524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F29E9F-9DA3-3C40-8FD1-32E9BA4E47B9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0580D8-3252-3C41-80A7-C639FB2315B0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5631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BCE061-53BF-C44A-872F-953C88F53014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15400" y="33497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AFD6C8D-F411-394D-91CE-EE0747A68162}"/>
              </a:ext>
            </a:extLst>
          </p:cNvPr>
          <p:cNvSpPr/>
          <p:nvPr/>
        </p:nvSpPr>
        <p:spPr>
          <a:xfrm>
            <a:off x="9601200" y="37338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2F084C-452E-774E-841D-8FC143F6D228}"/>
              </a:ext>
            </a:extLst>
          </p:cNvPr>
          <p:cNvCxnSpPr>
            <a:stCxn id="38" idx="4"/>
          </p:cNvCxnSpPr>
          <p:nvPr/>
        </p:nvCxnSpPr>
        <p:spPr>
          <a:xfrm flipH="1">
            <a:off x="92964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54FF2E-30AE-5640-9236-915A09BDEED3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9505950" y="39593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E4FD76-D2A9-CC49-B508-3090D2DD7FE5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4DD528-00C3-8C4E-A58B-D1F1B69E2940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73B133-2475-454E-8C6D-017FF3F557A3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3EBC91-052F-C04E-A8F4-B823783A15B3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9715500" y="39593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534539-086F-C945-BE6E-3F5BB0A12CAF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9105900" y="39593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606643D-7AE7-8B48-B55B-7E4E8A02C8F7}"/>
              </a:ext>
            </a:extLst>
          </p:cNvPr>
          <p:cNvSpPr/>
          <p:nvPr/>
        </p:nvSpPr>
        <p:spPr>
          <a:xfrm>
            <a:off x="8991600" y="43434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B17D36-AA45-E244-9C49-E0DA7A7062CC}"/>
              </a:ext>
            </a:extLst>
          </p:cNvPr>
          <p:cNvCxnSpPr>
            <a:stCxn id="46" idx="4"/>
          </p:cNvCxnSpPr>
          <p:nvPr/>
        </p:nvCxnSpPr>
        <p:spPr>
          <a:xfrm flipH="1">
            <a:off x="86868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18E4BD-ABD5-B94A-B763-FD5F120B94A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8896350" y="45689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CA70B-150D-C841-B91D-F9A6A68295AE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1112D3-9484-FA48-A008-CC70B17D786C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B507EA-4B95-5A4E-86CE-736B5B3BA011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105900" y="45689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3D64BA-7DF2-884C-9097-C55A95D994B2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>
            <a:off x="9105900" y="4568952"/>
            <a:ext cx="6096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F2C563-B1DB-E44C-92FB-6A62456FF4D6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8458200" y="45689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8C0B9B4-0FAD-B345-865E-DFF2C5679155}"/>
              </a:ext>
            </a:extLst>
          </p:cNvPr>
          <p:cNvSpPr/>
          <p:nvPr/>
        </p:nvSpPr>
        <p:spPr>
          <a:xfrm>
            <a:off x="9601200" y="49530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761DF1-C8AD-C343-B1EF-B0552E776C09}"/>
              </a:ext>
            </a:extLst>
          </p:cNvPr>
          <p:cNvCxnSpPr>
            <a:cxnSpLocks/>
            <a:stCxn id="54" idx="4"/>
            <a:endCxn id="62" idx="0"/>
          </p:cNvCxnSpPr>
          <p:nvPr/>
        </p:nvCxnSpPr>
        <p:spPr>
          <a:xfrm flipH="1">
            <a:off x="9334500" y="5178552"/>
            <a:ext cx="3810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E2A3AA-0B3C-044B-823D-7C6CF7F8C132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9505950" y="51785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39009A-23C1-5144-B9BB-5093303A6515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5A7A22-7758-EE47-9291-C0CF8EFB853C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A53296-887B-3F40-9140-FACFE980A289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E56AA9-A3CC-6C42-BDCF-FFFC1D801BA7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97155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64A2C2-D75A-3941-8A6D-72893269BB53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9067800" y="51785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AB59EDD-0545-234D-896B-2C0C27A86310}"/>
              </a:ext>
            </a:extLst>
          </p:cNvPr>
          <p:cNvSpPr/>
          <p:nvPr/>
        </p:nvSpPr>
        <p:spPr>
          <a:xfrm>
            <a:off x="9220200" y="5562600"/>
            <a:ext cx="228600" cy="22555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70336C-326E-AF4F-B8C8-0A2109F0246F}"/>
              </a:ext>
            </a:extLst>
          </p:cNvPr>
          <p:cNvCxnSpPr>
            <a:stCxn id="62" idx="4"/>
          </p:cNvCxnSpPr>
          <p:nvPr/>
        </p:nvCxnSpPr>
        <p:spPr>
          <a:xfrm flipH="1">
            <a:off x="89154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B6CEF27-D6C3-C849-B07F-8C8F8DB07486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9124950" y="5788152"/>
            <a:ext cx="20955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747B29-CD7E-6841-A4A8-CE1333E31CC7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4DC345-ED6D-004F-B52C-E30B122F35AF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1905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4D2F897-0681-D447-9AF4-21A925EECF36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4191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2B28FA-79E3-7F4E-B0DB-420131BD02BA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3345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2A9F05-4450-9847-B51F-9221EAAAC28A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8686800" y="5788152"/>
            <a:ext cx="647700" cy="384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3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63FE-C8DE-4B4A-9C47-DF3E9A2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Categories of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BAAC-2744-2D4F-B5A7-B6F28A57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Uninformed search (or blind search):</a:t>
            </a:r>
          </a:p>
          <a:p>
            <a:pPr lvl="1"/>
            <a:r>
              <a:rPr lang="en-US" dirty="0"/>
              <a:t>The strategies have no idea about which successor is promisingly closer to the goal state. </a:t>
            </a:r>
          </a:p>
          <a:p>
            <a:pPr lvl="1"/>
            <a:r>
              <a:rPr lang="en-US" dirty="0"/>
              <a:t>All they can do is to generate successors and distinguish a goal state from a non-goal state.</a:t>
            </a:r>
          </a:p>
          <a:p>
            <a:r>
              <a:rPr lang="en-US" dirty="0"/>
              <a:t>Informed search (or heuristic search):</a:t>
            </a:r>
          </a:p>
          <a:p>
            <a:pPr lvl="1"/>
            <a:r>
              <a:rPr lang="en-US" dirty="0"/>
              <a:t>The strategies have some idea about which successor is promisingly/heuristically closer to the goal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58D8-6FB1-E045-AA5D-4FC659A1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  <a:p>
            <a:r>
              <a:rPr lang="en-US" dirty="0"/>
              <a:t>Uninformed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D8A24-A4F6-CB4D-83AD-C11BBAA6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77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Uninformed search strategies can be further distinguished by the order in which nodes in the frontier are expanded.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Uniform-Cost Search</a:t>
            </a:r>
          </a:p>
          <a:p>
            <a:pPr lvl="1"/>
            <a:r>
              <a:rPr lang="en-US" dirty="0"/>
              <a:t>Depth-First Search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52FEB-F7D4-D848-B096-D5B8D049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5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E55B-C2DD-48BF-B09A-8C3E8DA4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Expand a shallowest node first</a:t>
            </a:r>
          </a:p>
          <a:p>
            <a:r>
              <a:rPr lang="en-US" dirty="0"/>
              <a:t>Implementation: Frontier is a </a:t>
            </a:r>
            <a:r>
              <a:rPr lang="en-US" dirty="0">
                <a:solidFill>
                  <a:srgbClr val="FF0000"/>
                </a:solidFill>
              </a:rPr>
              <a:t>FIFO</a:t>
            </a:r>
            <a:r>
              <a:rPr lang="en-US" dirty="0"/>
              <a:t>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2741-32A9-DC4B-9D69-7E742DDC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8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BFS on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A15A-3519-F849-8345-6A2DB784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D8B304-D2C7-4E68-9960-5AACA5832FC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474427" y="4038601"/>
            <a:ext cx="1044164" cy="431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881BC6-27EF-4551-A775-AB142D6D7205}"/>
              </a:ext>
            </a:extLst>
          </p:cNvPr>
          <p:cNvSpPr/>
          <p:nvPr/>
        </p:nvSpPr>
        <p:spPr>
          <a:xfrm>
            <a:off x="3429000" y="4469919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65C279-C0C3-4A73-BE7A-37FECCB6D94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4270898" y="3280298"/>
            <a:ext cx="377302" cy="651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40FFF89-25D6-4033-B0F9-80AD7662CD68}"/>
              </a:ext>
            </a:extLst>
          </p:cNvPr>
          <p:cNvSpPr/>
          <p:nvPr/>
        </p:nvSpPr>
        <p:spPr>
          <a:xfrm>
            <a:off x="4542890" y="390906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97B3A1-D045-4551-BB0C-C47728FBE0A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297680" y="3280298"/>
            <a:ext cx="1456678" cy="95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91F8B32-86BC-4D6A-99D3-5C42453AD7B1}"/>
              </a:ext>
            </a:extLst>
          </p:cNvPr>
          <p:cNvSpPr/>
          <p:nvPr/>
        </p:nvSpPr>
        <p:spPr>
          <a:xfrm>
            <a:off x="5754358" y="32842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B9B9AF-E1A1-4C18-8897-005ECFC36209}"/>
              </a:ext>
            </a:extLst>
          </p:cNvPr>
          <p:cNvCxnSpPr>
            <a:cxnSpLocks/>
            <a:stCxn id="48" idx="5"/>
            <a:endCxn id="12" idx="1"/>
          </p:cNvCxnSpPr>
          <p:nvPr/>
        </p:nvCxnSpPr>
        <p:spPr>
          <a:xfrm>
            <a:off x="3073264" y="1481978"/>
            <a:ext cx="1068318" cy="1669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F6E5947-8297-4312-A5C4-F08056192F96}"/>
              </a:ext>
            </a:extLst>
          </p:cNvPr>
          <p:cNvSpPr/>
          <p:nvPr/>
        </p:nvSpPr>
        <p:spPr>
          <a:xfrm>
            <a:off x="2917166" y="132588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D65D7-F738-4106-A4BC-60D4C7C91559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2626292" y="1451271"/>
            <a:ext cx="274488" cy="514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81D18F9-CC4A-49F3-8B4C-DD976F94DB31}"/>
              </a:ext>
            </a:extLst>
          </p:cNvPr>
          <p:cNvSpPr/>
          <p:nvPr/>
        </p:nvSpPr>
        <p:spPr>
          <a:xfrm>
            <a:off x="2873998" y="1295173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C7FE7C-3696-4221-8DA6-D1E366A0F490}"/>
              </a:ext>
            </a:extLst>
          </p:cNvPr>
          <p:cNvCxnSpPr>
            <a:cxnSpLocks/>
            <a:stCxn id="42" idx="4"/>
            <a:endCxn id="55" idx="0"/>
          </p:cNvCxnSpPr>
          <p:nvPr/>
        </p:nvCxnSpPr>
        <p:spPr>
          <a:xfrm>
            <a:off x="3518592" y="4652800"/>
            <a:ext cx="40173" cy="4221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164EA51-4B03-4DB1-B01E-7C2D3DBFB88A}"/>
              </a:ext>
            </a:extLst>
          </p:cNvPr>
          <p:cNvSpPr/>
          <p:nvPr/>
        </p:nvSpPr>
        <p:spPr>
          <a:xfrm>
            <a:off x="3469173" y="5074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9BF5A5-CF5E-42A8-915D-64AC0A3ABCAC}"/>
              </a:ext>
            </a:extLst>
          </p:cNvPr>
          <p:cNvCxnSpPr>
            <a:cxnSpLocks/>
            <a:stCxn id="44" idx="4"/>
            <a:endCxn id="58" idx="1"/>
          </p:cNvCxnSpPr>
          <p:nvPr/>
        </p:nvCxnSpPr>
        <p:spPr>
          <a:xfrm>
            <a:off x="4634330" y="4091940"/>
            <a:ext cx="314972" cy="1847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05EC6F8-8D69-4C17-82CE-E6F33D4F5A04}"/>
              </a:ext>
            </a:extLst>
          </p:cNvPr>
          <p:cNvSpPr/>
          <p:nvPr/>
        </p:nvSpPr>
        <p:spPr>
          <a:xfrm>
            <a:off x="4922520" y="59131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D8D6A4-C4CD-48CB-BB40-A00DAB674D3F}"/>
              </a:ext>
            </a:extLst>
          </p:cNvPr>
          <p:cNvCxnSpPr>
            <a:cxnSpLocks/>
          </p:cNvCxnSpPr>
          <p:nvPr/>
        </p:nvCxnSpPr>
        <p:spPr>
          <a:xfrm>
            <a:off x="4723922" y="4038600"/>
            <a:ext cx="1251529" cy="594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235D5C9-805D-478F-9B79-B9E733443BE5}"/>
              </a:ext>
            </a:extLst>
          </p:cNvPr>
          <p:cNvSpPr/>
          <p:nvPr/>
        </p:nvSpPr>
        <p:spPr>
          <a:xfrm>
            <a:off x="5986992" y="4617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61BA41-5252-4A3C-87CA-A93FE7692245}"/>
              </a:ext>
            </a:extLst>
          </p:cNvPr>
          <p:cNvCxnSpPr>
            <a:cxnSpLocks/>
            <a:stCxn id="46" idx="5"/>
            <a:endCxn id="22" idx="1"/>
          </p:cNvCxnSpPr>
          <p:nvPr/>
        </p:nvCxnSpPr>
        <p:spPr>
          <a:xfrm>
            <a:off x="5910457" y="3440319"/>
            <a:ext cx="1373181" cy="1785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10E84E2-6016-4905-8CCD-FE9AF8B96FA0}"/>
              </a:ext>
            </a:extLst>
          </p:cNvPr>
          <p:cNvSpPr/>
          <p:nvPr/>
        </p:nvSpPr>
        <p:spPr>
          <a:xfrm>
            <a:off x="7282392" y="52273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A9D880-80F8-482A-BD2D-7E027FF5F330}"/>
              </a:ext>
            </a:extLst>
          </p:cNvPr>
          <p:cNvCxnSpPr>
            <a:cxnSpLocks/>
            <a:stCxn id="55" idx="4"/>
            <a:endCxn id="70" idx="0"/>
          </p:cNvCxnSpPr>
          <p:nvPr/>
        </p:nvCxnSpPr>
        <p:spPr>
          <a:xfrm flipH="1">
            <a:off x="3518592" y="5257800"/>
            <a:ext cx="40173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34755B8-B388-48DF-8682-831752F4A17E}"/>
              </a:ext>
            </a:extLst>
          </p:cNvPr>
          <p:cNvSpPr/>
          <p:nvPr/>
        </p:nvSpPr>
        <p:spPr>
          <a:xfrm>
            <a:off x="3429000" y="56845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133A4C-1413-4D0B-91A5-0DBD24E79187}"/>
              </a:ext>
            </a:extLst>
          </p:cNvPr>
          <p:cNvCxnSpPr>
            <a:cxnSpLocks/>
            <a:stCxn id="58" idx="2"/>
            <a:endCxn id="85" idx="6"/>
          </p:cNvCxnSpPr>
          <p:nvPr/>
        </p:nvCxnSpPr>
        <p:spPr>
          <a:xfrm flipH="1" flipV="1">
            <a:off x="3596640" y="5815638"/>
            <a:ext cx="1325880" cy="188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508C4BCD-2934-4C55-82C0-1EAEFFF12925}"/>
              </a:ext>
            </a:extLst>
          </p:cNvPr>
          <p:cNvSpPr/>
          <p:nvPr/>
        </p:nvSpPr>
        <p:spPr>
          <a:xfrm>
            <a:off x="3417458" y="5724198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16AF400-D023-4625-B0D7-DD368CAE3CD7}"/>
              </a:ext>
            </a:extLst>
          </p:cNvPr>
          <p:cNvCxnSpPr>
            <a:cxnSpLocks/>
            <a:stCxn id="58" idx="7"/>
            <a:endCxn id="90" idx="3"/>
          </p:cNvCxnSpPr>
          <p:nvPr/>
        </p:nvCxnSpPr>
        <p:spPr>
          <a:xfrm flipV="1">
            <a:off x="5078619" y="4819650"/>
            <a:ext cx="884469" cy="1120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71EB4E6-9120-498F-85CE-7F200E861790}"/>
              </a:ext>
            </a:extLst>
          </p:cNvPr>
          <p:cNvSpPr/>
          <p:nvPr/>
        </p:nvSpPr>
        <p:spPr>
          <a:xfrm>
            <a:off x="5936305" y="4663552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6554E0-C368-4277-BBD4-B3E4C6028CB1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6169873" y="4709161"/>
            <a:ext cx="1070709" cy="593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DDAC9F1-BD87-4122-9342-1FD183F0578E}"/>
              </a:ext>
            </a:extLst>
          </p:cNvPr>
          <p:cNvSpPr/>
          <p:nvPr/>
        </p:nvSpPr>
        <p:spPr>
          <a:xfrm>
            <a:off x="7239336" y="53035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 animBg="1"/>
      <p:bldP spid="17" grpId="0" animBg="1"/>
      <p:bldP spid="42" grpId="0" animBg="1"/>
      <p:bldP spid="44" grpId="0" animBg="1"/>
      <p:bldP spid="46" grpId="0" animBg="1"/>
      <p:bldP spid="48" grpId="0" animBg="1"/>
      <p:bldP spid="52" grpId="0" animBg="1"/>
      <p:bldP spid="55" grpId="0" animBg="1"/>
      <p:bldP spid="58" grpId="0" animBg="1"/>
      <p:bldP spid="62" grpId="0" animBg="1"/>
      <p:bldP spid="66" grpId="0" animBg="1"/>
      <p:bldP spid="70" grpId="0" animBg="1"/>
      <p:bldP spid="85" grpId="0" animBg="1"/>
      <p:bldP spid="90" grpId="0" animBg="1"/>
      <p:bldP spid="9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29952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62967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337131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60829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337131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0A4249-9670-4646-A3BF-9AB07CC6B393}"/>
              </a:ext>
            </a:extLst>
          </p:cNvPr>
          <p:cNvSpPr>
            <a:spLocks noChangeAspect="1"/>
          </p:cNvSpPr>
          <p:nvPr/>
        </p:nvSpPr>
        <p:spPr>
          <a:xfrm>
            <a:off x="392743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462967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806516-36D5-EF4D-8982-48CB2571D33F}"/>
              </a:ext>
            </a:extLst>
          </p:cNvPr>
          <p:cNvSpPr>
            <a:spLocks noChangeAspect="1"/>
          </p:cNvSpPr>
          <p:nvPr/>
        </p:nvSpPr>
        <p:spPr>
          <a:xfrm>
            <a:off x="462967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B231D1-FA02-DF47-963F-53653C62EEB1}"/>
              </a:ext>
            </a:extLst>
          </p:cNvPr>
          <p:cNvSpPr>
            <a:spLocks noChangeAspect="1"/>
          </p:cNvSpPr>
          <p:nvPr/>
        </p:nvSpPr>
        <p:spPr>
          <a:xfrm>
            <a:off x="608295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5E757A-E528-7E41-BC09-E5ACB01D7D83}"/>
              </a:ext>
            </a:extLst>
          </p:cNvPr>
          <p:cNvSpPr>
            <a:spLocks noChangeAspect="1"/>
          </p:cNvSpPr>
          <p:nvPr/>
        </p:nvSpPr>
        <p:spPr>
          <a:xfrm>
            <a:off x="608295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5EEEB7-C555-C949-9BC0-8C2CA4D1F845}"/>
              </a:ext>
            </a:extLst>
          </p:cNvPr>
          <p:cNvSpPr>
            <a:spLocks noChangeAspect="1"/>
          </p:cNvSpPr>
          <p:nvPr/>
        </p:nvSpPr>
        <p:spPr>
          <a:xfrm>
            <a:off x="5337131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318777-7CBC-3545-973C-050A2A1360F5}"/>
              </a:ext>
            </a:extLst>
          </p:cNvPr>
          <p:cNvSpPr>
            <a:spLocks noChangeAspect="1"/>
          </p:cNvSpPr>
          <p:nvPr/>
        </p:nvSpPr>
        <p:spPr>
          <a:xfrm>
            <a:off x="3927432" y="30307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2210C3-12D3-BA4B-A5EC-41AE71E69343}"/>
              </a:ext>
            </a:extLst>
          </p:cNvPr>
          <p:cNvSpPr>
            <a:spLocks noChangeAspect="1"/>
          </p:cNvSpPr>
          <p:nvPr/>
        </p:nvSpPr>
        <p:spPr>
          <a:xfrm>
            <a:off x="392743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0C967C-EDB2-794F-9061-EF463C00B13B}"/>
              </a:ext>
            </a:extLst>
          </p:cNvPr>
          <p:cNvSpPr>
            <a:spLocks noChangeAspect="1"/>
          </p:cNvSpPr>
          <p:nvPr/>
        </p:nvSpPr>
        <p:spPr>
          <a:xfrm>
            <a:off x="4629672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6057DC-5EF9-2A48-AAC0-FEDEAD2101EA}"/>
              </a:ext>
            </a:extLst>
          </p:cNvPr>
          <p:cNvSpPr>
            <a:spLocks noChangeAspect="1"/>
          </p:cNvSpPr>
          <p:nvPr/>
        </p:nvSpPr>
        <p:spPr>
          <a:xfrm>
            <a:off x="6781800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A65746-BE40-1C42-B16D-19A2020E36E0}"/>
              </a:ext>
            </a:extLst>
          </p:cNvPr>
          <p:cNvSpPr>
            <a:spLocks noChangeAspect="1"/>
          </p:cNvSpPr>
          <p:nvPr/>
        </p:nvSpPr>
        <p:spPr>
          <a:xfrm>
            <a:off x="6082952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051BCA-E0F0-B247-A713-3C690E5C781F}"/>
              </a:ext>
            </a:extLst>
          </p:cNvPr>
          <p:cNvSpPr>
            <a:spLocks noChangeAspect="1"/>
          </p:cNvSpPr>
          <p:nvPr/>
        </p:nvSpPr>
        <p:spPr>
          <a:xfrm>
            <a:off x="3927432" y="238155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154FF4-B1E5-514F-B5F8-CE5560D83545}"/>
              </a:ext>
            </a:extLst>
          </p:cNvPr>
          <p:cNvSpPr>
            <a:spLocks noChangeAspect="1"/>
          </p:cNvSpPr>
          <p:nvPr/>
        </p:nvSpPr>
        <p:spPr>
          <a:xfrm>
            <a:off x="3927432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B84B70-D423-1A40-903C-EFE7CFE9DD26}"/>
              </a:ext>
            </a:extLst>
          </p:cNvPr>
          <p:cNvSpPr>
            <a:spLocks noChangeAspect="1"/>
          </p:cNvSpPr>
          <p:nvPr/>
        </p:nvSpPr>
        <p:spPr>
          <a:xfrm>
            <a:off x="7531796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334769-5044-A043-ABE1-BF9485580D8B}"/>
              </a:ext>
            </a:extLst>
          </p:cNvPr>
          <p:cNvSpPr>
            <a:spLocks noChangeAspect="1"/>
          </p:cNvSpPr>
          <p:nvPr/>
        </p:nvSpPr>
        <p:spPr>
          <a:xfrm>
            <a:off x="6781800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7A0B15-5BC9-F14C-8DA5-4B516E60721E}"/>
              </a:ext>
            </a:extLst>
          </p:cNvPr>
          <p:cNvSpPr>
            <a:spLocks noChangeAspect="1"/>
          </p:cNvSpPr>
          <p:nvPr/>
        </p:nvSpPr>
        <p:spPr>
          <a:xfrm>
            <a:off x="3927432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CC33BB-9375-3242-828A-188E8CCF7AAC}"/>
              </a:ext>
            </a:extLst>
          </p:cNvPr>
          <p:cNvSpPr>
            <a:spLocks noChangeAspect="1"/>
          </p:cNvSpPr>
          <p:nvPr/>
        </p:nvSpPr>
        <p:spPr>
          <a:xfrm>
            <a:off x="7531796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2832D8-3DC9-BD40-B2B6-79A200959238}"/>
              </a:ext>
            </a:extLst>
          </p:cNvPr>
          <p:cNvSpPr>
            <a:spLocks noChangeAspect="1"/>
          </p:cNvSpPr>
          <p:nvPr/>
        </p:nvSpPr>
        <p:spPr>
          <a:xfrm>
            <a:off x="7531796" y="49837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73F53E-ECB0-AE4B-BE07-C588B4C1C655}"/>
              </a:ext>
            </a:extLst>
          </p:cNvPr>
          <p:cNvSpPr>
            <a:spLocks noChangeAspect="1"/>
          </p:cNvSpPr>
          <p:nvPr/>
        </p:nvSpPr>
        <p:spPr>
          <a:xfrm>
            <a:off x="4629672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B47034-1925-CD49-913A-952E491E0196}"/>
              </a:ext>
            </a:extLst>
          </p:cNvPr>
          <p:cNvSpPr>
            <a:spLocks noChangeAspect="1"/>
          </p:cNvSpPr>
          <p:nvPr/>
        </p:nvSpPr>
        <p:spPr>
          <a:xfrm>
            <a:off x="7531796" y="30307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15134D-C27F-A645-B129-A191603AF981}"/>
              </a:ext>
            </a:extLst>
          </p:cNvPr>
          <p:cNvSpPr>
            <a:spLocks noChangeAspect="1"/>
          </p:cNvSpPr>
          <p:nvPr/>
        </p:nvSpPr>
        <p:spPr>
          <a:xfrm>
            <a:off x="5337131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7DCE72-B71B-4C49-9F83-8A67604A50EC}"/>
              </a:ext>
            </a:extLst>
          </p:cNvPr>
          <p:cNvSpPr>
            <a:spLocks noChangeAspect="1"/>
          </p:cNvSpPr>
          <p:nvPr/>
        </p:nvSpPr>
        <p:spPr>
          <a:xfrm>
            <a:off x="7531796" y="242069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653F48-0EAF-BC40-BC36-3E17EA95D0C2}"/>
              </a:ext>
            </a:extLst>
          </p:cNvPr>
          <p:cNvSpPr>
            <a:spLocks noChangeAspect="1"/>
          </p:cNvSpPr>
          <p:nvPr/>
        </p:nvSpPr>
        <p:spPr>
          <a:xfrm>
            <a:off x="6082952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E1D02A-4792-604C-BD50-668BFFFE0390}"/>
              </a:ext>
            </a:extLst>
          </p:cNvPr>
          <p:cNvSpPr>
            <a:spLocks noChangeAspect="1"/>
          </p:cNvSpPr>
          <p:nvPr/>
        </p:nvSpPr>
        <p:spPr>
          <a:xfrm>
            <a:off x="7531796" y="1759677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28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33713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BEC63B-8E4B-5140-A0AC-746108C98EFF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0520AC-525F-B541-8FE5-CE89B2F816C5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7FD804-4BB8-D441-BBC6-1C2921167EE8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CF862-D7CF-7C48-A33F-79CC9A3D809D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8CCC84-69D5-8C48-A5AD-5C4D13F822CB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8C1996-0D98-C54D-9DA5-B2EC99C36B6A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54AF83-35BD-D74C-AA35-9FBED4B6EE8B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AFA628-92A9-1347-BF23-86366209D7BB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6C83B0-73A6-534F-9759-C96BC143A0B9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1D2F25-AD39-9947-B9FC-9ECC04591D5B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9AB77E-C0F0-0D47-A91A-91309F371C87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A15BD8-9F99-034F-ABC2-FBEBCA6CF946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125436-A832-2148-94DF-05B789C6D383}"/>
              </a:ext>
            </a:extLst>
          </p:cNvPr>
          <p:cNvSpPr/>
          <p:nvPr/>
        </p:nvSpPr>
        <p:spPr>
          <a:xfrm>
            <a:off x="3483648" y="5937350"/>
            <a:ext cx="4708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Label inside each circle is the order of choosing this square and adding it into the frontier.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7C1812-4D55-ED4C-A3DA-EBE58E50B8DD}"/>
              </a:ext>
            </a:extLst>
          </p:cNvPr>
          <p:cNvSpPr>
            <a:spLocks noChangeAspect="1"/>
          </p:cNvSpPr>
          <p:nvPr/>
        </p:nvSpPr>
        <p:spPr>
          <a:xfrm>
            <a:off x="6781800" y="17526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01AEF4-965B-B143-B8C1-0363C7FF1907}"/>
              </a:ext>
            </a:extLst>
          </p:cNvPr>
          <p:cNvSpPr/>
          <p:nvPr/>
        </p:nvSpPr>
        <p:spPr>
          <a:xfrm>
            <a:off x="8979316" y="1479232"/>
            <a:ext cx="25330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Step 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Moving westward: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Moving northward: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Moving eastward: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Moving southward: 3</a:t>
            </a:r>
          </a:p>
        </p:txBody>
      </p:sp>
    </p:spTree>
    <p:extLst>
      <p:ext uri="{BB962C8B-B14F-4D97-AF65-F5344CB8AC3E}">
        <p14:creationId xmlns:p14="http://schemas.microsoft.com/office/powerpoint/2010/main" val="4049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3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45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63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69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"/>
                            </p:stCondLst>
                            <p:childTnLst>
                              <p:par>
                                <p:cTn id="2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4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00"/>
                            </p:stCondLst>
                            <p:childTnLst>
                              <p:par>
                                <p:cTn id="2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9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600"/>
                            </p:stCondLst>
                            <p:childTnLst>
                              <p:par>
                                <p:cTn id="2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00"/>
                            </p:stCondLst>
                            <p:childTnLst>
                              <p:par>
                                <p:cTn id="2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94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200"/>
                            </p:stCondLst>
                            <p:childTnLst>
                              <p:par>
                                <p:cTn id="2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9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400"/>
                            </p:stCondLst>
                            <p:childTnLst>
                              <p:par>
                                <p:cTn id="3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0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4116C-DEC9-C14E-8E9B-AD364413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21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14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E289-6821-4923-BB19-2DD7533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CD652-DF85-5142-BA60-51C82FC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CFDA68-37FC-482D-8EB3-E6C57AF3E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04333"/>
              </p:ext>
            </p:extLst>
          </p:nvPr>
        </p:nvGraphicFramePr>
        <p:xfrm>
          <a:off x="2102727" y="2599568"/>
          <a:ext cx="8021176" cy="3520440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539721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Yes (if b is finite)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1 + b + b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2400" dirty="0"/>
                        <a:t> + b</a:t>
                      </a:r>
                      <a:r>
                        <a:rPr lang="en-US" sz="2400" baseline="30000" dirty="0"/>
                        <a:t>3</a:t>
                      </a:r>
                      <a:r>
                        <a:rPr lang="en-US" sz="2400" dirty="0"/>
                        <a:t> + : : : + </a:t>
                      </a:r>
                      <a:r>
                        <a:rPr lang="en-US" sz="2400" dirty="0" err="1"/>
                        <a:t>b</a:t>
                      </a:r>
                      <a:r>
                        <a:rPr lang="en-US" sz="2400" baseline="30000" dirty="0" err="1"/>
                        <a:t>d</a:t>
                      </a:r>
                      <a:r>
                        <a:rPr lang="en-US" sz="2400" dirty="0"/>
                        <a:t> + b(b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-1) = O(b</a:t>
                      </a:r>
                      <a:r>
                        <a:rPr lang="en-US" sz="2400" baseline="30000" dirty="0"/>
                        <a:t>d+1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O(b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d-1</a:t>
                      </a:r>
                      <a:r>
                        <a:rPr lang="en-US" sz="2400" dirty="0"/>
                        <a:t>) for the explored set;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O(b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d</a:t>
                      </a:r>
                      <a:r>
                        <a:rPr lang="en-US" sz="2400" dirty="0"/>
                        <a:t>) for the frontier 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Problem: it can easily generate nodes at 100MB/sec, so 24hrs = 8640GB.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47891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Yes (if cost = 1 per step)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Not optimal in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  <p:sp>
        <p:nvSpPr>
          <p:cNvPr id="6" name="Freeform 64">
            <a:extLst>
              <a:ext uri="{FF2B5EF4-FFF2-40B4-BE49-F238E27FC236}">
                <a16:creationId xmlns:a16="http://schemas.microsoft.com/office/drawing/2014/main" id="{85DF5664-5C35-4B51-AEA8-83D290FB8B60}"/>
              </a:ext>
            </a:extLst>
          </p:cNvPr>
          <p:cNvSpPr>
            <a:spLocks/>
          </p:cNvSpPr>
          <p:nvPr/>
        </p:nvSpPr>
        <p:spPr bwMode="auto">
          <a:xfrm>
            <a:off x="7971230" y="270274"/>
            <a:ext cx="406004" cy="3143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AD39E80B-AF8D-449C-BD19-7ECB6F580433}"/>
              </a:ext>
            </a:extLst>
          </p:cNvPr>
          <p:cNvSpPr>
            <a:spLocks/>
          </p:cNvSpPr>
          <p:nvPr/>
        </p:nvSpPr>
        <p:spPr bwMode="auto">
          <a:xfrm>
            <a:off x="7530700" y="257179"/>
            <a:ext cx="1294210" cy="1102519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6AF2D1-4F60-42F1-B3F3-22C8928B080F}"/>
              </a:ext>
            </a:extLst>
          </p:cNvPr>
          <p:cNvSpPr>
            <a:spLocks/>
          </p:cNvSpPr>
          <p:nvPr/>
        </p:nvSpPr>
        <p:spPr bwMode="auto">
          <a:xfrm>
            <a:off x="7634284" y="270272"/>
            <a:ext cx="1085850" cy="87153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B5618C91-03A4-4978-8F00-799D19BA9E1B}"/>
              </a:ext>
            </a:extLst>
          </p:cNvPr>
          <p:cNvSpPr>
            <a:spLocks/>
          </p:cNvSpPr>
          <p:nvPr/>
        </p:nvSpPr>
        <p:spPr bwMode="auto">
          <a:xfrm>
            <a:off x="7805738" y="270272"/>
            <a:ext cx="742949" cy="58578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B0A37ABB-B3BB-4E43-B1A8-381E742A92C7}"/>
              </a:ext>
            </a:extLst>
          </p:cNvPr>
          <p:cNvSpPr>
            <a:spLocks/>
          </p:cNvSpPr>
          <p:nvPr/>
        </p:nvSpPr>
        <p:spPr bwMode="auto">
          <a:xfrm>
            <a:off x="7086601" y="242886"/>
            <a:ext cx="2195513" cy="1915716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Oval 39">
            <a:extLst>
              <a:ext uri="{FF2B5EF4-FFF2-40B4-BE49-F238E27FC236}">
                <a16:creationId xmlns:a16="http://schemas.microsoft.com/office/drawing/2014/main" id="{3D92AAD4-912C-4DE9-BB87-D4EB5056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203" y="190501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2" name="Oval 40">
            <a:extLst>
              <a:ext uri="{FF2B5EF4-FFF2-40B4-BE49-F238E27FC236}">
                <a16:creationId xmlns:a16="http://schemas.microsoft.com/office/drawing/2014/main" id="{BCBE6ABB-7B5A-445C-8B50-62D71EEC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371" y="509590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Oval 41">
            <a:extLst>
              <a:ext uri="{FF2B5EF4-FFF2-40B4-BE49-F238E27FC236}">
                <a16:creationId xmlns:a16="http://schemas.microsoft.com/office/drawing/2014/main" id="{1B810AD4-86AA-4F0C-A5A2-8FFBA3A6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557" y="502444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4" name="Text Box 42">
            <a:extLst>
              <a:ext uri="{FF2B5EF4-FFF2-40B4-BE49-F238E27FC236}">
                <a16:creationId xmlns:a16="http://schemas.microsoft.com/office/drawing/2014/main" id="{4A87F02F-8434-4DDF-9AEA-5E107379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004" y="397672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15" name="Freeform 43">
            <a:extLst>
              <a:ext uri="{FF2B5EF4-FFF2-40B4-BE49-F238E27FC236}">
                <a16:creationId xmlns:a16="http://schemas.microsoft.com/office/drawing/2014/main" id="{E63E21AF-07C2-4C70-835F-EB63DD914F66}"/>
              </a:ext>
            </a:extLst>
          </p:cNvPr>
          <p:cNvSpPr>
            <a:spLocks/>
          </p:cNvSpPr>
          <p:nvPr/>
        </p:nvSpPr>
        <p:spPr bwMode="auto">
          <a:xfrm>
            <a:off x="8012905" y="363142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6" name="Text Box 44">
            <a:extLst>
              <a:ext uri="{FF2B5EF4-FFF2-40B4-BE49-F238E27FC236}">
                <a16:creationId xmlns:a16="http://schemas.microsoft.com/office/drawing/2014/main" id="{253154A3-85F9-4B08-A5AA-BAC5FAEA6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133" y="211933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17" name="Text Box 45">
            <a:extLst>
              <a:ext uri="{FF2B5EF4-FFF2-40B4-BE49-F238E27FC236}">
                <a16:creationId xmlns:a16="http://schemas.microsoft.com/office/drawing/2014/main" id="{F30CFE5A-9863-47EE-8907-680C4BEE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114301"/>
            <a:ext cx="108823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1 node</a:t>
            </a:r>
          </a:p>
        </p:txBody>
      </p:sp>
      <p:sp>
        <p:nvSpPr>
          <p:cNvPr id="18" name="Text Box 46">
            <a:extLst>
              <a:ext uri="{FF2B5EF4-FFF2-40B4-BE49-F238E27FC236}">
                <a16:creationId xmlns:a16="http://schemas.microsoft.com/office/drawing/2014/main" id="{841003EB-D50A-468C-9FF2-C9EA19C9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9" y="342901"/>
            <a:ext cx="108823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 nodes</a:t>
            </a:r>
          </a:p>
        </p:txBody>
      </p:sp>
      <p:sp>
        <p:nvSpPr>
          <p:cNvPr id="19" name="Text Box 47">
            <a:extLst>
              <a:ext uri="{FF2B5EF4-FFF2-40B4-BE49-F238E27FC236}">
                <a16:creationId xmlns:a16="http://schemas.microsoft.com/office/drawing/2014/main" id="{D5F0C63B-A777-49D5-971F-A6F12EE0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9" y="647701"/>
            <a:ext cx="108823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</a:t>
            </a:r>
            <a:r>
              <a:rPr lang="en-US" baseline="30000" dirty="0">
                <a:latin typeface="Candara" panose="020E0502030303020204" pitchFamily="34" charset="0"/>
              </a:rPr>
              <a:t>2</a:t>
            </a:r>
            <a:r>
              <a:rPr lang="en-US" dirty="0">
                <a:latin typeface="Candara" panose="020E0502030303020204" pitchFamily="34" charset="0"/>
              </a:rPr>
              <a:t> nodes</a:t>
            </a:r>
          </a:p>
        </p:txBody>
      </p:sp>
      <p:sp>
        <p:nvSpPr>
          <p:cNvPr id="20" name="Text Box 48">
            <a:extLst>
              <a:ext uri="{FF2B5EF4-FFF2-40B4-BE49-F238E27FC236}">
                <a16:creationId xmlns:a16="http://schemas.microsoft.com/office/drawing/2014/main" id="{C057B0E0-AB72-4DF2-B1B4-E47BCE259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9" y="1990725"/>
            <a:ext cx="1095375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Candara" panose="020E0502030303020204" pitchFamily="34" charset="0"/>
              </a:rPr>
              <a:t>b</a:t>
            </a:r>
            <a:r>
              <a:rPr lang="en-US" baseline="30000" dirty="0" err="1">
                <a:latin typeface="Candara" panose="020E0502030303020204" pitchFamily="34" charset="0"/>
              </a:rPr>
              <a:t>d</a:t>
            </a:r>
            <a:r>
              <a:rPr lang="en-US" dirty="0">
                <a:latin typeface="Candara" panose="020E0502030303020204" pitchFamily="34" charset="0"/>
              </a:rPr>
              <a:t> nodes</a:t>
            </a:r>
          </a:p>
        </p:txBody>
      </p:sp>
      <p:sp>
        <p:nvSpPr>
          <p:cNvPr id="21" name="Oval 49">
            <a:extLst>
              <a:ext uri="{FF2B5EF4-FFF2-40B4-BE49-F238E27FC236}">
                <a16:creationId xmlns:a16="http://schemas.microsoft.com/office/drawing/2014/main" id="{D603756F-93BB-4603-9275-D679E3A5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0" y="2096693"/>
            <a:ext cx="134540" cy="1345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50">
            <a:extLst>
              <a:ext uri="{FF2B5EF4-FFF2-40B4-BE49-F238E27FC236}">
                <a16:creationId xmlns:a16="http://schemas.microsoft.com/office/drawing/2014/main" id="{CB86049D-5850-4C87-A3B8-2682E72B4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296" y="1289447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3" name="Oval 51">
            <a:extLst>
              <a:ext uri="{FF2B5EF4-FFF2-40B4-BE49-F238E27FC236}">
                <a16:creationId xmlns:a16="http://schemas.microsoft.com/office/drawing/2014/main" id="{F22A9D35-A7AB-4E3E-B889-D9BFC080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725" y="1706168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49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E5577-BBB4-4DD1-BF0F-CAC74EE0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>
            <a:normAutofit/>
          </a:bodyPr>
          <a:lstStyle/>
          <a:p>
            <a:r>
              <a:rPr lang="en-US" dirty="0"/>
              <a:t>It is also called Dijkstra’s algorithm by theoretical computer scientists.</a:t>
            </a:r>
          </a:p>
          <a:p>
            <a:r>
              <a:rPr lang="en-US" dirty="0"/>
              <a:t>Strategy: expand a least-cost unexpanded node first.</a:t>
            </a:r>
          </a:p>
          <a:p>
            <a:pPr lvl="1"/>
            <a:r>
              <a:rPr lang="en-US" dirty="0"/>
              <a:t>Path-cost function: g(n)</a:t>
            </a:r>
          </a:p>
          <a:p>
            <a:r>
              <a:rPr lang="en-US" dirty="0"/>
              <a:t>Implementation: Frontier is a priority queue</a:t>
            </a:r>
          </a:p>
          <a:p>
            <a:pPr lvl="1"/>
            <a:r>
              <a:rPr lang="en-US" dirty="0"/>
              <a:t>Priority: path cost g(n)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D0AA4-6380-DF4F-B21C-DD1D90EE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1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D23BD2-6464-4F45-B988-534A136210B5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UCS on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7406-AEF4-3447-9EAD-D702A04F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7CC9917-A208-4690-8E5C-42702DC6C090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DC1B49-863A-1841-AEA5-855FDFA499AF}"/>
              </a:ext>
            </a:extLst>
          </p:cNvPr>
          <p:cNvSpPr/>
          <p:nvPr/>
        </p:nvSpPr>
        <p:spPr>
          <a:xfrm>
            <a:off x="3693748" y="3200400"/>
            <a:ext cx="478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140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CF8308-91B8-F347-9AB8-232E4FE4D13F}"/>
              </a:ext>
            </a:extLst>
          </p:cNvPr>
          <p:cNvSpPr/>
          <p:nvPr/>
        </p:nvSpPr>
        <p:spPr>
          <a:xfrm>
            <a:off x="2197744" y="1795046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75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07F022-550F-8247-80A8-99B002260F15}"/>
              </a:ext>
            </a:extLst>
          </p:cNvPr>
          <p:cNvSpPr/>
          <p:nvPr/>
        </p:nvSpPr>
        <p:spPr>
          <a:xfrm>
            <a:off x="1854443" y="3945523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118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F4513B-1530-1A41-88DB-0E049611575D}"/>
              </a:ext>
            </a:extLst>
          </p:cNvPr>
          <p:cNvCxnSpPr>
            <a:cxnSpLocks/>
            <a:stCxn id="7" idx="0"/>
            <a:endCxn id="42" idx="3"/>
          </p:cNvCxnSpPr>
          <p:nvPr/>
        </p:nvCxnSpPr>
        <p:spPr>
          <a:xfrm flipV="1">
            <a:off x="2606040" y="1451498"/>
            <a:ext cx="328398" cy="529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1F3FD56-308A-5C4B-AE4E-5F5CF79C4E77}"/>
              </a:ext>
            </a:extLst>
          </p:cNvPr>
          <p:cNvSpPr/>
          <p:nvPr/>
        </p:nvSpPr>
        <p:spPr>
          <a:xfrm>
            <a:off x="2907656" y="1295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8B2325-173C-B44E-B626-19750DC5CD60}"/>
              </a:ext>
            </a:extLst>
          </p:cNvPr>
          <p:cNvSpPr/>
          <p:nvPr/>
        </p:nvSpPr>
        <p:spPr>
          <a:xfrm>
            <a:off x="2550748" y="990600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146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968C63-D0AE-CE45-B788-2E4B2FA21A6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51792" y="4078550"/>
            <a:ext cx="1027225" cy="4135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3F6967F-3350-A04B-8E94-4F5A7A79D842}"/>
              </a:ext>
            </a:extLst>
          </p:cNvPr>
          <p:cNvSpPr/>
          <p:nvPr/>
        </p:nvSpPr>
        <p:spPr>
          <a:xfrm>
            <a:off x="3452775" y="44653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C78A1-BCBD-5F49-BF3E-997F378E31EA}"/>
              </a:ext>
            </a:extLst>
          </p:cNvPr>
          <p:cNvSpPr/>
          <p:nvPr/>
        </p:nvSpPr>
        <p:spPr>
          <a:xfrm>
            <a:off x="3306861" y="4126766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229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AE4CD5-A9F6-264A-B523-01E330DCFACD}"/>
              </a:ext>
            </a:extLst>
          </p:cNvPr>
          <p:cNvCxnSpPr>
            <a:cxnSpLocks/>
            <a:stCxn id="12" idx="5"/>
            <a:endCxn id="48" idx="1"/>
          </p:cNvCxnSpPr>
          <p:nvPr/>
        </p:nvCxnSpPr>
        <p:spPr>
          <a:xfrm>
            <a:off x="4270899" y="3280299"/>
            <a:ext cx="312165" cy="649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00801B2-8861-C348-B172-4F0530CEC186}"/>
              </a:ext>
            </a:extLst>
          </p:cNvPr>
          <p:cNvSpPr/>
          <p:nvPr/>
        </p:nvSpPr>
        <p:spPr>
          <a:xfrm>
            <a:off x="4556281" y="3903191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E1870E-6D01-9F42-BADB-3B2A573BE28C}"/>
              </a:ext>
            </a:extLst>
          </p:cNvPr>
          <p:cNvSpPr/>
          <p:nvPr/>
        </p:nvSpPr>
        <p:spPr>
          <a:xfrm>
            <a:off x="4135229" y="3979391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220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A24B3D-E23C-5E4F-B6D3-66219885F257}"/>
              </a:ext>
            </a:extLst>
          </p:cNvPr>
          <p:cNvCxnSpPr>
            <a:cxnSpLocks/>
            <a:stCxn id="12" idx="5"/>
            <a:endCxn id="53" idx="2"/>
          </p:cNvCxnSpPr>
          <p:nvPr/>
        </p:nvCxnSpPr>
        <p:spPr>
          <a:xfrm>
            <a:off x="4270898" y="3280298"/>
            <a:ext cx="1444102" cy="91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FFCE1FB-168A-5749-B0AD-5F8E14BE306A}"/>
              </a:ext>
            </a:extLst>
          </p:cNvPr>
          <p:cNvSpPr/>
          <p:nvPr/>
        </p:nvSpPr>
        <p:spPr>
          <a:xfrm>
            <a:off x="5715000" y="3280298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C4F79A-2ABC-AC4C-B141-EB28652B5B5B}"/>
              </a:ext>
            </a:extLst>
          </p:cNvPr>
          <p:cNvSpPr/>
          <p:nvPr/>
        </p:nvSpPr>
        <p:spPr>
          <a:xfrm>
            <a:off x="5870608" y="3200400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239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135A4D-C49C-5F4B-B72E-F3722A0463B7}"/>
              </a:ext>
            </a:extLst>
          </p:cNvPr>
          <p:cNvCxnSpPr>
            <a:cxnSpLocks/>
            <a:stCxn id="12" idx="1"/>
            <a:endCxn id="57" idx="4"/>
          </p:cNvCxnSpPr>
          <p:nvPr/>
        </p:nvCxnSpPr>
        <p:spPr>
          <a:xfrm flipH="1" flipV="1">
            <a:off x="3025878" y="1462680"/>
            <a:ext cx="1115704" cy="1688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EB1E800-A10F-6447-88C4-A47404B15751}"/>
              </a:ext>
            </a:extLst>
          </p:cNvPr>
          <p:cNvSpPr/>
          <p:nvPr/>
        </p:nvSpPr>
        <p:spPr>
          <a:xfrm>
            <a:off x="2934438" y="1279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5EE52D-C3CF-934B-AAC0-A423C9F3648E}"/>
              </a:ext>
            </a:extLst>
          </p:cNvPr>
          <p:cNvSpPr/>
          <p:nvPr/>
        </p:nvSpPr>
        <p:spPr>
          <a:xfrm>
            <a:off x="2931748" y="990600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291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0AF32F-FA56-8C40-B927-D681E4511521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4647722" y="4086072"/>
            <a:ext cx="269131" cy="1823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0DB5C49-794A-1942-9684-4B37D3758F30}"/>
              </a:ext>
            </a:extLst>
          </p:cNvPr>
          <p:cNvSpPr/>
          <p:nvPr/>
        </p:nvSpPr>
        <p:spPr>
          <a:xfrm>
            <a:off x="4840652" y="5909846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C1D968-6008-684C-8313-74B0A0CC24B3}"/>
              </a:ext>
            </a:extLst>
          </p:cNvPr>
          <p:cNvSpPr/>
          <p:nvPr/>
        </p:nvSpPr>
        <p:spPr>
          <a:xfrm>
            <a:off x="5055564" y="5832009"/>
            <a:ext cx="511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366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6D40FE-AC61-C547-B4E7-E17FAFD2F91C}"/>
              </a:ext>
            </a:extLst>
          </p:cNvPr>
          <p:cNvCxnSpPr>
            <a:cxnSpLocks/>
            <a:stCxn id="48" idx="5"/>
            <a:endCxn id="68" idx="2"/>
          </p:cNvCxnSpPr>
          <p:nvPr/>
        </p:nvCxnSpPr>
        <p:spPr>
          <a:xfrm>
            <a:off x="4712380" y="4059290"/>
            <a:ext cx="1276941" cy="6465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F37A2EE-C252-794B-8A37-7E42D0537827}"/>
              </a:ext>
            </a:extLst>
          </p:cNvPr>
          <p:cNvSpPr/>
          <p:nvPr/>
        </p:nvSpPr>
        <p:spPr>
          <a:xfrm>
            <a:off x="5989320" y="4614446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130AE2-1C59-274A-B88B-E40E9C07DE27}"/>
              </a:ext>
            </a:extLst>
          </p:cNvPr>
          <p:cNvSpPr/>
          <p:nvPr/>
        </p:nvSpPr>
        <p:spPr>
          <a:xfrm>
            <a:off x="5923547" y="476357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317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E7375ED-203C-7C40-967E-C9DB31B32617}"/>
              </a:ext>
            </a:extLst>
          </p:cNvPr>
          <p:cNvCxnSpPr>
            <a:cxnSpLocks/>
            <a:stCxn id="45" idx="4"/>
            <a:endCxn id="73" idx="0"/>
          </p:cNvCxnSpPr>
          <p:nvPr/>
        </p:nvCxnSpPr>
        <p:spPr>
          <a:xfrm>
            <a:off x="3542367" y="4648200"/>
            <a:ext cx="25643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B8A3136-2B2F-8843-9258-E908B6E72FE0}"/>
              </a:ext>
            </a:extLst>
          </p:cNvPr>
          <p:cNvSpPr/>
          <p:nvPr/>
        </p:nvSpPr>
        <p:spPr>
          <a:xfrm>
            <a:off x="3478418" y="5074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5B4C75-9F22-FC44-AD11-6A42F93819A6}"/>
              </a:ext>
            </a:extLst>
          </p:cNvPr>
          <p:cNvSpPr/>
          <p:nvPr/>
        </p:nvSpPr>
        <p:spPr>
          <a:xfrm>
            <a:off x="3058235" y="5061022"/>
            <a:ext cx="453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317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98E837-1C01-0D49-BC50-7BC841AC2F6F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3518591" y="5257800"/>
            <a:ext cx="49418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B38B645-9630-E44F-A18C-AA74B684BB43}"/>
              </a:ext>
            </a:extLst>
          </p:cNvPr>
          <p:cNvSpPr/>
          <p:nvPr/>
        </p:nvSpPr>
        <p:spPr>
          <a:xfrm>
            <a:off x="3429000" y="571500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7734CB6-6F3C-D344-BA41-ECDAD1319BED}"/>
              </a:ext>
            </a:extLst>
          </p:cNvPr>
          <p:cNvSpPr/>
          <p:nvPr/>
        </p:nvSpPr>
        <p:spPr>
          <a:xfrm>
            <a:off x="3306561" y="5923293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392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EFF1365-1AD3-854B-A10C-F898889FD9B4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906974" y="3416668"/>
            <a:ext cx="1441259" cy="1837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A9B9BB0-E7F5-7C43-A285-DFE80908A422}"/>
              </a:ext>
            </a:extLst>
          </p:cNvPr>
          <p:cNvSpPr/>
          <p:nvPr/>
        </p:nvSpPr>
        <p:spPr>
          <a:xfrm>
            <a:off x="7321450" y="52273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995A44-8A5F-F448-8AE4-56FD0F42B46A}"/>
              </a:ext>
            </a:extLst>
          </p:cNvPr>
          <p:cNvSpPr/>
          <p:nvPr/>
        </p:nvSpPr>
        <p:spPr>
          <a:xfrm>
            <a:off x="6824198" y="5270556"/>
            <a:ext cx="606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450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78C18E-B839-4C9E-9449-C56F932CD637}"/>
              </a:ext>
            </a:extLst>
          </p:cNvPr>
          <p:cNvSpPr/>
          <p:nvPr/>
        </p:nvSpPr>
        <p:spPr>
          <a:xfrm>
            <a:off x="4916311" y="5932749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0CD286-1751-47F0-83B2-4E913D8DEA36}"/>
              </a:ext>
            </a:extLst>
          </p:cNvPr>
          <p:cNvCxnSpPr>
            <a:cxnSpLocks/>
          </p:cNvCxnSpPr>
          <p:nvPr/>
        </p:nvCxnSpPr>
        <p:spPr>
          <a:xfrm flipV="1">
            <a:off x="5071736" y="4797328"/>
            <a:ext cx="917584" cy="1195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F354C55-71AF-4FE0-9821-2B84D9DEB386}"/>
              </a:ext>
            </a:extLst>
          </p:cNvPr>
          <p:cNvSpPr/>
          <p:nvPr/>
        </p:nvSpPr>
        <p:spPr>
          <a:xfrm>
            <a:off x="5431922" y="5833646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455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EA2AD2-E97B-4463-A531-99A97682D424}"/>
              </a:ext>
            </a:extLst>
          </p:cNvPr>
          <p:cNvCxnSpPr>
            <a:cxnSpLocks/>
            <a:stCxn id="68" idx="5"/>
            <a:endCxn id="70" idx="1"/>
          </p:cNvCxnSpPr>
          <p:nvPr/>
        </p:nvCxnSpPr>
        <p:spPr>
          <a:xfrm>
            <a:off x="6145418" y="4770544"/>
            <a:ext cx="1196564" cy="590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5C67343-854D-4445-A039-58A471D6B139}"/>
              </a:ext>
            </a:extLst>
          </p:cNvPr>
          <p:cNvSpPr/>
          <p:nvPr/>
        </p:nvSpPr>
        <p:spPr>
          <a:xfrm>
            <a:off x="7315200" y="53340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A4343C-9607-45AC-990B-EBBE623D7819}"/>
              </a:ext>
            </a:extLst>
          </p:cNvPr>
          <p:cNvSpPr/>
          <p:nvPr/>
        </p:nvSpPr>
        <p:spPr>
          <a:xfrm>
            <a:off x="6860825" y="5452646"/>
            <a:ext cx="606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418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BFA1D8-0335-43D2-933F-5043BD27E69E}"/>
              </a:ext>
            </a:extLst>
          </p:cNvPr>
          <p:cNvCxnSpPr>
            <a:cxnSpLocks/>
            <a:stCxn id="63" idx="2"/>
            <a:endCxn id="76" idx="0"/>
          </p:cNvCxnSpPr>
          <p:nvPr/>
        </p:nvCxnSpPr>
        <p:spPr>
          <a:xfrm flipH="1" flipV="1">
            <a:off x="3518592" y="5791200"/>
            <a:ext cx="1322061" cy="210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DB9BDFE-53D2-4ADE-B4D0-8668115F4AA3}"/>
              </a:ext>
            </a:extLst>
          </p:cNvPr>
          <p:cNvSpPr/>
          <p:nvPr/>
        </p:nvSpPr>
        <p:spPr>
          <a:xfrm>
            <a:off x="3429000" y="579120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3FC397-3EAE-4FD7-857C-D991CC9F356C}"/>
              </a:ext>
            </a:extLst>
          </p:cNvPr>
          <p:cNvSpPr/>
          <p:nvPr/>
        </p:nvSpPr>
        <p:spPr>
          <a:xfrm>
            <a:off x="3458961" y="6075693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3231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 animBg="1"/>
      <p:bldP spid="17" grpId="0" animBg="1"/>
      <p:bldP spid="8" grpId="0"/>
      <p:bldP spid="35" grpId="0"/>
      <p:bldP spid="36" grpId="0"/>
      <p:bldP spid="42" grpId="0" animBg="1"/>
      <p:bldP spid="43" grpId="0"/>
      <p:bldP spid="45" grpId="0" animBg="1"/>
      <p:bldP spid="46" grpId="0"/>
      <p:bldP spid="48" grpId="0" animBg="1"/>
      <p:bldP spid="49" grpId="0"/>
      <p:bldP spid="53" grpId="0" animBg="1"/>
      <p:bldP spid="54" grpId="0"/>
      <p:bldP spid="57" grpId="0" animBg="1"/>
      <p:bldP spid="61" grpId="1"/>
      <p:bldP spid="63" grpId="0" animBg="1"/>
      <p:bldP spid="64" grpId="0"/>
      <p:bldP spid="68" grpId="0" animBg="1"/>
      <p:bldP spid="69" grpId="0"/>
      <p:bldP spid="73" grpId="0" animBg="1"/>
      <p:bldP spid="74" grpId="0"/>
      <p:bldP spid="82" grpId="0" animBg="1"/>
      <p:bldP spid="83" grpId="0"/>
      <p:bldP spid="86" grpId="0" animBg="1"/>
      <p:bldP spid="87" grpId="0"/>
      <p:bldP spid="55" grpId="0" animBg="1"/>
      <p:bldP spid="65" grpId="0"/>
      <p:bldP spid="70" grpId="0" animBg="1"/>
      <p:bldP spid="71" grpId="0"/>
      <p:bldP spid="76" grpId="0" animBg="1"/>
      <p:bldP spid="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32480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UCS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62967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337131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60829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356566" y="4307294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462967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B231D1-FA02-DF47-963F-53653C62EEB1}"/>
              </a:ext>
            </a:extLst>
          </p:cNvPr>
          <p:cNvSpPr>
            <a:spLocks noChangeAspect="1"/>
          </p:cNvSpPr>
          <p:nvPr/>
        </p:nvSpPr>
        <p:spPr>
          <a:xfrm>
            <a:off x="608295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33713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BEC63B-8E4B-5140-A0AC-746108C98EFF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0520AC-525F-B541-8FE5-CE89B2F816C5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7FD804-4BB8-D441-BBC6-1C2921167EE8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CF862-D7CF-7C48-A33F-79CC9A3D809D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8CCC84-69D5-8C48-A5AD-5C4D13F822CB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8C1996-0D98-C54D-9DA5-B2EC99C36B6A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54AF83-35BD-D74C-AA35-9FBED4B6EE8B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AFA628-92A9-1347-BF23-86366209D7BB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6C83B0-73A6-534F-9759-C96BC143A0B9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1D2F25-AD39-9947-B9FC-9ECC04591D5B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9AB77E-C0F0-0D47-A91A-91309F371C87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A15BD8-9F99-034F-ABC2-FBEBCA6CF946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B066F1-BA68-2548-9178-5DB200F376AD}"/>
              </a:ext>
            </a:extLst>
          </p:cNvPr>
          <p:cNvSpPr/>
          <p:nvPr/>
        </p:nvSpPr>
        <p:spPr>
          <a:xfrm>
            <a:off x="3202869" y="6012199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Subscript is the path-cost by far, which decides the priority.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1F7CCD-A16C-C14C-8AF9-A1D5F82114E0}"/>
              </a:ext>
            </a:extLst>
          </p:cNvPr>
          <p:cNvSpPr>
            <a:spLocks noChangeAspect="1"/>
          </p:cNvSpPr>
          <p:nvPr/>
        </p:nvSpPr>
        <p:spPr>
          <a:xfrm>
            <a:off x="388385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596AD7D-EB33-984C-9CE5-ABDCA0CF1F29}"/>
              </a:ext>
            </a:extLst>
          </p:cNvPr>
          <p:cNvSpPr>
            <a:spLocks noChangeAspect="1"/>
          </p:cNvSpPr>
          <p:nvPr/>
        </p:nvSpPr>
        <p:spPr>
          <a:xfrm>
            <a:off x="4644554" y="4301732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2AF34F-F121-7145-AB4F-C72C75ED3B5D}"/>
              </a:ext>
            </a:extLst>
          </p:cNvPr>
          <p:cNvSpPr>
            <a:spLocks noChangeAspect="1"/>
          </p:cNvSpPr>
          <p:nvPr/>
        </p:nvSpPr>
        <p:spPr>
          <a:xfrm>
            <a:off x="6085881" y="4311805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639E136-DC72-E74C-8BB4-FE1567DA7409}"/>
              </a:ext>
            </a:extLst>
          </p:cNvPr>
          <p:cNvSpPr>
            <a:spLocks noChangeAspect="1"/>
          </p:cNvSpPr>
          <p:nvPr/>
        </p:nvSpPr>
        <p:spPr>
          <a:xfrm>
            <a:off x="5356566" y="494266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652C2E4-3362-CA46-9A2E-837A35F1553D}"/>
              </a:ext>
            </a:extLst>
          </p:cNvPr>
          <p:cNvSpPr>
            <a:spLocks noChangeAspect="1"/>
          </p:cNvSpPr>
          <p:nvPr/>
        </p:nvSpPr>
        <p:spPr>
          <a:xfrm>
            <a:off x="3886760" y="3024095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FECD60B-66E9-E447-B8F5-22CF66A8ED90}"/>
              </a:ext>
            </a:extLst>
          </p:cNvPr>
          <p:cNvSpPr>
            <a:spLocks noChangeAspect="1"/>
          </p:cNvSpPr>
          <p:nvPr/>
        </p:nvSpPr>
        <p:spPr>
          <a:xfrm>
            <a:off x="3887142" y="4326675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A21A1B1-3C8D-2442-853F-62A77C70B9C0}"/>
              </a:ext>
            </a:extLst>
          </p:cNvPr>
          <p:cNvSpPr>
            <a:spLocks noChangeAspect="1"/>
          </p:cNvSpPr>
          <p:nvPr/>
        </p:nvSpPr>
        <p:spPr>
          <a:xfrm>
            <a:off x="4654076" y="494266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4D29D2-62C6-0743-B268-48AEDE92C419}"/>
              </a:ext>
            </a:extLst>
          </p:cNvPr>
          <p:cNvSpPr>
            <a:spLocks noChangeAspect="1"/>
          </p:cNvSpPr>
          <p:nvPr/>
        </p:nvSpPr>
        <p:spPr>
          <a:xfrm>
            <a:off x="6849644" y="432347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702931C-8AF5-F04C-820A-6D401A90964F}"/>
              </a:ext>
            </a:extLst>
          </p:cNvPr>
          <p:cNvSpPr>
            <a:spLocks noChangeAspect="1"/>
          </p:cNvSpPr>
          <p:nvPr/>
        </p:nvSpPr>
        <p:spPr>
          <a:xfrm>
            <a:off x="6094688" y="493052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B052CFE-AEDE-4C46-8EED-6AC5A1747AB4}"/>
              </a:ext>
            </a:extLst>
          </p:cNvPr>
          <p:cNvSpPr>
            <a:spLocks noChangeAspect="1"/>
          </p:cNvSpPr>
          <p:nvPr/>
        </p:nvSpPr>
        <p:spPr>
          <a:xfrm>
            <a:off x="3904308" y="236891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40E4FC-AB8B-0347-9F66-35598F69C0CA}"/>
              </a:ext>
            </a:extLst>
          </p:cNvPr>
          <p:cNvSpPr>
            <a:spLocks noChangeAspect="1"/>
          </p:cNvSpPr>
          <p:nvPr/>
        </p:nvSpPr>
        <p:spPr>
          <a:xfrm>
            <a:off x="3904308" y="16764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BDAC36-5EAC-4247-BBC7-7545569C0F18}"/>
              </a:ext>
            </a:extLst>
          </p:cNvPr>
          <p:cNvSpPr>
            <a:spLocks noChangeAspect="1"/>
          </p:cNvSpPr>
          <p:nvPr/>
        </p:nvSpPr>
        <p:spPr>
          <a:xfrm>
            <a:off x="3883851" y="493207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DAF208D-C66F-3B41-A021-DA2D0A5DF786}"/>
              </a:ext>
            </a:extLst>
          </p:cNvPr>
          <p:cNvSpPr>
            <a:spLocks noChangeAspect="1"/>
          </p:cNvSpPr>
          <p:nvPr/>
        </p:nvSpPr>
        <p:spPr>
          <a:xfrm>
            <a:off x="7555305" y="433055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EA8863F-D023-304A-B0B6-3F31A36A7567}"/>
              </a:ext>
            </a:extLst>
          </p:cNvPr>
          <p:cNvSpPr>
            <a:spLocks noChangeAspect="1"/>
          </p:cNvSpPr>
          <p:nvPr/>
        </p:nvSpPr>
        <p:spPr>
          <a:xfrm>
            <a:off x="6849644" y="493052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FA1D8D9-BAA5-2541-876B-A2FC1435B471}"/>
              </a:ext>
            </a:extLst>
          </p:cNvPr>
          <p:cNvSpPr>
            <a:spLocks noChangeAspect="1"/>
          </p:cNvSpPr>
          <p:nvPr/>
        </p:nvSpPr>
        <p:spPr>
          <a:xfrm>
            <a:off x="4648302" y="16764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61EA391-C70C-3D4B-889C-DBA75616714D}"/>
              </a:ext>
            </a:extLst>
          </p:cNvPr>
          <p:cNvSpPr>
            <a:spLocks noChangeAspect="1"/>
          </p:cNvSpPr>
          <p:nvPr/>
        </p:nvSpPr>
        <p:spPr>
          <a:xfrm>
            <a:off x="7565086" y="3686654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F33FC4-1FE1-4B42-A593-C8CA195E052D}"/>
              </a:ext>
            </a:extLst>
          </p:cNvPr>
          <p:cNvSpPr>
            <a:spLocks noChangeAspect="1"/>
          </p:cNvSpPr>
          <p:nvPr/>
        </p:nvSpPr>
        <p:spPr>
          <a:xfrm>
            <a:off x="7565086" y="494266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A81BA68-2CC6-C64A-BF62-2F07B61D5216}"/>
              </a:ext>
            </a:extLst>
          </p:cNvPr>
          <p:cNvSpPr>
            <a:spLocks noChangeAspect="1"/>
          </p:cNvSpPr>
          <p:nvPr/>
        </p:nvSpPr>
        <p:spPr>
          <a:xfrm>
            <a:off x="5350731" y="168682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B5ECD98-B0D5-E24C-B3E8-E6DBD93DDB31}"/>
              </a:ext>
            </a:extLst>
          </p:cNvPr>
          <p:cNvSpPr>
            <a:spLocks noChangeAspect="1"/>
          </p:cNvSpPr>
          <p:nvPr/>
        </p:nvSpPr>
        <p:spPr>
          <a:xfrm>
            <a:off x="7565086" y="3029893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C0FA892-1069-8846-9570-6E1FFAFB7182}"/>
              </a:ext>
            </a:extLst>
          </p:cNvPr>
          <p:cNvSpPr>
            <a:spLocks noChangeAspect="1"/>
          </p:cNvSpPr>
          <p:nvPr/>
        </p:nvSpPr>
        <p:spPr>
          <a:xfrm>
            <a:off x="6054931" y="16764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D846E0C-3FCF-154F-8E77-92FB79B3ECAC}"/>
              </a:ext>
            </a:extLst>
          </p:cNvPr>
          <p:cNvSpPr>
            <a:spLocks noChangeAspect="1"/>
          </p:cNvSpPr>
          <p:nvPr/>
        </p:nvSpPr>
        <p:spPr>
          <a:xfrm>
            <a:off x="7555305" y="2377051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3D0F9A-A136-B841-AEEB-6442B583806D}"/>
              </a:ext>
            </a:extLst>
          </p:cNvPr>
          <p:cNvSpPr>
            <a:spLocks noChangeAspect="1"/>
          </p:cNvSpPr>
          <p:nvPr/>
        </p:nvSpPr>
        <p:spPr>
          <a:xfrm>
            <a:off x="7557466" y="168837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FF7C398-BD30-3642-A5AD-DC674ED18A5B}"/>
              </a:ext>
            </a:extLst>
          </p:cNvPr>
          <p:cNvSpPr>
            <a:spLocks noChangeAspect="1"/>
          </p:cNvSpPr>
          <p:nvPr/>
        </p:nvSpPr>
        <p:spPr>
          <a:xfrm>
            <a:off x="6793890" y="168682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9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68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700"/>
                            </p:stCondLst>
                            <p:childTnLst>
                              <p:par>
                                <p:cTn id="2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3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900"/>
                            </p:stCondLst>
                            <p:childTnLst>
                              <p:par>
                                <p:cTn id="2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78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100"/>
                            </p:stCondLst>
                            <p:childTnLst>
                              <p:par>
                                <p:cTn id="2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3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300"/>
                            </p:stCondLst>
                            <p:childTnLst>
                              <p:par>
                                <p:cTn id="2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8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93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700"/>
                            </p:stCondLst>
                            <p:childTnLst>
                              <p:par>
                                <p:cTn id="2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9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900"/>
                            </p:stCondLst>
                            <p:childTnLst>
                              <p:par>
                                <p:cTn id="3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0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  <p:bldP spid="23" grpId="0"/>
      <p:bldP spid="25" grpId="0"/>
      <p:bldP spid="27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E289-6821-4923-BB19-2DD7533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UCS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27F61-6CA8-AD48-B8BE-EE03E0D1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CFDA68-37FC-482D-8EB3-E6C57AF3E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49879"/>
              </p:ext>
            </p:extLst>
          </p:nvPr>
        </p:nvGraphicFramePr>
        <p:xfrm>
          <a:off x="2097694" y="2799268"/>
          <a:ext cx="8021176" cy="2153732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539721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Yes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>
                          <a:latin typeface="Candara" panose="020E0502030303020204" pitchFamily="34" charset="0"/>
                        </a:rPr>
                        <a:t>C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*/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  <a:sym typeface="Symbol" pitchFamily="18" charset="2"/>
                        </a:rPr>
                        <a:t>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53182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>
                          <a:latin typeface="Candara" panose="020E0502030303020204" pitchFamily="34" charset="0"/>
                        </a:rPr>
                        <a:t>C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</a:rPr>
                        <a:t>*/</a:t>
                      </a:r>
                      <a:r>
                        <a:rPr lang="en-US" sz="2400" baseline="30000" dirty="0">
                          <a:latin typeface="Candara" panose="020E0502030303020204" pitchFamily="34" charset="0"/>
                          <a:sym typeface="Symbol" pitchFamily="18" charset="2"/>
                        </a:rPr>
                        <a:t>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47891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Yes, nodes expanded in increasing order of g(n).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  <p:sp>
        <p:nvSpPr>
          <p:cNvPr id="24" name="Freeform 67">
            <a:extLst>
              <a:ext uri="{FF2B5EF4-FFF2-40B4-BE49-F238E27FC236}">
                <a16:creationId xmlns:a16="http://schemas.microsoft.com/office/drawing/2014/main" id="{C7C4EB79-606C-4778-917F-980A19F1935C}"/>
              </a:ext>
            </a:extLst>
          </p:cNvPr>
          <p:cNvSpPr>
            <a:spLocks/>
          </p:cNvSpPr>
          <p:nvPr/>
        </p:nvSpPr>
        <p:spPr bwMode="auto">
          <a:xfrm>
            <a:off x="8320087" y="320278"/>
            <a:ext cx="1212056" cy="1785938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Freeform 67">
            <a:extLst>
              <a:ext uri="{FF2B5EF4-FFF2-40B4-BE49-F238E27FC236}">
                <a16:creationId xmlns:a16="http://schemas.microsoft.com/office/drawing/2014/main" id="{A375C301-F06F-4402-BD7C-C3B42CCAA653}"/>
              </a:ext>
            </a:extLst>
          </p:cNvPr>
          <p:cNvSpPr>
            <a:spLocks/>
          </p:cNvSpPr>
          <p:nvPr/>
        </p:nvSpPr>
        <p:spPr bwMode="auto">
          <a:xfrm>
            <a:off x="8434387" y="320280"/>
            <a:ext cx="1028700" cy="142863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Text Box 42">
            <a:extLst>
              <a:ext uri="{FF2B5EF4-FFF2-40B4-BE49-F238E27FC236}">
                <a16:creationId xmlns:a16="http://schemas.microsoft.com/office/drawing/2014/main" id="{E8A25835-4CA8-46C4-9416-7BD47BF4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779" y="604839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27" name="Freeform 38">
            <a:extLst>
              <a:ext uri="{FF2B5EF4-FFF2-40B4-BE49-F238E27FC236}">
                <a16:creationId xmlns:a16="http://schemas.microsoft.com/office/drawing/2014/main" id="{F50907D4-2AC2-482C-8B34-BF0048F96189}"/>
              </a:ext>
            </a:extLst>
          </p:cNvPr>
          <p:cNvSpPr>
            <a:spLocks/>
          </p:cNvSpPr>
          <p:nvPr/>
        </p:nvSpPr>
        <p:spPr bwMode="auto">
          <a:xfrm>
            <a:off x="7953376" y="450053"/>
            <a:ext cx="2195513" cy="1915716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8" name="Oval 39">
            <a:extLst>
              <a:ext uri="{FF2B5EF4-FFF2-40B4-BE49-F238E27FC236}">
                <a16:creationId xmlns:a16="http://schemas.microsoft.com/office/drawing/2014/main" id="{89062561-1D79-48F4-A427-2822556B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977" y="397668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9" name="Oval 40">
            <a:extLst>
              <a:ext uri="{FF2B5EF4-FFF2-40B4-BE49-F238E27FC236}">
                <a16:creationId xmlns:a16="http://schemas.microsoft.com/office/drawing/2014/main" id="{8B72A72D-57E6-4216-BC37-64EB1E35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145" y="716757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0" name="Oval 41">
            <a:extLst>
              <a:ext uri="{FF2B5EF4-FFF2-40B4-BE49-F238E27FC236}">
                <a16:creationId xmlns:a16="http://schemas.microsoft.com/office/drawing/2014/main" id="{488ED2B4-70D6-4171-B3AC-8818A23A3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334" y="709611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" name="Freeform 43">
            <a:extLst>
              <a:ext uri="{FF2B5EF4-FFF2-40B4-BE49-F238E27FC236}">
                <a16:creationId xmlns:a16="http://schemas.microsoft.com/office/drawing/2014/main" id="{FF37FB2C-2075-415D-A961-FE252CBE7DA2}"/>
              </a:ext>
            </a:extLst>
          </p:cNvPr>
          <p:cNvSpPr>
            <a:spLocks/>
          </p:cNvSpPr>
          <p:nvPr/>
        </p:nvSpPr>
        <p:spPr bwMode="auto">
          <a:xfrm>
            <a:off x="8879679" y="570309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2" name="Text Box 44">
            <a:extLst>
              <a:ext uri="{FF2B5EF4-FFF2-40B4-BE49-F238E27FC236}">
                <a16:creationId xmlns:a16="http://schemas.microsoft.com/office/drawing/2014/main" id="{2A327D2E-FD2C-4CB6-BCF3-D7867915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2987" y="434580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33" name="Oval 49">
            <a:extLst>
              <a:ext uri="{FF2B5EF4-FFF2-40B4-BE49-F238E27FC236}">
                <a16:creationId xmlns:a16="http://schemas.microsoft.com/office/drawing/2014/main" id="{0E94DF68-30C6-4118-B546-C4B5BA83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2303860"/>
            <a:ext cx="134540" cy="1345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4" name="Oval 50">
            <a:extLst>
              <a:ext uri="{FF2B5EF4-FFF2-40B4-BE49-F238E27FC236}">
                <a16:creationId xmlns:a16="http://schemas.microsoft.com/office/drawing/2014/main" id="{39EB53BA-BB24-4C58-A225-7D47444C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070" y="1496614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5" name="Oval 51">
            <a:extLst>
              <a:ext uri="{FF2B5EF4-FFF2-40B4-BE49-F238E27FC236}">
                <a16:creationId xmlns:a16="http://schemas.microsoft.com/office/drawing/2014/main" id="{8564FBEF-5D05-4117-84FB-F1009982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8502" y="1913335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6" name="AutoShape 55">
            <a:extLst>
              <a:ext uri="{FF2B5EF4-FFF2-40B4-BE49-F238E27FC236}">
                <a16:creationId xmlns:a16="http://schemas.microsoft.com/office/drawing/2014/main" id="{E8A8D3EC-A7AF-4B4C-AC26-5CA324A465C4}"/>
              </a:ext>
            </a:extLst>
          </p:cNvPr>
          <p:cNvSpPr>
            <a:spLocks/>
          </p:cNvSpPr>
          <p:nvPr/>
        </p:nvSpPr>
        <p:spPr bwMode="auto">
          <a:xfrm>
            <a:off x="7862886" y="472678"/>
            <a:ext cx="288129" cy="1273969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60B25ED9-19D0-4A6C-AE16-0CC5257D6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131" y="782238"/>
            <a:ext cx="1085850" cy="62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Times New Roman" pitchFamily="18" charset="0"/>
              </a:rPr>
              <a:t>C*/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>
                <a:latin typeface="Candara" panose="020E0502030303020204" pitchFamily="34" charset="0"/>
              </a:rPr>
              <a:t>  “tiers”</a:t>
            </a:r>
          </a:p>
        </p:txBody>
      </p:sp>
      <p:sp>
        <p:nvSpPr>
          <p:cNvPr id="38" name="Freeform 67">
            <a:extLst>
              <a:ext uri="{FF2B5EF4-FFF2-40B4-BE49-F238E27FC236}">
                <a16:creationId xmlns:a16="http://schemas.microsoft.com/office/drawing/2014/main" id="{BD0AF30A-0708-45CE-9635-0A4EB9E0DDDB}"/>
              </a:ext>
            </a:extLst>
          </p:cNvPr>
          <p:cNvSpPr>
            <a:spLocks/>
          </p:cNvSpPr>
          <p:nvPr/>
        </p:nvSpPr>
        <p:spPr bwMode="auto">
          <a:xfrm>
            <a:off x="8662986" y="377550"/>
            <a:ext cx="628650" cy="91428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E3D10AC0-58AE-4823-9A16-1D61C9DB0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356" y="1097755"/>
            <a:ext cx="59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c </a:t>
            </a:r>
            <a:r>
              <a:rPr lang="en-US" dirty="0">
                <a:latin typeface="Candara" panose="020E0502030303020204" pitchFamily="34" charset="0"/>
                <a:sym typeface="Symbol" pitchFamily="18" charset="2"/>
              </a:rPr>
              <a:t> 3</a:t>
            </a:r>
          </a:p>
        </p:txBody>
      </p:sp>
      <p:sp>
        <p:nvSpPr>
          <p:cNvPr id="40" name="Text Box 23">
            <a:extLst>
              <a:ext uri="{FF2B5EF4-FFF2-40B4-BE49-F238E27FC236}">
                <a16:creationId xmlns:a16="http://schemas.microsoft.com/office/drawing/2014/main" id="{6AD3211E-7EA0-4FDC-A016-BAC5A373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801289"/>
            <a:ext cx="659606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c </a:t>
            </a:r>
            <a:r>
              <a:rPr lang="en-US" dirty="0">
                <a:latin typeface="Candara" panose="020E0502030303020204" pitchFamily="34" charset="0"/>
                <a:sym typeface="Symbol" pitchFamily="18" charset="2"/>
              </a:rPr>
              <a:t> 2</a:t>
            </a:r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6E719F4D-B6EC-48E1-8489-5133817C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930" y="517921"/>
            <a:ext cx="77867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c </a:t>
            </a:r>
            <a:r>
              <a:rPr lang="en-US" dirty="0">
                <a:latin typeface="Candara" panose="020E0502030303020204" pitchFamily="34" charset="0"/>
                <a:sym typeface="Symbol" pitchFamily="18" charset="2"/>
              </a:rPr>
              <a:t>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616662-87A9-463F-924A-53ECCD110CBE}"/>
              </a:ext>
            </a:extLst>
          </p:cNvPr>
          <p:cNvSpPr/>
          <p:nvPr/>
        </p:nvSpPr>
        <p:spPr>
          <a:xfrm>
            <a:off x="1962923" y="1491997"/>
            <a:ext cx="47323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sym typeface="Symbol" pitchFamily="18" charset="2"/>
              </a:rPr>
              <a:t>: the low bound of </a:t>
            </a:r>
            <a:r>
              <a:rPr lang="en-US" sz="2400" dirty="0">
                <a:latin typeface="Candara" panose="020E0502030303020204" pitchFamily="34" charset="0"/>
              </a:rPr>
              <a:t>step cost </a:t>
            </a:r>
          </a:p>
          <a:p>
            <a:r>
              <a:rPr lang="en-US" sz="2400" dirty="0">
                <a:latin typeface="Candara" panose="020E0502030303020204" pitchFamily="34" charset="0"/>
              </a:rPr>
              <a:t>C*: the cost of the optimal 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750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7878372" y="3943351"/>
            <a:ext cx="1434703" cy="132873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UCS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6324600" cy="5334000"/>
          </a:xfrm>
        </p:spPr>
        <p:txBody>
          <a:bodyPr>
            <a:normAutofit/>
          </a:bodyPr>
          <a:lstStyle/>
          <a:p>
            <a:r>
              <a:rPr lang="en-US" dirty="0"/>
              <a:t>Remember: UCS explores increasing cost contours</a:t>
            </a:r>
          </a:p>
          <a:p>
            <a:r>
              <a:rPr lang="en-US" dirty="0"/>
              <a:t>The good: UCS is complete and optimal!</a:t>
            </a:r>
          </a:p>
          <a:p>
            <a:r>
              <a:rPr lang="en-US" dirty="0"/>
              <a:t>The bad:</a:t>
            </a:r>
          </a:p>
          <a:p>
            <a:pPr lvl="1"/>
            <a:r>
              <a:rPr lang="en-US" dirty="0"/>
              <a:t>Explores options in every “direction”</a:t>
            </a:r>
          </a:p>
          <a:p>
            <a:pPr lvl="1"/>
            <a:r>
              <a:rPr lang="en-US" dirty="0"/>
              <a:t>No information about goal location</a:t>
            </a:r>
          </a:p>
          <a:p>
            <a:r>
              <a:rPr lang="en-US" dirty="0"/>
              <a:t>We’ll fix that soon!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EE4A9-641F-EC49-9949-5C158260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8555836" y="4525569"/>
            <a:ext cx="122635" cy="11549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8279611" y="4612485"/>
            <a:ext cx="76556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9251161" y="4542237"/>
            <a:ext cx="122635" cy="115491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9296400" y="4630344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8279611" y="4269586"/>
            <a:ext cx="652463" cy="652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706490" y="1885953"/>
            <a:ext cx="1932810" cy="1683543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68577" tIns="34289" rIns="68577" bIns="34289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68577" tIns="34289" rIns="68577" bIns="34289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555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77" tIns="34289" rIns="68577" bIns="3428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ndara" panose="020E0502030303020204" pitchFamily="34" charset="0"/>
                </a:rPr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77" tIns="34289" rIns="68577" bIns="34289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68577" tIns="34289" rIns="68577" bIns="34289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68577" tIns="34289" rIns="68577" bIns="34289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1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77" tIns="34289" rIns="68577" bIns="3428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ndara" panose="020E0502030303020204" pitchFamily="34" charset="0"/>
                </a:rPr>
                <a:t>c </a:t>
              </a:r>
              <a:r>
                <a:rPr lang="en-US" dirty="0">
                  <a:latin typeface="Candara" panose="020E0502030303020204" pitchFamily="34" charset="0"/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1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77" tIns="34289" rIns="68577" bIns="3428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ndara" panose="020E0502030303020204" pitchFamily="34" charset="0"/>
                </a:rPr>
                <a:t>c </a:t>
              </a:r>
              <a:r>
                <a:rPr lang="en-US" dirty="0">
                  <a:latin typeface="Candara" panose="020E0502030303020204" pitchFamily="34" charset="0"/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1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77" tIns="34289" rIns="68577" bIns="3428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ndara" panose="020E0502030303020204" pitchFamily="34" charset="0"/>
                </a:rPr>
                <a:t>c </a:t>
              </a:r>
              <a:r>
                <a:rPr lang="en-US" dirty="0">
                  <a:latin typeface="Candara" panose="020E0502030303020204" pitchFamily="34" charset="0"/>
                  <a:sym typeface="Symbol" pitchFamily="18" charset="2"/>
                </a:rPr>
                <a:t>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9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6D57F5-7DFD-41DF-A288-126BA21D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Expand a deepest node first</a:t>
            </a:r>
          </a:p>
          <a:p>
            <a:r>
              <a:rPr lang="en-US" dirty="0"/>
              <a:t>Implementation: Frontier is a LIFO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47C2-A6AA-614F-AB6F-56DF21F3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42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247FF7F-F5DD-E94F-98B7-1E016E14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8" y="1295400"/>
            <a:ext cx="8469263" cy="510540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BA9EC5C9-F7BA-384E-AA15-FAED079044D0}"/>
              </a:ext>
            </a:extLst>
          </p:cNvPr>
          <p:cNvSpPr/>
          <p:nvPr/>
        </p:nvSpPr>
        <p:spPr>
          <a:xfrm>
            <a:off x="7239000" y="5181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D95784-6237-8447-9A0C-42AB41FC9373}"/>
              </a:ext>
            </a:extLst>
          </p:cNvPr>
          <p:cNvSpPr/>
          <p:nvPr/>
        </p:nvSpPr>
        <p:spPr>
          <a:xfrm>
            <a:off x="2209800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DFS on Traveling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3DE7-28A4-544A-B6EC-9F46777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F2F512-43C0-4DD9-971E-C39764A37F47}"/>
              </a:ext>
            </a:extLst>
          </p:cNvPr>
          <p:cNvSpPr/>
          <p:nvPr/>
        </p:nvSpPr>
        <p:spPr>
          <a:xfrm>
            <a:off x="2255520" y="2590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8967E-187D-4450-A87C-85CCEF81BA1A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362200" y="2137298"/>
            <a:ext cx="179182" cy="42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6FC681-5C9E-4F73-8447-B4BEE758DD99}"/>
              </a:ext>
            </a:extLst>
          </p:cNvPr>
          <p:cNvSpPr/>
          <p:nvPr/>
        </p:nvSpPr>
        <p:spPr>
          <a:xfrm>
            <a:off x="2514600" y="1981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DA3C3E-09EE-41F3-8E86-D3C493BA9A7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438400" y="2682240"/>
            <a:ext cx="16764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68541B-1A39-47B1-9B37-31A0E3E2F49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35419" y="2751936"/>
            <a:ext cx="13391" cy="11799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849AE2-0F85-4312-8B68-56590829FC38}"/>
              </a:ext>
            </a:extLst>
          </p:cNvPr>
          <p:cNvSpPr/>
          <p:nvPr/>
        </p:nvSpPr>
        <p:spPr>
          <a:xfrm>
            <a:off x="2259218" y="39319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3768A7-F192-2242-A96C-DEBBEC15F5AB}"/>
              </a:ext>
            </a:extLst>
          </p:cNvPr>
          <p:cNvSpPr/>
          <p:nvPr/>
        </p:nvSpPr>
        <p:spPr>
          <a:xfrm>
            <a:off x="4114800" y="31242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6664BC-BDF5-4B2C-8E51-A051994A3A4F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590800" y="1484051"/>
            <a:ext cx="285862" cy="480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DE9F702-F6BA-4CFC-A596-D6C124A57547}"/>
              </a:ext>
            </a:extLst>
          </p:cNvPr>
          <p:cNvSpPr/>
          <p:nvPr/>
        </p:nvSpPr>
        <p:spPr>
          <a:xfrm>
            <a:off x="2849880" y="1327953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587B02-98FF-41B2-9503-A3DD83616018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3055620" y="1484052"/>
            <a:ext cx="1158510" cy="1652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75664F7-D492-4B89-A275-A81AB7BB6228}"/>
              </a:ext>
            </a:extLst>
          </p:cNvPr>
          <p:cNvSpPr/>
          <p:nvPr/>
        </p:nvSpPr>
        <p:spPr>
          <a:xfrm>
            <a:off x="4204391" y="3097643"/>
            <a:ext cx="66507" cy="457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FA9D00-920D-4A86-9155-B99A3AB7BBED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4270898" y="3280298"/>
            <a:ext cx="377302" cy="651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D294F32-E4CA-4FA8-81FD-0220F7D41121}"/>
              </a:ext>
            </a:extLst>
          </p:cNvPr>
          <p:cNvSpPr/>
          <p:nvPr/>
        </p:nvSpPr>
        <p:spPr>
          <a:xfrm>
            <a:off x="4556760" y="3918753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445444-6A16-4494-9FD7-379D69F62FF0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4297680" y="3215640"/>
            <a:ext cx="1554480" cy="102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19E2230-FBE6-47F3-B893-408A5AD104BA}"/>
              </a:ext>
            </a:extLst>
          </p:cNvPr>
          <p:cNvSpPr/>
          <p:nvPr/>
        </p:nvSpPr>
        <p:spPr>
          <a:xfrm>
            <a:off x="5760720" y="3305455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6CEEA9-E2D4-4522-BEB7-F95FE65737F5}"/>
              </a:ext>
            </a:extLst>
          </p:cNvPr>
          <p:cNvCxnSpPr>
            <a:cxnSpLocks/>
          </p:cNvCxnSpPr>
          <p:nvPr/>
        </p:nvCxnSpPr>
        <p:spPr>
          <a:xfrm>
            <a:off x="5943600" y="3488924"/>
            <a:ext cx="1447800" cy="1782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04B0D00-B49C-4E64-B76B-80136DD67BED}"/>
              </a:ext>
            </a:extLst>
          </p:cNvPr>
          <p:cNvSpPr/>
          <p:nvPr/>
        </p:nvSpPr>
        <p:spPr>
          <a:xfrm>
            <a:off x="7299960" y="5257801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7" grpId="0" animBg="1"/>
      <p:bldP spid="27" grpId="0" animBg="1"/>
      <p:bldP spid="29" grpId="0" animBg="1"/>
      <p:bldP spid="32" grpId="0" animBg="1"/>
      <p:bldP spid="41" grpId="0" animBg="1"/>
      <p:bldP spid="45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12124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DFS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62967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337131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60829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337131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0A4249-9670-4646-A3BF-9AB07CC6B393}"/>
              </a:ext>
            </a:extLst>
          </p:cNvPr>
          <p:cNvSpPr>
            <a:spLocks noChangeAspect="1"/>
          </p:cNvSpPr>
          <p:nvPr/>
        </p:nvSpPr>
        <p:spPr>
          <a:xfrm>
            <a:off x="462967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608295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806516-36D5-EF4D-8982-48CB2571D33F}"/>
              </a:ext>
            </a:extLst>
          </p:cNvPr>
          <p:cNvSpPr>
            <a:spLocks noChangeAspect="1"/>
          </p:cNvSpPr>
          <p:nvPr/>
        </p:nvSpPr>
        <p:spPr>
          <a:xfrm>
            <a:off x="5337131" y="4983439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B231D1-FA02-DF47-963F-53653C62EEB1}"/>
              </a:ext>
            </a:extLst>
          </p:cNvPr>
          <p:cNvSpPr>
            <a:spLocks noChangeAspect="1"/>
          </p:cNvSpPr>
          <p:nvPr/>
        </p:nvSpPr>
        <p:spPr>
          <a:xfrm>
            <a:off x="4629672" y="49812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5E757A-E528-7E41-BC09-E5ACB01D7D83}"/>
              </a:ext>
            </a:extLst>
          </p:cNvPr>
          <p:cNvSpPr>
            <a:spLocks noChangeAspect="1"/>
          </p:cNvSpPr>
          <p:nvPr/>
        </p:nvSpPr>
        <p:spPr>
          <a:xfrm>
            <a:off x="6082952" y="49812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5EEEB7-C555-C949-9BC0-8C2CA4D1F845}"/>
              </a:ext>
            </a:extLst>
          </p:cNvPr>
          <p:cNvSpPr>
            <a:spLocks noChangeAspect="1"/>
          </p:cNvSpPr>
          <p:nvPr/>
        </p:nvSpPr>
        <p:spPr>
          <a:xfrm>
            <a:off x="6768752" y="49812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318777-7CBC-3545-973C-050A2A1360F5}"/>
              </a:ext>
            </a:extLst>
          </p:cNvPr>
          <p:cNvSpPr>
            <a:spLocks noChangeAspect="1"/>
          </p:cNvSpPr>
          <p:nvPr/>
        </p:nvSpPr>
        <p:spPr>
          <a:xfrm>
            <a:off x="6766141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2210C3-12D3-BA4B-A5EC-41AE71E69343}"/>
              </a:ext>
            </a:extLst>
          </p:cNvPr>
          <p:cNvSpPr>
            <a:spLocks noChangeAspect="1"/>
          </p:cNvSpPr>
          <p:nvPr/>
        </p:nvSpPr>
        <p:spPr>
          <a:xfrm>
            <a:off x="7500220" y="49812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0C967C-EDB2-794F-9061-EF463C00B13B}"/>
              </a:ext>
            </a:extLst>
          </p:cNvPr>
          <p:cNvSpPr>
            <a:spLocks noChangeAspect="1"/>
          </p:cNvSpPr>
          <p:nvPr/>
        </p:nvSpPr>
        <p:spPr>
          <a:xfrm>
            <a:off x="7498652" y="43527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6057DC-5EF9-2A48-AAC0-FEDEAD2101EA}"/>
              </a:ext>
            </a:extLst>
          </p:cNvPr>
          <p:cNvSpPr>
            <a:spLocks noChangeAspect="1"/>
          </p:cNvSpPr>
          <p:nvPr/>
        </p:nvSpPr>
        <p:spPr>
          <a:xfrm>
            <a:off x="74986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A65746-BE40-1C42-B16D-19A2020E36E0}"/>
              </a:ext>
            </a:extLst>
          </p:cNvPr>
          <p:cNvSpPr>
            <a:spLocks noChangeAspect="1"/>
          </p:cNvSpPr>
          <p:nvPr/>
        </p:nvSpPr>
        <p:spPr>
          <a:xfrm>
            <a:off x="749865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051BCA-E0F0-B247-A713-3C690E5C781F}"/>
              </a:ext>
            </a:extLst>
          </p:cNvPr>
          <p:cNvSpPr>
            <a:spLocks noChangeAspect="1"/>
          </p:cNvSpPr>
          <p:nvPr/>
        </p:nvSpPr>
        <p:spPr>
          <a:xfrm>
            <a:off x="7498652" y="239703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154FF4-B1E5-514F-B5F8-CE5560D83545}"/>
              </a:ext>
            </a:extLst>
          </p:cNvPr>
          <p:cNvSpPr>
            <a:spLocks noChangeAspect="1"/>
          </p:cNvSpPr>
          <p:nvPr/>
        </p:nvSpPr>
        <p:spPr>
          <a:xfrm>
            <a:off x="7498652" y="174606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33713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6B2B7C-734E-564B-BDE9-F36F109E6A82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324847-614E-4B44-A8E4-133CD25F01F2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23F3E4-FCE1-E54B-9757-BC153536E49A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CD1977-831D-0C49-A8C3-AD474AC5B883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7402A2-43DE-F24B-9FC0-57AF37607E79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89B571-BF09-AD4E-9B14-693E60434AE9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46D99C-5EC3-104F-8B52-8CF41875283F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68C07D-A6DD-7248-9516-E7513C71FF17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0058C-B9B8-0543-8076-513297ABDC68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2C825F-A74D-764D-8F1B-947E82669AFB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3A432F-5B91-7B4F-B443-2FB967B40566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83FCD7-5814-7A43-8D66-63950992F7DC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769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2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31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"/>
                            </p:stCondLst>
                            <p:childTnLst>
                              <p:par>
                                <p:cTn id="1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36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4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"/>
                            </p:stCondLst>
                            <p:childTnLst>
                              <p:par>
                                <p:cTn id="1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4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"/>
                            </p:stCondLst>
                            <p:childTnLst>
                              <p:par>
                                <p:cTn id="1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1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6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"/>
                            </p:stCondLst>
                            <p:childTnLst>
                              <p:par>
                                <p:cTn id="1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400"/>
                            </p:stCondLst>
                            <p:childTnLst>
                              <p:par>
                                <p:cTn id="16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00"/>
                            </p:stCondLst>
                            <p:childTnLst>
                              <p:par>
                                <p:cTn id="1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7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800"/>
                            </p:stCondLst>
                            <p:childTnLst>
                              <p:par>
                                <p:cTn id="1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1D3B1-73F8-1147-95C1-1C7F0EB2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0ABA4-D68D-A442-99DB-378AC0DF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74" y="1447800"/>
            <a:ext cx="7458008" cy="4495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CE44AEA-7007-744C-8858-E2D4AEE14667}"/>
              </a:ext>
            </a:extLst>
          </p:cNvPr>
          <p:cNvSpPr/>
          <p:nvPr/>
        </p:nvSpPr>
        <p:spPr>
          <a:xfrm>
            <a:off x="2420112" y="25146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5C01A5-16CA-4849-A294-5072B8486FFF}"/>
              </a:ext>
            </a:extLst>
          </p:cNvPr>
          <p:cNvSpPr/>
          <p:nvPr/>
        </p:nvSpPr>
        <p:spPr>
          <a:xfrm>
            <a:off x="6845808" y="48768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20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DFS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11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E360D-A933-DB47-A9BD-D428E9F4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136BAF-E1F6-42DD-A62C-032FAC00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1697"/>
              </p:ext>
            </p:extLst>
          </p:nvPr>
        </p:nvGraphicFramePr>
        <p:xfrm>
          <a:off x="2113424" y="1524000"/>
          <a:ext cx="8348836" cy="2947792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541972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806864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Yes: complete in finite spaces with graph-search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No: infinite-depth spaces with tree-search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/>
                        <a:t>m</a:t>
                      </a:r>
                      <a:r>
                        <a:rPr lang="en-US" sz="2400" dirty="0"/>
                        <a:t>): terrible if m is much larger than 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but much faster than BFS if solutions are dense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Exponential 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with graph-search</a:t>
                      </a:r>
                      <a:endParaRPr kumimoji="0" lang="en-US" sz="2400" b="0" i="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>
                          <a:latin typeface="Candara" panose="020E0502030303020204" pitchFamily="34" charset="0"/>
                        </a:rPr>
                        <a:t>bm</a:t>
                      </a:r>
                      <a:r>
                        <a:rPr lang="en-US" sz="2400" dirty="0"/>
                        <a:t>) with tree-search, i.e., linear space!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47891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8727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DA130-095D-41FA-9D81-B68DB4EB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Depth-Limited Search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77698E-F9A3-4BB7-85FB-8077309F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with depth limit l, i.e., nodes at depth l have no successors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ACCF7-FBF1-DC4D-9EDE-16329ED9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80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8899917" y="2441974"/>
            <a:ext cx="723900" cy="621506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611786" y="2441977"/>
            <a:ext cx="1294210" cy="1102519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8765383" y="2446735"/>
            <a:ext cx="992981" cy="87153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Iterative Deepening Search (IDS)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>
            <a:normAutofit/>
          </a:bodyPr>
          <a:lstStyle/>
          <a:p>
            <a:r>
              <a:rPr lang="en-US" dirty="0"/>
              <a:t>Idea: get DFS’s space advantage with BFS’s time/shallow-solution advantages</a:t>
            </a:r>
          </a:p>
          <a:p>
            <a:pPr lvl="1"/>
            <a:r>
              <a:rPr lang="en-US" dirty="0"/>
              <a:t>Run a DFS with depth limit 1.  If no solution…</a:t>
            </a:r>
          </a:p>
          <a:p>
            <a:pPr lvl="1"/>
            <a:r>
              <a:rPr lang="en-US" dirty="0"/>
              <a:t>Run a DFS with depth limit 2.  If no solution…</a:t>
            </a:r>
          </a:p>
          <a:p>
            <a:pPr lvl="1"/>
            <a:r>
              <a:rPr lang="en-US" dirty="0"/>
              <a:t>Run a DFS with depth limit 3.  …..</a:t>
            </a:r>
          </a:p>
          <a:p>
            <a:r>
              <a:rPr lang="en-US" dirty="0"/>
              <a:t>Isn’t that wastefully redundant?</a:t>
            </a:r>
          </a:p>
          <a:p>
            <a:pPr lvl="1"/>
            <a:r>
              <a:rPr lang="en-US" dirty="0"/>
              <a:t>Generally most work happens in the lowest level searched, so not so bad!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606BE-EE14-594B-958B-B587F115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167688" y="2427684"/>
            <a:ext cx="2195513" cy="1915716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183289" y="2375298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009457" y="2694387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366643" y="2687241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107091" y="2582469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093991" y="2547939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395219" y="2396730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9552382" y="3474244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066610" y="2446737"/>
            <a:ext cx="383381" cy="3143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11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IDS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7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  <a:p>
            <a:r>
              <a:rPr lang="en-US" dirty="0"/>
              <a:t>Uninformed Search</a:t>
            </a:r>
          </a:p>
          <a:p>
            <a:r>
              <a:rPr lang="en-US" dirty="0"/>
              <a:t>Informed Search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39D94-6B9F-3B42-BE06-603018C9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1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63FE-C8DE-4B4A-9C47-DF3E9A2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Categories of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BAAC-2744-2D4F-B5A7-B6F28A57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Uninformed search (or blind search):</a:t>
            </a:r>
          </a:p>
          <a:p>
            <a:pPr lvl="1"/>
            <a:r>
              <a:rPr lang="en-US" dirty="0"/>
              <a:t>The strategies have no idea about which successor is promisingly closer to the goal state. </a:t>
            </a:r>
          </a:p>
          <a:p>
            <a:pPr lvl="1"/>
            <a:r>
              <a:rPr lang="en-US" dirty="0"/>
              <a:t>All they can do is to generate successors and distinguish a goal state from a non-goal state.</a:t>
            </a:r>
          </a:p>
          <a:p>
            <a:r>
              <a:rPr lang="en-US" dirty="0"/>
              <a:t>Informed search (or heuristic search):</a:t>
            </a:r>
          </a:p>
          <a:p>
            <a:pPr lvl="1"/>
            <a:r>
              <a:rPr lang="en-US" dirty="0"/>
              <a:t>The strategies have some idea about which successor is promisingly/heuristically closer to the goal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58D8-6FB1-E045-AA5D-4FC659A1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09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E986-3571-4661-AB17-07673280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FDDE-BE09-4D54-B740-0FAC6299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general approach we consider is called best-first search. </a:t>
            </a:r>
          </a:p>
          <a:p>
            <a:r>
              <a:rPr lang="en-US" dirty="0"/>
              <a:t>The expansion of a node n is based on an evaluation function f(n), which includes a heuristic function component h(n).</a:t>
            </a:r>
          </a:p>
          <a:p>
            <a:pPr lvl="1"/>
            <a:r>
              <a:rPr lang="en-US" dirty="0"/>
              <a:t>h(n) is the estimated cost of the cheapest path from the state at node n to a goal state.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5AD13-3F22-404A-9273-4761BD99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12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  <a:p>
            <a:r>
              <a:rPr lang="en-US" dirty="0"/>
              <a:t>Uninformed Search</a:t>
            </a:r>
          </a:p>
          <a:p>
            <a:r>
              <a:rPr lang="en-US" dirty="0"/>
              <a:t>Informed Search</a:t>
            </a:r>
          </a:p>
          <a:p>
            <a:pPr lvl="1"/>
            <a:r>
              <a:rPr lang="en-US" dirty="0"/>
              <a:t>Greedy Best-First Search (GBFS)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39D94-6B9F-3B42-BE06-603018C9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47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E3DE-8880-4548-A545-2345A087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(GBFS)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F071-4E07-4EC4-A9D7-468E23AD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f(n) = h(n).</a:t>
            </a:r>
          </a:p>
          <a:p>
            <a:r>
              <a:rPr lang="en-US" dirty="0"/>
              <a:t>For example in route-finding problems, we use the straight-line distance as h(n)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C04D-57B1-0A4A-848C-DFB27DBD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B782-2464-4EE5-9533-89AE0131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0910-DE9A-4D67-AAD6-C08B191A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2" indent="0">
              <a:buNone/>
            </a:pPr>
            <a:r>
              <a:rPr lang="en-US" dirty="0"/>
              <a:t>A problem can be defined by:</a:t>
            </a:r>
          </a:p>
          <a:p>
            <a:r>
              <a:rPr lang="en-US" dirty="0"/>
              <a:t>State space</a:t>
            </a:r>
          </a:p>
          <a:p>
            <a:pPr lvl="1"/>
            <a:r>
              <a:rPr lang="en-US" dirty="0"/>
              <a:t>Possible states including initial state and goal state</a:t>
            </a:r>
          </a:p>
          <a:p>
            <a:pPr lvl="1"/>
            <a:r>
              <a:rPr lang="en-US" dirty="0"/>
              <a:t>Possible actions</a:t>
            </a:r>
          </a:p>
          <a:p>
            <a:pPr lvl="1"/>
            <a:r>
              <a:rPr lang="en-US" dirty="0"/>
              <a:t>Transition model (what each action does)</a:t>
            </a:r>
          </a:p>
          <a:p>
            <a:r>
              <a:rPr lang="en-US" dirty="0"/>
              <a:t>Goal test: </a:t>
            </a:r>
          </a:p>
          <a:p>
            <a:pPr lvl="1"/>
            <a:r>
              <a:rPr lang="en-US" dirty="0"/>
              <a:t>To determine if a given state is a goal state</a:t>
            </a:r>
          </a:p>
          <a:p>
            <a:r>
              <a:rPr lang="en-US" dirty="0"/>
              <a:t>Path cost: </a:t>
            </a:r>
          </a:p>
          <a:p>
            <a:pPr lvl="1"/>
            <a:r>
              <a:rPr lang="en-US" dirty="0"/>
              <a:t>Summation of step cost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D8D4F-66CE-684E-A9F9-A34D6FD3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B6970C0-4B80-4CB1-B03B-8B2FD86132ED}"/>
              </a:ext>
            </a:extLst>
          </p:cNvPr>
          <p:cNvGrpSpPr/>
          <p:nvPr/>
        </p:nvGrpSpPr>
        <p:grpSpPr>
          <a:xfrm>
            <a:off x="1981200" y="1600200"/>
            <a:ext cx="8310066" cy="4081388"/>
            <a:chOff x="457200" y="1600200"/>
            <a:chExt cx="8310066" cy="4081388"/>
          </a:xfrm>
        </p:grpSpPr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F71F21A4-A3E9-47B5-9D91-4ADA05D9F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1600200"/>
              <a:ext cx="8310066" cy="40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A603117-6A7E-4762-A5DC-736A509596C4}"/>
                </a:ext>
              </a:extLst>
            </p:cNvPr>
            <p:cNvSpPr/>
            <p:nvPr/>
          </p:nvSpPr>
          <p:spPr>
            <a:xfrm>
              <a:off x="8420782" y="28787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2EEA9A-B4CB-4827-9252-B38C815A8F2A}"/>
                </a:ext>
              </a:extLst>
            </p:cNvPr>
            <p:cNvSpPr/>
            <p:nvPr/>
          </p:nvSpPr>
          <p:spPr>
            <a:xfrm>
              <a:off x="8420782" y="43265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GBFS on Travelling in Romania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3A213-70AE-394B-8346-24EC87E6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44D0CB-CEB8-471D-900E-21E4AFCB4937}"/>
              </a:ext>
            </a:extLst>
          </p:cNvPr>
          <p:cNvSpPr/>
          <p:nvPr/>
        </p:nvSpPr>
        <p:spPr>
          <a:xfrm>
            <a:off x="2407920" y="2712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6A512-C970-438A-865D-BD10F219925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590800" y="280416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D9D44FA-F7A1-49FB-9DAC-0689EB8D6E31}"/>
              </a:ext>
            </a:extLst>
          </p:cNvPr>
          <p:cNvSpPr/>
          <p:nvPr/>
        </p:nvSpPr>
        <p:spPr>
          <a:xfrm>
            <a:off x="3810000" y="3093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A84743-D4DC-4D4A-B5EC-0EB481A7EA53}"/>
              </a:ext>
            </a:extLst>
          </p:cNvPr>
          <p:cNvCxnSpPr>
            <a:cxnSpLocks/>
            <a:stCxn id="12" idx="5"/>
            <a:endCxn id="16" idx="2"/>
          </p:cNvCxnSpPr>
          <p:nvPr/>
        </p:nvCxnSpPr>
        <p:spPr>
          <a:xfrm>
            <a:off x="3966098" y="3249818"/>
            <a:ext cx="1032622" cy="42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5C487E3-9F85-466E-9127-5C6E53082D6A}"/>
              </a:ext>
            </a:extLst>
          </p:cNvPr>
          <p:cNvSpPr/>
          <p:nvPr/>
        </p:nvSpPr>
        <p:spPr>
          <a:xfrm>
            <a:off x="4998720" y="32004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7A13CC-AF78-4A36-AD80-C3A07209B16F}"/>
              </a:ext>
            </a:extLst>
          </p:cNvPr>
          <p:cNvCxnSpPr>
            <a:cxnSpLocks/>
            <a:stCxn id="16" idx="5"/>
            <a:endCxn id="25" idx="1"/>
          </p:cNvCxnSpPr>
          <p:nvPr/>
        </p:nvCxnSpPr>
        <p:spPr>
          <a:xfrm>
            <a:off x="5154818" y="3356498"/>
            <a:ext cx="983204" cy="1333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6E688CA-2054-4AE2-B52C-54962B7FF4F1}"/>
              </a:ext>
            </a:extLst>
          </p:cNvPr>
          <p:cNvSpPr/>
          <p:nvPr/>
        </p:nvSpPr>
        <p:spPr>
          <a:xfrm>
            <a:off x="6111240" y="46634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03CAD3-591A-DD47-A55C-D30D4CA91879}"/>
              </a:ext>
            </a:extLst>
          </p:cNvPr>
          <p:cNvCxnSpPr>
            <a:cxnSpLocks/>
            <a:stCxn id="8" idx="0"/>
            <a:endCxn id="32" idx="3"/>
          </p:cNvCxnSpPr>
          <p:nvPr/>
        </p:nvCxnSpPr>
        <p:spPr>
          <a:xfrm flipV="1">
            <a:off x="2499360" y="2365898"/>
            <a:ext cx="163942" cy="346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0253DD6-CD5D-6344-AEC7-855DC5028EA8}"/>
              </a:ext>
            </a:extLst>
          </p:cNvPr>
          <p:cNvSpPr/>
          <p:nvPr/>
        </p:nvSpPr>
        <p:spPr>
          <a:xfrm>
            <a:off x="2895600" y="1752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CAFC8D-7822-C540-945C-4582E11AF64F}"/>
              </a:ext>
            </a:extLst>
          </p:cNvPr>
          <p:cNvCxnSpPr>
            <a:cxnSpLocks/>
          </p:cNvCxnSpPr>
          <p:nvPr/>
        </p:nvCxnSpPr>
        <p:spPr>
          <a:xfrm>
            <a:off x="2514600" y="2904336"/>
            <a:ext cx="26782" cy="829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0B54FB2-CCC4-1E42-AFA6-AF2DC13E0E79}"/>
              </a:ext>
            </a:extLst>
          </p:cNvPr>
          <p:cNvSpPr/>
          <p:nvPr/>
        </p:nvSpPr>
        <p:spPr>
          <a:xfrm>
            <a:off x="2438400" y="3703320"/>
            <a:ext cx="17918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81C74F-D542-0F4F-A559-10129D50CC2A}"/>
              </a:ext>
            </a:extLst>
          </p:cNvPr>
          <p:cNvCxnSpPr>
            <a:cxnSpLocks/>
            <a:stCxn id="12" idx="1"/>
            <a:endCxn id="20" idx="5"/>
          </p:cNvCxnSpPr>
          <p:nvPr/>
        </p:nvCxnSpPr>
        <p:spPr>
          <a:xfrm flipH="1" flipV="1">
            <a:off x="3051698" y="1908698"/>
            <a:ext cx="785084" cy="1211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250FB8-DD35-6948-BE1D-9EAA28C1486C}"/>
              </a:ext>
            </a:extLst>
          </p:cNvPr>
          <p:cNvCxnSpPr>
            <a:cxnSpLocks/>
          </p:cNvCxnSpPr>
          <p:nvPr/>
        </p:nvCxnSpPr>
        <p:spPr>
          <a:xfrm>
            <a:off x="3966098" y="3291841"/>
            <a:ext cx="190724" cy="449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117B8A-D1EF-2549-8564-1D13C03EDF42}"/>
              </a:ext>
            </a:extLst>
          </p:cNvPr>
          <p:cNvSpPr/>
          <p:nvPr/>
        </p:nvSpPr>
        <p:spPr>
          <a:xfrm>
            <a:off x="4114800" y="3657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8F7C39-C47C-4E44-9E65-D3C2F87C9B5F}"/>
              </a:ext>
            </a:extLst>
          </p:cNvPr>
          <p:cNvSpPr/>
          <p:nvPr/>
        </p:nvSpPr>
        <p:spPr>
          <a:xfrm>
            <a:off x="2636520" y="22098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C3A8C-D594-974B-9F6D-FAF04F6EB05B}"/>
              </a:ext>
            </a:extLst>
          </p:cNvPr>
          <p:cNvSpPr/>
          <p:nvPr/>
        </p:nvSpPr>
        <p:spPr>
          <a:xfrm>
            <a:off x="9728397" y="1752001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in km</a:t>
            </a:r>
          </a:p>
        </p:txBody>
      </p:sp>
    </p:spTree>
    <p:extLst>
      <p:ext uri="{BB962C8B-B14F-4D97-AF65-F5344CB8AC3E}">
        <p14:creationId xmlns:p14="http://schemas.microsoft.com/office/powerpoint/2010/main" val="6787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5" grpId="0" animBg="1"/>
      <p:bldP spid="20" grpId="0" animBg="1"/>
      <p:bldP spid="22" grpId="0" animBg="1"/>
      <p:bldP spid="28" grpId="0" animBg="1"/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29542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GBFS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62967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337131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6082952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337131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0A4249-9670-4646-A3BF-9AB07CC6B393}"/>
              </a:ext>
            </a:extLst>
          </p:cNvPr>
          <p:cNvSpPr>
            <a:spLocks noChangeAspect="1"/>
          </p:cNvSpPr>
          <p:nvPr/>
        </p:nvSpPr>
        <p:spPr>
          <a:xfrm>
            <a:off x="6082952" y="304800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6082952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337131" y="367928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E8AD81-345D-6447-8868-E562EA9B58FD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150994-021A-A24A-B0BC-4EA5BC374282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A171AB-470F-5742-A5E0-8AF474440612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4797C5-80DF-B747-B241-BBDEEF00C064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68FC1D-B6C9-7644-BB0A-B823E9A9E4D1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F2DA58-0795-EF4B-80A6-A09F10226EC4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609430-2F04-A746-AF65-30016749A0B4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16DDA2-EF28-EF45-9DFF-721005A625C2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956A57-1785-164A-91EF-EEEEA76906E0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3580B7-A1F5-FB4C-823B-92E6045D522F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BCA744-6548-CC4E-85A2-14FA76F8FA14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A2D9C4-6B67-974D-A012-D16D76ADF40B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17CBCB-C8AE-6B4D-B070-174C83340502}"/>
              </a:ext>
            </a:extLst>
          </p:cNvPr>
          <p:cNvSpPr/>
          <p:nvPr/>
        </p:nvSpPr>
        <p:spPr>
          <a:xfrm>
            <a:off x="4756008" y="6011685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Subscript is the f=h value.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AF95CB-9B4A-D541-B646-65EA22A202A9}"/>
              </a:ext>
            </a:extLst>
          </p:cNvPr>
          <p:cNvSpPr>
            <a:spLocks noChangeAspect="1"/>
          </p:cNvSpPr>
          <p:nvPr/>
        </p:nvSpPr>
        <p:spPr>
          <a:xfrm>
            <a:off x="4644554" y="3049432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FFEAB4F-EBBE-ED45-A359-5A16D22F775E}"/>
              </a:ext>
            </a:extLst>
          </p:cNvPr>
          <p:cNvSpPr>
            <a:spLocks noChangeAspect="1"/>
          </p:cNvSpPr>
          <p:nvPr/>
        </p:nvSpPr>
        <p:spPr>
          <a:xfrm>
            <a:off x="6809987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0B8B17-F690-804F-B50F-A930934074B2}"/>
              </a:ext>
            </a:extLst>
          </p:cNvPr>
          <p:cNvSpPr>
            <a:spLocks noChangeAspect="1"/>
          </p:cNvSpPr>
          <p:nvPr/>
        </p:nvSpPr>
        <p:spPr>
          <a:xfrm>
            <a:off x="6082952" y="499598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FF41CC-B042-4C47-BDF7-7E9870EF2343}"/>
              </a:ext>
            </a:extLst>
          </p:cNvPr>
          <p:cNvSpPr>
            <a:spLocks noChangeAspect="1"/>
          </p:cNvSpPr>
          <p:nvPr/>
        </p:nvSpPr>
        <p:spPr>
          <a:xfrm>
            <a:off x="7569089" y="4350446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F8A2A3-87CB-034B-B9E0-ECA824A75D15}"/>
              </a:ext>
            </a:extLst>
          </p:cNvPr>
          <p:cNvSpPr>
            <a:spLocks noChangeAspect="1"/>
          </p:cNvSpPr>
          <p:nvPr/>
        </p:nvSpPr>
        <p:spPr>
          <a:xfrm>
            <a:off x="6809987" y="5021458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C03461-7A04-3348-AC7E-497228436B87}"/>
              </a:ext>
            </a:extLst>
          </p:cNvPr>
          <p:cNvSpPr>
            <a:spLocks noChangeAspect="1"/>
          </p:cNvSpPr>
          <p:nvPr/>
        </p:nvSpPr>
        <p:spPr>
          <a:xfrm>
            <a:off x="7553907" y="367669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F49743-9C13-D445-A17A-000928EA4D23}"/>
              </a:ext>
            </a:extLst>
          </p:cNvPr>
          <p:cNvSpPr>
            <a:spLocks noChangeAspect="1"/>
          </p:cNvSpPr>
          <p:nvPr/>
        </p:nvSpPr>
        <p:spPr>
          <a:xfrm>
            <a:off x="7585349" y="4997238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D754C7D-19AE-5F48-9490-E9B958FCA0B2}"/>
              </a:ext>
            </a:extLst>
          </p:cNvPr>
          <p:cNvSpPr>
            <a:spLocks noChangeAspect="1"/>
          </p:cNvSpPr>
          <p:nvPr/>
        </p:nvSpPr>
        <p:spPr>
          <a:xfrm>
            <a:off x="7553907" y="3042212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947D27E-7ABA-7643-857D-4B8B7B69EB2D}"/>
              </a:ext>
            </a:extLst>
          </p:cNvPr>
          <p:cNvSpPr>
            <a:spLocks noChangeAspect="1"/>
          </p:cNvSpPr>
          <p:nvPr/>
        </p:nvSpPr>
        <p:spPr>
          <a:xfrm>
            <a:off x="7538764" y="23954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438234-D68F-6C43-9F38-FBA71A5E7E55}"/>
              </a:ext>
            </a:extLst>
          </p:cNvPr>
          <p:cNvSpPr>
            <a:spLocks noChangeAspect="1"/>
          </p:cNvSpPr>
          <p:nvPr/>
        </p:nvSpPr>
        <p:spPr>
          <a:xfrm>
            <a:off x="7538764" y="1698820"/>
            <a:ext cx="381000" cy="38100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CAA96-8C89-8F42-B945-D0AD4525621C}"/>
              </a:ext>
            </a:extLst>
          </p:cNvPr>
          <p:cNvSpPr/>
          <p:nvPr/>
        </p:nvSpPr>
        <p:spPr>
          <a:xfrm>
            <a:off x="4782902" y="6374799"/>
            <a:ext cx="272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h(n) = 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83411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21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"/>
                            </p:stCondLst>
                            <p:childTnLst>
                              <p:par>
                                <p:cTn id="1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26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"/>
                            </p:stCondLst>
                            <p:childTnLst>
                              <p:par>
                                <p:cTn id="1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31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"/>
                            </p:stCondLst>
                            <p:childTnLst>
                              <p:par>
                                <p:cTn id="1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36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41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46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"/>
                            </p:stCondLst>
                            <p:childTnLst>
                              <p:par>
                                <p:cTn id="1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00"/>
                            </p:stCondLst>
                            <p:childTnLst>
                              <p:par>
                                <p:cTn id="1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00"/>
                            </p:stCondLst>
                            <p:childTnLst>
                              <p:par>
                                <p:cTn id="1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1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3" grpId="0" animBg="1"/>
      <p:bldP spid="24" grpId="0"/>
      <p:bldP spid="25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GBFS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3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E289-6821-4923-BB19-2DD7533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GBFS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F04F9-0B1C-264E-9041-57491A85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CFDA68-37FC-482D-8EB3-E6C57AF3E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68428"/>
              </p:ext>
            </p:extLst>
          </p:nvPr>
        </p:nvGraphicFramePr>
        <p:xfrm>
          <a:off x="2057400" y="1524000"/>
          <a:ext cx="7924800" cy="2621280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463655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461145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81419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No: can get stuck in loops with tree-search</a:t>
                      </a:r>
                      <a:endParaRPr lang="en-US" sz="2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Yes: in finite space with graph-search.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/>
                        <a:t>m</a:t>
                      </a:r>
                      <a:r>
                        <a:rPr lang="en-US" sz="2400" dirty="0"/>
                        <a:t>), but a good heuristic can give dramatic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O(</a:t>
                      </a:r>
                      <a:r>
                        <a:rPr lang="en-US" sz="2400" dirty="0" err="1">
                          <a:latin typeface="Candara" panose="020E0502030303020204" pitchFamily="34" charset="0"/>
                        </a:rPr>
                        <a:t>b</a:t>
                      </a:r>
                      <a:r>
                        <a:rPr lang="en-US" sz="2400" baseline="30000" dirty="0" err="1"/>
                        <a:t>m</a:t>
                      </a:r>
                      <a:r>
                        <a:rPr lang="en-US" sz="2400" dirty="0"/>
                        <a:t>), keeps all nodes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623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2B8-7B66-4517-8BA4-BAE701B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FFC-1F15-4C47-B724-DF4F36D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Agents</a:t>
            </a:r>
          </a:p>
          <a:p>
            <a:r>
              <a:rPr lang="en-US" dirty="0"/>
              <a:t>Searching for Solution</a:t>
            </a:r>
          </a:p>
          <a:p>
            <a:r>
              <a:rPr lang="en-US" dirty="0"/>
              <a:t>Uninformed Search</a:t>
            </a:r>
          </a:p>
          <a:p>
            <a:r>
              <a:rPr lang="en-US" dirty="0"/>
              <a:t>Informed Search</a:t>
            </a:r>
          </a:p>
          <a:p>
            <a:pPr lvl="1"/>
            <a:r>
              <a:rPr lang="en-US" dirty="0"/>
              <a:t>Greedy Best-First Search (GBFS)</a:t>
            </a:r>
          </a:p>
          <a:p>
            <a:pPr lvl="1"/>
            <a:r>
              <a:rPr lang="en-US" dirty="0"/>
              <a:t>A* Search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39D94-6B9F-3B42-BE06-603018C9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73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70E3F-4D0B-4F88-8A51-E5A23FCD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avoid expanding paths that are already expensive</a:t>
            </a:r>
          </a:p>
          <a:p>
            <a:r>
              <a:rPr lang="pt-BR" dirty="0"/>
              <a:t>Evaluation function: </a:t>
            </a:r>
            <a:r>
              <a:rPr lang="pt-BR" dirty="0" err="1">
                <a:solidFill>
                  <a:srgbClr val="7030A0"/>
                </a:solidFill>
              </a:rPr>
              <a:t>f</a:t>
            </a:r>
            <a:r>
              <a:rPr lang="pt-BR" dirty="0">
                <a:solidFill>
                  <a:srgbClr val="7030A0"/>
                </a:solidFill>
              </a:rPr>
              <a:t>(</a:t>
            </a:r>
            <a:r>
              <a:rPr lang="pt-BR" dirty="0" err="1">
                <a:solidFill>
                  <a:srgbClr val="7030A0"/>
                </a:solidFill>
              </a:rPr>
              <a:t>n</a:t>
            </a:r>
            <a:r>
              <a:rPr lang="pt-BR" dirty="0">
                <a:solidFill>
                  <a:srgbClr val="7030A0"/>
                </a:solidFill>
              </a:rPr>
              <a:t>) = </a:t>
            </a:r>
            <a:r>
              <a:rPr lang="pt-BR" dirty="0" err="1">
                <a:solidFill>
                  <a:srgbClr val="7030A0"/>
                </a:solidFill>
              </a:rPr>
              <a:t>g</a:t>
            </a:r>
            <a:r>
              <a:rPr lang="pt-BR" dirty="0">
                <a:solidFill>
                  <a:srgbClr val="7030A0"/>
                </a:solidFill>
              </a:rPr>
              <a:t>(</a:t>
            </a:r>
            <a:r>
              <a:rPr lang="pt-BR" dirty="0" err="1">
                <a:solidFill>
                  <a:srgbClr val="7030A0"/>
                </a:solidFill>
              </a:rPr>
              <a:t>n</a:t>
            </a:r>
            <a:r>
              <a:rPr lang="pt-BR" dirty="0">
                <a:solidFill>
                  <a:srgbClr val="7030A0"/>
                </a:solidFill>
              </a:rPr>
              <a:t>) + </a:t>
            </a:r>
            <a:r>
              <a:rPr lang="pt-BR" dirty="0" err="1">
                <a:solidFill>
                  <a:srgbClr val="7030A0"/>
                </a:solidFill>
              </a:rPr>
              <a:t>h</a:t>
            </a:r>
            <a:r>
              <a:rPr lang="pt-BR" dirty="0">
                <a:solidFill>
                  <a:srgbClr val="7030A0"/>
                </a:solidFill>
              </a:rPr>
              <a:t>(</a:t>
            </a:r>
            <a:r>
              <a:rPr lang="pt-BR" dirty="0" err="1">
                <a:solidFill>
                  <a:srgbClr val="7030A0"/>
                </a:solidFill>
              </a:rPr>
              <a:t>n</a:t>
            </a:r>
            <a:r>
              <a:rPr lang="pt-BR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g(n)</a:t>
            </a:r>
            <a:r>
              <a:rPr lang="en-US" dirty="0"/>
              <a:t> = cost so far to reach </a:t>
            </a:r>
            <a:r>
              <a:rPr lang="en-US" dirty="0">
                <a:solidFill>
                  <a:srgbClr val="7030A0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h(n)</a:t>
            </a:r>
            <a:r>
              <a:rPr lang="en-US" dirty="0"/>
              <a:t> = estimated cost to goal from </a:t>
            </a:r>
            <a:r>
              <a:rPr lang="en-US" dirty="0">
                <a:solidFill>
                  <a:srgbClr val="7030A0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f(n)</a:t>
            </a:r>
            <a:r>
              <a:rPr lang="en-US" dirty="0"/>
              <a:t> = estimated total cost of path through n to goal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9A37A-7374-F446-8FAC-21FBD3FC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02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UCS and Greedy Search</a:t>
            </a:r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Uniform-cost orders by path cost, or backward cost </a:t>
            </a:r>
            <a:r>
              <a:rPr lang="en-US" dirty="0">
                <a:solidFill>
                  <a:srgbClr val="7030A0"/>
                </a:solidFill>
              </a:rPr>
              <a:t>g(n)</a:t>
            </a:r>
          </a:p>
          <a:p>
            <a:r>
              <a:rPr lang="en-US" dirty="0"/>
              <a:t>Greedy orders by goal proximity, or forward cost </a:t>
            </a:r>
            <a:r>
              <a:rPr lang="en-US" dirty="0">
                <a:solidFill>
                  <a:srgbClr val="7030A0"/>
                </a:solidFill>
              </a:rPr>
              <a:t>h(n)</a:t>
            </a:r>
          </a:p>
          <a:p>
            <a:r>
              <a:rPr lang="en-US" dirty="0"/>
              <a:t>A* Search orders by the sum: </a:t>
            </a:r>
            <a:r>
              <a:rPr lang="en-US" dirty="0">
                <a:solidFill>
                  <a:srgbClr val="7030A0"/>
                </a:solidFill>
              </a:rPr>
              <a:t>f(n) = g(n) + h(n)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54C50-A244-5448-82D5-7DA3F1AD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14"/>
          <p:cNvSpPr>
            <a:spLocks noChangeArrowheads="1"/>
          </p:cNvSpPr>
          <p:nvPr/>
        </p:nvSpPr>
        <p:spPr bwMode="auto">
          <a:xfrm>
            <a:off x="7709891" y="3645694"/>
            <a:ext cx="963216" cy="4702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07" name="Oval 8"/>
          <p:cNvSpPr>
            <a:spLocks noChangeArrowheads="1"/>
          </p:cNvSpPr>
          <p:nvPr/>
        </p:nvSpPr>
        <p:spPr bwMode="auto">
          <a:xfrm>
            <a:off x="7391400" y="1566862"/>
            <a:ext cx="1434704" cy="132873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UCS vs A* Contours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Uniform-cost expands equally in all “directions”</a:t>
            </a:r>
          </a:p>
          <a:p>
            <a:r>
              <a:rPr lang="en-US" dirty="0"/>
              <a:t>A* expands mainly toward the goal, but does hedge its bets to ensure optimality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64D1E-4EA2-7543-8857-C5F0EAF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8068865" y="2149078"/>
            <a:ext cx="122634" cy="11549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7494984" y="2235995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  <a:cs typeface="Calibri"/>
              </a:rPr>
              <a:t>Start</a:t>
            </a:r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8764190" y="2165746"/>
            <a:ext cx="122634" cy="11549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8809434" y="2253854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  <a:cs typeface="Calibri"/>
              </a:rPr>
              <a:t>Goal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7792643" y="1893094"/>
            <a:ext cx="652463" cy="652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7881343" y="3826668"/>
            <a:ext cx="122635" cy="11549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7241976" y="3931442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  <a:cs typeface="Calibri"/>
              </a:rPr>
              <a:t>Start</a:t>
            </a: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8615957" y="3817143"/>
            <a:ext cx="122634" cy="115491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8621910" y="3928095"/>
            <a:ext cx="6858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ndara" panose="020E0502030303020204" pitchFamily="34" charset="0"/>
                <a:cs typeface="Calibri"/>
              </a:rPr>
              <a:t>Goal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7800380" y="3702841"/>
            <a:ext cx="652463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 dirty="0">
              <a:latin typeface="Candara" panose="020E05020303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49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0E1A-EA14-4968-BD1D-F232482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 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B9A-E117-47FC-BD50-D9BB240B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A* search uses an admissible heuristic </a:t>
            </a:r>
            <a:r>
              <a:rPr lang="en-US" dirty="0">
                <a:solidFill>
                  <a:srgbClr val="7030A0"/>
                </a:solidFill>
              </a:rPr>
              <a:t>h()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h(n) ≤ h*(n)</a:t>
            </a:r>
            <a:r>
              <a:rPr lang="en-US" dirty="0"/>
              <a:t>, where </a:t>
            </a:r>
            <a:r>
              <a:rPr lang="en-US" dirty="0">
                <a:solidFill>
                  <a:srgbClr val="7030A0"/>
                </a:solidFill>
              </a:rPr>
              <a:t>h*(n) </a:t>
            </a:r>
            <a:r>
              <a:rPr lang="en-US" dirty="0"/>
              <a:t>is the true cost from </a:t>
            </a:r>
            <a:r>
              <a:rPr lang="en-US" dirty="0">
                <a:solidFill>
                  <a:srgbClr val="7030A0"/>
                </a:solidFill>
              </a:rPr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Also require </a:t>
            </a:r>
            <a:r>
              <a:rPr lang="en-US" dirty="0">
                <a:solidFill>
                  <a:srgbClr val="7030A0"/>
                </a:solidFill>
              </a:rPr>
              <a:t>h(n)≥0</a:t>
            </a:r>
            <a:r>
              <a:rPr lang="en-US" dirty="0"/>
              <a:t>, so </a:t>
            </a:r>
            <a:r>
              <a:rPr lang="en-US" dirty="0">
                <a:solidFill>
                  <a:srgbClr val="7030A0"/>
                </a:solidFill>
              </a:rPr>
              <a:t>h(G) = 0 </a:t>
            </a:r>
            <a:r>
              <a:rPr lang="en-US" dirty="0"/>
              <a:t>for any goal </a:t>
            </a:r>
            <a:r>
              <a:rPr lang="en-US" dirty="0">
                <a:solidFill>
                  <a:srgbClr val="7030A0"/>
                </a:solidFill>
              </a:rPr>
              <a:t>G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h(n)</a:t>
            </a:r>
            <a:r>
              <a:rPr lang="en-US" dirty="0"/>
              <a:t> never overestimates the actual road distance</a:t>
            </a:r>
          </a:p>
          <a:p>
            <a:r>
              <a:rPr lang="en-US" sz="2800" dirty="0"/>
              <a:t>Coming up with admissible heuristics is most of what’s involved in using A* in practice.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5725D-6115-404B-A574-EDAA8A57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8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0E1A-EA14-4968-BD1D-F232482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Example: Travelling in Romania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B9A-E117-47FC-BD50-D9BB240B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h(n) = Euclidean distance.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161FC-32E6-D340-AA7D-B39446F7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A2A51-571F-4CB2-9CE6-B9B7882C25DD}"/>
              </a:ext>
            </a:extLst>
          </p:cNvPr>
          <p:cNvGrpSpPr/>
          <p:nvPr/>
        </p:nvGrpSpPr>
        <p:grpSpPr>
          <a:xfrm>
            <a:off x="1940967" y="2133600"/>
            <a:ext cx="8310066" cy="4081388"/>
            <a:chOff x="457200" y="1600200"/>
            <a:chExt cx="8310066" cy="4081388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0D667FC1-60CF-4D40-B6D3-17EB5737FC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600200"/>
              <a:ext cx="8310066" cy="40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98CABB-29CE-462E-B005-A98970111957}"/>
                </a:ext>
              </a:extLst>
            </p:cNvPr>
            <p:cNvSpPr/>
            <p:nvPr/>
          </p:nvSpPr>
          <p:spPr>
            <a:xfrm>
              <a:off x="8420782" y="28787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7FF2E-28C3-45A8-B0A5-E9DB96EE27EE}"/>
                </a:ext>
              </a:extLst>
            </p:cNvPr>
            <p:cNvSpPr/>
            <p:nvPr/>
          </p:nvSpPr>
          <p:spPr>
            <a:xfrm>
              <a:off x="8420782" y="43265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8E9E61-ECA0-41D5-93B2-7ADD38811CD4}"/>
              </a:ext>
            </a:extLst>
          </p:cNvPr>
          <p:cNvCxnSpPr>
            <a:cxnSpLocks/>
          </p:cNvCxnSpPr>
          <p:nvPr/>
        </p:nvCxnSpPr>
        <p:spPr>
          <a:xfrm>
            <a:off x="3858140" y="3744790"/>
            <a:ext cx="2314061" cy="1513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44D578-74F2-4C3A-8D83-50A28C069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32" y="3754315"/>
            <a:ext cx="592169" cy="3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  <a:cs typeface="Calibri"/>
              </a:rPr>
              <a:t>253</a:t>
            </a:r>
          </a:p>
        </p:txBody>
      </p:sp>
    </p:spTree>
    <p:extLst>
      <p:ext uri="{BB962C8B-B14F-4D97-AF65-F5344CB8AC3E}">
        <p14:creationId xmlns:p14="http://schemas.microsoft.com/office/powerpoint/2010/main" val="7872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Traveling in Romania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B5BB6-17C1-3146-BB0D-0DF357B6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F0C37-EFD8-A248-AEEF-8F276350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7458008" cy="4495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AF48494-7920-E348-895E-C0A89EBF22D2}"/>
              </a:ext>
            </a:extLst>
          </p:cNvPr>
          <p:cNvSpPr/>
          <p:nvPr/>
        </p:nvSpPr>
        <p:spPr>
          <a:xfrm>
            <a:off x="990638" y="25908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EBEB50-7EE8-EE43-8CE5-728CDAEA7F86}"/>
              </a:ext>
            </a:extLst>
          </p:cNvPr>
          <p:cNvSpPr/>
          <p:nvPr/>
        </p:nvSpPr>
        <p:spPr>
          <a:xfrm>
            <a:off x="5416334" y="4953000"/>
            <a:ext cx="304800" cy="304800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6B9B7BB-B62D-A74F-9040-ABB3E2461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42662"/>
              </p:ext>
            </p:extLst>
          </p:nvPr>
        </p:nvGraphicFramePr>
        <p:xfrm>
          <a:off x="8779565" y="1905000"/>
          <a:ext cx="3138115" cy="39738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214754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1923361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 dirty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Cities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 dirty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Drive between cities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?= Bucharest</a:t>
                      </a:r>
                    </a:p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Link costs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99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0E1A-EA14-4968-BD1D-F232482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Example: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B9A-E117-47FC-BD50-D9BB240B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  <a:r>
              <a:rPr lang="en-US" sz="2800" dirty="0"/>
              <a:t>(n) = total Manhattan distance.</a:t>
            </a:r>
          </a:p>
          <a:p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/>
              <a:t>(n) = # of misplaced tiles.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1FA6-89FD-5F40-9625-7FCB848F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C75EF-68F6-4DAE-953E-F1D2D7ED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33701"/>
            <a:ext cx="3849483" cy="1905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610086-AE35-4A19-94A6-8DE3A1DEF77B}"/>
              </a:ext>
            </a:extLst>
          </p:cNvPr>
          <p:cNvSpPr/>
          <p:nvPr/>
        </p:nvSpPr>
        <p:spPr>
          <a:xfrm>
            <a:off x="5206431" y="3276600"/>
            <a:ext cx="3903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(S) = 4+0+3+3+1+0+2+1 = 14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(S) = 6</a:t>
            </a:r>
          </a:p>
        </p:txBody>
      </p:sp>
    </p:spTree>
    <p:extLst>
      <p:ext uri="{BB962C8B-B14F-4D97-AF65-F5344CB8AC3E}">
        <p14:creationId xmlns:p14="http://schemas.microsoft.com/office/powerpoint/2010/main" val="29064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36AE012-EA8D-4538-B4C0-8B35ABFF2F9A}"/>
              </a:ext>
            </a:extLst>
          </p:cNvPr>
          <p:cNvGrpSpPr/>
          <p:nvPr/>
        </p:nvGrpSpPr>
        <p:grpSpPr>
          <a:xfrm>
            <a:off x="1981200" y="1600200"/>
            <a:ext cx="8310066" cy="4081388"/>
            <a:chOff x="457200" y="1600200"/>
            <a:chExt cx="8310066" cy="4081388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1600200"/>
              <a:ext cx="8310066" cy="40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55ECD51-CCA0-48EF-AB1E-2A7FC977C63E}"/>
                </a:ext>
              </a:extLst>
            </p:cNvPr>
            <p:cNvSpPr/>
            <p:nvPr/>
          </p:nvSpPr>
          <p:spPr>
            <a:xfrm>
              <a:off x="8420782" y="28787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B5B323-3E92-44C8-9FB3-3374FCE746E2}"/>
                </a:ext>
              </a:extLst>
            </p:cNvPr>
            <p:cNvSpPr/>
            <p:nvPr/>
          </p:nvSpPr>
          <p:spPr>
            <a:xfrm>
              <a:off x="8420782" y="43265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A* Search on Travelling in Romania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395C9-9716-9745-8380-1676747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44D0CB-CEB8-471D-900E-21E4AFCB4937}"/>
              </a:ext>
            </a:extLst>
          </p:cNvPr>
          <p:cNvSpPr/>
          <p:nvPr/>
        </p:nvSpPr>
        <p:spPr>
          <a:xfrm>
            <a:off x="2407920" y="2712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6A512-C970-438A-865D-BD10F219925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590800" y="280416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D9D44FA-F7A1-49FB-9DAC-0689EB8D6E31}"/>
              </a:ext>
            </a:extLst>
          </p:cNvPr>
          <p:cNvSpPr/>
          <p:nvPr/>
        </p:nvSpPr>
        <p:spPr>
          <a:xfrm>
            <a:off x="3810000" y="3093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F93C4E51-85FC-4995-8F2B-B359CC80A9BC}"/>
              </a:ext>
            </a:extLst>
          </p:cNvPr>
          <p:cNvSpPr/>
          <p:nvPr/>
        </p:nvSpPr>
        <p:spPr>
          <a:xfrm>
            <a:off x="3970162" y="2601849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159375"/>
              <a:gd name="adj6" fmla="val -8334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140+253=393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C6CEB-5829-4503-89CD-D6552B11E45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499360" y="2388758"/>
            <a:ext cx="118222" cy="3620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DC3D959-5611-4360-B25A-5650D98BB6F0}"/>
              </a:ext>
            </a:extLst>
          </p:cNvPr>
          <p:cNvSpPr/>
          <p:nvPr/>
        </p:nvSpPr>
        <p:spPr>
          <a:xfrm>
            <a:off x="2590800" y="223266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22DFB380-0D9C-45AD-852B-27A83A5B6072}"/>
              </a:ext>
            </a:extLst>
          </p:cNvPr>
          <p:cNvSpPr/>
          <p:nvPr/>
        </p:nvSpPr>
        <p:spPr>
          <a:xfrm>
            <a:off x="1697355" y="1897380"/>
            <a:ext cx="1143000" cy="304800"/>
          </a:xfrm>
          <a:prstGeom prst="callout2">
            <a:avLst>
              <a:gd name="adj1" fmla="val 87469"/>
              <a:gd name="adj2" fmla="val 67501"/>
              <a:gd name="adj3" fmla="val 104602"/>
              <a:gd name="adj4" fmla="val 72745"/>
              <a:gd name="adj5" fmla="val 118750"/>
              <a:gd name="adj6" fmla="val 79999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75+374=449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C9232-4236-4189-AF2C-D8863D08F9F3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H="1" flipV="1">
            <a:off x="2499360" y="2895600"/>
            <a:ext cx="30480" cy="777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BCC715-B03E-4BAE-9E11-C2F493BB31F1}"/>
              </a:ext>
            </a:extLst>
          </p:cNvPr>
          <p:cNvSpPr/>
          <p:nvPr/>
        </p:nvSpPr>
        <p:spPr>
          <a:xfrm>
            <a:off x="2438400" y="36728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F117083A-000A-4A17-8713-8CE65C11810E}"/>
              </a:ext>
            </a:extLst>
          </p:cNvPr>
          <p:cNvSpPr/>
          <p:nvPr/>
        </p:nvSpPr>
        <p:spPr>
          <a:xfrm>
            <a:off x="1706880" y="3904488"/>
            <a:ext cx="1143000" cy="304800"/>
          </a:xfrm>
          <a:prstGeom prst="callout2">
            <a:avLst>
              <a:gd name="adj1" fmla="val 12469"/>
              <a:gd name="adj2" fmla="val 60834"/>
              <a:gd name="adj3" fmla="val -14148"/>
              <a:gd name="adj4" fmla="val 62745"/>
              <a:gd name="adj5" fmla="val -21875"/>
              <a:gd name="adj6" fmla="val 64999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118+329=447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382700-DE81-4C86-8F79-8B01AC9238E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992880" y="3185160"/>
            <a:ext cx="1024890" cy="99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6814BA-B627-4962-9036-DC1F66FA7B6B}"/>
              </a:ext>
            </a:extLst>
          </p:cNvPr>
          <p:cNvSpPr/>
          <p:nvPr/>
        </p:nvSpPr>
        <p:spPr>
          <a:xfrm>
            <a:off x="5017770" y="322326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9" name="Callout: Bent Line with No Border 28">
            <a:extLst>
              <a:ext uri="{FF2B5EF4-FFF2-40B4-BE49-F238E27FC236}">
                <a16:creationId xmlns:a16="http://schemas.microsoft.com/office/drawing/2014/main" id="{745EA06F-5F9F-4453-82FE-F94C32F1BB85}"/>
              </a:ext>
            </a:extLst>
          </p:cNvPr>
          <p:cNvSpPr/>
          <p:nvPr/>
        </p:nvSpPr>
        <p:spPr>
          <a:xfrm>
            <a:off x="5246542" y="2712720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156250"/>
              <a:gd name="adj6" fmla="val -10834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239+176=415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4981FD-D587-4FE3-B4DC-9855CF4DC8F3}"/>
              </a:ext>
            </a:extLst>
          </p:cNvPr>
          <p:cNvCxnSpPr>
            <a:cxnSpLocks/>
            <a:stCxn id="33" idx="0"/>
            <a:endCxn id="12" idx="4"/>
          </p:cNvCxnSpPr>
          <p:nvPr/>
        </p:nvCxnSpPr>
        <p:spPr>
          <a:xfrm flipH="1" flipV="1">
            <a:off x="3901440" y="3276600"/>
            <a:ext cx="274320" cy="396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F335F6-A265-4046-9F18-1171844F1085}"/>
              </a:ext>
            </a:extLst>
          </p:cNvPr>
          <p:cNvSpPr/>
          <p:nvPr/>
        </p:nvSpPr>
        <p:spPr>
          <a:xfrm>
            <a:off x="4084320" y="36728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4" name="Callout: Bent Line with No Border 33">
            <a:extLst>
              <a:ext uri="{FF2B5EF4-FFF2-40B4-BE49-F238E27FC236}">
                <a16:creationId xmlns:a16="http://schemas.microsoft.com/office/drawing/2014/main" id="{26535831-9D46-4CE7-91B5-27C238123E83}"/>
              </a:ext>
            </a:extLst>
          </p:cNvPr>
          <p:cNvSpPr/>
          <p:nvPr/>
        </p:nvSpPr>
        <p:spPr>
          <a:xfrm>
            <a:off x="3048000" y="3740658"/>
            <a:ext cx="1143000" cy="304800"/>
          </a:xfrm>
          <a:prstGeom prst="callout2">
            <a:avLst>
              <a:gd name="adj1" fmla="val 15594"/>
              <a:gd name="adj2" fmla="val 76668"/>
              <a:gd name="adj3" fmla="val -1648"/>
              <a:gd name="adj4" fmla="val 83578"/>
              <a:gd name="adj5" fmla="val -3125"/>
              <a:gd name="adj6" fmla="val 8916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220+193=413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73618A-C5E0-4C68-B7D2-1D9FE57ABFC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017520" y="1924812"/>
            <a:ext cx="819262" cy="119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F051166-8A7A-4C84-BDFD-0851C59126BA}"/>
              </a:ext>
            </a:extLst>
          </p:cNvPr>
          <p:cNvSpPr/>
          <p:nvPr/>
        </p:nvSpPr>
        <p:spPr>
          <a:xfrm>
            <a:off x="2865120" y="17678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8" name="Callout: Bent Line with No Border 37">
            <a:extLst>
              <a:ext uri="{FF2B5EF4-FFF2-40B4-BE49-F238E27FC236}">
                <a16:creationId xmlns:a16="http://schemas.microsoft.com/office/drawing/2014/main" id="{DE3D3940-8FD7-4A09-AAC0-E6704C61C55A}"/>
              </a:ext>
            </a:extLst>
          </p:cNvPr>
          <p:cNvSpPr/>
          <p:nvPr/>
        </p:nvSpPr>
        <p:spPr>
          <a:xfrm>
            <a:off x="3124200" y="1463040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96875"/>
              <a:gd name="adj6" fmla="val -9168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291+380=671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9ECA-1752-43DC-B454-9CCE5A237DE7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4240418" y="3828938"/>
            <a:ext cx="929752" cy="400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A8FB61D-51CD-4AD3-AF4F-1D0FA1DF2D4E}"/>
              </a:ext>
            </a:extLst>
          </p:cNvPr>
          <p:cNvSpPr/>
          <p:nvPr/>
        </p:nvSpPr>
        <p:spPr>
          <a:xfrm>
            <a:off x="5170170" y="41681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6" name="Callout: Bent Line with No Border 45">
            <a:extLst>
              <a:ext uri="{FF2B5EF4-FFF2-40B4-BE49-F238E27FC236}">
                <a16:creationId xmlns:a16="http://schemas.microsoft.com/office/drawing/2014/main" id="{8F687998-2E23-4DD6-923D-31B36C8BE4BA}"/>
              </a:ext>
            </a:extLst>
          </p:cNvPr>
          <p:cNvSpPr/>
          <p:nvPr/>
        </p:nvSpPr>
        <p:spPr>
          <a:xfrm>
            <a:off x="5517108" y="4015740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75000"/>
              <a:gd name="adj6" fmla="val -12501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317+100=417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A8B450-7E7F-409F-A4E1-A82C69BA4D7D}"/>
              </a:ext>
            </a:extLst>
          </p:cNvPr>
          <p:cNvCxnSpPr>
            <a:cxnSpLocks/>
            <a:stCxn id="49" idx="0"/>
            <a:endCxn id="33" idx="5"/>
          </p:cNvCxnSpPr>
          <p:nvPr/>
        </p:nvCxnSpPr>
        <p:spPr>
          <a:xfrm flipH="1" flipV="1">
            <a:off x="4240418" y="3828938"/>
            <a:ext cx="163942" cy="1291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8EA39A1-DA6A-4C7D-A426-B6C65DAD6E27}"/>
              </a:ext>
            </a:extLst>
          </p:cNvPr>
          <p:cNvSpPr/>
          <p:nvPr/>
        </p:nvSpPr>
        <p:spPr>
          <a:xfrm>
            <a:off x="4312920" y="51206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0" name="Callout: Bent Line with No Border 49">
            <a:extLst>
              <a:ext uri="{FF2B5EF4-FFF2-40B4-BE49-F238E27FC236}">
                <a16:creationId xmlns:a16="http://schemas.microsoft.com/office/drawing/2014/main" id="{5C1D0260-346D-4780-A60B-0F0159DF1A60}"/>
              </a:ext>
            </a:extLst>
          </p:cNvPr>
          <p:cNvSpPr/>
          <p:nvPr/>
        </p:nvSpPr>
        <p:spPr>
          <a:xfrm>
            <a:off x="3276600" y="5188458"/>
            <a:ext cx="1143000" cy="304800"/>
          </a:xfrm>
          <a:prstGeom prst="callout2">
            <a:avLst>
              <a:gd name="adj1" fmla="val 15594"/>
              <a:gd name="adj2" fmla="val 76668"/>
              <a:gd name="adj3" fmla="val -1648"/>
              <a:gd name="adj4" fmla="val 83578"/>
              <a:gd name="adj5" fmla="val -3125"/>
              <a:gd name="adj6" fmla="val 8916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366+160=526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6B65F8-A6EB-44AB-A95F-AE3AEFAABF6F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5326268" y="4324238"/>
            <a:ext cx="785084" cy="4193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57260FB-6B1F-459F-9CD5-ADE479B4D80D}"/>
              </a:ext>
            </a:extLst>
          </p:cNvPr>
          <p:cNvSpPr/>
          <p:nvPr/>
        </p:nvSpPr>
        <p:spPr>
          <a:xfrm>
            <a:off x="6111352" y="4682602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4" name="Callout: Bent Line with No Border 53">
            <a:extLst>
              <a:ext uri="{FF2B5EF4-FFF2-40B4-BE49-F238E27FC236}">
                <a16:creationId xmlns:a16="http://schemas.microsoft.com/office/drawing/2014/main" id="{46BC2DE3-1F75-402B-A3F9-DDE96A0A705A}"/>
              </a:ext>
            </a:extLst>
          </p:cNvPr>
          <p:cNvSpPr/>
          <p:nvPr/>
        </p:nvSpPr>
        <p:spPr>
          <a:xfrm>
            <a:off x="5246542" y="4797126"/>
            <a:ext cx="864810" cy="304800"/>
          </a:xfrm>
          <a:prstGeom prst="callout2">
            <a:avLst>
              <a:gd name="adj1" fmla="val -9406"/>
              <a:gd name="adj2" fmla="val 86667"/>
              <a:gd name="adj3" fmla="val 7727"/>
              <a:gd name="adj4" fmla="val 76912"/>
              <a:gd name="adj5" fmla="val 18750"/>
              <a:gd name="adj6" fmla="val 75833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55D4D5-F4FC-4B38-840C-698FF674F351}"/>
              </a:ext>
            </a:extLst>
          </p:cNvPr>
          <p:cNvCxnSpPr>
            <a:cxnSpLocks/>
            <a:stCxn id="28" idx="5"/>
            <a:endCxn id="57" idx="0"/>
          </p:cNvCxnSpPr>
          <p:nvPr/>
        </p:nvCxnSpPr>
        <p:spPr>
          <a:xfrm>
            <a:off x="5173868" y="3379358"/>
            <a:ext cx="1040182" cy="1306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E18811-7553-4A54-8DE8-EE9A68C78B1D}"/>
              </a:ext>
            </a:extLst>
          </p:cNvPr>
          <p:cNvSpPr/>
          <p:nvPr/>
        </p:nvSpPr>
        <p:spPr>
          <a:xfrm>
            <a:off x="6122610" y="4686076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8" name="Callout: Bent Line with No Border 57">
            <a:extLst>
              <a:ext uri="{FF2B5EF4-FFF2-40B4-BE49-F238E27FC236}">
                <a16:creationId xmlns:a16="http://schemas.microsoft.com/office/drawing/2014/main" id="{188A20E1-24B7-4711-82B8-9F3A2717619F}"/>
              </a:ext>
            </a:extLst>
          </p:cNvPr>
          <p:cNvSpPr/>
          <p:nvPr/>
        </p:nvSpPr>
        <p:spPr>
          <a:xfrm>
            <a:off x="5922706" y="4343400"/>
            <a:ext cx="554295" cy="304800"/>
          </a:xfrm>
          <a:prstGeom prst="callout2">
            <a:avLst>
              <a:gd name="adj1" fmla="val 81219"/>
              <a:gd name="adj2" fmla="val 64109"/>
              <a:gd name="adj3" fmla="val 92102"/>
              <a:gd name="adj4" fmla="val 62680"/>
              <a:gd name="adj5" fmla="val 112500"/>
              <a:gd name="adj6" fmla="val 55962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08E9F3-8FDE-49F4-A0D5-C3A192AC5515}"/>
              </a:ext>
            </a:extLst>
          </p:cNvPr>
          <p:cNvCxnSpPr>
            <a:cxnSpLocks/>
            <a:stCxn id="40" idx="0"/>
            <a:endCxn id="45" idx="3"/>
          </p:cNvCxnSpPr>
          <p:nvPr/>
        </p:nvCxnSpPr>
        <p:spPr>
          <a:xfrm flipV="1">
            <a:off x="4434840" y="4324238"/>
            <a:ext cx="762112" cy="857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8B1E273-1A14-462D-8B45-2E99307274DA}"/>
              </a:ext>
            </a:extLst>
          </p:cNvPr>
          <p:cNvSpPr/>
          <p:nvPr/>
        </p:nvSpPr>
        <p:spPr>
          <a:xfrm>
            <a:off x="4343400" y="518160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1" name="Callout: Bent Line with No Border 40">
            <a:extLst>
              <a:ext uri="{FF2B5EF4-FFF2-40B4-BE49-F238E27FC236}">
                <a16:creationId xmlns:a16="http://schemas.microsoft.com/office/drawing/2014/main" id="{808664D4-EE1C-413B-AC68-9DBD1946C418}"/>
              </a:ext>
            </a:extLst>
          </p:cNvPr>
          <p:cNvSpPr/>
          <p:nvPr/>
        </p:nvSpPr>
        <p:spPr>
          <a:xfrm>
            <a:off x="3505200" y="5334000"/>
            <a:ext cx="1143000" cy="304800"/>
          </a:xfrm>
          <a:prstGeom prst="callout2">
            <a:avLst>
              <a:gd name="adj1" fmla="val 15594"/>
              <a:gd name="adj2" fmla="val 76668"/>
              <a:gd name="adj3" fmla="val -1648"/>
              <a:gd name="adj4" fmla="val 83578"/>
              <a:gd name="adj5" fmla="val -3125"/>
              <a:gd name="adj6" fmla="val 8916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417+138=555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25F17-D31E-E945-8E5E-90091C42EB2B}"/>
              </a:ext>
            </a:extLst>
          </p:cNvPr>
          <p:cNvSpPr/>
          <p:nvPr/>
        </p:nvSpPr>
        <p:spPr>
          <a:xfrm>
            <a:off x="9728397" y="1752001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in km</a:t>
            </a:r>
          </a:p>
        </p:txBody>
      </p:sp>
    </p:spTree>
    <p:extLst>
      <p:ext uri="{BB962C8B-B14F-4D97-AF65-F5344CB8AC3E}">
        <p14:creationId xmlns:p14="http://schemas.microsoft.com/office/powerpoint/2010/main" val="146518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3" grpId="0" animBg="1"/>
      <p:bldP spid="14" grpId="0" animBg="1"/>
      <p:bldP spid="17" grpId="0" animBg="1"/>
      <p:bldP spid="23" grpId="0" animBg="1"/>
      <p:bldP spid="26" grpId="0" animBg="1"/>
      <p:bldP spid="28" grpId="0" animBg="1"/>
      <p:bldP spid="29" grpId="0" animBg="1"/>
      <p:bldP spid="33" grpId="0" animBg="1"/>
      <p:bldP spid="34" grpId="0" animBg="1"/>
      <p:bldP spid="37" grpId="0" animBg="1"/>
      <p:bldP spid="38" grpId="0" animBg="1"/>
      <p:bldP spid="45" grpId="0" animBg="1"/>
      <p:bldP spid="46" grpId="0" animBg="1"/>
      <p:bldP spid="49" grpId="0" animBg="1"/>
      <p:bldP spid="50" grpId="0" animBg="1"/>
      <p:bldP spid="53" grpId="0" animBg="1"/>
      <p:bldP spid="54" grpId="0" animBg="1"/>
      <p:bldP spid="57" grpId="0" animBg="1"/>
      <p:bldP spid="58" grpId="0" animBg="1"/>
      <p:bldP spid="40" grpId="0" animBg="1"/>
      <p:bldP spid="4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0658"/>
              </p:ext>
            </p:extLst>
          </p:nvPr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A* Search on a Windy Maze (South Wind)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C0EFBC-9758-F64C-A34B-710940A470DC}"/>
              </a:ext>
            </a:extLst>
          </p:cNvPr>
          <p:cNvSpPr>
            <a:spLocks noChangeAspect="1"/>
          </p:cNvSpPr>
          <p:nvPr/>
        </p:nvSpPr>
        <p:spPr>
          <a:xfrm>
            <a:off x="4544729" y="358140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2+11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5BAC6-E4CD-884C-83D8-B7FC7E292AC8}"/>
              </a:ext>
            </a:extLst>
          </p:cNvPr>
          <p:cNvSpPr>
            <a:spLocks noChangeAspect="1"/>
          </p:cNvSpPr>
          <p:nvPr/>
        </p:nvSpPr>
        <p:spPr>
          <a:xfrm>
            <a:off x="5252188" y="295656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1+8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5BA256-F3C6-D74C-9C4F-932665212293}"/>
              </a:ext>
            </a:extLst>
          </p:cNvPr>
          <p:cNvSpPr>
            <a:spLocks noChangeAspect="1"/>
          </p:cNvSpPr>
          <p:nvPr/>
        </p:nvSpPr>
        <p:spPr>
          <a:xfrm>
            <a:off x="5998009" y="358140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2+7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F9131C-548C-DB40-BD17-2B0490DD57B3}"/>
              </a:ext>
            </a:extLst>
          </p:cNvPr>
          <p:cNvSpPr>
            <a:spLocks noChangeAspect="1"/>
          </p:cNvSpPr>
          <p:nvPr/>
        </p:nvSpPr>
        <p:spPr>
          <a:xfrm>
            <a:off x="5252188" y="4237209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3+10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0A4249-9670-4646-A3BF-9AB07CC6B393}"/>
              </a:ext>
            </a:extLst>
          </p:cNvPr>
          <p:cNvSpPr>
            <a:spLocks noChangeAspect="1"/>
          </p:cNvSpPr>
          <p:nvPr/>
        </p:nvSpPr>
        <p:spPr>
          <a:xfrm>
            <a:off x="4544729" y="295656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3+10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B08B2-8951-044B-A27B-665B451BE301}"/>
              </a:ext>
            </a:extLst>
          </p:cNvPr>
          <p:cNvSpPr>
            <a:spLocks noChangeAspect="1"/>
          </p:cNvSpPr>
          <p:nvPr/>
        </p:nvSpPr>
        <p:spPr>
          <a:xfrm>
            <a:off x="5998009" y="295656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3+6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9DE119-69BA-5840-97FF-FE823578D1C8}"/>
              </a:ext>
            </a:extLst>
          </p:cNvPr>
          <p:cNvSpPr>
            <a:spLocks noChangeAspect="1"/>
          </p:cNvSpPr>
          <p:nvPr/>
        </p:nvSpPr>
        <p:spPr>
          <a:xfrm>
            <a:off x="5252188" y="358140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AEC081-B68A-A74A-9E4E-243E11C52E9A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5162B4-7780-2E4D-AD30-9FEB367A7569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BB161-C67E-AC41-A3C3-A936D510A98E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C1E284-222E-334E-9787-9CCCDAFCA3D9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F07F25-A3BB-F54D-9B9A-39550370582F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6702A4-3250-324B-86A8-151A359F1494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8F202B-9429-7A4C-8794-2C9483DD7332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E3938B-0647-FE40-B9F1-124388D77DF5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3DC6A7-BFEE-5342-BE37-27FF60DF5F2C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3646A5-37EB-1946-A2CC-622304F3B2C4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A9F42A-9B5F-8144-AD94-F84258E9BEA0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DE37C4-98C6-D04D-98B2-A0854B88AB49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C1E732-6775-6246-903F-ECB4501BDEF2}"/>
              </a:ext>
            </a:extLst>
          </p:cNvPr>
          <p:cNvSpPr/>
          <p:nvPr/>
        </p:nvSpPr>
        <p:spPr>
          <a:xfrm>
            <a:off x="4756009" y="6011685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Subscript is the f=</a:t>
            </a:r>
            <a:r>
              <a:rPr lang="en-US" dirty="0" err="1">
                <a:latin typeface="Candara" panose="020E0502030303020204" pitchFamily="34" charset="0"/>
              </a:rPr>
              <a:t>g+h</a:t>
            </a:r>
            <a:r>
              <a:rPr lang="en-US" dirty="0">
                <a:latin typeface="Candara" panose="020E0502030303020204" pitchFamily="34" charset="0"/>
              </a:rPr>
              <a:t> value.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57662F-2846-C942-B664-33C3E7234844}"/>
              </a:ext>
            </a:extLst>
          </p:cNvPr>
          <p:cNvSpPr>
            <a:spLocks noChangeAspect="1"/>
          </p:cNvSpPr>
          <p:nvPr/>
        </p:nvSpPr>
        <p:spPr>
          <a:xfrm>
            <a:off x="5998009" y="4256471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5+8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AFFA7-4B69-CE4F-ACC8-19EAED423FD3}"/>
              </a:ext>
            </a:extLst>
          </p:cNvPr>
          <p:cNvSpPr>
            <a:spLocks noChangeAspect="1"/>
          </p:cNvSpPr>
          <p:nvPr/>
        </p:nvSpPr>
        <p:spPr>
          <a:xfrm>
            <a:off x="3897499" y="358140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4+13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167EFF-6D59-2E47-9B67-B32BA266089B}"/>
              </a:ext>
            </a:extLst>
          </p:cNvPr>
          <p:cNvSpPr>
            <a:spLocks noChangeAspect="1"/>
          </p:cNvSpPr>
          <p:nvPr/>
        </p:nvSpPr>
        <p:spPr>
          <a:xfrm>
            <a:off x="4544729" y="4237209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5+12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902C5-85A0-934A-9A41-67F1DC053B78}"/>
              </a:ext>
            </a:extLst>
          </p:cNvPr>
          <p:cNvSpPr>
            <a:spLocks noChangeAspect="1"/>
          </p:cNvSpPr>
          <p:nvPr/>
        </p:nvSpPr>
        <p:spPr>
          <a:xfrm>
            <a:off x="5252188" y="487477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6+11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75A1A84-2D47-854C-806D-89D9E7B6C296}"/>
              </a:ext>
            </a:extLst>
          </p:cNvPr>
          <p:cNvSpPr>
            <a:spLocks noChangeAspect="1"/>
          </p:cNvSpPr>
          <p:nvPr/>
        </p:nvSpPr>
        <p:spPr>
          <a:xfrm>
            <a:off x="3876750" y="295656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11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5+12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27C3B67-B586-5E4E-B189-B2EA2E44B0C3}"/>
              </a:ext>
            </a:extLst>
          </p:cNvPr>
          <p:cNvSpPr>
            <a:spLocks noChangeAspect="1"/>
          </p:cNvSpPr>
          <p:nvPr/>
        </p:nvSpPr>
        <p:spPr>
          <a:xfrm>
            <a:off x="6743830" y="4256471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12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7+6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B21418-D1FF-704F-90A1-EE875D56744E}"/>
              </a:ext>
            </a:extLst>
          </p:cNvPr>
          <p:cNvSpPr>
            <a:spLocks noChangeAspect="1"/>
          </p:cNvSpPr>
          <p:nvPr/>
        </p:nvSpPr>
        <p:spPr>
          <a:xfrm>
            <a:off x="5998009" y="487477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13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8+9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375A9F3-4824-174D-9659-8482F3DEB4CA}"/>
              </a:ext>
            </a:extLst>
          </p:cNvPr>
          <p:cNvSpPr>
            <a:spLocks noChangeAspect="1"/>
          </p:cNvSpPr>
          <p:nvPr/>
        </p:nvSpPr>
        <p:spPr>
          <a:xfrm>
            <a:off x="7457500" y="4233819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14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9+4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00CC02-3C3B-754E-B502-DCBA5E6CCD13}"/>
              </a:ext>
            </a:extLst>
          </p:cNvPr>
          <p:cNvSpPr>
            <a:spLocks noChangeAspect="1"/>
          </p:cNvSpPr>
          <p:nvPr/>
        </p:nvSpPr>
        <p:spPr>
          <a:xfrm>
            <a:off x="6741179" y="4877491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15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10+7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8E8106C-0610-6C47-8127-215950D8216C}"/>
              </a:ext>
            </a:extLst>
          </p:cNvPr>
          <p:cNvSpPr>
            <a:spLocks noChangeAspect="1"/>
          </p:cNvSpPr>
          <p:nvPr/>
        </p:nvSpPr>
        <p:spPr>
          <a:xfrm>
            <a:off x="7471543" y="3610638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16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10+3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EFB1EA9-412D-194A-B03F-2242F1A98079}"/>
              </a:ext>
            </a:extLst>
          </p:cNvPr>
          <p:cNvSpPr>
            <a:spLocks noChangeAspect="1"/>
          </p:cNvSpPr>
          <p:nvPr/>
        </p:nvSpPr>
        <p:spPr>
          <a:xfrm>
            <a:off x="7477663" y="4874770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17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12+5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F54C712-CD66-374F-B61F-669E623198BA}"/>
              </a:ext>
            </a:extLst>
          </p:cNvPr>
          <p:cNvSpPr>
            <a:spLocks noChangeAspect="1"/>
          </p:cNvSpPr>
          <p:nvPr/>
        </p:nvSpPr>
        <p:spPr>
          <a:xfrm>
            <a:off x="7452785" y="2906697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18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11+2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528C7FE-09EE-6443-A7ED-CA6CD065570F}"/>
              </a:ext>
            </a:extLst>
          </p:cNvPr>
          <p:cNvSpPr>
            <a:spLocks noChangeAspect="1"/>
          </p:cNvSpPr>
          <p:nvPr/>
        </p:nvSpPr>
        <p:spPr>
          <a:xfrm>
            <a:off x="7471543" y="2322214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19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12+1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6B2070-424A-EE49-AA89-4A19FB09F44C}"/>
              </a:ext>
            </a:extLst>
          </p:cNvPr>
          <p:cNvSpPr>
            <a:spLocks noChangeAspect="1"/>
          </p:cNvSpPr>
          <p:nvPr/>
        </p:nvSpPr>
        <p:spPr>
          <a:xfrm>
            <a:off x="7452785" y="1630419"/>
            <a:ext cx="548640" cy="548640"/>
          </a:xfrm>
          <a:prstGeom prst="ellipse">
            <a:avLst/>
          </a:prstGeom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20</a:t>
            </a:r>
            <a:r>
              <a:rPr lang="en-US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13+0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2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"/>
                            </p:stCondLst>
                            <p:childTnLst>
                              <p:par>
                                <p:cTn id="1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7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"/>
                            </p:stCondLst>
                            <p:childTnLst>
                              <p:par>
                                <p:cTn id="1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2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"/>
                            </p:stCondLst>
                            <p:childTnLst>
                              <p:par>
                                <p:cTn id="1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67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00"/>
                            </p:stCondLst>
                            <p:childTnLst>
                              <p:par>
                                <p:cTn id="1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72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77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200"/>
                            </p:stCondLst>
                            <p:childTnLst>
                              <p:par>
                                <p:cTn id="1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82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00"/>
                            </p:stCondLst>
                            <p:childTnLst>
                              <p:par>
                                <p:cTn id="1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8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600"/>
                            </p:stCondLst>
                            <p:childTnLst>
                              <p:par>
                                <p:cTn id="1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9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D7B9-B4FA-704D-8A9C-648C41E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A* Search on 8-Puzzle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74AE-99B1-4E4E-AAFF-592F6113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tristanpenman.com</a:t>
            </a:r>
            <a:r>
              <a:rPr lang="en-US" dirty="0"/>
              <a:t>/demos/n-puzzle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FBD3-FF36-8E4B-9A7A-D071662D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09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31CE-090F-4E3B-8769-DCCC7844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86884-DEA3-C147-858A-90DDE0FE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090A7A-93BB-4ACC-82CB-B04FD030A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22217"/>
              </p:ext>
            </p:extLst>
          </p:nvPr>
        </p:nvGraphicFramePr>
        <p:xfrm>
          <a:off x="2133600" y="1524000"/>
          <a:ext cx="7924800" cy="2621280"/>
        </p:xfrm>
        <a:graphic>
          <a:graphicData uri="http://schemas.openxmlformats.org/drawingml/2006/table">
            <a:tbl>
              <a:tblPr firstCol="1" bandRow="1" bandCol="1">
                <a:tableStyleId>{69012ECD-51FC-41F1-AA8D-1B2483CD663E}</a:tableStyleId>
              </a:tblPr>
              <a:tblGrid>
                <a:gridCol w="1463655">
                  <a:extLst>
                    <a:ext uri="{9D8B030D-6E8A-4147-A177-3AD203B41FA5}">
                      <a16:colId xmlns:a16="http://schemas.microsoft.com/office/drawing/2014/main" val="1366457086"/>
                    </a:ext>
                  </a:extLst>
                </a:gridCol>
                <a:gridCol w="6461145">
                  <a:extLst>
                    <a:ext uri="{9D8B030D-6E8A-4147-A177-3AD203B41FA5}">
                      <a16:colId xmlns:a16="http://schemas.microsoft.com/office/drawing/2014/main" val="3251462157"/>
                    </a:ext>
                  </a:extLst>
                </a:gridCol>
              </a:tblGrid>
              <a:tr h="81419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Yes, unless there are infinitely many nodes with f ≤ f(G), where G is the goal.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0966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Exponential in [relative error in h x length of solution.]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29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Keeps all nodes in memory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279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Yes, cannot expand f</a:t>
                      </a:r>
                      <a:r>
                        <a:rPr kumimoji="0" lang="en-US" sz="2400" b="0" i="0" u="none" strike="noStrike" kern="1200" baseline="-25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until f</a:t>
                      </a:r>
                      <a:r>
                        <a:rPr kumimoji="0" lang="en-US" sz="2400" b="0" i="0" u="none" strike="noStrike" kern="1200" baseline="-25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2400" b="0" i="0" u="none" strike="noStrike" kern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is finished</a:t>
                      </a:r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9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41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games</a:t>
            </a:r>
          </a:p>
          <a:p>
            <a:r>
              <a:rPr lang="en-US" dirty="0"/>
              <a:t>Pathing / routing problems</a:t>
            </a:r>
          </a:p>
          <a:p>
            <a:r>
              <a:rPr lang="en-US" dirty="0"/>
              <a:t>Resource planning problems</a:t>
            </a:r>
          </a:p>
          <a:p>
            <a:r>
              <a:rPr lang="en-US" dirty="0"/>
              <a:t>Robot motion planning</a:t>
            </a:r>
          </a:p>
          <a:p>
            <a:r>
              <a:rPr lang="en-US" dirty="0"/>
              <a:t>Language analysis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6A6C6-85E6-9344-AF2A-7B3328D3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257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8F2E-D23C-7743-8A83-0624B30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of Problem-Solving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3049-14D7-0F48-B92A-4B4D0E6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when</a:t>
            </a:r>
          </a:p>
          <a:p>
            <a:pPr lvl="1"/>
            <a:r>
              <a:rPr lang="en-US" dirty="0"/>
              <a:t>Full observable</a:t>
            </a:r>
          </a:p>
          <a:p>
            <a:pPr lvl="1"/>
            <a:r>
              <a:rPr lang="en-US" dirty="0"/>
              <a:t>Discrete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Static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3F307-FB1B-2046-A018-7715192C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Vacuum World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F2589-1A73-2249-B220-BF542D3D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1A948-25D5-3641-AE24-C3517D2E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300"/>
            <a:ext cx="5584318" cy="2819400"/>
          </a:xfrm>
          <a:prstGeom prst="rect">
            <a:avLst/>
          </a:prstGeom>
        </p:spPr>
      </p:pic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C4C67E9-6BBB-5149-A340-858F7AF3B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17328"/>
              </p:ext>
            </p:extLst>
          </p:nvPr>
        </p:nvGraphicFramePr>
        <p:xfrm>
          <a:off x="8686800" y="1784985"/>
          <a:ext cx="3138115" cy="39738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214754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1923361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>
                          <a:solidFill>
                            <a:schemeClr val="tx1"/>
                          </a:solidFill>
                        </a:rPr>
                        <a:t>States</a:t>
                      </a:r>
                      <a:endParaRPr kumimoji="0"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Dirt and robot locations</a:t>
                      </a:r>
                      <a:endParaRPr kumimoji="0" lang="en-US" sz="24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>
                          <a:solidFill>
                            <a:schemeClr val="tx1"/>
                          </a:solidFill>
                        </a:rPr>
                        <a:t>Actions</a:t>
                      </a:r>
                      <a:endParaRPr kumimoji="0"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Left, Right, Suck, </a:t>
                      </a:r>
                      <a:r>
                        <a:rPr kumimoji="0" lang="en-US" sz="2400" b="0" kern="1200" dirty="0" err="1">
                          <a:solidFill>
                            <a:srgbClr val="7030A0"/>
                          </a:solidFill>
                        </a:rPr>
                        <a:t>NoOp</a:t>
                      </a:r>
                      <a:endParaRPr kumimoji="0" lang="en-US" sz="24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kern="1200">
                          <a:solidFill>
                            <a:schemeClr val="tx1"/>
                          </a:solidFill>
                        </a:rPr>
                        <a:t>Goal test</a:t>
                      </a:r>
                      <a:endParaRPr kumimoji="0"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No dirt</a:t>
                      </a:r>
                      <a:endParaRPr kumimoji="0" lang="en-US" sz="24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kern="1200">
                          <a:solidFill>
                            <a:schemeClr val="tx1"/>
                          </a:solidFill>
                        </a:rPr>
                        <a:t>Path costs</a:t>
                      </a:r>
                      <a:endParaRPr kumimoji="0"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1 per action </a:t>
                      </a:r>
                      <a:b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</a:br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(0 for </a:t>
                      </a:r>
                      <a:r>
                        <a:rPr kumimoji="0" lang="en-US" sz="2400" b="0" kern="1200" dirty="0" err="1">
                          <a:solidFill>
                            <a:srgbClr val="7030A0"/>
                          </a:solidFill>
                        </a:rPr>
                        <a:t>NoOp</a:t>
                      </a:r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kumimoji="0" lang="en-US" sz="24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5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8-Puzzle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293A9-E528-DF4C-827A-C3F80B7D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B3086-DE98-A443-9E23-4AD8D630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17196"/>
            <a:ext cx="6553200" cy="3418428"/>
          </a:xfrm>
          <a:prstGeom prst="rect">
            <a:avLst/>
          </a:prstGeom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9519A1A-4EBE-BC44-8A60-2A375A094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61559"/>
              </p:ext>
            </p:extLst>
          </p:nvPr>
        </p:nvGraphicFramePr>
        <p:xfrm>
          <a:off x="8686800" y="1784985"/>
          <a:ext cx="3138115" cy="39738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214754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1923361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Locations of tiles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Move blank left, right, up, down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Given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1 per move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8-Queen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B339F-A4EC-B74A-923B-8D43238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29F71-7183-884C-B4C7-A1B4751F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53540"/>
            <a:ext cx="4267200" cy="4267200"/>
          </a:xfrm>
          <a:prstGeom prst="rect">
            <a:avLst/>
          </a:prstGeom>
        </p:spPr>
      </p:pic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E670F41-7FEF-3D42-BED2-AD3D30A6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04429"/>
              </p:ext>
            </p:extLst>
          </p:nvPr>
        </p:nvGraphicFramePr>
        <p:xfrm>
          <a:off x="6934200" y="1755913"/>
          <a:ext cx="4267198" cy="397383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07895402"/>
                    </a:ext>
                  </a:extLst>
                </a:gridCol>
                <a:gridCol w="2819398">
                  <a:extLst>
                    <a:ext uri="{9D8B030D-6E8A-4147-A177-3AD203B41FA5}">
                      <a16:colId xmlns:a16="http://schemas.microsoft.com/office/drawing/2014/main" val="1845321469"/>
                    </a:ext>
                  </a:extLst>
                </a:gridCol>
              </a:tblGrid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States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Any arrangement of 0 to 8 queens on the board</a:t>
                      </a:r>
                      <a:endParaRPr kumimoji="0" lang="en-US" sz="2400" b="0" i="0" kern="12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9326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r>
                        <a:rPr lang="en-US" sz="2400" b="0"/>
                        <a:t>Actions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Add a queen to any empty square</a:t>
                      </a:r>
                      <a:endParaRPr kumimoji="0" lang="en-US" sz="2400" b="0" i="0" kern="12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00110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/>
                        <a:t>Goal test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kern="1200" dirty="0">
                          <a:solidFill>
                            <a:srgbClr val="7030A0"/>
                          </a:solidFill>
                        </a:rPr>
                        <a:t>8 queens are on the board, none attacked</a:t>
                      </a:r>
                      <a:endParaRPr kumimoji="0" lang="en-US" sz="2400" b="0" i="0" kern="12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17877"/>
                  </a:ext>
                </a:extLst>
              </a:tr>
              <a:tr h="928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Path costs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7030A0"/>
                          </a:solidFill>
                        </a:rPr>
                        <a:t>N/A</a:t>
                      </a:r>
                      <a:endParaRPr lang="en-US" sz="2400" b="0" i="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4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521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7826</TotalTime>
  <Words>3380</Words>
  <Application>Microsoft Office PowerPoint</Application>
  <PresentationFormat>Widescreen</PresentationFormat>
  <Paragraphs>730</Paragraphs>
  <Slides>66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Candara</vt:lpstr>
      <vt:lpstr>Comic Sans MS</vt:lpstr>
      <vt:lpstr>Times New Roman</vt:lpstr>
      <vt:lpstr>Wingdings</vt:lpstr>
      <vt:lpstr>Wingdings 2</vt:lpstr>
      <vt:lpstr>Module</vt:lpstr>
      <vt:lpstr>Uninformed/Informed Search (Chapter 3)</vt:lpstr>
      <vt:lpstr>Goal-based Agents</vt:lpstr>
      <vt:lpstr>Outline</vt:lpstr>
      <vt:lpstr>Example: Traveling in Romania</vt:lpstr>
      <vt:lpstr>Problem-Solving Agents</vt:lpstr>
      <vt:lpstr>Example: Traveling in Romania</vt:lpstr>
      <vt:lpstr>Example: Vacuum World</vt:lpstr>
      <vt:lpstr>Example: 8-Puzzle</vt:lpstr>
      <vt:lpstr>Example: 8-Queen</vt:lpstr>
      <vt:lpstr>Example: Robotic Assembly</vt:lpstr>
      <vt:lpstr>Example: Pac-Man</vt:lpstr>
      <vt:lpstr>Outline</vt:lpstr>
      <vt:lpstr>Solution</vt:lpstr>
      <vt:lpstr>Example: Traveling in Romania</vt:lpstr>
      <vt:lpstr>Example: Traveling in Romania</vt:lpstr>
      <vt:lpstr>Tree Search Algorithms</vt:lpstr>
      <vt:lpstr>Example: Traveling in Romania</vt:lpstr>
      <vt:lpstr>Graph Search Algorithms</vt:lpstr>
      <vt:lpstr>Example: Traveling in Romania</vt:lpstr>
      <vt:lpstr>Implementation: Node</vt:lpstr>
      <vt:lpstr>Implementation: Frontier/Explored Sets</vt:lpstr>
      <vt:lpstr>Search Strategies</vt:lpstr>
      <vt:lpstr>Search Strategies (cont’d)</vt:lpstr>
      <vt:lpstr>Two Categories of Search</vt:lpstr>
      <vt:lpstr>Outline</vt:lpstr>
      <vt:lpstr>Uninformed Search Algorithms</vt:lpstr>
      <vt:lpstr>Breadth-First Search (BFS)</vt:lpstr>
      <vt:lpstr>Example: BFS on Traveling in Romania</vt:lpstr>
      <vt:lpstr>Example: BFS on a Windy Maze (South Wind)</vt:lpstr>
      <vt:lpstr>Example: BFS on 8-Puzzle</vt:lpstr>
      <vt:lpstr>BFS Properties</vt:lpstr>
      <vt:lpstr>Uniform Cost Search (UCS)</vt:lpstr>
      <vt:lpstr>Example: UCS on Traveling in Romania</vt:lpstr>
      <vt:lpstr>Example: UCS on a Windy Maze (South Wind)</vt:lpstr>
      <vt:lpstr>UCS Properties</vt:lpstr>
      <vt:lpstr>UCS Issues</vt:lpstr>
      <vt:lpstr>Depth-First Search (DFS)</vt:lpstr>
      <vt:lpstr>Example: DFS on Traveling in Romania</vt:lpstr>
      <vt:lpstr>Quiz: DFS on a Windy Maze (South Wind)</vt:lpstr>
      <vt:lpstr>Example: DFS on 8-Puzzle</vt:lpstr>
      <vt:lpstr>DFS Properties</vt:lpstr>
      <vt:lpstr>Depth-Limited Search</vt:lpstr>
      <vt:lpstr>Iterative Deepening Search (IDS)</vt:lpstr>
      <vt:lpstr>Example: IDS on 8-Puzzle</vt:lpstr>
      <vt:lpstr>Outline</vt:lpstr>
      <vt:lpstr>Two Categories of Search</vt:lpstr>
      <vt:lpstr>Informed Search</vt:lpstr>
      <vt:lpstr>Outline</vt:lpstr>
      <vt:lpstr>Greedy Best-First Search (GBFS)</vt:lpstr>
      <vt:lpstr>Example: GBFS on Travelling in Romania</vt:lpstr>
      <vt:lpstr>Example: GBFS on a Windy Maze (South Wind)</vt:lpstr>
      <vt:lpstr>Example: GBFS on 8-Puzzle</vt:lpstr>
      <vt:lpstr>GBFS Properties</vt:lpstr>
      <vt:lpstr>Outline</vt:lpstr>
      <vt:lpstr>A* Search</vt:lpstr>
      <vt:lpstr>Combining UCS and Greedy Search</vt:lpstr>
      <vt:lpstr>UCS vs A* Contours</vt:lpstr>
      <vt:lpstr>Admissible Heuristics h()</vt:lpstr>
      <vt:lpstr>Example: Travelling in Romania</vt:lpstr>
      <vt:lpstr>Example: 8-Puzzle</vt:lpstr>
      <vt:lpstr>Example: A* Search on Travelling in Romania</vt:lpstr>
      <vt:lpstr>Example: A* Search on a Windy Maze (South Wind)</vt:lpstr>
      <vt:lpstr>Example: A* Search on 8-Puzzle</vt:lpstr>
      <vt:lpstr>A* Properties</vt:lpstr>
      <vt:lpstr>A* Applications</vt:lpstr>
      <vt:lpstr>Problem of Problem-Solving Agents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Johnson, Demetrius</cp:lastModifiedBy>
  <cp:revision>959</cp:revision>
  <cp:lastPrinted>2018-09-14T13:01:25Z</cp:lastPrinted>
  <dcterms:created xsi:type="dcterms:W3CDTF">2010-09-02T17:38:46Z</dcterms:created>
  <dcterms:modified xsi:type="dcterms:W3CDTF">2022-09-07T22:46:18Z</dcterms:modified>
</cp:coreProperties>
</file>