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0" r:id="rId1"/>
  </p:sldMasterIdLst>
  <p:notesMasterIdLst>
    <p:notesMasterId r:id="rId71"/>
  </p:notesMasterIdLst>
  <p:handoutMasterIdLst>
    <p:handoutMasterId r:id="rId72"/>
  </p:handoutMasterIdLst>
  <p:sldIdLst>
    <p:sldId id="259" r:id="rId2"/>
    <p:sldId id="699" r:id="rId3"/>
    <p:sldId id="700" r:id="rId4"/>
    <p:sldId id="692" r:id="rId5"/>
    <p:sldId id="295" r:id="rId6"/>
    <p:sldId id="690" r:id="rId7"/>
    <p:sldId id="694" r:id="rId8"/>
    <p:sldId id="691" r:id="rId9"/>
    <p:sldId id="693" r:id="rId10"/>
    <p:sldId id="440" r:id="rId11"/>
    <p:sldId id="788" r:id="rId12"/>
    <p:sldId id="789" r:id="rId13"/>
    <p:sldId id="698" r:id="rId14"/>
    <p:sldId id="695" r:id="rId15"/>
    <p:sldId id="422" r:id="rId16"/>
    <p:sldId id="697" r:id="rId17"/>
    <p:sldId id="426" r:id="rId18"/>
    <p:sldId id="427" r:id="rId19"/>
    <p:sldId id="437" r:id="rId20"/>
    <p:sldId id="438" r:id="rId21"/>
    <p:sldId id="436" r:id="rId22"/>
    <p:sldId id="483" r:id="rId23"/>
    <p:sldId id="485" r:id="rId24"/>
    <p:sldId id="486" r:id="rId25"/>
    <p:sldId id="443" r:id="rId26"/>
    <p:sldId id="790" r:id="rId27"/>
    <p:sldId id="792" r:id="rId28"/>
    <p:sldId id="702" r:id="rId29"/>
    <p:sldId id="439" r:id="rId30"/>
    <p:sldId id="429" r:id="rId31"/>
    <p:sldId id="431" r:id="rId32"/>
    <p:sldId id="433" r:id="rId33"/>
    <p:sldId id="432" r:id="rId34"/>
    <p:sldId id="434" r:id="rId35"/>
    <p:sldId id="511" r:id="rId36"/>
    <p:sldId id="798" r:id="rId37"/>
    <p:sldId id="512" r:id="rId38"/>
    <p:sldId id="704" r:id="rId39"/>
    <p:sldId id="435" r:id="rId40"/>
    <p:sldId id="463" r:id="rId41"/>
    <p:sldId id="493" r:id="rId42"/>
    <p:sldId id="492" r:id="rId43"/>
    <p:sldId id="496" r:id="rId44"/>
    <p:sldId id="448" r:id="rId45"/>
    <p:sldId id="450" r:id="rId46"/>
    <p:sldId id="449" r:id="rId47"/>
    <p:sldId id="451" r:id="rId48"/>
    <p:sldId id="452" r:id="rId49"/>
    <p:sldId id="453" r:id="rId50"/>
    <p:sldId id="454" r:id="rId51"/>
    <p:sldId id="456" r:id="rId52"/>
    <p:sldId id="455" r:id="rId53"/>
    <p:sldId id="458" r:id="rId54"/>
    <p:sldId id="459" r:id="rId55"/>
    <p:sldId id="460" r:id="rId56"/>
    <p:sldId id="462" r:id="rId57"/>
    <p:sldId id="464" r:id="rId58"/>
    <p:sldId id="465" r:id="rId59"/>
    <p:sldId id="466" r:id="rId60"/>
    <p:sldId id="467" r:id="rId61"/>
    <p:sldId id="470" r:id="rId62"/>
    <p:sldId id="471" r:id="rId63"/>
    <p:sldId id="469" r:id="rId64"/>
    <p:sldId id="473" r:id="rId65"/>
    <p:sldId id="793" r:id="rId66"/>
    <p:sldId id="794" r:id="rId67"/>
    <p:sldId id="795" r:id="rId68"/>
    <p:sldId id="796" r:id="rId69"/>
    <p:sldId id="797" r:id="rId7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mn-cs"/>
      </a:defRPr>
    </a:lvl1pPr>
    <a:lvl2pPr marL="457200" algn="l" rtl="0" fontAlgn="base">
      <a:spcBef>
        <a:spcPct val="0"/>
      </a:spcBef>
      <a:spcAft>
        <a:spcPct val="0"/>
      </a:spcAft>
      <a:defRPr kern="1200">
        <a:solidFill>
          <a:schemeClr val="tx1"/>
        </a:solidFill>
        <a:latin typeface="Comic Sans MS" pitchFamily="66" charset="0"/>
        <a:ea typeface="+mn-ea"/>
        <a:cs typeface="+mn-cs"/>
      </a:defRPr>
    </a:lvl2pPr>
    <a:lvl3pPr marL="914400" algn="l" rtl="0" fontAlgn="base">
      <a:spcBef>
        <a:spcPct val="0"/>
      </a:spcBef>
      <a:spcAft>
        <a:spcPct val="0"/>
      </a:spcAft>
      <a:defRPr kern="1200">
        <a:solidFill>
          <a:schemeClr val="tx1"/>
        </a:solidFill>
        <a:latin typeface="Comic Sans MS" pitchFamily="66" charset="0"/>
        <a:ea typeface="+mn-ea"/>
        <a:cs typeface="+mn-cs"/>
      </a:defRPr>
    </a:lvl3pPr>
    <a:lvl4pPr marL="1371600" algn="l" rtl="0" fontAlgn="base">
      <a:spcBef>
        <a:spcPct val="0"/>
      </a:spcBef>
      <a:spcAft>
        <a:spcPct val="0"/>
      </a:spcAft>
      <a:defRPr kern="1200">
        <a:solidFill>
          <a:schemeClr val="tx1"/>
        </a:solidFill>
        <a:latin typeface="Comic Sans MS" pitchFamily="66" charset="0"/>
        <a:ea typeface="+mn-ea"/>
        <a:cs typeface="+mn-cs"/>
      </a:defRPr>
    </a:lvl4pPr>
    <a:lvl5pPr marL="1828800" algn="l" rtl="0" fontAlgn="base">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0000CC"/>
    <a:srgbClr val="FF0000"/>
    <a:srgbClr val="DDDDDD"/>
    <a:srgbClr val="00CC00"/>
    <a:srgbClr val="000066"/>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72958" autoAdjust="0"/>
  </p:normalViewPr>
  <p:slideViewPr>
    <p:cSldViewPr snapToGrid="0">
      <p:cViewPr varScale="1">
        <p:scale>
          <a:sx n="69" d="100"/>
          <a:sy n="69" d="100"/>
        </p:scale>
        <p:origin x="1014"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3" name="Rectangle 1027"/>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296964" name="Rectangle 1028"/>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5" name="Rectangle 1029"/>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BF019C87-767D-4612-A1B9-E99CFFB560FF}" type="slidenum">
              <a:rPr lang="en-US"/>
              <a:pPr>
                <a:defRPr/>
              </a:pPr>
              <a:t>‹#›</a:t>
            </a:fld>
            <a:endParaRPr lang="en-US"/>
          </a:p>
        </p:txBody>
      </p:sp>
    </p:spTree>
    <p:extLst>
      <p:ext uri="{BB962C8B-B14F-4D97-AF65-F5344CB8AC3E}">
        <p14:creationId xmlns:p14="http://schemas.microsoft.com/office/powerpoint/2010/main" val="48267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ED2D5FEF-A100-4857-8722-D4E63F57E0CF}" type="slidenum">
              <a:rPr lang="en-US"/>
              <a:pPr>
                <a:defRPr/>
              </a:pPr>
              <a:t>‹#›</a:t>
            </a:fld>
            <a:endParaRPr lang="en-US"/>
          </a:p>
        </p:txBody>
      </p:sp>
    </p:spTree>
    <p:extLst>
      <p:ext uri="{BB962C8B-B14F-4D97-AF65-F5344CB8AC3E}">
        <p14:creationId xmlns:p14="http://schemas.microsoft.com/office/powerpoint/2010/main" val="4046167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2DF3275B-A1E5-46E1-BAF2-CB4D862CFB57}" type="slidenum">
              <a:rPr lang="en-US" smtClean="0">
                <a:latin typeface="Times New Roman" pitchFamily="18" charset="0"/>
              </a:rPr>
              <a:pPr/>
              <a:t>1</a:t>
            </a:fld>
            <a:endParaRPr lang="en-US">
              <a:latin typeface="Times New Roman" pitchFamily="18" charset="0"/>
            </a:endParaRPr>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8974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25</a:t>
            </a:fld>
            <a:endParaRPr lang="en-US"/>
          </a:p>
        </p:txBody>
      </p:sp>
    </p:spTree>
    <p:extLst>
      <p:ext uri="{BB962C8B-B14F-4D97-AF65-F5344CB8AC3E}">
        <p14:creationId xmlns:p14="http://schemas.microsoft.com/office/powerpoint/2010/main" val="880551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weights w, pick a bias (starting point) randomly.</a:t>
            </a:r>
          </a:p>
          <a:p>
            <a:pPr marL="171450" indent="-171450">
              <a:buFont typeface="Arial" panose="020B0604020202020204" pitchFamily="34" charset="0"/>
              <a:buChar char="•"/>
            </a:pPr>
            <a:r>
              <a:rPr lang="en-US" dirty="0"/>
              <a:t>Remember gradient descent = take derivative of all dimensions separately and move in that direction for each dimension.</a:t>
            </a:r>
          </a:p>
          <a:p>
            <a:pPr marL="171450" indent="-171450">
              <a:buFont typeface="Arial" panose="020B0604020202020204" pitchFamily="34" charset="0"/>
              <a:buChar char="•"/>
            </a:pPr>
            <a:r>
              <a:rPr lang="en-US" dirty="0" err="1"/>
              <a:t>C_x</a:t>
            </a:r>
            <a:r>
              <a:rPr lang="en-US" dirty="0"/>
              <a:t> is the training data, which can be huge, so we do not want to calculate partial derivative for all dimensions for each data point; so instead we just take batches/portion of the training data (selected randomly) for calculating each step towards the minimized point of the w-dimension vector; this can also help prevent overfitting.</a:t>
            </a:r>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26</a:t>
            </a:fld>
            <a:endParaRPr lang="en-US"/>
          </a:p>
        </p:txBody>
      </p:sp>
    </p:spTree>
    <p:extLst>
      <p:ext uri="{BB962C8B-B14F-4D97-AF65-F5344CB8AC3E}">
        <p14:creationId xmlns:p14="http://schemas.microsoft.com/office/powerpoint/2010/main" val="261467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stochastic gradient descent by sampling (of the training data) will result in much faster descent and allow to get out of local min at only the cost of more runs (steps); but the extra steps is negligible compared to increased speed.</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28</a:t>
            </a:fld>
            <a:endParaRPr lang="en-US"/>
          </a:p>
        </p:txBody>
      </p:sp>
    </p:spTree>
    <p:extLst>
      <p:ext uri="{BB962C8B-B14F-4D97-AF65-F5344CB8AC3E}">
        <p14:creationId xmlns:p14="http://schemas.microsoft.com/office/powerpoint/2010/main" val="247857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29</a:t>
            </a:fld>
            <a:endParaRPr lang="en-US"/>
          </a:p>
        </p:txBody>
      </p:sp>
    </p:spTree>
    <p:extLst>
      <p:ext uri="{BB962C8B-B14F-4D97-AF65-F5344CB8AC3E}">
        <p14:creationId xmlns:p14="http://schemas.microsoft.com/office/powerpoint/2010/main" val="112931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aim to optimize 3 parameters (selected with initial random values, which are not optimal): w0, w1, and b (bias).</a:t>
            </a:r>
          </a:p>
          <a:p>
            <a:r>
              <a:rPr lang="en-US" dirty="0"/>
              <a:t>X1 and X2 is the training data (given).</a:t>
            </a:r>
          </a:p>
          <a:p>
            <a:pPr marL="171450" indent="-171450">
              <a:buFont typeface="Arial" panose="020B0604020202020204" pitchFamily="34" charset="0"/>
              <a:buChar char="•"/>
            </a:pPr>
            <a:r>
              <a:rPr lang="en-US" dirty="0"/>
              <a:t>In this example, we first do forward propagation, then backward propagation, which results in optimizing the desired parameters (w0,w1,b).</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33</a:t>
            </a:fld>
            <a:endParaRPr lang="en-US"/>
          </a:p>
        </p:txBody>
      </p:sp>
    </p:spTree>
    <p:extLst>
      <p:ext uri="{BB962C8B-B14F-4D97-AF65-F5344CB8AC3E}">
        <p14:creationId xmlns:p14="http://schemas.microsoft.com/office/powerpoint/2010/main" val="216157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38</a:t>
            </a:fld>
            <a:endParaRPr lang="en-US"/>
          </a:p>
        </p:txBody>
      </p:sp>
    </p:spTree>
    <p:extLst>
      <p:ext uri="{BB962C8B-B14F-4D97-AF65-F5344CB8AC3E}">
        <p14:creationId xmlns:p14="http://schemas.microsoft.com/office/powerpoint/2010/main" val="2386926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56</a:t>
            </a:fld>
            <a:endParaRPr lang="en-US"/>
          </a:p>
        </p:txBody>
      </p:sp>
    </p:spTree>
    <p:extLst>
      <p:ext uri="{BB962C8B-B14F-4D97-AF65-F5344CB8AC3E}">
        <p14:creationId xmlns:p14="http://schemas.microsoft.com/office/powerpoint/2010/main" val="3019655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x = input char</a:t>
            </a:r>
          </a:p>
          <a:p>
            <a:pPr marL="171450" indent="-171450">
              <a:buFont typeface="Arial" panose="020B0604020202020204" pitchFamily="34" charset="0"/>
              <a:buChar char="•"/>
            </a:pPr>
            <a:r>
              <a:rPr lang="en-US" dirty="0"/>
              <a:t>Called “recurrent” neural network because you have to use the output from the previous steps during calculations; such as the previous letter affects prediction for the next letter to form some word.</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68</a:t>
            </a:fld>
            <a:endParaRPr lang="en-US"/>
          </a:p>
        </p:txBody>
      </p:sp>
    </p:spTree>
    <p:extLst>
      <p:ext uri="{BB962C8B-B14F-4D97-AF65-F5344CB8AC3E}">
        <p14:creationId xmlns:p14="http://schemas.microsoft.com/office/powerpoint/2010/main" val="144101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a:t>
            </a:fld>
            <a:endParaRPr lang="en-US"/>
          </a:p>
        </p:txBody>
      </p:sp>
    </p:spTree>
    <p:extLst>
      <p:ext uri="{BB962C8B-B14F-4D97-AF65-F5344CB8AC3E}">
        <p14:creationId xmlns:p14="http://schemas.microsoft.com/office/powerpoint/2010/main" val="415025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OF ANY REGRESSION: FIND A MODEL (LINE) WITH THE SMALLEST MSE (MEAN SQUARE ERROR) WHILE NOT OVERFITTING (MSE cannot be too close to 0).</a:t>
            </a:r>
          </a:p>
          <a:p>
            <a:r>
              <a:rPr lang="en-US" dirty="0"/>
              <a:t>	-If MSE is too high = underfitting!</a:t>
            </a:r>
          </a:p>
          <a:p>
            <a:r>
              <a:rPr lang="en-US" dirty="0"/>
              <a:t>	-if MSE is too low = overfitting!</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7</a:t>
            </a:fld>
            <a:endParaRPr lang="en-US"/>
          </a:p>
        </p:txBody>
      </p:sp>
    </p:spTree>
    <p:extLst>
      <p:ext uri="{BB962C8B-B14F-4D97-AF65-F5344CB8AC3E}">
        <p14:creationId xmlns:p14="http://schemas.microsoft.com/office/powerpoint/2010/main" val="125040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14</a:t>
            </a:fld>
            <a:endParaRPr lang="en-US"/>
          </a:p>
        </p:txBody>
      </p:sp>
    </p:spTree>
    <p:extLst>
      <p:ext uri="{BB962C8B-B14F-4D97-AF65-F5344CB8AC3E}">
        <p14:creationId xmlns:p14="http://schemas.microsoft.com/office/powerpoint/2010/main" val="1897242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ReLU</a:t>
            </a:r>
            <a:r>
              <a:rPr lang="en-US" dirty="0"/>
              <a:t>: if signal &lt;= 0; then do not send any input (aka, send 0); else, send signal to next neural node.</a:t>
            </a:r>
          </a:p>
          <a:p>
            <a:pPr marL="171450" indent="-171450">
              <a:buFont typeface="Arial" panose="020B0604020202020204" pitchFamily="34" charset="0"/>
              <a:buChar char="•"/>
            </a:pPr>
            <a:r>
              <a:rPr lang="en-US" dirty="0"/>
              <a:t>Note, in y = mx + b, b= bias = starting point or origin; the bias must also be learned for neural network.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16</a:t>
            </a:fld>
            <a:endParaRPr lang="en-US"/>
          </a:p>
        </p:txBody>
      </p:sp>
    </p:spTree>
    <p:extLst>
      <p:ext uri="{BB962C8B-B14F-4D97-AF65-F5344CB8AC3E}">
        <p14:creationId xmlns:p14="http://schemas.microsoft.com/office/powerpoint/2010/main" val="9526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still minimize cost (MSE), but really we want to optimize it because if it is too low = overfitting!</a:t>
            </a:r>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21</a:t>
            </a:fld>
            <a:endParaRPr lang="en-US"/>
          </a:p>
        </p:txBody>
      </p:sp>
    </p:spTree>
    <p:extLst>
      <p:ext uri="{BB962C8B-B14F-4D97-AF65-F5344CB8AC3E}">
        <p14:creationId xmlns:p14="http://schemas.microsoft.com/office/powerpoint/2010/main" val="3070751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your network has a lot of links, but many of them are 0, we can then use sparse model approach and treat the network as if it has less links by ignoring the 0 links (as long as it does not affect performance/accuracy).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22</a:t>
            </a:fld>
            <a:endParaRPr lang="en-US"/>
          </a:p>
        </p:txBody>
      </p:sp>
    </p:spTree>
    <p:extLst>
      <p:ext uri="{BB962C8B-B14F-4D97-AF65-F5344CB8AC3E}">
        <p14:creationId xmlns:p14="http://schemas.microsoft.com/office/powerpoint/2010/main" val="1135440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Throw out some neurons during training (training data set fed to network) so that we do not over minimize the MSE (minimize cost) and thus overfit.</a:t>
            </a:r>
          </a:p>
          <a:p>
            <a:pPr marL="628650" lvl="1" indent="-171450">
              <a:buFont typeface="Arial" panose="020B0604020202020204" pitchFamily="34" charset="0"/>
              <a:buChar char="•"/>
            </a:pPr>
            <a:r>
              <a:rPr lang="en-US" dirty="0"/>
              <a:t>Remember: when we overfit with the training data, then future data from the real environment will not have as much of an impact/influence on the model and thus the model will become less accurate.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23</a:t>
            </a:fld>
            <a:endParaRPr lang="en-US"/>
          </a:p>
        </p:txBody>
      </p:sp>
    </p:spTree>
    <p:extLst>
      <p:ext uri="{BB962C8B-B14F-4D97-AF65-F5344CB8AC3E}">
        <p14:creationId xmlns:p14="http://schemas.microsoft.com/office/powerpoint/2010/main" val="137306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DATA = BETTER: IMPROVES ACCURACY BY PREVENTING OVERFITTING.</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24</a:t>
            </a:fld>
            <a:endParaRPr lang="en-US"/>
          </a:p>
        </p:txBody>
      </p:sp>
    </p:spTree>
    <p:extLst>
      <p:ext uri="{BB962C8B-B14F-4D97-AF65-F5344CB8AC3E}">
        <p14:creationId xmlns:p14="http://schemas.microsoft.com/office/powerpoint/2010/main" val="249049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668000" cy="2387600"/>
          </a:xfrm>
        </p:spPr>
        <p:txBody>
          <a:bodyPr anchor="b">
            <a:normAutofit/>
          </a:bodyPr>
          <a:lstStyle>
            <a:lvl1pPr algn="ctr">
              <a:defRPr sz="4800" b="1" i="0">
                <a:latin typeface="Candara" panose="020E050203030302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812800" y="3602038"/>
            <a:ext cx="10668000" cy="2341562"/>
          </a:xfrm>
        </p:spPr>
        <p:txBody>
          <a:bodyPr/>
          <a:lstStyle>
            <a:lvl1pPr marL="0" indent="0" algn="ctr">
              <a:buNone/>
              <a:defRPr sz="2400" b="0" i="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2472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hasCustomPrompt="1"/>
          </p:nvPr>
        </p:nvSpPr>
        <p:spPr/>
        <p:txBody>
          <a:bodyPr vert="horz" lIns="54864" tIns="91440" rtlCol="0">
            <a:normAutofit/>
          </a:bodyPr>
          <a:lstStyle>
            <a:lvl1pPr>
              <a:defRPr lang="en-US" dirty="0" smtClean="0"/>
            </a:lvl1pPr>
            <a:lvl2pPr>
              <a:defRPr lang="en-US" dirty="0" smtClean="0"/>
            </a:lvl2pPr>
            <a:lvl3pPr>
              <a:defRPr lang="en-US" dirty="0" smtClean="0"/>
            </a:lvl3pPr>
            <a:lvl4pPr>
              <a:defRPr lang="en-US" dirty="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lvl1pPr>
              <a:defRPr/>
            </a:lvl1pPr>
          </a:lstStyle>
          <a:p>
            <a:pPr>
              <a:defRPr/>
            </a:pPr>
            <a:fld id="{CCF77436-EC8C-4AA7-8F7E-35D67B363DD7}" type="slidenum">
              <a:rPr lang="en-US" smtClean="0"/>
              <a:pPr>
                <a:defRPr/>
              </a:pPr>
              <a:t>‹#›</a:t>
            </a:fld>
            <a:endParaRPr lang="en-US" dirty="0"/>
          </a:p>
        </p:txBody>
      </p:sp>
    </p:spTree>
    <p:extLst>
      <p:ext uri="{BB962C8B-B14F-4D97-AF65-F5344CB8AC3E}">
        <p14:creationId xmlns:p14="http://schemas.microsoft.com/office/powerpoint/2010/main" val="425490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sz="half" idx="1" hasCustomPrompt="1"/>
          </p:nvPr>
        </p:nvSpPr>
        <p:spPr>
          <a:xfrm>
            <a:off x="609600" y="1295400"/>
            <a:ext cx="5384800" cy="5504688"/>
          </a:xfrm>
        </p:spPr>
        <p:txBody>
          <a:bodyPr lIns="91440"/>
          <a:lstStyle>
            <a:lvl1pPr marL="233363" indent="-222250" eaLnBrk="1" latinLnBrk="0" hangingPunct="1">
              <a:tabLst/>
              <a:defRPr sz="2800"/>
            </a:lvl1pPr>
            <a:lvl2pPr marL="458788" indent="-225425" eaLnBrk="1" latinLnBrk="0" hangingPunct="1">
              <a:tabLst/>
              <a:defRPr sz="2400"/>
            </a:lvl2pPr>
            <a:lvl3pPr marL="628650" indent="-169863" eaLnBrk="1" latinLnBrk="0" hangingPunct="1">
              <a:tabLst/>
              <a:defRPr sz="2000"/>
            </a:lvl3pPr>
            <a:lvl4pPr marL="1087438" indent="-292100" eaLnBrk="1" latinLnBrk="0" hangingPunct="1">
              <a:tabLst/>
              <a:defRPr sz="1800"/>
            </a:lvl4pPr>
            <a:lvl5pPr marL="1492250" indent="-203200" eaLnBrk="1" latinLnBrk="0" hangingPunct="1">
              <a:tabLst/>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4" name="Content Placeholder 3"/>
          <p:cNvSpPr>
            <a:spLocks noGrp="1"/>
          </p:cNvSpPr>
          <p:nvPr>
            <p:ph sz="half" idx="2" hasCustomPrompt="1"/>
          </p:nvPr>
        </p:nvSpPr>
        <p:spPr>
          <a:xfrm>
            <a:off x="6197600" y="1295400"/>
            <a:ext cx="5384800" cy="5504688"/>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p>
        </p:txBody>
      </p:sp>
      <p:sp>
        <p:nvSpPr>
          <p:cNvPr id="7" name="Slide Number Placeholder 6"/>
          <p:cNvSpPr>
            <a:spLocks noGrp="1"/>
          </p:cNvSpPr>
          <p:nvPr>
            <p:ph type="sldNum" sz="quarter" idx="12"/>
          </p:nvPr>
        </p:nvSpPr>
        <p:spPr/>
        <p:txBody>
          <a:bodyPr/>
          <a:lstStyle>
            <a:lvl1pPr>
              <a:defRPr/>
            </a:lvl1pPr>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128396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extLst/>
          </a:lstStyle>
          <a:p>
            <a:r>
              <a:rPr kumimoji="0" lang="en-US" dirty="0"/>
              <a:t>Click to edit Master title style</a:t>
            </a:r>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4" name="Content Placeholder 3"/>
          <p:cNvSpPr>
            <a:spLocks noGrp="1"/>
          </p:cNvSpPr>
          <p:nvPr>
            <p:ph sz="half" idx="2" hasCustomPrompt="1"/>
          </p:nvPr>
        </p:nvSpPr>
        <p:spPr>
          <a:xfrm>
            <a:off x="609600" y="2023338"/>
            <a:ext cx="5386917"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6193368" y="2023338"/>
            <a:ext cx="5389033"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9" name="Slide Number Placeholder 8"/>
          <p:cNvSpPr>
            <a:spLocks noGrp="1"/>
          </p:cNvSpPr>
          <p:nvPr>
            <p:ph type="sldNum" sz="quarter" idx="12"/>
          </p:nvPr>
        </p:nvSpPr>
        <p:spPr/>
        <p:txBody>
          <a:bodyPr/>
          <a:lstStyle>
            <a:lvl1pPr>
              <a:defRPr/>
            </a:lvl1pPr>
          </a:lstStyle>
          <a:p>
            <a:pPr>
              <a:defRPr/>
            </a:pPr>
            <a:fld id="{D529AFAA-5049-4726-B621-D5424D250258}" type="slidenum">
              <a:rPr lang="en-US" smtClean="0"/>
              <a:pPr>
                <a:defRPr/>
              </a:pPr>
              <a:t>‹#›</a:t>
            </a:fld>
            <a:endParaRPr lang="en-US" dirty="0"/>
          </a:p>
        </p:txBody>
      </p:sp>
    </p:spTree>
    <p:extLst>
      <p:ext uri="{BB962C8B-B14F-4D97-AF65-F5344CB8AC3E}">
        <p14:creationId xmlns:p14="http://schemas.microsoft.com/office/powerpoint/2010/main" val="180368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14DEAD52-71AB-4B9A-8984-E0E28FAD1E9A}" type="slidenum">
              <a:rPr lang="en-US" smtClean="0"/>
              <a:pPr>
                <a:defRPr/>
              </a:pPr>
              <a:t>‹#›</a:t>
            </a:fld>
            <a:endParaRPr lang="en-US" dirty="0"/>
          </a:p>
        </p:txBody>
      </p:sp>
    </p:spTree>
    <p:extLst>
      <p:ext uri="{BB962C8B-B14F-4D97-AF65-F5344CB8AC3E}">
        <p14:creationId xmlns:p14="http://schemas.microsoft.com/office/powerpoint/2010/main" val="284647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49C84A48-F170-472E-A000-A1CC1E22CF64}" type="slidenum">
              <a:rPr lang="en-US" smtClean="0"/>
              <a:pPr>
                <a:defRPr/>
              </a:pPr>
              <a:t>‹#›</a:t>
            </a:fld>
            <a:endParaRPr lang="en-US" dirty="0"/>
          </a:p>
        </p:txBody>
      </p:sp>
    </p:spTree>
    <p:extLst>
      <p:ext uri="{BB962C8B-B14F-4D97-AF65-F5344CB8AC3E}">
        <p14:creationId xmlns:p14="http://schemas.microsoft.com/office/powerpoint/2010/main" val="40622822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219201"/>
            <a:ext cx="10972800" cy="5334001"/>
          </a:xfrm>
          <a:prstGeom prst="rect">
            <a:avLst/>
          </a:prstGeom>
        </p:spPr>
        <p:txBody>
          <a:bodyPr vert="horz" lIns="54864" tIns="91440" rtlCol="0">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endParaRPr kumimoji="0" lang="en-US" dirty="0"/>
          </a:p>
        </p:txBody>
      </p:sp>
      <p:sp>
        <p:nvSpPr>
          <p:cNvPr id="6" name="Slide Number Placeholder 5"/>
          <p:cNvSpPr>
            <a:spLocks noGrp="1"/>
          </p:cNvSpPr>
          <p:nvPr>
            <p:ph type="sldNum" sz="quarter" idx="4"/>
          </p:nvPr>
        </p:nvSpPr>
        <p:spPr>
          <a:xfrm>
            <a:off x="10939195" y="6583680"/>
            <a:ext cx="978485" cy="274320"/>
          </a:xfrm>
          <a:prstGeom prst="rect">
            <a:avLst/>
          </a:prstGeom>
        </p:spPr>
        <p:txBody>
          <a:bodyPr vert="horz" bIns="0" rtlCol="0" anchor="ctr" anchorCtr="0"/>
          <a:lstStyle>
            <a:lvl1pPr algn="r" eaLnBrk="1" latinLnBrk="0" hangingPunct="1">
              <a:defRPr kumimoji="0" sz="900">
                <a:solidFill>
                  <a:schemeClr val="tx1">
                    <a:tint val="95000"/>
                  </a:schemeClr>
                </a:solidFill>
                <a:latin typeface="Candara" panose="020E0502030303020204" pitchFamily="34" charset="0"/>
                <a:cs typeface="Calibri" pitchFamily="34" charset="0"/>
              </a:defRPr>
            </a:lvl1pPr>
            <a:extLst/>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2512883861"/>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Lst>
  <p:hf hdr="0" ftr="0" dt="0"/>
  <p:txStyles>
    <p:titleStyle>
      <a:lvl1pPr algn="l" rtl="0" eaLnBrk="1" latinLnBrk="0" hangingPunct="1">
        <a:spcBef>
          <a:spcPct val="0"/>
        </a:spcBef>
        <a:buNone/>
        <a:defRPr kumimoji="0" sz="4000" b="1" i="0" kern="1200">
          <a:solidFill>
            <a:schemeClr val="tx1"/>
          </a:solidFill>
          <a:effectLst/>
          <a:latin typeface="Candara" panose="020E0502030303020204" pitchFamily="34" charset="0"/>
          <a:ea typeface="+mj-ea"/>
          <a:cs typeface="Calibri" panose="020F0502020204030204" pitchFamily="34" charset="0"/>
        </a:defRPr>
      </a:lvl1pPr>
      <a:extLst/>
    </p:titleStyle>
    <p:bodyStyle>
      <a:lvl1pPr marL="350838" indent="-339725" algn="l" rtl="0" eaLnBrk="1" latinLnBrk="0" hangingPunct="1">
        <a:spcBef>
          <a:spcPts val="600"/>
        </a:spcBef>
        <a:spcAft>
          <a:spcPts val="600"/>
        </a:spcAft>
        <a:buClr>
          <a:schemeClr val="tx1"/>
        </a:buClr>
        <a:buSzPct val="100000"/>
        <a:buFont typeface="Arial" panose="020B0604020202020204" pitchFamily="34" charset="0"/>
        <a:buChar char="•"/>
        <a:tabLst/>
        <a:defRPr kumimoji="0" sz="3200" b="0" i="0" kern="1200">
          <a:solidFill>
            <a:schemeClr val="tx1"/>
          </a:solidFill>
          <a:latin typeface="Candara" panose="020E0502030303020204" pitchFamily="34" charset="0"/>
          <a:ea typeface="+mn-ea"/>
          <a:cs typeface="Calibri" pitchFamily="34" charset="0"/>
        </a:defRPr>
      </a:lvl1pPr>
      <a:lvl2pPr marL="628650" indent="-277813" algn="l" rtl="0" eaLnBrk="1" latinLnBrk="0" hangingPunct="1">
        <a:spcBef>
          <a:spcPts val="600"/>
        </a:spcBef>
        <a:spcAft>
          <a:spcPts val="600"/>
        </a:spcAft>
        <a:buClr>
          <a:schemeClr val="tx1"/>
        </a:buClr>
        <a:buSzPct val="100000"/>
        <a:buFont typeface="Arial" panose="020B0604020202020204" pitchFamily="34" charset="0"/>
        <a:buChar char="•"/>
        <a:tabLst/>
        <a:defRPr kumimoji="0" sz="2800" b="0" i="0" kern="1200">
          <a:solidFill>
            <a:schemeClr val="tx1"/>
          </a:solidFill>
          <a:latin typeface="Candara" panose="020E0502030303020204" pitchFamily="34" charset="0"/>
          <a:ea typeface="+mn-ea"/>
          <a:cs typeface="Calibri" pitchFamily="34" charset="0"/>
        </a:defRPr>
      </a:lvl2pPr>
      <a:lvl3pPr marL="863600" indent="-234950" algn="l" rtl="0" eaLnBrk="1" latinLnBrk="0" hangingPunct="1">
        <a:spcBef>
          <a:spcPts val="600"/>
        </a:spcBef>
        <a:spcAft>
          <a:spcPts val="600"/>
        </a:spcAft>
        <a:buClr>
          <a:schemeClr val="tx1"/>
        </a:buClr>
        <a:buSzPct val="80000"/>
        <a:buFont typeface="Arial" panose="020B0604020202020204" pitchFamily="34" charset="0"/>
        <a:buChar char="•"/>
        <a:tabLst/>
        <a:defRPr kumimoji="0" sz="2400" b="0" i="0" kern="1200">
          <a:solidFill>
            <a:schemeClr val="tx1"/>
          </a:solidFill>
          <a:latin typeface="Candara" panose="020E0502030303020204" pitchFamily="34" charset="0"/>
          <a:ea typeface="+mn-ea"/>
          <a:cs typeface="Calibri" pitchFamily="34" charset="0"/>
        </a:defRPr>
      </a:lvl3pPr>
      <a:lvl4pPr marL="1087438" indent="-223838" algn="l" rtl="0" eaLnBrk="1" latinLnBrk="0" hangingPunct="1">
        <a:spcBef>
          <a:spcPts val="600"/>
        </a:spcBef>
        <a:spcAft>
          <a:spcPts val="600"/>
        </a:spcAft>
        <a:buClr>
          <a:schemeClr val="tx1"/>
        </a:buClr>
        <a:buSzPct val="80000"/>
        <a:buFont typeface="Arial" panose="020B0604020202020204" pitchFamily="34" charset="0"/>
        <a:buChar char="•"/>
        <a:tabLst/>
        <a:defRPr kumimoji="0" sz="2000" b="0" i="0" kern="1200">
          <a:solidFill>
            <a:schemeClr val="tx1"/>
          </a:solidFill>
          <a:latin typeface="Candara" panose="020E0502030303020204" pitchFamily="34" charset="0"/>
          <a:ea typeface="+mn-ea"/>
          <a:cs typeface="Calibri" pitchFamily="34" charset="0"/>
        </a:defRPr>
      </a:lvl4pPr>
      <a:lvl5pPr marL="1604963" indent="-223838" algn="l" rtl="0" eaLnBrk="1" latinLnBrk="0" hangingPunct="1">
        <a:spcBef>
          <a:spcPts val="600"/>
        </a:spcBef>
        <a:spcAft>
          <a:spcPts val="600"/>
        </a:spcAft>
        <a:buClr>
          <a:schemeClr val="tx1"/>
        </a:buClr>
        <a:buSzPct val="80000"/>
        <a:buFont typeface="Wingdings" pitchFamily="2" charset="2"/>
        <a:buChar char="§"/>
        <a:tabLst/>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3.gif"/><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p:txBody>
          <a:bodyPr>
            <a:normAutofit/>
          </a:bodyPr>
          <a:lstStyle/>
          <a:p>
            <a:r>
              <a:rPr lang="en-US" sz="5400" dirty="0">
                <a:ea typeface="ＭＳ Ｐゴシック" pitchFamily="34" charset="-128"/>
              </a:rPr>
              <a:t>Deep Learning</a:t>
            </a:r>
            <a:br>
              <a:rPr lang="en-US" sz="5400" dirty="0"/>
            </a:br>
            <a:r>
              <a:rPr lang="en-US" sz="5400" dirty="0"/>
              <a:t>(Chapter 18)</a:t>
            </a:r>
            <a:endParaRPr lang="en-US" sz="5400" dirty="0">
              <a:ea typeface="ＭＳ Ｐゴシック" pitchFamily="34" charset="-128"/>
            </a:endParaRPr>
          </a:p>
        </p:txBody>
      </p:sp>
      <p:sp>
        <p:nvSpPr>
          <p:cNvPr id="19458" name="Rectangle 5"/>
          <p:cNvSpPr>
            <a:spLocks noGrp="1" noChangeArrowheads="1"/>
          </p:cNvSpPr>
          <p:nvPr>
            <p:ph type="subTitle" idx="1"/>
          </p:nvPr>
        </p:nvSpPr>
        <p:spPr/>
        <p:txBody>
          <a:bodyPr/>
          <a:lstStyle/>
          <a:p>
            <a:pPr eaLnBrk="1" hangingPunct="1"/>
            <a:r>
              <a:rPr lang="en-US" sz="2800" dirty="0">
                <a:ea typeface="ＭＳ Ｐゴシック" pitchFamily="34" charset="-128"/>
              </a:rPr>
              <a:t>Dr. Shengquan Wang</a:t>
            </a:r>
          </a:p>
        </p:txBody>
      </p:sp>
      <p:sp>
        <p:nvSpPr>
          <p:cNvPr id="7" name="Rectangle 4">
            <a:extLst>
              <a:ext uri="{FF2B5EF4-FFF2-40B4-BE49-F238E27FC236}">
                <a16:creationId xmlns:a16="http://schemas.microsoft.com/office/drawing/2014/main" id="{D16C414B-3FE9-2C42-8E8F-A5235CA0544C}"/>
              </a:ext>
            </a:extLst>
          </p:cNvPr>
          <p:cNvSpPr>
            <a:spLocks noChangeArrowheads="1"/>
          </p:cNvSpPr>
          <p:nvPr/>
        </p:nvSpPr>
        <p:spPr bwMode="auto">
          <a:xfrm>
            <a:off x="2514600" y="4495800"/>
            <a:ext cx="7851843" cy="2062103"/>
          </a:xfrm>
          <a:prstGeom prst="rect">
            <a:avLst/>
          </a:prstGeom>
          <a:noFill/>
          <a:ln w="9525">
            <a:noFill/>
            <a:miter lim="800000"/>
            <a:headEnd/>
            <a:tailEnd/>
          </a:ln>
        </p:spPr>
        <p:txBody>
          <a:bodyPr wrap="square">
            <a:spAutoFit/>
          </a:bodyPr>
          <a:lstStyle/>
          <a:p>
            <a:pPr>
              <a:defRPr/>
            </a:pPr>
            <a:r>
              <a:rPr lang="en-US" sz="1600" dirty="0">
                <a:solidFill>
                  <a:schemeClr val="bg1">
                    <a:lumMod val="50000"/>
                  </a:schemeClr>
                </a:solidFill>
                <a:latin typeface="Candara" panose="020E0502030303020204" pitchFamily="34" charset="0"/>
                <a:cs typeface="Calibri" panose="020F0502020204030204" pitchFamily="34" charset="0"/>
              </a:rPr>
              <a:t>Most slides are adopted from </a:t>
            </a:r>
          </a:p>
          <a:p>
            <a:pPr marL="290513" indent="-290513">
              <a:buFont typeface="Arial" charset="0"/>
              <a:buChar char="•"/>
            </a:pPr>
            <a:r>
              <a:rPr lang="en-US" sz="1600" dirty="0">
                <a:solidFill>
                  <a:schemeClr val="bg1">
                    <a:lumMod val="50000"/>
                  </a:schemeClr>
                </a:solidFill>
                <a:latin typeface="Candara" panose="020E0502030303020204" pitchFamily="34" charset="0"/>
                <a:cs typeface="Calibri" panose="020F0502020204030204" pitchFamily="34" charset="0"/>
              </a:rPr>
              <a:t>Artificial Intelligence: A Modern Approach, 4th ed. by Stuart Russell (UC Berkeley) and Peter Norvig (Google).</a:t>
            </a:r>
          </a:p>
          <a:p>
            <a:pPr marL="290513" indent="-290513">
              <a:buFont typeface="Arial" charset="0"/>
              <a:buChar char="•"/>
            </a:pPr>
            <a:r>
              <a:rPr lang="en-US" sz="1600" dirty="0">
                <a:solidFill>
                  <a:schemeClr val="bg1">
                    <a:lumMod val="50000"/>
                  </a:schemeClr>
                </a:solidFill>
                <a:latin typeface="Candara" panose="020E0502030303020204" pitchFamily="34" charset="0"/>
                <a:cs typeface="Calibri" panose="020F0502020204030204" pitchFamily="34" charset="0"/>
              </a:rPr>
              <a:t>Neural Networks and Deep Learning, http://neuralnetworksanddeeplearning.com</a:t>
            </a:r>
          </a:p>
          <a:p>
            <a:pPr marL="290513" indent="-290513">
              <a:buFont typeface="Arial" charset="0"/>
              <a:buChar char="•"/>
            </a:pPr>
            <a:r>
              <a:rPr lang="en-US" sz="1600" dirty="0">
                <a:solidFill>
                  <a:schemeClr val="bg1">
                    <a:lumMod val="50000"/>
                  </a:schemeClr>
                </a:solidFill>
                <a:latin typeface="Candara" panose="020E0502030303020204" pitchFamily="34" charset="0"/>
                <a:cs typeface="Calibri" panose="020F0502020204030204" pitchFamily="34" charset="0"/>
              </a:rPr>
              <a:t>Deep Learning Specialization, http://deeplearning.ai</a:t>
            </a:r>
          </a:p>
          <a:p>
            <a:pPr marL="290513" indent="-290513">
              <a:buFont typeface="Arial" charset="0"/>
              <a:buChar char="•"/>
            </a:pPr>
            <a:r>
              <a:rPr lang="en-US" sz="1600" dirty="0">
                <a:solidFill>
                  <a:schemeClr val="bg1">
                    <a:lumMod val="50000"/>
                  </a:schemeClr>
                </a:solidFill>
                <a:latin typeface="Candara" panose="020E0502030303020204" pitchFamily="34" charset="0"/>
                <a:cs typeface="Calibri" panose="020F0502020204030204" pitchFamily="34" charset="0"/>
              </a:rPr>
              <a:t>CS231n: Convolutional Neural Networks for Visual Recognition, Stanford University, http://cs231n.github.io</a:t>
            </a:r>
          </a:p>
          <a:p>
            <a:pPr marL="290513" indent="-290513">
              <a:buFont typeface="Arial" charset="0"/>
              <a:buChar char="•"/>
            </a:pPr>
            <a:r>
              <a:rPr lang="en-US" sz="1600" dirty="0">
                <a:solidFill>
                  <a:schemeClr val="bg1">
                    <a:lumMod val="50000"/>
                  </a:schemeClr>
                </a:solidFill>
                <a:latin typeface="Candara" panose="020E0502030303020204" pitchFamily="34" charset="0"/>
                <a:cs typeface="Calibri" panose="020F0502020204030204" pitchFamily="34" charset="0"/>
              </a:rPr>
              <a:t>http://karpathy.github.io/2015/05/21/</a:t>
            </a:r>
            <a:r>
              <a:rPr lang="en-US" sz="1600" dirty="0" err="1">
                <a:solidFill>
                  <a:schemeClr val="bg1">
                    <a:lumMod val="50000"/>
                  </a:schemeClr>
                </a:solidFill>
                <a:latin typeface="Candara" panose="020E0502030303020204" pitchFamily="34" charset="0"/>
                <a:cs typeface="Calibri" panose="020F0502020204030204" pitchFamily="34" charset="0"/>
              </a:rPr>
              <a:t>rnn</a:t>
            </a:r>
            <a:r>
              <a:rPr lang="en-US" sz="1600" dirty="0">
                <a:solidFill>
                  <a:schemeClr val="bg1">
                    <a:lumMod val="50000"/>
                  </a:schemeClr>
                </a:solidFill>
                <a:latin typeface="Candara" panose="020E0502030303020204" pitchFamily="34" charset="0"/>
                <a:cs typeface="Calibri" panose="020F0502020204030204" pitchFamily="34" charset="0"/>
              </a:rPr>
              <a:t>-effectiveness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Face Detection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10</a:t>
            </a:fld>
            <a:endParaRPr lang="en-US" dirty="0"/>
          </a:p>
        </p:txBody>
      </p:sp>
      <p:pic>
        <p:nvPicPr>
          <p:cNvPr id="5" name="Picture 4">
            <a:extLst>
              <a:ext uri="{FF2B5EF4-FFF2-40B4-BE49-F238E27FC236}">
                <a16:creationId xmlns:a16="http://schemas.microsoft.com/office/drawing/2014/main" id="{F8A73DD3-94BA-3A4F-9B91-E2B3E6D47F8C}"/>
              </a:ext>
            </a:extLst>
          </p:cNvPr>
          <p:cNvPicPr>
            <a:picLocks noChangeAspect="1"/>
          </p:cNvPicPr>
          <p:nvPr/>
        </p:nvPicPr>
        <p:blipFill>
          <a:blip r:embed="rId2"/>
          <a:stretch>
            <a:fillRect/>
          </a:stretch>
        </p:blipFill>
        <p:spPr>
          <a:xfrm>
            <a:off x="1949450" y="1226566"/>
            <a:ext cx="7759700" cy="5194300"/>
          </a:xfrm>
          <a:prstGeom prst="rect">
            <a:avLst/>
          </a:prstGeom>
        </p:spPr>
      </p:pic>
    </p:spTree>
    <p:extLst>
      <p:ext uri="{BB962C8B-B14F-4D97-AF65-F5344CB8AC3E}">
        <p14:creationId xmlns:p14="http://schemas.microsoft.com/office/powerpoint/2010/main" val="3327100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FCF6-2DE1-BF4F-9EC4-A0AFF4D58CC6}"/>
              </a:ext>
            </a:extLst>
          </p:cNvPr>
          <p:cNvSpPr>
            <a:spLocks noGrp="1"/>
          </p:cNvSpPr>
          <p:nvPr>
            <p:ph type="title"/>
          </p:nvPr>
        </p:nvSpPr>
        <p:spPr/>
        <p:txBody>
          <a:bodyPr>
            <a:normAutofit/>
          </a:bodyPr>
          <a:lstStyle/>
          <a:p>
            <a:r>
              <a:rPr lang="en-US" dirty="0"/>
              <a:t>Example: Minimax in Games</a:t>
            </a:r>
          </a:p>
        </p:txBody>
      </p:sp>
      <p:sp>
        <p:nvSpPr>
          <p:cNvPr id="3" name="Content Placeholder 2">
            <a:extLst>
              <a:ext uri="{FF2B5EF4-FFF2-40B4-BE49-F238E27FC236}">
                <a16:creationId xmlns:a16="http://schemas.microsoft.com/office/drawing/2014/main" id="{15140063-095B-C849-9FEE-360BB65A3015}"/>
              </a:ext>
            </a:extLst>
          </p:cNvPr>
          <p:cNvSpPr>
            <a:spLocks noGrp="1"/>
          </p:cNvSpPr>
          <p:nvPr>
            <p:ph sz="half" idx="1"/>
          </p:nvPr>
        </p:nvSpPr>
        <p:spPr/>
        <p:txBody>
          <a:bodyPr/>
          <a:lstStyle/>
          <a:p>
            <a:r>
              <a:rPr lang="en-US" dirty="0"/>
              <a:t>Use </a:t>
            </a:r>
            <a:r>
              <a:rPr lang="en-US" cap="small" dirty="0">
                <a:solidFill>
                  <a:srgbClr val="FF0000"/>
                </a:solidFill>
              </a:rPr>
              <a:t>Cutoff-Test</a:t>
            </a:r>
            <a:r>
              <a:rPr lang="en-US" dirty="0"/>
              <a:t> instead of Terminal-Test</a:t>
            </a:r>
          </a:p>
          <a:p>
            <a:pPr lvl="1"/>
            <a:r>
              <a:rPr lang="en-US" dirty="0"/>
              <a:t>e.g., depth limit.</a:t>
            </a:r>
          </a:p>
          <a:p>
            <a:r>
              <a:rPr lang="en-US" dirty="0"/>
              <a:t>Use </a:t>
            </a:r>
            <a:r>
              <a:rPr lang="en-US" cap="small" dirty="0" err="1">
                <a:solidFill>
                  <a:srgbClr val="FF0000"/>
                </a:solidFill>
              </a:rPr>
              <a:t>Eval</a:t>
            </a:r>
            <a:r>
              <a:rPr lang="en-US" dirty="0"/>
              <a:t> instead of Utility</a:t>
            </a:r>
          </a:p>
          <a:p>
            <a:pPr lvl="1"/>
            <a:r>
              <a:rPr lang="en-US" dirty="0"/>
              <a:t>i.e., evaluation function that estimates desirability of position.</a:t>
            </a:r>
          </a:p>
        </p:txBody>
      </p:sp>
      <p:sp>
        <p:nvSpPr>
          <p:cNvPr id="4" name="Slide Number Placeholder 3">
            <a:extLst>
              <a:ext uri="{FF2B5EF4-FFF2-40B4-BE49-F238E27FC236}">
                <a16:creationId xmlns:a16="http://schemas.microsoft.com/office/drawing/2014/main" id="{342800C0-E414-D34D-882A-3908A48E592E}"/>
              </a:ext>
            </a:extLst>
          </p:cNvPr>
          <p:cNvSpPr>
            <a:spLocks noGrp="1"/>
          </p:cNvSpPr>
          <p:nvPr>
            <p:ph type="sldNum" sz="quarter" idx="12"/>
          </p:nvPr>
        </p:nvSpPr>
        <p:spPr/>
        <p:txBody>
          <a:bodyPr/>
          <a:lstStyle/>
          <a:p>
            <a:fld id="{CCF77436-EC8C-4AA7-8F7E-35D67B363DD7}" type="slidenum">
              <a:rPr lang="en-US" smtClean="0"/>
              <a:pPr/>
              <a:t>11</a:t>
            </a:fld>
            <a:endParaRPr lang="en-US" dirty="0"/>
          </a:p>
        </p:txBody>
      </p:sp>
      <p:sp>
        <p:nvSpPr>
          <p:cNvPr id="5" name="Oval 4">
            <a:extLst>
              <a:ext uri="{FF2B5EF4-FFF2-40B4-BE49-F238E27FC236}">
                <a16:creationId xmlns:a16="http://schemas.microsoft.com/office/drawing/2014/main" id="{E667D888-A50F-084E-8AF9-65F117F5112F}"/>
              </a:ext>
            </a:extLst>
          </p:cNvPr>
          <p:cNvSpPr/>
          <p:nvPr/>
        </p:nvSpPr>
        <p:spPr>
          <a:xfrm>
            <a:off x="9067800" y="12954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6" name="Straight Connector 5">
            <a:extLst>
              <a:ext uri="{FF2B5EF4-FFF2-40B4-BE49-F238E27FC236}">
                <a16:creationId xmlns:a16="http://schemas.microsoft.com/office/drawing/2014/main" id="{1215D0A2-282E-EF42-A678-C2BA613E42A6}"/>
              </a:ext>
            </a:extLst>
          </p:cNvPr>
          <p:cNvCxnSpPr>
            <a:stCxn id="5" idx="4"/>
          </p:cNvCxnSpPr>
          <p:nvPr/>
        </p:nvCxnSpPr>
        <p:spPr>
          <a:xfrm flipH="1">
            <a:off x="8763000" y="15209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297D150-6478-4345-BF25-51DBFB360671}"/>
              </a:ext>
            </a:extLst>
          </p:cNvPr>
          <p:cNvCxnSpPr>
            <a:cxnSpLocks/>
            <a:stCxn id="5" idx="4"/>
          </p:cNvCxnSpPr>
          <p:nvPr/>
        </p:nvCxnSpPr>
        <p:spPr>
          <a:xfrm flipH="1">
            <a:off x="8972550" y="15209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B26F5F8-79BC-4D45-AFFE-AB740DC7C2BA}"/>
              </a:ext>
            </a:extLst>
          </p:cNvPr>
          <p:cNvCxnSpPr>
            <a:cxnSpLocks/>
            <a:stCxn id="5" idx="4"/>
          </p:cNvCxnSpPr>
          <p:nvPr/>
        </p:nvCxnSpPr>
        <p:spPr>
          <a:xfrm>
            <a:off x="9182100" y="15209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85420BF-4041-3043-9B0F-3F24257E6147}"/>
              </a:ext>
            </a:extLst>
          </p:cNvPr>
          <p:cNvCxnSpPr>
            <a:cxnSpLocks/>
            <a:stCxn id="5" idx="4"/>
            <a:endCxn id="13" idx="0"/>
          </p:cNvCxnSpPr>
          <p:nvPr/>
        </p:nvCxnSpPr>
        <p:spPr>
          <a:xfrm>
            <a:off x="9182100" y="1520952"/>
            <a:ext cx="2286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EB13636-8917-744C-9806-E069275F3D90}"/>
              </a:ext>
            </a:extLst>
          </p:cNvPr>
          <p:cNvCxnSpPr>
            <a:cxnSpLocks/>
            <a:stCxn id="5" idx="4"/>
          </p:cNvCxnSpPr>
          <p:nvPr/>
        </p:nvCxnSpPr>
        <p:spPr>
          <a:xfrm>
            <a:off x="9182100" y="15209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5644AD2-E4E5-C344-980A-03EC51189A37}"/>
              </a:ext>
            </a:extLst>
          </p:cNvPr>
          <p:cNvCxnSpPr>
            <a:cxnSpLocks/>
            <a:stCxn id="5" idx="4"/>
          </p:cNvCxnSpPr>
          <p:nvPr/>
        </p:nvCxnSpPr>
        <p:spPr>
          <a:xfrm>
            <a:off x="9182100" y="15209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A34AB92-39FE-3A45-885B-11ED87CCC552}"/>
              </a:ext>
            </a:extLst>
          </p:cNvPr>
          <p:cNvCxnSpPr>
            <a:cxnSpLocks/>
            <a:stCxn id="5" idx="4"/>
          </p:cNvCxnSpPr>
          <p:nvPr/>
        </p:nvCxnSpPr>
        <p:spPr>
          <a:xfrm flipH="1">
            <a:off x="8534400" y="15209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B1780334-0DAD-BD49-BCFE-DA1BA2074C24}"/>
              </a:ext>
            </a:extLst>
          </p:cNvPr>
          <p:cNvSpPr/>
          <p:nvPr/>
        </p:nvSpPr>
        <p:spPr>
          <a:xfrm>
            <a:off x="9296400" y="19050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14" name="Straight Connector 13">
            <a:extLst>
              <a:ext uri="{FF2B5EF4-FFF2-40B4-BE49-F238E27FC236}">
                <a16:creationId xmlns:a16="http://schemas.microsoft.com/office/drawing/2014/main" id="{2730DA0C-EADA-8546-AFB1-04CDE202A488}"/>
              </a:ext>
            </a:extLst>
          </p:cNvPr>
          <p:cNvCxnSpPr>
            <a:stCxn id="13" idx="4"/>
          </p:cNvCxnSpPr>
          <p:nvPr/>
        </p:nvCxnSpPr>
        <p:spPr>
          <a:xfrm flipH="1">
            <a:off x="8991600" y="21305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4937848-962C-9447-BDFE-74C9378BB2DE}"/>
              </a:ext>
            </a:extLst>
          </p:cNvPr>
          <p:cNvCxnSpPr>
            <a:cxnSpLocks/>
            <a:stCxn id="13" idx="4"/>
            <a:endCxn id="21" idx="0"/>
          </p:cNvCxnSpPr>
          <p:nvPr/>
        </p:nvCxnSpPr>
        <p:spPr>
          <a:xfrm flipH="1">
            <a:off x="9182100" y="2130552"/>
            <a:ext cx="2286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4D28D75-3552-394F-A908-3C8A416BF278}"/>
              </a:ext>
            </a:extLst>
          </p:cNvPr>
          <p:cNvCxnSpPr>
            <a:cxnSpLocks/>
            <a:stCxn id="13" idx="4"/>
          </p:cNvCxnSpPr>
          <p:nvPr/>
        </p:nvCxnSpPr>
        <p:spPr>
          <a:xfrm>
            <a:off x="9410700" y="21305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80D33DD-2040-A44A-91AC-6F97E71DF7E5}"/>
              </a:ext>
            </a:extLst>
          </p:cNvPr>
          <p:cNvCxnSpPr>
            <a:cxnSpLocks/>
            <a:stCxn id="13" idx="4"/>
          </p:cNvCxnSpPr>
          <p:nvPr/>
        </p:nvCxnSpPr>
        <p:spPr>
          <a:xfrm>
            <a:off x="9410700" y="2130552"/>
            <a:ext cx="1905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20439FA-3F23-0C42-B347-A801A92E82EC}"/>
              </a:ext>
            </a:extLst>
          </p:cNvPr>
          <p:cNvCxnSpPr>
            <a:cxnSpLocks/>
            <a:stCxn id="13" idx="4"/>
          </p:cNvCxnSpPr>
          <p:nvPr/>
        </p:nvCxnSpPr>
        <p:spPr>
          <a:xfrm>
            <a:off x="9410700" y="21305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8849B13-9408-3A49-A540-CBE39B6AB899}"/>
              </a:ext>
            </a:extLst>
          </p:cNvPr>
          <p:cNvCxnSpPr>
            <a:cxnSpLocks/>
            <a:stCxn id="13" idx="4"/>
          </p:cNvCxnSpPr>
          <p:nvPr/>
        </p:nvCxnSpPr>
        <p:spPr>
          <a:xfrm>
            <a:off x="9410700" y="21305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A944F476-8545-B04D-ACE3-E79FD7CCC0B1}"/>
              </a:ext>
            </a:extLst>
          </p:cNvPr>
          <p:cNvCxnSpPr>
            <a:cxnSpLocks/>
            <a:stCxn id="13" idx="4"/>
          </p:cNvCxnSpPr>
          <p:nvPr/>
        </p:nvCxnSpPr>
        <p:spPr>
          <a:xfrm flipH="1">
            <a:off x="8763000" y="21305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11FE3A5B-8233-B748-8CCC-103A3FF36ECE}"/>
              </a:ext>
            </a:extLst>
          </p:cNvPr>
          <p:cNvSpPr/>
          <p:nvPr/>
        </p:nvSpPr>
        <p:spPr>
          <a:xfrm>
            <a:off x="9067800" y="25146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22" name="Straight Connector 21">
            <a:extLst>
              <a:ext uri="{FF2B5EF4-FFF2-40B4-BE49-F238E27FC236}">
                <a16:creationId xmlns:a16="http://schemas.microsoft.com/office/drawing/2014/main" id="{6DE20E3D-F86A-C241-8E59-1383F7C58990}"/>
              </a:ext>
            </a:extLst>
          </p:cNvPr>
          <p:cNvCxnSpPr>
            <a:stCxn id="21" idx="4"/>
          </p:cNvCxnSpPr>
          <p:nvPr/>
        </p:nvCxnSpPr>
        <p:spPr>
          <a:xfrm flipH="1">
            <a:off x="8763000" y="27401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805EB24-634B-8F47-9A27-86874F5631B7}"/>
              </a:ext>
            </a:extLst>
          </p:cNvPr>
          <p:cNvCxnSpPr>
            <a:cxnSpLocks/>
            <a:stCxn id="21" idx="4"/>
          </p:cNvCxnSpPr>
          <p:nvPr/>
        </p:nvCxnSpPr>
        <p:spPr>
          <a:xfrm flipH="1">
            <a:off x="8972550" y="27401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0A194C7-C1C0-C74E-87EC-AB03D280B04A}"/>
              </a:ext>
            </a:extLst>
          </p:cNvPr>
          <p:cNvCxnSpPr>
            <a:cxnSpLocks/>
            <a:stCxn id="21" idx="4"/>
          </p:cNvCxnSpPr>
          <p:nvPr/>
        </p:nvCxnSpPr>
        <p:spPr>
          <a:xfrm>
            <a:off x="9182100" y="27401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380C975-497F-D84B-859C-3B7CA4986E27}"/>
              </a:ext>
            </a:extLst>
          </p:cNvPr>
          <p:cNvCxnSpPr>
            <a:cxnSpLocks/>
            <a:stCxn id="21" idx="4"/>
          </p:cNvCxnSpPr>
          <p:nvPr/>
        </p:nvCxnSpPr>
        <p:spPr>
          <a:xfrm>
            <a:off x="9182100" y="2740152"/>
            <a:ext cx="1905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61BECE-D01B-4B4F-9286-D098AD4B5302}"/>
              </a:ext>
            </a:extLst>
          </p:cNvPr>
          <p:cNvCxnSpPr>
            <a:cxnSpLocks/>
            <a:stCxn id="21" idx="4"/>
            <a:endCxn id="29" idx="0"/>
          </p:cNvCxnSpPr>
          <p:nvPr/>
        </p:nvCxnSpPr>
        <p:spPr>
          <a:xfrm>
            <a:off x="9182100" y="2740152"/>
            <a:ext cx="3810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D4543B1-2AC5-C044-9709-CCF108190D3C}"/>
              </a:ext>
            </a:extLst>
          </p:cNvPr>
          <p:cNvCxnSpPr>
            <a:cxnSpLocks/>
            <a:stCxn id="21" idx="4"/>
          </p:cNvCxnSpPr>
          <p:nvPr/>
        </p:nvCxnSpPr>
        <p:spPr>
          <a:xfrm>
            <a:off x="9182100" y="27401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71B8224-07FD-CE4F-A6F0-20238CB653D5}"/>
              </a:ext>
            </a:extLst>
          </p:cNvPr>
          <p:cNvCxnSpPr>
            <a:cxnSpLocks/>
            <a:stCxn id="21" idx="4"/>
          </p:cNvCxnSpPr>
          <p:nvPr/>
        </p:nvCxnSpPr>
        <p:spPr>
          <a:xfrm flipH="1">
            <a:off x="8534400" y="27401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75252480-466D-2D40-BE7E-A1E045D5D11A}"/>
              </a:ext>
            </a:extLst>
          </p:cNvPr>
          <p:cNvSpPr/>
          <p:nvPr/>
        </p:nvSpPr>
        <p:spPr>
          <a:xfrm>
            <a:off x="9448800" y="31242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30" name="Straight Connector 29">
            <a:extLst>
              <a:ext uri="{FF2B5EF4-FFF2-40B4-BE49-F238E27FC236}">
                <a16:creationId xmlns:a16="http://schemas.microsoft.com/office/drawing/2014/main" id="{81F2A9BE-BFC4-8140-8015-50F6B2F99D5D}"/>
              </a:ext>
            </a:extLst>
          </p:cNvPr>
          <p:cNvCxnSpPr>
            <a:stCxn id="29" idx="4"/>
          </p:cNvCxnSpPr>
          <p:nvPr/>
        </p:nvCxnSpPr>
        <p:spPr>
          <a:xfrm flipH="1">
            <a:off x="9144000" y="33497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1F75BB6D-F721-2A4D-BA55-63FE2D86111A}"/>
              </a:ext>
            </a:extLst>
          </p:cNvPr>
          <p:cNvCxnSpPr>
            <a:cxnSpLocks/>
            <a:stCxn id="29" idx="4"/>
          </p:cNvCxnSpPr>
          <p:nvPr/>
        </p:nvCxnSpPr>
        <p:spPr>
          <a:xfrm flipH="1">
            <a:off x="9353550" y="33497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25FF6F3-211A-4543-9A25-D136B825CD2D}"/>
              </a:ext>
            </a:extLst>
          </p:cNvPr>
          <p:cNvCxnSpPr>
            <a:cxnSpLocks/>
            <a:stCxn id="29" idx="4"/>
          </p:cNvCxnSpPr>
          <p:nvPr/>
        </p:nvCxnSpPr>
        <p:spPr>
          <a:xfrm>
            <a:off x="9563100" y="33497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BB8B31C-9571-9C4D-B531-032E75D65E59}"/>
              </a:ext>
            </a:extLst>
          </p:cNvPr>
          <p:cNvCxnSpPr>
            <a:cxnSpLocks/>
            <a:stCxn id="29" idx="4"/>
            <a:endCxn id="37" idx="0"/>
          </p:cNvCxnSpPr>
          <p:nvPr/>
        </p:nvCxnSpPr>
        <p:spPr>
          <a:xfrm>
            <a:off x="9563100" y="3349752"/>
            <a:ext cx="1524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044D032-4EE7-3A42-8B16-07E73A49B821}"/>
              </a:ext>
            </a:extLst>
          </p:cNvPr>
          <p:cNvCxnSpPr>
            <a:cxnSpLocks/>
            <a:stCxn id="29" idx="4"/>
          </p:cNvCxnSpPr>
          <p:nvPr/>
        </p:nvCxnSpPr>
        <p:spPr>
          <a:xfrm>
            <a:off x="9563100" y="33497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E909EA1-3DE2-6C45-AB56-17DFF6930B96}"/>
              </a:ext>
            </a:extLst>
          </p:cNvPr>
          <p:cNvCxnSpPr>
            <a:cxnSpLocks/>
            <a:stCxn id="29" idx="4"/>
          </p:cNvCxnSpPr>
          <p:nvPr/>
        </p:nvCxnSpPr>
        <p:spPr>
          <a:xfrm>
            <a:off x="9563100" y="33497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7D90A3F-2E0B-E542-958D-3952831E0753}"/>
              </a:ext>
            </a:extLst>
          </p:cNvPr>
          <p:cNvCxnSpPr>
            <a:cxnSpLocks/>
            <a:stCxn id="29" idx="4"/>
          </p:cNvCxnSpPr>
          <p:nvPr/>
        </p:nvCxnSpPr>
        <p:spPr>
          <a:xfrm flipH="1">
            <a:off x="8915400" y="33497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37" name="Oval 36">
            <a:extLst>
              <a:ext uri="{FF2B5EF4-FFF2-40B4-BE49-F238E27FC236}">
                <a16:creationId xmlns:a16="http://schemas.microsoft.com/office/drawing/2014/main" id="{15EFD235-879A-1B47-B0D1-91C229BC6C07}"/>
              </a:ext>
            </a:extLst>
          </p:cNvPr>
          <p:cNvSpPr/>
          <p:nvPr/>
        </p:nvSpPr>
        <p:spPr>
          <a:xfrm>
            <a:off x="9601200" y="37338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38" name="Straight Connector 37">
            <a:extLst>
              <a:ext uri="{FF2B5EF4-FFF2-40B4-BE49-F238E27FC236}">
                <a16:creationId xmlns:a16="http://schemas.microsoft.com/office/drawing/2014/main" id="{C35CF6CE-F6A1-7045-B08A-89CEA5B60DCD}"/>
              </a:ext>
            </a:extLst>
          </p:cNvPr>
          <p:cNvCxnSpPr>
            <a:stCxn id="37" idx="4"/>
          </p:cNvCxnSpPr>
          <p:nvPr/>
        </p:nvCxnSpPr>
        <p:spPr>
          <a:xfrm flipH="1">
            <a:off x="9296400" y="39593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D9D9B82C-FB7D-714B-BE8F-368202138A83}"/>
              </a:ext>
            </a:extLst>
          </p:cNvPr>
          <p:cNvCxnSpPr>
            <a:cxnSpLocks/>
            <a:stCxn id="37" idx="4"/>
          </p:cNvCxnSpPr>
          <p:nvPr/>
        </p:nvCxnSpPr>
        <p:spPr>
          <a:xfrm flipH="1">
            <a:off x="9505950" y="39593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B0E5F09-85F1-A548-B874-822C1267C0D4}"/>
              </a:ext>
            </a:extLst>
          </p:cNvPr>
          <p:cNvCxnSpPr>
            <a:cxnSpLocks/>
            <a:stCxn id="37" idx="4"/>
          </p:cNvCxnSpPr>
          <p:nvPr/>
        </p:nvCxnSpPr>
        <p:spPr>
          <a:xfrm>
            <a:off x="9715500" y="39593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8C64CEF1-9083-5047-9B8C-B3FF52BEA48D}"/>
              </a:ext>
            </a:extLst>
          </p:cNvPr>
          <p:cNvCxnSpPr>
            <a:cxnSpLocks/>
            <a:stCxn id="37" idx="4"/>
          </p:cNvCxnSpPr>
          <p:nvPr/>
        </p:nvCxnSpPr>
        <p:spPr>
          <a:xfrm>
            <a:off x="9715500" y="3959352"/>
            <a:ext cx="1905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E6E9ECB-C07B-5240-B584-7FBDB9206249}"/>
              </a:ext>
            </a:extLst>
          </p:cNvPr>
          <p:cNvCxnSpPr>
            <a:cxnSpLocks/>
            <a:stCxn id="37" idx="4"/>
          </p:cNvCxnSpPr>
          <p:nvPr/>
        </p:nvCxnSpPr>
        <p:spPr>
          <a:xfrm>
            <a:off x="9715500" y="39593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6372F50A-52B6-2244-847B-4E0B68EF7FCD}"/>
              </a:ext>
            </a:extLst>
          </p:cNvPr>
          <p:cNvCxnSpPr>
            <a:cxnSpLocks/>
            <a:stCxn id="37" idx="4"/>
          </p:cNvCxnSpPr>
          <p:nvPr/>
        </p:nvCxnSpPr>
        <p:spPr>
          <a:xfrm>
            <a:off x="9715500" y="39593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7F9DBF1-D303-CF4E-A0E8-238F5E621318}"/>
              </a:ext>
            </a:extLst>
          </p:cNvPr>
          <p:cNvCxnSpPr>
            <a:cxnSpLocks/>
            <a:stCxn id="37" idx="4"/>
            <a:endCxn id="45" idx="0"/>
          </p:cNvCxnSpPr>
          <p:nvPr/>
        </p:nvCxnSpPr>
        <p:spPr>
          <a:xfrm flipH="1">
            <a:off x="9105900" y="3959352"/>
            <a:ext cx="6096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45" name="Oval 44">
            <a:extLst>
              <a:ext uri="{FF2B5EF4-FFF2-40B4-BE49-F238E27FC236}">
                <a16:creationId xmlns:a16="http://schemas.microsoft.com/office/drawing/2014/main" id="{419A4142-7957-4E49-A8D5-EFBBD289AEA6}"/>
              </a:ext>
            </a:extLst>
          </p:cNvPr>
          <p:cNvSpPr/>
          <p:nvPr/>
        </p:nvSpPr>
        <p:spPr>
          <a:xfrm>
            <a:off x="8991600" y="43434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46" name="Straight Connector 45">
            <a:extLst>
              <a:ext uri="{FF2B5EF4-FFF2-40B4-BE49-F238E27FC236}">
                <a16:creationId xmlns:a16="http://schemas.microsoft.com/office/drawing/2014/main" id="{02905F74-270C-5D49-8011-C30EF6B0E760}"/>
              </a:ext>
            </a:extLst>
          </p:cNvPr>
          <p:cNvCxnSpPr>
            <a:stCxn id="45" idx="4"/>
          </p:cNvCxnSpPr>
          <p:nvPr/>
        </p:nvCxnSpPr>
        <p:spPr>
          <a:xfrm flipH="1">
            <a:off x="8686800" y="45689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0B6483A-93B5-D34E-AAF1-FCD37FA84F0C}"/>
              </a:ext>
            </a:extLst>
          </p:cNvPr>
          <p:cNvCxnSpPr>
            <a:cxnSpLocks/>
            <a:stCxn id="45" idx="4"/>
          </p:cNvCxnSpPr>
          <p:nvPr/>
        </p:nvCxnSpPr>
        <p:spPr>
          <a:xfrm flipH="1">
            <a:off x="8896350" y="45689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59C7D0F-4139-EA4F-A549-42BC098F0563}"/>
              </a:ext>
            </a:extLst>
          </p:cNvPr>
          <p:cNvCxnSpPr>
            <a:cxnSpLocks/>
            <a:stCxn id="45" idx="4"/>
          </p:cNvCxnSpPr>
          <p:nvPr/>
        </p:nvCxnSpPr>
        <p:spPr>
          <a:xfrm>
            <a:off x="9105900" y="45689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8E84CAA-912E-544C-9117-336791EF3097}"/>
              </a:ext>
            </a:extLst>
          </p:cNvPr>
          <p:cNvCxnSpPr>
            <a:cxnSpLocks/>
            <a:stCxn id="45" idx="4"/>
          </p:cNvCxnSpPr>
          <p:nvPr/>
        </p:nvCxnSpPr>
        <p:spPr>
          <a:xfrm>
            <a:off x="9105900" y="4568952"/>
            <a:ext cx="1905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6F5EB717-5DD8-EE44-B249-5F394B8712E9}"/>
              </a:ext>
            </a:extLst>
          </p:cNvPr>
          <p:cNvCxnSpPr>
            <a:cxnSpLocks/>
            <a:stCxn id="45" idx="4"/>
          </p:cNvCxnSpPr>
          <p:nvPr/>
        </p:nvCxnSpPr>
        <p:spPr>
          <a:xfrm>
            <a:off x="9105900" y="45689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7B1A7D4-C5D8-E947-977D-AE3E87556C18}"/>
              </a:ext>
            </a:extLst>
          </p:cNvPr>
          <p:cNvCxnSpPr>
            <a:cxnSpLocks/>
            <a:stCxn id="45" idx="4"/>
            <a:endCxn id="53" idx="0"/>
          </p:cNvCxnSpPr>
          <p:nvPr/>
        </p:nvCxnSpPr>
        <p:spPr>
          <a:xfrm>
            <a:off x="9105900" y="4568952"/>
            <a:ext cx="6096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C26D475A-04A6-0E47-9FBE-C95C13D4038B}"/>
              </a:ext>
            </a:extLst>
          </p:cNvPr>
          <p:cNvCxnSpPr>
            <a:cxnSpLocks/>
            <a:stCxn id="45" idx="4"/>
          </p:cNvCxnSpPr>
          <p:nvPr/>
        </p:nvCxnSpPr>
        <p:spPr>
          <a:xfrm flipH="1">
            <a:off x="8458200" y="45689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5253FCD6-F354-CB47-80D0-14991D6D64FC}"/>
              </a:ext>
            </a:extLst>
          </p:cNvPr>
          <p:cNvSpPr/>
          <p:nvPr/>
        </p:nvSpPr>
        <p:spPr>
          <a:xfrm>
            <a:off x="9601200" y="49530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54" name="Straight Connector 53">
            <a:extLst>
              <a:ext uri="{FF2B5EF4-FFF2-40B4-BE49-F238E27FC236}">
                <a16:creationId xmlns:a16="http://schemas.microsoft.com/office/drawing/2014/main" id="{3BB5851F-B6D7-AA43-BD7E-5BDD29AD3316}"/>
              </a:ext>
            </a:extLst>
          </p:cNvPr>
          <p:cNvCxnSpPr>
            <a:cxnSpLocks/>
            <a:stCxn id="53" idx="4"/>
            <a:endCxn id="61" idx="0"/>
          </p:cNvCxnSpPr>
          <p:nvPr/>
        </p:nvCxnSpPr>
        <p:spPr>
          <a:xfrm flipH="1">
            <a:off x="9334500" y="5178552"/>
            <a:ext cx="3810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785D6FC-AE64-594F-B2B2-011C52FFBB79}"/>
              </a:ext>
            </a:extLst>
          </p:cNvPr>
          <p:cNvCxnSpPr>
            <a:cxnSpLocks/>
            <a:stCxn id="53" idx="4"/>
          </p:cNvCxnSpPr>
          <p:nvPr/>
        </p:nvCxnSpPr>
        <p:spPr>
          <a:xfrm flipH="1">
            <a:off x="9505950" y="51785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B012F27E-2A15-D34D-9097-B8876E0A46E0}"/>
              </a:ext>
            </a:extLst>
          </p:cNvPr>
          <p:cNvCxnSpPr>
            <a:cxnSpLocks/>
            <a:stCxn id="53" idx="4"/>
          </p:cNvCxnSpPr>
          <p:nvPr/>
        </p:nvCxnSpPr>
        <p:spPr>
          <a:xfrm>
            <a:off x="9715500" y="51785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0A0AC5B-AF0F-1F40-BB43-0921963510D3}"/>
              </a:ext>
            </a:extLst>
          </p:cNvPr>
          <p:cNvCxnSpPr>
            <a:cxnSpLocks/>
            <a:stCxn id="53" idx="4"/>
          </p:cNvCxnSpPr>
          <p:nvPr/>
        </p:nvCxnSpPr>
        <p:spPr>
          <a:xfrm>
            <a:off x="9715500" y="5178552"/>
            <a:ext cx="1905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1142C7A4-7CBC-0343-9BC0-315FD9C003DD}"/>
              </a:ext>
            </a:extLst>
          </p:cNvPr>
          <p:cNvCxnSpPr>
            <a:cxnSpLocks/>
            <a:stCxn id="53" idx="4"/>
          </p:cNvCxnSpPr>
          <p:nvPr/>
        </p:nvCxnSpPr>
        <p:spPr>
          <a:xfrm>
            <a:off x="9715500" y="51785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4E0D66DE-D941-BE49-A026-087AAC1E481F}"/>
              </a:ext>
            </a:extLst>
          </p:cNvPr>
          <p:cNvCxnSpPr>
            <a:cxnSpLocks/>
            <a:stCxn id="53" idx="4"/>
          </p:cNvCxnSpPr>
          <p:nvPr/>
        </p:nvCxnSpPr>
        <p:spPr>
          <a:xfrm>
            <a:off x="9715500" y="51785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A655852F-3BF8-2443-80F6-D078D6AAAABF}"/>
              </a:ext>
            </a:extLst>
          </p:cNvPr>
          <p:cNvCxnSpPr>
            <a:cxnSpLocks/>
            <a:stCxn id="53" idx="4"/>
          </p:cNvCxnSpPr>
          <p:nvPr/>
        </p:nvCxnSpPr>
        <p:spPr>
          <a:xfrm flipH="1">
            <a:off x="9067800" y="51785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61" name="Oval 60">
            <a:extLst>
              <a:ext uri="{FF2B5EF4-FFF2-40B4-BE49-F238E27FC236}">
                <a16:creationId xmlns:a16="http://schemas.microsoft.com/office/drawing/2014/main" id="{5479F6F4-145C-7B45-8ECB-D94BEDFBB46E}"/>
              </a:ext>
            </a:extLst>
          </p:cNvPr>
          <p:cNvSpPr/>
          <p:nvPr/>
        </p:nvSpPr>
        <p:spPr>
          <a:xfrm>
            <a:off x="9220200" y="5562600"/>
            <a:ext cx="228600" cy="22555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cxnSp>
        <p:nvCxnSpPr>
          <p:cNvPr id="62" name="Straight Connector 61">
            <a:extLst>
              <a:ext uri="{FF2B5EF4-FFF2-40B4-BE49-F238E27FC236}">
                <a16:creationId xmlns:a16="http://schemas.microsoft.com/office/drawing/2014/main" id="{9BC38A58-4347-2B48-9A47-8DBC332911DB}"/>
              </a:ext>
            </a:extLst>
          </p:cNvPr>
          <p:cNvCxnSpPr>
            <a:stCxn id="61" idx="4"/>
          </p:cNvCxnSpPr>
          <p:nvPr/>
        </p:nvCxnSpPr>
        <p:spPr>
          <a:xfrm flipH="1">
            <a:off x="8915400" y="57881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BB0A5772-7902-E140-A1F9-1EDB31D2BF1A}"/>
              </a:ext>
            </a:extLst>
          </p:cNvPr>
          <p:cNvCxnSpPr>
            <a:cxnSpLocks/>
            <a:stCxn id="61" idx="4"/>
          </p:cNvCxnSpPr>
          <p:nvPr/>
        </p:nvCxnSpPr>
        <p:spPr>
          <a:xfrm flipH="1">
            <a:off x="9124950" y="5788152"/>
            <a:ext cx="20955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0084AB3-347F-C546-850A-7DDA34EC6800}"/>
              </a:ext>
            </a:extLst>
          </p:cNvPr>
          <p:cNvCxnSpPr>
            <a:cxnSpLocks/>
            <a:stCxn id="61" idx="4"/>
          </p:cNvCxnSpPr>
          <p:nvPr/>
        </p:nvCxnSpPr>
        <p:spPr>
          <a:xfrm>
            <a:off x="9334500" y="5788152"/>
            <a:ext cx="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271BDB94-992A-924D-84A1-B11DDFFDD99E}"/>
              </a:ext>
            </a:extLst>
          </p:cNvPr>
          <p:cNvCxnSpPr>
            <a:cxnSpLocks/>
            <a:stCxn id="61" idx="4"/>
          </p:cNvCxnSpPr>
          <p:nvPr/>
        </p:nvCxnSpPr>
        <p:spPr>
          <a:xfrm>
            <a:off x="9334500" y="5788152"/>
            <a:ext cx="1905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5E22F722-15F7-7D47-AFB8-00913C833297}"/>
              </a:ext>
            </a:extLst>
          </p:cNvPr>
          <p:cNvCxnSpPr>
            <a:cxnSpLocks/>
            <a:stCxn id="61" idx="4"/>
          </p:cNvCxnSpPr>
          <p:nvPr/>
        </p:nvCxnSpPr>
        <p:spPr>
          <a:xfrm>
            <a:off x="9334500" y="5788152"/>
            <a:ext cx="4191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40DF6B50-2E75-EC42-A78E-6F59A4B0761A}"/>
              </a:ext>
            </a:extLst>
          </p:cNvPr>
          <p:cNvCxnSpPr>
            <a:cxnSpLocks/>
            <a:stCxn id="61" idx="4"/>
          </p:cNvCxnSpPr>
          <p:nvPr/>
        </p:nvCxnSpPr>
        <p:spPr>
          <a:xfrm>
            <a:off x="9334500" y="5788152"/>
            <a:ext cx="647700" cy="384048"/>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707908A-980F-2F41-B40C-C1504FF42B23}"/>
              </a:ext>
            </a:extLst>
          </p:cNvPr>
          <p:cNvCxnSpPr>
            <a:cxnSpLocks/>
            <a:stCxn id="61" idx="4"/>
          </p:cNvCxnSpPr>
          <p:nvPr/>
        </p:nvCxnSpPr>
        <p:spPr>
          <a:xfrm flipH="1">
            <a:off x="8686800" y="5788152"/>
            <a:ext cx="647700" cy="384048"/>
          </a:xfrm>
          <a:prstGeom prst="line">
            <a:avLst/>
          </a:prstGeom>
          <a:ln w="28575"/>
        </p:spPr>
        <p:style>
          <a:lnRef idx="1">
            <a:schemeClr val="dk1"/>
          </a:lnRef>
          <a:fillRef idx="0">
            <a:schemeClr val="dk1"/>
          </a:fillRef>
          <a:effectRef idx="0">
            <a:schemeClr val="dk1"/>
          </a:effectRef>
          <a:fontRef idx="minor">
            <a:schemeClr val="tx1"/>
          </a:fontRef>
        </p:style>
      </p:cxnSp>
      <p:sp>
        <p:nvSpPr>
          <p:cNvPr id="69" name="Rectangle 68">
            <a:extLst>
              <a:ext uri="{FF2B5EF4-FFF2-40B4-BE49-F238E27FC236}">
                <a16:creationId xmlns:a16="http://schemas.microsoft.com/office/drawing/2014/main" id="{6C461DEA-BF04-0644-93E9-F648C4BCD484}"/>
              </a:ext>
            </a:extLst>
          </p:cNvPr>
          <p:cNvSpPr/>
          <p:nvPr/>
        </p:nvSpPr>
        <p:spPr>
          <a:xfrm>
            <a:off x="7162800" y="4568952"/>
            <a:ext cx="3333750" cy="2061972"/>
          </a:xfrm>
          <a:prstGeom prst="rect">
            <a:avLst/>
          </a:prstGeom>
          <a:solidFill>
            <a:srgbClr val="FF0000">
              <a:alpha val="25000"/>
            </a:srgbClr>
          </a:solidFill>
          <a:ln w="28575">
            <a:no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Tree>
    <p:extLst>
      <p:ext uri="{BB962C8B-B14F-4D97-AF65-F5344CB8AC3E}">
        <p14:creationId xmlns:p14="http://schemas.microsoft.com/office/powerpoint/2010/main" val="705745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D3D0-F5F0-D241-BB64-09A09896EAAD}"/>
              </a:ext>
            </a:extLst>
          </p:cNvPr>
          <p:cNvSpPr>
            <a:spLocks noGrp="1"/>
          </p:cNvSpPr>
          <p:nvPr>
            <p:ph type="title"/>
          </p:nvPr>
        </p:nvSpPr>
        <p:spPr/>
        <p:txBody>
          <a:bodyPr/>
          <a:lstStyle/>
          <a:p>
            <a:r>
              <a:rPr lang="en-US" cap="small" dirty="0" err="1"/>
              <a:t>Eval</a:t>
            </a:r>
            <a:r>
              <a:rPr lang="en-US" cap="small" dirty="0"/>
              <a:t> </a:t>
            </a:r>
            <a:r>
              <a:rPr lang="en-US" dirty="0"/>
              <a:t>in AlphaGo</a:t>
            </a:r>
          </a:p>
        </p:txBody>
      </p:sp>
      <p:sp>
        <p:nvSpPr>
          <p:cNvPr id="4" name="Slide Number Placeholder 3">
            <a:extLst>
              <a:ext uri="{FF2B5EF4-FFF2-40B4-BE49-F238E27FC236}">
                <a16:creationId xmlns:a16="http://schemas.microsoft.com/office/drawing/2014/main" id="{5E9205C3-496F-684F-95CA-CB5427F9DE1A}"/>
              </a:ext>
            </a:extLst>
          </p:cNvPr>
          <p:cNvSpPr>
            <a:spLocks noGrp="1"/>
          </p:cNvSpPr>
          <p:nvPr>
            <p:ph type="sldNum" sz="quarter" idx="12"/>
          </p:nvPr>
        </p:nvSpPr>
        <p:spPr/>
        <p:txBody>
          <a:bodyPr/>
          <a:lstStyle/>
          <a:p>
            <a:pPr>
              <a:defRPr/>
            </a:pPr>
            <a:fld id="{CCF77436-EC8C-4AA7-8F7E-35D67B363DD7}" type="slidenum">
              <a:rPr lang="en-US" smtClean="0"/>
              <a:pPr>
                <a:defRPr/>
              </a:pPr>
              <a:t>12</a:t>
            </a:fld>
            <a:endParaRPr lang="en-US" dirty="0"/>
          </a:p>
        </p:txBody>
      </p:sp>
      <p:sp>
        <p:nvSpPr>
          <p:cNvPr id="6" name="Rectangle 5">
            <a:extLst>
              <a:ext uri="{FF2B5EF4-FFF2-40B4-BE49-F238E27FC236}">
                <a16:creationId xmlns:a16="http://schemas.microsoft.com/office/drawing/2014/main" id="{37FFCED2-A61E-2345-9EA8-B12ECBE0A709}"/>
              </a:ext>
            </a:extLst>
          </p:cNvPr>
          <p:cNvSpPr/>
          <p:nvPr/>
        </p:nvSpPr>
        <p:spPr>
          <a:xfrm>
            <a:off x="1779678" y="6519446"/>
            <a:ext cx="6063615" cy="338554"/>
          </a:xfrm>
          <a:prstGeom prst="rect">
            <a:avLst/>
          </a:prstGeom>
        </p:spPr>
        <p:txBody>
          <a:bodyPr wrap="square">
            <a:spAutoFit/>
          </a:bodyPr>
          <a:lstStyle/>
          <a:p>
            <a:pPr algn="ctr"/>
            <a:r>
              <a:rPr lang="en-IN" altLang="en-US" sz="1600" dirty="0">
                <a:solidFill>
                  <a:schemeClr val="bg1">
                    <a:lumMod val="50000"/>
                  </a:schemeClr>
                </a:solidFill>
                <a:latin typeface="Candara" panose="020E0502030303020204" pitchFamily="34" charset="0"/>
              </a:rPr>
              <a:t>D Silver </a:t>
            </a:r>
            <a:r>
              <a:rPr lang="en-GB" altLang="zh-CN" sz="1600" i="1" dirty="0">
                <a:solidFill>
                  <a:schemeClr val="bg1">
                    <a:lumMod val="50000"/>
                  </a:schemeClr>
                </a:solidFill>
                <a:latin typeface="Candara" panose="020E0502030303020204" pitchFamily="34" charset="0"/>
                <a:ea typeface="宋体" panose="02010600030101010101" pitchFamily="2" charset="-122"/>
              </a:rPr>
              <a:t>et al. Nature </a:t>
            </a:r>
            <a:r>
              <a:rPr lang="en-GB" altLang="zh-CN" sz="1600" b="1" dirty="0">
                <a:solidFill>
                  <a:schemeClr val="bg1">
                    <a:lumMod val="50000"/>
                  </a:schemeClr>
                </a:solidFill>
                <a:latin typeface="Candara" panose="020E0502030303020204" pitchFamily="34" charset="0"/>
                <a:ea typeface="宋体" panose="02010600030101010101" pitchFamily="2" charset="-122"/>
              </a:rPr>
              <a:t>529,</a:t>
            </a:r>
            <a:r>
              <a:rPr lang="en-GB" altLang="zh-CN" sz="1600" i="1" dirty="0">
                <a:solidFill>
                  <a:schemeClr val="bg1">
                    <a:lumMod val="50000"/>
                  </a:schemeClr>
                </a:solidFill>
                <a:latin typeface="Candara" panose="020E0502030303020204" pitchFamily="34" charset="0"/>
                <a:ea typeface="宋体" panose="02010600030101010101" pitchFamily="2" charset="-122"/>
              </a:rPr>
              <a:t> </a:t>
            </a:r>
            <a:r>
              <a:rPr lang="en-GB" altLang="zh-CN" sz="1600" dirty="0">
                <a:solidFill>
                  <a:schemeClr val="bg1">
                    <a:lumMod val="50000"/>
                  </a:schemeClr>
                </a:solidFill>
                <a:latin typeface="Candara" panose="020E0502030303020204" pitchFamily="34" charset="0"/>
                <a:ea typeface="宋体" panose="02010600030101010101" pitchFamily="2" charset="-122"/>
              </a:rPr>
              <a:t>484–489 (2016) </a:t>
            </a:r>
            <a:r>
              <a:rPr lang="en-US" altLang="en-US" sz="1600" dirty="0">
                <a:solidFill>
                  <a:schemeClr val="bg1">
                    <a:lumMod val="50000"/>
                  </a:schemeClr>
                </a:solidFill>
                <a:latin typeface="Candara" panose="020E0502030303020204" pitchFamily="34" charset="0"/>
              </a:rPr>
              <a:t>doi:10.1038/nature16961</a:t>
            </a:r>
          </a:p>
        </p:txBody>
      </p:sp>
      <p:pic>
        <p:nvPicPr>
          <p:cNvPr id="7" name="Picture 6">
            <a:extLst>
              <a:ext uri="{FF2B5EF4-FFF2-40B4-BE49-F238E27FC236}">
                <a16:creationId xmlns:a16="http://schemas.microsoft.com/office/drawing/2014/main" id="{1126A70A-3E66-804A-82C5-BAE649C1B0BA}"/>
              </a:ext>
            </a:extLst>
          </p:cNvPr>
          <p:cNvPicPr>
            <a:picLocks noChangeAspect="1"/>
          </p:cNvPicPr>
          <p:nvPr/>
        </p:nvPicPr>
        <p:blipFill>
          <a:blip r:embed="rId2"/>
          <a:stretch>
            <a:fillRect/>
          </a:stretch>
        </p:blipFill>
        <p:spPr>
          <a:xfrm>
            <a:off x="2131270" y="1071499"/>
            <a:ext cx="5360430" cy="5447947"/>
          </a:xfrm>
          <a:prstGeom prst="rect">
            <a:avLst/>
          </a:prstGeom>
        </p:spPr>
      </p:pic>
      <p:sp>
        <p:nvSpPr>
          <p:cNvPr id="8" name="Rectangle 7">
            <a:extLst>
              <a:ext uri="{FF2B5EF4-FFF2-40B4-BE49-F238E27FC236}">
                <a16:creationId xmlns:a16="http://schemas.microsoft.com/office/drawing/2014/main" id="{3DED9B91-7B46-D84D-8FE2-5822501F8B78}"/>
              </a:ext>
            </a:extLst>
          </p:cNvPr>
          <p:cNvSpPr/>
          <p:nvPr/>
        </p:nvSpPr>
        <p:spPr>
          <a:xfrm>
            <a:off x="7616197" y="3795472"/>
            <a:ext cx="3322998" cy="923330"/>
          </a:xfrm>
          <a:prstGeom prst="rect">
            <a:avLst/>
          </a:prstGeom>
        </p:spPr>
        <p:txBody>
          <a:bodyPr wrap="square">
            <a:spAutoFit/>
          </a:bodyPr>
          <a:lstStyle/>
          <a:p>
            <a:r>
              <a:rPr lang="en-US" dirty="0">
                <a:latin typeface="Candara" panose="020E0502030303020204" pitchFamily="34" charset="0"/>
              </a:rPr>
              <a:t>Black to play:</a:t>
            </a:r>
          </a:p>
          <a:p>
            <a:r>
              <a:rPr lang="en-US" dirty="0">
                <a:latin typeface="Candara" panose="020E0502030303020204" pitchFamily="34" charset="0"/>
              </a:rPr>
              <a:t>Percentage of winning if playing at some potential spots.</a:t>
            </a:r>
          </a:p>
        </p:txBody>
      </p:sp>
    </p:spTree>
    <p:extLst>
      <p:ext uri="{BB962C8B-B14F-4D97-AF65-F5344CB8AC3E}">
        <p14:creationId xmlns:p14="http://schemas.microsoft.com/office/powerpoint/2010/main" val="16318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dirty="0"/>
          </a:p>
        </p:txBody>
      </p:sp>
    </p:spTree>
    <p:extLst>
      <p:ext uri="{BB962C8B-B14F-4D97-AF65-F5344CB8AC3E}">
        <p14:creationId xmlns:p14="http://schemas.microsoft.com/office/powerpoint/2010/main" val="3807596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AD95-2ED5-3B46-8062-FCF211D99064}"/>
              </a:ext>
            </a:extLst>
          </p:cNvPr>
          <p:cNvSpPr>
            <a:spLocks noGrp="1"/>
          </p:cNvSpPr>
          <p:nvPr>
            <p:ph type="title"/>
          </p:nvPr>
        </p:nvSpPr>
        <p:spPr/>
        <p:txBody>
          <a:bodyPr/>
          <a:lstStyle/>
          <a:p>
            <a:r>
              <a:rPr lang="en-US" dirty="0"/>
              <a:t>Neural Network</a:t>
            </a:r>
          </a:p>
        </p:txBody>
      </p:sp>
      <p:sp>
        <p:nvSpPr>
          <p:cNvPr id="4" name="Slide Number Placeholder 3">
            <a:extLst>
              <a:ext uri="{FF2B5EF4-FFF2-40B4-BE49-F238E27FC236}">
                <a16:creationId xmlns:a16="http://schemas.microsoft.com/office/drawing/2014/main" id="{7D7CCD1F-F9BB-744B-8A1D-116006EFB85E}"/>
              </a:ext>
            </a:extLst>
          </p:cNvPr>
          <p:cNvSpPr>
            <a:spLocks noGrp="1"/>
          </p:cNvSpPr>
          <p:nvPr>
            <p:ph type="sldNum" sz="quarter" idx="12"/>
          </p:nvPr>
        </p:nvSpPr>
        <p:spPr/>
        <p:txBody>
          <a:bodyPr/>
          <a:lstStyle/>
          <a:p>
            <a:pPr>
              <a:defRPr/>
            </a:pPr>
            <a:fld id="{CCF77436-EC8C-4AA7-8F7E-35D67B363DD7}" type="slidenum">
              <a:rPr lang="en-US" smtClean="0"/>
              <a:pPr>
                <a:defRPr/>
              </a:pPr>
              <a:t>14</a:t>
            </a:fld>
            <a:endParaRPr lang="en-US" dirty="0"/>
          </a:p>
        </p:txBody>
      </p:sp>
      <p:sp>
        <p:nvSpPr>
          <p:cNvPr id="7" name="Oval 6">
            <a:extLst>
              <a:ext uri="{FF2B5EF4-FFF2-40B4-BE49-F238E27FC236}">
                <a16:creationId xmlns:a16="http://schemas.microsoft.com/office/drawing/2014/main" id="{D9FBB114-E486-1E4D-805C-066AEB99B3D3}"/>
              </a:ext>
            </a:extLst>
          </p:cNvPr>
          <p:cNvSpPr>
            <a:spLocks noChangeAspect="1"/>
          </p:cNvSpPr>
          <p:nvPr/>
        </p:nvSpPr>
        <p:spPr>
          <a:xfrm>
            <a:off x="5126568" y="2180098"/>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1</a:t>
            </a:r>
          </a:p>
        </p:txBody>
      </p:sp>
      <p:cxnSp>
        <p:nvCxnSpPr>
          <p:cNvPr id="9" name="Straight Arrow Connector 8">
            <a:extLst>
              <a:ext uri="{FF2B5EF4-FFF2-40B4-BE49-F238E27FC236}">
                <a16:creationId xmlns:a16="http://schemas.microsoft.com/office/drawing/2014/main" id="{83B7092F-4F00-3943-8BB9-9881555A9222}"/>
              </a:ext>
            </a:extLst>
          </p:cNvPr>
          <p:cNvCxnSpPr>
            <a:cxnSpLocks/>
            <a:stCxn id="54" idx="6"/>
            <a:endCxn id="7" idx="1"/>
          </p:cNvCxnSpPr>
          <p:nvPr/>
        </p:nvCxnSpPr>
        <p:spPr>
          <a:xfrm>
            <a:off x="3628286" y="1882322"/>
            <a:ext cx="1576397" cy="3758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6F50AB4-7869-5943-9575-13D8707C7582}"/>
              </a:ext>
            </a:extLst>
          </p:cNvPr>
          <p:cNvCxnSpPr>
            <a:cxnSpLocks/>
            <a:stCxn id="7" idx="6"/>
            <a:endCxn id="36" idx="1"/>
          </p:cNvCxnSpPr>
          <p:nvPr/>
        </p:nvCxnSpPr>
        <p:spPr>
          <a:xfrm>
            <a:off x="5659968" y="2446798"/>
            <a:ext cx="1977410" cy="10893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A8C4D7B-CF22-DE49-92B7-A0F3BD09388F}"/>
              </a:ext>
            </a:extLst>
          </p:cNvPr>
          <p:cNvCxnSpPr>
            <a:cxnSpLocks/>
            <a:stCxn id="55" idx="7"/>
            <a:endCxn id="7" idx="2"/>
          </p:cNvCxnSpPr>
          <p:nvPr/>
        </p:nvCxnSpPr>
        <p:spPr>
          <a:xfrm flipV="1">
            <a:off x="3547303" y="2446798"/>
            <a:ext cx="1579265" cy="3787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2DDF7CB-70B1-8942-B8E4-B960A4CEC0DD}"/>
              </a:ext>
            </a:extLst>
          </p:cNvPr>
          <p:cNvCxnSpPr>
            <a:cxnSpLocks/>
            <a:stCxn id="56" idx="6"/>
            <a:endCxn id="24" idx="2"/>
          </p:cNvCxnSpPr>
          <p:nvPr/>
        </p:nvCxnSpPr>
        <p:spPr>
          <a:xfrm flipV="1">
            <a:off x="3632096" y="3757437"/>
            <a:ext cx="1494472" cy="3753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93279D1-33E3-C640-9499-A7B49AEC6B32}"/>
              </a:ext>
            </a:extLst>
          </p:cNvPr>
          <p:cNvCxnSpPr>
            <a:cxnSpLocks/>
            <a:stCxn id="57" idx="6"/>
            <a:endCxn id="25" idx="3"/>
          </p:cNvCxnSpPr>
          <p:nvPr/>
        </p:nvCxnSpPr>
        <p:spPr>
          <a:xfrm flipV="1">
            <a:off x="3632096" y="5147119"/>
            <a:ext cx="1597352" cy="1927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A13DF651-D1F6-AE46-B1CA-D6B143C970D8}"/>
              </a:ext>
            </a:extLst>
          </p:cNvPr>
          <p:cNvSpPr>
            <a:spLocks noChangeAspect="1"/>
          </p:cNvSpPr>
          <p:nvPr/>
        </p:nvSpPr>
        <p:spPr>
          <a:xfrm>
            <a:off x="5126568" y="3490737"/>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2</a:t>
            </a:r>
          </a:p>
        </p:txBody>
      </p:sp>
      <p:sp>
        <p:nvSpPr>
          <p:cNvPr id="25" name="Oval 24">
            <a:extLst>
              <a:ext uri="{FF2B5EF4-FFF2-40B4-BE49-F238E27FC236}">
                <a16:creationId xmlns:a16="http://schemas.microsoft.com/office/drawing/2014/main" id="{D0460298-F018-B947-B9B7-5B8C5215A2E7}"/>
              </a:ext>
            </a:extLst>
          </p:cNvPr>
          <p:cNvSpPr>
            <a:spLocks noChangeAspect="1"/>
          </p:cNvSpPr>
          <p:nvPr/>
        </p:nvSpPr>
        <p:spPr>
          <a:xfrm>
            <a:off x="5151333" y="4691833"/>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3</a:t>
            </a:r>
          </a:p>
        </p:txBody>
      </p:sp>
      <p:cxnSp>
        <p:nvCxnSpPr>
          <p:cNvPr id="30" name="Straight Arrow Connector 29">
            <a:extLst>
              <a:ext uri="{FF2B5EF4-FFF2-40B4-BE49-F238E27FC236}">
                <a16:creationId xmlns:a16="http://schemas.microsoft.com/office/drawing/2014/main" id="{5F7A27D7-F923-924B-8663-5E86AA860E99}"/>
              </a:ext>
            </a:extLst>
          </p:cNvPr>
          <p:cNvCxnSpPr>
            <a:cxnSpLocks/>
            <a:stCxn id="56" idx="5"/>
            <a:endCxn id="25" idx="2"/>
          </p:cNvCxnSpPr>
          <p:nvPr/>
        </p:nvCxnSpPr>
        <p:spPr>
          <a:xfrm>
            <a:off x="3553981" y="4321404"/>
            <a:ext cx="1597352" cy="63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2DEE3548-9414-3C49-8E4D-0088A0636D21}"/>
              </a:ext>
            </a:extLst>
          </p:cNvPr>
          <p:cNvSpPr>
            <a:spLocks noChangeAspect="1"/>
          </p:cNvSpPr>
          <p:nvPr/>
        </p:nvSpPr>
        <p:spPr>
          <a:xfrm>
            <a:off x="7559263" y="3458082"/>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4</a:t>
            </a:r>
          </a:p>
        </p:txBody>
      </p:sp>
      <p:cxnSp>
        <p:nvCxnSpPr>
          <p:cNvPr id="38" name="Straight Arrow Connector 37">
            <a:extLst>
              <a:ext uri="{FF2B5EF4-FFF2-40B4-BE49-F238E27FC236}">
                <a16:creationId xmlns:a16="http://schemas.microsoft.com/office/drawing/2014/main" id="{B84B764B-0B9C-7440-8708-1B36A368410B}"/>
              </a:ext>
            </a:extLst>
          </p:cNvPr>
          <p:cNvCxnSpPr>
            <a:cxnSpLocks/>
            <a:stCxn id="24" idx="6"/>
            <a:endCxn id="36" idx="2"/>
          </p:cNvCxnSpPr>
          <p:nvPr/>
        </p:nvCxnSpPr>
        <p:spPr>
          <a:xfrm flipV="1">
            <a:off x="5659969" y="3724783"/>
            <a:ext cx="1899295" cy="326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42EDF60-B229-AB4B-9505-A252AC061273}"/>
              </a:ext>
            </a:extLst>
          </p:cNvPr>
          <p:cNvCxnSpPr>
            <a:cxnSpLocks/>
            <a:stCxn id="25" idx="6"/>
            <a:endCxn id="36" idx="3"/>
          </p:cNvCxnSpPr>
          <p:nvPr/>
        </p:nvCxnSpPr>
        <p:spPr>
          <a:xfrm flipV="1">
            <a:off x="5684734" y="3913367"/>
            <a:ext cx="1952645" cy="10451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FD9E44F-DE94-C648-A7F1-2E66608D3E51}"/>
              </a:ext>
            </a:extLst>
          </p:cNvPr>
          <p:cNvCxnSpPr>
            <a:cxnSpLocks/>
            <a:stCxn id="54" idx="5"/>
            <a:endCxn id="24" idx="0"/>
          </p:cNvCxnSpPr>
          <p:nvPr/>
        </p:nvCxnSpPr>
        <p:spPr>
          <a:xfrm>
            <a:off x="3550171" y="2070907"/>
            <a:ext cx="1843097" cy="14198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3FE8FC9-869F-4044-B088-FDCBDCFAB7F3}"/>
              </a:ext>
            </a:extLst>
          </p:cNvPr>
          <p:cNvCxnSpPr>
            <a:cxnSpLocks/>
            <a:stCxn id="54" idx="4"/>
            <a:endCxn id="25" idx="0"/>
          </p:cNvCxnSpPr>
          <p:nvPr/>
        </p:nvCxnSpPr>
        <p:spPr>
          <a:xfrm>
            <a:off x="3361586" y="2149022"/>
            <a:ext cx="2056447" cy="25428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A432F24-DF0F-0145-885C-1D3E2A081554}"/>
              </a:ext>
            </a:extLst>
          </p:cNvPr>
          <p:cNvCxnSpPr>
            <a:cxnSpLocks/>
            <a:stCxn id="55" idx="6"/>
            <a:endCxn id="24" idx="1"/>
          </p:cNvCxnSpPr>
          <p:nvPr/>
        </p:nvCxnSpPr>
        <p:spPr>
          <a:xfrm>
            <a:off x="3625418" y="3014120"/>
            <a:ext cx="1579265" cy="5547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AE3B376-1883-D74A-AA60-9ED856A17B38}"/>
              </a:ext>
            </a:extLst>
          </p:cNvPr>
          <p:cNvCxnSpPr>
            <a:cxnSpLocks/>
            <a:stCxn id="55" idx="5"/>
            <a:endCxn id="25" idx="1"/>
          </p:cNvCxnSpPr>
          <p:nvPr/>
        </p:nvCxnSpPr>
        <p:spPr>
          <a:xfrm>
            <a:off x="3547303" y="3202705"/>
            <a:ext cx="1682145" cy="15672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18DBAC05-8D95-784D-B22B-9A976DFF9CC7}"/>
              </a:ext>
            </a:extLst>
          </p:cNvPr>
          <p:cNvCxnSpPr>
            <a:cxnSpLocks/>
            <a:stCxn id="56" idx="7"/>
            <a:endCxn id="7" idx="3"/>
          </p:cNvCxnSpPr>
          <p:nvPr/>
        </p:nvCxnSpPr>
        <p:spPr>
          <a:xfrm flipV="1">
            <a:off x="3553981" y="2635383"/>
            <a:ext cx="1650702" cy="13088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2094C6-D66E-A54F-A58E-713CF2928E92}"/>
              </a:ext>
            </a:extLst>
          </p:cNvPr>
          <p:cNvCxnSpPr>
            <a:cxnSpLocks/>
            <a:stCxn id="57" idx="7"/>
            <a:endCxn id="24" idx="3"/>
          </p:cNvCxnSpPr>
          <p:nvPr/>
        </p:nvCxnSpPr>
        <p:spPr>
          <a:xfrm flipV="1">
            <a:off x="3553981" y="3946022"/>
            <a:ext cx="1650702" cy="12052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0CC685D-D6C1-E941-A2F2-B8040007BDAD}"/>
              </a:ext>
            </a:extLst>
          </p:cNvPr>
          <p:cNvCxnSpPr>
            <a:cxnSpLocks/>
            <a:stCxn id="57" idx="0"/>
            <a:endCxn id="7" idx="4"/>
          </p:cNvCxnSpPr>
          <p:nvPr/>
        </p:nvCxnSpPr>
        <p:spPr>
          <a:xfrm flipV="1">
            <a:off x="3365396" y="2713498"/>
            <a:ext cx="2027872" cy="23597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CB4D2715-AB88-8843-BD5C-14C108DEE21B}"/>
              </a:ext>
            </a:extLst>
          </p:cNvPr>
          <p:cNvSpPr txBox="1"/>
          <p:nvPr/>
        </p:nvSpPr>
        <p:spPr>
          <a:xfrm>
            <a:off x="3511594" y="5328962"/>
            <a:ext cx="1682126" cy="1107996"/>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pPr algn="r"/>
            <a:r>
              <a:rPr lang="en-US" sz="2400" dirty="0">
                <a:latin typeface="Candara" panose="020E0502030303020204" pitchFamily="34" charset="0"/>
              </a:rPr>
              <a:t>Linear weighted combination</a:t>
            </a:r>
          </a:p>
        </p:txBody>
      </p:sp>
      <p:sp>
        <p:nvSpPr>
          <p:cNvPr id="50" name="TextBox 49">
            <a:extLst>
              <a:ext uri="{FF2B5EF4-FFF2-40B4-BE49-F238E27FC236}">
                <a16:creationId xmlns:a16="http://schemas.microsoft.com/office/drawing/2014/main" id="{34AC3317-6248-9B41-9561-B6014E9B32D9}"/>
              </a:ext>
            </a:extLst>
          </p:cNvPr>
          <p:cNvSpPr txBox="1"/>
          <p:nvPr/>
        </p:nvSpPr>
        <p:spPr>
          <a:xfrm>
            <a:off x="5534766" y="5342587"/>
            <a:ext cx="1564015" cy="1107996"/>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pPr algn="l"/>
            <a:r>
              <a:rPr lang="en-US" sz="2400" dirty="0">
                <a:latin typeface="Candara" panose="020E0502030303020204" pitchFamily="34" charset="0"/>
              </a:rPr>
              <a:t>Non-linear activation function</a:t>
            </a:r>
          </a:p>
        </p:txBody>
      </p:sp>
      <p:sp>
        <p:nvSpPr>
          <p:cNvPr id="51" name="TextBox 50">
            <a:extLst>
              <a:ext uri="{FF2B5EF4-FFF2-40B4-BE49-F238E27FC236}">
                <a16:creationId xmlns:a16="http://schemas.microsoft.com/office/drawing/2014/main" id="{A3DAE2E6-404E-B74D-8125-791CAD6D3A67}"/>
              </a:ext>
            </a:extLst>
          </p:cNvPr>
          <p:cNvSpPr txBox="1"/>
          <p:nvPr/>
        </p:nvSpPr>
        <p:spPr>
          <a:xfrm>
            <a:off x="5830964" y="2172824"/>
            <a:ext cx="1682126" cy="1107996"/>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pPr algn="r"/>
            <a:r>
              <a:rPr lang="en-US" sz="2400" dirty="0">
                <a:latin typeface="Candara" panose="020E0502030303020204" pitchFamily="34" charset="0"/>
              </a:rPr>
              <a:t>Linear weighted combination</a:t>
            </a:r>
          </a:p>
        </p:txBody>
      </p:sp>
      <p:sp>
        <p:nvSpPr>
          <p:cNvPr id="52" name="TextBox 51">
            <a:extLst>
              <a:ext uri="{FF2B5EF4-FFF2-40B4-BE49-F238E27FC236}">
                <a16:creationId xmlns:a16="http://schemas.microsoft.com/office/drawing/2014/main" id="{2349E483-3975-1141-B4D3-1C1C43DBB243}"/>
              </a:ext>
            </a:extLst>
          </p:cNvPr>
          <p:cNvSpPr txBox="1"/>
          <p:nvPr/>
        </p:nvSpPr>
        <p:spPr>
          <a:xfrm>
            <a:off x="7879313" y="2193422"/>
            <a:ext cx="1564015" cy="1107996"/>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pPr algn="l"/>
            <a:r>
              <a:rPr lang="en-US" sz="2400" dirty="0">
                <a:latin typeface="Candara" panose="020E0502030303020204" pitchFamily="34" charset="0"/>
              </a:rPr>
              <a:t>Non-linear activation function</a:t>
            </a:r>
          </a:p>
        </p:txBody>
      </p:sp>
      <p:sp>
        <p:nvSpPr>
          <p:cNvPr id="54" name="Oval 53">
            <a:extLst>
              <a:ext uri="{FF2B5EF4-FFF2-40B4-BE49-F238E27FC236}">
                <a16:creationId xmlns:a16="http://schemas.microsoft.com/office/drawing/2014/main" id="{8D552944-B3CA-A149-9D65-A6ECF282C22A}"/>
              </a:ext>
            </a:extLst>
          </p:cNvPr>
          <p:cNvSpPr>
            <a:spLocks noChangeAspect="1"/>
          </p:cNvSpPr>
          <p:nvPr/>
        </p:nvSpPr>
        <p:spPr>
          <a:xfrm>
            <a:off x="3094886" y="1615622"/>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x</a:t>
            </a:r>
            <a:r>
              <a:rPr lang="en-US" sz="2800" i="1" baseline="-25000" dirty="0">
                <a:latin typeface="Candara" panose="020E0502030303020204" pitchFamily="34" charset="0"/>
              </a:rPr>
              <a:t>1</a:t>
            </a:r>
          </a:p>
        </p:txBody>
      </p:sp>
      <p:sp>
        <p:nvSpPr>
          <p:cNvPr id="55" name="Oval 54">
            <a:extLst>
              <a:ext uri="{FF2B5EF4-FFF2-40B4-BE49-F238E27FC236}">
                <a16:creationId xmlns:a16="http://schemas.microsoft.com/office/drawing/2014/main" id="{6716FCFA-9BB3-8148-BDF0-481A8EB625E9}"/>
              </a:ext>
            </a:extLst>
          </p:cNvPr>
          <p:cNvSpPr>
            <a:spLocks noChangeAspect="1"/>
          </p:cNvSpPr>
          <p:nvPr/>
        </p:nvSpPr>
        <p:spPr>
          <a:xfrm>
            <a:off x="3092018" y="2747420"/>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x</a:t>
            </a:r>
            <a:r>
              <a:rPr lang="en-US" sz="2800" i="1" baseline="-25000" dirty="0">
                <a:latin typeface="Candara" panose="020E0502030303020204" pitchFamily="34" charset="0"/>
              </a:rPr>
              <a:t>2</a:t>
            </a:r>
          </a:p>
        </p:txBody>
      </p:sp>
      <p:sp>
        <p:nvSpPr>
          <p:cNvPr id="56" name="Oval 55">
            <a:extLst>
              <a:ext uri="{FF2B5EF4-FFF2-40B4-BE49-F238E27FC236}">
                <a16:creationId xmlns:a16="http://schemas.microsoft.com/office/drawing/2014/main" id="{8607E3A4-E8EB-5741-B57B-DCD3622BD944}"/>
              </a:ext>
            </a:extLst>
          </p:cNvPr>
          <p:cNvSpPr>
            <a:spLocks noChangeAspect="1"/>
          </p:cNvSpPr>
          <p:nvPr/>
        </p:nvSpPr>
        <p:spPr>
          <a:xfrm>
            <a:off x="3098696" y="3866119"/>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x</a:t>
            </a:r>
            <a:r>
              <a:rPr lang="en-US" sz="2800" i="1" baseline="-25000" dirty="0">
                <a:latin typeface="Candara" panose="020E0502030303020204" pitchFamily="34" charset="0"/>
              </a:rPr>
              <a:t>3</a:t>
            </a:r>
          </a:p>
        </p:txBody>
      </p:sp>
      <p:sp>
        <p:nvSpPr>
          <p:cNvPr id="57" name="Oval 56">
            <a:extLst>
              <a:ext uri="{FF2B5EF4-FFF2-40B4-BE49-F238E27FC236}">
                <a16:creationId xmlns:a16="http://schemas.microsoft.com/office/drawing/2014/main" id="{2033014D-25AB-004E-8B3D-F981162D2813}"/>
              </a:ext>
            </a:extLst>
          </p:cNvPr>
          <p:cNvSpPr>
            <a:spLocks noChangeAspect="1"/>
          </p:cNvSpPr>
          <p:nvPr/>
        </p:nvSpPr>
        <p:spPr>
          <a:xfrm>
            <a:off x="3098696" y="5073199"/>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x</a:t>
            </a:r>
            <a:r>
              <a:rPr lang="en-US" sz="2800" i="1" baseline="-25000" dirty="0">
                <a:latin typeface="Candara" panose="020E0502030303020204" pitchFamily="34" charset="0"/>
              </a:rPr>
              <a:t>4</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EFFCE3C-7CD1-6845-B882-94AC204DFBA3}"/>
                  </a:ext>
                </a:extLst>
              </p:cNvPr>
              <p:cNvSpPr/>
              <p:nvPr/>
            </p:nvSpPr>
            <p:spPr>
              <a:xfrm>
                <a:off x="8077735" y="3478885"/>
                <a:ext cx="22799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panose="02040503050406030204" pitchFamily="18" charset="0"/>
                        </a:rPr>
                        <m:t>=</m:t>
                      </m:r>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𝑦</m:t>
                          </m:r>
                        </m:e>
                      </m:acc>
                    </m:oMath>
                  </m:oMathPara>
                </a14:m>
                <a:endParaRPr lang="en-US" sz="28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2EFFCE3C-7CD1-6845-B882-94AC204DFBA3}"/>
                  </a:ext>
                </a:extLst>
              </p:cNvPr>
              <p:cNvSpPr>
                <a:spLocks noRot="1" noChangeAspect="1" noMove="1" noResize="1" noEditPoints="1" noAdjustHandles="1" noChangeArrowheads="1" noChangeShapeType="1" noTextEdit="1"/>
              </p:cNvSpPr>
              <p:nvPr/>
            </p:nvSpPr>
            <p:spPr>
              <a:xfrm>
                <a:off x="8077735" y="3478885"/>
                <a:ext cx="227997" cy="523220"/>
              </a:xfrm>
              <a:prstGeom prst="rect">
                <a:avLst/>
              </a:prstGeom>
              <a:blipFill>
                <a:blip r:embed="rId3"/>
                <a:stretch>
                  <a:fillRect r="-244444" b="-9524"/>
                </a:stretch>
              </a:blipFill>
            </p:spPr>
            <p:txBody>
              <a:bodyPr/>
              <a:lstStyle/>
              <a:p>
                <a:r>
                  <a:rPr lang="en-US">
                    <a:noFill/>
                  </a:rPr>
                  <a:t> </a:t>
                </a:r>
              </a:p>
            </p:txBody>
          </p:sp>
        </mc:Fallback>
      </mc:AlternateContent>
    </p:spTree>
    <p:extLst>
      <p:ext uri="{BB962C8B-B14F-4D97-AF65-F5344CB8AC3E}">
        <p14:creationId xmlns:p14="http://schemas.microsoft.com/office/powerpoint/2010/main" val="385737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805FD2-50F3-1A4F-94A2-097CB9E5CD56}"/>
              </a:ext>
            </a:extLst>
          </p:cNvPr>
          <p:cNvSpPr>
            <a:spLocks noGrp="1"/>
          </p:cNvSpPr>
          <p:nvPr>
            <p:ph type="title"/>
          </p:nvPr>
        </p:nvSpPr>
        <p:spPr/>
        <p:txBody>
          <a:bodyPr>
            <a:normAutofit/>
          </a:bodyPr>
          <a:lstStyle/>
          <a:p>
            <a:r>
              <a:rPr lang="en-US" dirty="0"/>
              <a:t>Neural Network (cont’d)</a:t>
            </a:r>
          </a:p>
        </p:txBody>
      </p:sp>
      <p:sp>
        <p:nvSpPr>
          <p:cNvPr id="3" name="Slide Number Placeholder 2">
            <a:extLst>
              <a:ext uri="{FF2B5EF4-FFF2-40B4-BE49-F238E27FC236}">
                <a16:creationId xmlns:a16="http://schemas.microsoft.com/office/drawing/2014/main" id="{A133D1BD-58AE-C748-B3E6-F8462422A672}"/>
              </a:ext>
            </a:extLst>
          </p:cNvPr>
          <p:cNvSpPr>
            <a:spLocks noGrp="1"/>
          </p:cNvSpPr>
          <p:nvPr>
            <p:ph type="sldNum" sz="quarter" idx="12"/>
          </p:nvPr>
        </p:nvSpPr>
        <p:spPr/>
        <p:txBody>
          <a:bodyPr/>
          <a:lstStyle/>
          <a:p>
            <a:fld id="{19B12225-5612-419B-A8D5-4B8EEE4C217E}" type="slidenum">
              <a:rPr lang="en-US" smtClean="0"/>
              <a:pPr/>
              <a:t>15</a:t>
            </a:fld>
            <a:endParaRPr lang="en-US" dirty="0"/>
          </a:p>
        </p:txBody>
      </p:sp>
      <p:sp>
        <p:nvSpPr>
          <p:cNvPr id="2" name="Rectangle 1">
            <a:extLst>
              <a:ext uri="{FF2B5EF4-FFF2-40B4-BE49-F238E27FC236}">
                <a16:creationId xmlns:a16="http://schemas.microsoft.com/office/drawing/2014/main" id="{E11E51F2-576E-AB43-837C-8812638F4C1B}"/>
              </a:ext>
            </a:extLst>
          </p:cNvPr>
          <p:cNvSpPr/>
          <p:nvPr/>
        </p:nvSpPr>
        <p:spPr>
          <a:xfrm>
            <a:off x="8305571" y="741510"/>
            <a:ext cx="1475084" cy="523220"/>
          </a:xfrm>
          <a:prstGeom prst="rect">
            <a:avLst/>
          </a:prstGeom>
        </p:spPr>
        <p:txBody>
          <a:bodyPr wrap="none">
            <a:spAutoFit/>
          </a:bodyPr>
          <a:lstStyle/>
          <a:p>
            <a:r>
              <a:rPr lang="en-US" sz="2800" dirty="0">
                <a:latin typeface="Candara" panose="020E0502030303020204" pitchFamily="34" charset="0"/>
              </a:rPr>
              <a:t>Neurons</a:t>
            </a:r>
          </a:p>
        </p:txBody>
      </p:sp>
      <p:sp>
        <p:nvSpPr>
          <p:cNvPr id="7" name="Oval 6">
            <a:extLst>
              <a:ext uri="{FF2B5EF4-FFF2-40B4-BE49-F238E27FC236}">
                <a16:creationId xmlns:a16="http://schemas.microsoft.com/office/drawing/2014/main" id="{7AC96619-6067-2146-AD3A-399E8871B00A}"/>
              </a:ext>
            </a:extLst>
          </p:cNvPr>
          <p:cNvSpPr>
            <a:spLocks noChangeAspect="1"/>
          </p:cNvSpPr>
          <p:nvPr/>
        </p:nvSpPr>
        <p:spPr>
          <a:xfrm>
            <a:off x="7556467" y="741510"/>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endParaRPr lang="en-US" sz="2800" i="1" baseline="-25000" dirty="0">
              <a:latin typeface="Candara" panose="020E0502030303020204" pitchFamily="34" charset="0"/>
            </a:endParaRPr>
          </a:p>
        </p:txBody>
      </p:sp>
      <p:pic>
        <p:nvPicPr>
          <p:cNvPr id="8" name="Picture 7">
            <a:extLst>
              <a:ext uri="{FF2B5EF4-FFF2-40B4-BE49-F238E27FC236}">
                <a16:creationId xmlns:a16="http://schemas.microsoft.com/office/drawing/2014/main" id="{71443AF4-B61B-9441-99F9-D8DB02B09CC8}"/>
              </a:ext>
            </a:extLst>
          </p:cNvPr>
          <p:cNvPicPr>
            <a:picLocks noChangeAspect="1"/>
          </p:cNvPicPr>
          <p:nvPr/>
        </p:nvPicPr>
        <p:blipFill>
          <a:blip r:embed="rId2"/>
          <a:stretch>
            <a:fillRect/>
          </a:stretch>
        </p:blipFill>
        <p:spPr>
          <a:xfrm>
            <a:off x="2339545" y="1962888"/>
            <a:ext cx="7636476" cy="3745832"/>
          </a:xfrm>
          <a:prstGeom prst="rect">
            <a:avLst/>
          </a:prstGeom>
        </p:spPr>
      </p:pic>
    </p:spTree>
    <p:extLst>
      <p:ext uri="{BB962C8B-B14F-4D97-AF65-F5344CB8AC3E}">
        <p14:creationId xmlns:p14="http://schemas.microsoft.com/office/powerpoint/2010/main" val="237078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6D55B4-55AF-1842-8524-8CBBB787F47D}"/>
              </a:ext>
            </a:extLst>
          </p:cNvPr>
          <p:cNvSpPr>
            <a:spLocks noGrp="1"/>
          </p:cNvSpPr>
          <p:nvPr>
            <p:ph type="title"/>
          </p:nvPr>
        </p:nvSpPr>
        <p:spPr/>
        <p:txBody>
          <a:bodyPr/>
          <a:lstStyle/>
          <a:p>
            <a:r>
              <a:rPr lang="en-US" dirty="0"/>
              <a:t>Illustration with a Simple Example</a:t>
            </a:r>
          </a:p>
        </p:txBody>
      </p:sp>
      <p:sp>
        <p:nvSpPr>
          <p:cNvPr id="3" name="Slide Number Placeholder 2">
            <a:extLst>
              <a:ext uri="{FF2B5EF4-FFF2-40B4-BE49-F238E27FC236}">
                <a16:creationId xmlns:a16="http://schemas.microsoft.com/office/drawing/2014/main" id="{EADDEBE3-D648-1F49-903C-828132DA89E0}"/>
              </a:ext>
            </a:extLst>
          </p:cNvPr>
          <p:cNvSpPr>
            <a:spLocks noGrp="1"/>
          </p:cNvSpPr>
          <p:nvPr>
            <p:ph type="sldNum" sz="quarter" idx="12"/>
          </p:nvPr>
        </p:nvSpPr>
        <p:spPr/>
        <p:txBody>
          <a:bodyPr/>
          <a:lstStyle/>
          <a:p>
            <a:pPr>
              <a:defRPr/>
            </a:pPr>
            <a:fld id="{14DEAD52-71AB-4B9A-8984-E0E28FAD1E9A}" type="slidenum">
              <a:rPr lang="en-US" smtClean="0"/>
              <a:pPr>
                <a:defRPr/>
              </a:pPr>
              <a:t>16</a:t>
            </a:fld>
            <a:endParaRPr lang="en-US" dirty="0"/>
          </a:p>
        </p:txBody>
      </p:sp>
      <p:sp>
        <p:nvSpPr>
          <p:cNvPr id="8" name="Oval 7">
            <a:extLst>
              <a:ext uri="{FF2B5EF4-FFF2-40B4-BE49-F238E27FC236}">
                <a16:creationId xmlns:a16="http://schemas.microsoft.com/office/drawing/2014/main" id="{D3F8398B-3454-5844-9ADD-940A88110B36}"/>
              </a:ext>
            </a:extLst>
          </p:cNvPr>
          <p:cNvSpPr>
            <a:spLocks noChangeAspect="1"/>
          </p:cNvSpPr>
          <p:nvPr/>
        </p:nvSpPr>
        <p:spPr>
          <a:xfrm>
            <a:off x="5730487" y="2280186"/>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a</a:t>
            </a:r>
            <a:endParaRPr lang="en-US" sz="2800" i="1" baseline="-25000" dirty="0">
              <a:latin typeface="Candara" panose="020E0502030303020204" pitchFamily="34" charset="0"/>
            </a:endParaRPr>
          </a:p>
        </p:txBody>
      </p:sp>
      <p:cxnSp>
        <p:nvCxnSpPr>
          <p:cNvPr id="9" name="Straight Arrow Connector 8">
            <a:extLst>
              <a:ext uri="{FF2B5EF4-FFF2-40B4-BE49-F238E27FC236}">
                <a16:creationId xmlns:a16="http://schemas.microsoft.com/office/drawing/2014/main" id="{664CAD1E-517B-5644-9993-250F70C33743}"/>
              </a:ext>
            </a:extLst>
          </p:cNvPr>
          <p:cNvCxnSpPr>
            <a:cxnSpLocks/>
            <a:stCxn id="34" idx="6"/>
            <a:endCxn id="8" idx="1"/>
          </p:cNvCxnSpPr>
          <p:nvPr/>
        </p:nvCxnSpPr>
        <p:spPr>
          <a:xfrm>
            <a:off x="4919900" y="2013487"/>
            <a:ext cx="888703" cy="344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E8A757F-0850-0944-835E-D1912430992B}"/>
              </a:ext>
            </a:extLst>
          </p:cNvPr>
          <p:cNvCxnSpPr>
            <a:cxnSpLocks/>
            <a:stCxn id="35" idx="6"/>
            <a:endCxn id="8" idx="3"/>
          </p:cNvCxnSpPr>
          <p:nvPr/>
        </p:nvCxnSpPr>
        <p:spPr>
          <a:xfrm flipV="1">
            <a:off x="4932282" y="2735471"/>
            <a:ext cx="876321" cy="3687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93DF293-F93A-8E45-B14E-FF1C4D830DB8}"/>
              </a:ext>
            </a:extLst>
          </p:cNvPr>
          <p:cNvCxnSpPr>
            <a:cxnSpLocks/>
            <a:stCxn id="8" idx="6"/>
            <a:endCxn id="38" idx="2"/>
          </p:cNvCxnSpPr>
          <p:nvPr/>
        </p:nvCxnSpPr>
        <p:spPr>
          <a:xfrm>
            <a:off x="6263887" y="2546886"/>
            <a:ext cx="79820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CFA517F1-2E0F-1346-8811-D0763A7CA670}"/>
              </a:ext>
            </a:extLst>
          </p:cNvPr>
          <p:cNvSpPr>
            <a:spLocks noChangeAspect="1"/>
          </p:cNvSpPr>
          <p:nvPr/>
        </p:nvSpPr>
        <p:spPr>
          <a:xfrm>
            <a:off x="4386499" y="1746786"/>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x</a:t>
            </a:r>
            <a:r>
              <a:rPr lang="en-US" sz="2800" i="1" baseline="-25000" dirty="0">
                <a:latin typeface="Candara" panose="020E0502030303020204" pitchFamily="34" charset="0"/>
              </a:rPr>
              <a:t>1</a:t>
            </a:r>
          </a:p>
        </p:txBody>
      </p:sp>
      <p:sp>
        <p:nvSpPr>
          <p:cNvPr id="35" name="Oval 34">
            <a:extLst>
              <a:ext uri="{FF2B5EF4-FFF2-40B4-BE49-F238E27FC236}">
                <a16:creationId xmlns:a16="http://schemas.microsoft.com/office/drawing/2014/main" id="{69E20F20-B525-1A40-B910-AD119AEBA31E}"/>
              </a:ext>
            </a:extLst>
          </p:cNvPr>
          <p:cNvSpPr>
            <a:spLocks noChangeAspect="1"/>
          </p:cNvSpPr>
          <p:nvPr/>
        </p:nvSpPr>
        <p:spPr>
          <a:xfrm>
            <a:off x="4398881" y="2837515"/>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x</a:t>
            </a:r>
            <a:r>
              <a:rPr lang="en-US" sz="2800" i="1" baseline="-25000" dirty="0">
                <a:latin typeface="Candara" panose="020E0502030303020204" pitchFamily="34" charset="0"/>
              </a:rPr>
              <a:t>2</a:t>
            </a:r>
          </a:p>
        </p:txBody>
      </p:sp>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BA4ED46D-8617-F14F-AD6E-6888F753D5EA}"/>
                  </a:ext>
                </a:extLst>
              </p:cNvPr>
              <p:cNvSpPr>
                <a:spLocks noChangeAspect="1"/>
              </p:cNvSpPr>
              <p:nvPr/>
            </p:nvSpPr>
            <p:spPr>
              <a:xfrm>
                <a:off x="7062093" y="2280186"/>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𝑦</m:t>
                          </m:r>
                        </m:e>
                      </m:acc>
                    </m:oMath>
                  </m:oMathPara>
                </a14:m>
                <a:endParaRPr lang="en-US" sz="2800" i="1" baseline="-25000" dirty="0">
                  <a:latin typeface="Candara" panose="020E0502030303020204" pitchFamily="34" charset="0"/>
                </a:endParaRPr>
              </a:p>
            </p:txBody>
          </p:sp>
        </mc:Choice>
        <mc:Fallback xmlns="">
          <p:sp>
            <p:nvSpPr>
              <p:cNvPr id="38" name="Oval 37">
                <a:extLst>
                  <a:ext uri="{FF2B5EF4-FFF2-40B4-BE49-F238E27FC236}">
                    <a16:creationId xmlns:a16="http://schemas.microsoft.com/office/drawing/2014/main" id="{BA4ED46D-8617-F14F-AD6E-6888F753D5EA}"/>
                  </a:ext>
                </a:extLst>
              </p:cNvPr>
              <p:cNvSpPr>
                <a:spLocks noRot="1" noChangeAspect="1" noMove="1" noResize="1" noEditPoints="1" noAdjustHandles="1" noChangeArrowheads="1" noChangeShapeType="1" noTextEdit="1"/>
              </p:cNvSpPr>
              <p:nvPr/>
            </p:nvSpPr>
            <p:spPr>
              <a:xfrm>
                <a:off x="7062093" y="2280186"/>
                <a:ext cx="533400" cy="533400"/>
              </a:xfrm>
              <a:prstGeom prst="ellipse">
                <a:avLst/>
              </a:prstGeom>
              <a:blipFill>
                <a:blip r:embed="rId3"/>
                <a:stretch>
                  <a:fillRect b="-11111"/>
                </a:stretch>
              </a:blipFill>
              <a:ln w="25400">
                <a:solidFill>
                  <a:schemeClr val="tx1"/>
                </a:solidFill>
              </a:ln>
            </p:spPr>
            <p:txBody>
              <a:bodyPr/>
              <a:lstStyle/>
              <a:p>
                <a:r>
                  <a:rPr lang="en-US">
                    <a:noFill/>
                  </a:rPr>
                  <a:t> </a:t>
                </a:r>
              </a:p>
            </p:txBody>
          </p:sp>
        </mc:Fallback>
      </mc:AlternateContent>
      <p:sp>
        <p:nvSpPr>
          <p:cNvPr id="47" name="Rectangle 46">
            <a:extLst>
              <a:ext uri="{FF2B5EF4-FFF2-40B4-BE49-F238E27FC236}">
                <a16:creationId xmlns:a16="http://schemas.microsoft.com/office/drawing/2014/main" id="{393361DE-8B62-C345-BA27-422783676989}"/>
              </a:ext>
            </a:extLst>
          </p:cNvPr>
          <p:cNvSpPr/>
          <p:nvPr/>
        </p:nvSpPr>
        <p:spPr>
          <a:xfrm>
            <a:off x="5147176" y="1791254"/>
            <a:ext cx="409086" cy="369332"/>
          </a:xfrm>
          <a:prstGeom prst="rect">
            <a:avLst/>
          </a:prstGeom>
        </p:spPr>
        <p:txBody>
          <a:bodyPr wrap="none">
            <a:spAutoFit/>
          </a:bodyPr>
          <a:lstStyle/>
          <a:p>
            <a:pPr algn="ctr"/>
            <a:r>
              <a:rPr lang="en-US" i="1" dirty="0">
                <a:latin typeface="Candara" panose="020E0502030303020204" pitchFamily="34" charset="0"/>
              </a:rPr>
              <a:t>w</a:t>
            </a:r>
            <a:r>
              <a:rPr lang="en-US" i="1" baseline="-25000" dirty="0">
                <a:latin typeface="Candara" panose="020E0502030303020204" pitchFamily="34" charset="0"/>
              </a:rPr>
              <a:t>1</a:t>
            </a:r>
          </a:p>
        </p:txBody>
      </p:sp>
      <p:sp>
        <p:nvSpPr>
          <p:cNvPr id="49" name="Rectangle 48">
            <a:extLst>
              <a:ext uri="{FF2B5EF4-FFF2-40B4-BE49-F238E27FC236}">
                <a16:creationId xmlns:a16="http://schemas.microsoft.com/office/drawing/2014/main" id="{E343F43F-52AC-A244-9260-A76D1492E6D1}"/>
              </a:ext>
            </a:extLst>
          </p:cNvPr>
          <p:cNvSpPr/>
          <p:nvPr/>
        </p:nvSpPr>
        <p:spPr>
          <a:xfrm>
            <a:off x="5142273" y="2515160"/>
            <a:ext cx="437941" cy="369332"/>
          </a:xfrm>
          <a:prstGeom prst="rect">
            <a:avLst/>
          </a:prstGeom>
        </p:spPr>
        <p:txBody>
          <a:bodyPr wrap="none">
            <a:spAutoFit/>
          </a:bodyPr>
          <a:lstStyle/>
          <a:p>
            <a:pPr algn="ctr"/>
            <a:r>
              <a:rPr lang="en-US" i="1" dirty="0">
                <a:latin typeface="Candara" panose="020E0502030303020204" pitchFamily="34" charset="0"/>
              </a:rPr>
              <a:t>w</a:t>
            </a:r>
            <a:r>
              <a:rPr lang="en-US" i="1" baseline="-25000" dirty="0">
                <a:latin typeface="Candara" panose="020E0502030303020204" pitchFamily="34" charset="0"/>
              </a:rPr>
              <a:t>2</a:t>
            </a:r>
          </a:p>
        </p:txBody>
      </p:sp>
      <p:sp>
        <p:nvSpPr>
          <p:cNvPr id="53" name="Rectangle 52">
            <a:extLst>
              <a:ext uri="{FF2B5EF4-FFF2-40B4-BE49-F238E27FC236}">
                <a16:creationId xmlns:a16="http://schemas.microsoft.com/office/drawing/2014/main" id="{6C209A6E-9206-6A40-B4BC-15BE7788ED2A}"/>
              </a:ext>
            </a:extLst>
          </p:cNvPr>
          <p:cNvSpPr/>
          <p:nvPr/>
        </p:nvSpPr>
        <p:spPr>
          <a:xfrm>
            <a:off x="5730487" y="1472827"/>
            <a:ext cx="3244900" cy="707886"/>
          </a:xfrm>
          <a:prstGeom prst="rect">
            <a:avLst/>
          </a:prstGeom>
        </p:spPr>
        <p:txBody>
          <a:bodyPr wrap="square">
            <a:spAutoFit/>
          </a:bodyPr>
          <a:lstStyle/>
          <a:p>
            <a:r>
              <a:rPr lang="en-US" sz="2000" dirty="0" err="1">
                <a:latin typeface="Candara" panose="020E0502030303020204" pitchFamily="34" charset="0"/>
              </a:rPr>
              <a:t>ReLU</a:t>
            </a:r>
            <a:r>
              <a:rPr lang="en-US" sz="2000" dirty="0">
                <a:latin typeface="Candara" panose="020E0502030303020204" pitchFamily="34" charset="0"/>
              </a:rPr>
              <a:t> (Rectified Linear Unit)</a:t>
            </a:r>
          </a:p>
          <a:p>
            <a:r>
              <a:rPr lang="en-US" sz="2000" i="1" dirty="0">
                <a:solidFill>
                  <a:srgbClr val="7030A0"/>
                </a:solidFill>
                <a:latin typeface="Candara" panose="020E0502030303020204" pitchFamily="34" charset="0"/>
              </a:rPr>
              <a:t>a(z) = max(z,0)</a:t>
            </a:r>
          </a:p>
        </p:txBody>
      </p:sp>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45A19829-03B9-5046-9CD3-EDBDC50EBAA0}"/>
                  </a:ext>
                </a:extLst>
              </p:cNvPr>
              <p:cNvSpPr/>
              <p:nvPr/>
            </p:nvSpPr>
            <p:spPr>
              <a:xfrm>
                <a:off x="4152010" y="4195677"/>
                <a:ext cx="5374933" cy="523220"/>
              </a:xfrm>
              <a:prstGeom prst="rect">
                <a:avLst/>
              </a:prstGeom>
            </p:spPr>
            <p:txBody>
              <a:bodyPr wrap="none">
                <a:spAutoFit/>
              </a:bodyPr>
              <a:lstStyle/>
              <a:p>
                <a14:m>
                  <m:oMath xmlns:m="http://schemas.openxmlformats.org/officeDocument/2006/math">
                    <m:acc>
                      <m:accPr>
                        <m:chr m:val="̃"/>
                        <m:ctrlPr>
                          <a:rPr lang="en-US" sz="2800" i="1" dirty="0">
                            <a:solidFill>
                              <a:srgbClr val="7030A0"/>
                            </a:solidFill>
                            <a:latin typeface="Cambria Math" panose="02040503050406030204" pitchFamily="18" charset="0"/>
                          </a:rPr>
                        </m:ctrlPr>
                      </m:accPr>
                      <m:e>
                        <m:r>
                          <a:rPr lang="en-US" sz="2800" i="1" dirty="0">
                            <a:solidFill>
                              <a:srgbClr val="7030A0"/>
                            </a:solidFill>
                            <a:latin typeface="Cambria Math" panose="02040503050406030204" pitchFamily="18" charset="0"/>
                          </a:rPr>
                          <m:t>𝑦</m:t>
                        </m:r>
                      </m:e>
                    </m:acc>
                  </m:oMath>
                </a14:m>
                <a:r>
                  <a:rPr lang="en-US" sz="2800" i="1" dirty="0">
                    <a:solidFill>
                      <a:srgbClr val="7030A0"/>
                    </a:solidFill>
                    <a:latin typeface="Candara" panose="020E0502030303020204" pitchFamily="34" charset="0"/>
                  </a:rPr>
                  <a:t> = f(x</a:t>
                </a:r>
                <a:r>
                  <a:rPr lang="en-US" sz="2800" i="1" baseline="-25000" dirty="0">
                    <a:solidFill>
                      <a:srgbClr val="7030A0"/>
                    </a:solidFill>
                    <a:latin typeface="Candara" panose="020E0502030303020204" pitchFamily="34" charset="0"/>
                  </a:rPr>
                  <a:t>1</a:t>
                </a:r>
                <a:r>
                  <a:rPr lang="en-US" sz="2800" i="1" dirty="0">
                    <a:solidFill>
                      <a:srgbClr val="7030A0"/>
                    </a:solidFill>
                    <a:latin typeface="Candara" panose="020E0502030303020204" pitchFamily="34" charset="0"/>
                  </a:rPr>
                  <a:t>, x</a:t>
                </a:r>
                <a:r>
                  <a:rPr lang="en-US" sz="2800" i="1" baseline="-25000" dirty="0">
                    <a:solidFill>
                      <a:srgbClr val="7030A0"/>
                    </a:solidFill>
                    <a:latin typeface="Candara" panose="020E0502030303020204" pitchFamily="34" charset="0"/>
                  </a:rPr>
                  <a:t>2</a:t>
                </a:r>
                <a:r>
                  <a:rPr lang="en-US" sz="2800" i="1" dirty="0">
                    <a:solidFill>
                      <a:srgbClr val="7030A0"/>
                    </a:solidFill>
                    <a:latin typeface="Candara" panose="020E0502030303020204" pitchFamily="34" charset="0"/>
                  </a:rPr>
                  <a:t>) = max(w</a:t>
                </a:r>
                <a:r>
                  <a:rPr lang="en-US" sz="2800" i="1" baseline="-25000" dirty="0">
                    <a:solidFill>
                      <a:srgbClr val="7030A0"/>
                    </a:solidFill>
                    <a:latin typeface="Candara" panose="020E0502030303020204" pitchFamily="34" charset="0"/>
                  </a:rPr>
                  <a:t>1</a:t>
                </a:r>
                <a:r>
                  <a:rPr lang="en-US" sz="2800" i="1" dirty="0">
                    <a:solidFill>
                      <a:srgbClr val="7030A0"/>
                    </a:solidFill>
                    <a:latin typeface="Candara" panose="020E0502030303020204" pitchFamily="34" charset="0"/>
                  </a:rPr>
                  <a:t>*x</a:t>
                </a:r>
                <a:r>
                  <a:rPr lang="en-US" sz="2800" i="1" baseline="-25000" dirty="0">
                    <a:solidFill>
                      <a:srgbClr val="7030A0"/>
                    </a:solidFill>
                    <a:latin typeface="Candara" panose="020E0502030303020204" pitchFamily="34" charset="0"/>
                  </a:rPr>
                  <a:t>1</a:t>
                </a:r>
                <a:r>
                  <a:rPr lang="en-US" sz="2800" i="1" dirty="0">
                    <a:solidFill>
                      <a:srgbClr val="7030A0"/>
                    </a:solidFill>
                    <a:latin typeface="Candara" panose="020E0502030303020204" pitchFamily="34" charset="0"/>
                  </a:rPr>
                  <a:t> + w</a:t>
                </a:r>
                <a:r>
                  <a:rPr lang="en-US" sz="2800" i="1" baseline="-25000" dirty="0">
                    <a:solidFill>
                      <a:srgbClr val="7030A0"/>
                    </a:solidFill>
                    <a:latin typeface="Candara" panose="020E0502030303020204" pitchFamily="34" charset="0"/>
                  </a:rPr>
                  <a:t>2</a:t>
                </a:r>
                <a:r>
                  <a:rPr lang="en-US" sz="2800" i="1" dirty="0">
                    <a:solidFill>
                      <a:srgbClr val="7030A0"/>
                    </a:solidFill>
                    <a:latin typeface="Candara" panose="020E0502030303020204" pitchFamily="34" charset="0"/>
                  </a:rPr>
                  <a:t>*x</a:t>
                </a:r>
                <a:r>
                  <a:rPr lang="en-US" sz="2800" i="1" baseline="-25000" dirty="0">
                    <a:solidFill>
                      <a:srgbClr val="7030A0"/>
                    </a:solidFill>
                    <a:latin typeface="Candara" panose="020E0502030303020204" pitchFamily="34" charset="0"/>
                  </a:rPr>
                  <a:t>2</a:t>
                </a:r>
                <a:r>
                  <a:rPr lang="en-US" sz="2800" i="1" dirty="0">
                    <a:solidFill>
                      <a:srgbClr val="7030A0"/>
                    </a:solidFill>
                    <a:latin typeface="Candara" panose="020E0502030303020204" pitchFamily="34" charset="0"/>
                  </a:rPr>
                  <a:t>, 0)</a:t>
                </a:r>
              </a:p>
            </p:txBody>
          </p:sp>
        </mc:Choice>
        <mc:Fallback xmlns="">
          <p:sp>
            <p:nvSpPr>
              <p:cNvPr id="54" name="Rectangle 53">
                <a:extLst>
                  <a:ext uri="{FF2B5EF4-FFF2-40B4-BE49-F238E27FC236}">
                    <a16:creationId xmlns:a16="http://schemas.microsoft.com/office/drawing/2014/main" id="{45A19829-03B9-5046-9CD3-EDBDC50EBAA0}"/>
                  </a:ext>
                </a:extLst>
              </p:cNvPr>
              <p:cNvSpPr>
                <a:spLocks noRot="1" noChangeAspect="1" noMove="1" noResize="1" noEditPoints="1" noAdjustHandles="1" noChangeArrowheads="1" noChangeShapeType="1" noTextEdit="1"/>
              </p:cNvSpPr>
              <p:nvPr/>
            </p:nvSpPr>
            <p:spPr>
              <a:xfrm>
                <a:off x="4152010" y="4195677"/>
                <a:ext cx="5374933" cy="523220"/>
              </a:xfrm>
              <a:prstGeom prst="rect">
                <a:avLst/>
              </a:prstGeom>
              <a:blipFill>
                <a:blip r:embed="rId4"/>
                <a:stretch>
                  <a:fillRect l="-471" t="-11905" r="-471" b="-28571"/>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3C0122F-BED5-5245-B40D-A105A5007302}"/>
              </a:ext>
            </a:extLst>
          </p:cNvPr>
          <p:cNvCxnSpPr>
            <a:cxnSpLocks/>
            <a:stCxn id="23" idx="0"/>
            <a:endCxn id="8" idx="4"/>
          </p:cNvCxnSpPr>
          <p:nvPr/>
        </p:nvCxnSpPr>
        <p:spPr>
          <a:xfrm flipV="1">
            <a:off x="5995289" y="2813586"/>
            <a:ext cx="1898" cy="4041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B0C8CEEF-7F89-0040-9805-5B24F7E1C85B}"/>
              </a:ext>
            </a:extLst>
          </p:cNvPr>
          <p:cNvSpPr/>
          <p:nvPr/>
        </p:nvSpPr>
        <p:spPr>
          <a:xfrm>
            <a:off x="5992084" y="2837822"/>
            <a:ext cx="309701" cy="369332"/>
          </a:xfrm>
          <a:prstGeom prst="rect">
            <a:avLst/>
          </a:prstGeom>
        </p:spPr>
        <p:txBody>
          <a:bodyPr wrap="none">
            <a:spAutoFit/>
          </a:bodyPr>
          <a:lstStyle/>
          <a:p>
            <a:pPr algn="ctr"/>
            <a:r>
              <a:rPr lang="en-US" i="1" dirty="0">
                <a:latin typeface="Candara" panose="020E0502030303020204" pitchFamily="34" charset="0"/>
              </a:rPr>
              <a:t>b</a:t>
            </a:r>
            <a:endParaRPr lang="en-US" i="1" baseline="-25000" dirty="0">
              <a:latin typeface="Candara" panose="020E0502030303020204" pitchFamily="34" charset="0"/>
            </a:endParaRPr>
          </a:p>
        </p:txBody>
      </p:sp>
      <p:sp>
        <p:nvSpPr>
          <p:cNvPr id="61" name="Rectangle 60">
            <a:extLst>
              <a:ext uri="{FF2B5EF4-FFF2-40B4-BE49-F238E27FC236}">
                <a16:creationId xmlns:a16="http://schemas.microsoft.com/office/drawing/2014/main" id="{F71BE93F-B045-4B4C-AAD8-0B1AE3C53E52}"/>
              </a:ext>
            </a:extLst>
          </p:cNvPr>
          <p:cNvSpPr/>
          <p:nvPr/>
        </p:nvSpPr>
        <p:spPr>
          <a:xfrm>
            <a:off x="1962454" y="4954317"/>
            <a:ext cx="1518784" cy="461665"/>
          </a:xfrm>
          <a:prstGeom prst="rect">
            <a:avLst/>
          </a:prstGeom>
        </p:spPr>
        <p:txBody>
          <a:bodyPr wrap="square">
            <a:spAutoFit/>
          </a:bodyPr>
          <a:lstStyle/>
          <a:p>
            <a:r>
              <a:rPr lang="en-US" sz="2400" dirty="0">
                <a:latin typeface="Candara" panose="020E0502030303020204" pitchFamily="34" charset="0"/>
              </a:rPr>
              <a:t>Bias</a:t>
            </a:r>
          </a:p>
        </p:txBody>
      </p:sp>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C017AC73-34C4-4E4C-98B4-081FC223C092}"/>
                  </a:ext>
                </a:extLst>
              </p:cNvPr>
              <p:cNvSpPr/>
              <p:nvPr/>
            </p:nvSpPr>
            <p:spPr>
              <a:xfrm>
                <a:off x="4152009" y="4892762"/>
                <a:ext cx="5953618" cy="523220"/>
              </a:xfrm>
              <a:prstGeom prst="rect">
                <a:avLst/>
              </a:prstGeom>
            </p:spPr>
            <p:txBody>
              <a:bodyPr wrap="none">
                <a:spAutoFit/>
              </a:bodyPr>
              <a:lstStyle/>
              <a:p>
                <a14:m>
                  <m:oMath xmlns:m="http://schemas.openxmlformats.org/officeDocument/2006/math">
                    <m:acc>
                      <m:accPr>
                        <m:chr m:val="̃"/>
                        <m:ctrlPr>
                          <a:rPr lang="en-US" sz="2800" i="1" dirty="0">
                            <a:solidFill>
                              <a:srgbClr val="7030A0"/>
                            </a:solidFill>
                            <a:latin typeface="Cambria Math" panose="02040503050406030204" pitchFamily="18" charset="0"/>
                          </a:rPr>
                        </m:ctrlPr>
                      </m:accPr>
                      <m:e>
                        <m:r>
                          <a:rPr lang="en-US" sz="2800" i="1" dirty="0">
                            <a:solidFill>
                              <a:srgbClr val="7030A0"/>
                            </a:solidFill>
                            <a:latin typeface="Cambria Math" panose="02040503050406030204" pitchFamily="18" charset="0"/>
                          </a:rPr>
                          <m:t>𝑦</m:t>
                        </m:r>
                      </m:e>
                    </m:acc>
                  </m:oMath>
                </a14:m>
                <a:r>
                  <a:rPr lang="en-US" sz="2800" i="1" dirty="0">
                    <a:solidFill>
                      <a:srgbClr val="7030A0"/>
                    </a:solidFill>
                    <a:latin typeface="Candara" panose="020E0502030303020204" pitchFamily="34" charset="0"/>
                  </a:rPr>
                  <a:t> = f(x</a:t>
                </a:r>
                <a:r>
                  <a:rPr lang="en-US" sz="2800" i="1" baseline="-25000" dirty="0">
                    <a:solidFill>
                      <a:srgbClr val="7030A0"/>
                    </a:solidFill>
                    <a:latin typeface="Candara" panose="020E0502030303020204" pitchFamily="34" charset="0"/>
                  </a:rPr>
                  <a:t>1</a:t>
                </a:r>
                <a:r>
                  <a:rPr lang="en-US" sz="2800" i="1" dirty="0">
                    <a:solidFill>
                      <a:srgbClr val="7030A0"/>
                    </a:solidFill>
                    <a:latin typeface="Candara" panose="020E0502030303020204" pitchFamily="34" charset="0"/>
                  </a:rPr>
                  <a:t>, x</a:t>
                </a:r>
                <a:r>
                  <a:rPr lang="en-US" sz="2800" i="1" baseline="-25000" dirty="0">
                    <a:solidFill>
                      <a:srgbClr val="7030A0"/>
                    </a:solidFill>
                    <a:latin typeface="Candara" panose="020E0502030303020204" pitchFamily="34" charset="0"/>
                  </a:rPr>
                  <a:t>2</a:t>
                </a:r>
                <a:r>
                  <a:rPr lang="en-US" sz="2800" i="1" dirty="0">
                    <a:solidFill>
                      <a:srgbClr val="7030A0"/>
                    </a:solidFill>
                    <a:latin typeface="Candara" panose="020E0502030303020204" pitchFamily="34" charset="0"/>
                  </a:rPr>
                  <a:t>) = max(w</a:t>
                </a:r>
                <a:r>
                  <a:rPr lang="en-US" sz="2800" i="1" baseline="-25000" dirty="0">
                    <a:solidFill>
                      <a:srgbClr val="7030A0"/>
                    </a:solidFill>
                    <a:latin typeface="Candara" panose="020E0502030303020204" pitchFamily="34" charset="0"/>
                  </a:rPr>
                  <a:t>1</a:t>
                </a:r>
                <a:r>
                  <a:rPr lang="en-US" sz="2800" i="1" dirty="0">
                    <a:solidFill>
                      <a:srgbClr val="7030A0"/>
                    </a:solidFill>
                    <a:latin typeface="Candara" panose="020E0502030303020204" pitchFamily="34" charset="0"/>
                  </a:rPr>
                  <a:t>*x</a:t>
                </a:r>
                <a:r>
                  <a:rPr lang="en-US" sz="2800" i="1" baseline="-25000" dirty="0">
                    <a:solidFill>
                      <a:srgbClr val="7030A0"/>
                    </a:solidFill>
                    <a:latin typeface="Candara" panose="020E0502030303020204" pitchFamily="34" charset="0"/>
                  </a:rPr>
                  <a:t>1</a:t>
                </a:r>
                <a:r>
                  <a:rPr lang="en-US" sz="2800" i="1" dirty="0">
                    <a:solidFill>
                      <a:srgbClr val="7030A0"/>
                    </a:solidFill>
                    <a:latin typeface="Candara" panose="020E0502030303020204" pitchFamily="34" charset="0"/>
                  </a:rPr>
                  <a:t> + w</a:t>
                </a:r>
                <a:r>
                  <a:rPr lang="en-US" sz="2800" i="1" baseline="-25000" dirty="0">
                    <a:solidFill>
                      <a:srgbClr val="7030A0"/>
                    </a:solidFill>
                    <a:latin typeface="Candara" panose="020E0502030303020204" pitchFamily="34" charset="0"/>
                  </a:rPr>
                  <a:t>2</a:t>
                </a:r>
                <a:r>
                  <a:rPr lang="en-US" sz="2800" i="1" dirty="0">
                    <a:solidFill>
                      <a:srgbClr val="7030A0"/>
                    </a:solidFill>
                    <a:latin typeface="Candara" panose="020E0502030303020204" pitchFamily="34" charset="0"/>
                  </a:rPr>
                  <a:t>*x</a:t>
                </a:r>
                <a:r>
                  <a:rPr lang="en-US" sz="2800" i="1" baseline="-25000" dirty="0">
                    <a:solidFill>
                      <a:srgbClr val="7030A0"/>
                    </a:solidFill>
                    <a:latin typeface="Candara" panose="020E0502030303020204" pitchFamily="34" charset="0"/>
                  </a:rPr>
                  <a:t>2</a:t>
                </a:r>
                <a:r>
                  <a:rPr lang="en-US" sz="2800" i="1" dirty="0">
                    <a:solidFill>
                      <a:srgbClr val="7030A0"/>
                    </a:solidFill>
                    <a:latin typeface="Candara" panose="020E0502030303020204" pitchFamily="34" charset="0"/>
                  </a:rPr>
                  <a:t> + b, 0)</a:t>
                </a:r>
              </a:p>
            </p:txBody>
          </p:sp>
        </mc:Choice>
        <mc:Fallback xmlns="">
          <p:sp>
            <p:nvSpPr>
              <p:cNvPr id="62" name="Rectangle 61">
                <a:extLst>
                  <a:ext uri="{FF2B5EF4-FFF2-40B4-BE49-F238E27FC236}">
                    <a16:creationId xmlns:a16="http://schemas.microsoft.com/office/drawing/2014/main" id="{C017AC73-34C4-4E4C-98B4-081FC223C092}"/>
                  </a:ext>
                </a:extLst>
              </p:cNvPr>
              <p:cNvSpPr>
                <a:spLocks noRot="1" noChangeAspect="1" noMove="1" noResize="1" noEditPoints="1" noAdjustHandles="1" noChangeArrowheads="1" noChangeShapeType="1" noTextEdit="1"/>
              </p:cNvSpPr>
              <p:nvPr/>
            </p:nvSpPr>
            <p:spPr>
              <a:xfrm>
                <a:off x="4152009" y="4892762"/>
                <a:ext cx="5953618" cy="523220"/>
              </a:xfrm>
              <a:prstGeom prst="rect">
                <a:avLst/>
              </a:prstGeom>
              <a:blipFill>
                <a:blip r:embed="rId5"/>
                <a:stretch>
                  <a:fillRect l="-426" t="-11905" b="-30952"/>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3361898E-B885-4048-833A-DF0C39D6D94B}"/>
              </a:ext>
            </a:extLst>
          </p:cNvPr>
          <p:cNvSpPr>
            <a:spLocks noChangeAspect="1"/>
          </p:cNvSpPr>
          <p:nvPr/>
        </p:nvSpPr>
        <p:spPr>
          <a:xfrm>
            <a:off x="5728589" y="3217708"/>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1</a:t>
            </a:r>
            <a:endParaRPr lang="en-US" sz="2800" i="1" baseline="-25000" dirty="0">
              <a:latin typeface="Candara" panose="020E0502030303020204" pitchFamily="34" charset="0"/>
            </a:endParaRPr>
          </a:p>
        </p:txBody>
      </p:sp>
    </p:spTree>
    <p:extLst>
      <p:ext uri="{BB962C8B-B14F-4D97-AF65-F5344CB8AC3E}">
        <p14:creationId xmlns:p14="http://schemas.microsoft.com/office/powerpoint/2010/main" val="285927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MNIST: Handwritten Digits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17</a:t>
            </a:fld>
            <a:endParaRPr lang="en-US" dirty="0"/>
          </a:p>
        </p:txBody>
      </p:sp>
      <p:sp>
        <p:nvSpPr>
          <p:cNvPr id="10" name="Rectangle 9"/>
          <p:cNvSpPr/>
          <p:nvPr/>
        </p:nvSpPr>
        <p:spPr>
          <a:xfrm>
            <a:off x="4497533" y="6193566"/>
            <a:ext cx="3191899" cy="369332"/>
          </a:xfrm>
          <a:prstGeom prst="rect">
            <a:avLst/>
          </a:prstGeom>
        </p:spPr>
        <p:txBody>
          <a:bodyPr wrap="none">
            <a:spAutoFit/>
          </a:bodyPr>
          <a:lstStyle/>
          <a:p>
            <a:r>
              <a:rPr lang="en-US" dirty="0">
                <a:latin typeface="Candara" panose="020E0502030303020204" pitchFamily="34" charset="0"/>
              </a:rPr>
              <a:t>28x28=784 pixels for each digit</a:t>
            </a:r>
          </a:p>
        </p:txBody>
      </p:sp>
      <p:pic>
        <p:nvPicPr>
          <p:cNvPr id="7" name="Picture 6">
            <a:extLst>
              <a:ext uri="{FF2B5EF4-FFF2-40B4-BE49-F238E27FC236}">
                <a16:creationId xmlns:a16="http://schemas.microsoft.com/office/drawing/2014/main" id="{F9948128-E1E4-3E40-B980-254FF1630896}"/>
              </a:ext>
            </a:extLst>
          </p:cNvPr>
          <p:cNvPicPr>
            <a:picLocks noChangeAspect="1"/>
          </p:cNvPicPr>
          <p:nvPr/>
        </p:nvPicPr>
        <p:blipFill>
          <a:blip r:embed="rId2"/>
          <a:stretch>
            <a:fillRect/>
          </a:stretch>
        </p:blipFill>
        <p:spPr>
          <a:xfrm>
            <a:off x="3179806" y="1200504"/>
            <a:ext cx="5609967" cy="4473307"/>
          </a:xfrm>
          <a:prstGeom prst="rect">
            <a:avLst/>
          </a:prstGeom>
        </p:spPr>
      </p:pic>
    </p:spTree>
    <p:extLst>
      <p:ext uri="{BB962C8B-B14F-4D97-AF65-F5344CB8AC3E}">
        <p14:creationId xmlns:p14="http://schemas.microsoft.com/office/powerpoint/2010/main" val="1046857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3-Layer Neural Network</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18</a:t>
            </a:fld>
            <a:endParaRPr lang="en-US" dirty="0"/>
          </a:p>
        </p:txBody>
      </p:sp>
      <p:sp>
        <p:nvSpPr>
          <p:cNvPr id="3" name="Rectangle 2"/>
          <p:cNvSpPr/>
          <p:nvPr/>
        </p:nvSpPr>
        <p:spPr>
          <a:xfrm>
            <a:off x="2192533" y="5639276"/>
            <a:ext cx="4709009" cy="707886"/>
          </a:xfrm>
          <a:prstGeom prst="rect">
            <a:avLst/>
          </a:prstGeom>
        </p:spPr>
        <p:txBody>
          <a:bodyPr wrap="square">
            <a:spAutoFit/>
          </a:bodyPr>
          <a:lstStyle/>
          <a:p>
            <a:r>
              <a:rPr lang="en-US" sz="2000" dirty="0">
                <a:latin typeface="Candara" panose="020E0502030303020204" pitchFamily="34" charset="0"/>
              </a:rPr>
              <a:t>Input layer: 28*28 neurons. </a:t>
            </a:r>
          </a:p>
          <a:p>
            <a:r>
              <a:rPr lang="en-US" sz="2000" dirty="0">
                <a:latin typeface="Candara" panose="020E0502030303020204" pitchFamily="34" charset="0"/>
              </a:rPr>
              <a:t>Each neuron: a gray-scale value of a pixel</a:t>
            </a:r>
            <a:endParaRPr lang="en-US" sz="2000" dirty="0">
              <a:solidFill>
                <a:srgbClr val="2A2A2A"/>
              </a:solidFill>
              <a:latin typeface="Candara" panose="020E0502030303020204" pitchFamily="34" charset="0"/>
            </a:endParaRPr>
          </a:p>
        </p:txBody>
      </p:sp>
      <p:pic>
        <p:nvPicPr>
          <p:cNvPr id="9" name="Picture 8">
            <a:extLst>
              <a:ext uri="{FF2B5EF4-FFF2-40B4-BE49-F238E27FC236}">
                <a16:creationId xmlns:a16="http://schemas.microsoft.com/office/drawing/2014/main" id="{24FC38C2-73AB-A14D-B63C-BA67D3AA2E94}"/>
              </a:ext>
            </a:extLst>
          </p:cNvPr>
          <p:cNvPicPr>
            <a:picLocks noChangeAspect="1"/>
          </p:cNvPicPr>
          <p:nvPr/>
        </p:nvPicPr>
        <p:blipFill>
          <a:blip r:embed="rId2"/>
          <a:stretch>
            <a:fillRect/>
          </a:stretch>
        </p:blipFill>
        <p:spPr>
          <a:xfrm>
            <a:off x="2723117" y="864781"/>
            <a:ext cx="5819352" cy="4844041"/>
          </a:xfrm>
          <a:prstGeom prst="rect">
            <a:avLst/>
          </a:prstGeom>
        </p:spPr>
      </p:pic>
    </p:spTree>
    <p:extLst>
      <p:ext uri="{BB962C8B-B14F-4D97-AF65-F5344CB8AC3E}">
        <p14:creationId xmlns:p14="http://schemas.microsoft.com/office/powerpoint/2010/main" val="402038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3-Layer Neural Network</a:t>
            </a:r>
          </a:p>
        </p:txBody>
      </p:sp>
      <p:sp>
        <p:nvSpPr>
          <p:cNvPr id="4" name="Slide Number Placeholder 3"/>
          <p:cNvSpPr>
            <a:spLocks noGrp="1"/>
          </p:cNvSpPr>
          <p:nvPr>
            <p:ph type="sldNum" sz="quarter" idx="12"/>
          </p:nvPr>
        </p:nvSpPr>
        <p:spPr/>
        <p:txBody>
          <a:bodyPr/>
          <a:lstStyle/>
          <a:p>
            <a:fld id="{19B12225-5612-419B-A8D5-4B8EEE4C217E}" type="slidenum">
              <a:rPr lang="en-US" smtClean="0"/>
              <a:pPr/>
              <a:t>19</a:t>
            </a:fld>
            <a:endParaRPr lang="en-US" dirty="0"/>
          </a:p>
        </p:txBody>
      </p:sp>
      <p:sp>
        <p:nvSpPr>
          <p:cNvPr id="3" name="Rectangle 2"/>
          <p:cNvSpPr/>
          <p:nvPr/>
        </p:nvSpPr>
        <p:spPr>
          <a:xfrm>
            <a:off x="4006174" y="5670996"/>
            <a:ext cx="4362092" cy="400110"/>
          </a:xfrm>
          <a:prstGeom prst="rect">
            <a:avLst/>
          </a:prstGeom>
        </p:spPr>
        <p:txBody>
          <a:bodyPr wrap="none">
            <a:spAutoFit/>
          </a:bodyPr>
          <a:lstStyle/>
          <a:p>
            <a:r>
              <a:rPr lang="en-US" sz="2000" dirty="0">
                <a:latin typeface="Candara" panose="020E0502030303020204" pitchFamily="34" charset="0"/>
              </a:rPr>
              <a:t>Hidden layer: features from input layer</a:t>
            </a:r>
            <a:endParaRPr lang="en-US" sz="2000" dirty="0">
              <a:solidFill>
                <a:srgbClr val="2A2A2A"/>
              </a:solidFill>
              <a:latin typeface="Candara" panose="020E0502030303020204" pitchFamily="34" charset="0"/>
            </a:endParaRPr>
          </a:p>
        </p:txBody>
      </p:sp>
      <p:pic>
        <p:nvPicPr>
          <p:cNvPr id="12" name="Picture 11">
            <a:extLst>
              <a:ext uri="{FF2B5EF4-FFF2-40B4-BE49-F238E27FC236}">
                <a16:creationId xmlns:a16="http://schemas.microsoft.com/office/drawing/2014/main" id="{B07267AB-1DD9-3345-B5D9-7022F97B43E1}"/>
              </a:ext>
            </a:extLst>
          </p:cNvPr>
          <p:cNvPicPr>
            <a:picLocks noChangeAspect="1"/>
          </p:cNvPicPr>
          <p:nvPr/>
        </p:nvPicPr>
        <p:blipFill>
          <a:blip r:embed="rId2"/>
          <a:stretch>
            <a:fillRect/>
          </a:stretch>
        </p:blipFill>
        <p:spPr>
          <a:xfrm>
            <a:off x="2723117" y="864781"/>
            <a:ext cx="5819352" cy="4844041"/>
          </a:xfrm>
          <a:prstGeom prst="rect">
            <a:avLst/>
          </a:prstGeom>
        </p:spPr>
      </p:pic>
      <p:pic>
        <p:nvPicPr>
          <p:cNvPr id="15" name="Picture 14">
            <a:extLst>
              <a:ext uri="{FF2B5EF4-FFF2-40B4-BE49-F238E27FC236}">
                <a16:creationId xmlns:a16="http://schemas.microsoft.com/office/drawing/2014/main" id="{64CBF4E6-D5D9-0A4D-A56E-2A5FF844C7D5}"/>
              </a:ext>
            </a:extLst>
          </p:cNvPr>
          <p:cNvPicPr>
            <a:picLocks noChangeAspect="1"/>
          </p:cNvPicPr>
          <p:nvPr/>
        </p:nvPicPr>
        <p:blipFill>
          <a:blip r:embed="rId3"/>
          <a:stretch>
            <a:fillRect/>
          </a:stretch>
        </p:blipFill>
        <p:spPr>
          <a:xfrm>
            <a:off x="5354595" y="6171800"/>
            <a:ext cx="1289239" cy="411880"/>
          </a:xfrm>
          <a:prstGeom prst="rect">
            <a:avLst/>
          </a:prstGeom>
        </p:spPr>
      </p:pic>
    </p:spTree>
    <p:extLst>
      <p:ext uri="{BB962C8B-B14F-4D97-AF65-F5344CB8AC3E}">
        <p14:creationId xmlns:p14="http://schemas.microsoft.com/office/powerpoint/2010/main" val="4054772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666A-0656-2948-9ACE-2E74EF07AF70}"/>
              </a:ext>
            </a:extLst>
          </p:cNvPr>
          <p:cNvSpPr>
            <a:spLocks noGrp="1"/>
          </p:cNvSpPr>
          <p:nvPr>
            <p:ph type="title"/>
          </p:nvPr>
        </p:nvSpPr>
        <p:spPr/>
        <p:txBody>
          <a:bodyPr/>
          <a:lstStyle/>
          <a:p>
            <a:r>
              <a:rPr lang="en-US" dirty="0"/>
              <a:t>Successful Examples of Deep Learning</a:t>
            </a:r>
          </a:p>
        </p:txBody>
      </p:sp>
      <p:sp>
        <p:nvSpPr>
          <p:cNvPr id="3" name="Content Placeholder 2">
            <a:extLst>
              <a:ext uri="{FF2B5EF4-FFF2-40B4-BE49-F238E27FC236}">
                <a16:creationId xmlns:a16="http://schemas.microsoft.com/office/drawing/2014/main" id="{732D238C-E07C-3B4B-B476-E3EB110418AB}"/>
              </a:ext>
            </a:extLst>
          </p:cNvPr>
          <p:cNvSpPr>
            <a:spLocks noGrp="1"/>
          </p:cNvSpPr>
          <p:nvPr>
            <p:ph idx="1"/>
          </p:nvPr>
        </p:nvSpPr>
        <p:spPr/>
        <p:txBody>
          <a:bodyPr>
            <a:normAutofit/>
          </a:bodyPr>
          <a:lstStyle/>
          <a:p>
            <a:r>
              <a:rPr lang="en-US" dirty="0"/>
              <a:t>Google Assistant</a:t>
            </a:r>
          </a:p>
          <a:p>
            <a:r>
              <a:rPr lang="en-US" dirty="0"/>
              <a:t>Google Waymo</a:t>
            </a:r>
          </a:p>
          <a:p>
            <a:r>
              <a:rPr lang="en-US" dirty="0"/>
              <a:t>Google DeepMind AlphaGo</a:t>
            </a:r>
          </a:p>
          <a:p>
            <a:r>
              <a:rPr lang="en-US" dirty="0"/>
              <a:t>Google DeepMind </a:t>
            </a:r>
            <a:r>
              <a:rPr lang="en-US" dirty="0" err="1"/>
              <a:t>AlphaFold</a:t>
            </a:r>
            <a:endParaRPr lang="en-US" dirty="0"/>
          </a:p>
          <a:p>
            <a:pPr lvl="1"/>
            <a:r>
              <a:rPr lang="en-US" dirty="0"/>
              <a:t>https://</a:t>
            </a:r>
            <a:r>
              <a:rPr lang="en-US" dirty="0" err="1"/>
              <a:t>deepmind.com</a:t>
            </a:r>
            <a:r>
              <a:rPr lang="en-US" dirty="0"/>
              <a:t>/blog/article/alphafold-a-solution-to-a-50-year-old-grand-challenge-in-biology</a:t>
            </a:r>
          </a:p>
        </p:txBody>
      </p:sp>
      <p:sp>
        <p:nvSpPr>
          <p:cNvPr id="4" name="Slide Number Placeholder 3">
            <a:extLst>
              <a:ext uri="{FF2B5EF4-FFF2-40B4-BE49-F238E27FC236}">
                <a16:creationId xmlns:a16="http://schemas.microsoft.com/office/drawing/2014/main" id="{CB11488C-6AEF-C24D-9FA1-BFA28AAA9D42}"/>
              </a:ext>
            </a:extLst>
          </p:cNvPr>
          <p:cNvSpPr>
            <a:spLocks noGrp="1"/>
          </p:cNvSpPr>
          <p:nvPr>
            <p:ph type="sldNum" sz="quarter" idx="12"/>
          </p:nvPr>
        </p:nvSpPr>
        <p:spPr/>
        <p:txBody>
          <a:bodyPr/>
          <a:lstStyle/>
          <a:p>
            <a:pPr>
              <a:defRPr/>
            </a:pPr>
            <a:fld id="{CCF77436-EC8C-4AA7-8F7E-35D67B363DD7}" type="slidenum">
              <a:rPr lang="en-US" smtClean="0"/>
              <a:pPr>
                <a:defRPr/>
              </a:pPr>
              <a:t>2</a:t>
            </a:fld>
            <a:endParaRPr lang="en-US" dirty="0"/>
          </a:p>
        </p:txBody>
      </p:sp>
    </p:spTree>
    <p:extLst>
      <p:ext uri="{BB962C8B-B14F-4D97-AF65-F5344CB8AC3E}">
        <p14:creationId xmlns:p14="http://schemas.microsoft.com/office/powerpoint/2010/main" val="1845695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3-Layer Neural Network</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20</a:t>
            </a:fld>
            <a:endParaRPr lang="en-US" dirty="0"/>
          </a:p>
        </p:txBody>
      </p:sp>
      <p:sp>
        <p:nvSpPr>
          <p:cNvPr id="3" name="Rectangle 2"/>
          <p:cNvSpPr/>
          <p:nvPr/>
        </p:nvSpPr>
        <p:spPr>
          <a:xfrm>
            <a:off x="7175931" y="5082094"/>
            <a:ext cx="4591525" cy="707886"/>
          </a:xfrm>
          <a:prstGeom prst="rect">
            <a:avLst/>
          </a:prstGeom>
        </p:spPr>
        <p:txBody>
          <a:bodyPr wrap="square">
            <a:spAutoFit/>
          </a:bodyPr>
          <a:lstStyle/>
          <a:p>
            <a:r>
              <a:rPr lang="en-US" sz="2000" dirty="0">
                <a:latin typeface="Candara" panose="020E0502030303020204" pitchFamily="34" charset="0"/>
              </a:rPr>
              <a:t>Output layer: classes</a:t>
            </a:r>
          </a:p>
          <a:p>
            <a:r>
              <a:rPr lang="en-US" sz="2000" dirty="0">
                <a:solidFill>
                  <a:srgbClr val="2A2A2A"/>
                </a:solidFill>
                <a:latin typeface="Candara" panose="020E0502030303020204" pitchFamily="34" charset="0"/>
              </a:rPr>
              <a:t>It is represented as a hot vector</a:t>
            </a:r>
          </a:p>
        </p:txBody>
      </p:sp>
      <p:pic>
        <p:nvPicPr>
          <p:cNvPr id="8" name="Picture 7">
            <a:extLst>
              <a:ext uri="{FF2B5EF4-FFF2-40B4-BE49-F238E27FC236}">
                <a16:creationId xmlns:a16="http://schemas.microsoft.com/office/drawing/2014/main" id="{0204B3A0-598F-B84B-BC73-E1D88A069482}"/>
              </a:ext>
            </a:extLst>
          </p:cNvPr>
          <p:cNvPicPr>
            <a:picLocks noChangeAspect="1"/>
          </p:cNvPicPr>
          <p:nvPr/>
        </p:nvPicPr>
        <p:blipFill>
          <a:blip r:embed="rId2"/>
          <a:stretch>
            <a:fillRect/>
          </a:stretch>
        </p:blipFill>
        <p:spPr>
          <a:xfrm>
            <a:off x="2723117" y="864781"/>
            <a:ext cx="5819352" cy="4844041"/>
          </a:xfrm>
          <a:prstGeom prst="rect">
            <a:avLst/>
          </a:prstGeom>
        </p:spPr>
      </p:pic>
      <p:sp>
        <p:nvSpPr>
          <p:cNvPr id="6" name="TextBox 5">
            <a:extLst>
              <a:ext uri="{FF2B5EF4-FFF2-40B4-BE49-F238E27FC236}">
                <a16:creationId xmlns:a16="http://schemas.microsoft.com/office/drawing/2014/main" id="{4D2D47C7-8A40-FF32-81BA-E3D507617C91}"/>
              </a:ext>
            </a:extLst>
          </p:cNvPr>
          <p:cNvSpPr txBox="1"/>
          <p:nvPr/>
        </p:nvSpPr>
        <p:spPr>
          <a:xfrm>
            <a:off x="9030472" y="1855164"/>
            <a:ext cx="438411" cy="3477875"/>
          </a:xfrm>
          <a:prstGeom prst="rect">
            <a:avLst/>
          </a:prstGeom>
        </p:spPr>
        <p:txBody>
          <a:bodyPr wrap="square">
            <a:spAutoFit/>
          </a:bodyPr>
          <a:lstStyle>
            <a:defPPr>
              <a:defRPr lang="en-US"/>
            </a:defPPr>
            <a:lvl1pPr>
              <a:defRPr sz="2000">
                <a:latin typeface="Candara" panose="020E0502030303020204" pitchFamily="34" charset="0"/>
              </a:defRPr>
            </a:lvl1pPr>
          </a:lstStyle>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1</a:t>
            </a:r>
          </a:p>
          <a:p>
            <a:pPr algn="ctr"/>
            <a:r>
              <a:rPr lang="en-US" dirty="0"/>
              <a:t>0</a:t>
            </a:r>
          </a:p>
          <a:p>
            <a:pPr algn="ctr"/>
            <a:r>
              <a:rPr lang="en-US" dirty="0"/>
              <a:t>0</a:t>
            </a:r>
          </a:p>
          <a:p>
            <a:pPr algn="ctr"/>
            <a:r>
              <a:rPr lang="en-US" dirty="0"/>
              <a:t>0</a:t>
            </a:r>
          </a:p>
          <a:p>
            <a:pPr algn="ctr"/>
            <a:endParaRPr lang="en-US" dirty="0"/>
          </a:p>
        </p:txBody>
      </p:sp>
      <p:sp>
        <p:nvSpPr>
          <p:cNvPr id="9" name="TextBox 8">
            <a:extLst>
              <a:ext uri="{FF2B5EF4-FFF2-40B4-BE49-F238E27FC236}">
                <a16:creationId xmlns:a16="http://schemas.microsoft.com/office/drawing/2014/main" id="{9780B483-C772-63ED-91DF-E1E22C96D788}"/>
              </a:ext>
            </a:extLst>
          </p:cNvPr>
          <p:cNvSpPr txBox="1"/>
          <p:nvPr/>
        </p:nvSpPr>
        <p:spPr>
          <a:xfrm>
            <a:off x="9792331" y="1855164"/>
            <a:ext cx="438411" cy="3477875"/>
          </a:xfrm>
          <a:prstGeom prst="rect">
            <a:avLst/>
          </a:prstGeom>
        </p:spPr>
        <p:txBody>
          <a:bodyPr wrap="square">
            <a:spAutoFit/>
          </a:bodyPr>
          <a:lstStyle>
            <a:defPPr>
              <a:defRPr lang="en-US"/>
            </a:defPPr>
            <a:lvl1pPr>
              <a:defRPr sz="2000">
                <a:latin typeface="Candara" panose="020E0502030303020204" pitchFamily="34" charset="0"/>
              </a:defRPr>
            </a:lvl1pPr>
          </a:lstStyle>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1</a:t>
            </a:r>
          </a:p>
          <a:p>
            <a:pPr algn="ctr"/>
            <a:endParaRPr lang="en-US" dirty="0"/>
          </a:p>
        </p:txBody>
      </p:sp>
      <p:sp>
        <p:nvSpPr>
          <p:cNvPr id="10" name="TextBox 9">
            <a:extLst>
              <a:ext uri="{FF2B5EF4-FFF2-40B4-BE49-F238E27FC236}">
                <a16:creationId xmlns:a16="http://schemas.microsoft.com/office/drawing/2014/main" id="{9F44E392-0A53-28CB-6CCB-0045D342A120}"/>
              </a:ext>
            </a:extLst>
          </p:cNvPr>
          <p:cNvSpPr txBox="1"/>
          <p:nvPr/>
        </p:nvSpPr>
        <p:spPr>
          <a:xfrm>
            <a:off x="9030471" y="858628"/>
            <a:ext cx="438411" cy="707886"/>
          </a:xfrm>
          <a:prstGeom prst="rect">
            <a:avLst/>
          </a:prstGeom>
        </p:spPr>
        <p:txBody>
          <a:bodyPr wrap="square">
            <a:spAutoFit/>
          </a:bodyPr>
          <a:lstStyle>
            <a:defPPr>
              <a:defRPr lang="en-US"/>
            </a:defPPr>
            <a:lvl1pPr>
              <a:defRPr sz="2000">
                <a:latin typeface="Candara" panose="020E0502030303020204" pitchFamily="34" charset="0"/>
              </a:defRPr>
            </a:lvl1pPr>
          </a:lstStyle>
          <a:p>
            <a:pPr algn="ctr"/>
            <a:r>
              <a:rPr lang="en-US" dirty="0"/>
              <a:t>6</a:t>
            </a:r>
          </a:p>
          <a:p>
            <a:pPr algn="ctr"/>
            <a:endParaRPr lang="en-US" dirty="0"/>
          </a:p>
        </p:txBody>
      </p:sp>
      <p:sp>
        <p:nvSpPr>
          <p:cNvPr id="11" name="TextBox 10">
            <a:extLst>
              <a:ext uri="{FF2B5EF4-FFF2-40B4-BE49-F238E27FC236}">
                <a16:creationId xmlns:a16="http://schemas.microsoft.com/office/drawing/2014/main" id="{21E21851-05C3-A8A7-F25D-144EA8C07405}"/>
              </a:ext>
            </a:extLst>
          </p:cNvPr>
          <p:cNvSpPr txBox="1"/>
          <p:nvPr/>
        </p:nvSpPr>
        <p:spPr>
          <a:xfrm>
            <a:off x="9766484" y="826864"/>
            <a:ext cx="438411" cy="707886"/>
          </a:xfrm>
          <a:prstGeom prst="rect">
            <a:avLst/>
          </a:prstGeom>
        </p:spPr>
        <p:txBody>
          <a:bodyPr wrap="square">
            <a:spAutoFit/>
          </a:bodyPr>
          <a:lstStyle>
            <a:defPPr>
              <a:defRPr lang="en-US"/>
            </a:defPPr>
            <a:lvl1pPr>
              <a:defRPr sz="2000">
                <a:latin typeface="Candara" panose="020E0502030303020204" pitchFamily="34" charset="0"/>
              </a:defRPr>
            </a:lvl1pPr>
          </a:lstStyle>
          <a:p>
            <a:pPr algn="ctr"/>
            <a:r>
              <a:rPr lang="en-US" dirty="0"/>
              <a:t>9</a:t>
            </a:r>
          </a:p>
          <a:p>
            <a:pPr algn="ctr"/>
            <a:endParaRPr lang="en-US" dirty="0"/>
          </a:p>
        </p:txBody>
      </p:sp>
    </p:spTree>
    <p:extLst>
      <p:ext uri="{BB962C8B-B14F-4D97-AF65-F5344CB8AC3E}">
        <p14:creationId xmlns:p14="http://schemas.microsoft.com/office/powerpoint/2010/main" val="1588722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3-Layer Neural Network</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21</a:t>
            </a:fld>
            <a:endParaRPr lang="en-US" dirty="0"/>
          </a:p>
        </p:txBody>
      </p:sp>
      <mc:AlternateContent xmlns:mc="http://schemas.openxmlformats.org/markup-compatibility/2006" xmlns:a14="http://schemas.microsoft.com/office/drawing/2010/main">
        <mc:Choice Requires="a14">
          <p:sp>
            <p:nvSpPr>
              <p:cNvPr id="7" name="Rectangle 6"/>
              <p:cNvSpPr/>
              <p:nvPr/>
            </p:nvSpPr>
            <p:spPr>
              <a:xfrm>
                <a:off x="6902695" y="2223791"/>
                <a:ext cx="5289305" cy="2462534"/>
              </a:xfrm>
              <a:prstGeom prst="rect">
                <a:avLst/>
              </a:prstGeom>
            </p:spPr>
            <p:txBody>
              <a:bodyPr wrap="square">
                <a:spAutoFit/>
              </a:bodyPr>
              <a:lstStyle/>
              <a:p>
                <a:r>
                  <a:rPr lang="en-US" sz="2400" dirty="0">
                    <a:solidFill>
                      <a:srgbClr val="2A2A2A"/>
                    </a:solidFill>
                    <a:latin typeface="Candara" panose="020E0502030303020204" pitchFamily="34" charset="0"/>
                  </a:rPr>
                  <a:t>Cost function (</a:t>
                </a:r>
                <a:r>
                  <a:rPr lang="en-US" sz="2400" dirty="0">
                    <a:latin typeface="Candara" panose="020E0502030303020204" pitchFamily="34" charset="0"/>
                  </a:rPr>
                  <a:t>mean squared error</a:t>
                </a:r>
                <a:r>
                  <a:rPr lang="en-US" sz="2400" dirty="0">
                    <a:solidFill>
                      <a:srgbClr val="2A2A2A"/>
                    </a:solidFill>
                    <a:latin typeface="Candara" panose="020E0502030303020204" pitchFamily="34" charset="0"/>
                  </a:rPr>
                  <a:t>):</a:t>
                </a:r>
              </a:p>
              <a:p>
                <a:pPr marL="185738" indent="-185738">
                  <a:buClr>
                    <a:schemeClr val="bg1"/>
                  </a:buClr>
                  <a:buFont typeface="Arial" charset="0"/>
                  <a:buChar char="•"/>
                </a:pPr>
                <a14:m>
                  <m:oMath xmlns:m="http://schemas.openxmlformats.org/officeDocument/2006/math">
                    <m:r>
                      <a:rPr lang="en-US" sz="2400" i="1">
                        <a:solidFill>
                          <a:srgbClr val="7030A0"/>
                        </a:solidFill>
                        <a:latin typeface="Cambria Math" panose="02040503050406030204" pitchFamily="18" charset="0"/>
                      </a:rPr>
                      <m:t>𝐶</m:t>
                    </m:r>
                    <m:r>
                      <a:rPr lang="en-US" sz="2400" i="1">
                        <a:solidFill>
                          <a:srgbClr val="7030A0"/>
                        </a:solidFill>
                        <a:latin typeface="Cambria Math" panose="02040503050406030204" pitchFamily="18" charset="0"/>
                      </a:rPr>
                      <m:t>=</m:t>
                    </m:r>
                    <m:f>
                      <m:fPr>
                        <m:ctrlPr>
                          <a:rPr lang="bg-BG"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𝑛</m:t>
                        </m:r>
                      </m:den>
                    </m:f>
                    <m:nary>
                      <m:naryPr>
                        <m:chr m:val="∑"/>
                        <m:limLoc m:val="subSup"/>
                        <m:supHide m:val="on"/>
                        <m:ctrlPr>
                          <a:rPr lang="en-US" sz="2400" i="1">
                            <a:solidFill>
                              <a:srgbClr val="7030A0"/>
                            </a:solidFill>
                            <a:latin typeface="Cambria Math" panose="02040503050406030204" pitchFamily="18" charset="0"/>
                          </a:rPr>
                        </m:ctrlPr>
                      </m:naryPr>
                      <m:sub>
                        <m:r>
                          <m:rPr>
                            <m:brk m:alnAt="9"/>
                          </m:rPr>
                          <a:rPr lang="en-US" sz="2400" i="1">
                            <a:solidFill>
                              <a:srgbClr val="7030A0"/>
                            </a:solidFill>
                            <a:latin typeface="Cambria Math" panose="02040503050406030204" pitchFamily="18" charset="0"/>
                          </a:rPr>
                          <m:t>𝑥</m:t>
                        </m:r>
                      </m:sub>
                      <m:sup/>
                      <m:e>
                        <m:sSup>
                          <m:sSupPr>
                            <m:ctrlPr>
                              <a:rPr lang="is-IS" sz="2400" i="1">
                                <a:solidFill>
                                  <a:srgbClr val="7030A0"/>
                                </a:solidFill>
                                <a:latin typeface="Cambria Math" panose="02040503050406030204" pitchFamily="18" charset="0"/>
                              </a:rPr>
                            </m:ctrlPr>
                          </m:sSupPr>
                          <m:e>
                            <m:d>
                              <m:dPr>
                                <m:begChr m:val="‖"/>
                                <m:endChr m:val="‖"/>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𝑦</m:t>
                                </m:r>
                                <m:d>
                                  <m:dPr>
                                    <m:ctrlPr>
                                      <a:rPr lang="en-US" sz="2400" i="1">
                                        <a:solidFill>
                                          <a:srgbClr val="7030A0"/>
                                        </a:solidFill>
                                        <a:latin typeface="Cambria Math" panose="02040503050406030204" pitchFamily="18" charset="0"/>
                                      </a:rPr>
                                    </m:ctrlPr>
                                  </m:dPr>
                                  <m:e>
                                    <m:r>
                                      <a:rPr lang="en-US" sz="2400" b="1" i="1">
                                        <a:solidFill>
                                          <a:srgbClr val="7030A0"/>
                                        </a:solidFill>
                                        <a:latin typeface="Cambria Math" panose="02040503050406030204" pitchFamily="18" charset="0"/>
                                      </a:rPr>
                                      <m:t>𝒙</m:t>
                                    </m:r>
                                  </m:e>
                                </m:d>
                                <m:r>
                                  <a:rPr lang="en-US" sz="2400" i="1">
                                    <a:solidFill>
                                      <a:srgbClr val="7030A0"/>
                                    </a:solidFill>
                                    <a:latin typeface="Cambria Math" panose="02040503050406030204" pitchFamily="18" charset="0"/>
                                  </a:rPr>
                                  <m:t>−</m:t>
                                </m:r>
                                <m:acc>
                                  <m:accPr>
                                    <m:chr m:val="̃"/>
                                    <m:ctrlPr>
                                      <a:rPr lang="en-US" sz="2400" i="1">
                                        <a:solidFill>
                                          <a:srgbClr val="7030A0"/>
                                        </a:solidFill>
                                        <a:latin typeface="Cambria Math" panose="02040503050406030204" pitchFamily="18" charset="0"/>
                                      </a:rPr>
                                    </m:ctrlPr>
                                  </m:accPr>
                                  <m:e>
                                    <m:r>
                                      <a:rPr lang="en-US" sz="2400" i="1">
                                        <a:solidFill>
                                          <a:srgbClr val="7030A0"/>
                                        </a:solidFill>
                                        <a:latin typeface="Cambria Math" panose="02040503050406030204" pitchFamily="18" charset="0"/>
                                      </a:rPr>
                                      <m:t>𝑦</m:t>
                                    </m:r>
                                  </m:e>
                                </m:acc>
                                <m:r>
                                  <a:rPr lang="en-US" sz="2400" i="1">
                                    <a:solidFill>
                                      <a:srgbClr val="7030A0"/>
                                    </a:solidFill>
                                    <a:latin typeface="Cambria Math" panose="02040503050406030204" pitchFamily="18" charset="0"/>
                                  </a:rPr>
                                  <m:t>(</m:t>
                                </m:r>
                                <m:r>
                                  <a:rPr lang="en-US" sz="2400" b="1" i="1">
                                    <a:solidFill>
                                      <a:srgbClr val="7030A0"/>
                                    </a:solidFill>
                                    <a:latin typeface="Cambria Math" panose="02040503050406030204" pitchFamily="18" charset="0"/>
                                  </a:rPr>
                                  <m:t>𝒙</m:t>
                                </m:r>
                                <m:r>
                                  <a:rPr lang="en-US" sz="2400" i="1">
                                    <a:solidFill>
                                      <a:srgbClr val="7030A0"/>
                                    </a:solidFill>
                                    <a:latin typeface="Cambria Math" panose="02040503050406030204" pitchFamily="18" charset="0"/>
                                  </a:rPr>
                                  <m:t>)</m:t>
                                </m:r>
                              </m:e>
                            </m:d>
                          </m:e>
                          <m:sup>
                            <m:r>
                              <a:rPr lang="is-IS" sz="2400" i="1">
                                <a:solidFill>
                                  <a:srgbClr val="7030A0"/>
                                </a:solidFill>
                                <a:latin typeface="Cambria Math" panose="02040503050406030204" pitchFamily="18" charset="0"/>
                              </a:rPr>
                              <m:t>2</m:t>
                            </m:r>
                          </m:sup>
                        </m:sSup>
                      </m:e>
                    </m:nary>
                  </m:oMath>
                </a14:m>
                <a:endParaRPr lang="en-US" sz="2400" dirty="0">
                  <a:solidFill>
                    <a:srgbClr val="2A2A2A"/>
                  </a:solidFill>
                  <a:latin typeface="Candara" panose="020E0502030303020204" pitchFamily="34" charset="0"/>
                </a:endParaRPr>
              </a:p>
              <a:p>
                <a:pPr marL="185738" indent="-185738">
                  <a:buFont typeface="Arial" charset="0"/>
                  <a:buChar char="•"/>
                </a:pPr>
                <a:r>
                  <a:rPr lang="en-US" sz="2400" b="1" i="1" dirty="0">
                    <a:solidFill>
                      <a:srgbClr val="7030A0"/>
                    </a:solidFill>
                    <a:latin typeface="Candara" panose="020E0502030303020204" pitchFamily="34" charset="0"/>
                  </a:rPr>
                  <a:t>x</a:t>
                </a:r>
                <a:r>
                  <a:rPr lang="en-US" sz="2400" dirty="0">
                    <a:latin typeface="Candara" panose="020E0502030303020204" pitchFamily="34" charset="0"/>
                  </a:rPr>
                  <a:t>: the input</a:t>
                </a:r>
              </a:p>
              <a:p>
                <a:pPr marL="185738" indent="-185738">
                  <a:buFont typeface="Arial" charset="0"/>
                  <a:buChar char="•"/>
                </a:pPr>
                <a:r>
                  <a:rPr lang="en-US" sz="2400" b="1" i="1" dirty="0">
                    <a:solidFill>
                      <a:srgbClr val="7030A0"/>
                    </a:solidFill>
                    <a:latin typeface="Candara" panose="020E0502030303020204" pitchFamily="34" charset="0"/>
                  </a:rPr>
                  <a:t>w</a:t>
                </a:r>
                <a:r>
                  <a:rPr lang="en-US" sz="2400" dirty="0">
                    <a:latin typeface="Candara" panose="020E0502030303020204" pitchFamily="34" charset="0"/>
                  </a:rPr>
                  <a:t>: the collection of all weights  </a:t>
                </a:r>
              </a:p>
              <a:p>
                <a:pPr marL="185738" indent="-185738">
                  <a:buFont typeface="Arial" charset="0"/>
                  <a:buChar char="•"/>
                </a:pPr>
                <a:r>
                  <a:rPr lang="en-US" sz="2400" b="1" i="1" dirty="0">
                    <a:solidFill>
                      <a:srgbClr val="7030A0"/>
                    </a:solidFill>
                    <a:latin typeface="Candara" panose="020E0502030303020204" pitchFamily="34" charset="0"/>
                  </a:rPr>
                  <a:t>b</a:t>
                </a:r>
                <a:r>
                  <a:rPr lang="en-US" sz="2400" dirty="0">
                    <a:latin typeface="Candara" panose="020E0502030303020204" pitchFamily="34" charset="0"/>
                  </a:rPr>
                  <a:t>: the biases</a:t>
                </a:r>
              </a:p>
              <a:p>
                <a:pPr marL="185738" indent="-185738">
                  <a:buFont typeface="Arial" charset="0"/>
                  <a:buChar char="•"/>
                </a:pPr>
                <a:r>
                  <a:rPr lang="en-US" sz="2400" i="1" dirty="0">
                    <a:solidFill>
                      <a:srgbClr val="7030A0"/>
                    </a:solidFill>
                    <a:latin typeface="Candara" panose="020E0502030303020204" pitchFamily="34" charset="0"/>
                  </a:rPr>
                  <a:t>n</a:t>
                </a:r>
                <a:r>
                  <a:rPr lang="en-US" sz="2400" dirty="0">
                    <a:latin typeface="Candara" panose="020E0502030303020204" pitchFamily="34" charset="0"/>
                  </a:rPr>
                  <a:t>: the total number of training inputs</a:t>
                </a:r>
              </a:p>
            </p:txBody>
          </p:sp>
        </mc:Choice>
        <mc:Fallback xmlns="">
          <p:sp>
            <p:nvSpPr>
              <p:cNvPr id="7" name="Rectangle 6"/>
              <p:cNvSpPr>
                <a:spLocks noRot="1" noChangeAspect="1" noMove="1" noResize="1" noEditPoints="1" noAdjustHandles="1" noChangeArrowheads="1" noChangeShapeType="1" noTextEdit="1"/>
              </p:cNvSpPr>
              <p:nvPr/>
            </p:nvSpPr>
            <p:spPr>
              <a:xfrm>
                <a:off x="6902695" y="2223791"/>
                <a:ext cx="5289305" cy="2462534"/>
              </a:xfrm>
              <a:prstGeom prst="rect">
                <a:avLst/>
              </a:prstGeom>
              <a:blipFill>
                <a:blip r:embed="rId3"/>
                <a:stretch>
                  <a:fillRect l="-1675" t="-6667" b="-410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40949326-6949-4141-86EF-A2B5A81DBDE0}"/>
              </a:ext>
            </a:extLst>
          </p:cNvPr>
          <p:cNvPicPr>
            <a:picLocks noChangeAspect="1"/>
          </p:cNvPicPr>
          <p:nvPr/>
        </p:nvPicPr>
        <p:blipFill>
          <a:blip r:embed="rId4"/>
          <a:stretch>
            <a:fillRect/>
          </a:stretch>
        </p:blipFill>
        <p:spPr>
          <a:xfrm>
            <a:off x="723900" y="1143259"/>
            <a:ext cx="6178794" cy="5143241"/>
          </a:xfrm>
          <a:prstGeom prst="rect">
            <a:avLst/>
          </a:prstGeom>
        </p:spPr>
      </p:pic>
    </p:spTree>
    <p:extLst>
      <p:ext uri="{BB962C8B-B14F-4D97-AF65-F5344CB8AC3E}">
        <p14:creationId xmlns:p14="http://schemas.microsoft.com/office/powerpoint/2010/main" val="236130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Overfitting Prevention: Regularization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Regularization with L</a:t>
                </a:r>
                <a:r>
                  <a:rPr lang="en-US" baseline="-25000" dirty="0"/>
                  <a:t>1</a:t>
                </a:r>
                <a:r>
                  <a:rPr lang="en-US" dirty="0"/>
                  <a:t>/L</a:t>
                </a:r>
                <a:r>
                  <a:rPr lang="en-US" baseline="-25000" dirty="0"/>
                  <a:t>2</a:t>
                </a:r>
                <a:r>
                  <a:rPr lang="en-US" dirty="0"/>
                  <a:t> norm (sparse model):</a:t>
                </a:r>
              </a:p>
              <a:p>
                <a:pPr lvl="1"/>
                <a14:m>
                  <m:oMath xmlns:m="http://schemas.openxmlformats.org/officeDocument/2006/math">
                    <m:r>
                      <a:rPr lang="en-US" smtClean="0">
                        <a:latin typeface="Cambria Math" panose="02040503050406030204" pitchFamily="18" charset="0"/>
                      </a:rPr>
                      <m:t>𝐶</m:t>
                    </m:r>
                    <m:r>
                      <a:rPr lang="en-US">
                        <a:latin typeface="Cambria Math" panose="02040503050406030204" pitchFamily="18" charset="0"/>
                      </a:rPr>
                      <m:t>←</m:t>
                    </m:r>
                    <m:r>
                      <a:rPr lang="en-US" smtClean="0">
                        <a:latin typeface="Cambria Math" panose="02040503050406030204" pitchFamily="18" charset="0"/>
                      </a:rPr>
                      <m:t>𝐶</m:t>
                    </m:r>
                    <m:r>
                      <a:rPr lang="en-US">
                        <a:latin typeface="Cambria Math" panose="02040503050406030204" pitchFamily="18" charset="0"/>
                      </a:rPr>
                      <m:t>+</m:t>
                    </m:r>
                    <m:f>
                      <m:fPr>
                        <m:ctrlPr>
                          <a:rPr lang="bg-BG" i="1">
                            <a:latin typeface="Cambria Math" panose="02040503050406030204" pitchFamily="18" charset="0"/>
                          </a:rPr>
                        </m:ctrlPr>
                      </m:fPr>
                      <m:num>
                        <m:r>
                          <a:rPr lang="bg-BG">
                            <a:latin typeface="Cambria Math" panose="02040503050406030204" pitchFamily="18" charset="0"/>
                          </a:rPr>
                          <m:t>𝜆</m:t>
                        </m:r>
                      </m:num>
                      <m:den>
                        <m:r>
                          <a:rPr lang="en-US">
                            <a:latin typeface="Cambria Math" panose="02040503050406030204" pitchFamily="18" charset="0"/>
                          </a:rPr>
                          <m:t>𝑛</m:t>
                        </m:r>
                      </m:den>
                    </m:f>
                    <m:nary>
                      <m:naryPr>
                        <m:chr m:val="∑"/>
                        <m:limLoc m:val="subSup"/>
                        <m:supHide m:val="on"/>
                        <m:ctrlPr>
                          <a:rPr lang="en-US" i="1">
                            <a:latin typeface="Cambria Math" panose="02040503050406030204" pitchFamily="18" charset="0"/>
                          </a:rPr>
                        </m:ctrlPr>
                      </m:naryPr>
                      <m:sub>
                        <m:r>
                          <a:rPr lang="en-US">
                            <a:latin typeface="Cambria Math" panose="02040503050406030204" pitchFamily="18" charset="0"/>
                          </a:rPr>
                          <m:t>𝑤</m:t>
                        </m:r>
                      </m:sub>
                      <m:sup/>
                      <m:e>
                        <m:r>
                          <a:rPr lang="en-US">
                            <a:latin typeface="Cambria Math" panose="02040503050406030204" pitchFamily="18" charset="0"/>
                          </a:rPr>
                          <m:t>|</m:t>
                        </m:r>
                        <m:r>
                          <a:rPr lang="en-US">
                            <a:latin typeface="Cambria Math" panose="02040503050406030204" pitchFamily="18" charset="0"/>
                          </a:rPr>
                          <m:t>𝑤</m:t>
                        </m:r>
                        <m:r>
                          <a:rPr lang="en-US">
                            <a:latin typeface="Cambria Math" panose="02040503050406030204" pitchFamily="18" charset="0"/>
                          </a:rPr>
                          <m:t>|</m:t>
                        </m:r>
                      </m:e>
                    </m:nary>
                  </m:oMath>
                </a14:m>
                <a:endParaRPr lang="en-US" dirty="0"/>
              </a:p>
              <a:p>
                <a:pPr lvl="1"/>
                <a14:m>
                  <m:oMath xmlns:m="http://schemas.openxmlformats.org/officeDocument/2006/math">
                    <m:r>
                      <a:rPr lang="en-US" smtClean="0">
                        <a:latin typeface="Cambria Math" panose="02040503050406030204" pitchFamily="18" charset="0"/>
                      </a:rPr>
                      <m:t>𝐶</m:t>
                    </m:r>
                    <m:r>
                      <a:rPr lang="en-US">
                        <a:latin typeface="Cambria Math" panose="02040503050406030204" pitchFamily="18" charset="0"/>
                      </a:rPr>
                      <m:t>←</m:t>
                    </m:r>
                    <m:r>
                      <a:rPr lang="en-US" smtClean="0">
                        <a:latin typeface="Cambria Math" panose="02040503050406030204" pitchFamily="18" charset="0"/>
                      </a:rPr>
                      <m:t>𝐶</m:t>
                    </m:r>
                    <m:r>
                      <a:rPr lang="en-US">
                        <a:latin typeface="Cambria Math" panose="02040503050406030204" pitchFamily="18" charset="0"/>
                      </a:rPr>
                      <m:t>+</m:t>
                    </m:r>
                    <m:f>
                      <m:fPr>
                        <m:ctrlPr>
                          <a:rPr lang="bg-BG" i="1">
                            <a:latin typeface="Cambria Math" panose="02040503050406030204" pitchFamily="18" charset="0"/>
                          </a:rPr>
                        </m:ctrlPr>
                      </m:fPr>
                      <m:num>
                        <m:r>
                          <a:rPr lang="bg-BG">
                            <a:latin typeface="Cambria Math" panose="02040503050406030204" pitchFamily="18" charset="0"/>
                          </a:rPr>
                          <m:t>𝜆</m:t>
                        </m:r>
                      </m:num>
                      <m:den>
                        <m:r>
                          <a:rPr lang="en-US">
                            <a:latin typeface="Cambria Math" panose="02040503050406030204" pitchFamily="18" charset="0"/>
                          </a:rPr>
                          <m:t>𝑛</m:t>
                        </m:r>
                      </m:den>
                    </m:f>
                    <m:nary>
                      <m:naryPr>
                        <m:chr m:val="∑"/>
                        <m:limLoc m:val="subSup"/>
                        <m:supHide m:val="on"/>
                        <m:ctrlPr>
                          <a:rPr lang="en-US" i="1">
                            <a:latin typeface="Cambria Math" panose="02040503050406030204" pitchFamily="18" charset="0"/>
                          </a:rPr>
                        </m:ctrlPr>
                      </m:naryPr>
                      <m:sub>
                        <m:r>
                          <a:rPr lang="en-US">
                            <a:latin typeface="Cambria Math" panose="02040503050406030204" pitchFamily="18" charset="0"/>
                          </a:rPr>
                          <m:t>𝑤</m:t>
                        </m:r>
                      </m:sub>
                      <m:sup/>
                      <m:e>
                        <m:sSup>
                          <m:sSupPr>
                            <m:ctrlPr>
                              <a:rPr lang="is-IS" i="1">
                                <a:latin typeface="Cambria Math" panose="02040503050406030204" pitchFamily="18" charset="0"/>
                              </a:rPr>
                            </m:ctrlPr>
                          </m:sSupPr>
                          <m:e>
                            <m:r>
                              <a:rPr lang="en-US">
                                <a:latin typeface="Cambria Math" panose="02040503050406030204" pitchFamily="18" charset="0"/>
                              </a:rPr>
                              <m:t>|</m:t>
                            </m:r>
                            <m:r>
                              <a:rPr lang="en-US">
                                <a:latin typeface="Cambria Math" panose="02040503050406030204" pitchFamily="18" charset="0"/>
                              </a:rPr>
                              <m:t>𝑤</m:t>
                            </m:r>
                            <m:r>
                              <a:rPr lang="en-US">
                                <a:latin typeface="Cambria Math" panose="02040503050406030204" pitchFamily="18" charset="0"/>
                              </a:rPr>
                              <m:t>|</m:t>
                            </m:r>
                          </m:e>
                          <m:sup>
                            <m:r>
                              <a:rPr lang="is-IS">
                                <a:latin typeface="Cambria Math" panose="02040503050406030204" pitchFamily="18" charset="0"/>
                              </a:rPr>
                              <m:t>2</m:t>
                            </m:r>
                          </m:sup>
                        </m:sSup>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000" t="-5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22</a:t>
            </a:fld>
            <a:endParaRPr lang="en-US" dirty="0"/>
          </a:p>
        </p:txBody>
      </p:sp>
    </p:spTree>
    <p:extLst>
      <p:ext uri="{BB962C8B-B14F-4D97-AF65-F5344CB8AC3E}">
        <p14:creationId xmlns:p14="http://schemas.microsoft.com/office/powerpoint/2010/main" val="387115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Overfitting Prevention: Dropout</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23</a:t>
            </a:fld>
            <a:endParaRPr lang="en-US" dirty="0"/>
          </a:p>
        </p:txBody>
      </p:sp>
      <p:pic>
        <p:nvPicPr>
          <p:cNvPr id="11" name="Picture 10">
            <a:extLst>
              <a:ext uri="{FF2B5EF4-FFF2-40B4-BE49-F238E27FC236}">
                <a16:creationId xmlns:a16="http://schemas.microsoft.com/office/drawing/2014/main" id="{5B7753F0-4C5D-FC45-B609-9A16D859AA01}"/>
              </a:ext>
            </a:extLst>
          </p:cNvPr>
          <p:cNvPicPr>
            <a:picLocks noChangeAspect="1"/>
          </p:cNvPicPr>
          <p:nvPr/>
        </p:nvPicPr>
        <p:blipFill>
          <a:blip r:embed="rId3"/>
          <a:stretch>
            <a:fillRect/>
          </a:stretch>
        </p:blipFill>
        <p:spPr>
          <a:xfrm>
            <a:off x="2159000" y="1371600"/>
            <a:ext cx="3937000" cy="4114800"/>
          </a:xfrm>
          <a:prstGeom prst="rect">
            <a:avLst/>
          </a:prstGeom>
        </p:spPr>
      </p:pic>
      <p:pic>
        <p:nvPicPr>
          <p:cNvPr id="13" name="Picture 12">
            <a:extLst>
              <a:ext uri="{FF2B5EF4-FFF2-40B4-BE49-F238E27FC236}">
                <a16:creationId xmlns:a16="http://schemas.microsoft.com/office/drawing/2014/main" id="{B360FA22-D058-AA4D-A263-A7EB8F3F4524}"/>
              </a:ext>
            </a:extLst>
          </p:cNvPr>
          <p:cNvPicPr>
            <a:picLocks noChangeAspect="1"/>
          </p:cNvPicPr>
          <p:nvPr/>
        </p:nvPicPr>
        <p:blipFill>
          <a:blip r:embed="rId4"/>
          <a:stretch>
            <a:fillRect/>
          </a:stretch>
        </p:blipFill>
        <p:spPr>
          <a:xfrm>
            <a:off x="6273800" y="1371600"/>
            <a:ext cx="3937000" cy="4114800"/>
          </a:xfrm>
          <a:prstGeom prst="rect">
            <a:avLst/>
          </a:prstGeom>
        </p:spPr>
      </p:pic>
    </p:spTree>
    <p:extLst>
      <p:ext uri="{BB962C8B-B14F-4D97-AF65-F5344CB8AC3E}">
        <p14:creationId xmlns:p14="http://schemas.microsoft.com/office/powerpoint/2010/main" val="1276795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Overfitting Prevention: Artificially Expanding the Training Data</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24</a:t>
            </a:fld>
            <a:endParaRPr lang="en-US" dirty="0"/>
          </a:p>
        </p:txBody>
      </p:sp>
      <p:sp>
        <p:nvSpPr>
          <p:cNvPr id="9" name="Rectangle 8"/>
          <p:cNvSpPr/>
          <p:nvPr/>
        </p:nvSpPr>
        <p:spPr>
          <a:xfrm>
            <a:off x="3370753" y="5198337"/>
            <a:ext cx="4572000" cy="954107"/>
          </a:xfrm>
          <a:prstGeom prst="rect">
            <a:avLst/>
          </a:prstGeom>
        </p:spPr>
        <p:txBody>
          <a:bodyPr>
            <a:spAutoFit/>
          </a:bodyPr>
          <a:lstStyle/>
          <a:p>
            <a:pPr algn="ctr"/>
            <a:r>
              <a:rPr lang="en-US" sz="2800" dirty="0">
                <a:solidFill>
                  <a:srgbClr val="333333"/>
                </a:solidFill>
                <a:latin typeface="Georgia" charset="0"/>
              </a:rPr>
              <a:t>rotate it by 15 degrees = new training data</a:t>
            </a:r>
            <a:endParaRPr lang="en-US" sz="2800" dirty="0">
              <a:latin typeface="Candara" panose="020E0502030303020204" pitchFamily="34" charset="0"/>
            </a:endParaRPr>
          </a:p>
        </p:txBody>
      </p:sp>
      <p:pic>
        <p:nvPicPr>
          <p:cNvPr id="12" name="Picture 11">
            <a:extLst>
              <a:ext uri="{FF2B5EF4-FFF2-40B4-BE49-F238E27FC236}">
                <a16:creationId xmlns:a16="http://schemas.microsoft.com/office/drawing/2014/main" id="{62403B27-654C-264B-B8A9-8A2000022666}"/>
              </a:ext>
            </a:extLst>
          </p:cNvPr>
          <p:cNvPicPr>
            <a:picLocks noChangeAspect="1"/>
          </p:cNvPicPr>
          <p:nvPr/>
        </p:nvPicPr>
        <p:blipFill>
          <a:blip r:embed="rId3"/>
          <a:stretch>
            <a:fillRect/>
          </a:stretch>
        </p:blipFill>
        <p:spPr>
          <a:xfrm>
            <a:off x="2877647" y="2739047"/>
            <a:ext cx="2779106" cy="2096186"/>
          </a:xfrm>
          <a:prstGeom prst="rect">
            <a:avLst/>
          </a:prstGeom>
        </p:spPr>
      </p:pic>
      <p:pic>
        <p:nvPicPr>
          <p:cNvPr id="14" name="Picture 13">
            <a:extLst>
              <a:ext uri="{FF2B5EF4-FFF2-40B4-BE49-F238E27FC236}">
                <a16:creationId xmlns:a16="http://schemas.microsoft.com/office/drawing/2014/main" id="{F92ADBC5-C53E-374C-B437-5173EFEE8B46}"/>
              </a:ext>
            </a:extLst>
          </p:cNvPr>
          <p:cNvPicPr>
            <a:picLocks noChangeAspect="1"/>
          </p:cNvPicPr>
          <p:nvPr/>
        </p:nvPicPr>
        <p:blipFill>
          <a:blip r:embed="rId4"/>
          <a:stretch>
            <a:fillRect/>
          </a:stretch>
        </p:blipFill>
        <p:spPr>
          <a:xfrm>
            <a:off x="6252386" y="2739047"/>
            <a:ext cx="2779106" cy="2096186"/>
          </a:xfrm>
          <a:prstGeom prst="rect">
            <a:avLst/>
          </a:prstGeom>
        </p:spPr>
      </p:pic>
    </p:spTree>
    <p:extLst>
      <p:ext uri="{BB962C8B-B14F-4D97-AF65-F5344CB8AC3E}">
        <p14:creationId xmlns:p14="http://schemas.microsoft.com/office/powerpoint/2010/main" val="139375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p:txBody>
      </p:sp>
      <p:sp>
        <p:nvSpPr>
          <p:cNvPr id="4" name="Slide Number Placeholder 3"/>
          <p:cNvSpPr>
            <a:spLocks noGrp="1"/>
          </p:cNvSpPr>
          <p:nvPr>
            <p:ph type="sldNum" sz="quarter" idx="12"/>
          </p:nvPr>
        </p:nvSpPr>
        <p:spPr/>
        <p:txBody>
          <a:bodyPr/>
          <a:lstStyle/>
          <a:p>
            <a:fld id="{19B12225-5612-419B-A8D5-4B8EEE4C217E}" type="slidenum">
              <a:rPr lang="en-US" smtClean="0"/>
              <a:pPr/>
              <a:t>25</a:t>
            </a:fld>
            <a:endParaRPr lang="en-US" dirty="0"/>
          </a:p>
        </p:txBody>
      </p:sp>
    </p:spTree>
    <p:extLst>
      <p:ext uri="{BB962C8B-B14F-4D97-AF65-F5344CB8AC3E}">
        <p14:creationId xmlns:p14="http://schemas.microsoft.com/office/powerpoint/2010/main" val="1144629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We optimize </a:t>
                </a:r>
                <a14:m>
                  <m:oMath xmlns:m="http://schemas.openxmlformats.org/officeDocument/2006/math">
                    <m:r>
                      <a:rPr lang="en-US" i="1">
                        <a:solidFill>
                          <a:srgbClr val="7030A0"/>
                        </a:solidFill>
                        <a:latin typeface="Cambria Math" panose="02040503050406030204" pitchFamily="18" charset="0"/>
                      </a:rPr>
                      <m:t>𝐶</m:t>
                    </m:r>
                    <m:r>
                      <a:rPr lang="en-US" i="1">
                        <a:solidFill>
                          <a:srgbClr val="7030A0"/>
                        </a:solidFill>
                        <a:latin typeface="Cambria Math" panose="02040503050406030204" pitchFamily="18" charset="0"/>
                      </a:rPr>
                      <m:t>=</m:t>
                    </m:r>
                    <m:f>
                      <m:fPr>
                        <m:ctrlPr>
                          <a:rPr lang="bg-BG"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1</m:t>
                        </m:r>
                      </m:num>
                      <m:den>
                        <m:r>
                          <a:rPr lang="en-US" i="1">
                            <a:solidFill>
                              <a:srgbClr val="7030A0"/>
                            </a:solidFill>
                            <a:latin typeface="Cambria Math" panose="02040503050406030204" pitchFamily="18" charset="0"/>
                          </a:rPr>
                          <m:t>𝑛</m:t>
                        </m:r>
                      </m:den>
                    </m:f>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𝑥</m:t>
                        </m:r>
                      </m:sub>
                      <m:sup/>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𝑥</m:t>
                            </m:r>
                          </m:sub>
                        </m:sSub>
                      </m:e>
                    </m:nary>
                  </m:oMath>
                </a14:m>
                <a:r>
                  <a:rPr lang="en-US" dirty="0"/>
                  <a:t> with respect to </a:t>
                </a:r>
                <a:r>
                  <a:rPr lang="en-US" b="1" i="1" dirty="0">
                    <a:solidFill>
                      <a:srgbClr val="7030A0"/>
                    </a:solidFill>
                  </a:rPr>
                  <a:t>w</a:t>
                </a:r>
                <a:r>
                  <a:rPr lang="en-US" dirty="0"/>
                  <a:t> and </a:t>
                </a:r>
                <a:r>
                  <a:rPr lang="en-US" b="1" i="1" dirty="0">
                    <a:solidFill>
                      <a:srgbClr val="7030A0"/>
                    </a:solidFill>
                  </a:rPr>
                  <a:t>b</a:t>
                </a:r>
                <a:r>
                  <a:rPr lang="en-US" dirty="0">
                    <a:solidFill>
                      <a:srgbClr val="7030A0"/>
                    </a:solidFill>
                  </a:rPr>
                  <a:t>,</a:t>
                </a:r>
                <a:r>
                  <a:rPr lang="en-US" b="1" i="1" dirty="0">
                    <a:solidFill>
                      <a:srgbClr val="7030A0"/>
                    </a:solidFill>
                  </a:rPr>
                  <a:t> </a:t>
                </a:r>
              </a:p>
              <a:p>
                <a:pPr lvl="1"/>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𝑥</m:t>
                        </m:r>
                      </m:sub>
                    </m:sSub>
                    <m:r>
                      <a:rPr lang="en-US" i="1">
                        <a:solidFill>
                          <a:srgbClr val="7030A0"/>
                        </a:solidFill>
                        <a:latin typeface="Cambria Math" panose="02040503050406030204" pitchFamily="18" charset="0"/>
                      </a:rPr>
                      <m:t>=</m:t>
                    </m:r>
                    <m:sSup>
                      <m:sSupPr>
                        <m:ctrlPr>
                          <a:rPr lang="is-IS" i="1">
                            <a:solidFill>
                              <a:srgbClr val="7030A0"/>
                            </a:solidFill>
                            <a:latin typeface="Cambria Math" panose="02040503050406030204" pitchFamily="18" charset="0"/>
                          </a:rPr>
                        </m:ctrlPr>
                      </m:sSupPr>
                      <m:e>
                        <m:d>
                          <m:dPr>
                            <m:begChr m:val="‖"/>
                            <m:endChr m:val="‖"/>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𝑦</m:t>
                            </m:r>
                            <m:d>
                              <m:dPr>
                                <m:ctrlPr>
                                  <a:rPr lang="en-US" i="1">
                                    <a:solidFill>
                                      <a:srgbClr val="7030A0"/>
                                    </a:solidFill>
                                    <a:latin typeface="Cambria Math" panose="02040503050406030204" pitchFamily="18" charset="0"/>
                                  </a:rPr>
                                </m:ctrlPr>
                              </m:dPr>
                              <m:e>
                                <m:r>
                                  <a:rPr lang="en-US" b="1" i="1">
                                    <a:solidFill>
                                      <a:srgbClr val="7030A0"/>
                                    </a:solidFill>
                                    <a:latin typeface="Cambria Math" panose="02040503050406030204" pitchFamily="18" charset="0"/>
                                  </a:rPr>
                                  <m:t>𝒙</m:t>
                                </m:r>
                              </m:e>
                            </m:d>
                            <m:r>
                              <a:rPr lang="en-US" i="1">
                                <a:solidFill>
                                  <a:srgbClr val="7030A0"/>
                                </a:solidFill>
                                <a:latin typeface="Cambria Math" panose="02040503050406030204" pitchFamily="18" charset="0"/>
                              </a:rPr>
                              <m:t>−</m:t>
                            </m:r>
                            <m:acc>
                              <m:accPr>
                                <m:chr m:val="̃"/>
                                <m:ctrlPr>
                                  <a:rPr lang="en-US" i="1">
                                    <a:solidFill>
                                      <a:srgbClr val="7030A0"/>
                                    </a:solidFill>
                                    <a:latin typeface="Cambria Math" panose="02040503050406030204" pitchFamily="18" charset="0"/>
                                  </a:rPr>
                                </m:ctrlPr>
                              </m:accPr>
                              <m:e>
                                <m:r>
                                  <a:rPr lang="en-US" i="1">
                                    <a:solidFill>
                                      <a:srgbClr val="7030A0"/>
                                    </a:solidFill>
                                    <a:latin typeface="Cambria Math" panose="02040503050406030204" pitchFamily="18" charset="0"/>
                                  </a:rPr>
                                  <m:t>𝑦</m:t>
                                </m:r>
                              </m:e>
                            </m:acc>
                            <m:r>
                              <a:rPr lang="en-US" i="1">
                                <a:solidFill>
                                  <a:srgbClr val="7030A0"/>
                                </a:solidFill>
                                <a:latin typeface="Cambria Math" panose="02040503050406030204" pitchFamily="18" charset="0"/>
                              </a:rPr>
                              <m:t>(</m:t>
                            </m:r>
                            <m:r>
                              <a:rPr lang="en-US" b="1" i="1">
                                <a:solidFill>
                                  <a:srgbClr val="7030A0"/>
                                </a:solidFill>
                                <a:latin typeface="Cambria Math" panose="02040503050406030204" pitchFamily="18" charset="0"/>
                              </a:rPr>
                              <m:t>𝒙</m:t>
                            </m:r>
                            <m:r>
                              <a:rPr lang="en-US" i="1">
                                <a:solidFill>
                                  <a:srgbClr val="7030A0"/>
                                </a:solidFill>
                                <a:latin typeface="Cambria Math" panose="02040503050406030204" pitchFamily="18" charset="0"/>
                              </a:rPr>
                              <m:t>)</m:t>
                            </m:r>
                          </m:e>
                        </m:d>
                      </m:e>
                      <m:sup>
                        <m:r>
                          <a:rPr lang="is-IS" i="1">
                            <a:solidFill>
                              <a:srgbClr val="7030A0"/>
                            </a:solidFill>
                            <a:latin typeface="Cambria Math" panose="02040503050406030204" pitchFamily="18" charset="0"/>
                          </a:rPr>
                          <m:t>2</m:t>
                        </m:r>
                      </m:sup>
                    </m:sSup>
                    <m:r>
                      <a:rPr lang="is-IS" i="1">
                        <a:solidFill>
                          <a:srgbClr val="7030A0"/>
                        </a:solidFill>
                        <a:latin typeface="Cambria Math" panose="02040503050406030204" pitchFamily="18" charset="0"/>
                      </a:rPr>
                      <m:t> </m:t>
                    </m:r>
                  </m:oMath>
                </a14:m>
                <a:endParaRPr lang="en-US" i="1" dirty="0">
                  <a:solidFill>
                    <a:srgbClr val="7030A0"/>
                  </a:solidFill>
                </a:endParaRPr>
              </a:p>
              <a:p>
                <a:pPr lvl="1"/>
                <a:r>
                  <a:rPr lang="en-US" i="1" dirty="0">
                    <a:solidFill>
                      <a:srgbClr val="7030A0"/>
                    </a:solidFill>
                  </a:rPr>
                  <a:t>n</a:t>
                </a:r>
                <a:r>
                  <a:rPr lang="en-US" dirty="0"/>
                  <a:t> is the size of the dataset</a:t>
                </a:r>
                <a:endParaRPr lang="en-US" b="1" i="1" dirty="0">
                  <a:solidFill>
                    <a:srgbClr val="7030A0"/>
                  </a:solidFill>
                </a:endParaRPr>
              </a:p>
              <a:p>
                <a:r>
                  <a:rPr lang="en-US" dirty="0"/>
                  <a:t>Gradient Descend</a:t>
                </a:r>
                <a:endParaRPr lang="en-US" i="1" dirty="0">
                  <a:solidFill>
                    <a:srgbClr val="7030A0"/>
                  </a:solidFill>
                  <a:latin typeface="Cambria Math" panose="02040503050406030204" pitchFamily="18" charset="0"/>
                </a:endParaRPr>
              </a:p>
              <a:p>
                <a:pPr lvl="1"/>
                <a14:m>
                  <m:oMath xmlns:m="http://schemas.openxmlformats.org/officeDocument/2006/math">
                    <m:r>
                      <a:rPr lang="en-US" i="1">
                        <a:solidFill>
                          <a:srgbClr val="7030A0"/>
                        </a:solidFill>
                        <a:latin typeface="Cambria Math" panose="02040503050406030204" pitchFamily="18" charset="0"/>
                      </a:rPr>
                      <m:t>𝑤</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𝑤</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𝜂</m:t>
                    </m:r>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𝑥</m:t>
                        </m:r>
                      </m:sub>
                      <m:sup/>
                      <m:e>
                        <m:f>
                          <m:fPr>
                            <m:ctrlPr>
                              <a:rPr lang="en-US"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𝑥</m:t>
                                </m:r>
                              </m:sub>
                            </m:sSub>
                          </m:num>
                          <m:den>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𝑤</m:t>
                                </m:r>
                              </m:e>
                              <m:sub>
                                <m:r>
                                  <a:rPr lang="en-US" i="1">
                                    <a:solidFill>
                                      <a:srgbClr val="7030A0"/>
                                    </a:solidFill>
                                    <a:latin typeface="Cambria Math" panose="02040503050406030204" pitchFamily="18" charset="0"/>
                                  </a:rPr>
                                  <m:t>𝑖</m:t>
                                </m:r>
                              </m:sub>
                            </m:sSub>
                          </m:den>
                        </m:f>
                      </m:e>
                    </m:nary>
                  </m:oMath>
                </a14:m>
                <a:endParaRPr lang="en-US" i="1" dirty="0">
                  <a:solidFill>
                    <a:srgbClr val="7030A0"/>
                  </a:solidFill>
                  <a:latin typeface="Cambria Math" panose="02040503050406030204" pitchFamily="18" charset="0"/>
                </a:endParaRPr>
              </a:p>
              <a:p>
                <a:pPr lvl="1"/>
                <a14:m>
                  <m:oMath xmlns:m="http://schemas.openxmlformats.org/officeDocument/2006/math">
                    <m:r>
                      <a:rPr lang="en-US" i="1">
                        <a:solidFill>
                          <a:srgbClr val="7030A0"/>
                        </a:solidFill>
                        <a:latin typeface="Cambria Math" panose="02040503050406030204" pitchFamily="18" charset="0"/>
                      </a:rPr>
                      <m:t>𝑏</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𝑏</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𝜂</m:t>
                    </m:r>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𝑥</m:t>
                        </m:r>
                      </m:sub>
                      <m:sup/>
                      <m:e>
                        <m:f>
                          <m:fPr>
                            <m:ctrlPr>
                              <a:rPr lang="en-US"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𝑥</m:t>
                                </m:r>
                              </m:sub>
                            </m:sSub>
                          </m:num>
                          <m:den>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𝑏</m:t>
                                </m:r>
                              </m:e>
                              <m:sub>
                                <m:r>
                                  <a:rPr lang="en-US" i="1">
                                    <a:solidFill>
                                      <a:srgbClr val="7030A0"/>
                                    </a:solidFill>
                                    <a:latin typeface="Cambria Math" panose="02040503050406030204" pitchFamily="18" charset="0"/>
                                  </a:rPr>
                                  <m:t>𝑖</m:t>
                                </m:r>
                              </m:sub>
                            </m:sSub>
                          </m:den>
                        </m:f>
                      </m:e>
                    </m:nary>
                  </m:oMath>
                </a14:m>
                <a:endParaRPr lang="en-US" b="1" i="1" dirty="0">
                  <a:solidFill>
                    <a:srgbClr val="7030A0"/>
                  </a:solidFill>
                </a:endParaRPr>
              </a:p>
              <a:p>
                <a:pPr lvl="1"/>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𝜂</m:t>
                    </m:r>
                  </m:oMath>
                </a14:m>
                <a:r>
                  <a:rPr lang="en-US" dirty="0"/>
                  <a:t> is the step size</a:t>
                </a:r>
                <a:endParaRPr lang="en-US" b="1" i="1" dirty="0">
                  <a:solidFill>
                    <a:srgbClr val="7030A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03" t="-121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26</a:t>
            </a:fld>
            <a:endParaRPr lang="en-US" dirty="0"/>
          </a:p>
        </p:txBody>
      </p:sp>
      <p:pic>
        <p:nvPicPr>
          <p:cNvPr id="7" name="Picture 6">
            <a:extLst>
              <a:ext uri="{FF2B5EF4-FFF2-40B4-BE49-F238E27FC236}">
                <a16:creationId xmlns:a16="http://schemas.microsoft.com/office/drawing/2014/main" id="{A5396C6F-79AA-3B48-9280-C0533F3837C0}"/>
              </a:ext>
            </a:extLst>
          </p:cNvPr>
          <p:cNvPicPr>
            <a:picLocks noChangeAspect="1"/>
          </p:cNvPicPr>
          <p:nvPr/>
        </p:nvPicPr>
        <p:blipFill rotWithShape="1">
          <a:blip r:embed="rId4"/>
          <a:srcRect l="20813" t="14445" r="9861" b="9572"/>
          <a:stretch/>
        </p:blipFill>
        <p:spPr>
          <a:xfrm>
            <a:off x="7303002" y="2428876"/>
            <a:ext cx="3009398" cy="2486025"/>
          </a:xfrm>
          <a:prstGeom prst="rect">
            <a:avLst/>
          </a:prstGeom>
        </p:spPr>
      </p:pic>
      <p:sp>
        <p:nvSpPr>
          <p:cNvPr id="9" name="Rectangle 8">
            <a:extLst>
              <a:ext uri="{FF2B5EF4-FFF2-40B4-BE49-F238E27FC236}">
                <a16:creationId xmlns:a16="http://schemas.microsoft.com/office/drawing/2014/main" id="{8438240B-4175-4133-9D5D-51F88906DC5F}"/>
              </a:ext>
            </a:extLst>
          </p:cNvPr>
          <p:cNvSpPr/>
          <p:nvPr/>
        </p:nvSpPr>
        <p:spPr>
          <a:xfrm>
            <a:off x="6581098" y="5223300"/>
            <a:ext cx="4453205" cy="830997"/>
          </a:xfrm>
          <a:prstGeom prst="rect">
            <a:avLst/>
          </a:prstGeom>
        </p:spPr>
        <p:txBody>
          <a:bodyPr wrap="square">
            <a:spAutoFit/>
          </a:bodyPr>
          <a:lstStyle/>
          <a:p>
            <a:pPr algn="ctr"/>
            <a:r>
              <a:rPr lang="en-US" sz="2400" dirty="0">
                <a:solidFill>
                  <a:srgbClr val="FF0000"/>
                </a:solidFill>
                <a:latin typeface="Candara" panose="020E0502030303020204" pitchFamily="34" charset="0"/>
              </a:rPr>
              <a:t>Due to the large data set size </a:t>
            </a:r>
            <a:r>
              <a:rPr lang="en-US" sz="2400" i="1" dirty="0">
                <a:solidFill>
                  <a:srgbClr val="FF0000"/>
                </a:solidFill>
                <a:latin typeface="Candara" panose="020E0502030303020204" pitchFamily="34" charset="0"/>
              </a:rPr>
              <a:t>n</a:t>
            </a:r>
            <a:r>
              <a:rPr lang="en-US" sz="2400" dirty="0">
                <a:solidFill>
                  <a:srgbClr val="FF0000"/>
                </a:solidFill>
                <a:latin typeface="Candara" panose="020E0502030303020204" pitchFamily="34" charset="0"/>
              </a:rPr>
              <a:t>, computation is too expensive!</a:t>
            </a:r>
          </a:p>
        </p:txBody>
      </p:sp>
    </p:spTree>
    <p:extLst>
      <p:ext uri="{BB962C8B-B14F-4D97-AF65-F5344CB8AC3E}">
        <p14:creationId xmlns:p14="http://schemas.microsoft.com/office/powerpoint/2010/main" val="3022401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Stochastic Gradient Descend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Each round, we optimize over a batch subset B</a:t>
                </a:r>
              </a:p>
              <a:p>
                <a:pPr lvl="1"/>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𝐵</m:t>
                        </m:r>
                      </m:sub>
                    </m:sSub>
                    <m:r>
                      <a:rPr lang="en-US" i="1">
                        <a:solidFill>
                          <a:srgbClr val="7030A0"/>
                        </a:solidFill>
                        <a:latin typeface="Cambria Math" panose="02040503050406030204" pitchFamily="18" charset="0"/>
                      </a:rPr>
                      <m:t>=</m:t>
                    </m:r>
                    <m:f>
                      <m:fPr>
                        <m:ctrlPr>
                          <a:rPr lang="bg-BG"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1</m:t>
                        </m:r>
                      </m:num>
                      <m:den>
                        <m:r>
                          <a:rPr lang="en-US" b="0" i="1" smtClean="0">
                            <a:solidFill>
                              <a:srgbClr val="7030A0"/>
                            </a:solidFill>
                            <a:latin typeface="Cambria Math" panose="02040503050406030204" pitchFamily="18" charset="0"/>
                          </a:rPr>
                          <m:t>𝑚</m:t>
                        </m:r>
                      </m:den>
                    </m:f>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𝑥</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𝐵</m:t>
                        </m:r>
                      </m:sub>
                      <m:sup/>
                      <m:e>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b="0" i="1" smtClean="0">
                                <a:solidFill>
                                  <a:srgbClr val="7030A0"/>
                                </a:solidFill>
                                <a:latin typeface="Cambria Math" panose="02040503050406030204" pitchFamily="18" charset="0"/>
                              </a:rPr>
                              <m:t>𝑥</m:t>
                            </m:r>
                          </m:sub>
                        </m:sSub>
                      </m:e>
                    </m:nary>
                  </m:oMath>
                </a14:m>
                <a:endParaRPr lang="en-US" dirty="0">
                  <a:solidFill>
                    <a:srgbClr val="7030A0"/>
                  </a:solidFill>
                </a:endParaRPr>
              </a:p>
              <a:p>
                <a:pPr lvl="1"/>
                <a14:m>
                  <m:oMath xmlns:m="http://schemas.openxmlformats.org/officeDocument/2006/math">
                    <m:r>
                      <a:rPr lang="en-US" b="0" i="1" smtClean="0">
                        <a:solidFill>
                          <a:srgbClr val="7030A0"/>
                        </a:solidFill>
                        <a:latin typeface="Cambria Math" panose="02040503050406030204" pitchFamily="18" charset="0"/>
                      </a:rPr>
                      <m:t>𝑚</m:t>
                    </m:r>
                    <m:r>
                      <a:rPr lang="en-US" b="0" i="0" smtClean="0">
                        <a:solidFill>
                          <a:srgbClr val="7030A0"/>
                        </a:solidFill>
                        <a:latin typeface="Cambria Math" panose="02040503050406030204" pitchFamily="18" charset="0"/>
                      </a:rPr>
                      <m:t>=</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𝐵</m:t>
                    </m:r>
                    <m:r>
                      <a:rPr lang="en-US" i="1">
                        <a:solidFill>
                          <a:srgbClr val="7030A0"/>
                        </a:solidFill>
                        <a:latin typeface="Cambria Math" panose="02040503050406030204" pitchFamily="18" charset="0"/>
                      </a:rPr>
                      <m:t>|</m:t>
                    </m:r>
                  </m:oMath>
                </a14:m>
                <a:r>
                  <a:rPr lang="en-US" b="1" i="1" dirty="0">
                    <a:solidFill>
                      <a:srgbClr val="7030A0"/>
                    </a:solidFill>
                  </a:rPr>
                  <a:t> </a:t>
                </a:r>
                <a:r>
                  <a:rPr lang="en-US" dirty="0"/>
                  <a:t>is the batch size</a:t>
                </a:r>
              </a:p>
              <a:p>
                <a:r>
                  <a:rPr lang="en-US" dirty="0"/>
                  <a:t>Gradient Descend</a:t>
                </a:r>
                <a:endParaRPr lang="en-US" i="1" dirty="0">
                  <a:solidFill>
                    <a:srgbClr val="7030A0"/>
                  </a:solidFill>
                  <a:latin typeface="Cambria Math" panose="02040503050406030204" pitchFamily="18" charset="0"/>
                </a:endParaRPr>
              </a:p>
              <a:p>
                <a:pPr lvl="1"/>
                <a14:m>
                  <m:oMath xmlns:m="http://schemas.openxmlformats.org/officeDocument/2006/math">
                    <m:r>
                      <a:rPr lang="en-US" i="1">
                        <a:solidFill>
                          <a:srgbClr val="7030A0"/>
                        </a:solidFill>
                        <a:latin typeface="Cambria Math" panose="02040503050406030204" pitchFamily="18" charset="0"/>
                      </a:rPr>
                      <m:t>𝑤</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𝑤</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𝜂</m:t>
                    </m:r>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𝑥</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𝐵</m:t>
                        </m:r>
                      </m:sub>
                      <m:sup/>
                      <m:e>
                        <m:f>
                          <m:fPr>
                            <m:ctrlPr>
                              <a:rPr lang="en-US"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𝑥</m:t>
                                </m:r>
                              </m:sub>
                            </m:sSub>
                          </m:num>
                          <m:den>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𝑤</m:t>
                                </m:r>
                              </m:e>
                              <m:sub>
                                <m:r>
                                  <a:rPr lang="en-US" i="1">
                                    <a:solidFill>
                                      <a:srgbClr val="7030A0"/>
                                    </a:solidFill>
                                    <a:latin typeface="Cambria Math" panose="02040503050406030204" pitchFamily="18" charset="0"/>
                                  </a:rPr>
                                  <m:t>𝑖</m:t>
                                </m:r>
                              </m:sub>
                            </m:sSub>
                          </m:den>
                        </m:f>
                      </m:e>
                    </m:nary>
                  </m:oMath>
                </a14:m>
                <a:endParaRPr lang="en-US" i="1" dirty="0">
                  <a:solidFill>
                    <a:srgbClr val="7030A0"/>
                  </a:solidFill>
                  <a:latin typeface="Cambria Math" panose="02040503050406030204" pitchFamily="18" charset="0"/>
                </a:endParaRPr>
              </a:p>
              <a:p>
                <a:pPr lvl="1"/>
                <a14:m>
                  <m:oMath xmlns:m="http://schemas.openxmlformats.org/officeDocument/2006/math">
                    <m:r>
                      <a:rPr lang="en-US" i="1">
                        <a:solidFill>
                          <a:srgbClr val="7030A0"/>
                        </a:solidFill>
                        <a:latin typeface="Cambria Math" panose="02040503050406030204" pitchFamily="18" charset="0"/>
                      </a:rPr>
                      <m:t>𝑏</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𝑏</m:t>
                    </m:r>
                    <m:r>
                      <a:rPr lang="en-US" i="1" baseline="-25000">
                        <a:solidFill>
                          <a:srgbClr val="7030A0"/>
                        </a:solidFill>
                        <a:latin typeface="Cambria Math" panose="02040503050406030204" pitchFamily="18" charset="0"/>
                      </a:rPr>
                      <m:t>𝑖</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𝜂</m:t>
                    </m:r>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𝑥</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𝐵</m:t>
                        </m:r>
                      </m:sub>
                      <m:sup/>
                      <m:e>
                        <m:f>
                          <m:fPr>
                            <m:ctrlPr>
                              <a:rPr lang="en-US" i="1">
                                <a:solidFill>
                                  <a:srgbClr val="7030A0"/>
                                </a:solidFill>
                                <a:latin typeface="Cambria Math" panose="02040503050406030204" pitchFamily="18" charset="0"/>
                              </a:rPr>
                            </m:ctrlPr>
                          </m:fPr>
                          <m:num>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𝐶</m:t>
                                </m:r>
                              </m:e>
                              <m:sub>
                                <m:r>
                                  <a:rPr lang="en-US" i="1">
                                    <a:solidFill>
                                      <a:srgbClr val="7030A0"/>
                                    </a:solidFill>
                                    <a:latin typeface="Cambria Math" panose="02040503050406030204" pitchFamily="18" charset="0"/>
                                  </a:rPr>
                                  <m:t>𝑥</m:t>
                                </m:r>
                              </m:sub>
                            </m:sSub>
                          </m:num>
                          <m:den>
                            <m:r>
                              <a:rPr lang="en-US" i="1">
                                <a:solidFill>
                                  <a:srgbClr val="7030A0"/>
                                </a:solidFill>
                                <a:latin typeface="Cambria Math" panose="02040503050406030204" pitchFamily="18" charset="0"/>
                              </a:rPr>
                              <m:t>𝜕</m:t>
                            </m:r>
                            <m:sSub>
                              <m:sSubPr>
                                <m:ctrlPr>
                                  <a:rPr lang="en-US" i="1">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𝑏</m:t>
                                </m:r>
                              </m:e>
                              <m:sub>
                                <m:r>
                                  <a:rPr lang="en-US" i="1">
                                    <a:solidFill>
                                      <a:srgbClr val="7030A0"/>
                                    </a:solidFill>
                                    <a:latin typeface="Cambria Math" panose="02040503050406030204" pitchFamily="18" charset="0"/>
                                  </a:rPr>
                                  <m:t>𝑖</m:t>
                                </m:r>
                              </m:sub>
                            </m:sSub>
                          </m:den>
                        </m:f>
                      </m:e>
                    </m:nary>
                  </m:oMath>
                </a14:m>
                <a:endParaRPr lang="en-US" b="1" i="1" dirty="0">
                  <a:solidFill>
                    <a:srgbClr val="7030A0"/>
                  </a:solidFill>
                </a:endParaRPr>
              </a:p>
              <a:p>
                <a:pPr lvl="1"/>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𝜂</m:t>
                    </m:r>
                  </m:oMath>
                </a14:m>
                <a:r>
                  <a:rPr lang="en-US" dirty="0"/>
                  <a:t> is the step size</a:t>
                </a:r>
                <a:endParaRPr lang="en-US" b="1" i="1" dirty="0">
                  <a:solidFill>
                    <a:srgbClr val="7030A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3" t="-7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27</a:t>
            </a:fld>
            <a:endParaRPr lang="en-US" dirty="0"/>
          </a:p>
        </p:txBody>
      </p:sp>
      <p:sp>
        <p:nvSpPr>
          <p:cNvPr id="9" name="Rectangle 8">
            <a:extLst>
              <a:ext uri="{FF2B5EF4-FFF2-40B4-BE49-F238E27FC236}">
                <a16:creationId xmlns:a16="http://schemas.microsoft.com/office/drawing/2014/main" id="{8438240B-4175-4133-9D5D-51F88906DC5F}"/>
              </a:ext>
            </a:extLst>
          </p:cNvPr>
          <p:cNvSpPr/>
          <p:nvPr/>
        </p:nvSpPr>
        <p:spPr>
          <a:xfrm>
            <a:off x="5505701" y="4280050"/>
            <a:ext cx="5257800" cy="954107"/>
          </a:xfrm>
          <a:prstGeom prst="rect">
            <a:avLst/>
          </a:prstGeom>
        </p:spPr>
        <p:txBody>
          <a:bodyPr wrap="square">
            <a:spAutoFit/>
          </a:bodyPr>
          <a:lstStyle/>
          <a:p>
            <a:pPr algn="ctr"/>
            <a:r>
              <a:rPr lang="en-US" sz="2800" dirty="0">
                <a:solidFill>
                  <a:srgbClr val="FF0000"/>
                </a:solidFill>
                <a:latin typeface="Candara" panose="020E0502030303020204" pitchFamily="34" charset="0"/>
              </a:rPr>
              <a:t>The batch size m is small, computation is OK!</a:t>
            </a:r>
          </a:p>
        </p:txBody>
      </p:sp>
    </p:spTree>
    <p:extLst>
      <p:ext uri="{BB962C8B-B14F-4D97-AF65-F5344CB8AC3E}">
        <p14:creationId xmlns:p14="http://schemas.microsoft.com/office/powerpoint/2010/main" val="2435102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0011-5EA0-7E4C-A023-D177A7E05611}"/>
              </a:ext>
            </a:extLst>
          </p:cNvPr>
          <p:cNvSpPr>
            <a:spLocks noGrp="1"/>
          </p:cNvSpPr>
          <p:nvPr>
            <p:ph type="title"/>
          </p:nvPr>
        </p:nvSpPr>
        <p:spPr/>
        <p:txBody>
          <a:bodyPr/>
          <a:lstStyle/>
          <a:p>
            <a:r>
              <a:rPr lang="en-US" dirty="0"/>
              <a:t>Comparison</a:t>
            </a:r>
          </a:p>
        </p:txBody>
      </p:sp>
      <p:sp>
        <p:nvSpPr>
          <p:cNvPr id="4" name="Slide Number Placeholder 3">
            <a:extLst>
              <a:ext uri="{FF2B5EF4-FFF2-40B4-BE49-F238E27FC236}">
                <a16:creationId xmlns:a16="http://schemas.microsoft.com/office/drawing/2014/main" id="{2E0E3861-3DC1-E746-A10E-BFA95B470D3F}"/>
              </a:ext>
            </a:extLst>
          </p:cNvPr>
          <p:cNvSpPr>
            <a:spLocks noGrp="1"/>
          </p:cNvSpPr>
          <p:nvPr>
            <p:ph type="sldNum" sz="quarter" idx="12"/>
          </p:nvPr>
        </p:nvSpPr>
        <p:spPr/>
        <p:txBody>
          <a:bodyPr/>
          <a:lstStyle/>
          <a:p>
            <a:pPr>
              <a:defRPr/>
            </a:pPr>
            <a:fld id="{CCF77436-EC8C-4AA7-8F7E-35D67B363DD7}" type="slidenum">
              <a:rPr lang="en-US" smtClean="0"/>
              <a:pPr>
                <a:defRPr/>
              </a:pPr>
              <a:t>28</a:t>
            </a:fld>
            <a:endParaRPr lang="en-US" dirty="0"/>
          </a:p>
        </p:txBody>
      </p:sp>
      <p:sp>
        <p:nvSpPr>
          <p:cNvPr id="10" name="Rectangle 9">
            <a:extLst>
              <a:ext uri="{FF2B5EF4-FFF2-40B4-BE49-F238E27FC236}">
                <a16:creationId xmlns:a16="http://schemas.microsoft.com/office/drawing/2014/main" id="{D44206B9-D532-C342-9695-24C7F82FB21F}"/>
              </a:ext>
            </a:extLst>
          </p:cNvPr>
          <p:cNvSpPr/>
          <p:nvPr/>
        </p:nvSpPr>
        <p:spPr>
          <a:xfrm>
            <a:off x="5024953" y="4908804"/>
            <a:ext cx="1423788" cy="369332"/>
          </a:xfrm>
          <a:prstGeom prst="rect">
            <a:avLst/>
          </a:prstGeom>
        </p:spPr>
        <p:txBody>
          <a:bodyPr wrap="none">
            <a:spAutoFit/>
          </a:bodyPr>
          <a:lstStyle/>
          <a:p>
            <a:r>
              <a:rPr lang="en-US" dirty="0">
                <a:latin typeface="Candara" panose="020E0502030303020204" pitchFamily="34" charset="0"/>
              </a:rPr>
              <a:t>Contour plot</a:t>
            </a:r>
          </a:p>
        </p:txBody>
      </p:sp>
      <p:cxnSp>
        <p:nvCxnSpPr>
          <p:cNvPr id="12" name="Straight Arrow Connector 11">
            <a:extLst>
              <a:ext uri="{FF2B5EF4-FFF2-40B4-BE49-F238E27FC236}">
                <a16:creationId xmlns:a16="http://schemas.microsoft.com/office/drawing/2014/main" id="{DD400DC8-691B-9540-9707-E2514A028ADE}"/>
              </a:ext>
            </a:extLst>
          </p:cNvPr>
          <p:cNvCxnSpPr>
            <a:cxnSpLocks/>
          </p:cNvCxnSpPr>
          <p:nvPr/>
        </p:nvCxnSpPr>
        <p:spPr>
          <a:xfrm flipV="1">
            <a:off x="5076592" y="4490716"/>
            <a:ext cx="426285" cy="170361"/>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275643-F06E-B24C-A5B4-E4BD662FC718}"/>
              </a:ext>
            </a:extLst>
          </p:cNvPr>
          <p:cNvCxnSpPr>
            <a:cxnSpLocks/>
          </p:cNvCxnSpPr>
          <p:nvPr/>
        </p:nvCxnSpPr>
        <p:spPr>
          <a:xfrm>
            <a:off x="5431948" y="4270415"/>
            <a:ext cx="386284" cy="255251"/>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1393F98-C8E6-6F40-A5AE-84EA609C3168}"/>
              </a:ext>
            </a:extLst>
          </p:cNvPr>
          <p:cNvCxnSpPr>
            <a:cxnSpLocks/>
          </p:cNvCxnSpPr>
          <p:nvPr/>
        </p:nvCxnSpPr>
        <p:spPr>
          <a:xfrm flipH="1" flipV="1">
            <a:off x="5445510" y="4253708"/>
            <a:ext cx="39601" cy="233039"/>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5254FACB-4772-E74F-B1CB-AC225AFDF43D}"/>
              </a:ext>
            </a:extLst>
          </p:cNvPr>
          <p:cNvCxnSpPr>
            <a:cxnSpLocks/>
            <a:endCxn id="25" idx="4"/>
          </p:cNvCxnSpPr>
          <p:nvPr/>
        </p:nvCxnSpPr>
        <p:spPr>
          <a:xfrm>
            <a:off x="5808258" y="4486748"/>
            <a:ext cx="219782" cy="191319"/>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C7C68AA-D16E-8F4C-82C9-9FC5E11B899D}"/>
              </a:ext>
            </a:extLst>
          </p:cNvPr>
          <p:cNvCxnSpPr>
            <a:cxnSpLocks/>
          </p:cNvCxnSpPr>
          <p:nvPr/>
        </p:nvCxnSpPr>
        <p:spPr>
          <a:xfrm flipH="1" flipV="1">
            <a:off x="5853530" y="4313949"/>
            <a:ext cx="167141" cy="325198"/>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9312A76-6BDD-D949-8157-FD23523FDE72}"/>
              </a:ext>
            </a:extLst>
          </p:cNvPr>
          <p:cNvCxnSpPr>
            <a:cxnSpLocks/>
          </p:cNvCxnSpPr>
          <p:nvPr/>
        </p:nvCxnSpPr>
        <p:spPr>
          <a:xfrm>
            <a:off x="5878226" y="4308432"/>
            <a:ext cx="284888" cy="0"/>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F793A645-9997-BA45-B102-89245681860E}"/>
              </a:ext>
            </a:extLst>
          </p:cNvPr>
          <p:cNvSpPr/>
          <p:nvPr/>
        </p:nvSpPr>
        <p:spPr>
          <a:xfrm>
            <a:off x="5539244" y="3121113"/>
            <a:ext cx="1199309" cy="642551"/>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19" name="Oval 18">
            <a:extLst>
              <a:ext uri="{FF2B5EF4-FFF2-40B4-BE49-F238E27FC236}">
                <a16:creationId xmlns:a16="http://schemas.microsoft.com/office/drawing/2014/main" id="{81B52CEB-11DC-1645-BF5E-73D1A5EA6A38}"/>
              </a:ext>
            </a:extLst>
          </p:cNvPr>
          <p:cNvSpPr/>
          <p:nvPr/>
        </p:nvSpPr>
        <p:spPr>
          <a:xfrm>
            <a:off x="5379309" y="2971672"/>
            <a:ext cx="1511644" cy="944392"/>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20" name="Oval 19">
            <a:extLst>
              <a:ext uri="{FF2B5EF4-FFF2-40B4-BE49-F238E27FC236}">
                <a16:creationId xmlns:a16="http://schemas.microsoft.com/office/drawing/2014/main" id="{FDDB618F-53CF-344A-AA35-10437AD62102}"/>
              </a:ext>
            </a:extLst>
          </p:cNvPr>
          <p:cNvSpPr/>
          <p:nvPr/>
        </p:nvSpPr>
        <p:spPr>
          <a:xfrm>
            <a:off x="5181601" y="2773964"/>
            <a:ext cx="1861753" cy="1294501"/>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21" name="Oval 20">
            <a:extLst>
              <a:ext uri="{FF2B5EF4-FFF2-40B4-BE49-F238E27FC236}">
                <a16:creationId xmlns:a16="http://schemas.microsoft.com/office/drawing/2014/main" id="{8494B5E6-AE74-0D4E-9702-341F54F951C7}"/>
              </a:ext>
            </a:extLst>
          </p:cNvPr>
          <p:cNvSpPr/>
          <p:nvPr/>
        </p:nvSpPr>
        <p:spPr>
          <a:xfrm>
            <a:off x="5015554" y="2625683"/>
            <a:ext cx="2180200" cy="1595182"/>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22" name="Oval 21">
            <a:extLst>
              <a:ext uri="{FF2B5EF4-FFF2-40B4-BE49-F238E27FC236}">
                <a16:creationId xmlns:a16="http://schemas.microsoft.com/office/drawing/2014/main" id="{331AB0A2-5352-8C44-8C15-D839994632AA}"/>
              </a:ext>
            </a:extLst>
          </p:cNvPr>
          <p:cNvSpPr/>
          <p:nvPr/>
        </p:nvSpPr>
        <p:spPr>
          <a:xfrm>
            <a:off x="4798542" y="2440331"/>
            <a:ext cx="2549613" cy="1932934"/>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23" name="Oval 22">
            <a:extLst>
              <a:ext uri="{FF2B5EF4-FFF2-40B4-BE49-F238E27FC236}">
                <a16:creationId xmlns:a16="http://schemas.microsoft.com/office/drawing/2014/main" id="{A266B14B-2189-2F4A-BB00-8FA2B0DB297B}"/>
              </a:ext>
            </a:extLst>
          </p:cNvPr>
          <p:cNvSpPr/>
          <p:nvPr/>
        </p:nvSpPr>
        <p:spPr>
          <a:xfrm>
            <a:off x="4576120" y="2168127"/>
            <a:ext cx="2924435" cy="2357539"/>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25" name="Oval 24">
            <a:extLst>
              <a:ext uri="{FF2B5EF4-FFF2-40B4-BE49-F238E27FC236}">
                <a16:creationId xmlns:a16="http://schemas.microsoft.com/office/drawing/2014/main" id="{0CC02210-5EF5-0145-ABBA-0CDADFA383FC}"/>
              </a:ext>
            </a:extLst>
          </p:cNvPr>
          <p:cNvSpPr/>
          <p:nvPr/>
        </p:nvSpPr>
        <p:spPr>
          <a:xfrm>
            <a:off x="4403126" y="1884278"/>
            <a:ext cx="3249829" cy="2793788"/>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27" name="Oval 26">
            <a:extLst>
              <a:ext uri="{FF2B5EF4-FFF2-40B4-BE49-F238E27FC236}">
                <a16:creationId xmlns:a16="http://schemas.microsoft.com/office/drawing/2014/main" id="{9EEF783C-40E3-774E-BF00-6C9A762481A1}"/>
              </a:ext>
            </a:extLst>
          </p:cNvPr>
          <p:cNvSpPr/>
          <p:nvPr/>
        </p:nvSpPr>
        <p:spPr>
          <a:xfrm>
            <a:off x="4090953" y="1712354"/>
            <a:ext cx="3714402" cy="3118113"/>
          </a:xfrm>
          <a:prstGeom prst="ellipse">
            <a:avLst/>
          </a:prstGeom>
          <a:noFill/>
          <a:ln w="19050">
            <a:solidFill>
              <a:schemeClr val="bg1">
                <a:lumMod val="50000"/>
              </a:schemeClr>
            </a:solidFill>
          </a:ln>
        </p:spPr>
        <p:txBody>
          <a:bodyPr rtlCol="0" anchor="ctr"/>
          <a:lstStyle/>
          <a:p>
            <a:pPr algn="ctr"/>
            <a:endParaRPr lang="en-US" dirty="0">
              <a:latin typeface="Candara" panose="020E0502030303020204" pitchFamily="34" charset="0"/>
            </a:endParaRPr>
          </a:p>
        </p:txBody>
      </p:sp>
      <p:cxnSp>
        <p:nvCxnSpPr>
          <p:cNvPr id="28" name="Straight Arrow Connector 27">
            <a:extLst>
              <a:ext uri="{FF2B5EF4-FFF2-40B4-BE49-F238E27FC236}">
                <a16:creationId xmlns:a16="http://schemas.microsoft.com/office/drawing/2014/main" id="{493E8046-7C51-6F41-BB29-286816CDB3F5}"/>
              </a:ext>
            </a:extLst>
          </p:cNvPr>
          <p:cNvCxnSpPr>
            <a:cxnSpLocks/>
          </p:cNvCxnSpPr>
          <p:nvPr/>
        </p:nvCxnSpPr>
        <p:spPr>
          <a:xfrm flipV="1">
            <a:off x="5075668" y="4141767"/>
            <a:ext cx="204786" cy="513131"/>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83D504B-6889-254B-8054-7FEA01C0C6E6}"/>
              </a:ext>
            </a:extLst>
          </p:cNvPr>
          <p:cNvCxnSpPr>
            <a:cxnSpLocks/>
            <a:endCxn id="20" idx="3"/>
          </p:cNvCxnSpPr>
          <p:nvPr/>
        </p:nvCxnSpPr>
        <p:spPr>
          <a:xfrm flipV="1">
            <a:off x="5276917" y="3878889"/>
            <a:ext cx="177331" cy="274464"/>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05C5831-9D39-1440-B5F2-27676CF4985B}"/>
              </a:ext>
            </a:extLst>
          </p:cNvPr>
          <p:cNvCxnSpPr>
            <a:cxnSpLocks/>
          </p:cNvCxnSpPr>
          <p:nvPr/>
        </p:nvCxnSpPr>
        <p:spPr>
          <a:xfrm flipV="1">
            <a:off x="5454031" y="3611156"/>
            <a:ext cx="177331" cy="274464"/>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BAB77947-324D-634C-826B-59D963E60FD9}"/>
              </a:ext>
            </a:extLst>
          </p:cNvPr>
          <p:cNvSpPr/>
          <p:nvPr/>
        </p:nvSpPr>
        <p:spPr>
          <a:xfrm>
            <a:off x="5691644" y="3273513"/>
            <a:ext cx="935698" cy="337644"/>
          </a:xfrm>
          <a:prstGeom prst="ellipse">
            <a:avLst/>
          </a:prstGeom>
          <a:noFill/>
          <a:ln w="25400">
            <a:solidFill>
              <a:schemeClr val="bg1">
                <a:lumMod val="50000"/>
              </a:schemeClr>
            </a:solidFill>
          </a:ln>
        </p:spPr>
        <p:txBody>
          <a:bodyPr rtlCol="0" anchor="ctr"/>
          <a:lstStyle/>
          <a:p>
            <a:pPr algn="ctr"/>
            <a:endParaRPr lang="en-US" dirty="0">
              <a:latin typeface="Candara" panose="020E0502030303020204" pitchFamily="34" charset="0"/>
            </a:endParaRPr>
          </a:p>
        </p:txBody>
      </p:sp>
      <p:sp>
        <p:nvSpPr>
          <p:cNvPr id="33" name="Oval 32">
            <a:extLst>
              <a:ext uri="{FF2B5EF4-FFF2-40B4-BE49-F238E27FC236}">
                <a16:creationId xmlns:a16="http://schemas.microsoft.com/office/drawing/2014/main" id="{DDDEBE97-7FBF-884B-B047-81B11323DAB0}"/>
              </a:ext>
            </a:extLst>
          </p:cNvPr>
          <p:cNvSpPr/>
          <p:nvPr/>
        </p:nvSpPr>
        <p:spPr>
          <a:xfrm>
            <a:off x="5818232" y="3346624"/>
            <a:ext cx="648474" cy="193460"/>
          </a:xfrm>
          <a:prstGeom prst="ellipse">
            <a:avLst/>
          </a:prstGeom>
          <a:noFill/>
          <a:ln w="25400">
            <a:solidFill>
              <a:schemeClr val="bg1">
                <a:lumMod val="50000"/>
              </a:schemeClr>
            </a:solidFill>
          </a:ln>
        </p:spPr>
        <p:txBody>
          <a:bodyPr rtlCol="0" anchor="ctr"/>
          <a:lstStyle/>
          <a:p>
            <a:pPr algn="ctr"/>
            <a:endParaRPr lang="en-US" dirty="0">
              <a:latin typeface="Candara" panose="020E0502030303020204" pitchFamily="34" charset="0"/>
            </a:endParaRPr>
          </a:p>
        </p:txBody>
      </p:sp>
      <p:cxnSp>
        <p:nvCxnSpPr>
          <p:cNvPr id="34" name="Straight Arrow Connector 33">
            <a:extLst>
              <a:ext uri="{FF2B5EF4-FFF2-40B4-BE49-F238E27FC236}">
                <a16:creationId xmlns:a16="http://schemas.microsoft.com/office/drawing/2014/main" id="{A735321A-EA41-4C4B-B9ED-BA2EDE31D3E7}"/>
              </a:ext>
            </a:extLst>
          </p:cNvPr>
          <p:cNvCxnSpPr>
            <a:cxnSpLocks/>
            <a:endCxn id="33" idx="2"/>
          </p:cNvCxnSpPr>
          <p:nvPr/>
        </p:nvCxnSpPr>
        <p:spPr>
          <a:xfrm flipV="1">
            <a:off x="5631144" y="3443354"/>
            <a:ext cx="187088" cy="174534"/>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6C40048-9B2C-AB4C-AFE1-312688457DCC}"/>
              </a:ext>
            </a:extLst>
          </p:cNvPr>
          <p:cNvCxnSpPr>
            <a:cxnSpLocks/>
            <a:endCxn id="33" idx="0"/>
          </p:cNvCxnSpPr>
          <p:nvPr/>
        </p:nvCxnSpPr>
        <p:spPr>
          <a:xfrm flipV="1">
            <a:off x="5808259" y="3346624"/>
            <a:ext cx="334211" cy="114740"/>
          </a:xfrm>
          <a:prstGeom prst="straightConnector1">
            <a:avLst/>
          </a:prstGeom>
          <a:ln w="25400">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0B78D78-EF1A-E94A-A9FA-F5FA086640A3}"/>
              </a:ext>
            </a:extLst>
          </p:cNvPr>
          <p:cNvCxnSpPr>
            <a:cxnSpLocks/>
          </p:cNvCxnSpPr>
          <p:nvPr/>
        </p:nvCxnSpPr>
        <p:spPr>
          <a:xfrm flipV="1">
            <a:off x="5808258" y="3987339"/>
            <a:ext cx="436448" cy="116079"/>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FC2ABEE2-D3A8-8E40-9FC4-577225644EC3}"/>
              </a:ext>
            </a:extLst>
          </p:cNvPr>
          <p:cNvSpPr/>
          <p:nvPr/>
        </p:nvSpPr>
        <p:spPr>
          <a:xfrm>
            <a:off x="6537473" y="3751531"/>
            <a:ext cx="410369" cy="276999"/>
          </a:xfrm>
          <a:prstGeom prst="rect">
            <a:avLst/>
          </a:prstGeom>
          <a:solidFill>
            <a:schemeClr val="bg1"/>
          </a:solidFill>
        </p:spPr>
        <p:txBody>
          <a:bodyPr wrap="none" lIns="0" tIns="0" rIns="0" bIns="0">
            <a:spAutoFit/>
          </a:bodyPr>
          <a:lstStyle/>
          <a:p>
            <a:r>
              <a:rPr lang="en-US" dirty="0">
                <a:solidFill>
                  <a:srgbClr val="0000CC"/>
                </a:solidFill>
                <a:latin typeface="Candara" panose="020E0502030303020204" pitchFamily="34" charset="0"/>
              </a:rPr>
              <a:t>SGD</a:t>
            </a:r>
          </a:p>
        </p:txBody>
      </p:sp>
      <p:sp>
        <p:nvSpPr>
          <p:cNvPr id="3" name="Rectangle 2">
            <a:extLst>
              <a:ext uri="{FF2B5EF4-FFF2-40B4-BE49-F238E27FC236}">
                <a16:creationId xmlns:a16="http://schemas.microsoft.com/office/drawing/2014/main" id="{D851B4D4-E596-9F42-8B7A-C116546B0806}"/>
              </a:ext>
            </a:extLst>
          </p:cNvPr>
          <p:cNvSpPr/>
          <p:nvPr/>
        </p:nvSpPr>
        <p:spPr>
          <a:xfrm>
            <a:off x="4939690" y="3731248"/>
            <a:ext cx="291747" cy="276999"/>
          </a:xfrm>
          <a:prstGeom prst="rect">
            <a:avLst/>
          </a:prstGeom>
          <a:solidFill>
            <a:schemeClr val="bg1"/>
          </a:solidFill>
        </p:spPr>
        <p:txBody>
          <a:bodyPr wrap="none" lIns="0" tIns="0" rIns="0" bIns="0">
            <a:spAutoFit/>
          </a:bodyPr>
          <a:lstStyle/>
          <a:p>
            <a:r>
              <a:rPr lang="en-US" dirty="0">
                <a:solidFill>
                  <a:srgbClr val="FF0000"/>
                </a:solidFill>
                <a:latin typeface="Candara" panose="020E0502030303020204" pitchFamily="34" charset="0"/>
              </a:rPr>
              <a:t>GD</a:t>
            </a:r>
          </a:p>
        </p:txBody>
      </p:sp>
      <p:cxnSp>
        <p:nvCxnSpPr>
          <p:cNvPr id="36" name="Straight Arrow Connector 35">
            <a:extLst>
              <a:ext uri="{FF2B5EF4-FFF2-40B4-BE49-F238E27FC236}">
                <a16:creationId xmlns:a16="http://schemas.microsoft.com/office/drawing/2014/main" id="{1A4B4BFF-040D-0849-B42D-9F2A276B2C73}"/>
              </a:ext>
            </a:extLst>
          </p:cNvPr>
          <p:cNvCxnSpPr>
            <a:cxnSpLocks/>
          </p:cNvCxnSpPr>
          <p:nvPr/>
        </p:nvCxnSpPr>
        <p:spPr>
          <a:xfrm flipH="1" flipV="1">
            <a:off x="5797283" y="4087990"/>
            <a:ext cx="362211" cy="220443"/>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A0DEC12-42E4-8445-912D-2C20641ECC63}"/>
              </a:ext>
            </a:extLst>
          </p:cNvPr>
          <p:cNvCxnSpPr>
            <a:cxnSpLocks/>
          </p:cNvCxnSpPr>
          <p:nvPr/>
        </p:nvCxnSpPr>
        <p:spPr>
          <a:xfrm>
            <a:off x="6243092" y="3987339"/>
            <a:ext cx="260214" cy="8617"/>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14787CA-FD1F-BF48-9A59-DBA25A5A2C3C}"/>
              </a:ext>
            </a:extLst>
          </p:cNvPr>
          <p:cNvCxnSpPr>
            <a:cxnSpLocks/>
          </p:cNvCxnSpPr>
          <p:nvPr/>
        </p:nvCxnSpPr>
        <p:spPr>
          <a:xfrm flipH="1" flipV="1">
            <a:off x="6132563" y="3760330"/>
            <a:ext cx="362211" cy="220443"/>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9BF8112-DE5A-7C4F-ADAF-63A0918142A4}"/>
              </a:ext>
            </a:extLst>
          </p:cNvPr>
          <p:cNvCxnSpPr>
            <a:cxnSpLocks/>
          </p:cNvCxnSpPr>
          <p:nvPr/>
        </p:nvCxnSpPr>
        <p:spPr>
          <a:xfrm flipV="1">
            <a:off x="6143538" y="3648249"/>
            <a:ext cx="436448" cy="116079"/>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2FC1135-23AE-264F-8229-E8386EBB9732}"/>
              </a:ext>
            </a:extLst>
          </p:cNvPr>
          <p:cNvCxnSpPr>
            <a:cxnSpLocks/>
          </p:cNvCxnSpPr>
          <p:nvPr/>
        </p:nvCxnSpPr>
        <p:spPr>
          <a:xfrm flipH="1" flipV="1">
            <a:off x="6182093" y="3432670"/>
            <a:ext cx="362211" cy="220443"/>
          </a:xfrm>
          <a:prstGeom prst="straightConnector1">
            <a:avLst/>
          </a:prstGeom>
          <a:ln w="25400">
            <a:solidFill>
              <a:srgbClr val="0000CC"/>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1064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Obtain Gradients?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11113" indent="0">
                  <a:buNone/>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den>
                          </m:f>
                        </m:e>
                      </m:d>
                    </m:oMath>
                  </m:oMathPara>
                </a14:m>
                <a:endParaRPr lang="en-US" b="0" i="1" dirty="0">
                  <a:latin typeface="Cambria Math" panose="02040503050406030204" pitchFamily="18" charset="0"/>
                  <a:ea typeface="Cambria Math" panose="02040503050406030204" pitchFamily="18" charset="0"/>
                </a:endParaRPr>
              </a:p>
              <a:p>
                <a:r>
                  <a:rPr lang="en-US" dirty="0"/>
                  <a:t>Numerical solution</a:t>
                </a:r>
              </a:p>
              <a:p>
                <a:pPr lvl="1"/>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den>
                    </m:f>
                    <m:r>
                      <a:rPr lang="en-US" i="1">
                        <a:latin typeface="Cambria Math" panose="02040503050406030204" pitchFamily="18" charset="0"/>
                      </a:rPr>
                      <m:t>=</m:t>
                    </m:r>
                  </m:oMath>
                </a14:m>
                <a:r>
                  <a:rPr lang="en-US" dirty="0"/>
                  <a:t>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i="1">
                            <a:latin typeface="Cambria Math" panose="02040503050406030204" pitchFamily="18" charset="0"/>
                          </a:rPr>
                          <m:t>h</m:t>
                        </m:r>
                        <m:r>
                          <a:rPr lang="en-US" i="1">
                            <a:latin typeface="Cambria Math" panose="02040503050406030204" pitchFamily="18" charset="0"/>
                          </a:rPr>
                          <m:t>→0</m:t>
                        </m:r>
                      </m:lim>
                    </m:limLow>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e>
                        </m:d>
                      </m:num>
                      <m:den>
                        <m:r>
                          <a:rPr lang="en-US" i="1">
                            <a:latin typeface="Cambria Math" panose="02040503050406030204" pitchFamily="18" charset="0"/>
                          </a:rPr>
                          <m:t>h</m:t>
                        </m:r>
                      </m:den>
                    </m:f>
                  </m:oMath>
                </a14:m>
                <a:endParaRPr lang="en-US" dirty="0"/>
              </a:p>
              <a:p>
                <a:pPr lvl="1"/>
                <a:r>
                  <a:rPr lang="en-US" dirty="0"/>
                  <a:t>Slow, approximate, and easy to write</a:t>
                </a:r>
              </a:p>
              <a:p>
                <a:r>
                  <a:rPr lang="en-US" dirty="0"/>
                  <a:t>Analytic solution (via chain rule)</a:t>
                </a:r>
              </a:p>
              <a:p>
                <a:pPr lvl="1"/>
                <a:r>
                  <a:rPr lang="en-US" dirty="0"/>
                  <a:t>Backpropagation</a:t>
                </a:r>
              </a:p>
              <a:p>
                <a:pPr lvl="1"/>
                <a:r>
                  <a:rPr lang="en-US" dirty="0"/>
                  <a:t>Fast, exact, and error-prone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29</a:t>
            </a:fld>
            <a:endParaRPr lang="en-US" dirty="0"/>
          </a:p>
        </p:txBody>
      </p:sp>
      <p:grpSp>
        <p:nvGrpSpPr>
          <p:cNvPr id="27" name="Group 26">
            <a:extLst>
              <a:ext uri="{FF2B5EF4-FFF2-40B4-BE49-F238E27FC236}">
                <a16:creationId xmlns:a16="http://schemas.microsoft.com/office/drawing/2014/main" id="{BDFBD0D4-E2A5-944A-8D05-D62F9D9524D0}"/>
              </a:ext>
            </a:extLst>
          </p:cNvPr>
          <p:cNvGrpSpPr/>
          <p:nvPr/>
        </p:nvGrpSpPr>
        <p:grpSpPr>
          <a:xfrm>
            <a:off x="8144920" y="3429000"/>
            <a:ext cx="3437480" cy="2374900"/>
            <a:chOff x="5957502" y="3323968"/>
            <a:chExt cx="2729298" cy="1610704"/>
          </a:xfrm>
        </p:grpSpPr>
        <p:cxnSp>
          <p:nvCxnSpPr>
            <p:cNvPr id="6" name="Straight Arrow Connector 5">
              <a:extLst>
                <a:ext uri="{FF2B5EF4-FFF2-40B4-BE49-F238E27FC236}">
                  <a16:creationId xmlns:a16="http://schemas.microsoft.com/office/drawing/2014/main" id="{DEAFC53F-E5BF-9D44-815C-D2D21ED33CCA}"/>
                </a:ext>
              </a:extLst>
            </p:cNvPr>
            <p:cNvCxnSpPr>
              <a:cxnSpLocks/>
            </p:cNvCxnSpPr>
            <p:nvPr/>
          </p:nvCxnSpPr>
          <p:spPr>
            <a:xfrm flipV="1">
              <a:off x="5957502" y="3323968"/>
              <a:ext cx="0" cy="1610704"/>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60243898-543F-AE4A-A510-DE47D36EDE69}"/>
                </a:ext>
              </a:extLst>
            </p:cNvPr>
            <p:cNvCxnSpPr>
              <a:cxnSpLocks/>
            </p:cNvCxnSpPr>
            <p:nvPr/>
          </p:nvCxnSpPr>
          <p:spPr>
            <a:xfrm>
              <a:off x="5957502" y="4934671"/>
              <a:ext cx="2729298"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4" name="Freeform 13">
              <a:extLst>
                <a:ext uri="{FF2B5EF4-FFF2-40B4-BE49-F238E27FC236}">
                  <a16:creationId xmlns:a16="http://schemas.microsoft.com/office/drawing/2014/main" id="{4B66FF1E-89EE-AA4A-8347-8EBDEA33B575}"/>
                </a:ext>
              </a:extLst>
            </p:cNvPr>
            <p:cNvSpPr/>
            <p:nvPr/>
          </p:nvSpPr>
          <p:spPr>
            <a:xfrm>
              <a:off x="6041964" y="3548552"/>
              <a:ext cx="2162432" cy="1161535"/>
            </a:xfrm>
            <a:custGeom>
              <a:avLst/>
              <a:gdLst>
                <a:gd name="connsiteX0" fmla="*/ 0 w 2162432"/>
                <a:gd name="connsiteY0" fmla="*/ 0 h 850220"/>
                <a:gd name="connsiteX1" fmla="*/ 704335 w 2162432"/>
                <a:gd name="connsiteY1" fmla="*/ 815546 h 850220"/>
                <a:gd name="connsiteX2" fmla="*/ 1729946 w 2162432"/>
                <a:gd name="connsiteY2" fmla="*/ 630194 h 850220"/>
                <a:gd name="connsiteX3" fmla="*/ 2162432 w 2162432"/>
                <a:gd name="connsiteY3" fmla="*/ 0 h 850220"/>
              </a:gdLst>
              <a:ahLst/>
              <a:cxnLst>
                <a:cxn ang="0">
                  <a:pos x="connsiteX0" y="connsiteY0"/>
                </a:cxn>
                <a:cxn ang="0">
                  <a:pos x="connsiteX1" y="connsiteY1"/>
                </a:cxn>
                <a:cxn ang="0">
                  <a:pos x="connsiteX2" y="connsiteY2"/>
                </a:cxn>
                <a:cxn ang="0">
                  <a:pos x="connsiteX3" y="connsiteY3"/>
                </a:cxn>
              </a:cxnLst>
              <a:rect l="l" t="t" r="r" b="b"/>
              <a:pathLst>
                <a:path w="2162432" h="850220">
                  <a:moveTo>
                    <a:pt x="0" y="0"/>
                  </a:moveTo>
                  <a:cubicBezTo>
                    <a:pt x="208005" y="355257"/>
                    <a:pt x="416011" y="710514"/>
                    <a:pt x="704335" y="815546"/>
                  </a:cubicBezTo>
                  <a:cubicBezTo>
                    <a:pt x="992659" y="920578"/>
                    <a:pt x="1486930" y="766118"/>
                    <a:pt x="1729946" y="630194"/>
                  </a:cubicBezTo>
                  <a:cubicBezTo>
                    <a:pt x="1972962" y="494270"/>
                    <a:pt x="2067697" y="247135"/>
                    <a:pt x="2162432" y="0"/>
                  </a:cubicBezTo>
                </a:path>
              </a:pathLst>
            </a:custGeom>
            <a:noFill/>
            <a:ln w="19050">
              <a:solidFill>
                <a:srgbClr val="0000CC"/>
              </a:solidFill>
            </a:ln>
          </p:spPr>
          <p:txBody>
            <a:bodyPr rtlCol="0" anchor="ctr"/>
            <a:lstStyle/>
            <a:p>
              <a:pPr algn="ctr"/>
              <a:endParaRPr lang="en-US" dirty="0">
                <a:latin typeface="Candara" panose="020E0502030303020204" pitchFamily="34" charset="0"/>
              </a:endParaRPr>
            </a:p>
          </p:txBody>
        </p:sp>
        <p:cxnSp>
          <p:nvCxnSpPr>
            <p:cNvPr id="16" name="Straight Connector 15">
              <a:extLst>
                <a:ext uri="{FF2B5EF4-FFF2-40B4-BE49-F238E27FC236}">
                  <a16:creationId xmlns:a16="http://schemas.microsoft.com/office/drawing/2014/main" id="{15661CD0-E881-9B47-B12C-B02131530E1A}"/>
                </a:ext>
              </a:extLst>
            </p:cNvPr>
            <p:cNvCxnSpPr>
              <a:cxnSpLocks/>
            </p:cNvCxnSpPr>
            <p:nvPr/>
          </p:nvCxnSpPr>
          <p:spPr>
            <a:xfrm flipV="1">
              <a:off x="7469047" y="4280739"/>
              <a:ext cx="672785" cy="317725"/>
            </a:xfrm>
            <a:prstGeom prst="line">
              <a:avLst/>
            </a:prstGeom>
            <a:ln w="28575">
              <a:solidFill>
                <a:schemeClr val="accent4">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7DCD6CF1-E5A4-464E-BB85-175F5E54BE88}"/>
                </a:ext>
              </a:extLst>
            </p:cNvPr>
            <p:cNvCxnSpPr>
              <a:cxnSpLocks/>
            </p:cNvCxnSpPr>
            <p:nvPr/>
          </p:nvCxnSpPr>
          <p:spPr>
            <a:xfrm flipV="1">
              <a:off x="7469047" y="3972962"/>
              <a:ext cx="612526" cy="595023"/>
            </a:xfrm>
            <a:prstGeom prst="line">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D52BF63A-30DF-A044-A1ED-D1E8E0BFB774}"/>
                </a:ext>
              </a:extLst>
            </p:cNvPr>
            <p:cNvSpPr/>
            <p:nvPr/>
          </p:nvSpPr>
          <p:spPr>
            <a:xfrm>
              <a:off x="7470681" y="4553059"/>
              <a:ext cx="912272" cy="208740"/>
            </a:xfrm>
            <a:prstGeom prst="rect">
              <a:avLst/>
            </a:prstGeom>
          </p:spPr>
          <p:txBody>
            <a:bodyPr wrap="square">
              <a:spAutoFit/>
            </a:bodyPr>
            <a:lstStyle/>
            <a:p>
              <a:r>
                <a:rPr lang="en-US" sz="1400" dirty="0">
                  <a:solidFill>
                    <a:schemeClr val="accent4">
                      <a:lumMod val="50000"/>
                    </a:schemeClr>
                  </a:solidFill>
                  <a:latin typeface="Candara" panose="020E0502030303020204" pitchFamily="34" charset="0"/>
                </a:rPr>
                <a:t>real solution</a:t>
              </a:r>
            </a:p>
          </p:txBody>
        </p:sp>
        <p:sp>
          <p:nvSpPr>
            <p:cNvPr id="26" name="Rectangle 25">
              <a:extLst>
                <a:ext uri="{FF2B5EF4-FFF2-40B4-BE49-F238E27FC236}">
                  <a16:creationId xmlns:a16="http://schemas.microsoft.com/office/drawing/2014/main" id="{545ECE2F-DC4E-B84B-9B74-57C0C5CC6C32}"/>
                </a:ext>
              </a:extLst>
            </p:cNvPr>
            <p:cNvSpPr/>
            <p:nvPr/>
          </p:nvSpPr>
          <p:spPr>
            <a:xfrm>
              <a:off x="6509469" y="4014760"/>
              <a:ext cx="1295970" cy="207070"/>
            </a:xfrm>
            <a:prstGeom prst="rect">
              <a:avLst/>
            </a:prstGeom>
          </p:spPr>
          <p:txBody>
            <a:bodyPr wrap="square">
              <a:spAutoFit/>
            </a:bodyPr>
            <a:lstStyle/>
            <a:p>
              <a:r>
                <a:rPr lang="en-US" sz="1400" dirty="0">
                  <a:solidFill>
                    <a:srgbClr val="FF0000"/>
                  </a:solidFill>
                  <a:latin typeface="Candara" panose="020E0502030303020204" pitchFamily="34" charset="0"/>
                </a:rPr>
                <a:t>Numerical solution</a:t>
              </a:r>
            </a:p>
          </p:txBody>
        </p:sp>
      </p:grpSp>
    </p:spTree>
    <p:extLst>
      <p:ext uri="{BB962C8B-B14F-4D97-AF65-F5344CB8AC3E}">
        <p14:creationId xmlns:p14="http://schemas.microsoft.com/office/powerpoint/2010/main" val="342481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C713-3DF9-AF4A-A138-EB5ADF9F17E3}"/>
              </a:ext>
            </a:extLst>
          </p:cNvPr>
          <p:cNvSpPr>
            <a:spLocks noGrp="1"/>
          </p:cNvSpPr>
          <p:nvPr>
            <p:ph type="title"/>
          </p:nvPr>
        </p:nvSpPr>
        <p:spPr/>
        <p:txBody>
          <a:bodyPr/>
          <a:lstStyle/>
          <a:p>
            <a:r>
              <a:rPr lang="en-US" dirty="0"/>
              <a:t>Reason for Deep Learning Progress</a:t>
            </a:r>
          </a:p>
        </p:txBody>
      </p:sp>
      <p:sp>
        <p:nvSpPr>
          <p:cNvPr id="3" name="Content Placeholder 2">
            <a:extLst>
              <a:ext uri="{FF2B5EF4-FFF2-40B4-BE49-F238E27FC236}">
                <a16:creationId xmlns:a16="http://schemas.microsoft.com/office/drawing/2014/main" id="{FA32CDDB-9CBB-FF45-BDCA-85FA99EC4C0F}"/>
              </a:ext>
            </a:extLst>
          </p:cNvPr>
          <p:cNvSpPr>
            <a:spLocks noGrp="1"/>
          </p:cNvSpPr>
          <p:nvPr>
            <p:ph idx="1"/>
          </p:nvPr>
        </p:nvSpPr>
        <p:spPr/>
        <p:txBody>
          <a:bodyPr/>
          <a:lstStyle/>
          <a:p>
            <a:r>
              <a:rPr lang="en-US" dirty="0"/>
              <a:t>Big Data</a:t>
            </a:r>
          </a:p>
          <a:p>
            <a:r>
              <a:rPr lang="en-US" dirty="0"/>
              <a:t>Computation with GPU</a:t>
            </a:r>
          </a:p>
          <a:p>
            <a:r>
              <a:rPr lang="en-US" dirty="0"/>
              <a:t>Algorithms</a:t>
            </a:r>
          </a:p>
        </p:txBody>
      </p:sp>
      <p:sp>
        <p:nvSpPr>
          <p:cNvPr id="4" name="Slide Number Placeholder 3">
            <a:extLst>
              <a:ext uri="{FF2B5EF4-FFF2-40B4-BE49-F238E27FC236}">
                <a16:creationId xmlns:a16="http://schemas.microsoft.com/office/drawing/2014/main" id="{8873ADBD-2ABF-E94D-9D5D-65FC935DACA4}"/>
              </a:ext>
            </a:extLst>
          </p:cNvPr>
          <p:cNvSpPr>
            <a:spLocks noGrp="1"/>
          </p:cNvSpPr>
          <p:nvPr>
            <p:ph type="sldNum" sz="quarter" idx="12"/>
          </p:nvPr>
        </p:nvSpPr>
        <p:spPr/>
        <p:txBody>
          <a:bodyPr/>
          <a:lstStyle/>
          <a:p>
            <a:pPr>
              <a:defRPr/>
            </a:pPr>
            <a:fld id="{CCF77436-EC8C-4AA7-8F7E-35D67B363DD7}" type="slidenum">
              <a:rPr lang="en-US" smtClean="0"/>
              <a:pPr>
                <a:defRPr/>
              </a:pPr>
              <a:t>3</a:t>
            </a:fld>
            <a:endParaRPr lang="en-US" dirty="0"/>
          </a:p>
        </p:txBody>
      </p:sp>
    </p:spTree>
    <p:extLst>
      <p:ext uri="{BB962C8B-B14F-4D97-AF65-F5344CB8AC3E}">
        <p14:creationId xmlns:p14="http://schemas.microsoft.com/office/powerpoint/2010/main" val="854060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a:p>
            <a:r>
              <a:rPr lang="en-US" dirty="0"/>
              <a:t>Backpropagation = analytical solution (for optimization of the weights (links) of the neural network); used to implement SGD.</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30</a:t>
            </a:fld>
            <a:endParaRPr lang="en-US" dirty="0"/>
          </a:p>
        </p:txBody>
      </p:sp>
    </p:spTree>
    <p:extLst>
      <p:ext uri="{BB962C8B-B14F-4D97-AF65-F5344CB8AC3E}">
        <p14:creationId xmlns:p14="http://schemas.microsoft.com/office/powerpoint/2010/main" val="19788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a:t>
            </a:r>
          </a:p>
        </p:txBody>
      </p:sp>
      <mc:AlternateContent xmlns:mc="http://schemas.openxmlformats.org/markup-compatibility/2006" xmlns:a14="http://schemas.microsoft.com/office/drawing/2010/main">
        <mc:Choice Requires="a14">
          <p:sp>
            <p:nvSpPr>
              <p:cNvPr id="39" name="Content Placeholder 38"/>
              <p:cNvSpPr>
                <a:spLocks noGrp="1"/>
              </p:cNvSpPr>
              <p:nvPr>
                <p:ph sz="half" idx="1"/>
              </p:nvPr>
            </p:nvSpPr>
            <p:spPr/>
            <p:txBody>
              <a:bodyPr>
                <a:normAutofit/>
              </a:bodyPr>
              <a:lstStyle/>
              <a:p>
                <a:pPr marL="11112"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11112"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=−2, </m:t>
                      </m:r>
                      <m:r>
                        <a:rPr lang="en-US" i="1">
                          <a:latin typeface="Cambria Math" panose="02040503050406030204" pitchFamily="18" charset="0"/>
                        </a:rPr>
                        <m:t>𝑦</m:t>
                      </m:r>
                      <m:r>
                        <a:rPr lang="en-US" i="1">
                          <a:latin typeface="Cambria Math" panose="02040503050406030204" pitchFamily="18" charset="0"/>
                        </a:rPr>
                        <m:t>=5, </m:t>
                      </m:r>
                      <m:r>
                        <a:rPr lang="en-US" i="1">
                          <a:latin typeface="Cambria Math" panose="02040503050406030204" pitchFamily="18" charset="0"/>
                        </a:rPr>
                        <m:t>𝑧</m:t>
                      </m:r>
                      <m:r>
                        <a:rPr lang="en-US" i="1">
                          <a:latin typeface="Cambria Math" panose="02040503050406030204" pitchFamily="18" charset="0"/>
                        </a:rPr>
                        <m:t>=−4</m:t>
                      </m:r>
                    </m:oMath>
                  </m:oMathPara>
                </a14:m>
                <a:endParaRPr lang="en-US" dirty="0">
                  <a:solidFill>
                    <a:srgbClr val="FF0000"/>
                  </a:solidFill>
                </a:endParaRPr>
              </a:p>
            </p:txBody>
          </p:sp>
        </mc:Choice>
        <mc:Fallback xmlns="">
          <p:sp>
            <p:nvSpPr>
              <p:cNvPr id="39" name="Content Placeholder 38"/>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5FF47D27-F190-D742-934D-C4F482CCCA03}"/>
                  </a:ext>
                </a:extLst>
              </p:cNvPr>
              <p:cNvSpPr>
                <a:spLocks noGrp="1"/>
              </p:cNvSpPr>
              <p:nvPr>
                <p:ph sz="half" idx="2"/>
              </p:nvPr>
            </p:nvSpPr>
            <p:spPr>
              <a:xfrm>
                <a:off x="6634066" y="1295400"/>
                <a:ext cx="3576735" cy="5504688"/>
              </a:xfrm>
            </p:spPr>
            <p:txBody>
              <a:bodyPr>
                <a:noAutofit/>
              </a:bodyPr>
              <a:lstStyle/>
              <a:p>
                <a:pPr marL="11112" indent="0" algn="r">
                  <a:buNone/>
                </a:pPr>
                <a14:m>
                  <m:oMathPara xmlns:m="http://schemas.openxmlformats.org/officeDocument/2006/math">
                    <m:oMathParaPr>
                      <m:jc m:val="left"/>
                    </m:oMathParaPr>
                    <m:oMath xmlns:m="http://schemas.openxmlformats.org/officeDocument/2006/math">
                      <m:r>
                        <a:rPr lang="en-US" i="1" smtClean="0">
                          <a:latin typeface="Cambria Math" charset="0"/>
                        </a:rPr>
                        <m:t>𝑞</m:t>
                      </m:r>
                      <m:r>
                        <a:rPr lang="en-US" i="1" smtClean="0">
                          <a:latin typeface="Cambria Math" charset="0"/>
                        </a:rPr>
                        <m:t>=</m:t>
                      </m:r>
                      <m:r>
                        <a:rPr lang="en-US" i="1" smtClean="0">
                          <a:latin typeface="Cambria Math" charset="0"/>
                        </a:rPr>
                        <m:t>𝑥</m:t>
                      </m:r>
                      <m:r>
                        <a:rPr lang="en-US" i="1" smtClean="0">
                          <a:latin typeface="Cambria Math" charset="0"/>
                        </a:rPr>
                        <m:t>+</m:t>
                      </m:r>
                      <m:r>
                        <a:rPr lang="en-US" i="1" smtClean="0">
                          <a:latin typeface="Cambria Math" charset="0"/>
                        </a:rPr>
                        <m:t>𝑦</m:t>
                      </m:r>
                      <m:r>
                        <a:rPr lang="en-US" b="0" i="1" smtClean="0">
                          <a:latin typeface="Cambria Math" panose="02040503050406030204" pitchFamily="18" charset="0"/>
                        </a:rPr>
                        <m:t>,</m:t>
                      </m:r>
                      <m:r>
                        <a:rPr lang="en-US" b="0" i="0" smtClean="0">
                          <a:latin typeface="Cambria Math" panose="02040503050406030204" pitchFamily="18" charset="0"/>
                        </a:rPr>
                        <m:t> </m:t>
                      </m:r>
                      <m:r>
                        <a:rPr lang="en-US" i="1">
                          <a:latin typeface="Cambria Math" charset="0"/>
                        </a:rPr>
                        <m:t>𝑓</m:t>
                      </m:r>
                      <m:r>
                        <a:rPr lang="en-US" i="1">
                          <a:latin typeface="Cambria Math" charset="0"/>
                        </a:rPr>
                        <m:t>=</m:t>
                      </m:r>
                      <m:r>
                        <a:rPr lang="en-US" i="1">
                          <a:latin typeface="Cambria Math" charset="0"/>
                        </a:rPr>
                        <m:t>𝑞𝑧</m:t>
                      </m:r>
                    </m:oMath>
                  </m:oMathPara>
                </a14:m>
                <a:endParaRPr lang="en-US" b="0" i="0" dirty="0">
                  <a:latin typeface="Cambria Math" panose="02040503050406030204" pitchFamily="18" charset="0"/>
                </a:endParaRPr>
              </a:p>
              <a:p>
                <a:pPr marL="11112" indent="0" algn="r">
                  <a:buNone/>
                </a:pPr>
                <a14:m>
                  <m:oMathPara xmlns:m="http://schemas.openxmlformats.org/officeDocument/2006/math">
                    <m:oMathParaPr>
                      <m:jc m:val="right"/>
                    </m:oMathParaPr>
                    <m:oMath xmlns:m="http://schemas.openxmlformats.org/officeDocument/2006/math">
                      <m:f>
                        <m:fPr>
                          <m:ctrlPr>
                            <a:rPr lang="en-US" i="1">
                              <a:latin typeface="Cambria Math" panose="02040503050406030204" pitchFamily="18" charset="0"/>
                            </a:rPr>
                          </m:ctrlPr>
                        </m:fPr>
                        <m:num>
                          <m:r>
                            <a:rPr lang="en-US" i="1">
                              <a:latin typeface="Cambria Math" charset="0"/>
                            </a:rPr>
                            <m:t>𝜕</m:t>
                          </m:r>
                          <m:r>
                            <a:rPr lang="en-US" i="1">
                              <a:latin typeface="Cambria Math" charset="0"/>
                            </a:rPr>
                            <m:t>𝑞</m:t>
                          </m:r>
                        </m:num>
                        <m:den>
                          <m:r>
                            <a:rPr lang="en-US" i="1">
                              <a:latin typeface="Cambria Math" charset="0"/>
                            </a:rPr>
                            <m:t>𝜕</m:t>
                          </m:r>
                          <m:r>
                            <a:rPr lang="en-US" i="1">
                              <a:latin typeface="Cambria Math" charset="0"/>
                            </a:rPr>
                            <m:t>𝑥</m:t>
                          </m:r>
                        </m:den>
                      </m:f>
                      <m:r>
                        <a:rPr lang="en-US" i="1">
                          <a:latin typeface="Cambria Math" charset="0"/>
                        </a:rPr>
                        <m:t>=1, </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charset="0"/>
                            </a:rPr>
                            <m:t>𝜕</m:t>
                          </m:r>
                          <m:r>
                            <a:rPr lang="en-US" i="1">
                              <a:latin typeface="Cambria Math" charset="0"/>
                            </a:rPr>
                            <m:t>𝑞</m:t>
                          </m:r>
                        </m:num>
                        <m:den>
                          <m:r>
                            <a:rPr lang="en-US" i="1">
                              <a:latin typeface="Cambria Math" charset="0"/>
                            </a:rPr>
                            <m:t>𝜕</m:t>
                          </m:r>
                          <m:r>
                            <a:rPr lang="en-US" i="1">
                              <a:latin typeface="Cambria Math" charset="0"/>
                            </a:rPr>
                            <m:t>𝑦</m:t>
                          </m:r>
                        </m:den>
                      </m:f>
                      <m:r>
                        <a:rPr lang="en-US" i="1">
                          <a:latin typeface="Cambria Math" charset="0"/>
                        </a:rPr>
                        <m:t>=1</m:t>
                      </m:r>
                    </m:oMath>
                  </m:oMathPara>
                </a14:m>
                <a:endParaRPr lang="en-US" dirty="0"/>
              </a:p>
              <a:p>
                <a:pPr marL="11112" indent="0" algn="r">
                  <a:buNone/>
                </a:pPr>
                <a14:m>
                  <m:oMathPara xmlns:m="http://schemas.openxmlformats.org/officeDocument/2006/math">
                    <m:oMathParaPr>
                      <m:jc m:val="right"/>
                    </m:oMathParaPr>
                    <m:oMath xmlns:m="http://schemas.openxmlformats.org/officeDocument/2006/math">
                      <m:f>
                        <m:fPr>
                          <m:ctrlPr>
                            <a:rPr lang="en-US" i="1">
                              <a:latin typeface="Cambria Math" panose="02040503050406030204" pitchFamily="18" charset="0"/>
                            </a:rPr>
                          </m:ctrlPr>
                        </m:fPr>
                        <m:num>
                          <m:r>
                            <a:rPr lang="en-US" i="1">
                              <a:latin typeface="Cambria Math" charset="0"/>
                            </a:rPr>
                            <m:t>𝜕</m:t>
                          </m:r>
                          <m:r>
                            <a:rPr lang="en-US" i="1">
                              <a:latin typeface="Cambria Math" charset="0"/>
                            </a:rPr>
                            <m:t>𝑓</m:t>
                          </m:r>
                        </m:num>
                        <m:den>
                          <m:r>
                            <a:rPr lang="en-US" i="1">
                              <a:latin typeface="Cambria Math" charset="0"/>
                            </a:rPr>
                            <m:t>𝜕</m:t>
                          </m:r>
                          <m:r>
                            <a:rPr lang="en-US" i="1">
                              <a:latin typeface="Cambria Math" charset="0"/>
                            </a:rPr>
                            <m:t>𝑞</m:t>
                          </m:r>
                        </m:den>
                      </m:f>
                      <m:r>
                        <a:rPr lang="en-US" i="1">
                          <a:latin typeface="Cambria Math" charset="0"/>
                        </a:rPr>
                        <m:t>=</m:t>
                      </m:r>
                      <m:r>
                        <a:rPr lang="en-US" i="1">
                          <a:latin typeface="Cambria Math" charset="0"/>
                        </a:rPr>
                        <m:t>𝑧</m:t>
                      </m:r>
                      <m:r>
                        <a:rPr lang="en-US" i="1">
                          <a:latin typeface="Cambria Math" charset="0"/>
                        </a:rPr>
                        <m:t>,  </m:t>
                      </m:r>
                      <m:f>
                        <m:fPr>
                          <m:ctrlPr>
                            <a:rPr lang="en-US" i="1">
                              <a:latin typeface="Cambria Math" panose="02040503050406030204" pitchFamily="18" charset="0"/>
                            </a:rPr>
                          </m:ctrlPr>
                        </m:fPr>
                        <m:num>
                          <m:r>
                            <a:rPr lang="en-US" i="1">
                              <a:latin typeface="Cambria Math" charset="0"/>
                            </a:rPr>
                            <m:t>𝜕</m:t>
                          </m:r>
                          <m:r>
                            <a:rPr lang="en-US" i="1">
                              <a:latin typeface="Cambria Math" charset="0"/>
                            </a:rPr>
                            <m:t>𝑓</m:t>
                          </m:r>
                        </m:num>
                        <m:den>
                          <m:r>
                            <a:rPr lang="en-US" i="1">
                              <a:latin typeface="Cambria Math" charset="0"/>
                            </a:rPr>
                            <m:t>𝜕</m:t>
                          </m:r>
                          <m:r>
                            <a:rPr lang="en-US" i="1">
                              <a:latin typeface="Cambria Math" charset="0"/>
                            </a:rPr>
                            <m:t>𝑧</m:t>
                          </m:r>
                        </m:den>
                      </m:f>
                      <m:r>
                        <a:rPr lang="en-US" i="1">
                          <a:latin typeface="Cambria Math" charset="0"/>
                        </a:rPr>
                        <m:t>=</m:t>
                      </m:r>
                      <m:r>
                        <a:rPr lang="en-US" i="1">
                          <a:latin typeface="Cambria Math" charset="0"/>
                        </a:rPr>
                        <m:t>𝑞</m:t>
                      </m:r>
                    </m:oMath>
                  </m:oMathPara>
                </a14:m>
                <a:endParaRPr lang="en-US" dirty="0"/>
              </a:p>
              <a:p>
                <a:pPr marL="11112" indent="0" algn="r">
                  <a:buNone/>
                </a:pPr>
                <a14:m>
                  <m:oMathPara xmlns:m="http://schemas.openxmlformats.org/officeDocument/2006/math">
                    <m:oMathParaPr>
                      <m:jc m:val="right"/>
                    </m:oMathParaPr>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charset="0"/>
                            </a:rPr>
                            <m:t>𝜕</m:t>
                          </m:r>
                          <m:r>
                            <a:rPr lang="en-US" i="1">
                              <a:solidFill>
                                <a:srgbClr val="FF0000"/>
                              </a:solidFill>
                              <a:latin typeface="Cambria Math" charset="0"/>
                            </a:rPr>
                            <m:t>𝑓</m:t>
                          </m:r>
                        </m:num>
                        <m:den>
                          <m:r>
                            <a:rPr lang="en-US" i="1">
                              <a:solidFill>
                                <a:srgbClr val="FF0000"/>
                              </a:solidFill>
                              <a:latin typeface="Cambria Math" charset="0"/>
                            </a:rPr>
                            <m:t>𝜕</m:t>
                          </m:r>
                          <m:r>
                            <a:rPr lang="en-US" i="1">
                              <a:solidFill>
                                <a:srgbClr val="FF0000"/>
                              </a:solidFill>
                              <a:latin typeface="Cambria Math" charset="0"/>
                            </a:rPr>
                            <m:t>𝑥</m:t>
                          </m:r>
                        </m:den>
                      </m:f>
                      <m:r>
                        <a:rPr lang="en-US" i="1">
                          <a:solidFill>
                            <a:srgbClr val="FF0000"/>
                          </a:solidFill>
                          <a:latin typeface="Cambria Math" charset="0"/>
                        </a:rPr>
                        <m:t>=?</m:t>
                      </m:r>
                    </m:oMath>
                  </m:oMathPara>
                </a14:m>
                <a:endParaRPr lang="en-US" i="1" dirty="0">
                  <a:solidFill>
                    <a:srgbClr val="FF0000"/>
                  </a:solidFill>
                  <a:latin typeface="Cambria Math" charset="0"/>
                </a:endParaRPr>
              </a:p>
              <a:p>
                <a:pPr marL="11112" indent="0" algn="r">
                  <a:buNone/>
                </a:pPr>
                <a14:m>
                  <m:oMathPara xmlns:m="http://schemas.openxmlformats.org/officeDocument/2006/math">
                    <m:oMathParaPr>
                      <m:jc m:val="right"/>
                    </m:oMathParaPr>
                    <m:oMath xmlns:m="http://schemas.openxmlformats.org/officeDocument/2006/math">
                      <m:r>
                        <a:rPr lang="en-US" i="1">
                          <a:solidFill>
                            <a:srgbClr val="FF0000"/>
                          </a:solidFill>
                          <a:latin typeface="Cambria Math" charset="0"/>
                        </a:rPr>
                        <m:t> </m:t>
                      </m:r>
                      <m:f>
                        <m:fPr>
                          <m:ctrlPr>
                            <a:rPr lang="en-US" i="1">
                              <a:solidFill>
                                <a:srgbClr val="FF0000"/>
                              </a:solidFill>
                              <a:latin typeface="Cambria Math" panose="02040503050406030204" pitchFamily="18" charset="0"/>
                            </a:rPr>
                          </m:ctrlPr>
                        </m:fPr>
                        <m:num>
                          <m:r>
                            <a:rPr lang="en-US" i="1">
                              <a:solidFill>
                                <a:srgbClr val="FF0000"/>
                              </a:solidFill>
                              <a:latin typeface="Cambria Math" charset="0"/>
                            </a:rPr>
                            <m:t>𝜕</m:t>
                          </m:r>
                          <m:r>
                            <a:rPr lang="en-US" i="1">
                              <a:solidFill>
                                <a:srgbClr val="FF0000"/>
                              </a:solidFill>
                              <a:latin typeface="Cambria Math" charset="0"/>
                            </a:rPr>
                            <m:t>𝑓</m:t>
                          </m:r>
                        </m:num>
                        <m:den>
                          <m:r>
                            <a:rPr lang="en-US" i="1">
                              <a:solidFill>
                                <a:srgbClr val="FF0000"/>
                              </a:solidFill>
                              <a:latin typeface="Cambria Math" charset="0"/>
                            </a:rPr>
                            <m:t>𝜕</m:t>
                          </m:r>
                          <m:r>
                            <a:rPr lang="en-US" i="1">
                              <a:solidFill>
                                <a:srgbClr val="FF0000"/>
                              </a:solidFill>
                              <a:latin typeface="Cambria Math" charset="0"/>
                            </a:rPr>
                            <m:t>𝑦</m:t>
                          </m:r>
                        </m:den>
                      </m:f>
                      <m:r>
                        <a:rPr lang="en-US" i="1">
                          <a:solidFill>
                            <a:srgbClr val="FF0000"/>
                          </a:solidFill>
                          <a:latin typeface="Cambria Math" charset="0"/>
                        </a:rPr>
                        <m:t>=?</m:t>
                      </m:r>
                    </m:oMath>
                  </m:oMathPara>
                </a14:m>
                <a:endParaRPr lang="en-US" i="1" dirty="0">
                  <a:solidFill>
                    <a:srgbClr val="FF0000"/>
                  </a:solidFill>
                  <a:latin typeface="Cambria Math" charset="0"/>
                </a:endParaRPr>
              </a:p>
              <a:p>
                <a:pPr marL="11112" indent="0" algn="r">
                  <a:buNone/>
                </a:pPr>
                <a14:m>
                  <m:oMathPara xmlns:m="http://schemas.openxmlformats.org/officeDocument/2006/math">
                    <m:oMathParaPr>
                      <m:jc m:val="right"/>
                    </m:oMathParaPr>
                    <m:oMath xmlns:m="http://schemas.openxmlformats.org/officeDocument/2006/math">
                      <m:r>
                        <a:rPr lang="en-US" i="1">
                          <a:solidFill>
                            <a:srgbClr val="FF0000"/>
                          </a:solidFill>
                          <a:latin typeface="Cambria Math" charset="0"/>
                        </a:rPr>
                        <m:t> </m:t>
                      </m:r>
                      <m:f>
                        <m:fPr>
                          <m:ctrlPr>
                            <a:rPr lang="en-US" i="1">
                              <a:solidFill>
                                <a:srgbClr val="FF0000"/>
                              </a:solidFill>
                              <a:latin typeface="Cambria Math" panose="02040503050406030204" pitchFamily="18" charset="0"/>
                            </a:rPr>
                          </m:ctrlPr>
                        </m:fPr>
                        <m:num>
                          <m:r>
                            <a:rPr lang="en-US" i="1">
                              <a:solidFill>
                                <a:srgbClr val="FF0000"/>
                              </a:solidFill>
                              <a:latin typeface="Cambria Math" charset="0"/>
                            </a:rPr>
                            <m:t>𝜕</m:t>
                          </m:r>
                          <m:r>
                            <a:rPr lang="en-US" i="1">
                              <a:solidFill>
                                <a:srgbClr val="FF0000"/>
                              </a:solidFill>
                              <a:latin typeface="Cambria Math" charset="0"/>
                            </a:rPr>
                            <m:t>𝑓</m:t>
                          </m:r>
                        </m:num>
                        <m:den>
                          <m:r>
                            <a:rPr lang="en-US" i="1">
                              <a:solidFill>
                                <a:srgbClr val="FF0000"/>
                              </a:solidFill>
                              <a:latin typeface="Cambria Math" charset="0"/>
                            </a:rPr>
                            <m:t>𝜕</m:t>
                          </m:r>
                          <m:r>
                            <a:rPr lang="en-US" i="1">
                              <a:solidFill>
                                <a:srgbClr val="FF0000"/>
                              </a:solidFill>
                              <a:latin typeface="Cambria Math" charset="0"/>
                            </a:rPr>
                            <m:t>𝑧</m:t>
                          </m:r>
                        </m:den>
                      </m:f>
                      <m:r>
                        <a:rPr lang="en-US" i="1">
                          <a:solidFill>
                            <a:srgbClr val="FF0000"/>
                          </a:solidFill>
                          <a:latin typeface="Cambria Math" charset="0"/>
                        </a:rPr>
                        <m:t>=?</m:t>
                      </m:r>
                    </m:oMath>
                  </m:oMathPara>
                </a14:m>
                <a:endParaRPr lang="en-US" dirty="0">
                  <a:solidFill>
                    <a:srgbClr val="FF0000"/>
                  </a:solidFill>
                </a:endParaRPr>
              </a:p>
              <a:p>
                <a:endParaRPr lang="en-US" dirty="0"/>
              </a:p>
            </p:txBody>
          </p:sp>
        </mc:Choice>
        <mc:Fallback xmlns="">
          <p:sp>
            <p:nvSpPr>
              <p:cNvPr id="10" name="Content Placeholder 9">
                <a:extLst>
                  <a:ext uri="{FF2B5EF4-FFF2-40B4-BE49-F238E27FC236}">
                    <a16:creationId xmlns:a16="http://schemas.microsoft.com/office/drawing/2014/main" id="{5FF47D27-F190-D742-934D-C4F482CCCA03}"/>
                  </a:ext>
                </a:extLst>
              </p:cNvPr>
              <p:cNvSpPr>
                <a:spLocks noGrp="1" noRot="1" noChangeAspect="1" noMove="1" noResize="1" noEditPoints="1" noAdjustHandles="1" noChangeArrowheads="1" noChangeShapeType="1" noTextEdit="1"/>
              </p:cNvSpPr>
              <p:nvPr>
                <p:ph sz="half" idx="2"/>
              </p:nvPr>
            </p:nvSpPr>
            <p:spPr>
              <a:xfrm>
                <a:off x="6634066" y="1295400"/>
                <a:ext cx="3576735" cy="5504688"/>
              </a:xfrm>
              <a:blipFill>
                <a:blip r:embed="rId3"/>
                <a:stretch>
                  <a:fillRect l="-707" r="-35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31</a:t>
            </a:fld>
            <a:endParaRPr lang="en-US" dirty="0"/>
          </a:p>
        </p:txBody>
      </p:sp>
      <p:sp>
        <p:nvSpPr>
          <p:cNvPr id="6" name="Oval 5"/>
          <p:cNvSpPr>
            <a:spLocks noChangeAspect="1"/>
          </p:cNvSpPr>
          <p:nvPr/>
        </p:nvSpPr>
        <p:spPr>
          <a:xfrm>
            <a:off x="5886449" y="4876800"/>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400" dirty="0">
                <a:latin typeface="Candara" panose="020E0502030303020204" pitchFamily="34" charset="0"/>
              </a:rPr>
              <a:t>*</a:t>
            </a:r>
          </a:p>
        </p:txBody>
      </p:sp>
      <p:sp>
        <p:nvSpPr>
          <p:cNvPr id="7" name="Oval 6"/>
          <p:cNvSpPr>
            <a:spLocks noChangeAspect="1"/>
          </p:cNvSpPr>
          <p:nvPr/>
        </p:nvSpPr>
        <p:spPr>
          <a:xfrm>
            <a:off x="4191000" y="3813371"/>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400" dirty="0">
                <a:latin typeface="Candara" panose="020E0502030303020204" pitchFamily="34" charset="0"/>
              </a:rPr>
              <a:t>+</a:t>
            </a:r>
          </a:p>
        </p:txBody>
      </p:sp>
      <p:cxnSp>
        <p:nvCxnSpPr>
          <p:cNvPr id="9" name="Elbow Connector 8"/>
          <p:cNvCxnSpPr>
            <a:endCxn id="7" idx="0"/>
          </p:cNvCxnSpPr>
          <p:nvPr/>
        </p:nvCxnSpPr>
        <p:spPr>
          <a:xfrm>
            <a:off x="2209800" y="3464541"/>
            <a:ext cx="2247900" cy="34883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Elbow Connector 12"/>
          <p:cNvCxnSpPr>
            <a:endCxn id="7" idx="4"/>
          </p:cNvCxnSpPr>
          <p:nvPr/>
        </p:nvCxnSpPr>
        <p:spPr>
          <a:xfrm flipV="1">
            <a:off x="2209800" y="4346772"/>
            <a:ext cx="2247900" cy="43859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Elbow Connector 14"/>
          <p:cNvCxnSpPr>
            <a:stCxn id="7" idx="6"/>
            <a:endCxn id="6" idx="0"/>
          </p:cNvCxnSpPr>
          <p:nvPr/>
        </p:nvCxnSpPr>
        <p:spPr>
          <a:xfrm>
            <a:off x="4724401" y="4080072"/>
            <a:ext cx="1428749" cy="79672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Elbow Connector 17"/>
          <p:cNvCxnSpPr>
            <a:endCxn id="6" idx="4"/>
          </p:cNvCxnSpPr>
          <p:nvPr/>
        </p:nvCxnSpPr>
        <p:spPr>
          <a:xfrm flipV="1">
            <a:off x="2209801" y="5410200"/>
            <a:ext cx="3943349" cy="70757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6" idx="6"/>
          </p:cNvCxnSpPr>
          <p:nvPr/>
        </p:nvCxnSpPr>
        <p:spPr>
          <a:xfrm>
            <a:off x="6419849" y="5143500"/>
            <a:ext cx="15240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057400" y="3048000"/>
            <a:ext cx="914400" cy="4572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r>
              <a:rPr lang="en-US" sz="2400" i="1" dirty="0">
                <a:latin typeface="Candara" panose="020E0502030303020204" pitchFamily="34" charset="0"/>
              </a:rPr>
              <a:t>x=-2</a:t>
            </a:r>
          </a:p>
        </p:txBody>
      </p:sp>
      <p:sp>
        <p:nvSpPr>
          <p:cNvPr id="28" name="TextBox 27"/>
          <p:cNvSpPr txBox="1"/>
          <p:nvPr/>
        </p:nvSpPr>
        <p:spPr>
          <a:xfrm>
            <a:off x="2057400" y="4331753"/>
            <a:ext cx="914400" cy="4572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r>
              <a:rPr lang="en-US" sz="2400" i="1" dirty="0">
                <a:latin typeface="Candara" panose="020E0502030303020204" pitchFamily="34" charset="0"/>
              </a:rPr>
              <a:t>y=5</a:t>
            </a:r>
          </a:p>
        </p:txBody>
      </p:sp>
      <p:sp>
        <p:nvSpPr>
          <p:cNvPr id="29" name="TextBox 28"/>
          <p:cNvSpPr txBox="1"/>
          <p:nvPr/>
        </p:nvSpPr>
        <p:spPr>
          <a:xfrm>
            <a:off x="4692047" y="3610247"/>
            <a:ext cx="914400" cy="4572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r>
              <a:rPr lang="en-US" sz="2400" i="1" dirty="0">
                <a:latin typeface="Candara" panose="020E0502030303020204" pitchFamily="34" charset="0"/>
              </a:rPr>
              <a:t>q: 3</a:t>
            </a:r>
          </a:p>
        </p:txBody>
      </p:sp>
      <p:sp>
        <p:nvSpPr>
          <p:cNvPr id="30" name="TextBox 29"/>
          <p:cNvSpPr txBox="1"/>
          <p:nvPr/>
        </p:nvSpPr>
        <p:spPr>
          <a:xfrm>
            <a:off x="2057400" y="5660572"/>
            <a:ext cx="914400" cy="4572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r>
              <a:rPr lang="en-US" sz="2400" i="1" dirty="0">
                <a:latin typeface="Candara" panose="020E0502030303020204" pitchFamily="34" charset="0"/>
              </a:rPr>
              <a:t>z=-4</a:t>
            </a:r>
          </a:p>
        </p:txBody>
      </p:sp>
      <p:sp>
        <p:nvSpPr>
          <p:cNvPr id="31" name="TextBox 30"/>
          <p:cNvSpPr txBox="1"/>
          <p:nvPr/>
        </p:nvSpPr>
        <p:spPr>
          <a:xfrm>
            <a:off x="6400800" y="4671061"/>
            <a:ext cx="914400" cy="4572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r>
              <a:rPr lang="en-US" sz="2400" i="1" dirty="0">
                <a:latin typeface="Candara" panose="020E0502030303020204" pitchFamily="34" charset="0"/>
              </a:rPr>
              <a:t>f=-12</a:t>
            </a:r>
          </a:p>
        </p:txBody>
      </p:sp>
      <mc:AlternateContent xmlns:mc="http://schemas.openxmlformats.org/markup-compatibility/2006" xmlns:a14="http://schemas.microsoft.com/office/drawing/2010/main">
        <mc:Choice Requires="a14">
          <p:sp>
            <p:nvSpPr>
              <p:cNvPr id="5" name="Rectangle 4"/>
              <p:cNvSpPr/>
              <p:nvPr/>
            </p:nvSpPr>
            <p:spPr>
              <a:xfrm>
                <a:off x="6367365" y="5198526"/>
                <a:ext cx="749116" cy="679289"/>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𝑓</m:t>
                        </m:r>
                      </m:den>
                    </m:f>
                  </m:oMath>
                </a14:m>
                <a:r>
                  <a:rPr lang="en-US" sz="2400" dirty="0">
                    <a:latin typeface="Candara" panose="020E0502030303020204" pitchFamily="34" charset="0"/>
                  </a:rPr>
                  <a:t>=1</a:t>
                </a:r>
              </a:p>
            </p:txBody>
          </p:sp>
        </mc:Choice>
        <mc:Fallback xmlns="">
          <p:sp>
            <p:nvSpPr>
              <p:cNvPr id="5" name="Rectangle 4"/>
              <p:cNvSpPr>
                <a:spLocks noRot="1" noChangeAspect="1" noMove="1" noResize="1" noEditPoints="1" noAdjustHandles="1" noChangeArrowheads="1" noChangeShapeType="1" noTextEdit="1"/>
              </p:cNvSpPr>
              <p:nvPr/>
            </p:nvSpPr>
            <p:spPr>
              <a:xfrm>
                <a:off x="6367365" y="5198526"/>
                <a:ext cx="749116" cy="679289"/>
              </a:xfrm>
              <a:prstGeom prst="rect">
                <a:avLst/>
              </a:prstGeom>
              <a:blipFill>
                <a:blip r:embed="rId4"/>
                <a:stretch>
                  <a:fillRect l="-1667" r="-8333"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2057400" y="6114393"/>
                <a:ext cx="769378" cy="635367"/>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𝑧</m:t>
                        </m:r>
                      </m:den>
                    </m:f>
                  </m:oMath>
                </a14:m>
                <a:r>
                  <a:rPr lang="en-US" sz="2400" dirty="0">
                    <a:latin typeface="Candara" panose="020E0502030303020204" pitchFamily="34" charset="0"/>
                  </a:rPr>
                  <a:t>=3</a:t>
                </a:r>
              </a:p>
            </p:txBody>
          </p:sp>
        </mc:Choice>
        <mc:Fallback xmlns="">
          <p:sp>
            <p:nvSpPr>
              <p:cNvPr id="19" name="Rectangle 18"/>
              <p:cNvSpPr>
                <a:spLocks noRot="1" noChangeAspect="1" noMove="1" noResize="1" noEditPoints="1" noAdjustHandles="1" noChangeArrowheads="1" noChangeShapeType="1" noTextEdit="1"/>
              </p:cNvSpPr>
              <p:nvPr/>
            </p:nvSpPr>
            <p:spPr>
              <a:xfrm>
                <a:off x="2057400" y="6114393"/>
                <a:ext cx="769378" cy="635367"/>
              </a:xfrm>
              <a:prstGeom prst="rect">
                <a:avLst/>
              </a:prstGeom>
              <a:blipFill>
                <a:blip r:embed="rId5"/>
                <a:stretch>
                  <a:fillRect l="-1639" r="-11475"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4673232" y="4094802"/>
                <a:ext cx="861518" cy="675954"/>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𝑞</m:t>
                        </m:r>
                      </m:den>
                    </m:f>
                  </m:oMath>
                </a14:m>
                <a:r>
                  <a:rPr lang="en-US" sz="2400" dirty="0">
                    <a:latin typeface="Candara" panose="020E0502030303020204" pitchFamily="34" charset="0"/>
                  </a:rPr>
                  <a:t>=-4</a:t>
                </a:r>
              </a:p>
            </p:txBody>
          </p:sp>
        </mc:Choice>
        <mc:Fallback xmlns="">
          <p:sp>
            <p:nvSpPr>
              <p:cNvPr id="21" name="Rectangle 20"/>
              <p:cNvSpPr>
                <a:spLocks noRot="1" noChangeAspect="1" noMove="1" noResize="1" noEditPoints="1" noAdjustHandles="1" noChangeArrowheads="1" noChangeShapeType="1" noTextEdit="1"/>
              </p:cNvSpPr>
              <p:nvPr/>
            </p:nvSpPr>
            <p:spPr>
              <a:xfrm>
                <a:off x="4673232" y="4094802"/>
                <a:ext cx="861518" cy="675954"/>
              </a:xfrm>
              <a:prstGeom prst="rect">
                <a:avLst/>
              </a:prstGeom>
              <a:blipFill>
                <a:blip r:embed="rId6"/>
                <a:stretch>
                  <a:fillRect l="-2941" r="-10294"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057400" y="4788735"/>
                <a:ext cx="1651478" cy="676595"/>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𝑦</m:t>
                        </m:r>
                      </m:den>
                    </m:f>
                  </m:oMath>
                </a14:m>
                <a:r>
                  <a:rPr lang="en-US" sz="2400" dirty="0">
                    <a:latin typeface="Candara" panose="020E0502030303020204" pitchFamily="34" charset="0"/>
                  </a:rPr>
                  <a:t>=</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𝑞</m:t>
                        </m:r>
                      </m:den>
                    </m:f>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𝑞</m:t>
                        </m:r>
                      </m:num>
                      <m:den>
                        <m:r>
                          <a:rPr lang="en-US" sz="2400" i="1">
                            <a:latin typeface="Cambria Math" panose="02040503050406030204" pitchFamily="18" charset="0"/>
                          </a:rPr>
                          <m:t>𝜕</m:t>
                        </m:r>
                        <m:r>
                          <a:rPr lang="en-US" sz="2400" i="1">
                            <a:latin typeface="Cambria Math" panose="02040503050406030204" pitchFamily="18" charset="0"/>
                          </a:rPr>
                          <m:t>𝑦</m:t>
                        </m:r>
                      </m:den>
                    </m:f>
                  </m:oMath>
                </a14:m>
                <a:r>
                  <a:rPr lang="en-US" sz="2400" dirty="0">
                    <a:latin typeface="Candara" panose="020E0502030303020204" pitchFamily="34" charset="0"/>
                  </a:rPr>
                  <a:t>=-4</a:t>
                </a:r>
              </a:p>
            </p:txBody>
          </p:sp>
        </mc:Choice>
        <mc:Fallback xmlns="">
          <p:sp>
            <p:nvSpPr>
              <p:cNvPr id="22" name="Rectangle 21"/>
              <p:cNvSpPr>
                <a:spLocks noRot="1" noChangeAspect="1" noMove="1" noResize="1" noEditPoints="1" noAdjustHandles="1" noChangeArrowheads="1" noChangeShapeType="1" noTextEdit="1"/>
              </p:cNvSpPr>
              <p:nvPr/>
            </p:nvSpPr>
            <p:spPr>
              <a:xfrm>
                <a:off x="2057400" y="4788735"/>
                <a:ext cx="1651478" cy="676595"/>
              </a:xfrm>
              <a:prstGeom prst="rect">
                <a:avLst/>
              </a:prstGeom>
              <a:blipFill>
                <a:blip r:embed="rId7"/>
                <a:stretch>
                  <a:fillRect l="-1538" r="-4615"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2057401" y="3464541"/>
                <a:ext cx="1637371" cy="675954"/>
              </a:xfrm>
              <a:prstGeom prst="rect">
                <a:avLst/>
              </a:prstGeom>
            </p:spPr>
            <p:txBody>
              <a:bodyPr wrap="none">
                <a:spAutoFit/>
              </a:bodyPr>
              <a:lstStyle/>
              <a:p>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𝑥</m:t>
                        </m:r>
                      </m:den>
                    </m:f>
                  </m:oMath>
                </a14:m>
                <a:r>
                  <a:rPr lang="en-US" sz="2400" dirty="0">
                    <a:latin typeface="Candara" panose="020E0502030303020204" pitchFamily="34" charset="0"/>
                  </a:rPr>
                  <a:t>=</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𝑓</m:t>
                        </m:r>
                      </m:num>
                      <m:den>
                        <m:r>
                          <a:rPr lang="en-US" sz="2400" i="1">
                            <a:latin typeface="Cambria Math" panose="02040503050406030204" pitchFamily="18" charset="0"/>
                          </a:rPr>
                          <m:t>𝜕</m:t>
                        </m:r>
                        <m:r>
                          <a:rPr lang="en-US" sz="2400" i="1">
                            <a:latin typeface="Cambria Math" panose="02040503050406030204" pitchFamily="18" charset="0"/>
                          </a:rPr>
                          <m:t>𝑞</m:t>
                        </m:r>
                      </m:den>
                    </m:f>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𝑞</m:t>
                        </m:r>
                      </m:num>
                      <m:den>
                        <m:r>
                          <a:rPr lang="en-US" sz="2400" i="1">
                            <a:latin typeface="Cambria Math" panose="02040503050406030204" pitchFamily="18" charset="0"/>
                          </a:rPr>
                          <m:t>𝜕</m:t>
                        </m:r>
                        <m:r>
                          <a:rPr lang="en-US" sz="2400" i="1">
                            <a:latin typeface="Cambria Math" panose="02040503050406030204" pitchFamily="18" charset="0"/>
                          </a:rPr>
                          <m:t>𝑥</m:t>
                        </m:r>
                      </m:den>
                    </m:f>
                  </m:oMath>
                </a14:m>
                <a:r>
                  <a:rPr lang="en-US" sz="2400" dirty="0">
                    <a:latin typeface="Candara" panose="020E0502030303020204" pitchFamily="34" charset="0"/>
                  </a:rPr>
                  <a:t>=-4</a:t>
                </a:r>
              </a:p>
            </p:txBody>
          </p:sp>
        </mc:Choice>
        <mc:Fallback xmlns="">
          <p:sp>
            <p:nvSpPr>
              <p:cNvPr id="24" name="Rectangle 23"/>
              <p:cNvSpPr>
                <a:spLocks noRot="1" noChangeAspect="1" noMove="1" noResize="1" noEditPoints="1" noAdjustHandles="1" noChangeArrowheads="1" noChangeShapeType="1" noTextEdit="1"/>
              </p:cNvSpPr>
              <p:nvPr/>
            </p:nvSpPr>
            <p:spPr>
              <a:xfrm>
                <a:off x="2057401" y="3464541"/>
                <a:ext cx="1637371" cy="675954"/>
              </a:xfrm>
              <a:prstGeom prst="rect">
                <a:avLst/>
              </a:prstGeom>
              <a:blipFill>
                <a:blip r:embed="rId8"/>
                <a:stretch>
                  <a:fillRect l="-775" r="-4651" b="-7407"/>
                </a:stretch>
              </a:blipFill>
            </p:spPr>
            <p:txBody>
              <a:bodyPr/>
              <a:lstStyle/>
              <a:p>
                <a:r>
                  <a:rPr lang="en-US">
                    <a:noFill/>
                  </a:rPr>
                  <a:t> </a:t>
                </a:r>
              </a:p>
            </p:txBody>
          </p:sp>
        </mc:Fallback>
      </mc:AlternateContent>
    </p:spTree>
    <p:extLst>
      <p:ext uri="{BB962C8B-B14F-4D97-AF65-F5344CB8AC3E}">
        <p14:creationId xmlns:p14="http://schemas.microsoft.com/office/powerpoint/2010/main" val="422927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5" grpId="0"/>
      <p:bldP spid="19" grpId="0"/>
      <p:bldP spid="21" grpId="0"/>
      <p:bldP spid="22" grpId="0"/>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4DA3-1154-8F4B-A9DD-C688C4ABDC3C}"/>
              </a:ext>
            </a:extLst>
          </p:cNvPr>
          <p:cNvSpPr>
            <a:spLocks noGrp="1"/>
          </p:cNvSpPr>
          <p:nvPr>
            <p:ph type="title"/>
          </p:nvPr>
        </p:nvSpPr>
        <p:spPr/>
        <p:txBody>
          <a:bodyPr/>
          <a:lstStyle/>
          <a:p>
            <a:r>
              <a:rPr lang="en-US" dirty="0"/>
              <a:t>Forward and Back Propagation</a:t>
            </a:r>
          </a:p>
        </p:txBody>
      </p:sp>
      <p:sp>
        <p:nvSpPr>
          <p:cNvPr id="5" name="Slide Number Placeholder 4">
            <a:extLst>
              <a:ext uri="{FF2B5EF4-FFF2-40B4-BE49-F238E27FC236}">
                <a16:creationId xmlns:a16="http://schemas.microsoft.com/office/drawing/2014/main" id="{62739233-E084-8B44-9DDE-C09ACF80B55F}"/>
              </a:ext>
            </a:extLst>
          </p:cNvPr>
          <p:cNvSpPr>
            <a:spLocks noGrp="1"/>
          </p:cNvSpPr>
          <p:nvPr>
            <p:ph type="sldNum" sz="quarter" idx="12"/>
          </p:nvPr>
        </p:nvSpPr>
        <p:spPr/>
        <p:txBody>
          <a:bodyPr/>
          <a:lstStyle/>
          <a:p>
            <a:fld id="{19B12225-5612-419B-A8D5-4B8EEE4C217E}" type="slidenum">
              <a:rPr lang="en-US" smtClean="0"/>
              <a:pPr/>
              <a:t>32</a:t>
            </a:fld>
            <a:endParaRPr lang="en-US" dirty="0"/>
          </a:p>
        </p:txBody>
      </p:sp>
      <p:sp>
        <p:nvSpPr>
          <p:cNvPr id="7" name="Oval 6">
            <a:extLst>
              <a:ext uri="{FF2B5EF4-FFF2-40B4-BE49-F238E27FC236}">
                <a16:creationId xmlns:a16="http://schemas.microsoft.com/office/drawing/2014/main" id="{8C0174A3-6295-6949-977F-2A5E78B19FB6}"/>
              </a:ext>
            </a:extLst>
          </p:cNvPr>
          <p:cNvSpPr>
            <a:spLocks noChangeAspect="1"/>
          </p:cNvSpPr>
          <p:nvPr/>
        </p:nvSpPr>
        <p:spPr>
          <a:xfrm>
            <a:off x="4572000" y="2104296"/>
            <a:ext cx="3276600" cy="32766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3600" i="1" dirty="0">
                <a:latin typeface="Candara" panose="020E0502030303020204" pitchFamily="34" charset="0"/>
              </a:rPr>
              <a:t>f(</a:t>
            </a:r>
            <a:r>
              <a:rPr lang="en-US" sz="3600" i="1" dirty="0" err="1">
                <a:latin typeface="Candara" panose="020E0502030303020204" pitchFamily="34" charset="0"/>
              </a:rPr>
              <a:t>x,y</a:t>
            </a:r>
            <a:r>
              <a:rPr lang="en-US" sz="3600" i="1" dirty="0">
                <a:latin typeface="Candara" panose="020E0502030303020204" pitchFamily="34" charset="0"/>
              </a:rPr>
              <a:t>)</a:t>
            </a:r>
          </a:p>
        </p:txBody>
      </p:sp>
      <p:cxnSp>
        <p:nvCxnSpPr>
          <p:cNvPr id="11" name="Elbow Connector 10">
            <a:extLst>
              <a:ext uri="{FF2B5EF4-FFF2-40B4-BE49-F238E27FC236}">
                <a16:creationId xmlns:a16="http://schemas.microsoft.com/office/drawing/2014/main" id="{67851A24-E69F-9149-BEFE-880F16D06D69}"/>
              </a:ext>
            </a:extLst>
          </p:cNvPr>
          <p:cNvCxnSpPr>
            <a:cxnSpLocks/>
          </p:cNvCxnSpPr>
          <p:nvPr/>
        </p:nvCxnSpPr>
        <p:spPr>
          <a:xfrm>
            <a:off x="2450709" y="1570896"/>
            <a:ext cx="3848100" cy="56270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a:extLst>
              <a:ext uri="{FF2B5EF4-FFF2-40B4-BE49-F238E27FC236}">
                <a16:creationId xmlns:a16="http://schemas.microsoft.com/office/drawing/2014/main" id="{D21EB110-C3E6-BC4E-A547-73496BC13345}"/>
              </a:ext>
            </a:extLst>
          </p:cNvPr>
          <p:cNvCxnSpPr>
            <a:cxnSpLocks/>
            <a:endCxn id="7" idx="4"/>
          </p:cNvCxnSpPr>
          <p:nvPr/>
        </p:nvCxnSpPr>
        <p:spPr>
          <a:xfrm flipV="1">
            <a:off x="2476500" y="5380896"/>
            <a:ext cx="3733800" cy="53340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Elbow Connector 19">
            <a:extLst>
              <a:ext uri="{FF2B5EF4-FFF2-40B4-BE49-F238E27FC236}">
                <a16:creationId xmlns:a16="http://schemas.microsoft.com/office/drawing/2014/main" id="{18ED65B1-D6CA-1A4E-9945-CE53FECDE7CB}"/>
              </a:ext>
            </a:extLst>
          </p:cNvPr>
          <p:cNvCxnSpPr>
            <a:cxnSpLocks/>
          </p:cNvCxnSpPr>
          <p:nvPr/>
        </p:nvCxnSpPr>
        <p:spPr>
          <a:xfrm>
            <a:off x="7848600" y="3581400"/>
            <a:ext cx="18797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12F248C-9081-3445-A82F-4DECF792BE3D}"/>
              </a:ext>
            </a:extLst>
          </p:cNvPr>
          <p:cNvSpPr txBox="1"/>
          <p:nvPr/>
        </p:nvSpPr>
        <p:spPr>
          <a:xfrm>
            <a:off x="2306368" y="1143000"/>
            <a:ext cx="914400" cy="457200"/>
          </a:xfrm>
          <a:prstGeom prst="rect">
            <a:avLst/>
          </a:prstGeom>
        </p:spPr>
        <p:txBody>
          <a:bodyPr vert="horz" wrap="none" lIns="91440" tIns="0" rIns="45720" bIns="0" rtlCol="0" anchor="t">
            <a:normAutofit lnSpcReduction="10000"/>
            <a:scene3d>
              <a:camera prst="orthographicFront"/>
              <a:lightRig rig="threePt" dir="t">
                <a:rot lat="0" lon="0" rev="4800000"/>
              </a:lightRig>
            </a:scene3d>
            <a:sp3d prstMaterial="matte">
              <a:bevelT w="50800" h="10160"/>
            </a:sp3d>
          </a:bodyPr>
          <a:lstStyle/>
          <a:p>
            <a:r>
              <a:rPr lang="en-US" sz="3200" i="1" dirty="0">
                <a:latin typeface="Candara" panose="020E0502030303020204" pitchFamily="34" charset="0"/>
              </a:rPr>
              <a:t>x</a:t>
            </a:r>
          </a:p>
        </p:txBody>
      </p:sp>
      <p:sp>
        <p:nvSpPr>
          <p:cNvPr id="18" name="TextBox 17">
            <a:extLst>
              <a:ext uri="{FF2B5EF4-FFF2-40B4-BE49-F238E27FC236}">
                <a16:creationId xmlns:a16="http://schemas.microsoft.com/office/drawing/2014/main" id="{9A7FCCF6-C08B-2F46-91D2-162A570D695F}"/>
              </a:ext>
            </a:extLst>
          </p:cNvPr>
          <p:cNvSpPr txBox="1"/>
          <p:nvPr/>
        </p:nvSpPr>
        <p:spPr>
          <a:xfrm>
            <a:off x="8153400" y="3124200"/>
            <a:ext cx="914400" cy="457200"/>
          </a:xfrm>
          <a:prstGeom prst="rect">
            <a:avLst/>
          </a:prstGeom>
        </p:spPr>
        <p:txBody>
          <a:bodyPr vert="horz" wrap="none" lIns="91440" tIns="0" rIns="45720" bIns="0" rtlCol="0" anchor="t">
            <a:normAutofit lnSpcReduction="10000"/>
            <a:scene3d>
              <a:camera prst="orthographicFront"/>
              <a:lightRig rig="threePt" dir="t">
                <a:rot lat="0" lon="0" rev="4800000"/>
              </a:lightRig>
            </a:scene3d>
            <a:sp3d prstMaterial="matte">
              <a:bevelT w="50800" h="10160"/>
            </a:sp3d>
          </a:bodyPr>
          <a:lstStyle/>
          <a:p>
            <a:r>
              <a:rPr lang="en-US" sz="3200" i="1" dirty="0">
                <a:latin typeface="Candara" panose="020E0502030303020204" pitchFamily="34" charset="0"/>
              </a:rPr>
              <a:t>z</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C85C25D-EBBB-0A4E-98DF-D74017E3C98B}"/>
                  </a:ext>
                </a:extLst>
              </p:cNvPr>
              <p:cNvSpPr/>
              <p:nvPr/>
            </p:nvSpPr>
            <p:spPr>
              <a:xfrm>
                <a:off x="8075248" y="3921359"/>
                <a:ext cx="687752"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𝐶</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den>
                      </m:f>
                    </m:oMath>
                  </m:oMathPara>
                </a14:m>
                <a:endParaRPr lang="en-US" sz="2800" dirty="0">
                  <a:solidFill>
                    <a:srgbClr val="FF0000"/>
                  </a:solidFill>
                  <a:latin typeface="Candara" panose="020E0502030303020204" pitchFamily="34" charset="0"/>
                </a:endParaRPr>
              </a:p>
            </p:txBody>
          </p:sp>
        </mc:Choice>
        <mc:Fallback xmlns="">
          <p:sp>
            <p:nvSpPr>
              <p:cNvPr id="19" name="Rectangle 18">
                <a:extLst>
                  <a:ext uri="{FF2B5EF4-FFF2-40B4-BE49-F238E27FC236}">
                    <a16:creationId xmlns:a16="http://schemas.microsoft.com/office/drawing/2014/main" id="{9C85C25D-EBBB-0A4E-98DF-D74017E3C98B}"/>
                  </a:ext>
                </a:extLst>
              </p:cNvPr>
              <p:cNvSpPr>
                <a:spLocks noRot="1" noChangeAspect="1" noMove="1" noResize="1" noEditPoints="1" noAdjustHandles="1" noChangeArrowheads="1" noChangeShapeType="1" noTextEdit="1"/>
              </p:cNvSpPr>
              <p:nvPr/>
            </p:nvSpPr>
            <p:spPr>
              <a:xfrm>
                <a:off x="8075248" y="3921359"/>
                <a:ext cx="687752" cy="911596"/>
              </a:xfrm>
              <a:prstGeom prst="rect">
                <a:avLst/>
              </a:prstGeom>
              <a:blipFill>
                <a:blip r:embed="rId2"/>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D5DA86F-EE5B-DE49-B52E-6FD8FA1AA55D}"/>
                  </a:ext>
                </a:extLst>
              </p:cNvPr>
              <p:cNvSpPr/>
              <p:nvPr/>
            </p:nvSpPr>
            <p:spPr>
              <a:xfrm>
                <a:off x="2539439" y="6137545"/>
                <a:ext cx="1553887" cy="773866"/>
              </a:xfrm>
              <a:prstGeom prst="rect">
                <a:avLst/>
              </a:prstGeom>
            </p:spPr>
            <p:txBody>
              <a:bodyPr wrap="none">
                <a:spAutoFit/>
              </a:bodyPr>
              <a:lstStyle/>
              <a:p>
                <a14:m>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𝐶</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𝑦</m:t>
                        </m:r>
                      </m:den>
                    </m:f>
                  </m:oMath>
                </a14:m>
                <a:r>
                  <a:rPr lang="en-US" sz="2800" dirty="0">
                    <a:solidFill>
                      <a:srgbClr val="FF0000"/>
                    </a:solidFill>
                    <a:latin typeface="Candara" panose="020E0502030303020204" pitchFamily="34" charset="0"/>
                  </a:rPr>
                  <a:t>= </a:t>
                </a:r>
                <a14:m>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𝐶</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den>
                    </m:f>
                  </m:oMath>
                </a14:m>
                <a:r>
                  <a:rPr lang="en-US" sz="2800" dirty="0">
                    <a:solidFill>
                      <a:srgbClr val="FF0000"/>
                    </a:solidFill>
                    <a:latin typeface="Candara" panose="020E0502030303020204" pitchFamily="34" charset="0"/>
                  </a:rPr>
                  <a:t> </a:t>
                </a:r>
                <a14:m>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𝑦</m:t>
                        </m:r>
                      </m:den>
                    </m:f>
                  </m:oMath>
                </a14:m>
                <a:endParaRPr lang="en-US" sz="2800" dirty="0">
                  <a:solidFill>
                    <a:srgbClr val="FF0000"/>
                  </a:solidFill>
                  <a:latin typeface="Candara" panose="020E0502030303020204" pitchFamily="34" charset="0"/>
                </a:endParaRPr>
              </a:p>
            </p:txBody>
          </p:sp>
        </mc:Choice>
        <mc:Fallback xmlns="">
          <p:sp>
            <p:nvSpPr>
              <p:cNvPr id="20" name="Rectangle 19">
                <a:extLst>
                  <a:ext uri="{FF2B5EF4-FFF2-40B4-BE49-F238E27FC236}">
                    <a16:creationId xmlns:a16="http://schemas.microsoft.com/office/drawing/2014/main" id="{1D5DA86F-EE5B-DE49-B52E-6FD8FA1AA55D}"/>
                  </a:ext>
                </a:extLst>
              </p:cNvPr>
              <p:cNvSpPr>
                <a:spLocks noRot="1" noChangeAspect="1" noMove="1" noResize="1" noEditPoints="1" noAdjustHandles="1" noChangeArrowheads="1" noChangeShapeType="1" noTextEdit="1"/>
              </p:cNvSpPr>
              <p:nvPr/>
            </p:nvSpPr>
            <p:spPr>
              <a:xfrm>
                <a:off x="2539439" y="6137545"/>
                <a:ext cx="1553887" cy="773866"/>
              </a:xfrm>
              <a:prstGeom prst="rect">
                <a:avLst/>
              </a:prstGeom>
              <a:blipFill>
                <a:blip r:embed="rId3"/>
                <a:stretch>
                  <a:fillRect l="-813" b="-4839"/>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48FF37A8-0E2D-9C4F-BF13-4F31F223FCFF}"/>
              </a:ext>
            </a:extLst>
          </p:cNvPr>
          <p:cNvSpPr txBox="1"/>
          <p:nvPr/>
        </p:nvSpPr>
        <p:spPr>
          <a:xfrm>
            <a:off x="2278452" y="5433648"/>
            <a:ext cx="914400" cy="457200"/>
          </a:xfrm>
          <a:prstGeom prst="rect">
            <a:avLst/>
          </a:prstGeom>
        </p:spPr>
        <p:txBody>
          <a:bodyPr vert="horz" wrap="none" lIns="91440" tIns="0" rIns="45720" bIns="0" rtlCol="0" anchor="t">
            <a:normAutofit lnSpcReduction="10000"/>
            <a:scene3d>
              <a:camera prst="orthographicFront"/>
              <a:lightRig rig="threePt" dir="t">
                <a:rot lat="0" lon="0" rev="4800000"/>
              </a:lightRig>
            </a:scene3d>
            <a:sp3d prstMaterial="matte">
              <a:bevelT w="50800" h="10160"/>
            </a:sp3d>
          </a:bodyPr>
          <a:lstStyle/>
          <a:p>
            <a:r>
              <a:rPr lang="en-US" sz="3200" i="1" dirty="0">
                <a:latin typeface="Candara" panose="020E0502030303020204" pitchFamily="34" charset="0"/>
              </a:rPr>
              <a:t>y</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1A80752B-37E8-0248-98C8-2E3B9A4E3D53}"/>
                  </a:ext>
                </a:extLst>
              </p:cNvPr>
              <p:cNvSpPr/>
              <p:nvPr/>
            </p:nvSpPr>
            <p:spPr>
              <a:xfrm>
                <a:off x="2415673" y="1762048"/>
                <a:ext cx="1540358" cy="725776"/>
              </a:xfrm>
              <a:prstGeom prst="rect">
                <a:avLst/>
              </a:prstGeom>
            </p:spPr>
            <p:txBody>
              <a:bodyPr wrap="none">
                <a:spAutoFit/>
              </a:bodyPr>
              <a:lstStyle/>
              <a:p>
                <a14:m>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𝐶</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𝑥</m:t>
                        </m:r>
                      </m:den>
                    </m:f>
                  </m:oMath>
                </a14:m>
                <a:r>
                  <a:rPr lang="en-US" sz="2800" dirty="0">
                    <a:solidFill>
                      <a:srgbClr val="FF0000"/>
                    </a:solidFill>
                    <a:latin typeface="Candara" panose="020E0502030303020204" pitchFamily="34" charset="0"/>
                  </a:rPr>
                  <a:t>= </a:t>
                </a:r>
                <a14:m>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𝐶</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den>
                    </m:f>
                  </m:oMath>
                </a14:m>
                <a:r>
                  <a:rPr lang="en-US" sz="2800" dirty="0">
                    <a:solidFill>
                      <a:srgbClr val="FF0000"/>
                    </a:solidFill>
                    <a:latin typeface="Candara" panose="020E0502030303020204" pitchFamily="34" charset="0"/>
                  </a:rPr>
                  <a:t> </a:t>
                </a:r>
                <a14:m>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𝑥</m:t>
                        </m:r>
                      </m:den>
                    </m:f>
                  </m:oMath>
                </a14:m>
                <a:endParaRPr lang="en-US" sz="2800" dirty="0">
                  <a:solidFill>
                    <a:srgbClr val="FF0000"/>
                  </a:solidFill>
                  <a:latin typeface="Candara" panose="020E0502030303020204" pitchFamily="34" charset="0"/>
                </a:endParaRPr>
              </a:p>
            </p:txBody>
          </p:sp>
        </mc:Choice>
        <mc:Fallback xmlns="">
          <p:sp>
            <p:nvSpPr>
              <p:cNvPr id="34" name="Rectangle 33">
                <a:extLst>
                  <a:ext uri="{FF2B5EF4-FFF2-40B4-BE49-F238E27FC236}">
                    <a16:creationId xmlns:a16="http://schemas.microsoft.com/office/drawing/2014/main" id="{1A80752B-37E8-0248-98C8-2E3B9A4E3D53}"/>
                  </a:ext>
                </a:extLst>
              </p:cNvPr>
              <p:cNvSpPr>
                <a:spLocks noRot="1" noChangeAspect="1" noMove="1" noResize="1" noEditPoints="1" noAdjustHandles="1" noChangeArrowheads="1" noChangeShapeType="1" noTextEdit="1"/>
              </p:cNvSpPr>
              <p:nvPr/>
            </p:nvSpPr>
            <p:spPr>
              <a:xfrm>
                <a:off x="2415673" y="1762048"/>
                <a:ext cx="1540358" cy="725776"/>
              </a:xfrm>
              <a:prstGeom prst="rect">
                <a:avLst/>
              </a:prstGeom>
              <a:blipFill>
                <a:blip r:embed="rId4"/>
                <a:stretch>
                  <a:fillRect l="-820"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E4DEB54-0B6E-E14E-B5FD-DB4686C7F185}"/>
                  </a:ext>
                </a:extLst>
              </p:cNvPr>
              <p:cNvSpPr/>
              <p:nvPr/>
            </p:nvSpPr>
            <p:spPr>
              <a:xfrm>
                <a:off x="5880883" y="2233244"/>
                <a:ext cx="658835" cy="91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𝑥</m:t>
                          </m:r>
                        </m:den>
                      </m:f>
                    </m:oMath>
                  </m:oMathPara>
                </a14:m>
                <a:endParaRPr lang="en-US" sz="2800" dirty="0">
                  <a:solidFill>
                    <a:srgbClr val="FF0000"/>
                  </a:solidFill>
                  <a:latin typeface="Candara" panose="020E0502030303020204" pitchFamily="34" charset="0"/>
                </a:endParaRPr>
              </a:p>
            </p:txBody>
          </p:sp>
        </mc:Choice>
        <mc:Fallback xmlns="">
          <p:sp>
            <p:nvSpPr>
              <p:cNvPr id="35" name="Rectangle 34">
                <a:extLst>
                  <a:ext uri="{FF2B5EF4-FFF2-40B4-BE49-F238E27FC236}">
                    <a16:creationId xmlns:a16="http://schemas.microsoft.com/office/drawing/2014/main" id="{EE4DEB54-0B6E-E14E-B5FD-DB4686C7F185}"/>
                  </a:ext>
                </a:extLst>
              </p:cNvPr>
              <p:cNvSpPr>
                <a:spLocks noRot="1" noChangeAspect="1" noMove="1" noResize="1" noEditPoints="1" noAdjustHandles="1" noChangeArrowheads="1" noChangeShapeType="1" noTextEdit="1"/>
              </p:cNvSpPr>
              <p:nvPr/>
            </p:nvSpPr>
            <p:spPr>
              <a:xfrm>
                <a:off x="5880883" y="2233244"/>
                <a:ext cx="658835" cy="911596"/>
              </a:xfrm>
              <a:prstGeom prst="rect">
                <a:avLst/>
              </a:prstGeom>
              <a:blipFill>
                <a:blip r:embed="rId5"/>
                <a:stretch>
                  <a:fillRect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18E61C7-EF1A-7C43-9FD6-B0BA7876E5B3}"/>
                  </a:ext>
                </a:extLst>
              </p:cNvPr>
              <p:cNvSpPr/>
              <p:nvPr/>
            </p:nvSpPr>
            <p:spPr>
              <a:xfrm>
                <a:off x="5918981" y="4340352"/>
                <a:ext cx="663708" cy="985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solidFill>
                                <a:srgbClr val="FF0000"/>
                              </a:solidFill>
                              <a:latin typeface="Cambria Math" panose="02040503050406030204" pitchFamily="18" charset="0"/>
                            </a:rPr>
                          </m:ctrlPr>
                        </m:fPr>
                        <m:num>
                          <m:r>
                            <a:rPr lang="en-US" sz="2800" i="1">
                              <a:solidFill>
                                <a:srgbClr val="FF0000"/>
                              </a:solidFill>
                              <a:latin typeface="Cambria Math" charset="0"/>
                            </a:rPr>
                            <m:t>𝜕</m:t>
                          </m:r>
                          <m:r>
                            <a:rPr lang="en-US" sz="2800" i="1">
                              <a:solidFill>
                                <a:srgbClr val="FF0000"/>
                              </a:solidFill>
                              <a:latin typeface="Cambria Math" panose="02040503050406030204" pitchFamily="18" charset="0"/>
                            </a:rPr>
                            <m:t>𝑧</m:t>
                          </m:r>
                        </m:num>
                        <m:den>
                          <m:r>
                            <a:rPr lang="en-US" sz="2800" i="1">
                              <a:solidFill>
                                <a:srgbClr val="FF0000"/>
                              </a:solidFill>
                              <a:latin typeface="Cambria Math" charset="0"/>
                            </a:rPr>
                            <m:t>𝜕</m:t>
                          </m:r>
                          <m:r>
                            <a:rPr lang="en-US" sz="2800" i="1">
                              <a:solidFill>
                                <a:srgbClr val="FF0000"/>
                              </a:solidFill>
                              <a:latin typeface="Cambria Math" panose="02040503050406030204" pitchFamily="18" charset="0"/>
                            </a:rPr>
                            <m:t>𝑦</m:t>
                          </m:r>
                        </m:den>
                      </m:f>
                    </m:oMath>
                  </m:oMathPara>
                </a14:m>
                <a:endParaRPr lang="en-US" sz="2800" dirty="0">
                  <a:solidFill>
                    <a:srgbClr val="FF0000"/>
                  </a:solidFill>
                  <a:latin typeface="Candara" panose="020E0502030303020204" pitchFamily="34" charset="0"/>
                </a:endParaRPr>
              </a:p>
            </p:txBody>
          </p:sp>
        </mc:Choice>
        <mc:Fallback xmlns="">
          <p:sp>
            <p:nvSpPr>
              <p:cNvPr id="36" name="Rectangle 35">
                <a:extLst>
                  <a:ext uri="{FF2B5EF4-FFF2-40B4-BE49-F238E27FC236}">
                    <a16:creationId xmlns:a16="http://schemas.microsoft.com/office/drawing/2014/main" id="{618E61C7-EF1A-7C43-9FD6-B0BA7876E5B3}"/>
                  </a:ext>
                </a:extLst>
              </p:cNvPr>
              <p:cNvSpPr>
                <a:spLocks noRot="1" noChangeAspect="1" noMove="1" noResize="1" noEditPoints="1" noAdjustHandles="1" noChangeArrowheads="1" noChangeShapeType="1" noTextEdit="1"/>
              </p:cNvSpPr>
              <p:nvPr/>
            </p:nvSpPr>
            <p:spPr>
              <a:xfrm>
                <a:off x="5918981" y="4340352"/>
                <a:ext cx="663708" cy="985206"/>
              </a:xfrm>
              <a:prstGeom prst="rect">
                <a:avLst/>
              </a:prstGeom>
              <a:blipFill>
                <a:blip r:embed="rId6"/>
                <a:stretch>
                  <a:fillRect b="-6329"/>
                </a:stretch>
              </a:blipFill>
            </p:spPr>
            <p:txBody>
              <a:bodyPr/>
              <a:lstStyle/>
              <a:p>
                <a:r>
                  <a:rPr lang="en-US">
                    <a:noFill/>
                  </a:rPr>
                  <a:t> </a:t>
                </a:r>
              </a:p>
            </p:txBody>
          </p:sp>
        </mc:Fallback>
      </mc:AlternateContent>
      <p:cxnSp>
        <p:nvCxnSpPr>
          <p:cNvPr id="41" name="Elbow Connector 40">
            <a:extLst>
              <a:ext uri="{FF2B5EF4-FFF2-40B4-BE49-F238E27FC236}">
                <a16:creationId xmlns:a16="http://schemas.microsoft.com/office/drawing/2014/main" id="{B1087000-2E7A-2941-97E3-66584ACD0C79}"/>
              </a:ext>
            </a:extLst>
          </p:cNvPr>
          <p:cNvCxnSpPr>
            <a:cxnSpLocks/>
            <a:endCxn id="7" idx="0"/>
          </p:cNvCxnSpPr>
          <p:nvPr/>
        </p:nvCxnSpPr>
        <p:spPr>
          <a:xfrm>
            <a:off x="2415674" y="1698068"/>
            <a:ext cx="3794627" cy="406229"/>
          </a:xfrm>
          <a:prstGeom prst="bentConnector2">
            <a:avLst/>
          </a:prstGeom>
          <a:ln w="28575">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42" name="Elbow Connector 19">
            <a:extLst>
              <a:ext uri="{FF2B5EF4-FFF2-40B4-BE49-F238E27FC236}">
                <a16:creationId xmlns:a16="http://schemas.microsoft.com/office/drawing/2014/main" id="{8CD1C9D1-DAB8-7341-9609-4ED1851C9E04}"/>
              </a:ext>
            </a:extLst>
          </p:cNvPr>
          <p:cNvCxnSpPr>
            <a:cxnSpLocks/>
          </p:cNvCxnSpPr>
          <p:nvPr/>
        </p:nvCxnSpPr>
        <p:spPr>
          <a:xfrm>
            <a:off x="7873804" y="3810000"/>
            <a:ext cx="1803596" cy="0"/>
          </a:xfrm>
          <a:prstGeom prst="straightConnector1">
            <a:avLst/>
          </a:prstGeom>
          <a:ln w="28575">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cxnSp>
        <p:nvCxnSpPr>
          <p:cNvPr id="43" name="Elbow Connector 42">
            <a:extLst>
              <a:ext uri="{FF2B5EF4-FFF2-40B4-BE49-F238E27FC236}">
                <a16:creationId xmlns:a16="http://schemas.microsoft.com/office/drawing/2014/main" id="{FD9EF42D-EAEF-9849-809F-D46CA3A2B360}"/>
              </a:ext>
            </a:extLst>
          </p:cNvPr>
          <p:cNvCxnSpPr>
            <a:cxnSpLocks/>
          </p:cNvCxnSpPr>
          <p:nvPr/>
        </p:nvCxnSpPr>
        <p:spPr>
          <a:xfrm flipV="1">
            <a:off x="2476500" y="5380896"/>
            <a:ext cx="3848100" cy="701280"/>
          </a:xfrm>
          <a:prstGeom prst="bentConnector2">
            <a:avLst/>
          </a:prstGeom>
          <a:ln w="28575">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667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3" grpId="0"/>
      <p:bldP spid="34" grpId="0"/>
      <p:bldP spid="35"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Another Example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33</a:t>
            </a:fld>
            <a:endParaRPr lang="en-US" dirty="0"/>
          </a:p>
        </p:txBody>
      </p:sp>
      <p:sp>
        <p:nvSpPr>
          <p:cNvPr id="9" name="Oval 8"/>
          <p:cNvSpPr>
            <a:spLocks noChangeAspect="1"/>
          </p:cNvSpPr>
          <p:nvPr/>
        </p:nvSpPr>
        <p:spPr>
          <a:xfrm>
            <a:off x="2548178" y="193190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10" name="Elbow Connector 9"/>
          <p:cNvCxnSpPr>
            <a:endCxn id="9" idx="0"/>
          </p:cNvCxnSpPr>
          <p:nvPr/>
        </p:nvCxnSpPr>
        <p:spPr>
          <a:xfrm>
            <a:off x="1862378" y="1600165"/>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9" idx="4"/>
          </p:cNvCxnSpPr>
          <p:nvPr/>
        </p:nvCxnSpPr>
        <p:spPr>
          <a:xfrm flipV="1">
            <a:off x="1862378" y="2465308"/>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a:stCxn id="9" idx="6"/>
            <a:endCxn id="41" idx="0"/>
          </p:cNvCxnSpPr>
          <p:nvPr/>
        </p:nvCxnSpPr>
        <p:spPr>
          <a:xfrm>
            <a:off x="3081579" y="2198607"/>
            <a:ext cx="766521" cy="6027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2563677" y="3845805"/>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sp>
        <p:nvSpPr>
          <p:cNvPr id="41" name="Oval 40"/>
          <p:cNvSpPr>
            <a:spLocks noChangeAspect="1"/>
          </p:cNvSpPr>
          <p:nvPr/>
        </p:nvSpPr>
        <p:spPr>
          <a:xfrm>
            <a:off x="3581399" y="280131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4" name="Elbow Connector 43"/>
          <p:cNvCxnSpPr>
            <a:stCxn id="38" idx="6"/>
            <a:endCxn id="41" idx="4"/>
          </p:cNvCxnSpPr>
          <p:nvPr/>
        </p:nvCxnSpPr>
        <p:spPr>
          <a:xfrm flipV="1">
            <a:off x="3097077" y="3334719"/>
            <a:ext cx="751022" cy="7777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stCxn id="41" idx="6"/>
            <a:endCxn id="48" idx="0"/>
          </p:cNvCxnSpPr>
          <p:nvPr/>
        </p:nvCxnSpPr>
        <p:spPr>
          <a:xfrm>
            <a:off x="4114799" y="3068019"/>
            <a:ext cx="800100" cy="88201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48" name="Oval 47"/>
          <p:cNvSpPr>
            <a:spLocks noChangeAspect="1"/>
          </p:cNvSpPr>
          <p:nvPr/>
        </p:nvSpPr>
        <p:spPr>
          <a:xfrm>
            <a:off x="4648199" y="395002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9" name="Elbow Connector 48"/>
          <p:cNvCxnSpPr>
            <a:cxnSpLocks/>
            <a:endCxn id="48" idx="4"/>
          </p:cNvCxnSpPr>
          <p:nvPr/>
        </p:nvCxnSpPr>
        <p:spPr>
          <a:xfrm flipV="1">
            <a:off x="1904999" y="4483429"/>
            <a:ext cx="3009900" cy="9086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56" name="Oval 55"/>
          <p:cNvSpPr>
            <a:spLocks noChangeAspect="1"/>
          </p:cNvSpPr>
          <p:nvPr/>
        </p:nvSpPr>
        <p:spPr>
          <a:xfrm>
            <a:off x="5829299" y="3936253"/>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57" name="Elbow Connector 56"/>
          <p:cNvCxnSpPr>
            <a:stCxn id="48" idx="6"/>
            <a:endCxn id="56" idx="2"/>
          </p:cNvCxnSpPr>
          <p:nvPr/>
        </p:nvCxnSpPr>
        <p:spPr>
          <a:xfrm flipV="1">
            <a:off x="5181599" y="4202953"/>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Oval 59"/>
          <p:cNvSpPr>
            <a:spLocks noChangeAspect="1"/>
          </p:cNvSpPr>
          <p:nvPr/>
        </p:nvSpPr>
        <p:spPr>
          <a:xfrm>
            <a:off x="704365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err="1">
                <a:latin typeface="Candara" panose="020E0502030303020204" pitchFamily="34" charset="0"/>
              </a:rPr>
              <a:t>exp</a:t>
            </a:r>
            <a:endParaRPr lang="en-US" i="1" dirty="0">
              <a:latin typeface="Candara" panose="020E0502030303020204" pitchFamily="34" charset="0"/>
            </a:endParaRPr>
          </a:p>
        </p:txBody>
      </p:sp>
      <p:cxnSp>
        <p:nvCxnSpPr>
          <p:cNvPr id="61" name="Elbow Connector 56"/>
          <p:cNvCxnSpPr/>
          <p:nvPr/>
        </p:nvCxnSpPr>
        <p:spPr>
          <a:xfrm flipV="1">
            <a:off x="639595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Oval 61"/>
          <p:cNvSpPr>
            <a:spLocks noChangeAspect="1"/>
          </p:cNvSpPr>
          <p:nvPr/>
        </p:nvSpPr>
        <p:spPr>
          <a:xfrm>
            <a:off x="822927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63" name="Elbow Connector 56"/>
          <p:cNvCxnSpPr/>
          <p:nvPr/>
        </p:nvCxnSpPr>
        <p:spPr>
          <a:xfrm flipV="1">
            <a:off x="758157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cxnSpLocks/>
            <a:endCxn id="38" idx="0"/>
          </p:cNvCxnSpPr>
          <p:nvPr/>
        </p:nvCxnSpPr>
        <p:spPr>
          <a:xfrm>
            <a:off x="1900479" y="3535505"/>
            <a:ext cx="929899" cy="31030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Elbow Connector 69"/>
          <p:cNvCxnSpPr>
            <a:cxnSpLocks/>
            <a:endCxn id="38" idx="4"/>
          </p:cNvCxnSpPr>
          <p:nvPr/>
        </p:nvCxnSpPr>
        <p:spPr>
          <a:xfrm flipV="1">
            <a:off x="1900479" y="4379205"/>
            <a:ext cx="929899" cy="25091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7" name="Oval 76"/>
          <p:cNvSpPr>
            <a:spLocks noChangeAspect="1"/>
          </p:cNvSpPr>
          <p:nvPr/>
        </p:nvSpPr>
        <p:spPr>
          <a:xfrm>
            <a:off x="9406179" y="388071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78" name="Elbow Connector 56"/>
          <p:cNvCxnSpPr/>
          <p:nvPr/>
        </p:nvCxnSpPr>
        <p:spPr>
          <a:xfrm flipV="1">
            <a:off x="875847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Elbow Connector 56"/>
          <p:cNvCxnSpPr/>
          <p:nvPr/>
        </p:nvCxnSpPr>
        <p:spPr>
          <a:xfrm flipV="1">
            <a:off x="994409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709979" y="121920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1" name="TextBox 80"/>
          <p:cNvSpPr txBox="1"/>
          <p:nvPr/>
        </p:nvSpPr>
        <p:spPr>
          <a:xfrm>
            <a:off x="1709979" y="2298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0</a:t>
            </a:r>
            <a:r>
              <a:rPr lang="en-US" sz="2000" i="1" dirty="0">
                <a:latin typeface="Candara" panose="020E0502030303020204" pitchFamily="34" charset="0"/>
              </a:rPr>
              <a:t>: -1</a:t>
            </a:r>
          </a:p>
        </p:txBody>
      </p:sp>
      <p:sp>
        <p:nvSpPr>
          <p:cNvPr id="82" name="TextBox 81"/>
          <p:cNvSpPr txBox="1"/>
          <p:nvPr/>
        </p:nvSpPr>
        <p:spPr>
          <a:xfrm>
            <a:off x="1709979" y="3136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1</a:t>
            </a:r>
            <a:r>
              <a:rPr lang="en-US" sz="2000" i="1" dirty="0">
                <a:latin typeface="Candara" panose="020E0502030303020204" pitchFamily="34" charset="0"/>
              </a:rPr>
              <a:t>: -3</a:t>
            </a:r>
          </a:p>
        </p:txBody>
      </p:sp>
      <p:sp>
        <p:nvSpPr>
          <p:cNvPr id="83" name="TextBox 82"/>
          <p:cNvSpPr txBox="1"/>
          <p:nvPr/>
        </p:nvSpPr>
        <p:spPr>
          <a:xfrm>
            <a:off x="1709979" y="4279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1</a:t>
            </a:r>
            <a:r>
              <a:rPr lang="en-US" sz="2000" i="1" dirty="0">
                <a:latin typeface="Candara" panose="020E0502030303020204" pitchFamily="34" charset="0"/>
              </a:rPr>
              <a:t>: -2</a:t>
            </a:r>
          </a:p>
        </p:txBody>
      </p:sp>
      <p:sp>
        <p:nvSpPr>
          <p:cNvPr id="84" name="TextBox 83"/>
          <p:cNvSpPr txBox="1"/>
          <p:nvPr/>
        </p:nvSpPr>
        <p:spPr>
          <a:xfrm>
            <a:off x="1714500" y="5041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b: -3</a:t>
            </a:r>
          </a:p>
        </p:txBody>
      </p:sp>
      <p:sp>
        <p:nvSpPr>
          <p:cNvPr id="85" name="TextBox 84"/>
          <p:cNvSpPr txBox="1"/>
          <p:nvPr/>
        </p:nvSpPr>
        <p:spPr>
          <a:xfrm>
            <a:off x="3115158" y="18412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-2</a:t>
            </a:r>
          </a:p>
        </p:txBody>
      </p:sp>
      <p:sp>
        <p:nvSpPr>
          <p:cNvPr id="86" name="TextBox 85"/>
          <p:cNvSpPr txBox="1"/>
          <p:nvPr/>
        </p:nvSpPr>
        <p:spPr>
          <a:xfrm>
            <a:off x="3157779" y="379192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6</a:t>
            </a:r>
          </a:p>
        </p:txBody>
      </p:sp>
      <p:sp>
        <p:nvSpPr>
          <p:cNvPr id="87" name="TextBox 86"/>
          <p:cNvSpPr txBox="1"/>
          <p:nvPr/>
        </p:nvSpPr>
        <p:spPr>
          <a:xfrm>
            <a:off x="4209080" y="270572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4</a:t>
            </a:r>
          </a:p>
        </p:txBody>
      </p:sp>
      <p:sp>
        <p:nvSpPr>
          <p:cNvPr id="88" name="TextBox 87"/>
          <p:cNvSpPr txBox="1"/>
          <p:nvPr/>
        </p:nvSpPr>
        <p:spPr>
          <a:xfrm>
            <a:off x="5215340" y="379646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a:t>
            </a:r>
          </a:p>
        </p:txBody>
      </p:sp>
      <p:sp>
        <p:nvSpPr>
          <p:cNvPr id="89" name="TextBox 88"/>
          <p:cNvSpPr txBox="1"/>
          <p:nvPr/>
        </p:nvSpPr>
        <p:spPr>
          <a:xfrm>
            <a:off x="6374806" y="380864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a:t>
            </a:r>
          </a:p>
        </p:txBody>
      </p:sp>
      <p:sp>
        <p:nvSpPr>
          <p:cNvPr id="90" name="TextBox 89"/>
          <p:cNvSpPr txBox="1"/>
          <p:nvPr/>
        </p:nvSpPr>
        <p:spPr>
          <a:xfrm>
            <a:off x="7543800" y="3804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0.37</a:t>
            </a:r>
          </a:p>
        </p:txBody>
      </p:sp>
      <p:sp>
        <p:nvSpPr>
          <p:cNvPr id="91" name="TextBox 90"/>
          <p:cNvSpPr txBox="1"/>
          <p:nvPr/>
        </p:nvSpPr>
        <p:spPr>
          <a:xfrm>
            <a:off x="8703266" y="378467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1.37</a:t>
            </a:r>
          </a:p>
        </p:txBody>
      </p:sp>
      <p:sp>
        <p:nvSpPr>
          <p:cNvPr id="92" name="TextBox 91"/>
          <p:cNvSpPr txBox="1"/>
          <p:nvPr/>
        </p:nvSpPr>
        <p:spPr>
          <a:xfrm>
            <a:off x="9939580" y="372527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0.73</a:t>
            </a:r>
          </a:p>
        </p:txBody>
      </p:sp>
      <p:sp>
        <p:nvSpPr>
          <p:cNvPr id="93" name="TextBox 92"/>
          <p:cNvSpPr txBox="1"/>
          <p:nvPr/>
        </p:nvSpPr>
        <p:spPr>
          <a:xfrm>
            <a:off x="9939579" y="4185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1</a:t>
            </a:r>
          </a:p>
        </p:txBody>
      </p:sp>
      <p:sp>
        <p:nvSpPr>
          <p:cNvPr id="94" name="TextBox 93"/>
          <p:cNvSpPr txBox="1"/>
          <p:nvPr/>
        </p:nvSpPr>
        <p:spPr>
          <a:xfrm>
            <a:off x="8686800" y="418464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-0.53</a:t>
            </a:r>
          </a:p>
        </p:txBody>
      </p:sp>
      <p:sp>
        <p:nvSpPr>
          <p:cNvPr id="95" name="TextBox 94"/>
          <p:cNvSpPr txBox="1"/>
          <p:nvPr/>
        </p:nvSpPr>
        <p:spPr>
          <a:xfrm>
            <a:off x="7525393" y="418464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-0.53</a:t>
            </a:r>
          </a:p>
        </p:txBody>
      </p:sp>
      <p:sp>
        <p:nvSpPr>
          <p:cNvPr id="96" name="TextBox 95"/>
          <p:cNvSpPr txBox="1"/>
          <p:nvPr/>
        </p:nvSpPr>
        <p:spPr>
          <a:xfrm>
            <a:off x="6361405" y="416119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97" name="TextBox 96"/>
          <p:cNvSpPr txBox="1"/>
          <p:nvPr/>
        </p:nvSpPr>
        <p:spPr>
          <a:xfrm>
            <a:off x="5182081" y="4203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98" name="TextBox 97"/>
          <p:cNvSpPr txBox="1"/>
          <p:nvPr/>
        </p:nvSpPr>
        <p:spPr>
          <a:xfrm>
            <a:off x="4172918" y="306327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99" name="TextBox 98"/>
          <p:cNvSpPr txBox="1"/>
          <p:nvPr/>
        </p:nvSpPr>
        <p:spPr>
          <a:xfrm>
            <a:off x="1786180" y="539917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0" name="TextBox 99"/>
          <p:cNvSpPr txBox="1"/>
          <p:nvPr/>
        </p:nvSpPr>
        <p:spPr>
          <a:xfrm>
            <a:off x="3098046" y="220168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1" name="TextBox 100"/>
          <p:cNvSpPr txBox="1"/>
          <p:nvPr/>
        </p:nvSpPr>
        <p:spPr>
          <a:xfrm>
            <a:off x="3125813" y="413555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2" name="TextBox 101"/>
          <p:cNvSpPr txBox="1"/>
          <p:nvPr/>
        </p:nvSpPr>
        <p:spPr>
          <a:xfrm>
            <a:off x="1752601" y="160698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4" name="TextBox 103"/>
          <p:cNvSpPr txBox="1"/>
          <p:nvPr/>
        </p:nvSpPr>
        <p:spPr>
          <a:xfrm>
            <a:off x="1752601" y="351285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-0.4</a:t>
            </a:r>
          </a:p>
        </p:txBody>
      </p:sp>
      <mc:AlternateContent xmlns:mc="http://schemas.openxmlformats.org/markup-compatibility/2006" xmlns:a14="http://schemas.microsoft.com/office/drawing/2010/main">
        <mc:Choice Requires="a14">
          <p:sp>
            <p:nvSpPr>
              <p:cNvPr id="2" name="Rectangle 1"/>
              <p:cNvSpPr/>
              <p:nvPr/>
            </p:nvSpPr>
            <p:spPr>
              <a:xfrm>
                <a:off x="8212776" y="4644895"/>
                <a:ext cx="2415148" cy="964431"/>
              </a:xfrm>
              <a:prstGeom prst="rect">
                <a:avLst/>
              </a:prstGeom>
            </p:spPr>
            <p:txBody>
              <a:bodyPr wrap="none">
                <a:spAutoFit/>
              </a:bodyPr>
              <a:lstStyle/>
              <a:p>
                <a14:m>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𝑥</m:t>
                            </m:r>
                          </m:den>
                        </m:f>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𝑥</m:t>
                        </m:r>
                      </m:den>
                    </m:f>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𝑥</m:t>
                        </m:r>
                        <m:r>
                          <a:rPr lang="en-US" sz="2000" i="1" baseline="30000">
                            <a:solidFill>
                              <a:srgbClr val="FF0000"/>
                            </a:solidFill>
                            <a:latin typeface="Cambria Math" panose="02040503050406030204" pitchFamily="18" charset="0"/>
                          </a:rPr>
                          <m:t>2</m:t>
                        </m:r>
                      </m:den>
                    </m:f>
                  </m:oMath>
                </a14:m>
                <a:r>
                  <a:rPr lang="en-US" sz="2000" i="1" dirty="0">
                    <a:solidFill>
                      <a:srgbClr val="FF0000"/>
                    </a:solidFill>
                    <a:latin typeface="Candara" panose="020E0502030303020204" pitchFamily="34" charset="0"/>
                  </a:rPr>
                  <a:t> </a:t>
                </a:r>
                <a14:m>
                  <m:oMath xmlns:m="http://schemas.openxmlformats.org/officeDocument/2006/math">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1.37</m:t>
                        </m:r>
                        <m:r>
                          <a:rPr lang="en-US" sz="2000" i="1" baseline="30000">
                            <a:solidFill>
                              <a:srgbClr val="FF0000"/>
                            </a:solidFill>
                            <a:latin typeface="Cambria Math" panose="02040503050406030204" pitchFamily="18" charset="0"/>
                          </a:rPr>
                          <m:t>2</m:t>
                        </m:r>
                      </m:den>
                    </m:f>
                  </m:oMath>
                </a14:m>
                <a:r>
                  <a:rPr lang="en-US" sz="2000" i="1" dirty="0">
                    <a:solidFill>
                      <a:srgbClr val="FF0000"/>
                    </a:solidFill>
                    <a:latin typeface="Candara" panose="020E0502030303020204" pitchFamily="34" charset="0"/>
                  </a:rPr>
                  <a:t>=-0.53</a:t>
                </a:r>
              </a:p>
              <a:p>
                <a:r>
                  <a:rPr lang="en-US" sz="2000" i="1" dirty="0">
                    <a:solidFill>
                      <a:srgbClr val="FF0000"/>
                    </a:solidFill>
                    <a:latin typeface="Candara" panose="020E0502030303020204" pitchFamily="34" charset="0"/>
                  </a:rPr>
                  <a:t>(-0.53) (1) = -0.53</a:t>
                </a:r>
              </a:p>
            </p:txBody>
          </p:sp>
        </mc:Choice>
        <mc:Fallback xmlns="">
          <p:sp>
            <p:nvSpPr>
              <p:cNvPr id="2" name="Rectangle 1"/>
              <p:cNvSpPr>
                <a:spLocks noRot="1" noChangeAspect="1" noMove="1" noResize="1" noEditPoints="1" noAdjustHandles="1" noChangeArrowheads="1" noChangeShapeType="1" noTextEdit="1"/>
              </p:cNvSpPr>
              <p:nvPr/>
            </p:nvSpPr>
            <p:spPr>
              <a:xfrm>
                <a:off x="8212776" y="4644895"/>
                <a:ext cx="2415148" cy="964431"/>
              </a:xfrm>
              <a:prstGeom prst="rect">
                <a:avLst/>
              </a:prstGeom>
              <a:blipFill>
                <a:blip r:embed="rId3"/>
                <a:stretch>
                  <a:fillRect l="-2618" r="-524" b="-10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261847" y="2753315"/>
                <a:ext cx="1657826" cy="896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+1)</m:t>
                          </m:r>
                        </m:num>
                        <m:den>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den>
                      </m:f>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oMath>
                  </m:oMathPara>
                </a14:m>
                <a:endParaRPr lang="en-US" b="0" i="1" dirty="0">
                  <a:solidFill>
                    <a:srgbClr val="FF0000"/>
                  </a:solidFill>
                  <a:latin typeface="Candara" panose="020E0502030303020204" pitchFamily="34" charset="0"/>
                </a:endParaRPr>
              </a:p>
              <a:p>
                <a:r>
                  <a:rPr lang="en-US" i="1" dirty="0">
                    <a:solidFill>
                      <a:srgbClr val="FF0000"/>
                    </a:solidFill>
                    <a:latin typeface="Candara" panose="020E0502030303020204" pitchFamily="34" charset="0"/>
                  </a:rPr>
                  <a:t>(1)(-0.53)=-0.53</a:t>
                </a:r>
              </a:p>
            </p:txBody>
          </p:sp>
        </mc:Choice>
        <mc:Fallback xmlns="">
          <p:sp>
            <p:nvSpPr>
              <p:cNvPr id="53" name="Rectangle 52"/>
              <p:cNvSpPr>
                <a:spLocks noRot="1" noChangeAspect="1" noMove="1" noResize="1" noEditPoints="1" noAdjustHandles="1" noChangeArrowheads="1" noChangeShapeType="1" noTextEdit="1"/>
              </p:cNvSpPr>
              <p:nvPr/>
            </p:nvSpPr>
            <p:spPr>
              <a:xfrm>
                <a:off x="7261847" y="2753315"/>
                <a:ext cx="1657826" cy="896912"/>
              </a:xfrm>
              <a:prstGeom prst="rect">
                <a:avLst/>
              </a:prstGeom>
              <a:blipFill>
                <a:blip r:embed="rId4"/>
                <a:stretch>
                  <a:fillRect l="-3030" b="-9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5962394" y="4787575"/>
                <a:ext cx="1866921"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sSup>
                            <m:sSupPr>
                              <m:ctrlPr>
                                <a:rPr lang="el-GR" i="1" smtClean="0">
                                  <a:solidFill>
                                    <a:srgbClr val="FF0000"/>
                                  </a:solidFill>
                                  <a:latin typeface="Cambria Math" panose="02040503050406030204" pitchFamily="18" charset="0"/>
                                </a:rPr>
                              </m:ctrlPr>
                            </m:sSupPr>
                            <m:e>
                              <m:r>
                                <a:rPr lang="el-GR"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𝑥</m:t>
                              </m:r>
                            </m:sup>
                          </m:sSup>
                        </m:num>
                        <m:den>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den>
                      </m:f>
                      <m:r>
                        <a:rPr lang="en-US" i="1" smtClean="0">
                          <a:solidFill>
                            <a:srgbClr val="FF0000"/>
                          </a:solidFill>
                          <a:latin typeface="Cambria Math" panose="02040503050406030204" pitchFamily="18" charset="0"/>
                        </a:rPr>
                        <m:t>=</m:t>
                      </m:r>
                      <m:sSup>
                        <m:sSupPr>
                          <m:ctrlPr>
                            <a:rPr lang="el-GR" i="1">
                              <a:solidFill>
                                <a:srgbClr val="FF0000"/>
                              </a:solidFill>
                              <a:latin typeface="Cambria Math" panose="02040503050406030204" pitchFamily="18" charset="0"/>
                            </a:rPr>
                          </m:ctrlPr>
                        </m:sSupPr>
                        <m:e>
                          <m:r>
                            <a:rPr lang="el-GR" i="1" smtClean="0">
                              <a:solidFill>
                                <a:srgbClr val="FF0000"/>
                              </a:solidFill>
                              <a:latin typeface="Cambria Math" panose="02040503050406030204" pitchFamily="18" charset="0"/>
                            </a:rPr>
                            <m:t>𝑒</m:t>
                          </m:r>
                        </m:e>
                        <m:sup>
                          <m:r>
                            <a:rPr lang="en-US" i="1" smtClean="0">
                              <a:solidFill>
                                <a:srgbClr val="FF0000"/>
                              </a:solidFill>
                              <a:latin typeface="Cambria Math" panose="02040503050406030204" pitchFamily="18" charset="0"/>
                            </a:rPr>
                            <m:t>𝑥</m:t>
                          </m:r>
                        </m:sup>
                      </m:sSup>
                      <m:r>
                        <a:rPr lang="en-US" b="0" i="1" smtClean="0">
                          <a:solidFill>
                            <a:srgbClr val="FF0000"/>
                          </a:solidFill>
                          <a:latin typeface="Cambria Math" panose="02040503050406030204" pitchFamily="18" charset="0"/>
                        </a:rPr>
                        <m:t>=</m:t>
                      </m:r>
                      <m:sSup>
                        <m:sSupPr>
                          <m:ctrlPr>
                            <a:rPr lang="el-GR" i="1">
                              <a:solidFill>
                                <a:srgbClr val="FF0000"/>
                              </a:solidFill>
                              <a:latin typeface="Cambria Math" panose="02040503050406030204" pitchFamily="18" charset="0"/>
                            </a:rPr>
                          </m:ctrlPr>
                        </m:sSupPr>
                        <m:e>
                          <m:r>
                            <a:rPr lang="el-GR"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−1</m:t>
                          </m:r>
                        </m:sup>
                      </m:sSup>
                    </m:oMath>
                  </m:oMathPara>
                </a14:m>
                <a:endParaRPr lang="en-US" i="1" dirty="0">
                  <a:solidFill>
                    <a:srgbClr val="FF0000"/>
                  </a:solidFill>
                  <a:latin typeface="Candara" panose="020E0502030303020204" pitchFamily="34" charset="0"/>
                </a:endParaRPr>
              </a:p>
              <a:p>
                <a14:m>
                  <m:oMath xmlns:m="http://schemas.openxmlformats.org/officeDocument/2006/math">
                    <m:sSup>
                      <m:sSupPr>
                        <m:ctrlPr>
                          <a:rPr lang="el-GR" i="1">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m:t>
                        </m:r>
                        <m:r>
                          <a:rPr lang="el-GR" i="1" smtClean="0">
                            <a:solidFill>
                              <a:srgbClr val="FF0000"/>
                            </a:solidFill>
                            <a:latin typeface="Cambria Math" panose="02040503050406030204" pitchFamily="18" charset="0"/>
                          </a:rPr>
                          <m:t>𝑒</m:t>
                        </m:r>
                      </m:e>
                      <m:sup>
                        <m:r>
                          <a:rPr lang="en-US" i="1" smtClean="0">
                            <a:solidFill>
                              <a:srgbClr val="FF0000"/>
                            </a:solidFill>
                            <a:latin typeface="Cambria Math" panose="02040503050406030204" pitchFamily="18" charset="0"/>
                          </a:rPr>
                          <m:t>−1</m:t>
                        </m:r>
                      </m:sup>
                    </m:sSup>
                  </m:oMath>
                </a14:m>
                <a:r>
                  <a:rPr lang="en-US" i="1" dirty="0">
                    <a:solidFill>
                      <a:srgbClr val="FF0000"/>
                    </a:solidFill>
                    <a:latin typeface="Candara" panose="020E0502030303020204" pitchFamily="34" charset="0"/>
                  </a:rPr>
                  <a:t>)(-0.53)=-0.2</a:t>
                </a:r>
              </a:p>
            </p:txBody>
          </p:sp>
        </mc:Choice>
        <mc:Fallback xmlns="">
          <p:sp>
            <p:nvSpPr>
              <p:cNvPr id="54" name="Rectangle 53"/>
              <p:cNvSpPr>
                <a:spLocks noRot="1" noChangeAspect="1" noMove="1" noResize="1" noEditPoints="1" noAdjustHandles="1" noChangeArrowheads="1" noChangeShapeType="1" noTextEdit="1"/>
              </p:cNvSpPr>
              <p:nvPr/>
            </p:nvSpPr>
            <p:spPr>
              <a:xfrm>
                <a:off x="5962394" y="4787575"/>
                <a:ext cx="1866921" cy="902555"/>
              </a:xfrm>
              <a:prstGeom prst="rect">
                <a:avLst/>
              </a:prstGeom>
              <a:blipFill>
                <a:blip r:embed="rId5"/>
                <a:stretch>
                  <a:fillRect l="-676"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5054678" y="2939241"/>
                <a:ext cx="1614545" cy="896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num>
                        <m:den>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den>
                      </m:f>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oMath>
                  </m:oMathPara>
                </a14:m>
                <a:endParaRPr lang="en-US" b="0" i="1" dirty="0">
                  <a:solidFill>
                    <a:srgbClr val="FF0000"/>
                  </a:solidFill>
                  <a:latin typeface="Candara" panose="020E0502030303020204" pitchFamily="34" charset="0"/>
                </a:endParaRPr>
              </a:p>
              <a:p>
                <a:r>
                  <a:rPr lang="en-US" i="1" dirty="0">
                    <a:solidFill>
                      <a:srgbClr val="FF0000"/>
                    </a:solidFill>
                    <a:latin typeface="Candara" panose="020E0502030303020204" pitchFamily="34" charset="0"/>
                  </a:rPr>
                  <a:t>(-1)(-0.2)=0.2</a:t>
                </a:r>
              </a:p>
            </p:txBody>
          </p:sp>
        </mc:Choice>
        <mc:Fallback xmlns="">
          <p:sp>
            <p:nvSpPr>
              <p:cNvPr id="55" name="Rectangle 54"/>
              <p:cNvSpPr>
                <a:spLocks noRot="1" noChangeAspect="1" noMove="1" noResize="1" noEditPoints="1" noAdjustHandles="1" noChangeArrowheads="1" noChangeShapeType="1" noTextEdit="1"/>
              </p:cNvSpPr>
              <p:nvPr/>
            </p:nvSpPr>
            <p:spPr>
              <a:xfrm>
                <a:off x="5054678" y="2939241"/>
                <a:ext cx="1614545" cy="896912"/>
              </a:xfrm>
              <a:prstGeom prst="rect">
                <a:avLst/>
              </a:prstGeom>
              <a:blipFill>
                <a:blip r:embed="rId6"/>
                <a:stretch>
                  <a:fillRect l="-2326" b="-11268"/>
                </a:stretch>
              </a:blipFill>
            </p:spPr>
            <p:txBody>
              <a:bodyPr/>
              <a:lstStyle/>
              <a:p>
                <a:r>
                  <a:rPr lang="en-US">
                    <a:noFill/>
                  </a:rPr>
                  <a:t> </a:t>
                </a:r>
              </a:p>
            </p:txBody>
          </p:sp>
        </mc:Fallback>
      </mc:AlternateContent>
      <p:sp>
        <p:nvSpPr>
          <p:cNvPr id="58" name="Rectangle 57"/>
          <p:cNvSpPr/>
          <p:nvPr/>
        </p:nvSpPr>
        <p:spPr>
          <a:xfrm>
            <a:off x="1835641" y="5690129"/>
            <a:ext cx="1279517" cy="369332"/>
          </a:xfrm>
          <a:prstGeom prst="rect">
            <a:avLst/>
          </a:prstGeom>
        </p:spPr>
        <p:txBody>
          <a:bodyPr wrap="none">
            <a:spAutoFit/>
          </a:bodyPr>
          <a:lstStyle/>
          <a:p>
            <a:r>
              <a:rPr lang="en-US" i="1" dirty="0">
                <a:solidFill>
                  <a:srgbClr val="FF0000"/>
                </a:solidFill>
                <a:latin typeface="Candara" panose="020E0502030303020204" pitchFamily="34" charset="0"/>
              </a:rPr>
              <a:t>(1)(0.2)=0.2</a:t>
            </a:r>
          </a:p>
        </p:txBody>
      </p:sp>
      <p:sp>
        <p:nvSpPr>
          <p:cNvPr id="59" name="Rectangle 58"/>
          <p:cNvSpPr/>
          <p:nvPr/>
        </p:nvSpPr>
        <p:spPr>
          <a:xfrm>
            <a:off x="4126799" y="2407309"/>
            <a:ext cx="1279517" cy="369332"/>
          </a:xfrm>
          <a:prstGeom prst="rect">
            <a:avLst/>
          </a:prstGeom>
        </p:spPr>
        <p:txBody>
          <a:bodyPr wrap="none">
            <a:spAutoFit/>
          </a:bodyPr>
          <a:lstStyle/>
          <a:p>
            <a:r>
              <a:rPr lang="en-US" i="1" dirty="0">
                <a:solidFill>
                  <a:srgbClr val="FF0000"/>
                </a:solidFill>
                <a:latin typeface="Candara" panose="020E0502030303020204" pitchFamily="34" charset="0"/>
              </a:rPr>
              <a:t>(1)(0.2)=0.2</a:t>
            </a:r>
          </a:p>
        </p:txBody>
      </p:sp>
      <p:sp>
        <p:nvSpPr>
          <p:cNvPr id="64" name="Rectangle 63"/>
          <p:cNvSpPr/>
          <p:nvPr/>
        </p:nvSpPr>
        <p:spPr>
          <a:xfrm>
            <a:off x="3215935" y="1556741"/>
            <a:ext cx="1279517" cy="369332"/>
          </a:xfrm>
          <a:prstGeom prst="rect">
            <a:avLst/>
          </a:prstGeom>
        </p:spPr>
        <p:txBody>
          <a:bodyPr wrap="none">
            <a:spAutoFit/>
          </a:bodyPr>
          <a:lstStyle/>
          <a:p>
            <a:r>
              <a:rPr lang="en-US" i="1" dirty="0">
                <a:solidFill>
                  <a:srgbClr val="FF0000"/>
                </a:solidFill>
                <a:latin typeface="Candara" panose="020E0502030303020204" pitchFamily="34" charset="0"/>
              </a:rPr>
              <a:t>(1)(0.2)=0.2</a:t>
            </a:r>
          </a:p>
        </p:txBody>
      </p:sp>
      <p:sp>
        <p:nvSpPr>
          <p:cNvPr id="65" name="Rectangle 64"/>
          <p:cNvSpPr/>
          <p:nvPr/>
        </p:nvSpPr>
        <p:spPr>
          <a:xfrm>
            <a:off x="3144329" y="4445453"/>
            <a:ext cx="1279517" cy="369332"/>
          </a:xfrm>
          <a:prstGeom prst="rect">
            <a:avLst/>
          </a:prstGeom>
        </p:spPr>
        <p:txBody>
          <a:bodyPr wrap="none">
            <a:spAutoFit/>
          </a:bodyPr>
          <a:lstStyle/>
          <a:p>
            <a:r>
              <a:rPr lang="en-US" i="1" dirty="0">
                <a:solidFill>
                  <a:srgbClr val="FF0000"/>
                </a:solidFill>
                <a:latin typeface="Candara" panose="020E0502030303020204" pitchFamily="34" charset="0"/>
              </a:rPr>
              <a:t>(1)(0.2)=0.2</a:t>
            </a:r>
          </a:p>
        </p:txBody>
      </p:sp>
      <p:sp>
        <p:nvSpPr>
          <p:cNvPr id="66" name="Rectangle 65"/>
          <p:cNvSpPr/>
          <p:nvPr/>
        </p:nvSpPr>
        <p:spPr>
          <a:xfrm>
            <a:off x="2080962" y="965542"/>
            <a:ext cx="1433406" cy="369332"/>
          </a:xfrm>
          <a:prstGeom prst="rect">
            <a:avLst/>
          </a:prstGeom>
        </p:spPr>
        <p:txBody>
          <a:bodyPr wrap="none">
            <a:spAutoFit/>
          </a:bodyPr>
          <a:lstStyle/>
          <a:p>
            <a:r>
              <a:rPr lang="en-US" i="1" dirty="0">
                <a:solidFill>
                  <a:srgbClr val="FF0000"/>
                </a:solidFill>
                <a:latin typeface="Candara" panose="020E0502030303020204" pitchFamily="34" charset="0"/>
              </a:rPr>
              <a:t>(-1)(0.2)=-0.2</a:t>
            </a:r>
          </a:p>
        </p:txBody>
      </p:sp>
      <mc:AlternateContent xmlns:mc="http://schemas.openxmlformats.org/markup-compatibility/2006" xmlns:a14="http://schemas.microsoft.com/office/drawing/2010/main">
        <mc:Choice Requires="a14">
          <p:sp>
            <p:nvSpPr>
              <p:cNvPr id="3" name="Rectangle 2"/>
              <p:cNvSpPr/>
              <p:nvPr/>
            </p:nvSpPr>
            <p:spPr>
              <a:xfrm>
                <a:off x="4981800" y="938520"/>
                <a:ext cx="5453994" cy="1034066"/>
              </a:xfrm>
              <a:prstGeom prst="rect">
                <a:avLst/>
              </a:prstGeom>
            </p:spPr>
            <p:txBody>
              <a:bodyPr wrap="none">
                <a:spAutoFit/>
              </a:bodyPr>
              <a:lstStyle/>
              <a:p>
                <a:pPr marL="11112"/>
                <a14:m>
                  <m:oMathPara xmlns:m="http://schemas.openxmlformats.org/officeDocument/2006/math">
                    <m:oMathParaPr>
                      <m:jc m:val="right"/>
                    </m:oMathParaPr>
                    <m:oMath xmlns:m="http://schemas.openxmlformats.org/officeDocument/2006/math">
                      <m:r>
                        <a:rPr lang="en-US" sz="3200" i="1">
                          <a:latin typeface="Cambria Math" panose="02040503050406030204" pitchFamily="18" charset="0"/>
                        </a:rPr>
                        <m:t>𝑓</m:t>
                      </m:r>
                      <m:d>
                        <m:dPr>
                          <m:ctrlPr>
                            <a:rPr lang="en-US" sz="3200" i="1">
                              <a:latin typeface="Cambria Math" panose="02040503050406030204" pitchFamily="18" charset="0"/>
                            </a:rPr>
                          </m:ctrlPr>
                        </m:dPr>
                        <m:e>
                          <m:r>
                            <a:rPr lang="en-US" sz="3200" i="1">
                              <a:latin typeface="Cambria Math" panose="02040503050406030204" pitchFamily="18" charset="0"/>
                            </a:rPr>
                            <m:t>𝑤</m:t>
                          </m:r>
                          <m:r>
                            <a:rPr lang="en-US" sz="3200" i="1">
                              <a:latin typeface="Cambria Math" panose="02040503050406030204" pitchFamily="18" charset="0"/>
                            </a:rPr>
                            <m:t>,</m:t>
                          </m:r>
                          <m:r>
                            <a:rPr lang="en-US" sz="3200" i="1">
                              <a:latin typeface="Cambria Math" panose="02040503050406030204" pitchFamily="18" charset="0"/>
                            </a:rPr>
                            <m:t>𝑥</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sSup>
                            <m:sSupPr>
                              <m:ctrlPr>
                                <a:rPr lang="el-GR" sz="3200" i="1">
                                  <a:latin typeface="Cambria Math" panose="02040503050406030204" pitchFamily="18" charset="0"/>
                                </a:rPr>
                              </m:ctrlPr>
                            </m:sSupPr>
                            <m:e>
                              <m:r>
                                <a:rPr lang="el-GR" sz="3200" i="1">
                                  <a:latin typeface="Cambria Math" panose="02040503050406030204" pitchFamily="18" charset="0"/>
                                </a:rPr>
                                <m:t>𝑒</m:t>
                              </m:r>
                            </m:e>
                            <m:sup>
                              <m:r>
                                <a:rPr lang="el-GR" sz="3200" i="1">
                                  <a:latin typeface="Cambria Math" panose="02040503050406030204" pitchFamily="18" charset="0"/>
                                </a:rPr>
                                <m:t>−</m:t>
                              </m:r>
                              <m:r>
                                <a:rPr lang="en-US" sz="3200" i="1">
                                  <a:latin typeface="Cambria Math" panose="02040503050406030204" pitchFamily="18" charset="0"/>
                                </a:rPr>
                                <m:t>(</m:t>
                              </m:r>
                              <m:r>
                                <a:rPr lang="en-US" sz="3200" i="1">
                                  <a:latin typeface="Cambria Math" panose="02040503050406030204" pitchFamily="18" charset="0"/>
                                </a:rPr>
                                <m:t>𝑤</m:t>
                              </m:r>
                              <m:r>
                                <a:rPr lang="en-US" sz="3200" i="1" baseline="-25000">
                                  <a:latin typeface="Cambria Math" panose="02040503050406030204" pitchFamily="18" charset="0"/>
                                </a:rPr>
                                <m:t>0</m:t>
                              </m:r>
                              <m:r>
                                <a:rPr lang="en-US" sz="3200" i="1">
                                  <a:latin typeface="Cambria Math" panose="02040503050406030204" pitchFamily="18" charset="0"/>
                                </a:rPr>
                                <m:t>𝑥</m:t>
                              </m:r>
                              <m:r>
                                <a:rPr lang="en-US" sz="3200" i="1" baseline="-25000">
                                  <a:latin typeface="Cambria Math" panose="02040503050406030204" pitchFamily="18" charset="0"/>
                                </a:rPr>
                                <m:t>0</m:t>
                              </m:r>
                              <m:r>
                                <a:rPr lang="en-US" sz="3200" i="1">
                                  <a:latin typeface="Cambria Math" panose="02040503050406030204" pitchFamily="18" charset="0"/>
                                </a:rPr>
                                <m:t>+</m:t>
                              </m:r>
                              <m:r>
                                <a:rPr lang="en-US" sz="3200" i="1">
                                  <a:latin typeface="Cambria Math" panose="02040503050406030204" pitchFamily="18" charset="0"/>
                                </a:rPr>
                                <m:t>𝑤</m:t>
                              </m:r>
                              <m:r>
                                <a:rPr lang="en-US" sz="3200" i="1" baseline="-25000">
                                  <a:latin typeface="Cambria Math" panose="02040503050406030204" pitchFamily="18" charset="0"/>
                                </a:rPr>
                                <m:t>1</m:t>
                              </m:r>
                              <m:r>
                                <a:rPr lang="en-US" sz="3200" i="1">
                                  <a:latin typeface="Cambria Math" panose="02040503050406030204" pitchFamily="18" charset="0"/>
                                </a:rPr>
                                <m:t>𝑥</m:t>
                              </m:r>
                              <m:r>
                                <a:rPr lang="en-US" sz="3200" i="1" baseline="-25000">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rPr>
                                <m:t>𝑏</m:t>
                              </m:r>
                              <m:r>
                                <a:rPr lang="en-US" sz="3200" i="1">
                                  <a:latin typeface="Cambria Math" panose="02040503050406030204" pitchFamily="18" charset="0"/>
                                </a:rPr>
                                <m:t>)</m:t>
                              </m:r>
                            </m:sup>
                          </m:sSup>
                        </m:den>
                      </m:f>
                    </m:oMath>
                  </m:oMathPara>
                </a14:m>
                <a:endParaRPr lang="en-US" sz="3200" i="1" dirty="0">
                  <a:latin typeface="Candara" panose="020E0502030303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981800" y="938520"/>
                <a:ext cx="5453994" cy="1034066"/>
              </a:xfrm>
              <a:prstGeom prst="rect">
                <a:avLst/>
              </a:prstGeom>
              <a:blipFill>
                <a:blip r:embed="rId7"/>
                <a:stretch>
                  <a:fillRect r="-465" b="-6024"/>
                </a:stretch>
              </a:blipFill>
            </p:spPr>
            <p:txBody>
              <a:bodyPr/>
              <a:lstStyle/>
              <a:p>
                <a:r>
                  <a:rPr lang="en-US">
                    <a:noFill/>
                  </a:rPr>
                  <a:t> </a:t>
                </a:r>
              </a:p>
            </p:txBody>
          </p:sp>
        </mc:Fallback>
      </mc:AlternateContent>
      <p:sp>
        <p:nvSpPr>
          <p:cNvPr id="71" name="Rectangle 70"/>
          <p:cNvSpPr/>
          <p:nvPr/>
        </p:nvSpPr>
        <p:spPr>
          <a:xfrm>
            <a:off x="2114333" y="2889866"/>
            <a:ext cx="1447832" cy="369332"/>
          </a:xfrm>
          <a:prstGeom prst="rect">
            <a:avLst/>
          </a:prstGeom>
        </p:spPr>
        <p:txBody>
          <a:bodyPr wrap="none">
            <a:spAutoFit/>
          </a:bodyPr>
          <a:lstStyle/>
          <a:p>
            <a:r>
              <a:rPr lang="en-US" i="1" dirty="0">
                <a:solidFill>
                  <a:srgbClr val="FF0000"/>
                </a:solidFill>
                <a:latin typeface="Candara" panose="020E0502030303020204" pitchFamily="34" charset="0"/>
              </a:rPr>
              <a:t>(-2)(0.2)=-0.4</a:t>
            </a:r>
          </a:p>
        </p:txBody>
      </p:sp>
    </p:spTree>
    <p:extLst>
      <p:ext uri="{BB962C8B-B14F-4D97-AF65-F5344CB8AC3E}">
        <p14:creationId xmlns:p14="http://schemas.microsoft.com/office/powerpoint/2010/main" val="364437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500"/>
                                  </p:stCondLst>
                                  <p:childTnLst>
                                    <p:set>
                                      <p:cBhvr>
                                        <p:cTn id="41" dur="1" fill="hold">
                                          <p:stCondLst>
                                            <p:cond delay="0"/>
                                          </p:stCondLst>
                                        </p:cTn>
                                        <p:tgtEl>
                                          <p:spTgt spid="9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50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500"/>
                                  </p:stCondLst>
                                  <p:childTnLst>
                                    <p:set>
                                      <p:cBhvr>
                                        <p:cTn id="55" dur="1" fill="hold">
                                          <p:stCondLst>
                                            <p:cond delay="0"/>
                                          </p:stCondLst>
                                        </p:cTn>
                                        <p:tgtEl>
                                          <p:spTgt spid="10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50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500"/>
                                  </p:stCondLst>
                                  <p:childTnLst>
                                    <p:set>
                                      <p:cBhvr>
                                        <p:cTn id="69" dur="1" fill="hold">
                                          <p:stCondLst>
                                            <p:cond delay="0"/>
                                          </p:stCondLst>
                                        </p:cTn>
                                        <p:tgtEl>
                                          <p:spTgt spid="10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6"/>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500"/>
                                  </p:stCondLst>
                                  <p:childTnLst>
                                    <p:set>
                                      <p:cBhvr>
                                        <p:cTn id="7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97" grpId="0"/>
      <p:bldP spid="98" grpId="0"/>
      <p:bldP spid="99" grpId="0"/>
      <p:bldP spid="100" grpId="0"/>
      <p:bldP spid="101" grpId="0"/>
      <p:bldP spid="102" grpId="0"/>
      <p:bldP spid="104" grpId="0"/>
      <p:bldP spid="2" grpId="0"/>
      <p:bldP spid="53" grpId="0"/>
      <p:bldP spid="54" grpId="0"/>
      <p:bldP spid="55" grpId="0"/>
      <p:bldP spid="58" grpId="0"/>
      <p:bldP spid="59" grpId="0"/>
      <p:bldP spid="64" grpId="0"/>
      <p:bldP spid="65" grpId="0"/>
      <p:bldP spid="66" grpId="0"/>
      <p:bldP spid="7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Sigmoid Function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dirty="0"/>
          </a:p>
        </p:txBody>
      </p:sp>
      <p:sp>
        <p:nvSpPr>
          <p:cNvPr id="9" name="Oval 8"/>
          <p:cNvSpPr>
            <a:spLocks noChangeAspect="1"/>
          </p:cNvSpPr>
          <p:nvPr/>
        </p:nvSpPr>
        <p:spPr>
          <a:xfrm>
            <a:off x="2548178" y="193190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10" name="Elbow Connector 9"/>
          <p:cNvCxnSpPr>
            <a:endCxn id="9" idx="0"/>
          </p:cNvCxnSpPr>
          <p:nvPr/>
        </p:nvCxnSpPr>
        <p:spPr>
          <a:xfrm>
            <a:off x="1862378" y="1600165"/>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9" idx="4"/>
          </p:cNvCxnSpPr>
          <p:nvPr/>
        </p:nvCxnSpPr>
        <p:spPr>
          <a:xfrm flipV="1">
            <a:off x="1862378" y="2465308"/>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a:stCxn id="9" idx="6"/>
            <a:endCxn id="41" idx="0"/>
          </p:cNvCxnSpPr>
          <p:nvPr/>
        </p:nvCxnSpPr>
        <p:spPr>
          <a:xfrm>
            <a:off x="3081579" y="2198607"/>
            <a:ext cx="766521" cy="6027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2563677" y="3845805"/>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sp>
        <p:nvSpPr>
          <p:cNvPr id="41" name="Oval 40"/>
          <p:cNvSpPr>
            <a:spLocks noChangeAspect="1"/>
          </p:cNvSpPr>
          <p:nvPr/>
        </p:nvSpPr>
        <p:spPr>
          <a:xfrm>
            <a:off x="3581399" y="280131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4" name="Elbow Connector 43"/>
          <p:cNvCxnSpPr>
            <a:stCxn id="38" idx="6"/>
            <a:endCxn id="41" idx="4"/>
          </p:cNvCxnSpPr>
          <p:nvPr/>
        </p:nvCxnSpPr>
        <p:spPr>
          <a:xfrm flipV="1">
            <a:off x="3097077" y="3334719"/>
            <a:ext cx="751022" cy="7777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stCxn id="41" idx="6"/>
            <a:endCxn id="48" idx="0"/>
          </p:cNvCxnSpPr>
          <p:nvPr/>
        </p:nvCxnSpPr>
        <p:spPr>
          <a:xfrm>
            <a:off x="4114799" y="3068019"/>
            <a:ext cx="800100" cy="88201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48" name="Oval 47"/>
          <p:cNvSpPr>
            <a:spLocks noChangeAspect="1"/>
          </p:cNvSpPr>
          <p:nvPr/>
        </p:nvSpPr>
        <p:spPr>
          <a:xfrm>
            <a:off x="4648199" y="395002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9" name="Elbow Connector 48"/>
          <p:cNvCxnSpPr>
            <a:cxnSpLocks/>
            <a:endCxn id="48" idx="4"/>
          </p:cNvCxnSpPr>
          <p:nvPr/>
        </p:nvCxnSpPr>
        <p:spPr>
          <a:xfrm flipV="1">
            <a:off x="1904999" y="4483429"/>
            <a:ext cx="3009900" cy="9086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56" name="Oval 55"/>
          <p:cNvSpPr>
            <a:spLocks noChangeAspect="1"/>
          </p:cNvSpPr>
          <p:nvPr/>
        </p:nvSpPr>
        <p:spPr>
          <a:xfrm>
            <a:off x="5829299" y="3936253"/>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57" name="Elbow Connector 56"/>
          <p:cNvCxnSpPr>
            <a:stCxn id="48" idx="6"/>
            <a:endCxn id="56" idx="2"/>
          </p:cNvCxnSpPr>
          <p:nvPr/>
        </p:nvCxnSpPr>
        <p:spPr>
          <a:xfrm flipV="1">
            <a:off x="5181599" y="4202953"/>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Oval 59"/>
          <p:cNvSpPr>
            <a:spLocks noChangeAspect="1"/>
          </p:cNvSpPr>
          <p:nvPr/>
        </p:nvSpPr>
        <p:spPr>
          <a:xfrm>
            <a:off x="704365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err="1">
                <a:latin typeface="Candara" panose="020E0502030303020204" pitchFamily="34" charset="0"/>
              </a:rPr>
              <a:t>exp</a:t>
            </a:r>
            <a:endParaRPr lang="en-US" i="1" dirty="0">
              <a:latin typeface="Candara" panose="020E0502030303020204" pitchFamily="34" charset="0"/>
            </a:endParaRPr>
          </a:p>
        </p:txBody>
      </p:sp>
      <p:cxnSp>
        <p:nvCxnSpPr>
          <p:cNvPr id="61" name="Elbow Connector 56"/>
          <p:cNvCxnSpPr/>
          <p:nvPr/>
        </p:nvCxnSpPr>
        <p:spPr>
          <a:xfrm flipV="1">
            <a:off x="639595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Oval 61"/>
          <p:cNvSpPr>
            <a:spLocks noChangeAspect="1"/>
          </p:cNvSpPr>
          <p:nvPr/>
        </p:nvSpPr>
        <p:spPr>
          <a:xfrm>
            <a:off x="822927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63" name="Elbow Connector 56"/>
          <p:cNvCxnSpPr/>
          <p:nvPr/>
        </p:nvCxnSpPr>
        <p:spPr>
          <a:xfrm flipV="1">
            <a:off x="758157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p:nvPr/>
        </p:nvCxnSpPr>
        <p:spPr>
          <a:xfrm>
            <a:off x="1900478" y="3535506"/>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Elbow Connector 69"/>
          <p:cNvCxnSpPr/>
          <p:nvPr/>
        </p:nvCxnSpPr>
        <p:spPr>
          <a:xfrm flipV="1">
            <a:off x="1900478" y="4400649"/>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7" name="Oval 76"/>
          <p:cNvSpPr>
            <a:spLocks noChangeAspect="1"/>
          </p:cNvSpPr>
          <p:nvPr/>
        </p:nvSpPr>
        <p:spPr>
          <a:xfrm>
            <a:off x="9406179" y="388071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78" name="Elbow Connector 56"/>
          <p:cNvCxnSpPr/>
          <p:nvPr/>
        </p:nvCxnSpPr>
        <p:spPr>
          <a:xfrm flipV="1">
            <a:off x="875847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Elbow Connector 56"/>
          <p:cNvCxnSpPr/>
          <p:nvPr/>
        </p:nvCxnSpPr>
        <p:spPr>
          <a:xfrm flipV="1">
            <a:off x="994409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709979" y="121920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1" name="TextBox 80"/>
          <p:cNvSpPr txBox="1"/>
          <p:nvPr/>
        </p:nvSpPr>
        <p:spPr>
          <a:xfrm>
            <a:off x="1709979" y="2298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0</a:t>
            </a:r>
            <a:r>
              <a:rPr lang="en-US" sz="2000" i="1" dirty="0">
                <a:latin typeface="Candara" panose="020E0502030303020204" pitchFamily="34" charset="0"/>
              </a:rPr>
              <a:t>: -1</a:t>
            </a:r>
          </a:p>
        </p:txBody>
      </p:sp>
      <p:sp>
        <p:nvSpPr>
          <p:cNvPr id="82" name="TextBox 81"/>
          <p:cNvSpPr txBox="1"/>
          <p:nvPr/>
        </p:nvSpPr>
        <p:spPr>
          <a:xfrm>
            <a:off x="1709979" y="3136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1</a:t>
            </a:r>
            <a:r>
              <a:rPr lang="en-US" sz="2000" i="1" dirty="0">
                <a:latin typeface="Candara" panose="020E0502030303020204" pitchFamily="34" charset="0"/>
              </a:rPr>
              <a:t>: -3</a:t>
            </a:r>
          </a:p>
        </p:txBody>
      </p:sp>
      <p:sp>
        <p:nvSpPr>
          <p:cNvPr id="83" name="TextBox 82"/>
          <p:cNvSpPr txBox="1"/>
          <p:nvPr/>
        </p:nvSpPr>
        <p:spPr>
          <a:xfrm>
            <a:off x="1709979" y="4279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1</a:t>
            </a:r>
            <a:r>
              <a:rPr lang="en-US" sz="2000" i="1" dirty="0">
                <a:latin typeface="Candara" panose="020E0502030303020204" pitchFamily="34" charset="0"/>
              </a:rPr>
              <a:t>: -2</a:t>
            </a:r>
          </a:p>
        </p:txBody>
      </p:sp>
      <p:sp>
        <p:nvSpPr>
          <p:cNvPr id="84" name="TextBox 83"/>
          <p:cNvSpPr txBox="1"/>
          <p:nvPr/>
        </p:nvSpPr>
        <p:spPr>
          <a:xfrm>
            <a:off x="1714500" y="5041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b: -3</a:t>
            </a:r>
          </a:p>
        </p:txBody>
      </p:sp>
      <p:sp>
        <p:nvSpPr>
          <p:cNvPr id="85" name="TextBox 84"/>
          <p:cNvSpPr txBox="1"/>
          <p:nvPr/>
        </p:nvSpPr>
        <p:spPr>
          <a:xfrm>
            <a:off x="3115158" y="18412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-2</a:t>
            </a:r>
          </a:p>
        </p:txBody>
      </p:sp>
      <p:sp>
        <p:nvSpPr>
          <p:cNvPr id="86" name="TextBox 85"/>
          <p:cNvSpPr txBox="1"/>
          <p:nvPr/>
        </p:nvSpPr>
        <p:spPr>
          <a:xfrm>
            <a:off x="3157779" y="379192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6</a:t>
            </a:r>
          </a:p>
        </p:txBody>
      </p:sp>
      <p:sp>
        <p:nvSpPr>
          <p:cNvPr id="87" name="TextBox 86"/>
          <p:cNvSpPr txBox="1"/>
          <p:nvPr/>
        </p:nvSpPr>
        <p:spPr>
          <a:xfrm>
            <a:off x="4209080" y="270572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4</a:t>
            </a:r>
          </a:p>
        </p:txBody>
      </p:sp>
      <p:sp>
        <p:nvSpPr>
          <p:cNvPr id="88" name="TextBox 87"/>
          <p:cNvSpPr txBox="1"/>
          <p:nvPr/>
        </p:nvSpPr>
        <p:spPr>
          <a:xfrm>
            <a:off x="5215340" y="379646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a:t>
            </a:r>
          </a:p>
        </p:txBody>
      </p:sp>
      <p:sp>
        <p:nvSpPr>
          <p:cNvPr id="89" name="TextBox 88"/>
          <p:cNvSpPr txBox="1"/>
          <p:nvPr/>
        </p:nvSpPr>
        <p:spPr>
          <a:xfrm>
            <a:off x="6374806" y="380864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a:t>
            </a:r>
          </a:p>
        </p:txBody>
      </p:sp>
      <p:sp>
        <p:nvSpPr>
          <p:cNvPr id="90" name="TextBox 89"/>
          <p:cNvSpPr txBox="1"/>
          <p:nvPr/>
        </p:nvSpPr>
        <p:spPr>
          <a:xfrm>
            <a:off x="7543800" y="3804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0.37</a:t>
            </a:r>
          </a:p>
        </p:txBody>
      </p:sp>
      <p:sp>
        <p:nvSpPr>
          <p:cNvPr id="91" name="TextBox 90"/>
          <p:cNvSpPr txBox="1"/>
          <p:nvPr/>
        </p:nvSpPr>
        <p:spPr>
          <a:xfrm>
            <a:off x="8703266" y="378467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1.37</a:t>
            </a:r>
          </a:p>
        </p:txBody>
      </p:sp>
      <p:sp>
        <p:nvSpPr>
          <p:cNvPr id="92" name="TextBox 91"/>
          <p:cNvSpPr txBox="1"/>
          <p:nvPr/>
        </p:nvSpPr>
        <p:spPr>
          <a:xfrm>
            <a:off x="9939580" y="372527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0.73</a:t>
            </a:r>
          </a:p>
        </p:txBody>
      </p:sp>
      <p:sp>
        <p:nvSpPr>
          <p:cNvPr id="93" name="TextBox 92"/>
          <p:cNvSpPr txBox="1"/>
          <p:nvPr/>
        </p:nvSpPr>
        <p:spPr>
          <a:xfrm>
            <a:off x="9939579" y="4185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1</a:t>
            </a:r>
          </a:p>
        </p:txBody>
      </p:sp>
      <p:sp>
        <p:nvSpPr>
          <p:cNvPr id="94" name="TextBox 93"/>
          <p:cNvSpPr txBox="1"/>
          <p:nvPr/>
        </p:nvSpPr>
        <p:spPr>
          <a:xfrm>
            <a:off x="8686800" y="418464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-0.53</a:t>
            </a:r>
          </a:p>
        </p:txBody>
      </p:sp>
      <p:sp>
        <p:nvSpPr>
          <p:cNvPr id="95" name="TextBox 94"/>
          <p:cNvSpPr txBox="1"/>
          <p:nvPr/>
        </p:nvSpPr>
        <p:spPr>
          <a:xfrm>
            <a:off x="7525393" y="418464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-0.53</a:t>
            </a:r>
          </a:p>
        </p:txBody>
      </p:sp>
      <p:sp>
        <p:nvSpPr>
          <p:cNvPr id="96" name="TextBox 95"/>
          <p:cNvSpPr txBox="1"/>
          <p:nvPr/>
        </p:nvSpPr>
        <p:spPr>
          <a:xfrm>
            <a:off x="6361405" y="416119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97" name="TextBox 96"/>
          <p:cNvSpPr txBox="1"/>
          <p:nvPr/>
        </p:nvSpPr>
        <p:spPr>
          <a:xfrm>
            <a:off x="5182081" y="4203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98" name="TextBox 97"/>
          <p:cNvSpPr txBox="1"/>
          <p:nvPr/>
        </p:nvSpPr>
        <p:spPr>
          <a:xfrm>
            <a:off x="4172918" y="306327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99" name="TextBox 98"/>
          <p:cNvSpPr txBox="1"/>
          <p:nvPr/>
        </p:nvSpPr>
        <p:spPr>
          <a:xfrm>
            <a:off x="1786180" y="539917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0" name="TextBox 99"/>
          <p:cNvSpPr txBox="1"/>
          <p:nvPr/>
        </p:nvSpPr>
        <p:spPr>
          <a:xfrm>
            <a:off x="3098046" y="220168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1" name="TextBox 100"/>
          <p:cNvSpPr txBox="1"/>
          <p:nvPr/>
        </p:nvSpPr>
        <p:spPr>
          <a:xfrm>
            <a:off x="3125813" y="413555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2" name="TextBox 101"/>
          <p:cNvSpPr txBox="1"/>
          <p:nvPr/>
        </p:nvSpPr>
        <p:spPr>
          <a:xfrm>
            <a:off x="1752601" y="160698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4" name="TextBox 103"/>
          <p:cNvSpPr txBox="1"/>
          <p:nvPr/>
        </p:nvSpPr>
        <p:spPr>
          <a:xfrm>
            <a:off x="1752601" y="351285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-0.4</a:t>
            </a:r>
          </a:p>
        </p:txBody>
      </p:sp>
      <mc:AlternateContent xmlns:mc="http://schemas.openxmlformats.org/markup-compatibility/2006" xmlns:a14="http://schemas.microsoft.com/office/drawing/2010/main">
        <mc:Choice Requires="a14">
          <p:sp>
            <p:nvSpPr>
              <p:cNvPr id="3" name="Rectangle 2"/>
              <p:cNvSpPr/>
              <p:nvPr/>
            </p:nvSpPr>
            <p:spPr>
              <a:xfrm>
                <a:off x="4893579" y="913424"/>
                <a:ext cx="5455596" cy="1967462"/>
              </a:xfrm>
              <a:prstGeom prst="rect">
                <a:avLst/>
              </a:prstGeom>
            </p:spPr>
            <p:txBody>
              <a:bodyPr wrap="none">
                <a:spAutoFit/>
              </a:bodyPr>
              <a:lstStyle/>
              <a:p>
                <a:pPr marL="11112"/>
                <a14:m>
                  <m:oMathPara xmlns:m="http://schemas.openxmlformats.org/officeDocument/2006/math">
                    <m:oMathParaPr>
                      <m:jc m:val="right"/>
                    </m:oMathParaPr>
                    <m:oMath xmlns:m="http://schemas.openxmlformats.org/officeDocument/2006/math">
                      <m:r>
                        <a:rPr lang="en-US" sz="3200" i="1">
                          <a:latin typeface="Cambria Math" panose="02040503050406030204" pitchFamily="18" charset="0"/>
                        </a:rPr>
                        <m:t>𝑓</m:t>
                      </m:r>
                      <m:d>
                        <m:dPr>
                          <m:ctrlPr>
                            <a:rPr lang="en-US" sz="3200" i="1">
                              <a:latin typeface="Cambria Math" panose="02040503050406030204" pitchFamily="18" charset="0"/>
                            </a:rPr>
                          </m:ctrlPr>
                        </m:dPr>
                        <m:e>
                          <m:r>
                            <a:rPr lang="en-US" sz="3200" i="1">
                              <a:latin typeface="Cambria Math" panose="02040503050406030204" pitchFamily="18" charset="0"/>
                            </a:rPr>
                            <m:t>𝑤</m:t>
                          </m:r>
                          <m:r>
                            <a:rPr lang="en-US" sz="3200" i="1">
                              <a:latin typeface="Cambria Math" panose="02040503050406030204" pitchFamily="18" charset="0"/>
                            </a:rPr>
                            <m:t>,</m:t>
                          </m:r>
                          <m:r>
                            <a:rPr lang="en-US" sz="3200" i="1">
                              <a:latin typeface="Cambria Math" panose="02040503050406030204" pitchFamily="18" charset="0"/>
                            </a:rPr>
                            <m:t>𝑥</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sSup>
                            <m:sSupPr>
                              <m:ctrlPr>
                                <a:rPr lang="el-GR" sz="3200" i="1">
                                  <a:latin typeface="Cambria Math" panose="02040503050406030204" pitchFamily="18" charset="0"/>
                                </a:rPr>
                              </m:ctrlPr>
                            </m:sSupPr>
                            <m:e>
                              <m:r>
                                <a:rPr lang="en-US" sz="3200" i="1">
                                  <a:latin typeface="Cambria Math" panose="02040503050406030204" pitchFamily="18" charset="0"/>
                                </a:rPr>
                                <m:t>1+</m:t>
                              </m:r>
                              <m:r>
                                <a:rPr lang="el-GR" sz="3200" i="1">
                                  <a:latin typeface="Cambria Math" panose="02040503050406030204" pitchFamily="18" charset="0"/>
                                </a:rPr>
                                <m:t>𝑒</m:t>
                              </m:r>
                            </m:e>
                            <m:sup>
                              <m:r>
                                <a:rPr lang="el-GR" sz="3200" i="1">
                                  <a:latin typeface="Cambria Math" panose="02040503050406030204" pitchFamily="18" charset="0"/>
                                </a:rPr>
                                <m:t>−</m:t>
                              </m:r>
                              <m:r>
                                <a:rPr lang="en-US" sz="3200" i="1">
                                  <a:latin typeface="Cambria Math" panose="02040503050406030204" pitchFamily="18" charset="0"/>
                                </a:rPr>
                                <m:t>(</m:t>
                              </m:r>
                              <m:r>
                                <a:rPr lang="en-US" sz="3200" i="1">
                                  <a:latin typeface="Cambria Math" panose="02040503050406030204" pitchFamily="18" charset="0"/>
                                </a:rPr>
                                <m:t>𝑤</m:t>
                              </m:r>
                              <m:r>
                                <a:rPr lang="en-US" sz="3200" i="1" baseline="-25000">
                                  <a:latin typeface="Cambria Math" panose="02040503050406030204" pitchFamily="18" charset="0"/>
                                </a:rPr>
                                <m:t>0</m:t>
                              </m:r>
                              <m:r>
                                <a:rPr lang="en-US" sz="3200" i="1">
                                  <a:latin typeface="Cambria Math" panose="02040503050406030204" pitchFamily="18" charset="0"/>
                                </a:rPr>
                                <m:t>𝑥</m:t>
                              </m:r>
                              <m:r>
                                <a:rPr lang="en-US" sz="3200" i="1" baseline="-25000">
                                  <a:latin typeface="Cambria Math" panose="02040503050406030204" pitchFamily="18" charset="0"/>
                                </a:rPr>
                                <m:t>0</m:t>
                              </m:r>
                              <m:r>
                                <a:rPr lang="en-US" sz="3200" i="1">
                                  <a:latin typeface="Cambria Math" panose="02040503050406030204" pitchFamily="18" charset="0"/>
                                </a:rPr>
                                <m:t>+</m:t>
                              </m:r>
                              <m:r>
                                <a:rPr lang="en-US" sz="3200" i="1">
                                  <a:latin typeface="Cambria Math" panose="02040503050406030204" pitchFamily="18" charset="0"/>
                                </a:rPr>
                                <m:t>𝑤</m:t>
                              </m:r>
                              <m:r>
                                <a:rPr lang="en-US" sz="3200" i="1" baseline="-25000">
                                  <a:latin typeface="Cambria Math" panose="02040503050406030204" pitchFamily="18" charset="0"/>
                                </a:rPr>
                                <m:t>1</m:t>
                              </m:r>
                              <m:r>
                                <a:rPr lang="en-US" sz="3200" i="1">
                                  <a:latin typeface="Cambria Math" panose="02040503050406030204" pitchFamily="18" charset="0"/>
                                </a:rPr>
                                <m:t>𝑥</m:t>
                              </m:r>
                              <m:r>
                                <a:rPr lang="en-US" sz="3200" i="1" baseline="-25000">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rPr>
                                <m:t>𝑏</m:t>
                              </m:r>
                              <m:r>
                                <a:rPr lang="en-US" sz="3200" i="1">
                                  <a:latin typeface="Cambria Math" panose="02040503050406030204" pitchFamily="18" charset="0"/>
                                </a:rPr>
                                <m:t>)</m:t>
                              </m:r>
                            </m:sup>
                          </m:sSup>
                        </m:den>
                      </m:f>
                    </m:oMath>
                  </m:oMathPara>
                </a14:m>
                <a:endParaRPr lang="en-US" sz="3200" i="1" dirty="0">
                  <a:latin typeface="Candara" panose="020E0502030303020204" pitchFamily="34" charset="0"/>
                </a:endParaRPr>
              </a:p>
              <a:p>
                <a:pPr marL="11112"/>
                <a14:m>
                  <m:oMathPara xmlns:m="http://schemas.openxmlformats.org/officeDocument/2006/math">
                    <m:oMathParaPr>
                      <m:jc m:val="right"/>
                    </m:oMathParaPr>
                    <m:oMath xmlns:m="http://schemas.openxmlformats.org/officeDocument/2006/math">
                      <m:r>
                        <a:rPr lang="en-US" sz="3200" i="1">
                          <a:latin typeface="Cambria Math" panose="02040503050406030204" pitchFamily="18" charset="0"/>
                          <a:ea typeface="Cambria Math" charset="0"/>
                          <a:cs typeface="Cambria Math" charset="0"/>
                        </a:rPr>
                        <m:t>𝜎</m:t>
                      </m:r>
                      <m:r>
                        <a:rPr lang="en-US" sz="3200" i="1">
                          <a:latin typeface="Cambria Math" panose="02040503050406030204" pitchFamily="18" charset="0"/>
                          <a:ea typeface="Cambria Math" charset="0"/>
                          <a:cs typeface="Cambria Math" charset="0"/>
                        </a:rPr>
                        <m:t>(</m:t>
                      </m:r>
                      <m:r>
                        <a:rPr lang="en-US" sz="3200" i="1">
                          <a:latin typeface="Cambria Math" panose="02040503050406030204" pitchFamily="18" charset="0"/>
                          <a:ea typeface="Cambria Math" charset="0"/>
                          <a:cs typeface="Cambria Math" charset="0"/>
                        </a:rPr>
                        <m:t>𝑥</m:t>
                      </m:r>
                      <m:r>
                        <a:rPr lang="en-US" sz="3200" i="1">
                          <a:latin typeface="Cambria Math" panose="02040503050406030204" pitchFamily="18" charset="0"/>
                          <a:ea typeface="Cambria Math" charset="0"/>
                          <a:cs typeface="Cambria Math"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sSup>
                            <m:sSupPr>
                              <m:ctrlPr>
                                <a:rPr lang="el-GR" sz="3200" i="1">
                                  <a:latin typeface="Cambria Math" panose="02040503050406030204" pitchFamily="18" charset="0"/>
                                </a:rPr>
                              </m:ctrlPr>
                            </m:sSupPr>
                            <m:e>
                              <m:r>
                                <a:rPr lang="en-US" sz="3200" i="1">
                                  <a:latin typeface="Cambria Math" panose="02040503050406030204" pitchFamily="18" charset="0"/>
                                </a:rPr>
                                <m:t>1+</m:t>
                              </m:r>
                              <m:r>
                                <a:rPr lang="el-GR" sz="3200" i="1">
                                  <a:latin typeface="Cambria Math" panose="02040503050406030204" pitchFamily="18" charset="0"/>
                                </a:rPr>
                                <m:t>𝑒</m:t>
                              </m:r>
                            </m:e>
                            <m:sup>
                              <m:r>
                                <a:rPr lang="el-GR" sz="3200" i="1">
                                  <a:latin typeface="Cambria Math" panose="02040503050406030204" pitchFamily="18" charset="0"/>
                                </a:rPr>
                                <m:t>−</m:t>
                              </m:r>
                              <m:r>
                                <a:rPr lang="en-US" sz="3200" i="1">
                                  <a:latin typeface="Cambria Math" panose="02040503050406030204" pitchFamily="18" charset="0"/>
                                </a:rPr>
                                <m:t>𝑥</m:t>
                              </m:r>
                            </m:sup>
                          </m:sSup>
                        </m:den>
                      </m:f>
                    </m:oMath>
                  </m:oMathPara>
                </a14:m>
                <a:endParaRPr lang="en-US" sz="3200" i="1" dirty="0">
                  <a:latin typeface="Candara" panose="020E0502030303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893579" y="913424"/>
                <a:ext cx="5455596" cy="1967462"/>
              </a:xfrm>
              <a:prstGeom prst="rect">
                <a:avLst/>
              </a:prstGeom>
              <a:blipFill>
                <a:blip r:embed="rId2"/>
                <a:stretch>
                  <a:fillRect r="-232" b="-3205"/>
                </a:stretch>
              </a:blipFill>
            </p:spPr>
            <p:txBody>
              <a:bodyPr/>
              <a:lstStyle/>
              <a:p>
                <a:r>
                  <a:rPr lang="en-US">
                    <a:noFill/>
                  </a:rPr>
                  <a:t> </a:t>
                </a:r>
              </a:p>
            </p:txBody>
          </p:sp>
        </mc:Fallback>
      </mc:AlternateContent>
      <p:sp>
        <p:nvSpPr>
          <p:cNvPr id="4" name="Rectangle 3"/>
          <p:cNvSpPr/>
          <p:nvPr/>
        </p:nvSpPr>
        <p:spPr>
          <a:xfrm>
            <a:off x="5753099" y="3701377"/>
            <a:ext cx="4219738" cy="928743"/>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i="1" dirty="0">
              <a:latin typeface="Candara" panose="020E0502030303020204" pitchFamily="34" charset="0"/>
            </a:endParaRPr>
          </a:p>
        </p:txBody>
      </p:sp>
      <p:sp>
        <p:nvSpPr>
          <p:cNvPr id="7" name="TextBox 6"/>
          <p:cNvSpPr txBox="1"/>
          <p:nvPr/>
        </p:nvSpPr>
        <p:spPr>
          <a:xfrm>
            <a:off x="8067306" y="3321891"/>
            <a:ext cx="1664332" cy="346840"/>
          </a:xfrm>
          <a:prstGeom prst="rect">
            <a:avLst/>
          </a:prstGeom>
        </p:spPr>
        <p:txBody>
          <a:bodyPr vert="horz" wrap="none" lIns="91440" tIns="0" rIns="45720" bIns="0" rtlCol="0" anchor="t">
            <a:normAutofit fontScale="85000" lnSpcReduction="20000"/>
            <a:scene3d>
              <a:camera prst="orthographicFront"/>
              <a:lightRig rig="threePt" dir="t">
                <a:rot lat="0" lon="0" rev="4800000"/>
              </a:lightRig>
            </a:scene3d>
            <a:sp3d prstMaterial="matte">
              <a:bevelT w="50800" h="10160"/>
            </a:sp3d>
          </a:bodyPr>
          <a:lstStyle/>
          <a:p>
            <a:pPr algn="ctr"/>
            <a:r>
              <a:rPr lang="en-US" sz="3200" dirty="0">
                <a:solidFill>
                  <a:srgbClr val="0000FF"/>
                </a:solidFill>
                <a:latin typeface="Candara" panose="020E0502030303020204" pitchFamily="34" charset="0"/>
              </a:rPr>
              <a:t>sigmoid gate</a:t>
            </a:r>
          </a:p>
        </p:txBody>
      </p:sp>
      <mc:AlternateContent xmlns:mc="http://schemas.openxmlformats.org/markup-compatibility/2006" xmlns:a14="http://schemas.microsoft.com/office/drawing/2010/main">
        <mc:Choice Requires="a14">
          <p:sp>
            <p:nvSpPr>
              <p:cNvPr id="72" name="Rectangle 71"/>
              <p:cNvSpPr/>
              <p:nvPr/>
            </p:nvSpPr>
            <p:spPr>
              <a:xfrm>
                <a:off x="5750199" y="4863008"/>
                <a:ext cx="4423390" cy="1047274"/>
              </a:xfrm>
              <a:prstGeom prst="rect">
                <a:avLst/>
              </a:prstGeom>
            </p:spPr>
            <p:txBody>
              <a:bodyPr wrap="none">
                <a:spAutoFit/>
              </a:bodyPr>
              <a:lstStyle/>
              <a:p>
                <a:pPr marL="11112"/>
                <a14:m>
                  <m:oMathPara xmlns:m="http://schemas.openxmlformats.org/officeDocument/2006/math">
                    <m:oMathParaPr>
                      <m:jc m:val="left"/>
                    </m:oMathParaPr>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𝑑</m:t>
                          </m:r>
                          <m:r>
                            <a:rPr lang="en-US" sz="2000" i="1">
                              <a:solidFill>
                                <a:srgbClr val="FF0000"/>
                              </a:solidFill>
                              <a:latin typeface="Cambria Math" panose="02040503050406030204" pitchFamily="18" charset="0"/>
                              <a:ea typeface="Cambria Math" charset="0"/>
                              <a:cs typeface="Cambria Math" charset="0"/>
                            </a:rPr>
                            <m:t>𝜎</m:t>
                          </m:r>
                          <m:r>
                            <a:rPr lang="en-US" sz="2000" i="1">
                              <a:solidFill>
                                <a:srgbClr val="FF0000"/>
                              </a:solidFill>
                              <a:latin typeface="Cambria Math" panose="02040503050406030204" pitchFamily="18" charset="0"/>
                              <a:ea typeface="Cambria Math" charset="0"/>
                              <a:cs typeface="Cambria Math" charset="0"/>
                            </a:rPr>
                            <m:t>(</m:t>
                          </m:r>
                          <m:r>
                            <a:rPr lang="en-US" sz="2000" i="1">
                              <a:solidFill>
                                <a:srgbClr val="FF0000"/>
                              </a:solidFill>
                              <a:latin typeface="Cambria Math" panose="02040503050406030204" pitchFamily="18" charset="0"/>
                              <a:ea typeface="Cambria Math" charset="0"/>
                              <a:cs typeface="Cambria Math" charset="0"/>
                            </a:rPr>
                            <m:t>𝑥</m:t>
                          </m:r>
                          <m:r>
                            <a:rPr lang="en-US" sz="2000" i="1">
                              <a:solidFill>
                                <a:srgbClr val="FF0000"/>
                              </a:solidFill>
                              <a:latin typeface="Cambria Math" panose="02040503050406030204" pitchFamily="18" charset="0"/>
                              <a:ea typeface="Cambria Math" charset="0"/>
                              <a:cs typeface="Cambria Math" charset="0"/>
                            </a:rPr>
                            <m:t>)</m:t>
                          </m:r>
                        </m:num>
                        <m:den>
                          <m:r>
                            <a:rPr lang="en-US" sz="2000" i="1">
                              <a:solidFill>
                                <a:srgbClr val="FF0000"/>
                              </a:solidFill>
                              <a:latin typeface="Cambria Math" panose="02040503050406030204" pitchFamily="18" charset="0"/>
                            </a:rPr>
                            <m:t>𝑑𝑥</m:t>
                          </m:r>
                        </m:den>
                      </m:f>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sSup>
                            <m:sSupPr>
                              <m:ctrlPr>
                                <a:rPr lang="el-GR" sz="2000" i="1">
                                  <a:solidFill>
                                    <a:srgbClr val="FF0000"/>
                                  </a:solidFill>
                                  <a:latin typeface="Cambria Math" panose="02040503050406030204" pitchFamily="18" charset="0"/>
                                </a:rPr>
                              </m:ctrlPr>
                            </m:sSupPr>
                            <m:e>
                              <m:r>
                                <a:rPr lang="el-GR" sz="2000" i="1">
                                  <a:solidFill>
                                    <a:srgbClr val="FF0000"/>
                                  </a:solidFill>
                                  <a:latin typeface="Cambria Math" panose="02040503050406030204" pitchFamily="18" charset="0"/>
                                </a:rPr>
                                <m:t>𝑒</m:t>
                              </m:r>
                            </m:e>
                            <m:sup>
                              <m:r>
                                <a:rPr lang="el-GR"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𝑥</m:t>
                              </m:r>
                            </m:sup>
                          </m:sSup>
                        </m:num>
                        <m:den>
                          <m:sSup>
                            <m:sSupPr>
                              <m:ctrlPr>
                                <a:rPr lang="el-GR" sz="2000" i="1">
                                  <a:solidFill>
                                    <a:srgbClr val="FF0000"/>
                                  </a:solidFill>
                                  <a:latin typeface="Cambria Math" panose="02040503050406030204" pitchFamily="18" charset="0"/>
                                </a:rPr>
                              </m:ctrlPr>
                            </m:sSupPr>
                            <m:e>
                              <m:r>
                                <a:rPr lang="en-US" sz="2000" i="1">
                                  <a:solidFill>
                                    <a:srgbClr val="FF0000"/>
                                  </a:solidFill>
                                  <a:latin typeface="Cambria Math" panose="02040503050406030204" pitchFamily="18" charset="0"/>
                                </a:rPr>
                                <m:t>(1+</m:t>
                              </m:r>
                              <m:r>
                                <a:rPr lang="el-GR" sz="2000" i="1">
                                  <a:solidFill>
                                    <a:srgbClr val="FF0000"/>
                                  </a:solidFill>
                                  <a:latin typeface="Cambria Math" panose="02040503050406030204" pitchFamily="18" charset="0"/>
                                </a:rPr>
                                <m:t>𝑒</m:t>
                              </m:r>
                            </m:e>
                            <m:sup>
                              <m:r>
                                <a:rPr lang="el-GR"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𝑥</m:t>
                              </m:r>
                            </m:sup>
                          </m:sSup>
                          <m:r>
                            <a:rPr lang="en-US" sz="2000" i="1">
                              <a:solidFill>
                                <a:srgbClr val="FF0000"/>
                              </a:solidFill>
                              <a:latin typeface="Cambria Math" panose="02040503050406030204" pitchFamily="18" charset="0"/>
                            </a:rPr>
                            <m:t>)</m:t>
                          </m:r>
                          <m:r>
                            <a:rPr lang="en-US" sz="2000" i="1" baseline="30000">
                              <a:solidFill>
                                <a:srgbClr val="FF0000"/>
                              </a:solidFill>
                              <a:latin typeface="Cambria Math" panose="02040503050406030204" pitchFamily="18" charset="0"/>
                            </a:rPr>
                            <m:t>2</m:t>
                          </m:r>
                        </m:den>
                      </m:f>
                      <m:r>
                        <a:rPr lang="en-US" sz="2000" i="1">
                          <a:solidFill>
                            <a:srgbClr val="FF0000"/>
                          </a:solidFill>
                          <a:latin typeface="Cambria Math" panose="02040503050406030204" pitchFamily="18" charset="0"/>
                        </a:rPr>
                        <m:t>=(1−</m:t>
                      </m:r>
                      <m:r>
                        <a:rPr lang="en-US" sz="2000" i="1">
                          <a:solidFill>
                            <a:srgbClr val="FF0000"/>
                          </a:solidFill>
                          <a:latin typeface="Cambria Math" panose="02040503050406030204" pitchFamily="18" charset="0"/>
                          <a:ea typeface="Cambria Math" charset="0"/>
                          <a:cs typeface="Cambria Math" charset="0"/>
                        </a:rPr>
                        <m:t>𝜎</m:t>
                      </m:r>
                      <m:d>
                        <m:dPr>
                          <m:ctrlPr>
                            <a:rPr lang="en-US" sz="2000" i="1">
                              <a:solidFill>
                                <a:srgbClr val="FF0000"/>
                              </a:solidFill>
                              <a:latin typeface="Cambria Math" panose="02040503050406030204" pitchFamily="18" charset="0"/>
                              <a:ea typeface="Cambria Math" charset="0"/>
                              <a:cs typeface="Cambria Math" charset="0"/>
                            </a:rPr>
                          </m:ctrlPr>
                        </m:dPr>
                        <m:e>
                          <m:r>
                            <a:rPr lang="en-US" sz="2000" i="1">
                              <a:solidFill>
                                <a:srgbClr val="FF0000"/>
                              </a:solidFill>
                              <a:latin typeface="Cambria Math" panose="02040503050406030204" pitchFamily="18" charset="0"/>
                              <a:ea typeface="Cambria Math" charset="0"/>
                              <a:cs typeface="Cambria Math" charset="0"/>
                            </a:rPr>
                            <m:t>𝑥</m:t>
                          </m:r>
                        </m:e>
                      </m:d>
                      <m:r>
                        <a:rPr lang="en-US" sz="2000" i="1">
                          <a:solidFill>
                            <a:srgbClr val="FF0000"/>
                          </a:solidFill>
                          <a:latin typeface="Cambria Math" panose="02040503050406030204" pitchFamily="18" charset="0"/>
                          <a:ea typeface="Cambria Math" charset="0"/>
                          <a:cs typeface="Cambria Math" charset="0"/>
                        </a:rPr>
                        <m:t>)</m:t>
                      </m:r>
                      <m:r>
                        <a:rPr lang="en-US" sz="2000" i="1">
                          <a:solidFill>
                            <a:srgbClr val="FF0000"/>
                          </a:solidFill>
                          <a:latin typeface="Cambria Math" panose="02040503050406030204" pitchFamily="18" charset="0"/>
                          <a:ea typeface="Cambria Math" charset="0"/>
                          <a:cs typeface="Cambria Math" charset="0"/>
                        </a:rPr>
                        <m:t>𝜎</m:t>
                      </m:r>
                      <m:r>
                        <a:rPr lang="en-US" sz="2000" i="1">
                          <a:solidFill>
                            <a:srgbClr val="FF0000"/>
                          </a:solidFill>
                          <a:latin typeface="Cambria Math" panose="02040503050406030204" pitchFamily="18" charset="0"/>
                          <a:ea typeface="Cambria Math" charset="0"/>
                          <a:cs typeface="Cambria Math" charset="0"/>
                        </a:rPr>
                        <m:t>(</m:t>
                      </m:r>
                      <m:r>
                        <a:rPr lang="en-US" sz="2000" i="1">
                          <a:solidFill>
                            <a:srgbClr val="FF0000"/>
                          </a:solidFill>
                          <a:latin typeface="Cambria Math" panose="02040503050406030204" pitchFamily="18" charset="0"/>
                          <a:ea typeface="Cambria Math" charset="0"/>
                          <a:cs typeface="Cambria Math" charset="0"/>
                        </a:rPr>
                        <m:t>𝑥</m:t>
                      </m:r>
                      <m:r>
                        <a:rPr lang="en-US" sz="2000" i="1">
                          <a:solidFill>
                            <a:srgbClr val="FF0000"/>
                          </a:solidFill>
                          <a:latin typeface="Cambria Math" panose="02040503050406030204" pitchFamily="18" charset="0"/>
                          <a:ea typeface="Cambria Math" charset="0"/>
                          <a:cs typeface="Cambria Math" charset="0"/>
                        </a:rPr>
                        <m:t>)</m:t>
                      </m:r>
                    </m:oMath>
                  </m:oMathPara>
                </a14:m>
                <a:endParaRPr lang="en-US" sz="2000" i="1" dirty="0">
                  <a:solidFill>
                    <a:srgbClr val="FF0000"/>
                  </a:solidFill>
                  <a:latin typeface="Candara" panose="020E0502030303020204" pitchFamily="34" charset="0"/>
                </a:endParaRPr>
              </a:p>
              <a:p>
                <a:r>
                  <a:rPr lang="en-US" sz="2000" i="1" dirty="0">
                    <a:solidFill>
                      <a:srgbClr val="FF0000"/>
                    </a:solidFill>
                    <a:latin typeface="Candara" panose="020E0502030303020204" pitchFamily="34" charset="0"/>
                  </a:rPr>
                  <a:t>(1-0.73)(0.73)(1)=0.2</a:t>
                </a:r>
              </a:p>
            </p:txBody>
          </p:sp>
        </mc:Choice>
        <mc:Fallback xmlns="">
          <p:sp>
            <p:nvSpPr>
              <p:cNvPr id="72" name="Rectangle 71"/>
              <p:cNvSpPr>
                <a:spLocks noRot="1" noChangeAspect="1" noMove="1" noResize="1" noEditPoints="1" noAdjustHandles="1" noChangeArrowheads="1" noChangeShapeType="1" noTextEdit="1"/>
              </p:cNvSpPr>
              <p:nvPr/>
            </p:nvSpPr>
            <p:spPr>
              <a:xfrm>
                <a:off x="5750199" y="4863008"/>
                <a:ext cx="4423390" cy="1047274"/>
              </a:xfrm>
              <a:prstGeom prst="rect">
                <a:avLst/>
              </a:prstGeom>
              <a:blipFill>
                <a:blip r:embed="rId3"/>
                <a:stretch>
                  <a:fillRect l="-1429" b="-8434"/>
                </a:stretch>
              </a:blipFill>
            </p:spPr>
            <p:txBody>
              <a:bodyPr/>
              <a:lstStyle/>
              <a:p>
                <a:r>
                  <a:rPr lang="en-US">
                    <a:noFill/>
                  </a:rPr>
                  <a:t> </a:t>
                </a:r>
              </a:p>
            </p:txBody>
          </p:sp>
        </mc:Fallback>
      </mc:AlternateContent>
    </p:spTree>
    <p:extLst>
      <p:ext uri="{BB962C8B-B14F-4D97-AF65-F5344CB8AC3E}">
        <p14:creationId xmlns:p14="http://schemas.microsoft.com/office/powerpoint/2010/main" val="25173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Exercise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dirty="0"/>
          </a:p>
        </p:txBody>
      </p:sp>
      <p:sp>
        <p:nvSpPr>
          <p:cNvPr id="9" name="Oval 8"/>
          <p:cNvSpPr>
            <a:spLocks noChangeAspect="1"/>
          </p:cNvSpPr>
          <p:nvPr/>
        </p:nvSpPr>
        <p:spPr>
          <a:xfrm>
            <a:off x="2548178" y="193190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10" name="Elbow Connector 9"/>
          <p:cNvCxnSpPr>
            <a:endCxn id="9" idx="0"/>
          </p:cNvCxnSpPr>
          <p:nvPr/>
        </p:nvCxnSpPr>
        <p:spPr>
          <a:xfrm>
            <a:off x="1862378" y="1600165"/>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9" idx="4"/>
          </p:cNvCxnSpPr>
          <p:nvPr/>
        </p:nvCxnSpPr>
        <p:spPr>
          <a:xfrm flipV="1">
            <a:off x="1862378" y="2465308"/>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a:stCxn id="9" idx="6"/>
            <a:endCxn id="41" idx="0"/>
          </p:cNvCxnSpPr>
          <p:nvPr/>
        </p:nvCxnSpPr>
        <p:spPr>
          <a:xfrm>
            <a:off x="3081579" y="2198607"/>
            <a:ext cx="766521" cy="6027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2563677" y="3845805"/>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sp>
        <p:nvSpPr>
          <p:cNvPr id="41" name="Oval 40"/>
          <p:cNvSpPr>
            <a:spLocks noChangeAspect="1"/>
          </p:cNvSpPr>
          <p:nvPr/>
        </p:nvSpPr>
        <p:spPr>
          <a:xfrm>
            <a:off x="3581399" y="280131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4" name="Elbow Connector 43"/>
          <p:cNvCxnSpPr>
            <a:stCxn id="38" idx="6"/>
            <a:endCxn id="41" idx="4"/>
          </p:cNvCxnSpPr>
          <p:nvPr/>
        </p:nvCxnSpPr>
        <p:spPr>
          <a:xfrm flipV="1">
            <a:off x="3097077" y="3334719"/>
            <a:ext cx="751022" cy="7777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stCxn id="41" idx="6"/>
            <a:endCxn id="48" idx="0"/>
          </p:cNvCxnSpPr>
          <p:nvPr/>
        </p:nvCxnSpPr>
        <p:spPr>
          <a:xfrm>
            <a:off x="4114799" y="3068019"/>
            <a:ext cx="800100" cy="88201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48" name="Oval 47"/>
          <p:cNvSpPr>
            <a:spLocks noChangeAspect="1"/>
          </p:cNvSpPr>
          <p:nvPr/>
        </p:nvSpPr>
        <p:spPr>
          <a:xfrm>
            <a:off x="4648199" y="395002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9" name="Elbow Connector 48"/>
          <p:cNvCxnSpPr>
            <a:cxnSpLocks/>
            <a:endCxn id="48" idx="4"/>
          </p:cNvCxnSpPr>
          <p:nvPr/>
        </p:nvCxnSpPr>
        <p:spPr>
          <a:xfrm flipV="1">
            <a:off x="1904999" y="4483429"/>
            <a:ext cx="3009900" cy="9086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56" name="Oval 55"/>
          <p:cNvSpPr>
            <a:spLocks noChangeAspect="1"/>
          </p:cNvSpPr>
          <p:nvPr/>
        </p:nvSpPr>
        <p:spPr>
          <a:xfrm>
            <a:off x="5829299" y="3936253"/>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57" name="Elbow Connector 56"/>
          <p:cNvCxnSpPr>
            <a:stCxn id="48" idx="6"/>
            <a:endCxn id="56" idx="2"/>
          </p:cNvCxnSpPr>
          <p:nvPr/>
        </p:nvCxnSpPr>
        <p:spPr>
          <a:xfrm flipV="1">
            <a:off x="5181599" y="4202953"/>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Oval 59"/>
          <p:cNvSpPr>
            <a:spLocks noChangeAspect="1"/>
          </p:cNvSpPr>
          <p:nvPr/>
        </p:nvSpPr>
        <p:spPr>
          <a:xfrm>
            <a:off x="704365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err="1">
                <a:latin typeface="Candara" panose="020E0502030303020204" pitchFamily="34" charset="0"/>
              </a:rPr>
              <a:t>exp</a:t>
            </a:r>
            <a:endParaRPr lang="en-US" i="1" dirty="0">
              <a:latin typeface="Candara" panose="020E0502030303020204" pitchFamily="34" charset="0"/>
            </a:endParaRPr>
          </a:p>
        </p:txBody>
      </p:sp>
      <p:cxnSp>
        <p:nvCxnSpPr>
          <p:cNvPr id="61" name="Elbow Connector 56"/>
          <p:cNvCxnSpPr/>
          <p:nvPr/>
        </p:nvCxnSpPr>
        <p:spPr>
          <a:xfrm flipV="1">
            <a:off x="639595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Oval 61"/>
          <p:cNvSpPr>
            <a:spLocks noChangeAspect="1"/>
          </p:cNvSpPr>
          <p:nvPr/>
        </p:nvSpPr>
        <p:spPr>
          <a:xfrm>
            <a:off x="822927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63" name="Elbow Connector 56"/>
          <p:cNvCxnSpPr/>
          <p:nvPr/>
        </p:nvCxnSpPr>
        <p:spPr>
          <a:xfrm flipV="1">
            <a:off x="758157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p:nvPr/>
        </p:nvCxnSpPr>
        <p:spPr>
          <a:xfrm>
            <a:off x="1900478" y="3535506"/>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Elbow Connector 69"/>
          <p:cNvCxnSpPr/>
          <p:nvPr/>
        </p:nvCxnSpPr>
        <p:spPr>
          <a:xfrm flipV="1">
            <a:off x="1900478" y="4400649"/>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7" name="Oval 76"/>
          <p:cNvSpPr>
            <a:spLocks noChangeAspect="1"/>
          </p:cNvSpPr>
          <p:nvPr/>
        </p:nvSpPr>
        <p:spPr>
          <a:xfrm>
            <a:off x="9406179" y="388071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78" name="Elbow Connector 56"/>
          <p:cNvCxnSpPr/>
          <p:nvPr/>
        </p:nvCxnSpPr>
        <p:spPr>
          <a:xfrm flipV="1">
            <a:off x="875847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Elbow Connector 56"/>
          <p:cNvCxnSpPr/>
          <p:nvPr/>
        </p:nvCxnSpPr>
        <p:spPr>
          <a:xfrm flipV="1">
            <a:off x="994409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709979" y="121920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1" name="TextBox 80"/>
          <p:cNvSpPr txBox="1"/>
          <p:nvPr/>
        </p:nvSpPr>
        <p:spPr>
          <a:xfrm>
            <a:off x="1709979" y="2298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2" name="TextBox 81"/>
          <p:cNvSpPr txBox="1"/>
          <p:nvPr/>
        </p:nvSpPr>
        <p:spPr>
          <a:xfrm>
            <a:off x="1709979" y="3136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1</a:t>
            </a:r>
            <a:r>
              <a:rPr lang="en-US" sz="2000" i="1" dirty="0">
                <a:latin typeface="Candara" panose="020E0502030303020204" pitchFamily="34" charset="0"/>
              </a:rPr>
              <a:t>: 3</a:t>
            </a:r>
          </a:p>
        </p:txBody>
      </p:sp>
      <p:sp>
        <p:nvSpPr>
          <p:cNvPr id="83" name="TextBox 82"/>
          <p:cNvSpPr txBox="1"/>
          <p:nvPr/>
        </p:nvSpPr>
        <p:spPr>
          <a:xfrm>
            <a:off x="1709979" y="4279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1</a:t>
            </a:r>
            <a:r>
              <a:rPr lang="en-US" sz="2000" i="1" dirty="0">
                <a:latin typeface="Candara" panose="020E0502030303020204" pitchFamily="34" charset="0"/>
              </a:rPr>
              <a:t>: -1</a:t>
            </a:r>
          </a:p>
        </p:txBody>
      </p:sp>
      <p:sp>
        <p:nvSpPr>
          <p:cNvPr id="84" name="TextBox 83"/>
          <p:cNvSpPr txBox="1"/>
          <p:nvPr/>
        </p:nvSpPr>
        <p:spPr>
          <a:xfrm>
            <a:off x="1714500" y="5041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b: 6</a:t>
            </a:r>
          </a:p>
        </p:txBody>
      </p:sp>
      <p:sp>
        <p:nvSpPr>
          <p:cNvPr id="85" name="TextBox 84"/>
          <p:cNvSpPr txBox="1"/>
          <p:nvPr/>
        </p:nvSpPr>
        <p:spPr>
          <a:xfrm>
            <a:off x="3115158" y="18412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6" name="TextBox 85"/>
          <p:cNvSpPr txBox="1"/>
          <p:nvPr/>
        </p:nvSpPr>
        <p:spPr>
          <a:xfrm>
            <a:off x="3157779" y="379192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7" name="TextBox 86"/>
          <p:cNvSpPr txBox="1"/>
          <p:nvPr/>
        </p:nvSpPr>
        <p:spPr>
          <a:xfrm>
            <a:off x="4209080" y="270572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8" name="TextBox 87"/>
          <p:cNvSpPr txBox="1"/>
          <p:nvPr/>
        </p:nvSpPr>
        <p:spPr>
          <a:xfrm>
            <a:off x="5215340" y="379646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9" name="TextBox 88"/>
          <p:cNvSpPr txBox="1"/>
          <p:nvPr/>
        </p:nvSpPr>
        <p:spPr>
          <a:xfrm>
            <a:off x="6374806" y="380864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0" name="TextBox 89"/>
          <p:cNvSpPr txBox="1"/>
          <p:nvPr/>
        </p:nvSpPr>
        <p:spPr>
          <a:xfrm>
            <a:off x="7543800" y="3804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1" name="TextBox 90"/>
          <p:cNvSpPr txBox="1"/>
          <p:nvPr/>
        </p:nvSpPr>
        <p:spPr>
          <a:xfrm>
            <a:off x="8703266" y="378467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2" name="TextBox 91"/>
          <p:cNvSpPr txBox="1"/>
          <p:nvPr/>
        </p:nvSpPr>
        <p:spPr>
          <a:xfrm>
            <a:off x="9939580" y="372527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3" name="TextBox 92"/>
          <p:cNvSpPr txBox="1"/>
          <p:nvPr/>
        </p:nvSpPr>
        <p:spPr>
          <a:xfrm>
            <a:off x="9939579" y="4185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4" name="TextBox 93"/>
          <p:cNvSpPr txBox="1"/>
          <p:nvPr/>
        </p:nvSpPr>
        <p:spPr>
          <a:xfrm>
            <a:off x="8686800" y="418464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5" name="TextBox 94"/>
          <p:cNvSpPr txBox="1"/>
          <p:nvPr/>
        </p:nvSpPr>
        <p:spPr>
          <a:xfrm>
            <a:off x="7525393" y="418464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6" name="TextBox 95"/>
          <p:cNvSpPr txBox="1"/>
          <p:nvPr/>
        </p:nvSpPr>
        <p:spPr>
          <a:xfrm>
            <a:off x="6361405" y="416119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7" name="TextBox 96"/>
          <p:cNvSpPr txBox="1"/>
          <p:nvPr/>
        </p:nvSpPr>
        <p:spPr>
          <a:xfrm>
            <a:off x="5182081" y="4203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8" name="TextBox 97"/>
          <p:cNvSpPr txBox="1"/>
          <p:nvPr/>
        </p:nvSpPr>
        <p:spPr>
          <a:xfrm>
            <a:off x="4172918" y="306327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9" name="TextBox 98"/>
          <p:cNvSpPr txBox="1"/>
          <p:nvPr/>
        </p:nvSpPr>
        <p:spPr>
          <a:xfrm>
            <a:off x="1786180" y="539917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100" name="TextBox 99"/>
          <p:cNvSpPr txBox="1"/>
          <p:nvPr/>
        </p:nvSpPr>
        <p:spPr>
          <a:xfrm>
            <a:off x="3098046" y="220168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101" name="TextBox 100"/>
          <p:cNvSpPr txBox="1"/>
          <p:nvPr/>
        </p:nvSpPr>
        <p:spPr>
          <a:xfrm>
            <a:off x="3125813" y="413555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102" name="TextBox 101"/>
          <p:cNvSpPr txBox="1"/>
          <p:nvPr/>
        </p:nvSpPr>
        <p:spPr>
          <a:xfrm>
            <a:off x="1752601" y="160698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4" name="TextBox 103"/>
          <p:cNvSpPr txBox="1"/>
          <p:nvPr/>
        </p:nvSpPr>
        <p:spPr>
          <a:xfrm>
            <a:off x="1752601" y="351285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mc:AlternateContent xmlns:mc="http://schemas.openxmlformats.org/markup-compatibility/2006" xmlns:a14="http://schemas.microsoft.com/office/drawing/2010/main">
        <mc:Choice Requires="a14">
          <p:sp>
            <p:nvSpPr>
              <p:cNvPr id="3" name="Rectangle 2"/>
              <p:cNvSpPr/>
              <p:nvPr/>
            </p:nvSpPr>
            <p:spPr>
              <a:xfrm>
                <a:off x="4981800" y="938520"/>
                <a:ext cx="5617500" cy="1034066"/>
              </a:xfrm>
              <a:prstGeom prst="rect">
                <a:avLst/>
              </a:prstGeom>
            </p:spPr>
            <p:txBody>
              <a:bodyPr wrap="none">
                <a:spAutoFit/>
              </a:bodyPr>
              <a:lstStyle/>
              <a:p>
                <a:pPr marL="11112"/>
                <a14:m>
                  <m:oMathPara xmlns:m="http://schemas.openxmlformats.org/officeDocument/2006/math">
                    <m:oMathParaPr>
                      <m:jc m:val="right"/>
                    </m:oMathParaPr>
                    <m:oMath xmlns:m="http://schemas.openxmlformats.org/officeDocument/2006/math">
                      <m:r>
                        <a:rPr lang="en-US" sz="3200" i="1">
                          <a:latin typeface="Cambria Math" charset="0"/>
                        </a:rPr>
                        <m:t>𝑓</m:t>
                      </m:r>
                      <m:d>
                        <m:dPr>
                          <m:ctrlPr>
                            <a:rPr lang="en-US" sz="3200" i="1">
                              <a:latin typeface="Cambria Math" panose="02040503050406030204" pitchFamily="18" charset="0"/>
                            </a:rPr>
                          </m:ctrlPr>
                        </m:dPr>
                        <m:e>
                          <m:r>
                            <a:rPr lang="en-US" sz="3200" i="1">
                              <a:latin typeface="Cambria Math" charset="0"/>
                            </a:rPr>
                            <m:t>𝑤</m:t>
                          </m:r>
                          <m:r>
                            <a:rPr lang="en-US" sz="3200" i="1">
                              <a:latin typeface="Cambria Math" charset="0"/>
                            </a:rPr>
                            <m:t>,</m:t>
                          </m:r>
                          <m:r>
                            <a:rPr lang="en-US" sz="3200" i="1">
                              <a:latin typeface="Cambria Math" charset="0"/>
                            </a:rPr>
                            <m:t>𝑥</m:t>
                          </m:r>
                        </m:e>
                      </m:d>
                      <m:r>
                        <a:rPr lang="en-US" sz="3200" i="1">
                          <a:latin typeface="Cambria Math" charset="0"/>
                        </a:rPr>
                        <m:t>=</m:t>
                      </m:r>
                      <m:f>
                        <m:fPr>
                          <m:ctrlPr>
                            <a:rPr lang="en-US" sz="3200" i="1">
                              <a:latin typeface="Cambria Math" panose="02040503050406030204" pitchFamily="18" charset="0"/>
                            </a:rPr>
                          </m:ctrlPr>
                        </m:fPr>
                        <m:num>
                          <m:r>
                            <a:rPr lang="en-US" sz="3200" i="1">
                              <a:latin typeface="Cambria Math" charset="0"/>
                            </a:rPr>
                            <m:t>1</m:t>
                          </m:r>
                        </m:num>
                        <m:den>
                          <m:r>
                            <a:rPr lang="en-US" sz="3200" i="1">
                              <a:latin typeface="Cambria Math" charset="0"/>
                            </a:rPr>
                            <m:t>1+</m:t>
                          </m:r>
                          <m:sSup>
                            <m:sSupPr>
                              <m:ctrlPr>
                                <a:rPr lang="el-GR" sz="3200" i="1">
                                  <a:latin typeface="Cambria Math" panose="02040503050406030204" pitchFamily="18" charset="0"/>
                                </a:rPr>
                              </m:ctrlPr>
                            </m:sSupPr>
                            <m:e>
                              <m:r>
                                <a:rPr lang="el-GR" sz="3200" i="1">
                                  <a:latin typeface="Cambria Math" charset="0"/>
                                </a:rPr>
                                <m:t>𝑒</m:t>
                              </m:r>
                            </m:e>
                            <m:sup>
                              <m:r>
                                <a:rPr lang="el-GR" sz="3200" i="1">
                                  <a:latin typeface="Cambria Math" charset="0"/>
                                </a:rPr>
                                <m:t>−</m:t>
                              </m:r>
                              <m:r>
                                <a:rPr lang="en-US" sz="3200" i="1">
                                  <a:latin typeface="Cambria Math" charset="0"/>
                                </a:rPr>
                                <m:t>(</m:t>
                              </m:r>
                              <m:r>
                                <a:rPr lang="en-US" sz="3200" i="1">
                                  <a:latin typeface="Cambria Math" charset="0"/>
                                </a:rPr>
                                <m:t>𝑤</m:t>
                              </m:r>
                              <m:r>
                                <a:rPr lang="en-US" sz="3200" i="1" baseline="-25000">
                                  <a:latin typeface="Cambria Math" charset="0"/>
                                </a:rPr>
                                <m:t>0</m:t>
                              </m:r>
                              <m:r>
                                <a:rPr lang="en-US" sz="3200" i="1">
                                  <a:latin typeface="Cambria Math" charset="0"/>
                                </a:rPr>
                                <m:t>𝑥</m:t>
                              </m:r>
                              <m:r>
                                <a:rPr lang="en-US" sz="3200" i="1" baseline="-25000">
                                  <a:latin typeface="Cambria Math" charset="0"/>
                                </a:rPr>
                                <m:t>0</m:t>
                              </m:r>
                              <m:r>
                                <a:rPr lang="en-US" sz="3200" i="1">
                                  <a:latin typeface="Cambria Math" charset="0"/>
                                </a:rPr>
                                <m:t>+</m:t>
                              </m:r>
                              <m:r>
                                <a:rPr lang="en-US" sz="3200" i="1">
                                  <a:latin typeface="Cambria Math" charset="0"/>
                                </a:rPr>
                                <m:t>𝑤</m:t>
                              </m:r>
                              <m:r>
                                <a:rPr lang="en-US" sz="3200" i="1" baseline="-25000">
                                  <a:latin typeface="Cambria Math" charset="0"/>
                                </a:rPr>
                                <m:t>1</m:t>
                              </m:r>
                              <m:r>
                                <a:rPr lang="en-US" sz="3200" i="1">
                                  <a:latin typeface="Cambria Math" charset="0"/>
                                </a:rPr>
                                <m:t>𝑥</m:t>
                              </m:r>
                              <m:r>
                                <a:rPr lang="en-US" sz="3200" i="1" baseline="-25000">
                                  <a:latin typeface="Cambria Math" charset="0"/>
                                </a:rPr>
                                <m:t>1</m:t>
                              </m:r>
                              <m:r>
                                <a:rPr lang="en-US" sz="3200" i="1">
                                  <a:latin typeface="Cambria Math" charset="0"/>
                                </a:rPr>
                                <m:t>+</m:t>
                              </m:r>
                              <m:r>
                                <a:rPr lang="en-US" sz="3200" i="1">
                                  <a:latin typeface="Cambria Math" charset="0"/>
                                </a:rPr>
                                <m:t>𝑏</m:t>
                              </m:r>
                              <m:r>
                                <a:rPr lang="en-US" sz="3200" i="1">
                                  <a:latin typeface="Cambria Math" charset="0"/>
                                </a:rPr>
                                <m:t>)</m:t>
                              </m:r>
                            </m:sup>
                          </m:sSup>
                        </m:den>
                      </m:f>
                    </m:oMath>
                  </m:oMathPara>
                </a14:m>
                <a:endParaRPr lang="en-US" sz="3200" i="1" dirty="0">
                  <a:latin typeface="Candara" panose="020E0502030303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981800" y="938520"/>
                <a:ext cx="5617500" cy="1034066"/>
              </a:xfrm>
              <a:prstGeom prst="rect">
                <a:avLst/>
              </a:prstGeom>
              <a:blipFill>
                <a:blip r:embed="rId2"/>
                <a:stretch>
                  <a:fillRect r="-451" b="-6024"/>
                </a:stretch>
              </a:blipFill>
            </p:spPr>
            <p:txBody>
              <a:bodyPr/>
              <a:lstStyle/>
              <a:p>
                <a:r>
                  <a:rPr lang="en-US">
                    <a:noFill/>
                  </a:rPr>
                  <a:t> </a:t>
                </a:r>
              </a:p>
            </p:txBody>
          </p:sp>
        </mc:Fallback>
      </mc:AlternateContent>
    </p:spTree>
    <p:extLst>
      <p:ext uri="{BB962C8B-B14F-4D97-AF65-F5344CB8AC3E}">
        <p14:creationId xmlns:p14="http://schemas.microsoft.com/office/powerpoint/2010/main" val="743785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Exercise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dirty="0"/>
          </a:p>
        </p:txBody>
      </p:sp>
      <p:sp>
        <p:nvSpPr>
          <p:cNvPr id="9" name="Oval 8"/>
          <p:cNvSpPr>
            <a:spLocks noChangeAspect="1"/>
          </p:cNvSpPr>
          <p:nvPr/>
        </p:nvSpPr>
        <p:spPr>
          <a:xfrm>
            <a:off x="2548178" y="193190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10" name="Elbow Connector 9"/>
          <p:cNvCxnSpPr>
            <a:endCxn id="9" idx="0"/>
          </p:cNvCxnSpPr>
          <p:nvPr/>
        </p:nvCxnSpPr>
        <p:spPr>
          <a:xfrm>
            <a:off x="1862378" y="1600165"/>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9" idx="4"/>
          </p:cNvCxnSpPr>
          <p:nvPr/>
        </p:nvCxnSpPr>
        <p:spPr>
          <a:xfrm flipV="1">
            <a:off x="1862378" y="2465308"/>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a:stCxn id="9" idx="6"/>
            <a:endCxn id="41" idx="0"/>
          </p:cNvCxnSpPr>
          <p:nvPr/>
        </p:nvCxnSpPr>
        <p:spPr>
          <a:xfrm>
            <a:off x="3081579" y="2198607"/>
            <a:ext cx="766521" cy="6027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2563677" y="3845805"/>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sp>
        <p:nvSpPr>
          <p:cNvPr id="41" name="Oval 40"/>
          <p:cNvSpPr>
            <a:spLocks noChangeAspect="1"/>
          </p:cNvSpPr>
          <p:nvPr/>
        </p:nvSpPr>
        <p:spPr>
          <a:xfrm>
            <a:off x="3581399" y="280131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4" name="Elbow Connector 43"/>
          <p:cNvCxnSpPr>
            <a:stCxn id="38" idx="6"/>
            <a:endCxn id="41" idx="4"/>
          </p:cNvCxnSpPr>
          <p:nvPr/>
        </p:nvCxnSpPr>
        <p:spPr>
          <a:xfrm flipV="1">
            <a:off x="3097077" y="3334719"/>
            <a:ext cx="751022" cy="7777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stCxn id="41" idx="6"/>
            <a:endCxn id="48" idx="0"/>
          </p:cNvCxnSpPr>
          <p:nvPr/>
        </p:nvCxnSpPr>
        <p:spPr>
          <a:xfrm>
            <a:off x="4114799" y="3068019"/>
            <a:ext cx="800100" cy="88201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48" name="Oval 47"/>
          <p:cNvSpPr>
            <a:spLocks noChangeAspect="1"/>
          </p:cNvSpPr>
          <p:nvPr/>
        </p:nvSpPr>
        <p:spPr>
          <a:xfrm>
            <a:off x="4648199" y="395002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9" name="Elbow Connector 48"/>
          <p:cNvCxnSpPr>
            <a:cxnSpLocks/>
            <a:endCxn id="48" idx="4"/>
          </p:cNvCxnSpPr>
          <p:nvPr/>
        </p:nvCxnSpPr>
        <p:spPr>
          <a:xfrm flipV="1">
            <a:off x="1904999" y="4483429"/>
            <a:ext cx="3009900" cy="9086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56" name="Oval 55"/>
          <p:cNvSpPr>
            <a:spLocks noChangeAspect="1"/>
          </p:cNvSpPr>
          <p:nvPr/>
        </p:nvSpPr>
        <p:spPr>
          <a:xfrm>
            <a:off x="5829299" y="3936253"/>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57" name="Elbow Connector 56"/>
          <p:cNvCxnSpPr>
            <a:stCxn id="48" idx="6"/>
            <a:endCxn id="56" idx="2"/>
          </p:cNvCxnSpPr>
          <p:nvPr/>
        </p:nvCxnSpPr>
        <p:spPr>
          <a:xfrm flipV="1">
            <a:off x="5181599" y="4202953"/>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Oval 59"/>
          <p:cNvSpPr>
            <a:spLocks noChangeAspect="1"/>
          </p:cNvSpPr>
          <p:nvPr/>
        </p:nvSpPr>
        <p:spPr>
          <a:xfrm>
            <a:off x="704365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err="1">
                <a:latin typeface="Candara" panose="020E0502030303020204" pitchFamily="34" charset="0"/>
              </a:rPr>
              <a:t>exp</a:t>
            </a:r>
            <a:endParaRPr lang="en-US" i="1" dirty="0">
              <a:latin typeface="Candara" panose="020E0502030303020204" pitchFamily="34" charset="0"/>
            </a:endParaRPr>
          </a:p>
        </p:txBody>
      </p:sp>
      <p:cxnSp>
        <p:nvCxnSpPr>
          <p:cNvPr id="61" name="Elbow Connector 56"/>
          <p:cNvCxnSpPr/>
          <p:nvPr/>
        </p:nvCxnSpPr>
        <p:spPr>
          <a:xfrm flipV="1">
            <a:off x="639595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Oval 61"/>
          <p:cNvSpPr>
            <a:spLocks noChangeAspect="1"/>
          </p:cNvSpPr>
          <p:nvPr/>
        </p:nvSpPr>
        <p:spPr>
          <a:xfrm>
            <a:off x="822927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63" name="Elbow Connector 56"/>
          <p:cNvCxnSpPr/>
          <p:nvPr/>
        </p:nvCxnSpPr>
        <p:spPr>
          <a:xfrm flipV="1">
            <a:off x="758157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p:nvPr/>
        </p:nvCxnSpPr>
        <p:spPr>
          <a:xfrm>
            <a:off x="1900478" y="3535506"/>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Elbow Connector 69"/>
          <p:cNvCxnSpPr/>
          <p:nvPr/>
        </p:nvCxnSpPr>
        <p:spPr>
          <a:xfrm flipV="1">
            <a:off x="1900478" y="4400649"/>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7" name="Oval 76"/>
          <p:cNvSpPr>
            <a:spLocks noChangeAspect="1"/>
          </p:cNvSpPr>
          <p:nvPr/>
        </p:nvSpPr>
        <p:spPr>
          <a:xfrm>
            <a:off x="9406179" y="388071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78" name="Elbow Connector 56"/>
          <p:cNvCxnSpPr/>
          <p:nvPr/>
        </p:nvCxnSpPr>
        <p:spPr>
          <a:xfrm flipV="1">
            <a:off x="875847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Elbow Connector 56"/>
          <p:cNvCxnSpPr/>
          <p:nvPr/>
        </p:nvCxnSpPr>
        <p:spPr>
          <a:xfrm flipV="1">
            <a:off x="994409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709979" y="121920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1" name="TextBox 80"/>
          <p:cNvSpPr txBox="1"/>
          <p:nvPr/>
        </p:nvSpPr>
        <p:spPr>
          <a:xfrm>
            <a:off x="1709979" y="2298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2" name="TextBox 81"/>
          <p:cNvSpPr txBox="1"/>
          <p:nvPr/>
        </p:nvSpPr>
        <p:spPr>
          <a:xfrm>
            <a:off x="1709979" y="3136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1</a:t>
            </a:r>
            <a:r>
              <a:rPr lang="en-US" sz="2000" i="1" dirty="0">
                <a:latin typeface="Candara" panose="020E0502030303020204" pitchFamily="34" charset="0"/>
              </a:rPr>
              <a:t>: 3</a:t>
            </a:r>
          </a:p>
        </p:txBody>
      </p:sp>
      <p:sp>
        <p:nvSpPr>
          <p:cNvPr id="83" name="TextBox 82"/>
          <p:cNvSpPr txBox="1"/>
          <p:nvPr/>
        </p:nvSpPr>
        <p:spPr>
          <a:xfrm>
            <a:off x="1709979" y="4279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1</a:t>
            </a:r>
            <a:r>
              <a:rPr lang="en-US" sz="2000" i="1" dirty="0">
                <a:latin typeface="Candara" panose="020E0502030303020204" pitchFamily="34" charset="0"/>
              </a:rPr>
              <a:t>: -1</a:t>
            </a:r>
          </a:p>
        </p:txBody>
      </p:sp>
      <p:sp>
        <p:nvSpPr>
          <p:cNvPr id="84" name="TextBox 83"/>
          <p:cNvSpPr txBox="1"/>
          <p:nvPr/>
        </p:nvSpPr>
        <p:spPr>
          <a:xfrm>
            <a:off x="1714500" y="5041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b: 6</a:t>
            </a:r>
          </a:p>
        </p:txBody>
      </p:sp>
      <p:sp>
        <p:nvSpPr>
          <p:cNvPr id="85" name="TextBox 84"/>
          <p:cNvSpPr txBox="1"/>
          <p:nvPr/>
        </p:nvSpPr>
        <p:spPr>
          <a:xfrm>
            <a:off x="3115158" y="18412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6" name="TextBox 85"/>
          <p:cNvSpPr txBox="1"/>
          <p:nvPr/>
        </p:nvSpPr>
        <p:spPr>
          <a:xfrm>
            <a:off x="3157779" y="379192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7" name="TextBox 86"/>
          <p:cNvSpPr txBox="1"/>
          <p:nvPr/>
        </p:nvSpPr>
        <p:spPr>
          <a:xfrm>
            <a:off x="4209080" y="270572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8" name="TextBox 87"/>
          <p:cNvSpPr txBox="1"/>
          <p:nvPr/>
        </p:nvSpPr>
        <p:spPr>
          <a:xfrm>
            <a:off x="5215340" y="379646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89" name="TextBox 88"/>
          <p:cNvSpPr txBox="1"/>
          <p:nvPr/>
        </p:nvSpPr>
        <p:spPr>
          <a:xfrm>
            <a:off x="6374806" y="380864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0" name="TextBox 89"/>
          <p:cNvSpPr txBox="1"/>
          <p:nvPr/>
        </p:nvSpPr>
        <p:spPr>
          <a:xfrm>
            <a:off x="7543800" y="3804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1" name="TextBox 90"/>
          <p:cNvSpPr txBox="1"/>
          <p:nvPr/>
        </p:nvSpPr>
        <p:spPr>
          <a:xfrm>
            <a:off x="8703266" y="378467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2" name="TextBox 91"/>
          <p:cNvSpPr txBox="1"/>
          <p:nvPr/>
        </p:nvSpPr>
        <p:spPr>
          <a:xfrm>
            <a:off x="9939580" y="372527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a:t>
            </a:r>
          </a:p>
        </p:txBody>
      </p:sp>
      <p:sp>
        <p:nvSpPr>
          <p:cNvPr id="93" name="TextBox 92"/>
          <p:cNvSpPr txBox="1"/>
          <p:nvPr/>
        </p:nvSpPr>
        <p:spPr>
          <a:xfrm>
            <a:off x="9939579" y="4185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4" name="TextBox 93"/>
          <p:cNvSpPr txBox="1"/>
          <p:nvPr/>
        </p:nvSpPr>
        <p:spPr>
          <a:xfrm>
            <a:off x="8686800" y="418464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5" name="TextBox 94"/>
          <p:cNvSpPr txBox="1"/>
          <p:nvPr/>
        </p:nvSpPr>
        <p:spPr>
          <a:xfrm>
            <a:off x="7525393" y="418464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6" name="TextBox 95"/>
          <p:cNvSpPr txBox="1"/>
          <p:nvPr/>
        </p:nvSpPr>
        <p:spPr>
          <a:xfrm>
            <a:off x="6361405" y="416119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7" name="TextBox 96"/>
          <p:cNvSpPr txBox="1"/>
          <p:nvPr/>
        </p:nvSpPr>
        <p:spPr>
          <a:xfrm>
            <a:off x="5182081" y="4203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8" name="TextBox 97"/>
          <p:cNvSpPr txBox="1"/>
          <p:nvPr/>
        </p:nvSpPr>
        <p:spPr>
          <a:xfrm>
            <a:off x="4172918" y="306327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99" name="TextBox 98"/>
          <p:cNvSpPr txBox="1"/>
          <p:nvPr/>
        </p:nvSpPr>
        <p:spPr>
          <a:xfrm>
            <a:off x="1786180" y="539917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100" name="TextBox 99"/>
          <p:cNvSpPr txBox="1"/>
          <p:nvPr/>
        </p:nvSpPr>
        <p:spPr>
          <a:xfrm>
            <a:off x="3098046" y="220168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101" name="TextBox 100"/>
          <p:cNvSpPr txBox="1"/>
          <p:nvPr/>
        </p:nvSpPr>
        <p:spPr>
          <a:xfrm>
            <a:off x="3125813" y="413555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p:sp>
        <p:nvSpPr>
          <p:cNvPr id="102" name="TextBox 101"/>
          <p:cNvSpPr txBox="1"/>
          <p:nvPr/>
        </p:nvSpPr>
        <p:spPr>
          <a:xfrm>
            <a:off x="1752601" y="160698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-0.2</a:t>
            </a:r>
          </a:p>
        </p:txBody>
      </p:sp>
      <p:sp>
        <p:nvSpPr>
          <p:cNvPr id="104" name="TextBox 103"/>
          <p:cNvSpPr txBox="1"/>
          <p:nvPr/>
        </p:nvSpPr>
        <p:spPr>
          <a:xfrm>
            <a:off x="1752601" y="351285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a:t>
            </a:r>
          </a:p>
        </p:txBody>
      </p:sp>
      <mc:AlternateContent xmlns:mc="http://schemas.openxmlformats.org/markup-compatibility/2006">
        <mc:Choice xmlns:a14="http://schemas.microsoft.com/office/drawing/2010/main" Requires="a14">
          <p:sp>
            <p:nvSpPr>
              <p:cNvPr id="3" name="Rectangle 2"/>
              <p:cNvSpPr/>
              <p:nvPr/>
            </p:nvSpPr>
            <p:spPr>
              <a:xfrm>
                <a:off x="4981800" y="938520"/>
                <a:ext cx="5617500" cy="1034066"/>
              </a:xfrm>
              <a:prstGeom prst="rect">
                <a:avLst/>
              </a:prstGeom>
            </p:spPr>
            <p:txBody>
              <a:bodyPr wrap="none">
                <a:spAutoFit/>
              </a:bodyPr>
              <a:lstStyle/>
              <a:p>
                <a:pPr marL="11112"/>
                <a14:m>
                  <m:oMathPara xmlns:m="http://schemas.openxmlformats.org/officeDocument/2006/math">
                    <m:oMathParaPr>
                      <m:jc m:val="right"/>
                    </m:oMathParaPr>
                    <m:oMath xmlns:m="http://schemas.openxmlformats.org/officeDocument/2006/math">
                      <m:r>
                        <a:rPr lang="en-US" sz="3200" i="1">
                          <a:latin typeface="Cambria Math" charset="0"/>
                        </a:rPr>
                        <m:t>𝑓</m:t>
                      </m:r>
                      <m:d>
                        <m:dPr>
                          <m:ctrlPr>
                            <a:rPr lang="en-US" sz="3200" i="1">
                              <a:latin typeface="Cambria Math" panose="02040503050406030204" pitchFamily="18" charset="0"/>
                            </a:rPr>
                          </m:ctrlPr>
                        </m:dPr>
                        <m:e>
                          <m:r>
                            <a:rPr lang="en-US" sz="3200" i="1">
                              <a:latin typeface="Cambria Math" charset="0"/>
                            </a:rPr>
                            <m:t>𝑤</m:t>
                          </m:r>
                          <m:r>
                            <a:rPr lang="en-US" sz="3200" i="1">
                              <a:latin typeface="Cambria Math" charset="0"/>
                            </a:rPr>
                            <m:t>,</m:t>
                          </m:r>
                          <m:r>
                            <a:rPr lang="en-US" sz="3200" i="1">
                              <a:latin typeface="Cambria Math" charset="0"/>
                            </a:rPr>
                            <m:t>𝑥</m:t>
                          </m:r>
                        </m:e>
                      </m:d>
                      <m:r>
                        <a:rPr lang="en-US" sz="3200" i="1">
                          <a:latin typeface="Cambria Math" charset="0"/>
                        </a:rPr>
                        <m:t>=</m:t>
                      </m:r>
                      <m:f>
                        <m:fPr>
                          <m:ctrlPr>
                            <a:rPr lang="en-US" sz="3200" i="1">
                              <a:latin typeface="Cambria Math" panose="02040503050406030204" pitchFamily="18" charset="0"/>
                            </a:rPr>
                          </m:ctrlPr>
                        </m:fPr>
                        <m:num>
                          <m:r>
                            <a:rPr lang="en-US" sz="3200" i="1">
                              <a:latin typeface="Cambria Math" charset="0"/>
                            </a:rPr>
                            <m:t>1</m:t>
                          </m:r>
                        </m:num>
                        <m:den>
                          <m:r>
                            <a:rPr lang="en-US" sz="3200" i="1">
                              <a:latin typeface="Cambria Math" charset="0"/>
                            </a:rPr>
                            <m:t>1+</m:t>
                          </m:r>
                          <m:sSup>
                            <m:sSupPr>
                              <m:ctrlPr>
                                <a:rPr lang="el-GR" sz="3200" i="1">
                                  <a:latin typeface="Cambria Math" panose="02040503050406030204" pitchFamily="18" charset="0"/>
                                </a:rPr>
                              </m:ctrlPr>
                            </m:sSupPr>
                            <m:e>
                              <m:r>
                                <a:rPr lang="el-GR" sz="3200" i="1">
                                  <a:latin typeface="Cambria Math" charset="0"/>
                                </a:rPr>
                                <m:t>𝑒</m:t>
                              </m:r>
                            </m:e>
                            <m:sup>
                              <m:r>
                                <a:rPr lang="el-GR" sz="3200" i="1">
                                  <a:latin typeface="Cambria Math" charset="0"/>
                                </a:rPr>
                                <m:t>−</m:t>
                              </m:r>
                              <m:r>
                                <a:rPr lang="en-US" sz="3200" i="1">
                                  <a:latin typeface="Cambria Math" charset="0"/>
                                </a:rPr>
                                <m:t>(</m:t>
                              </m:r>
                              <m:r>
                                <a:rPr lang="en-US" sz="3200" i="1">
                                  <a:latin typeface="Cambria Math" charset="0"/>
                                </a:rPr>
                                <m:t>𝑤</m:t>
                              </m:r>
                              <m:r>
                                <a:rPr lang="en-US" sz="3200" i="1" baseline="-25000">
                                  <a:latin typeface="Cambria Math" charset="0"/>
                                </a:rPr>
                                <m:t>0</m:t>
                              </m:r>
                              <m:r>
                                <a:rPr lang="en-US" sz="3200" i="1">
                                  <a:latin typeface="Cambria Math" charset="0"/>
                                </a:rPr>
                                <m:t>𝑥</m:t>
                              </m:r>
                              <m:r>
                                <a:rPr lang="en-US" sz="3200" i="1" baseline="-25000">
                                  <a:latin typeface="Cambria Math" charset="0"/>
                                </a:rPr>
                                <m:t>0</m:t>
                              </m:r>
                              <m:r>
                                <a:rPr lang="en-US" sz="3200" i="1">
                                  <a:latin typeface="Cambria Math" charset="0"/>
                                </a:rPr>
                                <m:t>+</m:t>
                              </m:r>
                              <m:r>
                                <a:rPr lang="en-US" sz="3200" i="1">
                                  <a:latin typeface="Cambria Math" charset="0"/>
                                </a:rPr>
                                <m:t>𝑤</m:t>
                              </m:r>
                              <m:r>
                                <a:rPr lang="en-US" sz="3200" i="1" baseline="-25000">
                                  <a:latin typeface="Cambria Math" charset="0"/>
                                </a:rPr>
                                <m:t>1</m:t>
                              </m:r>
                              <m:r>
                                <a:rPr lang="en-US" sz="3200" i="1">
                                  <a:latin typeface="Cambria Math" charset="0"/>
                                </a:rPr>
                                <m:t>𝑥</m:t>
                              </m:r>
                              <m:r>
                                <a:rPr lang="en-US" sz="3200" i="1" baseline="-25000">
                                  <a:latin typeface="Cambria Math" charset="0"/>
                                </a:rPr>
                                <m:t>1</m:t>
                              </m:r>
                              <m:r>
                                <a:rPr lang="en-US" sz="3200" i="1">
                                  <a:latin typeface="Cambria Math" charset="0"/>
                                </a:rPr>
                                <m:t>+</m:t>
                              </m:r>
                              <m:r>
                                <a:rPr lang="en-US" sz="3200" i="1">
                                  <a:latin typeface="Cambria Math" charset="0"/>
                                </a:rPr>
                                <m:t>𝑏</m:t>
                              </m:r>
                              <m:r>
                                <a:rPr lang="en-US" sz="3200" i="1">
                                  <a:latin typeface="Cambria Math" charset="0"/>
                                </a:rPr>
                                <m:t>)</m:t>
                              </m:r>
                            </m:sup>
                          </m:sSup>
                        </m:den>
                      </m:f>
                    </m:oMath>
                  </m:oMathPara>
                </a14:m>
                <a:endParaRPr lang="en-US" sz="3200" i="1" dirty="0">
                  <a:latin typeface="Candara" panose="020E0502030303020204" pitchFamily="34" charset="0"/>
                </a:endParaRPr>
              </a:p>
            </p:txBody>
          </p:sp>
        </mc:Choice>
        <mc:Fallback>
          <p:sp>
            <p:nvSpPr>
              <p:cNvPr id="3" name="Rectangle 2"/>
              <p:cNvSpPr>
                <a:spLocks noRot="1" noChangeAspect="1" noMove="1" noResize="1" noEditPoints="1" noAdjustHandles="1" noChangeArrowheads="1" noChangeShapeType="1" noTextEdit="1"/>
              </p:cNvSpPr>
              <p:nvPr/>
            </p:nvSpPr>
            <p:spPr>
              <a:xfrm>
                <a:off x="4981800" y="938520"/>
                <a:ext cx="5617500" cy="103406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175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Solution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37</a:t>
            </a:fld>
            <a:endParaRPr lang="en-US" dirty="0"/>
          </a:p>
        </p:txBody>
      </p:sp>
      <p:sp>
        <p:nvSpPr>
          <p:cNvPr id="9" name="Oval 8"/>
          <p:cNvSpPr>
            <a:spLocks noChangeAspect="1"/>
          </p:cNvSpPr>
          <p:nvPr/>
        </p:nvSpPr>
        <p:spPr>
          <a:xfrm>
            <a:off x="2548178" y="193190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10" name="Elbow Connector 9"/>
          <p:cNvCxnSpPr>
            <a:endCxn id="9" idx="0"/>
          </p:cNvCxnSpPr>
          <p:nvPr/>
        </p:nvCxnSpPr>
        <p:spPr>
          <a:xfrm>
            <a:off x="1862378" y="1600165"/>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endCxn id="9" idx="4"/>
          </p:cNvCxnSpPr>
          <p:nvPr/>
        </p:nvCxnSpPr>
        <p:spPr>
          <a:xfrm flipV="1">
            <a:off x="1862378" y="2465308"/>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Elbow Connector 11"/>
          <p:cNvCxnSpPr>
            <a:stCxn id="9" idx="6"/>
            <a:endCxn id="41" idx="0"/>
          </p:cNvCxnSpPr>
          <p:nvPr/>
        </p:nvCxnSpPr>
        <p:spPr>
          <a:xfrm>
            <a:off x="3081579" y="2198607"/>
            <a:ext cx="766521" cy="6027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38" name="Oval 37"/>
          <p:cNvSpPr>
            <a:spLocks noChangeAspect="1"/>
          </p:cNvSpPr>
          <p:nvPr/>
        </p:nvSpPr>
        <p:spPr>
          <a:xfrm>
            <a:off x="2563677" y="3845805"/>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sp>
        <p:nvSpPr>
          <p:cNvPr id="41" name="Oval 40"/>
          <p:cNvSpPr>
            <a:spLocks noChangeAspect="1"/>
          </p:cNvSpPr>
          <p:nvPr/>
        </p:nvSpPr>
        <p:spPr>
          <a:xfrm>
            <a:off x="3581399" y="280131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4" name="Elbow Connector 43"/>
          <p:cNvCxnSpPr>
            <a:stCxn id="38" idx="6"/>
            <a:endCxn id="41" idx="4"/>
          </p:cNvCxnSpPr>
          <p:nvPr/>
        </p:nvCxnSpPr>
        <p:spPr>
          <a:xfrm flipV="1">
            <a:off x="3097077" y="3334719"/>
            <a:ext cx="751022" cy="7777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Elbow Connector 46"/>
          <p:cNvCxnSpPr>
            <a:stCxn id="41" idx="6"/>
            <a:endCxn id="48" idx="0"/>
          </p:cNvCxnSpPr>
          <p:nvPr/>
        </p:nvCxnSpPr>
        <p:spPr>
          <a:xfrm>
            <a:off x="4114799" y="3068019"/>
            <a:ext cx="800100" cy="88201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48" name="Oval 47"/>
          <p:cNvSpPr>
            <a:spLocks noChangeAspect="1"/>
          </p:cNvSpPr>
          <p:nvPr/>
        </p:nvSpPr>
        <p:spPr>
          <a:xfrm>
            <a:off x="4648199" y="3950029"/>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a:t>
            </a:r>
          </a:p>
        </p:txBody>
      </p:sp>
      <p:cxnSp>
        <p:nvCxnSpPr>
          <p:cNvPr id="49" name="Elbow Connector 48"/>
          <p:cNvCxnSpPr>
            <a:cxnSpLocks/>
            <a:endCxn id="48" idx="4"/>
          </p:cNvCxnSpPr>
          <p:nvPr/>
        </p:nvCxnSpPr>
        <p:spPr>
          <a:xfrm flipV="1">
            <a:off x="1904999" y="4483429"/>
            <a:ext cx="3009900" cy="9086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56" name="Oval 55"/>
          <p:cNvSpPr>
            <a:spLocks noChangeAspect="1"/>
          </p:cNvSpPr>
          <p:nvPr/>
        </p:nvSpPr>
        <p:spPr>
          <a:xfrm>
            <a:off x="5829299" y="3936253"/>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57" name="Elbow Connector 56"/>
          <p:cNvCxnSpPr>
            <a:stCxn id="48" idx="6"/>
            <a:endCxn id="56" idx="2"/>
          </p:cNvCxnSpPr>
          <p:nvPr/>
        </p:nvCxnSpPr>
        <p:spPr>
          <a:xfrm flipV="1">
            <a:off x="5181599" y="4202953"/>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Oval 59"/>
          <p:cNvSpPr>
            <a:spLocks noChangeAspect="1"/>
          </p:cNvSpPr>
          <p:nvPr/>
        </p:nvSpPr>
        <p:spPr>
          <a:xfrm>
            <a:off x="704365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err="1">
                <a:latin typeface="Candara" panose="020E0502030303020204" pitchFamily="34" charset="0"/>
              </a:rPr>
              <a:t>exp</a:t>
            </a:r>
            <a:endParaRPr lang="en-US" i="1" dirty="0">
              <a:latin typeface="Candara" panose="020E0502030303020204" pitchFamily="34" charset="0"/>
            </a:endParaRPr>
          </a:p>
        </p:txBody>
      </p:sp>
      <p:cxnSp>
        <p:nvCxnSpPr>
          <p:cNvPr id="61" name="Elbow Connector 56"/>
          <p:cNvCxnSpPr/>
          <p:nvPr/>
        </p:nvCxnSpPr>
        <p:spPr>
          <a:xfrm flipV="1">
            <a:off x="639595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Oval 61"/>
          <p:cNvSpPr>
            <a:spLocks noChangeAspect="1"/>
          </p:cNvSpPr>
          <p:nvPr/>
        </p:nvSpPr>
        <p:spPr>
          <a:xfrm>
            <a:off x="8229275" y="392247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63" name="Elbow Connector 56"/>
          <p:cNvCxnSpPr/>
          <p:nvPr/>
        </p:nvCxnSpPr>
        <p:spPr>
          <a:xfrm flipV="1">
            <a:off x="7581575" y="418917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p:nvPr/>
        </p:nvCxnSpPr>
        <p:spPr>
          <a:xfrm>
            <a:off x="1900478" y="3535506"/>
            <a:ext cx="952500" cy="331743"/>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Elbow Connector 69"/>
          <p:cNvCxnSpPr/>
          <p:nvPr/>
        </p:nvCxnSpPr>
        <p:spPr>
          <a:xfrm flipV="1">
            <a:off x="1900478" y="4400649"/>
            <a:ext cx="952500" cy="22947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7" name="Oval 76"/>
          <p:cNvSpPr>
            <a:spLocks noChangeAspect="1"/>
          </p:cNvSpPr>
          <p:nvPr/>
        </p:nvSpPr>
        <p:spPr>
          <a:xfrm>
            <a:off x="9406179" y="3880717"/>
            <a:ext cx="533400" cy="5334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i="1" dirty="0">
                <a:latin typeface="Candara" panose="020E0502030303020204" pitchFamily="34" charset="0"/>
              </a:rPr>
              <a:t>1/</a:t>
            </a:r>
          </a:p>
        </p:txBody>
      </p:sp>
      <p:cxnSp>
        <p:nvCxnSpPr>
          <p:cNvPr id="78" name="Elbow Connector 56"/>
          <p:cNvCxnSpPr/>
          <p:nvPr/>
        </p:nvCxnSpPr>
        <p:spPr>
          <a:xfrm flipV="1">
            <a:off x="875847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Elbow Connector 56"/>
          <p:cNvCxnSpPr/>
          <p:nvPr/>
        </p:nvCxnSpPr>
        <p:spPr>
          <a:xfrm flipV="1">
            <a:off x="9944099" y="4147417"/>
            <a:ext cx="647700" cy="13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1709979" y="121920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1" name="TextBox 80"/>
          <p:cNvSpPr txBox="1"/>
          <p:nvPr/>
        </p:nvSpPr>
        <p:spPr>
          <a:xfrm>
            <a:off x="1709979" y="2298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0</a:t>
            </a:r>
            <a:r>
              <a:rPr lang="en-US" sz="2000" i="1" dirty="0">
                <a:latin typeface="Candara" panose="020E0502030303020204" pitchFamily="34" charset="0"/>
              </a:rPr>
              <a:t>: 2</a:t>
            </a:r>
          </a:p>
        </p:txBody>
      </p:sp>
      <p:sp>
        <p:nvSpPr>
          <p:cNvPr id="82" name="TextBox 81"/>
          <p:cNvSpPr txBox="1"/>
          <p:nvPr/>
        </p:nvSpPr>
        <p:spPr>
          <a:xfrm>
            <a:off x="1709979" y="3136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w</a:t>
            </a:r>
            <a:r>
              <a:rPr lang="en-US" sz="2000" i="1" baseline="-25000" dirty="0">
                <a:latin typeface="Candara" panose="020E0502030303020204" pitchFamily="34" charset="0"/>
              </a:rPr>
              <a:t>1</a:t>
            </a:r>
            <a:r>
              <a:rPr lang="en-US" sz="2000" i="1" dirty="0">
                <a:latin typeface="Candara" panose="020E0502030303020204" pitchFamily="34" charset="0"/>
              </a:rPr>
              <a:t>: 3</a:t>
            </a:r>
          </a:p>
        </p:txBody>
      </p:sp>
      <p:sp>
        <p:nvSpPr>
          <p:cNvPr id="83" name="TextBox 82"/>
          <p:cNvSpPr txBox="1"/>
          <p:nvPr/>
        </p:nvSpPr>
        <p:spPr>
          <a:xfrm>
            <a:off x="1709979" y="4279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x</a:t>
            </a:r>
            <a:r>
              <a:rPr lang="en-US" sz="2000" i="1" baseline="-25000" dirty="0">
                <a:latin typeface="Candara" panose="020E0502030303020204" pitchFamily="34" charset="0"/>
              </a:rPr>
              <a:t>1</a:t>
            </a:r>
            <a:r>
              <a:rPr lang="en-US" sz="2000" i="1" dirty="0">
                <a:latin typeface="Candara" panose="020E0502030303020204" pitchFamily="34" charset="0"/>
              </a:rPr>
              <a:t>: -1</a:t>
            </a:r>
          </a:p>
        </p:txBody>
      </p:sp>
      <p:sp>
        <p:nvSpPr>
          <p:cNvPr id="84" name="TextBox 83"/>
          <p:cNvSpPr txBox="1"/>
          <p:nvPr/>
        </p:nvSpPr>
        <p:spPr>
          <a:xfrm>
            <a:off x="1714500" y="50416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b: 6</a:t>
            </a:r>
          </a:p>
        </p:txBody>
      </p:sp>
      <p:sp>
        <p:nvSpPr>
          <p:cNvPr id="85" name="TextBox 84"/>
          <p:cNvSpPr txBox="1"/>
          <p:nvPr/>
        </p:nvSpPr>
        <p:spPr>
          <a:xfrm>
            <a:off x="3115158" y="18412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-4</a:t>
            </a:r>
          </a:p>
        </p:txBody>
      </p:sp>
      <p:sp>
        <p:nvSpPr>
          <p:cNvPr id="86" name="TextBox 85"/>
          <p:cNvSpPr txBox="1"/>
          <p:nvPr/>
        </p:nvSpPr>
        <p:spPr>
          <a:xfrm>
            <a:off x="3157779" y="379192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-3</a:t>
            </a:r>
          </a:p>
        </p:txBody>
      </p:sp>
      <p:sp>
        <p:nvSpPr>
          <p:cNvPr id="87" name="TextBox 86"/>
          <p:cNvSpPr txBox="1"/>
          <p:nvPr/>
        </p:nvSpPr>
        <p:spPr>
          <a:xfrm>
            <a:off x="4209080" y="270572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-7</a:t>
            </a:r>
          </a:p>
        </p:txBody>
      </p:sp>
      <p:sp>
        <p:nvSpPr>
          <p:cNvPr id="88" name="TextBox 87"/>
          <p:cNvSpPr txBox="1"/>
          <p:nvPr/>
        </p:nvSpPr>
        <p:spPr>
          <a:xfrm>
            <a:off x="5215340" y="379646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a:t>
            </a:r>
          </a:p>
        </p:txBody>
      </p:sp>
      <p:sp>
        <p:nvSpPr>
          <p:cNvPr id="89" name="TextBox 88"/>
          <p:cNvSpPr txBox="1"/>
          <p:nvPr/>
        </p:nvSpPr>
        <p:spPr>
          <a:xfrm>
            <a:off x="6374806" y="380864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1</a:t>
            </a:r>
          </a:p>
        </p:txBody>
      </p:sp>
      <p:sp>
        <p:nvSpPr>
          <p:cNvPr id="90" name="TextBox 89"/>
          <p:cNvSpPr txBox="1"/>
          <p:nvPr/>
        </p:nvSpPr>
        <p:spPr>
          <a:xfrm>
            <a:off x="7543800" y="3804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2.72</a:t>
            </a:r>
          </a:p>
        </p:txBody>
      </p:sp>
      <p:sp>
        <p:nvSpPr>
          <p:cNvPr id="91" name="TextBox 90"/>
          <p:cNvSpPr txBox="1"/>
          <p:nvPr/>
        </p:nvSpPr>
        <p:spPr>
          <a:xfrm>
            <a:off x="8703266" y="378467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3.72</a:t>
            </a:r>
          </a:p>
        </p:txBody>
      </p:sp>
      <p:sp>
        <p:nvSpPr>
          <p:cNvPr id="92" name="TextBox 91"/>
          <p:cNvSpPr txBox="1"/>
          <p:nvPr/>
        </p:nvSpPr>
        <p:spPr>
          <a:xfrm>
            <a:off x="9939580" y="3725270"/>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latin typeface="Candara" panose="020E0502030303020204" pitchFamily="34" charset="0"/>
              </a:rPr>
              <a:t>0.27</a:t>
            </a:r>
          </a:p>
        </p:txBody>
      </p:sp>
      <p:sp>
        <p:nvSpPr>
          <p:cNvPr id="93" name="TextBox 92"/>
          <p:cNvSpPr txBox="1"/>
          <p:nvPr/>
        </p:nvSpPr>
        <p:spPr>
          <a:xfrm>
            <a:off x="9939579" y="4185518"/>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1</a:t>
            </a:r>
          </a:p>
        </p:txBody>
      </p:sp>
      <p:sp>
        <p:nvSpPr>
          <p:cNvPr id="94" name="TextBox 93"/>
          <p:cNvSpPr txBox="1"/>
          <p:nvPr/>
        </p:nvSpPr>
        <p:spPr>
          <a:xfrm>
            <a:off x="8686800" y="418464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-0.07</a:t>
            </a:r>
          </a:p>
        </p:txBody>
      </p:sp>
      <p:sp>
        <p:nvSpPr>
          <p:cNvPr id="95" name="TextBox 94"/>
          <p:cNvSpPr txBox="1"/>
          <p:nvPr/>
        </p:nvSpPr>
        <p:spPr>
          <a:xfrm>
            <a:off x="7525393" y="418464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-0.07</a:t>
            </a:r>
          </a:p>
        </p:txBody>
      </p:sp>
      <p:sp>
        <p:nvSpPr>
          <p:cNvPr id="96" name="TextBox 95"/>
          <p:cNvSpPr txBox="1"/>
          <p:nvPr/>
        </p:nvSpPr>
        <p:spPr>
          <a:xfrm>
            <a:off x="6281980" y="4161194"/>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p:txBody>
      </p:sp>
      <p:sp>
        <p:nvSpPr>
          <p:cNvPr id="97" name="TextBox 96"/>
          <p:cNvSpPr txBox="1"/>
          <p:nvPr/>
        </p:nvSpPr>
        <p:spPr>
          <a:xfrm>
            <a:off x="5105401" y="4203435"/>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p:txBody>
      </p:sp>
      <p:sp>
        <p:nvSpPr>
          <p:cNvPr id="98" name="TextBox 97"/>
          <p:cNvSpPr txBox="1"/>
          <p:nvPr/>
        </p:nvSpPr>
        <p:spPr>
          <a:xfrm>
            <a:off x="4172918" y="306327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p:txBody>
      </p:sp>
      <p:sp>
        <p:nvSpPr>
          <p:cNvPr id="99" name="TextBox 98"/>
          <p:cNvSpPr txBox="1"/>
          <p:nvPr/>
        </p:nvSpPr>
        <p:spPr>
          <a:xfrm>
            <a:off x="1786180" y="539917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p:txBody>
      </p:sp>
      <p:sp>
        <p:nvSpPr>
          <p:cNvPr id="100" name="TextBox 99"/>
          <p:cNvSpPr txBox="1"/>
          <p:nvPr/>
        </p:nvSpPr>
        <p:spPr>
          <a:xfrm>
            <a:off x="3098046" y="2201686"/>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a:p>
            <a:endParaRPr lang="en-US" sz="2000" i="1" dirty="0">
              <a:solidFill>
                <a:srgbClr val="FF0000"/>
              </a:solidFill>
              <a:latin typeface="Candara" panose="020E0502030303020204" pitchFamily="34" charset="0"/>
            </a:endParaRPr>
          </a:p>
        </p:txBody>
      </p:sp>
      <p:sp>
        <p:nvSpPr>
          <p:cNvPr id="101" name="TextBox 100"/>
          <p:cNvSpPr txBox="1"/>
          <p:nvPr/>
        </p:nvSpPr>
        <p:spPr>
          <a:xfrm>
            <a:off x="3125813" y="4135553"/>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p:txBody>
      </p:sp>
      <p:sp>
        <p:nvSpPr>
          <p:cNvPr id="102" name="TextBox 101"/>
          <p:cNvSpPr txBox="1"/>
          <p:nvPr/>
        </p:nvSpPr>
        <p:spPr>
          <a:xfrm>
            <a:off x="1752601" y="1606981"/>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0.38</a:t>
            </a:r>
          </a:p>
        </p:txBody>
      </p:sp>
      <p:sp>
        <p:nvSpPr>
          <p:cNvPr id="104" name="TextBox 103"/>
          <p:cNvSpPr txBox="1"/>
          <p:nvPr/>
        </p:nvSpPr>
        <p:spPr>
          <a:xfrm>
            <a:off x="1752601" y="3512857"/>
            <a:ext cx="652221" cy="350485"/>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i="1" dirty="0">
                <a:solidFill>
                  <a:srgbClr val="FF0000"/>
                </a:solidFill>
                <a:latin typeface="Candara" panose="020E0502030303020204" pitchFamily="34" charset="0"/>
              </a:rPr>
              <a:t>-0.19</a:t>
            </a:r>
          </a:p>
        </p:txBody>
      </p:sp>
      <mc:AlternateContent xmlns:mc="http://schemas.openxmlformats.org/markup-compatibility/2006" xmlns:a14="http://schemas.microsoft.com/office/drawing/2010/main">
        <mc:Choice Requires="a14">
          <p:sp>
            <p:nvSpPr>
              <p:cNvPr id="2" name="Rectangle 1"/>
              <p:cNvSpPr/>
              <p:nvPr/>
            </p:nvSpPr>
            <p:spPr>
              <a:xfrm>
                <a:off x="8001000" y="4644895"/>
                <a:ext cx="2410340" cy="964431"/>
              </a:xfrm>
              <a:prstGeom prst="rect">
                <a:avLst/>
              </a:prstGeom>
            </p:spPr>
            <p:txBody>
              <a:bodyPr wrap="none">
                <a:spAutoFit/>
              </a:bodyPr>
              <a:lstStyle/>
              <a:p>
                <a14:m>
                  <m:oMath xmlns:m="http://schemas.openxmlformats.org/officeDocument/2006/math">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𝑥</m:t>
                            </m:r>
                          </m:den>
                        </m:f>
                      </m:num>
                      <m:den>
                        <m:r>
                          <a:rPr lang="en-US" sz="2000" i="1">
                            <a:solidFill>
                              <a:srgbClr val="FF0000"/>
                            </a:solidFill>
                            <a:latin typeface="Cambria Math" panose="02040503050406030204" pitchFamily="18" charset="0"/>
                          </a:rPr>
                          <m:t>𝜕</m:t>
                        </m:r>
                        <m:r>
                          <a:rPr lang="en-US" sz="2000" i="1">
                            <a:solidFill>
                              <a:srgbClr val="FF0000"/>
                            </a:solidFill>
                            <a:latin typeface="Cambria Math" panose="02040503050406030204" pitchFamily="18" charset="0"/>
                          </a:rPr>
                          <m:t>𝑥</m:t>
                        </m:r>
                      </m:den>
                    </m:f>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𝑥</m:t>
                        </m:r>
                        <m:r>
                          <a:rPr lang="en-US" sz="2000" i="1" baseline="30000">
                            <a:solidFill>
                              <a:srgbClr val="FF0000"/>
                            </a:solidFill>
                            <a:latin typeface="Cambria Math" panose="02040503050406030204" pitchFamily="18" charset="0"/>
                          </a:rPr>
                          <m:t>2</m:t>
                        </m:r>
                      </m:den>
                    </m:f>
                  </m:oMath>
                </a14:m>
                <a:r>
                  <a:rPr lang="en-US" sz="2000" i="1" dirty="0">
                    <a:solidFill>
                      <a:srgbClr val="FF0000"/>
                    </a:solidFill>
                    <a:latin typeface="Candara" panose="020E0502030303020204" pitchFamily="34" charset="0"/>
                  </a:rPr>
                  <a:t> </a:t>
                </a:r>
                <a14:m>
                  <m:oMath xmlns:m="http://schemas.openxmlformats.org/officeDocument/2006/math">
                    <m:r>
                      <a:rPr lang="en-US" sz="2000" i="1">
                        <a:solidFill>
                          <a:srgbClr val="FF0000"/>
                        </a:solidFill>
                        <a:latin typeface="Cambria Math" panose="02040503050406030204" pitchFamily="18" charset="0"/>
                      </a:rPr>
                      <m:t>=</m:t>
                    </m:r>
                    <m:f>
                      <m:fPr>
                        <m:ctrlPr>
                          <a:rPr lang="en-US" sz="2000" i="1">
                            <a:solidFill>
                              <a:srgbClr val="FF0000"/>
                            </a:solidFill>
                            <a:latin typeface="Cambria Math" panose="02040503050406030204" pitchFamily="18" charset="0"/>
                          </a:rPr>
                        </m:ctrlPr>
                      </m:fPr>
                      <m:num>
                        <m:r>
                          <a:rPr lang="en-US" sz="2000" i="1">
                            <a:solidFill>
                              <a:srgbClr val="FF0000"/>
                            </a:solidFill>
                            <a:latin typeface="Cambria Math" panose="02040503050406030204" pitchFamily="18" charset="0"/>
                          </a:rPr>
                          <m:t>−1</m:t>
                        </m:r>
                      </m:num>
                      <m:den>
                        <m:r>
                          <a:rPr lang="en-US" sz="2000" i="1">
                            <a:solidFill>
                              <a:srgbClr val="FF0000"/>
                            </a:solidFill>
                            <a:latin typeface="Cambria Math" panose="02040503050406030204" pitchFamily="18" charset="0"/>
                          </a:rPr>
                          <m:t>3.72</m:t>
                        </m:r>
                        <m:r>
                          <a:rPr lang="en-US" sz="2000" i="1" baseline="30000">
                            <a:solidFill>
                              <a:srgbClr val="FF0000"/>
                            </a:solidFill>
                            <a:latin typeface="Cambria Math" panose="02040503050406030204" pitchFamily="18" charset="0"/>
                          </a:rPr>
                          <m:t>2</m:t>
                        </m:r>
                      </m:den>
                    </m:f>
                  </m:oMath>
                </a14:m>
                <a:r>
                  <a:rPr lang="en-US" sz="2000" i="1" dirty="0">
                    <a:solidFill>
                      <a:srgbClr val="FF0000"/>
                    </a:solidFill>
                    <a:latin typeface="Candara" panose="020E0502030303020204" pitchFamily="34" charset="0"/>
                  </a:rPr>
                  <a:t>=-0.07</a:t>
                </a:r>
              </a:p>
              <a:p>
                <a:r>
                  <a:rPr lang="en-US" sz="2000" i="1" dirty="0">
                    <a:solidFill>
                      <a:srgbClr val="FF0000"/>
                    </a:solidFill>
                    <a:latin typeface="Candara" panose="020E0502030303020204" pitchFamily="34" charset="0"/>
                  </a:rPr>
                  <a:t>(-0.07) (1) = -0.07</a:t>
                </a:r>
              </a:p>
            </p:txBody>
          </p:sp>
        </mc:Choice>
        <mc:Fallback xmlns="">
          <p:sp>
            <p:nvSpPr>
              <p:cNvPr id="2" name="Rectangle 1"/>
              <p:cNvSpPr>
                <a:spLocks noRot="1" noChangeAspect="1" noMove="1" noResize="1" noEditPoints="1" noAdjustHandles="1" noChangeArrowheads="1" noChangeShapeType="1" noTextEdit="1"/>
              </p:cNvSpPr>
              <p:nvPr/>
            </p:nvSpPr>
            <p:spPr>
              <a:xfrm>
                <a:off x="8001000" y="4644895"/>
                <a:ext cx="2410340" cy="964431"/>
              </a:xfrm>
              <a:prstGeom prst="rect">
                <a:avLst/>
              </a:prstGeom>
              <a:blipFill>
                <a:blip r:embed="rId2"/>
                <a:stretch>
                  <a:fillRect l="-3158" r="-1579" b="-10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7086600" y="2753315"/>
                <a:ext cx="1665008" cy="896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+1)</m:t>
                          </m:r>
                        </m:num>
                        <m:den>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den>
                      </m:f>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oMath>
                  </m:oMathPara>
                </a14:m>
                <a:endParaRPr lang="en-US" b="0" i="1" dirty="0">
                  <a:solidFill>
                    <a:srgbClr val="FF0000"/>
                  </a:solidFill>
                  <a:latin typeface="Candara" panose="020E0502030303020204" pitchFamily="34" charset="0"/>
                </a:endParaRPr>
              </a:p>
              <a:p>
                <a:r>
                  <a:rPr lang="en-US" i="1" dirty="0">
                    <a:solidFill>
                      <a:srgbClr val="FF0000"/>
                    </a:solidFill>
                    <a:latin typeface="Candara" panose="020E0502030303020204" pitchFamily="34" charset="0"/>
                  </a:rPr>
                  <a:t>(1)(-0.07)=-0.07</a:t>
                </a:r>
              </a:p>
            </p:txBody>
          </p:sp>
        </mc:Choice>
        <mc:Fallback xmlns="">
          <p:sp>
            <p:nvSpPr>
              <p:cNvPr id="53" name="Rectangle 52"/>
              <p:cNvSpPr>
                <a:spLocks noRot="1" noChangeAspect="1" noMove="1" noResize="1" noEditPoints="1" noAdjustHandles="1" noChangeArrowheads="1" noChangeShapeType="1" noTextEdit="1"/>
              </p:cNvSpPr>
              <p:nvPr/>
            </p:nvSpPr>
            <p:spPr>
              <a:xfrm>
                <a:off x="7086600" y="2753315"/>
                <a:ext cx="1665008" cy="896912"/>
              </a:xfrm>
              <a:prstGeom prst="rect">
                <a:avLst/>
              </a:prstGeom>
              <a:blipFill>
                <a:blip r:embed="rId3"/>
                <a:stretch>
                  <a:fillRect l="-3788" b="-97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5601847" y="4693372"/>
                <a:ext cx="1832425"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sSup>
                            <m:sSupPr>
                              <m:ctrlPr>
                                <a:rPr lang="el-GR" i="1" smtClean="0">
                                  <a:solidFill>
                                    <a:srgbClr val="FF0000"/>
                                  </a:solidFill>
                                  <a:latin typeface="Cambria Math" panose="02040503050406030204" pitchFamily="18" charset="0"/>
                                </a:rPr>
                              </m:ctrlPr>
                            </m:sSupPr>
                            <m:e>
                              <m:r>
                                <a:rPr lang="el-GR"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𝑥</m:t>
                              </m:r>
                            </m:sup>
                          </m:sSup>
                        </m:num>
                        <m:den>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den>
                      </m:f>
                      <m:r>
                        <a:rPr lang="en-US" i="1" smtClean="0">
                          <a:solidFill>
                            <a:srgbClr val="FF0000"/>
                          </a:solidFill>
                          <a:latin typeface="Cambria Math" panose="02040503050406030204" pitchFamily="18" charset="0"/>
                        </a:rPr>
                        <m:t>=</m:t>
                      </m:r>
                      <m:sSup>
                        <m:sSupPr>
                          <m:ctrlPr>
                            <a:rPr lang="el-GR" i="1">
                              <a:solidFill>
                                <a:srgbClr val="FF0000"/>
                              </a:solidFill>
                              <a:latin typeface="Cambria Math" panose="02040503050406030204" pitchFamily="18" charset="0"/>
                            </a:rPr>
                          </m:ctrlPr>
                        </m:sSupPr>
                        <m:e>
                          <m:r>
                            <a:rPr lang="el-GR" i="1" smtClean="0">
                              <a:solidFill>
                                <a:srgbClr val="FF0000"/>
                              </a:solidFill>
                              <a:latin typeface="Cambria Math" panose="02040503050406030204" pitchFamily="18" charset="0"/>
                            </a:rPr>
                            <m:t>𝑒</m:t>
                          </m:r>
                        </m:e>
                        <m:sup>
                          <m:r>
                            <a:rPr lang="en-US" i="1" smtClean="0">
                              <a:solidFill>
                                <a:srgbClr val="FF0000"/>
                              </a:solidFill>
                              <a:latin typeface="Cambria Math" panose="02040503050406030204" pitchFamily="18" charset="0"/>
                            </a:rPr>
                            <m:t>𝑥</m:t>
                          </m:r>
                        </m:sup>
                      </m:sSup>
                      <m:r>
                        <a:rPr lang="en-US" b="0" i="1" smtClean="0">
                          <a:solidFill>
                            <a:srgbClr val="FF0000"/>
                          </a:solidFill>
                          <a:latin typeface="Cambria Math" panose="02040503050406030204" pitchFamily="18" charset="0"/>
                        </a:rPr>
                        <m:t>=</m:t>
                      </m:r>
                      <m:sSup>
                        <m:sSupPr>
                          <m:ctrlPr>
                            <a:rPr lang="el-GR" i="1">
                              <a:solidFill>
                                <a:srgbClr val="FF0000"/>
                              </a:solidFill>
                              <a:latin typeface="Cambria Math" panose="02040503050406030204" pitchFamily="18" charset="0"/>
                            </a:rPr>
                          </m:ctrlPr>
                        </m:sSupPr>
                        <m:e>
                          <m:r>
                            <a:rPr lang="el-GR"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1</m:t>
                          </m:r>
                        </m:sup>
                      </m:sSup>
                    </m:oMath>
                  </m:oMathPara>
                </a14:m>
                <a:endParaRPr lang="en-US" i="1" dirty="0">
                  <a:solidFill>
                    <a:srgbClr val="FF0000"/>
                  </a:solidFill>
                  <a:latin typeface="Candara" panose="020E0502030303020204" pitchFamily="34" charset="0"/>
                </a:endParaRPr>
              </a:p>
              <a:p>
                <a14:m>
                  <m:oMath xmlns:m="http://schemas.openxmlformats.org/officeDocument/2006/math">
                    <m:sSup>
                      <m:sSupPr>
                        <m:ctrlPr>
                          <a:rPr lang="el-GR" i="1">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m:t>
                        </m:r>
                        <m:r>
                          <a:rPr lang="el-GR" i="1" smtClean="0">
                            <a:solidFill>
                              <a:srgbClr val="FF0000"/>
                            </a:solidFill>
                            <a:latin typeface="Cambria Math" panose="02040503050406030204" pitchFamily="18" charset="0"/>
                          </a:rPr>
                          <m:t>𝑒</m:t>
                        </m:r>
                      </m:e>
                      <m:sup>
                        <m:r>
                          <a:rPr lang="en-US" i="1" smtClean="0">
                            <a:solidFill>
                              <a:srgbClr val="FF0000"/>
                            </a:solidFill>
                            <a:latin typeface="Cambria Math" panose="02040503050406030204" pitchFamily="18" charset="0"/>
                          </a:rPr>
                          <m:t>1</m:t>
                        </m:r>
                      </m:sup>
                    </m:sSup>
                  </m:oMath>
                </a14:m>
                <a:r>
                  <a:rPr lang="en-US" i="1" dirty="0">
                    <a:solidFill>
                      <a:srgbClr val="FF0000"/>
                    </a:solidFill>
                    <a:latin typeface="Candara" panose="020E0502030303020204" pitchFamily="34" charset="0"/>
                  </a:rPr>
                  <a:t>)(-0.07)=-0.19</a:t>
                </a:r>
              </a:p>
            </p:txBody>
          </p:sp>
        </mc:Choice>
        <mc:Fallback xmlns="">
          <p:sp>
            <p:nvSpPr>
              <p:cNvPr id="54" name="Rectangle 53"/>
              <p:cNvSpPr>
                <a:spLocks noRot="1" noChangeAspect="1" noMove="1" noResize="1" noEditPoints="1" noAdjustHandles="1" noChangeArrowheads="1" noChangeShapeType="1" noTextEdit="1"/>
              </p:cNvSpPr>
              <p:nvPr/>
            </p:nvSpPr>
            <p:spPr>
              <a:xfrm>
                <a:off x="5601847" y="4693372"/>
                <a:ext cx="1832425" cy="902555"/>
              </a:xfrm>
              <a:prstGeom prst="rect">
                <a:avLst/>
              </a:prstGeom>
              <a:blipFill>
                <a:blip r:embed="rId4"/>
                <a:stretch>
                  <a:fillRect l="-137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4876800" y="2939241"/>
                <a:ext cx="1648208" cy="896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FF0000"/>
                              </a:solidFill>
                              <a:latin typeface="Cambria Math" panose="02040503050406030204" pitchFamily="18" charset="0"/>
                            </a:rPr>
                          </m:ctrlPr>
                        </m:fPr>
                        <m:num>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m:t>
                          </m:r>
                          <m:r>
                            <a:rPr lang="en-US" b="0" i="1" smtClean="0">
                              <a:solidFill>
                                <a:srgbClr val="FF0000"/>
                              </a:solidFill>
                              <a:latin typeface="Cambria Math" panose="02040503050406030204" pitchFamily="18" charset="0"/>
                            </a:rPr>
                            <m:t>)</m:t>
                          </m:r>
                        </m:num>
                        <m:den>
                          <m:r>
                            <a:rPr lang="en-US"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𝑥</m:t>
                          </m:r>
                        </m:den>
                      </m:f>
                      <m:r>
                        <a:rPr lang="en-US"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−1</m:t>
                      </m:r>
                    </m:oMath>
                  </m:oMathPara>
                </a14:m>
                <a:endParaRPr lang="en-US" b="0" i="1" dirty="0">
                  <a:solidFill>
                    <a:srgbClr val="FF0000"/>
                  </a:solidFill>
                  <a:latin typeface="Candara" panose="020E0502030303020204" pitchFamily="34" charset="0"/>
                </a:endParaRPr>
              </a:p>
              <a:p>
                <a:r>
                  <a:rPr lang="en-US" i="1" dirty="0">
                    <a:solidFill>
                      <a:srgbClr val="FF0000"/>
                    </a:solidFill>
                    <a:latin typeface="Candara" panose="020E0502030303020204" pitchFamily="34" charset="0"/>
                  </a:rPr>
                  <a:t>(-1)(-0.19)=0.19</a:t>
                </a:r>
              </a:p>
            </p:txBody>
          </p:sp>
        </mc:Choice>
        <mc:Fallback xmlns="">
          <p:sp>
            <p:nvSpPr>
              <p:cNvPr id="55" name="Rectangle 54"/>
              <p:cNvSpPr>
                <a:spLocks noRot="1" noChangeAspect="1" noMove="1" noResize="1" noEditPoints="1" noAdjustHandles="1" noChangeArrowheads="1" noChangeShapeType="1" noTextEdit="1"/>
              </p:cNvSpPr>
              <p:nvPr/>
            </p:nvSpPr>
            <p:spPr>
              <a:xfrm>
                <a:off x="4876800" y="2939241"/>
                <a:ext cx="1648208" cy="896912"/>
              </a:xfrm>
              <a:prstGeom prst="rect">
                <a:avLst/>
              </a:prstGeom>
              <a:blipFill>
                <a:blip r:embed="rId5"/>
                <a:stretch>
                  <a:fillRect l="-3077" b="-11268"/>
                </a:stretch>
              </a:blipFill>
            </p:spPr>
            <p:txBody>
              <a:bodyPr/>
              <a:lstStyle/>
              <a:p>
                <a:r>
                  <a:rPr lang="en-US">
                    <a:noFill/>
                  </a:rPr>
                  <a:t> </a:t>
                </a:r>
              </a:p>
            </p:txBody>
          </p:sp>
        </mc:Fallback>
      </mc:AlternateContent>
      <p:sp>
        <p:nvSpPr>
          <p:cNvPr id="58" name="Rectangle 57"/>
          <p:cNvSpPr/>
          <p:nvPr/>
        </p:nvSpPr>
        <p:spPr>
          <a:xfrm>
            <a:off x="1817560" y="5772719"/>
            <a:ext cx="1516762" cy="369332"/>
          </a:xfrm>
          <a:prstGeom prst="rect">
            <a:avLst/>
          </a:prstGeom>
        </p:spPr>
        <p:txBody>
          <a:bodyPr wrap="none">
            <a:spAutoFit/>
          </a:bodyPr>
          <a:lstStyle/>
          <a:p>
            <a:r>
              <a:rPr lang="en-US" i="1" dirty="0">
                <a:solidFill>
                  <a:srgbClr val="FF0000"/>
                </a:solidFill>
                <a:latin typeface="Candara" panose="020E0502030303020204" pitchFamily="34" charset="0"/>
              </a:rPr>
              <a:t>(1)(0.19)=0.19</a:t>
            </a:r>
          </a:p>
        </p:txBody>
      </p:sp>
      <p:sp>
        <p:nvSpPr>
          <p:cNvPr id="59" name="Rectangle 58"/>
          <p:cNvSpPr/>
          <p:nvPr/>
        </p:nvSpPr>
        <p:spPr>
          <a:xfrm>
            <a:off x="4107526" y="2332087"/>
            <a:ext cx="1516762" cy="369332"/>
          </a:xfrm>
          <a:prstGeom prst="rect">
            <a:avLst/>
          </a:prstGeom>
        </p:spPr>
        <p:txBody>
          <a:bodyPr wrap="none">
            <a:spAutoFit/>
          </a:bodyPr>
          <a:lstStyle/>
          <a:p>
            <a:r>
              <a:rPr lang="en-US" i="1" dirty="0">
                <a:solidFill>
                  <a:srgbClr val="FF0000"/>
                </a:solidFill>
                <a:latin typeface="Candara" panose="020E0502030303020204" pitchFamily="34" charset="0"/>
              </a:rPr>
              <a:t>(1)(0.19)=0.19</a:t>
            </a:r>
          </a:p>
        </p:txBody>
      </p:sp>
      <p:sp>
        <p:nvSpPr>
          <p:cNvPr id="64" name="Rectangle 63"/>
          <p:cNvSpPr/>
          <p:nvPr/>
        </p:nvSpPr>
        <p:spPr>
          <a:xfrm>
            <a:off x="3219376" y="1564159"/>
            <a:ext cx="1516762" cy="369332"/>
          </a:xfrm>
          <a:prstGeom prst="rect">
            <a:avLst/>
          </a:prstGeom>
        </p:spPr>
        <p:txBody>
          <a:bodyPr wrap="none">
            <a:spAutoFit/>
          </a:bodyPr>
          <a:lstStyle/>
          <a:p>
            <a:r>
              <a:rPr lang="en-US" i="1" dirty="0">
                <a:solidFill>
                  <a:srgbClr val="FF0000"/>
                </a:solidFill>
                <a:latin typeface="Candara" panose="020E0502030303020204" pitchFamily="34" charset="0"/>
              </a:rPr>
              <a:t>(1)(0.19)=0.19</a:t>
            </a:r>
          </a:p>
        </p:txBody>
      </p:sp>
      <p:sp>
        <p:nvSpPr>
          <p:cNvPr id="65" name="Rectangle 64"/>
          <p:cNvSpPr/>
          <p:nvPr/>
        </p:nvSpPr>
        <p:spPr>
          <a:xfrm>
            <a:off x="3213158" y="4425674"/>
            <a:ext cx="1516762" cy="369332"/>
          </a:xfrm>
          <a:prstGeom prst="rect">
            <a:avLst/>
          </a:prstGeom>
        </p:spPr>
        <p:txBody>
          <a:bodyPr wrap="none">
            <a:spAutoFit/>
          </a:bodyPr>
          <a:lstStyle/>
          <a:p>
            <a:r>
              <a:rPr lang="en-US" i="1" dirty="0">
                <a:solidFill>
                  <a:srgbClr val="FF0000"/>
                </a:solidFill>
                <a:latin typeface="Candara" panose="020E0502030303020204" pitchFamily="34" charset="0"/>
              </a:rPr>
              <a:t>(1)(0.19)=0.19</a:t>
            </a:r>
          </a:p>
        </p:txBody>
      </p:sp>
      <p:sp>
        <p:nvSpPr>
          <p:cNvPr id="66" name="Rectangle 65"/>
          <p:cNvSpPr/>
          <p:nvPr/>
        </p:nvSpPr>
        <p:spPr>
          <a:xfrm>
            <a:off x="2057400" y="990600"/>
            <a:ext cx="1574470" cy="369332"/>
          </a:xfrm>
          <a:prstGeom prst="rect">
            <a:avLst/>
          </a:prstGeom>
        </p:spPr>
        <p:txBody>
          <a:bodyPr wrap="none">
            <a:spAutoFit/>
          </a:bodyPr>
          <a:lstStyle/>
          <a:p>
            <a:r>
              <a:rPr lang="en-US" i="1" dirty="0">
                <a:solidFill>
                  <a:srgbClr val="FF0000"/>
                </a:solidFill>
                <a:latin typeface="Candara" panose="020E0502030303020204" pitchFamily="34" charset="0"/>
              </a:rPr>
              <a:t>(2)(0.19)=0.38</a:t>
            </a:r>
          </a:p>
        </p:txBody>
      </p:sp>
      <mc:AlternateContent xmlns:mc="http://schemas.openxmlformats.org/markup-compatibility/2006" xmlns:a14="http://schemas.microsoft.com/office/drawing/2010/main">
        <mc:Choice Requires="a14">
          <p:sp>
            <p:nvSpPr>
              <p:cNvPr id="3" name="Rectangle 2"/>
              <p:cNvSpPr/>
              <p:nvPr/>
            </p:nvSpPr>
            <p:spPr>
              <a:xfrm>
                <a:off x="4981800" y="938520"/>
                <a:ext cx="5453994" cy="1034066"/>
              </a:xfrm>
              <a:prstGeom prst="rect">
                <a:avLst/>
              </a:prstGeom>
            </p:spPr>
            <p:txBody>
              <a:bodyPr wrap="none">
                <a:spAutoFit/>
              </a:bodyPr>
              <a:lstStyle/>
              <a:p>
                <a:pPr marL="11112"/>
                <a14:m>
                  <m:oMathPara xmlns:m="http://schemas.openxmlformats.org/officeDocument/2006/math">
                    <m:oMathParaPr>
                      <m:jc m:val="right"/>
                    </m:oMathParaPr>
                    <m:oMath xmlns:m="http://schemas.openxmlformats.org/officeDocument/2006/math">
                      <m:r>
                        <a:rPr lang="en-US" sz="3200" i="1">
                          <a:latin typeface="Cambria Math" panose="02040503050406030204" pitchFamily="18" charset="0"/>
                        </a:rPr>
                        <m:t>𝑓</m:t>
                      </m:r>
                      <m:d>
                        <m:dPr>
                          <m:ctrlPr>
                            <a:rPr lang="en-US" sz="3200" i="1">
                              <a:latin typeface="Cambria Math" panose="02040503050406030204" pitchFamily="18" charset="0"/>
                            </a:rPr>
                          </m:ctrlPr>
                        </m:dPr>
                        <m:e>
                          <m:r>
                            <a:rPr lang="en-US" sz="3200" i="1">
                              <a:latin typeface="Cambria Math" panose="02040503050406030204" pitchFamily="18" charset="0"/>
                            </a:rPr>
                            <m:t>𝑤</m:t>
                          </m:r>
                          <m:r>
                            <a:rPr lang="en-US" sz="3200" i="1">
                              <a:latin typeface="Cambria Math" panose="02040503050406030204" pitchFamily="18" charset="0"/>
                            </a:rPr>
                            <m:t>,</m:t>
                          </m:r>
                          <m:r>
                            <a:rPr lang="en-US" sz="3200" i="1">
                              <a:latin typeface="Cambria Math" panose="02040503050406030204" pitchFamily="18" charset="0"/>
                            </a:rPr>
                            <m:t>𝑥</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1+</m:t>
                          </m:r>
                          <m:sSup>
                            <m:sSupPr>
                              <m:ctrlPr>
                                <a:rPr lang="el-GR" sz="3200" i="1">
                                  <a:latin typeface="Cambria Math" panose="02040503050406030204" pitchFamily="18" charset="0"/>
                                </a:rPr>
                              </m:ctrlPr>
                            </m:sSupPr>
                            <m:e>
                              <m:r>
                                <a:rPr lang="el-GR" sz="3200" i="1">
                                  <a:latin typeface="Cambria Math" panose="02040503050406030204" pitchFamily="18" charset="0"/>
                                </a:rPr>
                                <m:t>𝑒</m:t>
                              </m:r>
                            </m:e>
                            <m:sup>
                              <m:r>
                                <a:rPr lang="el-GR" sz="3200" i="1">
                                  <a:latin typeface="Cambria Math" panose="02040503050406030204" pitchFamily="18" charset="0"/>
                                </a:rPr>
                                <m:t>−</m:t>
                              </m:r>
                              <m:r>
                                <a:rPr lang="en-US" sz="3200" i="1">
                                  <a:latin typeface="Cambria Math" panose="02040503050406030204" pitchFamily="18" charset="0"/>
                                </a:rPr>
                                <m:t>(</m:t>
                              </m:r>
                              <m:r>
                                <a:rPr lang="en-US" sz="3200" i="1">
                                  <a:latin typeface="Cambria Math" panose="02040503050406030204" pitchFamily="18" charset="0"/>
                                </a:rPr>
                                <m:t>𝑤</m:t>
                              </m:r>
                              <m:r>
                                <a:rPr lang="en-US" sz="3200" i="1" baseline="-25000">
                                  <a:latin typeface="Cambria Math" panose="02040503050406030204" pitchFamily="18" charset="0"/>
                                </a:rPr>
                                <m:t>0</m:t>
                              </m:r>
                              <m:r>
                                <a:rPr lang="en-US" sz="3200" i="1">
                                  <a:latin typeface="Cambria Math" panose="02040503050406030204" pitchFamily="18" charset="0"/>
                                </a:rPr>
                                <m:t>𝑥</m:t>
                              </m:r>
                              <m:r>
                                <a:rPr lang="en-US" sz="3200" i="1" baseline="-25000">
                                  <a:latin typeface="Cambria Math" panose="02040503050406030204" pitchFamily="18" charset="0"/>
                                </a:rPr>
                                <m:t>0</m:t>
                              </m:r>
                              <m:r>
                                <a:rPr lang="en-US" sz="3200" i="1">
                                  <a:latin typeface="Cambria Math" panose="02040503050406030204" pitchFamily="18" charset="0"/>
                                </a:rPr>
                                <m:t>+</m:t>
                              </m:r>
                              <m:r>
                                <a:rPr lang="en-US" sz="3200" i="1">
                                  <a:latin typeface="Cambria Math" panose="02040503050406030204" pitchFamily="18" charset="0"/>
                                </a:rPr>
                                <m:t>𝑤</m:t>
                              </m:r>
                              <m:r>
                                <a:rPr lang="en-US" sz="3200" i="1" baseline="-25000">
                                  <a:latin typeface="Cambria Math" panose="02040503050406030204" pitchFamily="18" charset="0"/>
                                </a:rPr>
                                <m:t>1</m:t>
                              </m:r>
                              <m:r>
                                <a:rPr lang="en-US" sz="3200" i="1">
                                  <a:latin typeface="Cambria Math" panose="02040503050406030204" pitchFamily="18" charset="0"/>
                                </a:rPr>
                                <m:t>𝑥</m:t>
                              </m:r>
                              <m:r>
                                <a:rPr lang="en-US" sz="3200" i="1" baseline="-25000">
                                  <a:latin typeface="Cambria Math" panose="02040503050406030204" pitchFamily="18" charset="0"/>
                                </a:rPr>
                                <m:t>1</m:t>
                              </m:r>
                              <m:r>
                                <a:rPr lang="en-US" sz="3200" i="1">
                                  <a:latin typeface="Cambria Math" panose="02040503050406030204" pitchFamily="18" charset="0"/>
                                </a:rPr>
                                <m:t>+</m:t>
                              </m:r>
                              <m:r>
                                <a:rPr lang="en-US" sz="3200" i="1">
                                  <a:latin typeface="Cambria Math" panose="02040503050406030204" pitchFamily="18" charset="0"/>
                                </a:rPr>
                                <m:t>𝑏</m:t>
                              </m:r>
                              <m:r>
                                <a:rPr lang="en-US" sz="3200" i="1">
                                  <a:latin typeface="Cambria Math" panose="02040503050406030204" pitchFamily="18" charset="0"/>
                                </a:rPr>
                                <m:t>)</m:t>
                              </m:r>
                            </m:sup>
                          </m:sSup>
                        </m:den>
                      </m:f>
                    </m:oMath>
                  </m:oMathPara>
                </a14:m>
                <a:endParaRPr lang="en-US" sz="3200" i="1" dirty="0">
                  <a:latin typeface="Candara" panose="020E0502030303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981800" y="938520"/>
                <a:ext cx="5453994" cy="1034066"/>
              </a:xfrm>
              <a:prstGeom prst="rect">
                <a:avLst/>
              </a:prstGeom>
              <a:blipFill>
                <a:blip r:embed="rId6"/>
                <a:stretch>
                  <a:fillRect r="-465" b="-6024"/>
                </a:stretch>
              </a:blipFill>
            </p:spPr>
            <p:txBody>
              <a:bodyPr/>
              <a:lstStyle/>
              <a:p>
                <a:r>
                  <a:rPr lang="en-US">
                    <a:noFill/>
                  </a:rPr>
                  <a:t> </a:t>
                </a:r>
              </a:p>
            </p:txBody>
          </p:sp>
        </mc:Fallback>
      </mc:AlternateContent>
      <p:sp>
        <p:nvSpPr>
          <p:cNvPr id="71" name="Rectangle 70"/>
          <p:cNvSpPr/>
          <p:nvPr/>
        </p:nvSpPr>
        <p:spPr>
          <a:xfrm>
            <a:off x="1981200" y="2895600"/>
            <a:ext cx="1579278" cy="369332"/>
          </a:xfrm>
          <a:prstGeom prst="rect">
            <a:avLst/>
          </a:prstGeom>
        </p:spPr>
        <p:txBody>
          <a:bodyPr wrap="none">
            <a:spAutoFit/>
          </a:bodyPr>
          <a:lstStyle/>
          <a:p>
            <a:r>
              <a:rPr lang="en-US" i="1" dirty="0">
                <a:solidFill>
                  <a:srgbClr val="FF0000"/>
                </a:solidFill>
                <a:latin typeface="Candara" panose="020E0502030303020204" pitchFamily="34" charset="0"/>
              </a:rPr>
              <a:t>(-1)(0.19)=-0.19</a:t>
            </a:r>
          </a:p>
        </p:txBody>
      </p:sp>
    </p:spTree>
    <p:extLst>
      <p:ext uri="{BB962C8B-B14F-4D97-AF65-F5344CB8AC3E}">
        <p14:creationId xmlns:p14="http://schemas.microsoft.com/office/powerpoint/2010/main" val="296103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9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50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9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500"/>
                                  </p:stCondLst>
                                  <p:childTnLst>
                                    <p:set>
                                      <p:cBhvr>
                                        <p:cTn id="41" dur="1" fill="hold">
                                          <p:stCondLst>
                                            <p:cond delay="0"/>
                                          </p:stCondLst>
                                        </p:cTn>
                                        <p:tgtEl>
                                          <p:spTgt spid="9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9"/>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500"/>
                                  </p:stCondLst>
                                  <p:childTnLst>
                                    <p:set>
                                      <p:cBhvr>
                                        <p:cTn id="48" dur="1" fill="hold">
                                          <p:stCondLst>
                                            <p:cond delay="0"/>
                                          </p:stCondLst>
                                        </p:cTn>
                                        <p:tgtEl>
                                          <p:spTgt spid="9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500"/>
                                  </p:stCondLst>
                                  <p:childTnLst>
                                    <p:set>
                                      <p:cBhvr>
                                        <p:cTn id="55" dur="1" fill="hold">
                                          <p:stCondLst>
                                            <p:cond delay="0"/>
                                          </p:stCondLst>
                                        </p:cTn>
                                        <p:tgtEl>
                                          <p:spTgt spid="10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500"/>
                                  </p:stCondLst>
                                  <p:childTnLst>
                                    <p:set>
                                      <p:cBhvr>
                                        <p:cTn id="62" dur="1" fill="hold">
                                          <p:stCondLst>
                                            <p:cond delay="0"/>
                                          </p:stCondLst>
                                        </p:cTn>
                                        <p:tgtEl>
                                          <p:spTgt spid="10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500"/>
                                  </p:stCondLst>
                                  <p:childTnLst>
                                    <p:set>
                                      <p:cBhvr>
                                        <p:cTn id="69" dur="1" fill="hold">
                                          <p:stCondLst>
                                            <p:cond delay="0"/>
                                          </p:stCondLst>
                                        </p:cTn>
                                        <p:tgtEl>
                                          <p:spTgt spid="10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6"/>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500"/>
                                  </p:stCondLst>
                                  <p:childTnLst>
                                    <p:set>
                                      <p:cBhvr>
                                        <p:cTn id="7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97" grpId="0"/>
      <p:bldP spid="98" grpId="0"/>
      <p:bldP spid="99" grpId="0"/>
      <p:bldP spid="100" grpId="0"/>
      <p:bldP spid="101" grpId="0"/>
      <p:bldP spid="102" grpId="0"/>
      <p:bldP spid="104" grpId="0"/>
      <p:bldP spid="2" grpId="0"/>
      <p:bldP spid="53" grpId="0"/>
      <p:bldP spid="54" grpId="0"/>
      <p:bldP spid="55" grpId="0"/>
      <p:bldP spid="58" grpId="0"/>
      <p:bldP spid="59" grpId="0"/>
      <p:bldP spid="64" grpId="0"/>
      <p:bldP spid="65" grpId="0"/>
      <p:bldP spid="66" grpId="0"/>
      <p:bldP spid="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B54DA-C349-1142-8617-964710BD78C0}"/>
              </a:ext>
            </a:extLst>
          </p:cNvPr>
          <p:cNvSpPr>
            <a:spLocks noGrp="1"/>
          </p:cNvSpPr>
          <p:nvPr>
            <p:ph type="title"/>
          </p:nvPr>
        </p:nvSpPr>
        <p:spPr>
          <a:xfrm>
            <a:off x="609600" y="76200"/>
            <a:ext cx="10972800" cy="987552"/>
          </a:xfrm>
        </p:spPr>
        <p:txBody>
          <a:bodyPr>
            <a:normAutofit/>
          </a:bodyPr>
          <a:lstStyle/>
          <a:p>
            <a:r>
              <a:rPr lang="en-US" dirty="0"/>
              <a:t>Trade-Off in Neural Network Design</a:t>
            </a:r>
          </a:p>
        </p:txBody>
      </p:sp>
      <p:sp>
        <p:nvSpPr>
          <p:cNvPr id="3" name="Content Placeholder 2">
            <a:extLst>
              <a:ext uri="{FF2B5EF4-FFF2-40B4-BE49-F238E27FC236}">
                <a16:creationId xmlns:a16="http://schemas.microsoft.com/office/drawing/2014/main" id="{CBBD8A15-A4A1-8C40-80F8-C3AA874B6959}"/>
              </a:ext>
            </a:extLst>
          </p:cNvPr>
          <p:cNvSpPr>
            <a:spLocks noGrp="1"/>
          </p:cNvSpPr>
          <p:nvPr>
            <p:ph idx="1"/>
          </p:nvPr>
        </p:nvSpPr>
        <p:spPr>
          <a:xfrm>
            <a:off x="609600" y="1219200"/>
            <a:ext cx="5083020" cy="5334000"/>
          </a:xfrm>
        </p:spPr>
        <p:txBody>
          <a:bodyPr>
            <a:normAutofit/>
          </a:bodyPr>
          <a:lstStyle/>
          <a:p>
            <a:r>
              <a:rPr lang="en-US" dirty="0"/>
              <a:t>More neurons, more width/depth </a:t>
            </a:r>
          </a:p>
          <a:p>
            <a:pPr lvl="1"/>
            <a:r>
              <a:rPr lang="en-US" dirty="0"/>
              <a:t>more powerful/general function</a:t>
            </a:r>
          </a:p>
          <a:p>
            <a:pPr lvl="1"/>
            <a:r>
              <a:rPr lang="en-US" dirty="0"/>
              <a:t>harder to learn</a:t>
            </a:r>
          </a:p>
          <a:p>
            <a:r>
              <a:rPr lang="en-US" dirty="0"/>
              <a:t>Many neurons with some constraints:</a:t>
            </a:r>
          </a:p>
          <a:p>
            <a:pPr lvl="1"/>
            <a:r>
              <a:rPr lang="en-US" dirty="0"/>
              <a:t>Such as Convolutional Neural Network (CNN)</a:t>
            </a:r>
          </a:p>
          <a:p>
            <a:pPr lvl="1"/>
            <a:endParaRPr lang="en-US" dirty="0"/>
          </a:p>
          <a:p>
            <a:endParaRPr lang="en-US" dirty="0"/>
          </a:p>
        </p:txBody>
      </p:sp>
      <p:sp>
        <p:nvSpPr>
          <p:cNvPr id="4" name="Slide Number Placeholder 3">
            <a:extLst>
              <a:ext uri="{FF2B5EF4-FFF2-40B4-BE49-F238E27FC236}">
                <a16:creationId xmlns:a16="http://schemas.microsoft.com/office/drawing/2014/main" id="{BD3975D4-3531-3C4E-AC76-2E115D8F1042}"/>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38</a:t>
            </a:fld>
            <a:endParaRPr lang="en-US" dirty="0"/>
          </a:p>
        </p:txBody>
      </p:sp>
      <p:pic>
        <p:nvPicPr>
          <p:cNvPr id="7" name="Picture 6">
            <a:extLst>
              <a:ext uri="{FF2B5EF4-FFF2-40B4-BE49-F238E27FC236}">
                <a16:creationId xmlns:a16="http://schemas.microsoft.com/office/drawing/2014/main" id="{6FF5253E-2D7B-274B-A5B1-E184977C3147}"/>
              </a:ext>
            </a:extLst>
          </p:cNvPr>
          <p:cNvPicPr>
            <a:picLocks noChangeAspect="1"/>
          </p:cNvPicPr>
          <p:nvPr/>
        </p:nvPicPr>
        <p:blipFill>
          <a:blip r:embed="rId3"/>
          <a:stretch>
            <a:fillRect/>
          </a:stretch>
        </p:blipFill>
        <p:spPr>
          <a:xfrm>
            <a:off x="5692620" y="2174095"/>
            <a:ext cx="6225060" cy="3101414"/>
          </a:xfrm>
          <a:prstGeom prst="rect">
            <a:avLst/>
          </a:prstGeom>
        </p:spPr>
      </p:pic>
    </p:spTree>
    <p:extLst>
      <p:ext uri="{BB962C8B-B14F-4D97-AF65-F5344CB8AC3E}">
        <p14:creationId xmlns:p14="http://schemas.microsoft.com/office/powerpoint/2010/main" val="3167311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a:p>
            <a:r>
              <a:rPr lang="en-US" dirty="0"/>
              <a:t>Backpropagation</a:t>
            </a:r>
          </a:p>
          <a:p>
            <a:r>
              <a:rPr lang="en-US" dirty="0"/>
              <a:t>Convolutional Neural Network (CNN)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dirty="0"/>
          </a:p>
        </p:txBody>
      </p:sp>
    </p:spTree>
    <p:extLst>
      <p:ext uri="{BB962C8B-B14F-4D97-AF65-F5344CB8AC3E}">
        <p14:creationId xmlns:p14="http://schemas.microsoft.com/office/powerpoint/2010/main" val="66133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C713-3DF9-AF4A-A138-EB5ADF9F17E3}"/>
              </a:ext>
            </a:extLst>
          </p:cNvPr>
          <p:cNvSpPr>
            <a:spLocks noGrp="1"/>
          </p:cNvSpPr>
          <p:nvPr>
            <p:ph type="title"/>
          </p:nvPr>
        </p:nvSpPr>
        <p:spPr/>
        <p:txBody>
          <a:bodyPr/>
          <a:lstStyle/>
          <a:p>
            <a:r>
              <a:rPr lang="en-US" dirty="0"/>
              <a:t>Scale Drives Deep Learning Progress</a:t>
            </a:r>
          </a:p>
        </p:txBody>
      </p:sp>
      <p:sp>
        <p:nvSpPr>
          <p:cNvPr id="4" name="Slide Number Placeholder 3">
            <a:extLst>
              <a:ext uri="{FF2B5EF4-FFF2-40B4-BE49-F238E27FC236}">
                <a16:creationId xmlns:a16="http://schemas.microsoft.com/office/drawing/2014/main" id="{8873ADBD-2ABF-E94D-9D5D-65FC935DACA4}"/>
              </a:ext>
            </a:extLst>
          </p:cNvPr>
          <p:cNvSpPr>
            <a:spLocks noGrp="1"/>
          </p:cNvSpPr>
          <p:nvPr>
            <p:ph type="sldNum" sz="quarter" idx="12"/>
          </p:nvPr>
        </p:nvSpPr>
        <p:spPr/>
        <p:txBody>
          <a:bodyPr/>
          <a:lstStyle/>
          <a:p>
            <a:pPr>
              <a:defRPr/>
            </a:pPr>
            <a:fld id="{CCF77436-EC8C-4AA7-8F7E-35D67B363DD7}" type="slidenum">
              <a:rPr lang="en-US" smtClean="0"/>
              <a:pPr>
                <a:defRPr/>
              </a:pPr>
              <a:t>4</a:t>
            </a:fld>
            <a:endParaRPr lang="en-US" dirty="0"/>
          </a:p>
        </p:txBody>
      </p:sp>
      <p:cxnSp>
        <p:nvCxnSpPr>
          <p:cNvPr id="6" name="Straight Arrow Connector 5">
            <a:extLst>
              <a:ext uri="{FF2B5EF4-FFF2-40B4-BE49-F238E27FC236}">
                <a16:creationId xmlns:a16="http://schemas.microsoft.com/office/drawing/2014/main" id="{5134ACE2-FCF4-B243-A9DB-9C881E1A832E}"/>
              </a:ext>
            </a:extLst>
          </p:cNvPr>
          <p:cNvCxnSpPr>
            <a:cxnSpLocks/>
          </p:cNvCxnSpPr>
          <p:nvPr/>
        </p:nvCxnSpPr>
        <p:spPr>
          <a:xfrm flipV="1">
            <a:off x="2353996" y="1945682"/>
            <a:ext cx="0" cy="37560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F796166-E92D-7C41-A03B-05A8975E03C0}"/>
              </a:ext>
            </a:extLst>
          </p:cNvPr>
          <p:cNvCxnSpPr>
            <a:cxnSpLocks/>
          </p:cNvCxnSpPr>
          <p:nvPr/>
        </p:nvCxnSpPr>
        <p:spPr>
          <a:xfrm flipV="1">
            <a:off x="2353996" y="5701753"/>
            <a:ext cx="6117090"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Freeform 13">
            <a:extLst>
              <a:ext uri="{FF2B5EF4-FFF2-40B4-BE49-F238E27FC236}">
                <a16:creationId xmlns:a16="http://schemas.microsoft.com/office/drawing/2014/main" id="{4C534831-4CE9-454E-8C8E-838F51A7CABF}"/>
              </a:ext>
            </a:extLst>
          </p:cNvPr>
          <p:cNvSpPr/>
          <p:nvPr/>
        </p:nvSpPr>
        <p:spPr>
          <a:xfrm>
            <a:off x="2353997" y="4310810"/>
            <a:ext cx="5998115" cy="1376876"/>
          </a:xfrm>
          <a:custGeom>
            <a:avLst/>
            <a:gdLst>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12634 h 1312634"/>
              <a:gd name="connsiteX1" fmla="*/ 1758462 w 6499274"/>
              <a:gd name="connsiteY1" fmla="*/ 229421 h 1312634"/>
              <a:gd name="connsiteX2" fmla="*/ 6499274 w 6499274"/>
              <a:gd name="connsiteY2" fmla="*/ 4338 h 1312634"/>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487026 w 6499274"/>
              <a:gd name="connsiteY1" fmla="*/ 236513 h 1308296"/>
              <a:gd name="connsiteX2" fmla="*/ 6499274 w 6499274"/>
              <a:gd name="connsiteY2" fmla="*/ 0 h 1308296"/>
              <a:gd name="connsiteX0" fmla="*/ 0 w 6499274"/>
              <a:gd name="connsiteY0" fmla="*/ 1308296 h 1308296"/>
              <a:gd name="connsiteX1" fmla="*/ 1487026 w 6499274"/>
              <a:gd name="connsiteY1" fmla="*/ 236513 h 1308296"/>
              <a:gd name="connsiteX2" fmla="*/ 6499274 w 6499274"/>
              <a:gd name="connsiteY2" fmla="*/ 0 h 1308296"/>
              <a:gd name="connsiteX0" fmla="*/ 0 w 6499274"/>
              <a:gd name="connsiteY0" fmla="*/ 1308296 h 1308296"/>
              <a:gd name="connsiteX1" fmla="*/ 1487026 w 6499274"/>
              <a:gd name="connsiteY1" fmla="*/ 236513 h 1308296"/>
              <a:gd name="connsiteX2" fmla="*/ 6499274 w 6499274"/>
              <a:gd name="connsiteY2" fmla="*/ 0 h 1308296"/>
              <a:gd name="connsiteX0" fmla="*/ 0 w 6499274"/>
              <a:gd name="connsiteY0" fmla="*/ 1308296 h 1308296"/>
              <a:gd name="connsiteX1" fmla="*/ 1487026 w 6499274"/>
              <a:gd name="connsiteY1" fmla="*/ 236513 h 1308296"/>
              <a:gd name="connsiteX2" fmla="*/ 6499274 w 6499274"/>
              <a:gd name="connsiteY2" fmla="*/ 0 h 1308296"/>
              <a:gd name="connsiteX0" fmla="*/ 0 w 6499274"/>
              <a:gd name="connsiteY0" fmla="*/ 1308296 h 1308296"/>
              <a:gd name="connsiteX1" fmla="*/ 1487026 w 6499274"/>
              <a:gd name="connsiteY1" fmla="*/ 179363 h 1308296"/>
              <a:gd name="connsiteX2" fmla="*/ 6499274 w 6499274"/>
              <a:gd name="connsiteY2" fmla="*/ 0 h 1308296"/>
              <a:gd name="connsiteX0" fmla="*/ 0 w 6499274"/>
              <a:gd name="connsiteY0" fmla="*/ 1308296 h 1308296"/>
              <a:gd name="connsiteX1" fmla="*/ 1487026 w 6499274"/>
              <a:gd name="connsiteY1" fmla="*/ 179363 h 1308296"/>
              <a:gd name="connsiteX2" fmla="*/ 6499274 w 6499274"/>
              <a:gd name="connsiteY2" fmla="*/ 0 h 1308296"/>
              <a:gd name="connsiteX0" fmla="*/ 0 w 6474598"/>
              <a:gd name="connsiteY0" fmla="*/ 1376876 h 1376876"/>
              <a:gd name="connsiteX1" fmla="*/ 1487026 w 6474598"/>
              <a:gd name="connsiteY1" fmla="*/ 247943 h 1376876"/>
              <a:gd name="connsiteX2" fmla="*/ 6474598 w 6474598"/>
              <a:gd name="connsiteY2" fmla="*/ 0 h 1376876"/>
            </a:gdLst>
            <a:ahLst/>
            <a:cxnLst>
              <a:cxn ang="0">
                <a:pos x="connsiteX0" y="connsiteY0"/>
              </a:cxn>
              <a:cxn ang="0">
                <a:pos x="connsiteX1" y="connsiteY1"/>
              </a:cxn>
              <a:cxn ang="0">
                <a:pos x="connsiteX2" y="connsiteY2"/>
              </a:cxn>
            </a:cxnLst>
            <a:rect l="l" t="t" r="r" b="b"/>
            <a:pathLst>
              <a:path w="6474598" h="1376876">
                <a:moveTo>
                  <a:pt x="0" y="1376876"/>
                </a:moveTo>
                <a:cubicBezTo>
                  <a:pt x="320540" y="1058593"/>
                  <a:pt x="737889" y="425546"/>
                  <a:pt x="1487026" y="247943"/>
                </a:cubicBezTo>
                <a:cubicBezTo>
                  <a:pt x="2593965" y="70340"/>
                  <a:pt x="4645798" y="3517"/>
                  <a:pt x="6474598" y="0"/>
                </a:cubicBezTo>
              </a:path>
            </a:pathLst>
          </a:custGeom>
          <a:noFill/>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5" name="Freeform 14">
            <a:extLst>
              <a:ext uri="{FF2B5EF4-FFF2-40B4-BE49-F238E27FC236}">
                <a16:creationId xmlns:a16="http://schemas.microsoft.com/office/drawing/2014/main" id="{3184D52E-9F34-6F4E-89FE-3801E0DF705C}"/>
              </a:ext>
            </a:extLst>
          </p:cNvPr>
          <p:cNvSpPr/>
          <p:nvPr/>
        </p:nvSpPr>
        <p:spPr>
          <a:xfrm>
            <a:off x="2353996" y="3782394"/>
            <a:ext cx="6032405" cy="1905293"/>
          </a:xfrm>
          <a:custGeom>
            <a:avLst/>
            <a:gdLst>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814732 w 6499274"/>
              <a:gd name="connsiteY1" fmla="*/ 323451 h 1308296"/>
              <a:gd name="connsiteX2" fmla="*/ 6499274 w 6499274"/>
              <a:gd name="connsiteY2" fmla="*/ 0 h 1308296"/>
              <a:gd name="connsiteX0" fmla="*/ 0 w 6499274"/>
              <a:gd name="connsiteY0" fmla="*/ 1308296 h 1308296"/>
              <a:gd name="connsiteX1" fmla="*/ 1899138 w 6499274"/>
              <a:gd name="connsiteY1" fmla="*/ 382471 h 1308296"/>
              <a:gd name="connsiteX2" fmla="*/ 6499274 w 6499274"/>
              <a:gd name="connsiteY2" fmla="*/ 0 h 1308296"/>
              <a:gd name="connsiteX0" fmla="*/ 0 w 6499274"/>
              <a:gd name="connsiteY0" fmla="*/ 1308296 h 1308296"/>
              <a:gd name="connsiteX1" fmla="*/ 1899138 w 6499274"/>
              <a:gd name="connsiteY1" fmla="*/ 382471 h 1308296"/>
              <a:gd name="connsiteX2" fmla="*/ 6499274 w 6499274"/>
              <a:gd name="connsiteY2" fmla="*/ 0 h 1308296"/>
              <a:gd name="connsiteX0" fmla="*/ 0 w 6499274"/>
              <a:gd name="connsiteY0" fmla="*/ 1308296 h 1308296"/>
              <a:gd name="connsiteX1" fmla="*/ 1899138 w 6499274"/>
              <a:gd name="connsiteY1" fmla="*/ 382471 h 1308296"/>
              <a:gd name="connsiteX2" fmla="*/ 6499274 w 6499274"/>
              <a:gd name="connsiteY2" fmla="*/ 0 h 1308296"/>
              <a:gd name="connsiteX0" fmla="*/ 0 w 6499274"/>
              <a:gd name="connsiteY0" fmla="*/ 1308296 h 1308296"/>
              <a:gd name="connsiteX1" fmla="*/ 1868768 w 6499274"/>
              <a:gd name="connsiteY1" fmla="*/ 333286 h 1308296"/>
              <a:gd name="connsiteX2" fmla="*/ 6499274 w 6499274"/>
              <a:gd name="connsiteY2" fmla="*/ 0 h 1308296"/>
              <a:gd name="connsiteX0" fmla="*/ 0 w 6511612"/>
              <a:gd name="connsiteY0" fmla="*/ 1332273 h 1332273"/>
              <a:gd name="connsiteX1" fmla="*/ 1868768 w 6511612"/>
              <a:gd name="connsiteY1" fmla="*/ 357263 h 1332273"/>
              <a:gd name="connsiteX2" fmla="*/ 6511612 w 6511612"/>
              <a:gd name="connsiteY2" fmla="*/ 0 h 1332273"/>
              <a:gd name="connsiteX0" fmla="*/ 0 w 6511612"/>
              <a:gd name="connsiteY0" fmla="*/ 1332273 h 1332273"/>
              <a:gd name="connsiteX1" fmla="*/ 1868768 w 6511612"/>
              <a:gd name="connsiteY1" fmla="*/ 357263 h 1332273"/>
              <a:gd name="connsiteX2" fmla="*/ 6511612 w 6511612"/>
              <a:gd name="connsiteY2" fmla="*/ 0 h 1332273"/>
            </a:gdLst>
            <a:ahLst/>
            <a:cxnLst>
              <a:cxn ang="0">
                <a:pos x="connsiteX0" y="connsiteY0"/>
              </a:cxn>
              <a:cxn ang="0">
                <a:pos x="connsiteX1" y="connsiteY1"/>
              </a:cxn>
              <a:cxn ang="0">
                <a:pos x="connsiteX2" y="connsiteY2"/>
              </a:cxn>
            </a:cxnLst>
            <a:rect l="l" t="t" r="r" b="b"/>
            <a:pathLst>
              <a:path w="6511612" h="1332273">
                <a:moveTo>
                  <a:pt x="0" y="1332273"/>
                </a:moveTo>
                <a:cubicBezTo>
                  <a:pt x="689318" y="722628"/>
                  <a:pt x="785556" y="575312"/>
                  <a:pt x="1868768" y="357263"/>
                </a:cubicBezTo>
                <a:cubicBezTo>
                  <a:pt x="2951980" y="139214"/>
                  <a:pt x="4658137" y="27494"/>
                  <a:pt x="6511612" y="0"/>
                </a:cubicBezTo>
              </a:path>
            </a:pathLst>
          </a:custGeom>
          <a:noFill/>
          <a:ln w="38100">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6" name="Freeform 15">
            <a:extLst>
              <a:ext uri="{FF2B5EF4-FFF2-40B4-BE49-F238E27FC236}">
                <a16:creationId xmlns:a16="http://schemas.microsoft.com/office/drawing/2014/main" id="{879A5E3F-7BCE-2F49-BBC9-64AC8505BBE6}"/>
              </a:ext>
            </a:extLst>
          </p:cNvPr>
          <p:cNvSpPr/>
          <p:nvPr/>
        </p:nvSpPr>
        <p:spPr>
          <a:xfrm>
            <a:off x="2353996" y="3093075"/>
            <a:ext cx="6020975" cy="2580544"/>
          </a:xfrm>
          <a:custGeom>
            <a:avLst/>
            <a:gdLst>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814732 w 6499274"/>
              <a:gd name="connsiteY1" fmla="*/ 323451 h 1308296"/>
              <a:gd name="connsiteX2" fmla="*/ 6499274 w 6499274"/>
              <a:gd name="connsiteY2" fmla="*/ 0 h 1308296"/>
              <a:gd name="connsiteX0" fmla="*/ 0 w 6499274"/>
              <a:gd name="connsiteY0" fmla="*/ 1308296 h 1308296"/>
              <a:gd name="connsiteX1" fmla="*/ 1899138 w 6499274"/>
              <a:gd name="connsiteY1" fmla="*/ 382471 h 1308296"/>
              <a:gd name="connsiteX2" fmla="*/ 6499274 w 6499274"/>
              <a:gd name="connsiteY2" fmla="*/ 0 h 1308296"/>
              <a:gd name="connsiteX0" fmla="*/ 0 w 6499274"/>
              <a:gd name="connsiteY0" fmla="*/ 1308296 h 1308296"/>
              <a:gd name="connsiteX1" fmla="*/ 1983545 w 6499274"/>
              <a:gd name="connsiteY1" fmla="*/ 433068 h 1308296"/>
              <a:gd name="connsiteX2" fmla="*/ 6499274 w 6499274"/>
              <a:gd name="connsiteY2" fmla="*/ 0 h 1308296"/>
              <a:gd name="connsiteX0" fmla="*/ 0 w 6499274"/>
              <a:gd name="connsiteY0" fmla="*/ 1308296 h 1308296"/>
              <a:gd name="connsiteX1" fmla="*/ 1983545 w 6499274"/>
              <a:gd name="connsiteY1" fmla="*/ 433068 h 1308296"/>
              <a:gd name="connsiteX2" fmla="*/ 6499274 w 6499274"/>
              <a:gd name="connsiteY2" fmla="*/ 0 h 1308296"/>
              <a:gd name="connsiteX0" fmla="*/ 0 w 6499274"/>
              <a:gd name="connsiteY0" fmla="*/ 1308296 h 1308296"/>
              <a:gd name="connsiteX1" fmla="*/ 1983545 w 6499274"/>
              <a:gd name="connsiteY1" fmla="*/ 433068 h 1308296"/>
              <a:gd name="connsiteX2" fmla="*/ 6499274 w 6499274"/>
              <a:gd name="connsiteY2" fmla="*/ 0 h 1308296"/>
              <a:gd name="connsiteX0" fmla="*/ 0 w 6499274"/>
              <a:gd name="connsiteY0" fmla="*/ 1308296 h 1308296"/>
              <a:gd name="connsiteX1" fmla="*/ 1983545 w 6499274"/>
              <a:gd name="connsiteY1" fmla="*/ 433068 h 1308296"/>
              <a:gd name="connsiteX2" fmla="*/ 6499274 w 6499274"/>
              <a:gd name="connsiteY2" fmla="*/ 0 h 1308296"/>
              <a:gd name="connsiteX0" fmla="*/ 0 w 6499274"/>
              <a:gd name="connsiteY0" fmla="*/ 1308296 h 1308296"/>
              <a:gd name="connsiteX1" fmla="*/ 1922804 w 6499274"/>
              <a:gd name="connsiteY1" fmla="*/ 404155 h 1308296"/>
              <a:gd name="connsiteX2" fmla="*/ 6499274 w 6499274"/>
              <a:gd name="connsiteY2" fmla="*/ 0 h 1308296"/>
              <a:gd name="connsiteX0" fmla="*/ 0 w 6499274"/>
              <a:gd name="connsiteY0" fmla="*/ 1308296 h 1308296"/>
              <a:gd name="connsiteX1" fmla="*/ 1922804 w 6499274"/>
              <a:gd name="connsiteY1" fmla="*/ 404155 h 1308296"/>
              <a:gd name="connsiteX2" fmla="*/ 6499274 w 6499274"/>
              <a:gd name="connsiteY2" fmla="*/ 0 h 1308296"/>
              <a:gd name="connsiteX0" fmla="*/ 0 w 6499274"/>
              <a:gd name="connsiteY0" fmla="*/ 1325915 h 1325915"/>
              <a:gd name="connsiteX1" fmla="*/ 1922804 w 6499274"/>
              <a:gd name="connsiteY1" fmla="*/ 421774 h 1325915"/>
              <a:gd name="connsiteX2" fmla="*/ 6499274 w 6499274"/>
              <a:gd name="connsiteY2" fmla="*/ 0 h 1325915"/>
              <a:gd name="connsiteX0" fmla="*/ 0 w 6499274"/>
              <a:gd name="connsiteY0" fmla="*/ 1325915 h 1325915"/>
              <a:gd name="connsiteX1" fmla="*/ 1922804 w 6499274"/>
              <a:gd name="connsiteY1" fmla="*/ 421774 h 1325915"/>
              <a:gd name="connsiteX2" fmla="*/ 6499274 w 6499274"/>
              <a:gd name="connsiteY2" fmla="*/ 0 h 1325915"/>
            </a:gdLst>
            <a:ahLst/>
            <a:cxnLst>
              <a:cxn ang="0">
                <a:pos x="connsiteX0" y="connsiteY0"/>
              </a:cxn>
              <a:cxn ang="0">
                <a:pos x="connsiteX1" y="connsiteY1"/>
              </a:cxn>
              <a:cxn ang="0">
                <a:pos x="connsiteX2" y="connsiteY2"/>
              </a:cxn>
            </a:cxnLst>
            <a:rect l="l" t="t" r="r" b="b"/>
            <a:pathLst>
              <a:path w="6499274" h="1325915">
                <a:moveTo>
                  <a:pt x="0" y="1325915"/>
                </a:moveTo>
                <a:cubicBezTo>
                  <a:pt x="550876" y="857192"/>
                  <a:pt x="1158482" y="581998"/>
                  <a:pt x="1922804" y="421774"/>
                </a:cubicBezTo>
                <a:cubicBezTo>
                  <a:pt x="2687126" y="261550"/>
                  <a:pt x="4695151" y="32881"/>
                  <a:pt x="6499274" y="0"/>
                </a:cubicBezTo>
              </a:path>
            </a:pathLst>
          </a:custGeom>
          <a:noFill/>
          <a:ln w="38100">
            <a:solidFill>
              <a:schemeClr val="accent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17" name="Freeform 16">
            <a:extLst>
              <a:ext uri="{FF2B5EF4-FFF2-40B4-BE49-F238E27FC236}">
                <a16:creationId xmlns:a16="http://schemas.microsoft.com/office/drawing/2014/main" id="{89EE91DD-28EE-8B49-96A7-00FF4CB9FDF6}"/>
              </a:ext>
            </a:extLst>
          </p:cNvPr>
          <p:cNvSpPr/>
          <p:nvPr/>
        </p:nvSpPr>
        <p:spPr>
          <a:xfrm>
            <a:off x="2353995" y="1945680"/>
            <a:ext cx="6020975" cy="3742007"/>
          </a:xfrm>
          <a:custGeom>
            <a:avLst/>
            <a:gdLst>
              <a:gd name="connsiteX0" fmla="*/ 0 w 6499274"/>
              <a:gd name="connsiteY0" fmla="*/ 1308296 h 1308296"/>
              <a:gd name="connsiteX1" fmla="*/ 1758462 w 6499274"/>
              <a:gd name="connsiteY1" fmla="*/ 225083 h 1308296"/>
              <a:gd name="connsiteX2" fmla="*/ 6499274 w 6499274"/>
              <a:gd name="connsiteY2" fmla="*/ 0 h 1308296"/>
              <a:gd name="connsiteX0" fmla="*/ 0 w 6499274"/>
              <a:gd name="connsiteY0" fmla="*/ 1308296 h 1308296"/>
              <a:gd name="connsiteX1" fmla="*/ 1814732 w 6499274"/>
              <a:gd name="connsiteY1" fmla="*/ 323451 h 1308296"/>
              <a:gd name="connsiteX2" fmla="*/ 6499274 w 6499274"/>
              <a:gd name="connsiteY2" fmla="*/ 0 h 1308296"/>
              <a:gd name="connsiteX0" fmla="*/ 0 w 6499274"/>
              <a:gd name="connsiteY0" fmla="*/ 1308296 h 1308296"/>
              <a:gd name="connsiteX1" fmla="*/ 1899138 w 6499274"/>
              <a:gd name="connsiteY1" fmla="*/ 382471 h 1308296"/>
              <a:gd name="connsiteX2" fmla="*/ 6499274 w 6499274"/>
              <a:gd name="connsiteY2" fmla="*/ 0 h 1308296"/>
              <a:gd name="connsiteX0" fmla="*/ 0 w 6499274"/>
              <a:gd name="connsiteY0" fmla="*/ 1308296 h 1308296"/>
              <a:gd name="connsiteX1" fmla="*/ 1983545 w 6499274"/>
              <a:gd name="connsiteY1" fmla="*/ 433068 h 1308296"/>
              <a:gd name="connsiteX2" fmla="*/ 6499274 w 6499274"/>
              <a:gd name="connsiteY2" fmla="*/ 0 h 1308296"/>
              <a:gd name="connsiteX0" fmla="*/ 0 w 6499274"/>
              <a:gd name="connsiteY0" fmla="*/ 1308296 h 1308296"/>
              <a:gd name="connsiteX1" fmla="*/ 1983545 w 6499274"/>
              <a:gd name="connsiteY1" fmla="*/ 433068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 name="connsiteX0" fmla="*/ 0 w 6499274"/>
              <a:gd name="connsiteY0" fmla="*/ 1308296 h 1308296"/>
              <a:gd name="connsiteX1" fmla="*/ 2138289 w 6499274"/>
              <a:gd name="connsiteY1" fmla="*/ 467497 h 1308296"/>
              <a:gd name="connsiteX2" fmla="*/ 6499274 w 6499274"/>
              <a:gd name="connsiteY2" fmla="*/ 0 h 1308296"/>
            </a:gdLst>
            <a:ahLst/>
            <a:cxnLst>
              <a:cxn ang="0">
                <a:pos x="connsiteX0" y="connsiteY0"/>
              </a:cxn>
              <a:cxn ang="0">
                <a:pos x="connsiteX1" y="connsiteY1"/>
              </a:cxn>
              <a:cxn ang="0">
                <a:pos x="connsiteX2" y="connsiteY2"/>
              </a:cxn>
            </a:cxnLst>
            <a:rect l="l" t="t" r="r" b="b"/>
            <a:pathLst>
              <a:path w="6499274" h="1308296">
                <a:moveTo>
                  <a:pt x="0" y="1308296"/>
                </a:moveTo>
                <a:cubicBezTo>
                  <a:pt x="536545" y="949490"/>
                  <a:pt x="1032070" y="705220"/>
                  <a:pt x="2138289" y="467497"/>
                </a:cubicBezTo>
                <a:cubicBezTo>
                  <a:pt x="3244508" y="229774"/>
                  <a:pt x="4656406" y="106803"/>
                  <a:pt x="6499274" y="0"/>
                </a:cubicBezTo>
              </a:path>
            </a:pathLst>
          </a:custGeom>
          <a:noFill/>
          <a:ln w="38100">
            <a:solidFill>
              <a:schemeClr val="accent4"/>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
        <p:nvSpPr>
          <p:cNvPr id="20" name="Rectangle 19">
            <a:extLst>
              <a:ext uri="{FF2B5EF4-FFF2-40B4-BE49-F238E27FC236}">
                <a16:creationId xmlns:a16="http://schemas.microsoft.com/office/drawing/2014/main" id="{DB476CC0-F41C-4D43-8688-E7FA62D2A15B}"/>
              </a:ext>
            </a:extLst>
          </p:cNvPr>
          <p:cNvSpPr/>
          <p:nvPr/>
        </p:nvSpPr>
        <p:spPr>
          <a:xfrm>
            <a:off x="4743019" y="5722752"/>
            <a:ext cx="2481770" cy="369332"/>
          </a:xfrm>
          <a:prstGeom prst="rect">
            <a:avLst/>
          </a:prstGeom>
        </p:spPr>
        <p:txBody>
          <a:bodyPr wrap="none">
            <a:spAutoFit/>
          </a:bodyPr>
          <a:lstStyle/>
          <a:p>
            <a:r>
              <a:rPr lang="en-US" dirty="0">
                <a:latin typeface="Candara" panose="020E0502030303020204" pitchFamily="34" charset="0"/>
              </a:rPr>
              <a:t>Amount of labeled data</a:t>
            </a:r>
          </a:p>
        </p:txBody>
      </p:sp>
      <p:sp>
        <p:nvSpPr>
          <p:cNvPr id="21" name="Rectangle 20">
            <a:extLst>
              <a:ext uri="{FF2B5EF4-FFF2-40B4-BE49-F238E27FC236}">
                <a16:creationId xmlns:a16="http://schemas.microsoft.com/office/drawing/2014/main" id="{760D5018-18F1-C24B-97CE-A3EBB089028F}"/>
              </a:ext>
            </a:extLst>
          </p:cNvPr>
          <p:cNvSpPr/>
          <p:nvPr/>
        </p:nvSpPr>
        <p:spPr>
          <a:xfrm rot="16200000">
            <a:off x="1443006" y="3577047"/>
            <a:ext cx="1452642" cy="369332"/>
          </a:xfrm>
          <a:prstGeom prst="rect">
            <a:avLst/>
          </a:prstGeom>
        </p:spPr>
        <p:txBody>
          <a:bodyPr wrap="none">
            <a:spAutoFit/>
          </a:bodyPr>
          <a:lstStyle/>
          <a:p>
            <a:r>
              <a:rPr lang="en-US" dirty="0">
                <a:latin typeface="Candara" panose="020E0502030303020204" pitchFamily="34" charset="0"/>
              </a:rPr>
              <a:t>Performance</a:t>
            </a:r>
          </a:p>
        </p:txBody>
      </p:sp>
      <p:sp>
        <p:nvSpPr>
          <p:cNvPr id="22" name="Rectangle 21">
            <a:extLst>
              <a:ext uri="{FF2B5EF4-FFF2-40B4-BE49-F238E27FC236}">
                <a16:creationId xmlns:a16="http://schemas.microsoft.com/office/drawing/2014/main" id="{E760BC3F-1A47-CB4C-A4B6-6E8E5AF6E25B}"/>
              </a:ext>
            </a:extLst>
          </p:cNvPr>
          <p:cNvSpPr/>
          <p:nvPr/>
        </p:nvSpPr>
        <p:spPr>
          <a:xfrm>
            <a:off x="8374968" y="4117492"/>
            <a:ext cx="3207431" cy="369332"/>
          </a:xfrm>
          <a:prstGeom prst="rect">
            <a:avLst/>
          </a:prstGeom>
        </p:spPr>
        <p:txBody>
          <a:bodyPr wrap="square">
            <a:spAutoFit/>
          </a:bodyPr>
          <a:lstStyle/>
          <a:p>
            <a:r>
              <a:rPr lang="en-US" dirty="0">
                <a:solidFill>
                  <a:schemeClr val="accent1"/>
                </a:solidFill>
                <a:latin typeface="Candara" panose="020E0502030303020204" pitchFamily="34" charset="0"/>
              </a:rPr>
              <a:t>Traditional Machine Learning</a:t>
            </a:r>
          </a:p>
        </p:txBody>
      </p:sp>
      <p:sp>
        <p:nvSpPr>
          <p:cNvPr id="23" name="Rectangle 22">
            <a:extLst>
              <a:ext uri="{FF2B5EF4-FFF2-40B4-BE49-F238E27FC236}">
                <a16:creationId xmlns:a16="http://schemas.microsoft.com/office/drawing/2014/main" id="{2F6430B0-F023-9B4F-BED8-5C9EBDE85E0C}"/>
              </a:ext>
            </a:extLst>
          </p:cNvPr>
          <p:cNvSpPr/>
          <p:nvPr/>
        </p:nvSpPr>
        <p:spPr>
          <a:xfrm>
            <a:off x="8358539" y="3564529"/>
            <a:ext cx="2298569" cy="369332"/>
          </a:xfrm>
          <a:prstGeom prst="rect">
            <a:avLst/>
          </a:prstGeom>
        </p:spPr>
        <p:txBody>
          <a:bodyPr wrap="square">
            <a:spAutoFit/>
          </a:bodyPr>
          <a:lstStyle/>
          <a:p>
            <a:r>
              <a:rPr lang="en-US" dirty="0">
                <a:solidFill>
                  <a:schemeClr val="accent2"/>
                </a:solidFill>
                <a:latin typeface="Candara" panose="020E0502030303020204" pitchFamily="34" charset="0"/>
              </a:rPr>
              <a:t>Small Neural Network</a:t>
            </a:r>
          </a:p>
        </p:txBody>
      </p:sp>
      <p:sp>
        <p:nvSpPr>
          <p:cNvPr id="24" name="Rectangle 23">
            <a:extLst>
              <a:ext uri="{FF2B5EF4-FFF2-40B4-BE49-F238E27FC236}">
                <a16:creationId xmlns:a16="http://schemas.microsoft.com/office/drawing/2014/main" id="{C6C41DA1-9689-AA48-9663-AACFF636B4B5}"/>
              </a:ext>
            </a:extLst>
          </p:cNvPr>
          <p:cNvSpPr/>
          <p:nvPr/>
        </p:nvSpPr>
        <p:spPr>
          <a:xfrm>
            <a:off x="8358539" y="2870966"/>
            <a:ext cx="2701343" cy="369332"/>
          </a:xfrm>
          <a:prstGeom prst="rect">
            <a:avLst/>
          </a:prstGeom>
        </p:spPr>
        <p:txBody>
          <a:bodyPr wrap="square">
            <a:spAutoFit/>
          </a:bodyPr>
          <a:lstStyle/>
          <a:p>
            <a:r>
              <a:rPr lang="en-US" dirty="0">
                <a:solidFill>
                  <a:schemeClr val="accent3"/>
                </a:solidFill>
                <a:latin typeface="Candara" panose="020E0502030303020204" pitchFamily="34" charset="0"/>
              </a:rPr>
              <a:t>Medium Neural Network</a:t>
            </a:r>
          </a:p>
        </p:txBody>
      </p:sp>
      <p:sp>
        <p:nvSpPr>
          <p:cNvPr id="25" name="Rectangle 24">
            <a:extLst>
              <a:ext uri="{FF2B5EF4-FFF2-40B4-BE49-F238E27FC236}">
                <a16:creationId xmlns:a16="http://schemas.microsoft.com/office/drawing/2014/main" id="{C9104B03-A1CD-5A4B-B783-27527F4B7E15}"/>
              </a:ext>
            </a:extLst>
          </p:cNvPr>
          <p:cNvSpPr/>
          <p:nvPr/>
        </p:nvSpPr>
        <p:spPr>
          <a:xfrm>
            <a:off x="8358539" y="1740412"/>
            <a:ext cx="2701341" cy="369332"/>
          </a:xfrm>
          <a:prstGeom prst="rect">
            <a:avLst/>
          </a:prstGeom>
        </p:spPr>
        <p:txBody>
          <a:bodyPr wrap="square">
            <a:spAutoFit/>
          </a:bodyPr>
          <a:lstStyle/>
          <a:p>
            <a:r>
              <a:rPr lang="en-US" dirty="0">
                <a:solidFill>
                  <a:schemeClr val="accent4"/>
                </a:solidFill>
                <a:latin typeface="Candara" panose="020E0502030303020204" pitchFamily="34" charset="0"/>
              </a:rPr>
              <a:t>Large Neural Network</a:t>
            </a:r>
          </a:p>
        </p:txBody>
      </p:sp>
    </p:spTree>
    <p:extLst>
      <p:ext uri="{BB962C8B-B14F-4D97-AF65-F5344CB8AC3E}">
        <p14:creationId xmlns:p14="http://schemas.microsoft.com/office/powerpoint/2010/main" val="28781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22" grpId="0"/>
      <p:bldP spid="23" grpId="0"/>
      <p:bldP spid="24" grpId="0"/>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53B1C21-5166-C141-BE61-F173E3A36296}"/>
              </a:ext>
            </a:extLst>
          </p:cNvPr>
          <p:cNvPicPr>
            <a:picLocks noChangeAspect="1"/>
          </p:cNvPicPr>
          <p:nvPr/>
        </p:nvPicPr>
        <p:blipFill>
          <a:blip r:embed="rId2"/>
          <a:stretch>
            <a:fillRect/>
          </a:stretch>
        </p:blipFill>
        <p:spPr>
          <a:xfrm>
            <a:off x="4433456" y="4114310"/>
            <a:ext cx="3098738" cy="2266241"/>
          </a:xfrm>
          <a:prstGeom prst="rect">
            <a:avLst/>
          </a:prstGeom>
        </p:spPr>
      </p:pic>
      <p:sp>
        <p:nvSpPr>
          <p:cNvPr id="2" name="Title 1"/>
          <p:cNvSpPr>
            <a:spLocks noGrp="1"/>
          </p:cNvSpPr>
          <p:nvPr>
            <p:ph type="title"/>
          </p:nvPr>
        </p:nvSpPr>
        <p:spPr/>
        <p:txBody>
          <a:bodyPr/>
          <a:lstStyle/>
          <a:p>
            <a:r>
              <a:rPr lang="en-US" dirty="0"/>
              <a:t>Convolution</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14:m>
                  <m:oMath xmlns:m="http://schemas.openxmlformats.org/officeDocument/2006/math">
                    <m:r>
                      <a:rPr lang="en-US" b="0" i="1" smtClean="0">
                        <a:latin typeface="Cambria Math" charset="0"/>
                      </a:rPr>
                      <m:t>𝑊</m:t>
                    </m:r>
                    <m:r>
                      <a:rPr lang="en-US" b="0" i="1" smtClean="0">
                        <a:latin typeface="Cambria Math" charset="0"/>
                      </a:rPr>
                      <m:t>∗</m:t>
                    </m:r>
                    <m:r>
                      <a:rPr lang="en-US" b="0" i="1" smtClean="0">
                        <a:latin typeface="Cambria Math" charset="0"/>
                      </a:rPr>
                      <m:t>𝑋</m:t>
                    </m:r>
                    <m:r>
                      <a:rPr lang="en-US" b="0" i="1" smtClean="0">
                        <a:latin typeface="Cambria Math" charset="0"/>
                      </a:rPr>
                      <m:t>+</m:t>
                    </m:r>
                    <m:r>
                      <a:rPr lang="en-US" b="0" i="1" smtClean="0">
                        <a:latin typeface="Cambria Math" charset="0"/>
                      </a:rPr>
                      <m:t>𝑏</m:t>
                    </m:r>
                    <m:r>
                      <a:rPr lang="en-US" b="0" i="1" smtClean="0">
                        <a:latin typeface="Cambria Math" charset="0"/>
                      </a:rPr>
                      <m:t>,  ∗</m:t>
                    </m:r>
                  </m:oMath>
                </a14:m>
                <a:r>
                  <a:rPr lang="en-US" dirty="0"/>
                  <a:t> is convolutional operator</a:t>
                </a:r>
              </a:p>
              <a:p>
                <a:r>
                  <a:rPr lang="en-US" dirty="0"/>
                  <a:t>Example:</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3"/>
                <a:stretch>
                  <a:fillRect l="-2000" t="-4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40</a:t>
            </a:fld>
            <a:endParaRPr lang="en-US" dirty="0"/>
          </a:p>
        </p:txBody>
      </p:sp>
      <p:sp>
        <p:nvSpPr>
          <p:cNvPr id="5" name="Rectangle 4"/>
          <p:cNvSpPr/>
          <p:nvPr/>
        </p:nvSpPr>
        <p:spPr>
          <a:xfrm>
            <a:off x="3537380" y="6397657"/>
            <a:ext cx="5105400" cy="307777"/>
          </a:xfrm>
          <a:prstGeom prst="rect">
            <a:avLst/>
          </a:prstGeom>
        </p:spPr>
        <p:txBody>
          <a:bodyPr wrap="square">
            <a:spAutoFit/>
          </a:bodyPr>
          <a:lstStyle/>
          <a:p>
            <a:pPr algn="ctr"/>
            <a:r>
              <a:rPr lang="en-US" sz="1400" dirty="0">
                <a:solidFill>
                  <a:schemeClr val="tx2"/>
                </a:solidFill>
                <a:latin typeface="Candara" panose="020E0502030303020204" pitchFamily="34" charset="0"/>
              </a:rPr>
              <a:t>https://</a:t>
            </a:r>
            <a:r>
              <a:rPr lang="en-US" sz="1400" dirty="0" err="1">
                <a:solidFill>
                  <a:schemeClr val="tx2"/>
                </a:solidFill>
                <a:latin typeface="Candara" panose="020E0502030303020204" pitchFamily="34" charset="0"/>
              </a:rPr>
              <a:t>ujjwalkarn.me</a:t>
            </a:r>
            <a:r>
              <a:rPr lang="en-US" sz="1400" dirty="0">
                <a:solidFill>
                  <a:schemeClr val="tx2"/>
                </a:solidFill>
                <a:latin typeface="Candara" panose="020E0502030303020204" pitchFamily="34" charset="0"/>
              </a:rPr>
              <a:t>/2016/08/11/intuitive-explanation-</a:t>
            </a:r>
            <a:r>
              <a:rPr lang="en-US" sz="1400" dirty="0" err="1">
                <a:solidFill>
                  <a:schemeClr val="tx2"/>
                </a:solidFill>
                <a:latin typeface="Candara" panose="020E0502030303020204" pitchFamily="34" charset="0"/>
              </a:rPr>
              <a:t>convnets</a:t>
            </a:r>
            <a:endParaRPr lang="en-US" sz="1400" dirty="0">
              <a:solidFill>
                <a:schemeClr val="tx2"/>
              </a:solidFill>
              <a:latin typeface="Candara" panose="020E0502030303020204" pitchFamily="34" charset="0"/>
            </a:endParaRPr>
          </a:p>
        </p:txBody>
      </p:sp>
      <p:sp>
        <p:nvSpPr>
          <p:cNvPr id="9" name="TextBox 8"/>
          <p:cNvSpPr txBox="1"/>
          <p:nvPr/>
        </p:nvSpPr>
        <p:spPr>
          <a:xfrm>
            <a:off x="2622980" y="3124200"/>
            <a:ext cx="914400" cy="335692"/>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000" dirty="0">
                <a:latin typeface="Candara" panose="020E0502030303020204" pitchFamily="34" charset="0"/>
              </a:rPr>
              <a:t>Input X </a:t>
            </a:r>
          </a:p>
        </p:txBody>
      </p:sp>
      <p:sp>
        <p:nvSpPr>
          <p:cNvPr id="10" name="TextBox 9"/>
          <p:cNvSpPr txBox="1"/>
          <p:nvPr/>
        </p:nvSpPr>
        <p:spPr>
          <a:xfrm>
            <a:off x="6305376" y="3124200"/>
            <a:ext cx="914400" cy="335692"/>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000" dirty="0">
                <a:latin typeface="Candara" panose="020E0502030303020204" pitchFamily="34" charset="0"/>
              </a:rPr>
              <a:t>Filter W</a:t>
            </a:r>
          </a:p>
        </p:txBody>
      </p:sp>
      <p:sp>
        <p:nvSpPr>
          <p:cNvPr id="3" name="TextBox 2"/>
          <p:cNvSpPr txBox="1"/>
          <p:nvPr/>
        </p:nvSpPr>
        <p:spPr>
          <a:xfrm>
            <a:off x="8921273" y="3124200"/>
            <a:ext cx="914400" cy="335692"/>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000" dirty="0">
                <a:latin typeface="Candara" panose="020E0502030303020204" pitchFamily="34" charset="0"/>
              </a:rPr>
              <a:t>Bias b=0</a:t>
            </a:r>
          </a:p>
        </p:txBody>
      </p:sp>
      <p:pic>
        <p:nvPicPr>
          <p:cNvPr id="13" name="Picture 12">
            <a:extLst>
              <a:ext uri="{FF2B5EF4-FFF2-40B4-BE49-F238E27FC236}">
                <a16:creationId xmlns:a16="http://schemas.microsoft.com/office/drawing/2014/main" id="{490618C8-CE7F-2A43-978B-729859A20614}"/>
              </a:ext>
            </a:extLst>
          </p:cNvPr>
          <p:cNvPicPr>
            <a:picLocks noChangeAspect="1"/>
          </p:cNvPicPr>
          <p:nvPr/>
        </p:nvPicPr>
        <p:blipFill>
          <a:blip r:embed="rId4"/>
          <a:stretch>
            <a:fillRect/>
          </a:stretch>
        </p:blipFill>
        <p:spPr>
          <a:xfrm>
            <a:off x="3800776" y="2650105"/>
            <a:ext cx="1618331" cy="1464204"/>
          </a:xfrm>
          <a:prstGeom prst="rect">
            <a:avLst/>
          </a:prstGeom>
        </p:spPr>
      </p:pic>
      <p:pic>
        <p:nvPicPr>
          <p:cNvPr id="15" name="Picture 14">
            <a:extLst>
              <a:ext uri="{FF2B5EF4-FFF2-40B4-BE49-F238E27FC236}">
                <a16:creationId xmlns:a16="http://schemas.microsoft.com/office/drawing/2014/main" id="{96F17400-367B-D244-AA02-D2988CF41E1B}"/>
              </a:ext>
            </a:extLst>
          </p:cNvPr>
          <p:cNvPicPr>
            <a:picLocks noChangeAspect="1"/>
          </p:cNvPicPr>
          <p:nvPr/>
        </p:nvPicPr>
        <p:blipFill>
          <a:blip r:embed="rId5"/>
          <a:stretch>
            <a:fillRect/>
          </a:stretch>
        </p:blipFill>
        <p:spPr>
          <a:xfrm>
            <a:off x="7427250" y="2902129"/>
            <a:ext cx="1142647" cy="957353"/>
          </a:xfrm>
          <a:prstGeom prst="rect">
            <a:avLst/>
          </a:prstGeom>
        </p:spPr>
      </p:pic>
    </p:spTree>
    <p:extLst>
      <p:ext uri="{BB962C8B-B14F-4D97-AF65-F5344CB8AC3E}">
        <p14:creationId xmlns:p14="http://schemas.microsoft.com/office/powerpoint/2010/main" val="1260181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Filters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dirty="0"/>
          </a:p>
        </p:txBody>
      </p:sp>
      <p:sp>
        <p:nvSpPr>
          <p:cNvPr id="6" name="Rectangle 5"/>
          <p:cNvSpPr/>
          <p:nvPr/>
        </p:nvSpPr>
        <p:spPr>
          <a:xfrm>
            <a:off x="1980502" y="4267200"/>
            <a:ext cx="2667699" cy="523220"/>
          </a:xfrm>
          <a:prstGeom prst="rect">
            <a:avLst/>
          </a:prstGeom>
        </p:spPr>
        <p:txBody>
          <a:bodyPr wrap="square">
            <a:spAutoFit/>
          </a:bodyPr>
          <a:lstStyle/>
          <a:p>
            <a:r>
              <a:rPr lang="en-US" sz="1400" dirty="0">
                <a:solidFill>
                  <a:schemeClr val="tx2"/>
                </a:solidFill>
                <a:latin typeface="Candara" panose="020E0502030303020204" pitchFamily="34" charset="0"/>
              </a:rPr>
              <a:t>https://</a:t>
            </a:r>
            <a:r>
              <a:rPr lang="en-US" sz="1400" dirty="0" err="1">
                <a:solidFill>
                  <a:schemeClr val="tx2"/>
                </a:solidFill>
                <a:latin typeface="Candara" panose="020E0502030303020204" pitchFamily="34" charset="0"/>
              </a:rPr>
              <a:t>ujjwalkarn.me</a:t>
            </a:r>
            <a:r>
              <a:rPr lang="en-US" sz="1400" dirty="0">
                <a:solidFill>
                  <a:schemeClr val="tx2"/>
                </a:solidFill>
                <a:latin typeface="Candara" panose="020E0502030303020204" pitchFamily="34" charset="0"/>
              </a:rPr>
              <a:t>/2016/08/11/intuitive-explanation-convnets</a:t>
            </a:r>
          </a:p>
        </p:txBody>
      </p:sp>
      <p:pic>
        <p:nvPicPr>
          <p:cNvPr id="11" name="Picture 10">
            <a:extLst>
              <a:ext uri="{FF2B5EF4-FFF2-40B4-BE49-F238E27FC236}">
                <a16:creationId xmlns:a16="http://schemas.microsoft.com/office/drawing/2014/main" id="{EE490600-F342-864D-8E70-085C20344D28}"/>
              </a:ext>
            </a:extLst>
          </p:cNvPr>
          <p:cNvPicPr>
            <a:picLocks noChangeAspect="1"/>
          </p:cNvPicPr>
          <p:nvPr/>
        </p:nvPicPr>
        <p:blipFill>
          <a:blip r:embed="rId2"/>
          <a:stretch>
            <a:fillRect/>
          </a:stretch>
        </p:blipFill>
        <p:spPr>
          <a:xfrm>
            <a:off x="5450064" y="152400"/>
            <a:ext cx="4049733" cy="6654824"/>
          </a:xfrm>
          <a:prstGeom prst="rect">
            <a:avLst/>
          </a:prstGeom>
        </p:spPr>
      </p:pic>
    </p:spTree>
    <p:extLst>
      <p:ext uri="{BB962C8B-B14F-4D97-AF65-F5344CB8AC3E}">
        <p14:creationId xmlns:p14="http://schemas.microsoft.com/office/powerpoint/2010/main" val="2302266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Edge Detection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42</a:t>
            </a:fld>
            <a:endParaRPr lang="en-US" dirty="0"/>
          </a:p>
        </p:txBody>
      </p:sp>
      <p:graphicFrame>
        <p:nvGraphicFramePr>
          <p:cNvPr id="5" name="Table 4"/>
          <p:cNvGraphicFramePr>
            <a:graphicFrameLocks noGrp="1"/>
          </p:cNvGraphicFramePr>
          <p:nvPr/>
        </p:nvGraphicFramePr>
        <p:xfrm>
          <a:off x="3505200" y="1371600"/>
          <a:ext cx="1752600" cy="1828800"/>
        </p:xfrm>
        <a:graphic>
          <a:graphicData uri="http://schemas.openxmlformats.org/drawingml/2006/table">
            <a:tbl>
              <a:tblPr firstRow="1" bandRow="1">
                <a:tableStyleId>{5940675A-B579-460E-94D1-54222C63F5DA}</a:tableStyleId>
              </a:tblPr>
              <a:tblGrid>
                <a:gridCol w="350520">
                  <a:extLst>
                    <a:ext uri="{9D8B030D-6E8A-4147-A177-3AD203B41FA5}">
                      <a16:colId xmlns:a16="http://schemas.microsoft.com/office/drawing/2014/main" val="20000"/>
                    </a:ext>
                  </a:extLst>
                </a:gridCol>
                <a:gridCol w="350520">
                  <a:extLst>
                    <a:ext uri="{9D8B030D-6E8A-4147-A177-3AD203B41FA5}">
                      <a16:colId xmlns:a16="http://schemas.microsoft.com/office/drawing/2014/main" val="20001"/>
                    </a:ext>
                  </a:extLst>
                </a:gridCol>
                <a:gridCol w="350520">
                  <a:extLst>
                    <a:ext uri="{9D8B030D-6E8A-4147-A177-3AD203B41FA5}">
                      <a16:colId xmlns:a16="http://schemas.microsoft.com/office/drawing/2014/main" val="20002"/>
                    </a:ext>
                  </a:extLst>
                </a:gridCol>
                <a:gridCol w="350520">
                  <a:extLst>
                    <a:ext uri="{9D8B030D-6E8A-4147-A177-3AD203B41FA5}">
                      <a16:colId xmlns:a16="http://schemas.microsoft.com/office/drawing/2014/main" val="20003"/>
                    </a:ext>
                  </a:extLst>
                </a:gridCol>
                <a:gridCol w="350520">
                  <a:extLst>
                    <a:ext uri="{9D8B030D-6E8A-4147-A177-3AD203B41FA5}">
                      <a16:colId xmlns:a16="http://schemas.microsoft.com/office/drawing/2014/main" val="20004"/>
                    </a:ext>
                  </a:extLst>
                </a:gridCol>
              </a:tblGrid>
              <a:tr h="365760">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extLst>
                  <a:ext uri="{0D108BD9-81ED-4DB2-BD59-A6C34878D82A}">
                    <a16:rowId xmlns:a16="http://schemas.microsoft.com/office/drawing/2014/main" val="10000"/>
                  </a:ext>
                </a:extLst>
              </a:tr>
              <a:tr h="274320">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1</a:t>
                      </a:r>
                    </a:p>
                  </a:txBody>
                  <a:tcPr/>
                </a:tc>
                <a:extLst>
                  <a:ext uri="{0D108BD9-81ED-4DB2-BD59-A6C34878D82A}">
                    <a16:rowId xmlns:a16="http://schemas.microsoft.com/office/drawing/2014/main" val="10001"/>
                  </a:ext>
                </a:extLst>
              </a:tr>
              <a:tr h="274320">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extLst>
                  <a:ext uri="{0D108BD9-81ED-4DB2-BD59-A6C34878D82A}">
                    <a16:rowId xmlns:a16="http://schemas.microsoft.com/office/drawing/2014/main" val="10002"/>
                  </a:ext>
                </a:extLst>
              </a:tr>
              <a:tr h="274320">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extLst>
                  <a:ext uri="{0D108BD9-81ED-4DB2-BD59-A6C34878D82A}">
                    <a16:rowId xmlns:a16="http://schemas.microsoft.com/office/drawing/2014/main" val="10003"/>
                  </a:ext>
                </a:extLst>
              </a:tr>
              <a:tr h="274320">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2215530" y="2028262"/>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Input X </a:t>
            </a:r>
          </a:p>
        </p:txBody>
      </p:sp>
      <p:sp>
        <p:nvSpPr>
          <p:cNvPr id="7" name="TextBox 6"/>
          <p:cNvSpPr txBox="1"/>
          <p:nvPr/>
        </p:nvSpPr>
        <p:spPr>
          <a:xfrm>
            <a:off x="5974497" y="2057756"/>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Filter W</a:t>
            </a:r>
          </a:p>
        </p:txBody>
      </p:sp>
      <p:sp>
        <p:nvSpPr>
          <p:cNvPr id="8" name="TextBox 7"/>
          <p:cNvSpPr txBox="1"/>
          <p:nvPr/>
        </p:nvSpPr>
        <p:spPr>
          <a:xfrm>
            <a:off x="8813996" y="2057756"/>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Bias b=0</a:t>
            </a:r>
          </a:p>
        </p:txBody>
      </p:sp>
      <p:graphicFrame>
        <p:nvGraphicFramePr>
          <p:cNvPr id="10" name="Table 9"/>
          <p:cNvGraphicFramePr>
            <a:graphicFrameLocks noGrp="1"/>
          </p:cNvGraphicFramePr>
          <p:nvPr/>
        </p:nvGraphicFramePr>
        <p:xfrm>
          <a:off x="7162800" y="1737360"/>
          <a:ext cx="1143000" cy="10972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274320">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extLst>
                  <a:ext uri="{0D108BD9-81ED-4DB2-BD59-A6C34878D82A}">
                    <a16:rowId xmlns:a16="http://schemas.microsoft.com/office/drawing/2014/main" val="10000"/>
                  </a:ext>
                </a:extLst>
              </a:tr>
              <a:tr h="274320">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0</a:t>
                      </a:r>
                    </a:p>
                  </a:txBody>
                  <a:tcPr/>
                </a:tc>
                <a:extLst>
                  <a:ext uri="{0D108BD9-81ED-4DB2-BD59-A6C34878D82A}">
                    <a16:rowId xmlns:a16="http://schemas.microsoft.com/office/drawing/2014/main" val="10001"/>
                  </a:ext>
                </a:extLst>
              </a:tr>
              <a:tr h="274320">
                <a:tc>
                  <a:txBody>
                    <a:bodyPr/>
                    <a:lstStyle/>
                    <a:p>
                      <a:r>
                        <a:rPr lang="en-US" dirty="0">
                          <a:latin typeface="Candara" panose="020E0502030303020204" pitchFamily="34" charset="0"/>
                        </a:rPr>
                        <a:t>-1</a:t>
                      </a:r>
                    </a:p>
                  </a:txBody>
                  <a:tcPr/>
                </a:tc>
                <a:tc>
                  <a:txBody>
                    <a:bodyPr/>
                    <a:lstStyle/>
                    <a:p>
                      <a:r>
                        <a:rPr lang="en-US" dirty="0">
                          <a:latin typeface="Candara" panose="020E0502030303020204" pitchFamily="34" charset="0"/>
                        </a:rPr>
                        <a:t>0</a:t>
                      </a:r>
                    </a:p>
                  </a:txBody>
                  <a:tcPr/>
                </a:tc>
                <a:tc>
                  <a:txBody>
                    <a:bodyPr/>
                    <a:lstStyle/>
                    <a:p>
                      <a:r>
                        <a:rPr lang="en-US" dirty="0">
                          <a:latin typeface="Candara" panose="020E0502030303020204" pitchFamily="34" charset="0"/>
                        </a:rPr>
                        <a:t>1</a:t>
                      </a:r>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5307710" y="3935057"/>
          <a:ext cx="1051560" cy="1097280"/>
        </p:xfrm>
        <a:graphic>
          <a:graphicData uri="http://schemas.openxmlformats.org/drawingml/2006/table">
            <a:tbl>
              <a:tblPr firstRow="1" bandRow="1">
                <a:tableStyleId>{5940675A-B579-460E-94D1-54222C63F5DA}</a:tableStyleId>
              </a:tblPr>
              <a:tblGrid>
                <a:gridCol w="350520">
                  <a:extLst>
                    <a:ext uri="{9D8B030D-6E8A-4147-A177-3AD203B41FA5}">
                      <a16:colId xmlns:a16="http://schemas.microsoft.com/office/drawing/2014/main" val="20000"/>
                    </a:ext>
                  </a:extLst>
                </a:gridCol>
                <a:gridCol w="350520">
                  <a:extLst>
                    <a:ext uri="{9D8B030D-6E8A-4147-A177-3AD203B41FA5}">
                      <a16:colId xmlns:a16="http://schemas.microsoft.com/office/drawing/2014/main" val="20001"/>
                    </a:ext>
                  </a:extLst>
                </a:gridCol>
                <a:gridCol w="350520">
                  <a:extLst>
                    <a:ext uri="{9D8B030D-6E8A-4147-A177-3AD203B41FA5}">
                      <a16:colId xmlns:a16="http://schemas.microsoft.com/office/drawing/2014/main" val="20002"/>
                    </a:ext>
                  </a:extLst>
                </a:gridCol>
              </a:tblGrid>
              <a:tr h="27432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0000"/>
                  </a:ext>
                </a:extLst>
              </a:tr>
              <a:tr h="27432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0001"/>
                  </a:ext>
                </a:extLst>
              </a:tr>
              <a:tr h="274320">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tc>
                  <a:txBody>
                    <a:bodyPr/>
                    <a:lstStyle/>
                    <a:p>
                      <a:endParaRPr lang="en-US" dirty="0">
                        <a:latin typeface="Candara" panose="020E0502030303020204" pitchFamily="34" charset="0"/>
                      </a:endParaRP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3924300" y="4117937"/>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Convoluted </a:t>
            </a:r>
            <a:br>
              <a:rPr lang="en-US" sz="2400" dirty="0">
                <a:latin typeface="Candara" panose="020E0502030303020204" pitchFamily="34" charset="0"/>
              </a:rPr>
            </a:br>
            <a:r>
              <a:rPr lang="en-US" sz="2400" dirty="0">
                <a:latin typeface="Candara" panose="020E0502030303020204" pitchFamily="34" charset="0"/>
              </a:rPr>
              <a:t>feature</a:t>
            </a:r>
          </a:p>
        </p:txBody>
      </p:sp>
    </p:spTree>
    <p:extLst>
      <p:ext uri="{BB962C8B-B14F-4D97-AF65-F5344CB8AC3E}">
        <p14:creationId xmlns:p14="http://schemas.microsoft.com/office/powerpoint/2010/main" val="4241329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Edge Detection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35671442"/>
              </p:ext>
            </p:extLst>
          </p:nvPr>
        </p:nvGraphicFramePr>
        <p:xfrm>
          <a:off x="3505200" y="1371600"/>
          <a:ext cx="1752600" cy="1828800"/>
        </p:xfrm>
        <a:graphic>
          <a:graphicData uri="http://schemas.openxmlformats.org/drawingml/2006/table">
            <a:tbl>
              <a:tblPr firstRow="1" bandRow="1">
                <a:tableStyleId>{5940675A-B579-460E-94D1-54222C63F5DA}</a:tableStyleId>
              </a:tblPr>
              <a:tblGrid>
                <a:gridCol w="350520">
                  <a:extLst>
                    <a:ext uri="{9D8B030D-6E8A-4147-A177-3AD203B41FA5}">
                      <a16:colId xmlns:a16="http://schemas.microsoft.com/office/drawing/2014/main" val="20000"/>
                    </a:ext>
                  </a:extLst>
                </a:gridCol>
                <a:gridCol w="350520">
                  <a:extLst>
                    <a:ext uri="{9D8B030D-6E8A-4147-A177-3AD203B41FA5}">
                      <a16:colId xmlns:a16="http://schemas.microsoft.com/office/drawing/2014/main" val="20001"/>
                    </a:ext>
                  </a:extLst>
                </a:gridCol>
                <a:gridCol w="350520">
                  <a:extLst>
                    <a:ext uri="{9D8B030D-6E8A-4147-A177-3AD203B41FA5}">
                      <a16:colId xmlns:a16="http://schemas.microsoft.com/office/drawing/2014/main" val="20002"/>
                    </a:ext>
                  </a:extLst>
                </a:gridCol>
                <a:gridCol w="350520">
                  <a:extLst>
                    <a:ext uri="{9D8B030D-6E8A-4147-A177-3AD203B41FA5}">
                      <a16:colId xmlns:a16="http://schemas.microsoft.com/office/drawing/2014/main" val="20003"/>
                    </a:ext>
                  </a:extLst>
                </a:gridCol>
                <a:gridCol w="350520">
                  <a:extLst>
                    <a:ext uri="{9D8B030D-6E8A-4147-A177-3AD203B41FA5}">
                      <a16:colId xmlns:a16="http://schemas.microsoft.com/office/drawing/2014/main" val="20004"/>
                    </a:ext>
                  </a:extLst>
                </a:gridCol>
              </a:tblGrid>
              <a:tr h="365760">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extLst>
                  <a:ext uri="{0D108BD9-81ED-4DB2-BD59-A6C34878D82A}">
                    <a16:rowId xmlns:a16="http://schemas.microsoft.com/office/drawing/2014/main" val="10000"/>
                  </a:ext>
                </a:extLst>
              </a:tr>
              <a:tr h="274320">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1"/>
                  </a:ext>
                </a:extLst>
              </a:tr>
              <a:tr h="274320">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extLst>
                  <a:ext uri="{0D108BD9-81ED-4DB2-BD59-A6C34878D82A}">
                    <a16:rowId xmlns:a16="http://schemas.microsoft.com/office/drawing/2014/main" val="10002"/>
                  </a:ext>
                </a:extLst>
              </a:tr>
              <a:tr h="274320">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3"/>
                  </a:ext>
                </a:extLst>
              </a:tr>
              <a:tr h="274320">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2215530" y="2028262"/>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Input X </a:t>
            </a:r>
          </a:p>
        </p:txBody>
      </p:sp>
      <p:sp>
        <p:nvSpPr>
          <p:cNvPr id="7" name="TextBox 6"/>
          <p:cNvSpPr txBox="1"/>
          <p:nvPr/>
        </p:nvSpPr>
        <p:spPr>
          <a:xfrm>
            <a:off x="5974497" y="2057756"/>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Filter W</a:t>
            </a:r>
          </a:p>
        </p:txBody>
      </p:sp>
      <p:sp>
        <p:nvSpPr>
          <p:cNvPr id="8" name="TextBox 7"/>
          <p:cNvSpPr txBox="1"/>
          <p:nvPr/>
        </p:nvSpPr>
        <p:spPr>
          <a:xfrm>
            <a:off x="8813996" y="2057756"/>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Bias b=0</a:t>
            </a:r>
          </a:p>
        </p:txBody>
      </p:sp>
      <p:graphicFrame>
        <p:nvGraphicFramePr>
          <p:cNvPr id="10" name="Table 9"/>
          <p:cNvGraphicFramePr>
            <a:graphicFrameLocks noGrp="1"/>
          </p:cNvGraphicFramePr>
          <p:nvPr>
            <p:extLst>
              <p:ext uri="{D42A27DB-BD31-4B8C-83A1-F6EECF244321}">
                <p14:modId xmlns:p14="http://schemas.microsoft.com/office/powerpoint/2010/main" val="1944820407"/>
              </p:ext>
            </p:extLst>
          </p:nvPr>
        </p:nvGraphicFramePr>
        <p:xfrm>
          <a:off x="7162800" y="1737360"/>
          <a:ext cx="1143000" cy="10972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274320">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0"/>
                  </a:ext>
                </a:extLst>
              </a:tr>
              <a:tr h="274320">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0</a:t>
                      </a:r>
                    </a:p>
                  </a:txBody>
                  <a:tcPr/>
                </a:tc>
                <a:extLst>
                  <a:ext uri="{0D108BD9-81ED-4DB2-BD59-A6C34878D82A}">
                    <a16:rowId xmlns:a16="http://schemas.microsoft.com/office/drawing/2014/main" val="10001"/>
                  </a:ext>
                </a:extLst>
              </a:tr>
              <a:tr h="274320">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89192333"/>
              </p:ext>
            </p:extLst>
          </p:nvPr>
        </p:nvGraphicFramePr>
        <p:xfrm>
          <a:off x="5307711" y="3935057"/>
          <a:ext cx="1245489" cy="1097280"/>
        </p:xfrm>
        <a:graphic>
          <a:graphicData uri="http://schemas.openxmlformats.org/drawingml/2006/table">
            <a:tbl>
              <a:tblPr firstRow="1" bandRow="1">
                <a:tableStyleId>{5940675A-B579-460E-94D1-54222C63F5DA}</a:tableStyleId>
              </a:tblPr>
              <a:tblGrid>
                <a:gridCol w="415163">
                  <a:extLst>
                    <a:ext uri="{9D8B030D-6E8A-4147-A177-3AD203B41FA5}">
                      <a16:colId xmlns:a16="http://schemas.microsoft.com/office/drawing/2014/main" val="20000"/>
                    </a:ext>
                  </a:extLst>
                </a:gridCol>
                <a:gridCol w="415163">
                  <a:extLst>
                    <a:ext uri="{9D8B030D-6E8A-4147-A177-3AD203B41FA5}">
                      <a16:colId xmlns:a16="http://schemas.microsoft.com/office/drawing/2014/main" val="20001"/>
                    </a:ext>
                  </a:extLst>
                </a:gridCol>
                <a:gridCol w="415163">
                  <a:extLst>
                    <a:ext uri="{9D8B030D-6E8A-4147-A177-3AD203B41FA5}">
                      <a16:colId xmlns:a16="http://schemas.microsoft.com/office/drawing/2014/main" val="20002"/>
                    </a:ext>
                  </a:extLst>
                </a:gridCol>
              </a:tblGrid>
              <a:tr h="274320">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0"/>
                  </a:ext>
                </a:extLst>
              </a:tr>
              <a:tr h="274320">
                <a:tc>
                  <a:txBody>
                    <a:bodyPr/>
                    <a:lstStyle/>
                    <a:p>
                      <a:pPr algn="ctr"/>
                      <a:r>
                        <a:rPr lang="en-US" dirty="0">
                          <a:latin typeface="Candara" panose="020E0502030303020204" pitchFamily="34" charset="0"/>
                        </a:rPr>
                        <a:t>2</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1"/>
                  </a:ext>
                </a:extLst>
              </a:tr>
              <a:tr h="274320">
                <a:tc>
                  <a:txBody>
                    <a:bodyPr/>
                    <a:lstStyle/>
                    <a:p>
                      <a:pPr algn="ctr"/>
                      <a:r>
                        <a:rPr lang="en-US" dirty="0">
                          <a:latin typeface="Candara" panose="020E0502030303020204" pitchFamily="34" charset="0"/>
                        </a:rPr>
                        <a:t>0</a:t>
                      </a:r>
                    </a:p>
                  </a:txBody>
                  <a:tcPr/>
                </a:tc>
                <a:tc>
                  <a:txBody>
                    <a:bodyPr/>
                    <a:lstStyle/>
                    <a:p>
                      <a:pPr algn="ctr"/>
                      <a:r>
                        <a:rPr lang="en-US" dirty="0">
                          <a:latin typeface="Candara" panose="020E0502030303020204" pitchFamily="34" charset="0"/>
                        </a:rPr>
                        <a:t>1</a:t>
                      </a:r>
                    </a:p>
                  </a:txBody>
                  <a:tcPr/>
                </a:tc>
                <a:tc>
                  <a:txBody>
                    <a:bodyPr/>
                    <a:lstStyle/>
                    <a:p>
                      <a:pPr algn="ctr"/>
                      <a:r>
                        <a:rPr lang="en-US" dirty="0">
                          <a:latin typeface="Candara" panose="020E0502030303020204" pitchFamily="34" charset="0"/>
                        </a:rPr>
                        <a:t>-1</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3505200" y="4117937"/>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Convoluted </a:t>
            </a:r>
            <a:br>
              <a:rPr lang="en-US" sz="2400" dirty="0">
                <a:latin typeface="Candara" panose="020E0502030303020204" pitchFamily="34" charset="0"/>
              </a:rPr>
            </a:br>
            <a:r>
              <a:rPr lang="en-US" sz="2400" dirty="0">
                <a:latin typeface="Candara" panose="020E0502030303020204" pitchFamily="34" charset="0"/>
              </a:rPr>
              <a:t>feature</a:t>
            </a:r>
          </a:p>
        </p:txBody>
      </p:sp>
    </p:spTree>
    <p:extLst>
      <p:ext uri="{BB962C8B-B14F-4D97-AF65-F5344CB8AC3E}">
        <p14:creationId xmlns:p14="http://schemas.microsoft.com/office/powerpoint/2010/main" val="2584405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Convolutional Neural Network (CNN)</a:t>
            </a:r>
          </a:p>
        </p:txBody>
      </p:sp>
      <p:sp>
        <p:nvSpPr>
          <p:cNvPr id="3" name="Content Placeholder 2"/>
          <p:cNvSpPr>
            <a:spLocks noGrp="1"/>
          </p:cNvSpPr>
          <p:nvPr>
            <p:ph idx="1"/>
          </p:nvPr>
        </p:nvSpPr>
        <p:spPr/>
        <p:txBody>
          <a:bodyPr/>
          <a:lstStyle/>
          <a:p>
            <a:pPr marL="11113" indent="0">
              <a:buNone/>
            </a:pPr>
            <a:r>
              <a:rPr lang="en-US" dirty="0"/>
              <a:t>CNN use three basic ideas: </a:t>
            </a:r>
          </a:p>
          <a:p>
            <a:r>
              <a:rPr lang="en-US" dirty="0"/>
              <a:t>Local receptive fields</a:t>
            </a:r>
          </a:p>
          <a:p>
            <a:r>
              <a:rPr lang="en-US" dirty="0"/>
              <a:t>Shared weights and biases</a:t>
            </a:r>
          </a:p>
          <a:p>
            <a:r>
              <a:rPr lang="en-US" dirty="0"/>
              <a:t>Pooling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44</a:t>
            </a:fld>
            <a:endParaRPr lang="en-US" dirty="0"/>
          </a:p>
        </p:txBody>
      </p:sp>
    </p:spTree>
    <p:extLst>
      <p:ext uri="{BB962C8B-B14F-4D97-AF65-F5344CB8AC3E}">
        <p14:creationId xmlns:p14="http://schemas.microsoft.com/office/powerpoint/2010/main" val="2625534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a:p>
            <a:r>
              <a:rPr lang="en-US" dirty="0"/>
              <a:t>Backpropagation</a:t>
            </a:r>
          </a:p>
          <a:p>
            <a:r>
              <a:rPr lang="en-US" dirty="0"/>
              <a:t>Convolutional Neural Network (CNN)</a:t>
            </a:r>
          </a:p>
          <a:p>
            <a:pPr lvl="1"/>
            <a:r>
              <a:rPr lang="en-US" dirty="0"/>
              <a:t>Local Receptive Fields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45</a:t>
            </a:fld>
            <a:endParaRPr lang="en-US" dirty="0"/>
          </a:p>
        </p:txBody>
      </p:sp>
    </p:spTree>
    <p:extLst>
      <p:ext uri="{BB962C8B-B14F-4D97-AF65-F5344CB8AC3E}">
        <p14:creationId xmlns:p14="http://schemas.microsoft.com/office/powerpoint/2010/main" val="1662863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Neurons for MNIST</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dirty="0"/>
          </a:p>
        </p:txBody>
      </p:sp>
      <p:sp>
        <p:nvSpPr>
          <p:cNvPr id="8" name="TextBox 7"/>
          <p:cNvSpPr txBox="1"/>
          <p:nvPr/>
        </p:nvSpPr>
        <p:spPr>
          <a:xfrm>
            <a:off x="5562600" y="5646702"/>
            <a:ext cx="1066800" cy="525498"/>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28x28</a:t>
            </a:r>
          </a:p>
        </p:txBody>
      </p:sp>
      <p:pic>
        <p:nvPicPr>
          <p:cNvPr id="9" name="Picture 8">
            <a:extLst>
              <a:ext uri="{FF2B5EF4-FFF2-40B4-BE49-F238E27FC236}">
                <a16:creationId xmlns:a16="http://schemas.microsoft.com/office/drawing/2014/main" id="{7537C0CC-A32C-5540-B9B2-B15D58F963A7}"/>
              </a:ext>
            </a:extLst>
          </p:cNvPr>
          <p:cNvPicPr>
            <a:picLocks noChangeAspect="1"/>
          </p:cNvPicPr>
          <p:nvPr/>
        </p:nvPicPr>
        <p:blipFill>
          <a:blip r:embed="rId2"/>
          <a:stretch>
            <a:fillRect/>
          </a:stretch>
        </p:blipFill>
        <p:spPr>
          <a:xfrm>
            <a:off x="4597400" y="1790700"/>
            <a:ext cx="2997200" cy="3276600"/>
          </a:xfrm>
          <a:prstGeom prst="rect">
            <a:avLst/>
          </a:prstGeom>
        </p:spPr>
      </p:pic>
    </p:spTree>
    <p:extLst>
      <p:ext uri="{BB962C8B-B14F-4D97-AF65-F5344CB8AC3E}">
        <p14:creationId xmlns:p14="http://schemas.microsoft.com/office/powerpoint/2010/main" val="999241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Input to 1</a:t>
            </a:r>
            <a:r>
              <a:rPr lang="en-US" baseline="30000" dirty="0"/>
              <a:t>st</a:t>
            </a:r>
            <a:r>
              <a:rPr lang="en-US" dirty="0"/>
              <a:t> Hidden Layer</a:t>
            </a:r>
          </a:p>
        </p:txBody>
      </p:sp>
      <p:sp>
        <p:nvSpPr>
          <p:cNvPr id="6" name="Content Placeholder 5"/>
          <p:cNvSpPr>
            <a:spLocks noGrp="1"/>
          </p:cNvSpPr>
          <p:nvPr>
            <p:ph sz="half" idx="1"/>
          </p:nvPr>
        </p:nvSpPr>
        <p:spPr/>
        <p:txBody>
          <a:bodyPr/>
          <a:lstStyle/>
          <a:p>
            <a:r>
              <a:rPr lang="en-US" dirty="0"/>
              <a:t>But we won't connect every input pixel to every hidden neuron. </a:t>
            </a:r>
          </a:p>
          <a:p>
            <a:r>
              <a:rPr lang="en-US" dirty="0"/>
              <a:t>Instead, we only make connections in small, localized regions of the input image.</a:t>
            </a:r>
          </a:p>
          <a:p>
            <a:r>
              <a:rPr lang="en-US" dirty="0"/>
              <a:t>That region in the input image is called the </a:t>
            </a:r>
            <a:r>
              <a:rPr lang="en-US" i="1" dirty="0"/>
              <a:t>local receptive field</a:t>
            </a:r>
            <a:r>
              <a:rPr lang="en-US" dirty="0"/>
              <a:t> for the hidden neuron.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47</a:t>
            </a:fld>
            <a:endParaRPr lang="en-US" dirty="0"/>
          </a:p>
        </p:txBody>
      </p:sp>
      <p:sp>
        <p:nvSpPr>
          <p:cNvPr id="9" name="TextBox 8"/>
          <p:cNvSpPr txBox="1"/>
          <p:nvPr/>
        </p:nvSpPr>
        <p:spPr>
          <a:xfrm>
            <a:off x="7734300" y="5610744"/>
            <a:ext cx="1714500" cy="561456"/>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5x5 -&gt; 1</a:t>
            </a:r>
          </a:p>
        </p:txBody>
      </p:sp>
      <p:pic>
        <p:nvPicPr>
          <p:cNvPr id="10" name="Picture 9">
            <a:extLst>
              <a:ext uri="{FF2B5EF4-FFF2-40B4-BE49-F238E27FC236}">
                <a16:creationId xmlns:a16="http://schemas.microsoft.com/office/drawing/2014/main" id="{30B5DE2F-BF3F-964D-A8E3-3AF4CC10F0ED}"/>
              </a:ext>
            </a:extLst>
          </p:cNvPr>
          <p:cNvPicPr>
            <a:picLocks noChangeAspect="1"/>
          </p:cNvPicPr>
          <p:nvPr/>
        </p:nvPicPr>
        <p:blipFill>
          <a:blip r:embed="rId2"/>
          <a:stretch>
            <a:fillRect/>
          </a:stretch>
        </p:blipFill>
        <p:spPr>
          <a:xfrm>
            <a:off x="6096000" y="1921329"/>
            <a:ext cx="4483100" cy="3276600"/>
          </a:xfrm>
          <a:prstGeom prst="rect">
            <a:avLst/>
          </a:prstGeom>
        </p:spPr>
      </p:pic>
    </p:spTree>
    <p:extLst>
      <p:ext uri="{BB962C8B-B14F-4D97-AF65-F5344CB8AC3E}">
        <p14:creationId xmlns:p14="http://schemas.microsoft.com/office/powerpoint/2010/main" val="4128836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Sliding the Local Receptive Field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48</a:t>
            </a:fld>
            <a:endParaRPr lang="en-US" dirty="0"/>
          </a:p>
        </p:txBody>
      </p:sp>
      <p:sp>
        <p:nvSpPr>
          <p:cNvPr id="13" name="TextBox 12"/>
          <p:cNvSpPr txBox="1"/>
          <p:nvPr/>
        </p:nvSpPr>
        <p:spPr>
          <a:xfrm>
            <a:off x="2101850" y="2313819"/>
            <a:ext cx="914400" cy="389467"/>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28x28</a:t>
            </a:r>
          </a:p>
        </p:txBody>
      </p:sp>
      <p:sp>
        <p:nvSpPr>
          <p:cNvPr id="14" name="TextBox 13"/>
          <p:cNvSpPr txBox="1"/>
          <p:nvPr/>
        </p:nvSpPr>
        <p:spPr>
          <a:xfrm>
            <a:off x="8915400" y="2313818"/>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24x24</a:t>
            </a:r>
          </a:p>
        </p:txBody>
      </p:sp>
      <p:pic>
        <p:nvPicPr>
          <p:cNvPr id="4" name="Picture 3">
            <a:extLst>
              <a:ext uri="{FF2B5EF4-FFF2-40B4-BE49-F238E27FC236}">
                <a16:creationId xmlns:a16="http://schemas.microsoft.com/office/drawing/2014/main" id="{E49FFA9B-CF6F-D445-9C11-A0781E0F22FB}"/>
              </a:ext>
            </a:extLst>
          </p:cNvPr>
          <p:cNvPicPr>
            <a:picLocks noChangeAspect="1"/>
          </p:cNvPicPr>
          <p:nvPr/>
        </p:nvPicPr>
        <p:blipFill>
          <a:blip r:embed="rId2"/>
          <a:stretch>
            <a:fillRect/>
          </a:stretch>
        </p:blipFill>
        <p:spPr>
          <a:xfrm>
            <a:off x="3276435" y="992553"/>
            <a:ext cx="5483564" cy="2818246"/>
          </a:xfrm>
          <a:prstGeom prst="rect">
            <a:avLst/>
          </a:prstGeom>
        </p:spPr>
      </p:pic>
      <p:pic>
        <p:nvPicPr>
          <p:cNvPr id="7" name="Picture 6">
            <a:extLst>
              <a:ext uri="{FF2B5EF4-FFF2-40B4-BE49-F238E27FC236}">
                <a16:creationId xmlns:a16="http://schemas.microsoft.com/office/drawing/2014/main" id="{96AD32C8-40DC-3949-99B7-2C6E60DAD4C7}"/>
              </a:ext>
            </a:extLst>
          </p:cNvPr>
          <p:cNvPicPr>
            <a:picLocks noChangeAspect="1"/>
          </p:cNvPicPr>
          <p:nvPr/>
        </p:nvPicPr>
        <p:blipFill>
          <a:blip r:embed="rId3"/>
          <a:stretch>
            <a:fillRect/>
          </a:stretch>
        </p:blipFill>
        <p:spPr>
          <a:xfrm>
            <a:off x="3276435" y="3943561"/>
            <a:ext cx="5483564" cy="2818246"/>
          </a:xfrm>
          <a:prstGeom prst="rect">
            <a:avLst/>
          </a:prstGeom>
        </p:spPr>
      </p:pic>
    </p:spTree>
    <p:extLst>
      <p:ext uri="{BB962C8B-B14F-4D97-AF65-F5344CB8AC3E}">
        <p14:creationId xmlns:p14="http://schemas.microsoft.com/office/powerpoint/2010/main" val="2304324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Stride Length</a:t>
            </a:r>
          </a:p>
        </p:txBody>
      </p:sp>
      <p:sp>
        <p:nvSpPr>
          <p:cNvPr id="5" name="Content Placeholder 4"/>
          <p:cNvSpPr>
            <a:spLocks noGrp="1"/>
          </p:cNvSpPr>
          <p:nvPr>
            <p:ph idx="1"/>
          </p:nvPr>
        </p:nvSpPr>
        <p:spPr/>
        <p:txBody>
          <a:bodyPr/>
          <a:lstStyle/>
          <a:p>
            <a:r>
              <a:rPr lang="en-US" dirty="0"/>
              <a:t>Local receptive field can be moved by more than one pixel at a time. </a:t>
            </a:r>
          </a:p>
          <a:p>
            <a:r>
              <a:rPr lang="en-US" dirty="0"/>
              <a:t>For instance, we might move the local receptive field 2 pixels to the right (or down), in which case we'd say a stride length of 2 is used. </a:t>
            </a:r>
          </a:p>
        </p:txBody>
      </p:sp>
      <p:sp>
        <p:nvSpPr>
          <p:cNvPr id="3" name="Slide Number Placeholder 2"/>
          <p:cNvSpPr>
            <a:spLocks noGrp="1"/>
          </p:cNvSpPr>
          <p:nvPr>
            <p:ph type="sldNum" sz="quarter" idx="12"/>
          </p:nvPr>
        </p:nvSpPr>
        <p:spPr/>
        <p:txBody>
          <a:bodyPr/>
          <a:lstStyle/>
          <a:p>
            <a:fld id="{19B12225-5612-419B-A8D5-4B8EEE4C217E}" type="slidenum">
              <a:rPr lang="en-US" smtClean="0"/>
              <a:pPr/>
              <a:t>49</a:t>
            </a:fld>
            <a:endParaRPr lang="en-US" dirty="0"/>
          </a:p>
        </p:txBody>
      </p:sp>
    </p:spTree>
    <p:extLst>
      <p:ext uri="{BB962C8B-B14F-4D97-AF65-F5344CB8AC3E}">
        <p14:creationId xmlns:p14="http://schemas.microsoft.com/office/powerpoint/2010/main" val="38592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5</a:t>
            </a:fld>
            <a:endParaRPr lang="en-US" dirty="0"/>
          </a:p>
        </p:txBody>
      </p:sp>
    </p:spTree>
    <p:extLst>
      <p:ext uri="{BB962C8B-B14F-4D97-AF65-F5344CB8AC3E}">
        <p14:creationId xmlns:p14="http://schemas.microsoft.com/office/powerpoint/2010/main" val="36471865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a:p>
            <a:r>
              <a:rPr lang="en-US" dirty="0"/>
              <a:t>Backpropagation</a:t>
            </a:r>
          </a:p>
          <a:p>
            <a:r>
              <a:rPr lang="en-US" dirty="0"/>
              <a:t>Convolutional Neural Network (CNN)</a:t>
            </a:r>
          </a:p>
          <a:p>
            <a:pPr lvl="1"/>
            <a:r>
              <a:rPr lang="en-US" dirty="0"/>
              <a:t>Local Receptive Fields</a:t>
            </a:r>
          </a:p>
          <a:p>
            <a:pPr lvl="1"/>
            <a:r>
              <a:rPr lang="en-US" dirty="0"/>
              <a:t>Shared Weights and Biases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50</a:t>
            </a:fld>
            <a:endParaRPr lang="en-US" dirty="0"/>
          </a:p>
        </p:txBody>
      </p:sp>
    </p:spTree>
    <p:extLst>
      <p:ext uri="{BB962C8B-B14F-4D97-AF65-F5344CB8AC3E}">
        <p14:creationId xmlns:p14="http://schemas.microsoft.com/office/powerpoint/2010/main" val="339831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Weights and Biases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51</a:t>
            </a:fld>
            <a:endParaRPr lang="en-US" dirty="0"/>
          </a:p>
        </p:txBody>
      </p:sp>
      <p:sp>
        <p:nvSpPr>
          <p:cNvPr id="3" name="TextBox 2"/>
          <p:cNvSpPr txBox="1"/>
          <p:nvPr/>
        </p:nvSpPr>
        <p:spPr>
          <a:xfrm>
            <a:off x="8072190" y="3297767"/>
            <a:ext cx="2538856" cy="2074333"/>
          </a:xfrm>
          <a:prstGeom prst="rect">
            <a:avLst/>
          </a:prstGeom>
        </p:spPr>
        <p:txBody>
          <a:bodyPr vert="horz" wrap="square" lIns="91440" tIns="0" rIns="45720" bIns="0" rtlCol="0" anchor="t">
            <a:normAutofit/>
            <a:scene3d>
              <a:camera prst="orthographicFront"/>
              <a:lightRig rig="threePt" dir="t">
                <a:rot lat="0" lon="0" rev="4800000"/>
              </a:lightRig>
            </a:scene3d>
            <a:sp3d prstMaterial="matte">
              <a:bevelT w="50800" h="10160"/>
            </a:sp3d>
          </a:bodyPr>
          <a:lstStyle/>
          <a:p>
            <a:r>
              <a:rPr lang="en-US" sz="2000" dirty="0">
                <a:solidFill>
                  <a:srgbClr val="FF0000"/>
                </a:solidFill>
                <a:latin typeface="Candara" panose="020E0502030303020204" pitchFamily="34" charset="0"/>
              </a:rPr>
              <a:t>Use the same </a:t>
            </a:r>
          </a:p>
          <a:p>
            <a:r>
              <a:rPr lang="en-US" sz="2000" dirty="0">
                <a:solidFill>
                  <a:srgbClr val="FF0000"/>
                </a:solidFill>
                <a:latin typeface="Candara" panose="020E0502030303020204" pitchFamily="34" charset="0"/>
              </a:rPr>
              <a:t>5x5 weight matrix </a:t>
            </a:r>
          </a:p>
          <a:p>
            <a:r>
              <a:rPr lang="en-US" sz="2000" dirty="0">
                <a:solidFill>
                  <a:srgbClr val="FF0000"/>
                </a:solidFill>
                <a:latin typeface="Candara" panose="020E0502030303020204" pitchFamily="34" charset="0"/>
              </a:rPr>
              <a:t>+ </a:t>
            </a:r>
          </a:p>
          <a:p>
            <a:r>
              <a:rPr lang="en-US" sz="2000" dirty="0">
                <a:solidFill>
                  <a:srgbClr val="FF0000"/>
                </a:solidFill>
                <a:latin typeface="Candara" panose="020E0502030303020204" pitchFamily="34" charset="0"/>
              </a:rPr>
              <a:t>1 bias</a:t>
            </a:r>
          </a:p>
        </p:txBody>
      </p:sp>
      <p:pic>
        <p:nvPicPr>
          <p:cNvPr id="7" name="Picture 6">
            <a:extLst>
              <a:ext uri="{FF2B5EF4-FFF2-40B4-BE49-F238E27FC236}">
                <a16:creationId xmlns:a16="http://schemas.microsoft.com/office/drawing/2014/main" id="{277A0193-DF9E-AA4D-BB77-5B433896E061}"/>
              </a:ext>
            </a:extLst>
          </p:cNvPr>
          <p:cNvPicPr>
            <a:picLocks noChangeAspect="1"/>
          </p:cNvPicPr>
          <p:nvPr/>
        </p:nvPicPr>
        <p:blipFill>
          <a:blip r:embed="rId2"/>
          <a:stretch>
            <a:fillRect/>
          </a:stretch>
        </p:blipFill>
        <p:spPr>
          <a:xfrm>
            <a:off x="2172027" y="992553"/>
            <a:ext cx="5483564" cy="2818246"/>
          </a:xfrm>
          <a:prstGeom prst="rect">
            <a:avLst/>
          </a:prstGeom>
        </p:spPr>
      </p:pic>
      <p:pic>
        <p:nvPicPr>
          <p:cNvPr id="8" name="Picture 7">
            <a:extLst>
              <a:ext uri="{FF2B5EF4-FFF2-40B4-BE49-F238E27FC236}">
                <a16:creationId xmlns:a16="http://schemas.microsoft.com/office/drawing/2014/main" id="{F1E68C26-0000-A445-8B6C-295A04D2AB9F}"/>
              </a:ext>
            </a:extLst>
          </p:cNvPr>
          <p:cNvPicPr>
            <a:picLocks noChangeAspect="1"/>
          </p:cNvPicPr>
          <p:nvPr/>
        </p:nvPicPr>
        <p:blipFill>
          <a:blip r:embed="rId3"/>
          <a:stretch>
            <a:fillRect/>
          </a:stretch>
        </p:blipFill>
        <p:spPr>
          <a:xfrm>
            <a:off x="2172027" y="3943561"/>
            <a:ext cx="5483564" cy="2818246"/>
          </a:xfrm>
          <a:prstGeom prst="rect">
            <a:avLst/>
          </a:prstGeom>
        </p:spPr>
      </p:pic>
    </p:spTree>
    <p:extLst>
      <p:ext uri="{BB962C8B-B14F-4D97-AF65-F5344CB8AC3E}">
        <p14:creationId xmlns:p14="http://schemas.microsoft.com/office/powerpoint/2010/main" val="2147414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sp>
        <p:nvSpPr>
          <p:cNvPr id="3" name="Content Placeholder 2"/>
          <p:cNvSpPr>
            <a:spLocks noGrp="1"/>
          </p:cNvSpPr>
          <p:nvPr>
            <p:ph idx="1"/>
          </p:nvPr>
        </p:nvSpPr>
        <p:spPr/>
        <p:txBody>
          <a:bodyPr/>
          <a:lstStyle/>
          <a:p>
            <a:r>
              <a:rPr lang="en-US" dirty="0"/>
              <a:t>This means that all the neurons in the first hidden layer detect exactly the same feature (e.g., a vertical edge), just at different locations in the input image.</a:t>
            </a:r>
          </a:p>
          <a:p>
            <a:r>
              <a:rPr lang="en-US" dirty="0"/>
              <a:t>To put it in slightly more abstract terms, CNNs are well adapted to the translation invariance of images: move a vertical line (say) a little ways, and it's still an image of a a vertical line.</a:t>
            </a:r>
          </a:p>
          <a:p>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dirty="0"/>
          </a:p>
        </p:txBody>
      </p:sp>
    </p:spTree>
    <p:extLst>
      <p:ext uri="{BB962C8B-B14F-4D97-AF65-F5344CB8AC3E}">
        <p14:creationId xmlns:p14="http://schemas.microsoft.com/office/powerpoint/2010/main" val="184527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Map</a:t>
            </a:r>
          </a:p>
        </p:txBody>
      </p:sp>
      <p:sp>
        <p:nvSpPr>
          <p:cNvPr id="3" name="Content Placeholder 2"/>
          <p:cNvSpPr>
            <a:spLocks noGrp="1"/>
          </p:cNvSpPr>
          <p:nvPr>
            <p:ph idx="1"/>
          </p:nvPr>
        </p:nvSpPr>
        <p:spPr/>
        <p:txBody>
          <a:bodyPr/>
          <a:lstStyle/>
          <a:p>
            <a:r>
              <a:rPr lang="en-US" dirty="0"/>
              <a:t>We sometimes call the map from the input layer to the hidden layer a </a:t>
            </a:r>
            <a:r>
              <a:rPr lang="en-US" dirty="0">
                <a:solidFill>
                  <a:srgbClr val="FF0000"/>
                </a:solidFill>
              </a:rPr>
              <a:t>feature map</a:t>
            </a:r>
            <a:r>
              <a:rPr lang="en-US" dirty="0"/>
              <a:t>. </a:t>
            </a:r>
          </a:p>
          <a:p>
            <a:r>
              <a:rPr lang="en-US" dirty="0"/>
              <a:t>We call the weights defining the feature map the </a:t>
            </a:r>
            <a:r>
              <a:rPr lang="en-US" dirty="0">
                <a:solidFill>
                  <a:srgbClr val="FF0000"/>
                </a:solidFill>
              </a:rPr>
              <a:t>shared weights</a:t>
            </a:r>
            <a:r>
              <a:rPr lang="en-US" dirty="0"/>
              <a:t>. And we call the bias defining the feature map in this way the </a:t>
            </a:r>
            <a:r>
              <a:rPr lang="en-US" dirty="0">
                <a:solidFill>
                  <a:srgbClr val="FF0000"/>
                </a:solidFill>
              </a:rPr>
              <a:t>shared bias</a:t>
            </a:r>
            <a:r>
              <a:rPr lang="en-US" dirty="0"/>
              <a:t>. </a:t>
            </a:r>
          </a:p>
          <a:p>
            <a:r>
              <a:rPr lang="en-US" dirty="0"/>
              <a:t>The shared weights and bias are often said to define a </a:t>
            </a:r>
            <a:r>
              <a:rPr lang="en-US" dirty="0">
                <a:solidFill>
                  <a:srgbClr val="FF0000"/>
                </a:solidFill>
              </a:rPr>
              <a:t>kernel</a:t>
            </a:r>
            <a:r>
              <a:rPr lang="en-US" dirty="0"/>
              <a:t> or </a:t>
            </a:r>
            <a:r>
              <a:rPr lang="en-US" dirty="0">
                <a:solidFill>
                  <a:srgbClr val="FF0000"/>
                </a:solidFill>
              </a:rPr>
              <a:t>filter</a:t>
            </a:r>
            <a:r>
              <a:rPr lang="en-US" dirty="0"/>
              <a:t>. </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53</a:t>
            </a:fld>
            <a:endParaRPr lang="en-US" dirty="0"/>
          </a:p>
        </p:txBody>
      </p:sp>
    </p:spTree>
    <p:extLst>
      <p:ext uri="{BB962C8B-B14F-4D97-AF65-F5344CB8AC3E}">
        <p14:creationId xmlns:p14="http://schemas.microsoft.com/office/powerpoint/2010/main" val="2997389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Feature Maps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54</a:t>
            </a:fld>
            <a:endParaRPr lang="en-US" dirty="0"/>
          </a:p>
        </p:txBody>
      </p:sp>
      <p:sp>
        <p:nvSpPr>
          <p:cNvPr id="6" name="TextBox 5"/>
          <p:cNvSpPr txBox="1"/>
          <p:nvPr/>
        </p:nvSpPr>
        <p:spPr>
          <a:xfrm>
            <a:off x="6324600" y="4953000"/>
            <a:ext cx="2514600" cy="1630680"/>
          </a:xfrm>
          <a:prstGeom prst="rect">
            <a:avLst/>
          </a:prstGeom>
        </p:spPr>
        <p:txBody>
          <a:bodyPr vert="horz" wrap="none" lIns="91440" tIns="0" rIns="45720" bIns="0" rtlCol="0" anchor="t">
            <a:noAutofit/>
            <a:scene3d>
              <a:camera prst="orthographicFront"/>
              <a:lightRig rig="threePt" dir="t">
                <a:rot lat="0" lon="0" rev="4800000"/>
              </a:lightRig>
            </a:scene3d>
            <a:sp3d prstMaterial="matte">
              <a:bevelT w="50800" h="10160"/>
            </a:sp3d>
          </a:bodyPr>
          <a:lstStyle/>
          <a:p>
            <a:r>
              <a:rPr lang="en-US" sz="2000" dirty="0">
                <a:latin typeface="Candara" panose="020E0502030303020204" pitchFamily="34" charset="0"/>
              </a:rPr>
              <a:t>Example: </a:t>
            </a:r>
          </a:p>
          <a:p>
            <a:r>
              <a:rPr lang="en-US" sz="2000" dirty="0">
                <a:latin typeface="Candara" panose="020E0502030303020204" pitchFamily="34" charset="0"/>
              </a:rPr>
              <a:t>1 vertical line</a:t>
            </a:r>
          </a:p>
          <a:p>
            <a:r>
              <a:rPr lang="en-US" sz="2000" dirty="0">
                <a:latin typeface="Candara" panose="020E0502030303020204" pitchFamily="34" charset="0"/>
              </a:rPr>
              <a:t>1 horizontal line</a:t>
            </a:r>
          </a:p>
          <a:p>
            <a:r>
              <a:rPr lang="en-US" sz="2000" dirty="0">
                <a:latin typeface="Candara" panose="020E0502030303020204" pitchFamily="34" charset="0"/>
              </a:rPr>
              <a:t>1 circle</a:t>
            </a:r>
          </a:p>
        </p:txBody>
      </p:sp>
      <p:pic>
        <p:nvPicPr>
          <p:cNvPr id="9" name="Picture 8">
            <a:extLst>
              <a:ext uri="{FF2B5EF4-FFF2-40B4-BE49-F238E27FC236}">
                <a16:creationId xmlns:a16="http://schemas.microsoft.com/office/drawing/2014/main" id="{AC4F7F25-2A8D-024F-B6E8-04A6BF2E8419}"/>
              </a:ext>
            </a:extLst>
          </p:cNvPr>
          <p:cNvPicPr>
            <a:picLocks noChangeAspect="1"/>
          </p:cNvPicPr>
          <p:nvPr/>
        </p:nvPicPr>
        <p:blipFill>
          <a:blip r:embed="rId2"/>
          <a:stretch>
            <a:fillRect/>
          </a:stretch>
        </p:blipFill>
        <p:spPr>
          <a:xfrm>
            <a:off x="2602922" y="1346200"/>
            <a:ext cx="6819900" cy="3251200"/>
          </a:xfrm>
          <a:prstGeom prst="rect">
            <a:avLst/>
          </a:prstGeom>
        </p:spPr>
      </p:pic>
    </p:spTree>
    <p:extLst>
      <p:ext uri="{BB962C8B-B14F-4D97-AF65-F5344CB8AC3E}">
        <p14:creationId xmlns:p14="http://schemas.microsoft.com/office/powerpoint/2010/main" val="13512885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Maps for MNIST</a:t>
            </a:r>
          </a:p>
        </p:txBody>
      </p:sp>
      <p:sp>
        <p:nvSpPr>
          <p:cNvPr id="6" name="Content Placeholder 5">
            <a:extLst>
              <a:ext uri="{FF2B5EF4-FFF2-40B4-BE49-F238E27FC236}">
                <a16:creationId xmlns:a16="http://schemas.microsoft.com/office/drawing/2014/main" id="{94867369-C1A0-754E-A5ED-D16DB1507E2C}"/>
              </a:ext>
            </a:extLst>
          </p:cNvPr>
          <p:cNvSpPr>
            <a:spLocks noGrp="1"/>
          </p:cNvSpPr>
          <p:nvPr>
            <p:ph idx="1"/>
          </p:nvPr>
        </p:nvSpPr>
        <p:spPr>
          <a:xfrm>
            <a:off x="6502402" y="1219201"/>
            <a:ext cx="5079997" cy="5334001"/>
          </a:xfrm>
        </p:spPr>
        <p:txBody>
          <a:bodyPr/>
          <a:lstStyle/>
          <a:p>
            <a:r>
              <a:rPr lang="en-US" dirty="0"/>
              <a:t>Many of the features have clear sub-regions of light and dark. </a:t>
            </a:r>
          </a:p>
          <a:p>
            <a:r>
              <a:rPr lang="en-US" dirty="0"/>
              <a:t>That shows our network really is learning things related to the spatial structure. </a:t>
            </a:r>
          </a:p>
          <a:p>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55</a:t>
            </a:fld>
            <a:endParaRPr lang="en-US" dirty="0"/>
          </a:p>
        </p:txBody>
      </p:sp>
      <p:sp>
        <p:nvSpPr>
          <p:cNvPr id="7" name="TextBox 6"/>
          <p:cNvSpPr txBox="1"/>
          <p:nvPr/>
        </p:nvSpPr>
        <p:spPr>
          <a:xfrm>
            <a:off x="736599" y="5245101"/>
            <a:ext cx="5613401" cy="1447800"/>
          </a:xfrm>
          <a:prstGeom prst="rect">
            <a:avLst/>
          </a:prstGeom>
        </p:spPr>
        <p:txBody>
          <a:bodyPr vert="horz" wrap="square" lIns="91440" tIns="0" rIns="45720" bIns="0" rtlCol="0" anchor="t">
            <a:normAutofit lnSpcReduction="10000"/>
            <a:scene3d>
              <a:camera prst="orthographicFront"/>
              <a:lightRig rig="threePt" dir="t">
                <a:rot lat="0" lon="0" rev="4800000"/>
              </a:lightRig>
            </a:scene3d>
            <a:sp3d prstMaterial="matte">
              <a:bevelT w="50800" h="10160"/>
            </a:sp3d>
          </a:bodyPr>
          <a:lstStyle/>
          <a:p>
            <a:r>
              <a:rPr lang="en-US" sz="2000" dirty="0">
                <a:latin typeface="Candara" panose="020E0502030303020204" pitchFamily="34" charset="0"/>
              </a:rPr>
              <a:t>20 5x5 feature maps: </a:t>
            </a:r>
          </a:p>
          <a:p>
            <a:pPr marL="228600" indent="-228600">
              <a:buFont typeface="Arial" charset="0"/>
              <a:buChar char="•"/>
            </a:pPr>
            <a:r>
              <a:rPr lang="en-US" sz="2000" dirty="0">
                <a:latin typeface="Candara" panose="020E0502030303020204" pitchFamily="34" charset="0"/>
              </a:rPr>
              <a:t>Whiter blocks mean a smaller (typically, more negative) weight, so the feature map responds less to corresponding input pixels. </a:t>
            </a:r>
          </a:p>
          <a:p>
            <a:pPr marL="228600" indent="-228600">
              <a:buFont typeface="Arial" charset="0"/>
              <a:buChar char="•"/>
            </a:pPr>
            <a:r>
              <a:rPr lang="en-US" sz="2000" dirty="0">
                <a:latin typeface="Candara" panose="020E0502030303020204" pitchFamily="34" charset="0"/>
              </a:rPr>
              <a:t>Darker blocks mean a larger weight.</a:t>
            </a:r>
          </a:p>
        </p:txBody>
      </p:sp>
      <p:pic>
        <p:nvPicPr>
          <p:cNvPr id="9" name="Picture 8">
            <a:extLst>
              <a:ext uri="{FF2B5EF4-FFF2-40B4-BE49-F238E27FC236}">
                <a16:creationId xmlns:a16="http://schemas.microsoft.com/office/drawing/2014/main" id="{C7CE5762-2641-8149-9B7C-0585ED2C2DF9}"/>
              </a:ext>
            </a:extLst>
          </p:cNvPr>
          <p:cNvPicPr>
            <a:picLocks noChangeAspect="1"/>
          </p:cNvPicPr>
          <p:nvPr/>
        </p:nvPicPr>
        <p:blipFill>
          <a:blip r:embed="rId2"/>
          <a:stretch>
            <a:fillRect/>
          </a:stretch>
        </p:blipFill>
        <p:spPr>
          <a:xfrm>
            <a:off x="609600" y="838199"/>
            <a:ext cx="5892803" cy="4419602"/>
          </a:xfrm>
          <a:prstGeom prst="rect">
            <a:avLst/>
          </a:prstGeom>
        </p:spPr>
      </p:pic>
    </p:spTree>
    <p:extLst>
      <p:ext uri="{BB962C8B-B14F-4D97-AF65-F5344CB8AC3E}">
        <p14:creationId xmlns:p14="http://schemas.microsoft.com/office/powerpoint/2010/main" val="126505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Reduced Number of Parameters</a:t>
            </a:r>
          </a:p>
        </p:txBody>
      </p:sp>
      <p:sp>
        <p:nvSpPr>
          <p:cNvPr id="3" name="Content Placeholder 2"/>
          <p:cNvSpPr>
            <a:spLocks noGrp="1"/>
          </p:cNvSpPr>
          <p:nvPr>
            <p:ph idx="1"/>
          </p:nvPr>
        </p:nvSpPr>
        <p:spPr/>
        <p:txBody>
          <a:bodyPr/>
          <a:lstStyle/>
          <a:p>
            <a:r>
              <a:rPr lang="en-US" dirty="0"/>
              <a:t>CNN for 20 features:</a:t>
            </a:r>
          </a:p>
          <a:p>
            <a:pPr lvl="1"/>
            <a:r>
              <a:rPr lang="en-US" dirty="0"/>
              <a:t>(5x5+1) x 20 = 520</a:t>
            </a:r>
          </a:p>
          <a:p>
            <a:r>
              <a:rPr lang="en-US" dirty="0"/>
              <a:t>Fully connected with 20 hidden neurons</a:t>
            </a:r>
          </a:p>
          <a:p>
            <a:pPr lvl="1"/>
            <a:r>
              <a:rPr lang="en-US" dirty="0"/>
              <a:t>(28x28) x 20 + 20 = 15,700</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56</a:t>
            </a:fld>
            <a:endParaRPr lang="en-US" dirty="0"/>
          </a:p>
        </p:txBody>
      </p:sp>
    </p:spTree>
    <p:extLst>
      <p:ext uri="{BB962C8B-B14F-4D97-AF65-F5344CB8AC3E}">
        <p14:creationId xmlns:p14="http://schemas.microsoft.com/office/powerpoint/2010/main" val="38740535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a:p>
            <a:r>
              <a:rPr lang="en-US" dirty="0"/>
              <a:t>Backpropagation</a:t>
            </a:r>
          </a:p>
          <a:p>
            <a:r>
              <a:rPr lang="en-US" dirty="0"/>
              <a:t>Convolutional Neural Network (CNN)</a:t>
            </a:r>
          </a:p>
          <a:p>
            <a:pPr lvl="1"/>
            <a:r>
              <a:rPr lang="en-US" dirty="0"/>
              <a:t>Local Receptive Fields</a:t>
            </a:r>
          </a:p>
          <a:p>
            <a:pPr lvl="1"/>
            <a:r>
              <a:rPr lang="en-US" dirty="0"/>
              <a:t>Shared Weights and Biases</a:t>
            </a:r>
          </a:p>
          <a:p>
            <a:pPr lvl="1"/>
            <a:r>
              <a:rPr lang="en-US" dirty="0"/>
              <a:t>Pooling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dirty="0"/>
          </a:p>
        </p:txBody>
      </p:sp>
    </p:spTree>
    <p:extLst>
      <p:ext uri="{BB962C8B-B14F-4D97-AF65-F5344CB8AC3E}">
        <p14:creationId xmlns:p14="http://schemas.microsoft.com/office/powerpoint/2010/main" val="3942523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Pooling Layer</a:t>
            </a:r>
          </a:p>
        </p:txBody>
      </p:sp>
      <p:sp>
        <p:nvSpPr>
          <p:cNvPr id="3" name="Content Placeholder 2"/>
          <p:cNvSpPr>
            <a:spLocks noGrp="1"/>
          </p:cNvSpPr>
          <p:nvPr>
            <p:ph idx="1"/>
          </p:nvPr>
        </p:nvSpPr>
        <p:spPr/>
        <p:txBody>
          <a:bodyPr/>
          <a:lstStyle/>
          <a:p>
            <a:r>
              <a:rPr lang="en-US" dirty="0"/>
              <a:t>In addition to the convolutional layers just described, convolutional neural networks also contain </a:t>
            </a:r>
            <a:r>
              <a:rPr lang="en-US" i="1" dirty="0"/>
              <a:t>pooling layers</a:t>
            </a:r>
            <a:r>
              <a:rPr lang="en-US" dirty="0"/>
              <a:t>. </a:t>
            </a:r>
          </a:p>
          <a:p>
            <a:r>
              <a:rPr lang="en-US" dirty="0"/>
              <a:t>Pooling layers are usually used immediately after convolutional layers. </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58</a:t>
            </a:fld>
            <a:endParaRPr lang="en-US" dirty="0"/>
          </a:p>
        </p:txBody>
      </p:sp>
    </p:spTree>
    <p:extLst>
      <p:ext uri="{BB962C8B-B14F-4D97-AF65-F5344CB8AC3E}">
        <p14:creationId xmlns:p14="http://schemas.microsoft.com/office/powerpoint/2010/main" val="27914019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Pooling: Condensing Feature Map</a:t>
            </a:r>
          </a:p>
        </p:txBody>
      </p:sp>
      <p:sp>
        <p:nvSpPr>
          <p:cNvPr id="4" name="Slide Number Placeholder 3"/>
          <p:cNvSpPr>
            <a:spLocks noGrp="1"/>
          </p:cNvSpPr>
          <p:nvPr>
            <p:ph type="sldNum" sz="quarter" idx="12"/>
          </p:nvPr>
        </p:nvSpPr>
        <p:spPr/>
        <p:txBody>
          <a:bodyPr/>
          <a:lstStyle/>
          <a:p>
            <a:fld id="{19B12225-5612-419B-A8D5-4B8EEE4C217E}" type="slidenum">
              <a:rPr lang="en-US" smtClean="0"/>
              <a:pPr/>
              <a:t>59</a:t>
            </a:fld>
            <a:endParaRPr lang="en-US" dirty="0"/>
          </a:p>
        </p:txBody>
      </p:sp>
      <p:pic>
        <p:nvPicPr>
          <p:cNvPr id="7" name="Content Placeholder 6">
            <a:extLst>
              <a:ext uri="{FF2B5EF4-FFF2-40B4-BE49-F238E27FC236}">
                <a16:creationId xmlns:a16="http://schemas.microsoft.com/office/drawing/2014/main" id="{D06FC8CC-300D-244C-801A-AF311A772950}"/>
              </a:ext>
            </a:extLst>
          </p:cNvPr>
          <p:cNvPicPr>
            <a:picLocks noGrp="1" noChangeAspect="1"/>
          </p:cNvPicPr>
          <p:nvPr>
            <p:ph idx="4294967295"/>
          </p:nvPr>
        </p:nvPicPr>
        <p:blipFill>
          <a:blip r:embed="rId2"/>
          <a:stretch>
            <a:fillRect/>
          </a:stretch>
        </p:blipFill>
        <p:spPr>
          <a:xfrm>
            <a:off x="2857500" y="1625600"/>
            <a:ext cx="5600700" cy="2997200"/>
          </a:xfrm>
        </p:spPr>
      </p:pic>
      <p:sp>
        <p:nvSpPr>
          <p:cNvPr id="9" name="TextBox 8"/>
          <p:cNvSpPr txBox="1"/>
          <p:nvPr/>
        </p:nvSpPr>
        <p:spPr>
          <a:xfrm>
            <a:off x="3183340" y="5023513"/>
            <a:ext cx="5274860" cy="1078173"/>
          </a:xfrm>
          <a:prstGeom prst="rect">
            <a:avLst/>
          </a:prstGeom>
        </p:spPr>
        <p:txBody>
          <a:bodyPr vert="horz" wrap="square" lIns="91440" tIns="0" rIns="45720" bIns="0" rtlCol="0" anchor="t">
            <a:normAutofit/>
            <a:scene3d>
              <a:camera prst="orthographicFront"/>
              <a:lightRig rig="threePt" dir="t">
                <a:rot lat="0" lon="0" rev="4800000"/>
              </a:lightRig>
            </a:scene3d>
            <a:sp3d prstMaterial="matte">
              <a:bevelT w="50800" h="10160"/>
            </a:sp3d>
          </a:bodyPr>
          <a:lstStyle/>
          <a:p>
            <a:r>
              <a:rPr lang="en-US" sz="2000" dirty="0">
                <a:latin typeface="Candara" panose="020E0502030303020204" pitchFamily="34" charset="0"/>
              </a:rPr>
              <a:t>In max-pooling, a pooling unit simply outputs the maximum activation in the 2×2 input region.</a:t>
            </a:r>
          </a:p>
        </p:txBody>
      </p:sp>
      <p:sp>
        <p:nvSpPr>
          <p:cNvPr id="10" name="TextBox 9"/>
          <p:cNvSpPr txBox="1"/>
          <p:nvPr/>
        </p:nvSpPr>
        <p:spPr>
          <a:xfrm>
            <a:off x="2525486" y="2971800"/>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24x24</a:t>
            </a:r>
          </a:p>
        </p:txBody>
      </p:sp>
      <p:sp>
        <p:nvSpPr>
          <p:cNvPr id="11" name="TextBox 10"/>
          <p:cNvSpPr txBox="1"/>
          <p:nvPr/>
        </p:nvSpPr>
        <p:spPr>
          <a:xfrm>
            <a:off x="8170460" y="2667000"/>
            <a:ext cx="914400" cy="914400"/>
          </a:xfrm>
          <a:prstGeom prst="rect">
            <a:avLst/>
          </a:prstGeom>
        </p:spPr>
        <p:txBody>
          <a:bodyPr vert="horz" wrap="none" lIns="91440" tIns="0" rIns="45720" bIns="0" rtlCol="0" anchor="t">
            <a:norm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12x12</a:t>
            </a:r>
          </a:p>
        </p:txBody>
      </p:sp>
    </p:spTree>
    <p:extLst>
      <p:ext uri="{BB962C8B-B14F-4D97-AF65-F5344CB8AC3E}">
        <p14:creationId xmlns:p14="http://schemas.microsoft.com/office/powerpoint/2010/main" val="16906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D59-C835-DA40-8620-76979E8392A8}"/>
              </a:ext>
            </a:extLst>
          </p:cNvPr>
          <p:cNvSpPr>
            <a:spLocks noGrp="1"/>
          </p:cNvSpPr>
          <p:nvPr>
            <p:ph type="title"/>
          </p:nvPr>
        </p:nvSpPr>
        <p:spPr/>
        <p:txBody>
          <a:bodyPr/>
          <a:lstStyle/>
          <a:p>
            <a:r>
              <a:rPr lang="en-US" dirty="0"/>
              <a:t>House Price Prediction</a:t>
            </a:r>
          </a:p>
        </p:txBody>
      </p:sp>
      <p:sp>
        <p:nvSpPr>
          <p:cNvPr id="4" name="Slide Number Placeholder 3">
            <a:extLst>
              <a:ext uri="{FF2B5EF4-FFF2-40B4-BE49-F238E27FC236}">
                <a16:creationId xmlns:a16="http://schemas.microsoft.com/office/drawing/2014/main" id="{E21DFB63-8933-394D-9DBB-11EF682CBB7E}"/>
              </a:ext>
            </a:extLst>
          </p:cNvPr>
          <p:cNvSpPr>
            <a:spLocks noGrp="1"/>
          </p:cNvSpPr>
          <p:nvPr>
            <p:ph type="sldNum" sz="quarter" idx="12"/>
          </p:nvPr>
        </p:nvSpPr>
        <p:spPr/>
        <p:txBody>
          <a:bodyPr/>
          <a:lstStyle/>
          <a:p>
            <a:pPr>
              <a:defRPr/>
            </a:pPr>
            <a:fld id="{CCF77436-EC8C-4AA7-8F7E-35D67B363DD7}" type="slidenum">
              <a:rPr lang="en-US" smtClean="0"/>
              <a:pPr>
                <a:defRPr/>
              </a:pPr>
              <a:t>6</a:t>
            </a:fld>
            <a:endParaRPr lang="en-US" dirty="0"/>
          </a:p>
        </p:txBody>
      </p:sp>
      <p:sp>
        <p:nvSpPr>
          <p:cNvPr id="9" name="Rectangle 8">
            <a:extLst>
              <a:ext uri="{FF2B5EF4-FFF2-40B4-BE49-F238E27FC236}">
                <a16:creationId xmlns:a16="http://schemas.microsoft.com/office/drawing/2014/main" id="{EE18C5E6-C0EB-B44A-813F-97C6813C204F}"/>
              </a:ext>
            </a:extLst>
          </p:cNvPr>
          <p:cNvSpPr/>
          <p:nvPr/>
        </p:nvSpPr>
        <p:spPr>
          <a:xfrm>
            <a:off x="5382387" y="5753465"/>
            <a:ext cx="1569660" cy="461665"/>
          </a:xfrm>
          <a:prstGeom prst="rect">
            <a:avLst/>
          </a:prstGeom>
        </p:spPr>
        <p:txBody>
          <a:bodyPr wrap="none">
            <a:spAutoFit/>
          </a:bodyPr>
          <a:lstStyle/>
          <a:p>
            <a:r>
              <a:rPr lang="en-US" sz="2400" dirty="0">
                <a:latin typeface="Candara" panose="020E0502030303020204" pitchFamily="34" charset="0"/>
              </a:rPr>
              <a:t>House size</a:t>
            </a:r>
          </a:p>
        </p:txBody>
      </p:sp>
      <p:sp>
        <p:nvSpPr>
          <p:cNvPr id="15" name="Rectangle 14">
            <a:extLst>
              <a:ext uri="{FF2B5EF4-FFF2-40B4-BE49-F238E27FC236}">
                <a16:creationId xmlns:a16="http://schemas.microsoft.com/office/drawing/2014/main" id="{49BF4CAB-2753-3F48-8672-B1700BE0842A}"/>
              </a:ext>
            </a:extLst>
          </p:cNvPr>
          <p:cNvSpPr/>
          <p:nvPr/>
        </p:nvSpPr>
        <p:spPr>
          <a:xfrm rot="16200000">
            <a:off x="2020966" y="3337853"/>
            <a:ext cx="1721946" cy="461665"/>
          </a:xfrm>
          <a:prstGeom prst="rect">
            <a:avLst/>
          </a:prstGeom>
        </p:spPr>
        <p:txBody>
          <a:bodyPr wrap="none">
            <a:spAutoFit/>
          </a:bodyPr>
          <a:lstStyle/>
          <a:p>
            <a:r>
              <a:rPr lang="en-US" sz="2400" dirty="0">
                <a:latin typeface="Candara" panose="020E0502030303020204" pitchFamily="34" charset="0"/>
              </a:rPr>
              <a:t>House price</a:t>
            </a:r>
          </a:p>
        </p:txBody>
      </p:sp>
      <p:sp>
        <p:nvSpPr>
          <p:cNvPr id="8" name="Rectangle 7">
            <a:extLst>
              <a:ext uri="{FF2B5EF4-FFF2-40B4-BE49-F238E27FC236}">
                <a16:creationId xmlns:a16="http://schemas.microsoft.com/office/drawing/2014/main" id="{EAEE01D7-17B5-A54A-A41F-5C748B325BD9}"/>
              </a:ext>
            </a:extLst>
          </p:cNvPr>
          <p:cNvSpPr/>
          <p:nvPr/>
        </p:nvSpPr>
        <p:spPr>
          <a:xfrm>
            <a:off x="7543845" y="2638180"/>
            <a:ext cx="2143842" cy="500396"/>
          </a:xfrm>
          <a:prstGeom prst="rect">
            <a:avLst/>
          </a:prstGeom>
        </p:spPr>
        <p:txBody>
          <a:bodyPr vert="horz" wrap="none" lIns="0" tIns="0" rIns="0" bIns="0" rtlCol="0" anchor="ctr" anchorCtr="0">
            <a:normAutofit/>
            <a:scene3d>
              <a:camera prst="orthographicFront"/>
              <a:lightRig rig="threePt" dir="t">
                <a:rot lat="0" lon="0" rev="4800000"/>
              </a:lightRig>
            </a:scene3d>
            <a:sp3d prstMaterial="matte">
              <a:bevelT w="50800" h="10160"/>
            </a:sp3d>
          </a:bodyPr>
          <a:lstStyle/>
          <a:p>
            <a:pPr algn="ctr"/>
            <a:r>
              <a:rPr lang="en-US" sz="2000" dirty="0">
                <a:solidFill>
                  <a:srgbClr val="FF0000"/>
                </a:solidFill>
                <a:latin typeface="Candara" panose="020E0502030303020204" pitchFamily="34" charset="0"/>
              </a:rPr>
              <a:t>linear regression</a:t>
            </a:r>
          </a:p>
        </p:txBody>
      </p:sp>
      <p:cxnSp>
        <p:nvCxnSpPr>
          <p:cNvPr id="12" name="Straight Arrow Connector 11">
            <a:extLst>
              <a:ext uri="{FF2B5EF4-FFF2-40B4-BE49-F238E27FC236}">
                <a16:creationId xmlns:a16="http://schemas.microsoft.com/office/drawing/2014/main" id="{3F7FD7D7-379B-2A4D-8064-73BF6649EC7C}"/>
              </a:ext>
            </a:extLst>
          </p:cNvPr>
          <p:cNvCxnSpPr/>
          <p:nvPr/>
        </p:nvCxnSpPr>
        <p:spPr>
          <a:xfrm flipV="1">
            <a:off x="3181350" y="1645920"/>
            <a:ext cx="0" cy="409194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CFFCEDE-1776-CC42-ABAE-0C169011D163}"/>
              </a:ext>
            </a:extLst>
          </p:cNvPr>
          <p:cNvCxnSpPr>
            <a:cxnSpLocks/>
          </p:cNvCxnSpPr>
          <p:nvPr/>
        </p:nvCxnSpPr>
        <p:spPr>
          <a:xfrm>
            <a:off x="3181350" y="5737860"/>
            <a:ext cx="590550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713B3EC0-B7F8-C241-A606-682C1987032A}"/>
              </a:ext>
            </a:extLst>
          </p:cNvPr>
          <p:cNvSpPr/>
          <p:nvPr/>
        </p:nvSpPr>
        <p:spPr>
          <a:xfrm>
            <a:off x="3644265" y="5023684"/>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18" name="Oval 17">
            <a:extLst>
              <a:ext uri="{FF2B5EF4-FFF2-40B4-BE49-F238E27FC236}">
                <a16:creationId xmlns:a16="http://schemas.microsoft.com/office/drawing/2014/main" id="{D3CEF6A9-96C5-2B49-8B84-5C224D236EAA}"/>
              </a:ext>
            </a:extLst>
          </p:cNvPr>
          <p:cNvSpPr/>
          <p:nvPr/>
        </p:nvSpPr>
        <p:spPr>
          <a:xfrm>
            <a:off x="3985260" y="458382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19" name="Oval 18">
            <a:extLst>
              <a:ext uri="{FF2B5EF4-FFF2-40B4-BE49-F238E27FC236}">
                <a16:creationId xmlns:a16="http://schemas.microsoft.com/office/drawing/2014/main" id="{EA2D750A-809C-B44C-AF21-16E2200E823B}"/>
              </a:ext>
            </a:extLst>
          </p:cNvPr>
          <p:cNvSpPr/>
          <p:nvPr/>
        </p:nvSpPr>
        <p:spPr>
          <a:xfrm>
            <a:off x="6296787" y="371514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0" name="Oval 19">
            <a:extLst>
              <a:ext uri="{FF2B5EF4-FFF2-40B4-BE49-F238E27FC236}">
                <a16:creationId xmlns:a16="http://schemas.microsoft.com/office/drawing/2014/main" id="{AC0F3B40-7528-9745-B79E-04D1DFB24C1A}"/>
              </a:ext>
            </a:extLst>
          </p:cNvPr>
          <p:cNvSpPr/>
          <p:nvPr/>
        </p:nvSpPr>
        <p:spPr>
          <a:xfrm>
            <a:off x="4434840" y="392469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1" name="Oval 20">
            <a:extLst>
              <a:ext uri="{FF2B5EF4-FFF2-40B4-BE49-F238E27FC236}">
                <a16:creationId xmlns:a16="http://schemas.microsoft.com/office/drawing/2014/main" id="{6FFB4E34-E4E2-194F-BA66-49D6619A04FD}"/>
              </a:ext>
            </a:extLst>
          </p:cNvPr>
          <p:cNvSpPr/>
          <p:nvPr/>
        </p:nvSpPr>
        <p:spPr>
          <a:xfrm>
            <a:off x="3893820" y="493815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2" name="Oval 21">
            <a:extLst>
              <a:ext uri="{FF2B5EF4-FFF2-40B4-BE49-F238E27FC236}">
                <a16:creationId xmlns:a16="http://schemas.microsoft.com/office/drawing/2014/main" id="{FE5B8B99-1479-C54C-B470-C90F54F375A6}"/>
              </a:ext>
            </a:extLst>
          </p:cNvPr>
          <p:cNvSpPr/>
          <p:nvPr/>
        </p:nvSpPr>
        <p:spPr>
          <a:xfrm>
            <a:off x="4221480" y="459144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3" name="Oval 22">
            <a:extLst>
              <a:ext uri="{FF2B5EF4-FFF2-40B4-BE49-F238E27FC236}">
                <a16:creationId xmlns:a16="http://schemas.microsoft.com/office/drawing/2014/main" id="{00C4BCE9-7370-1542-850C-BE699B2E2B3B}"/>
              </a:ext>
            </a:extLst>
          </p:cNvPr>
          <p:cNvSpPr/>
          <p:nvPr/>
        </p:nvSpPr>
        <p:spPr>
          <a:xfrm>
            <a:off x="4366260" y="477051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4" name="Oval 23">
            <a:extLst>
              <a:ext uri="{FF2B5EF4-FFF2-40B4-BE49-F238E27FC236}">
                <a16:creationId xmlns:a16="http://schemas.microsoft.com/office/drawing/2014/main" id="{EAB35A97-2AD4-8343-BF1A-66A816FD744F}"/>
              </a:ext>
            </a:extLst>
          </p:cNvPr>
          <p:cNvSpPr/>
          <p:nvPr/>
        </p:nvSpPr>
        <p:spPr>
          <a:xfrm>
            <a:off x="4690110" y="445428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5" name="Oval 24">
            <a:extLst>
              <a:ext uri="{FF2B5EF4-FFF2-40B4-BE49-F238E27FC236}">
                <a16:creationId xmlns:a16="http://schemas.microsoft.com/office/drawing/2014/main" id="{139BDA03-71E1-3D4C-8148-F5666CBAF82C}"/>
              </a:ext>
            </a:extLst>
          </p:cNvPr>
          <p:cNvSpPr/>
          <p:nvPr/>
        </p:nvSpPr>
        <p:spPr>
          <a:xfrm>
            <a:off x="4808220" y="396660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6" name="Oval 25">
            <a:extLst>
              <a:ext uri="{FF2B5EF4-FFF2-40B4-BE49-F238E27FC236}">
                <a16:creationId xmlns:a16="http://schemas.microsoft.com/office/drawing/2014/main" id="{1E187052-004F-F54B-9376-3206E33FE8AC}"/>
              </a:ext>
            </a:extLst>
          </p:cNvPr>
          <p:cNvSpPr/>
          <p:nvPr/>
        </p:nvSpPr>
        <p:spPr>
          <a:xfrm>
            <a:off x="5109210" y="3372214"/>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7" name="Oval 26">
            <a:extLst>
              <a:ext uri="{FF2B5EF4-FFF2-40B4-BE49-F238E27FC236}">
                <a16:creationId xmlns:a16="http://schemas.microsoft.com/office/drawing/2014/main" id="{63B26847-EE0A-7D48-8E55-1F5150078048}"/>
              </a:ext>
            </a:extLst>
          </p:cNvPr>
          <p:cNvSpPr/>
          <p:nvPr/>
        </p:nvSpPr>
        <p:spPr>
          <a:xfrm>
            <a:off x="6232017" y="293028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8" name="Oval 27">
            <a:extLst>
              <a:ext uri="{FF2B5EF4-FFF2-40B4-BE49-F238E27FC236}">
                <a16:creationId xmlns:a16="http://schemas.microsoft.com/office/drawing/2014/main" id="{0D8AFBAC-2134-634F-85C9-4AFBB2E71B85}"/>
              </a:ext>
            </a:extLst>
          </p:cNvPr>
          <p:cNvSpPr/>
          <p:nvPr/>
        </p:nvSpPr>
        <p:spPr>
          <a:xfrm>
            <a:off x="5844540" y="332271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9" name="Oval 28">
            <a:extLst>
              <a:ext uri="{FF2B5EF4-FFF2-40B4-BE49-F238E27FC236}">
                <a16:creationId xmlns:a16="http://schemas.microsoft.com/office/drawing/2014/main" id="{115C78E6-8A4A-0347-A68B-ED97ADB6C5D7}"/>
              </a:ext>
            </a:extLst>
          </p:cNvPr>
          <p:cNvSpPr/>
          <p:nvPr/>
        </p:nvSpPr>
        <p:spPr>
          <a:xfrm>
            <a:off x="5029200" y="411900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0" name="Oval 29">
            <a:extLst>
              <a:ext uri="{FF2B5EF4-FFF2-40B4-BE49-F238E27FC236}">
                <a16:creationId xmlns:a16="http://schemas.microsoft.com/office/drawing/2014/main" id="{5CBEA7CF-286C-1241-AAA7-F738A37D7F02}"/>
              </a:ext>
            </a:extLst>
          </p:cNvPr>
          <p:cNvSpPr/>
          <p:nvPr/>
        </p:nvSpPr>
        <p:spPr>
          <a:xfrm>
            <a:off x="5359527" y="3553820"/>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1" name="Oval 30">
            <a:extLst>
              <a:ext uri="{FF2B5EF4-FFF2-40B4-BE49-F238E27FC236}">
                <a16:creationId xmlns:a16="http://schemas.microsoft.com/office/drawing/2014/main" id="{D0F3C778-4807-C641-A4CC-3C56A2EB7FFE}"/>
              </a:ext>
            </a:extLst>
          </p:cNvPr>
          <p:cNvSpPr/>
          <p:nvPr/>
        </p:nvSpPr>
        <p:spPr>
          <a:xfrm>
            <a:off x="5581650" y="421425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2" name="Oval 31">
            <a:extLst>
              <a:ext uri="{FF2B5EF4-FFF2-40B4-BE49-F238E27FC236}">
                <a16:creationId xmlns:a16="http://schemas.microsoft.com/office/drawing/2014/main" id="{D9633E73-BA99-7C41-A4B3-843368C20431}"/>
              </a:ext>
            </a:extLst>
          </p:cNvPr>
          <p:cNvSpPr/>
          <p:nvPr/>
        </p:nvSpPr>
        <p:spPr>
          <a:xfrm>
            <a:off x="6065520" y="340653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3" name="Oval 32">
            <a:extLst>
              <a:ext uri="{FF2B5EF4-FFF2-40B4-BE49-F238E27FC236}">
                <a16:creationId xmlns:a16="http://schemas.microsoft.com/office/drawing/2014/main" id="{736C5269-F9EB-074E-BE4A-3CDF35445635}"/>
              </a:ext>
            </a:extLst>
          </p:cNvPr>
          <p:cNvSpPr/>
          <p:nvPr/>
        </p:nvSpPr>
        <p:spPr>
          <a:xfrm>
            <a:off x="7340727" y="317031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4" name="Oval 33">
            <a:extLst>
              <a:ext uri="{FF2B5EF4-FFF2-40B4-BE49-F238E27FC236}">
                <a16:creationId xmlns:a16="http://schemas.microsoft.com/office/drawing/2014/main" id="{B6F8F90A-B3F3-4C4B-80D2-F5C9D9E4EBF6}"/>
              </a:ext>
            </a:extLst>
          </p:cNvPr>
          <p:cNvSpPr/>
          <p:nvPr/>
        </p:nvSpPr>
        <p:spPr>
          <a:xfrm>
            <a:off x="6690360" y="280836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5" name="Oval 34">
            <a:extLst>
              <a:ext uri="{FF2B5EF4-FFF2-40B4-BE49-F238E27FC236}">
                <a16:creationId xmlns:a16="http://schemas.microsoft.com/office/drawing/2014/main" id="{012EB1D5-0742-A14F-A399-556F624BBAD9}"/>
              </a:ext>
            </a:extLst>
          </p:cNvPr>
          <p:cNvSpPr/>
          <p:nvPr/>
        </p:nvSpPr>
        <p:spPr>
          <a:xfrm>
            <a:off x="7996047" y="243117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6" name="Oval 35">
            <a:extLst>
              <a:ext uri="{FF2B5EF4-FFF2-40B4-BE49-F238E27FC236}">
                <a16:creationId xmlns:a16="http://schemas.microsoft.com/office/drawing/2014/main" id="{0DDB7874-C0F7-564F-82B3-26773F2C78F1}"/>
              </a:ext>
            </a:extLst>
          </p:cNvPr>
          <p:cNvSpPr/>
          <p:nvPr/>
        </p:nvSpPr>
        <p:spPr>
          <a:xfrm>
            <a:off x="7414260" y="212637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7" name="Oval 36">
            <a:extLst>
              <a:ext uri="{FF2B5EF4-FFF2-40B4-BE49-F238E27FC236}">
                <a16:creationId xmlns:a16="http://schemas.microsoft.com/office/drawing/2014/main" id="{36D5FE87-B59A-CC42-85E2-BFBF135CC892}"/>
              </a:ext>
            </a:extLst>
          </p:cNvPr>
          <p:cNvSpPr/>
          <p:nvPr/>
        </p:nvSpPr>
        <p:spPr>
          <a:xfrm>
            <a:off x="6598920" y="317412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8" name="Oval 37">
            <a:extLst>
              <a:ext uri="{FF2B5EF4-FFF2-40B4-BE49-F238E27FC236}">
                <a16:creationId xmlns:a16="http://schemas.microsoft.com/office/drawing/2014/main" id="{3F75E0C5-34BC-B246-ACF4-AE61FD7A82FE}"/>
              </a:ext>
            </a:extLst>
          </p:cNvPr>
          <p:cNvSpPr/>
          <p:nvPr/>
        </p:nvSpPr>
        <p:spPr>
          <a:xfrm>
            <a:off x="6929247" y="2608940"/>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9" name="Oval 38">
            <a:extLst>
              <a:ext uri="{FF2B5EF4-FFF2-40B4-BE49-F238E27FC236}">
                <a16:creationId xmlns:a16="http://schemas.microsoft.com/office/drawing/2014/main" id="{84669C4A-A6C8-AE43-AC4B-BD60010A0079}"/>
              </a:ext>
            </a:extLst>
          </p:cNvPr>
          <p:cNvSpPr/>
          <p:nvPr/>
        </p:nvSpPr>
        <p:spPr>
          <a:xfrm>
            <a:off x="7151370" y="285789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40" name="Oval 39">
            <a:extLst>
              <a:ext uri="{FF2B5EF4-FFF2-40B4-BE49-F238E27FC236}">
                <a16:creationId xmlns:a16="http://schemas.microsoft.com/office/drawing/2014/main" id="{1AB00323-0C33-0E4A-9BD0-805BD587D669}"/>
              </a:ext>
            </a:extLst>
          </p:cNvPr>
          <p:cNvSpPr/>
          <p:nvPr/>
        </p:nvSpPr>
        <p:spPr>
          <a:xfrm>
            <a:off x="7635240" y="246165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cxnSp>
        <p:nvCxnSpPr>
          <p:cNvPr id="41" name="Straight Arrow Connector 40">
            <a:extLst>
              <a:ext uri="{FF2B5EF4-FFF2-40B4-BE49-F238E27FC236}">
                <a16:creationId xmlns:a16="http://schemas.microsoft.com/office/drawing/2014/main" id="{19BE8825-433C-954F-8B20-0C98F1DB8913}"/>
              </a:ext>
            </a:extLst>
          </p:cNvPr>
          <p:cNvCxnSpPr>
            <a:cxnSpLocks/>
          </p:cNvCxnSpPr>
          <p:nvPr/>
        </p:nvCxnSpPr>
        <p:spPr>
          <a:xfrm flipV="1">
            <a:off x="3421380" y="1998710"/>
            <a:ext cx="5029200" cy="3331446"/>
          </a:xfrm>
          <a:prstGeom prst="straightConnector1">
            <a:avLst/>
          </a:prstGeom>
          <a:ln w="28575">
            <a:solidFill>
              <a:srgbClr val="FF0000"/>
            </a:solidFill>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14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Three-Layer CNN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60</a:t>
            </a:fld>
            <a:endParaRPr lang="en-US" dirty="0"/>
          </a:p>
        </p:txBody>
      </p:sp>
      <p:pic>
        <p:nvPicPr>
          <p:cNvPr id="12" name="Picture 11">
            <a:extLst>
              <a:ext uri="{FF2B5EF4-FFF2-40B4-BE49-F238E27FC236}">
                <a16:creationId xmlns:a16="http://schemas.microsoft.com/office/drawing/2014/main" id="{8BB70DAA-5C29-354B-8423-4E223A5F9121}"/>
              </a:ext>
            </a:extLst>
          </p:cNvPr>
          <p:cNvPicPr>
            <a:picLocks noChangeAspect="1"/>
          </p:cNvPicPr>
          <p:nvPr/>
        </p:nvPicPr>
        <p:blipFill>
          <a:blip r:embed="rId2"/>
          <a:stretch>
            <a:fillRect/>
          </a:stretch>
        </p:blipFill>
        <p:spPr>
          <a:xfrm>
            <a:off x="2787650" y="2165350"/>
            <a:ext cx="6616700" cy="2527300"/>
          </a:xfrm>
          <a:prstGeom prst="rect">
            <a:avLst/>
          </a:prstGeom>
        </p:spPr>
      </p:pic>
    </p:spTree>
    <p:extLst>
      <p:ext uri="{BB962C8B-B14F-4D97-AF65-F5344CB8AC3E}">
        <p14:creationId xmlns:p14="http://schemas.microsoft.com/office/powerpoint/2010/main" val="91297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sp>
        <p:nvSpPr>
          <p:cNvPr id="3" name="Content Placeholder 2"/>
          <p:cNvSpPr>
            <a:spLocks noGrp="1"/>
          </p:cNvSpPr>
          <p:nvPr>
            <p:ph idx="1"/>
          </p:nvPr>
        </p:nvSpPr>
        <p:spPr/>
        <p:txBody>
          <a:bodyPr>
            <a:normAutofit lnSpcReduction="10000"/>
          </a:bodyPr>
          <a:lstStyle/>
          <a:p>
            <a:r>
              <a:rPr lang="en-US" dirty="0"/>
              <a:t>We can think of max-pooling as a way for the network to ask whether a given feature is found anywhere in a region of the image. </a:t>
            </a:r>
          </a:p>
          <a:p>
            <a:r>
              <a:rPr lang="en-US" dirty="0"/>
              <a:t>It then throws away the exact positional information. </a:t>
            </a:r>
          </a:p>
          <a:p>
            <a:r>
              <a:rPr lang="en-US" dirty="0"/>
              <a:t>The intuition is that once a feature has been found, its exact location isn't as important as its rough location relative to other features. </a:t>
            </a:r>
          </a:p>
          <a:p>
            <a:r>
              <a:rPr lang="en-US" dirty="0"/>
              <a:t>A big benefit is that there are many fewer pooled features, and so this helps reduce the number of parameters needed in later layers.</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61</a:t>
            </a:fld>
            <a:endParaRPr lang="en-US" dirty="0"/>
          </a:p>
        </p:txBody>
      </p:sp>
    </p:spTree>
    <p:extLst>
      <p:ext uri="{BB962C8B-B14F-4D97-AF65-F5344CB8AC3E}">
        <p14:creationId xmlns:p14="http://schemas.microsoft.com/office/powerpoint/2010/main" val="20012634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L2 Pooling</a:t>
            </a:r>
          </a:p>
        </p:txBody>
      </p:sp>
      <p:sp>
        <p:nvSpPr>
          <p:cNvPr id="3" name="Content Placeholder 2"/>
          <p:cNvSpPr>
            <a:spLocks noGrp="1"/>
          </p:cNvSpPr>
          <p:nvPr>
            <p:ph idx="1"/>
          </p:nvPr>
        </p:nvSpPr>
        <p:spPr/>
        <p:txBody>
          <a:bodyPr/>
          <a:lstStyle/>
          <a:p>
            <a:r>
              <a:rPr lang="en-US" dirty="0"/>
              <a:t>Here, instead of taking the maximum activation of a 2×2 region of neurons, we take the square root of the sum of the squares of the activations in the 2×2 region. </a:t>
            </a:r>
          </a:p>
          <a:p>
            <a:r>
              <a:rPr lang="en-US" dirty="0"/>
              <a:t>While the details are different, the intuition is similar to max-pooling: L2 pooling is a way of condensing information from the convolutional layer. </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62</a:t>
            </a:fld>
            <a:endParaRPr lang="en-US" dirty="0"/>
          </a:p>
        </p:txBody>
      </p:sp>
    </p:spTree>
    <p:extLst>
      <p:ext uri="{BB962C8B-B14F-4D97-AF65-F5344CB8AC3E}">
        <p14:creationId xmlns:p14="http://schemas.microsoft.com/office/powerpoint/2010/main" val="34621354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All Together</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63</a:t>
            </a:fld>
            <a:endParaRPr lang="en-US" dirty="0"/>
          </a:p>
        </p:txBody>
      </p:sp>
      <p:sp>
        <p:nvSpPr>
          <p:cNvPr id="6" name="Rectangle 5"/>
          <p:cNvSpPr/>
          <p:nvPr/>
        </p:nvSpPr>
        <p:spPr>
          <a:xfrm>
            <a:off x="2400300" y="4648200"/>
            <a:ext cx="7391400" cy="1569660"/>
          </a:xfrm>
          <a:prstGeom prst="rect">
            <a:avLst/>
          </a:prstGeom>
        </p:spPr>
        <p:txBody>
          <a:bodyPr wrap="square">
            <a:spAutoFit/>
          </a:bodyPr>
          <a:lstStyle/>
          <a:p>
            <a:r>
              <a:rPr lang="en-US" sz="2400" dirty="0">
                <a:latin typeface="Candara" panose="020E0502030303020204" pitchFamily="34" charset="0"/>
              </a:rPr>
              <a:t>The final layer of connections in the network is a fully-connected layer, i.e., this layer connects </a:t>
            </a:r>
            <a:r>
              <a:rPr lang="en-US" sz="2400" i="1" dirty="0">
                <a:latin typeface="Candara" panose="020E0502030303020204" pitchFamily="34" charset="0"/>
              </a:rPr>
              <a:t>every</a:t>
            </a:r>
            <a:r>
              <a:rPr lang="en-US" sz="2400" dirty="0">
                <a:latin typeface="Candara" panose="020E0502030303020204" pitchFamily="34" charset="0"/>
              </a:rPr>
              <a:t> neuron from the max-pooled layer to every one of the 10 output neurons.</a:t>
            </a:r>
          </a:p>
        </p:txBody>
      </p:sp>
      <p:pic>
        <p:nvPicPr>
          <p:cNvPr id="9" name="Picture 8">
            <a:extLst>
              <a:ext uri="{FF2B5EF4-FFF2-40B4-BE49-F238E27FC236}">
                <a16:creationId xmlns:a16="http://schemas.microsoft.com/office/drawing/2014/main" id="{4C6F9693-3A84-3F4F-A223-7BAC11AE4A9C}"/>
              </a:ext>
            </a:extLst>
          </p:cNvPr>
          <p:cNvPicPr>
            <a:picLocks noChangeAspect="1"/>
          </p:cNvPicPr>
          <p:nvPr/>
        </p:nvPicPr>
        <p:blipFill>
          <a:blip r:embed="rId2"/>
          <a:stretch>
            <a:fillRect/>
          </a:stretch>
        </p:blipFill>
        <p:spPr>
          <a:xfrm>
            <a:off x="2400300" y="1397000"/>
            <a:ext cx="7391400" cy="2844800"/>
          </a:xfrm>
          <a:prstGeom prst="rect">
            <a:avLst/>
          </a:prstGeom>
        </p:spPr>
      </p:pic>
    </p:spTree>
    <p:extLst>
      <p:ext uri="{BB962C8B-B14F-4D97-AF65-F5344CB8AC3E}">
        <p14:creationId xmlns:p14="http://schemas.microsoft.com/office/powerpoint/2010/main" val="2191792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r>
              <a:rPr lang="en-US" dirty="0"/>
              <a:t>https://</a:t>
            </a:r>
            <a:r>
              <a:rPr lang="en-US" dirty="0" err="1"/>
              <a:t>cs.stanford.edu</a:t>
            </a:r>
            <a:r>
              <a:rPr lang="en-US" dirty="0"/>
              <a:t>/people/</a:t>
            </a:r>
            <a:r>
              <a:rPr lang="en-US" dirty="0" err="1"/>
              <a:t>karpathy</a:t>
            </a:r>
            <a:r>
              <a:rPr lang="en-US" dirty="0"/>
              <a:t>/</a:t>
            </a:r>
            <a:r>
              <a:rPr lang="en-US" dirty="0" err="1"/>
              <a:t>convnetjs</a:t>
            </a:r>
            <a:r>
              <a:rPr lang="en-US" dirty="0"/>
              <a:t>/demo/cifar10.html</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64</a:t>
            </a:fld>
            <a:endParaRPr lang="en-US"/>
          </a:p>
        </p:txBody>
      </p:sp>
    </p:spTree>
    <p:extLst>
      <p:ext uri="{BB962C8B-B14F-4D97-AF65-F5344CB8AC3E}">
        <p14:creationId xmlns:p14="http://schemas.microsoft.com/office/powerpoint/2010/main" val="13295931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r>
              <a:rPr lang="en-US" dirty="0"/>
              <a:t>Introduction</a:t>
            </a:r>
          </a:p>
          <a:p>
            <a:r>
              <a:rPr lang="en-US" dirty="0"/>
              <a:t>Neural Networks</a:t>
            </a:r>
          </a:p>
          <a:p>
            <a:r>
              <a:rPr lang="en-US" dirty="0"/>
              <a:t>Stochastic Gradient Descent (SGD)</a:t>
            </a:r>
          </a:p>
          <a:p>
            <a:r>
              <a:rPr lang="en-US" dirty="0"/>
              <a:t>Backpropagation</a:t>
            </a:r>
          </a:p>
          <a:p>
            <a:r>
              <a:rPr lang="en-US" dirty="0"/>
              <a:t>Convolutional Neural Network (CNN)</a:t>
            </a:r>
          </a:p>
          <a:p>
            <a:r>
              <a:rPr lang="en-US" dirty="0"/>
              <a:t>Recurrent Neural Network (RNN)</a:t>
            </a:r>
          </a:p>
        </p:txBody>
      </p:sp>
      <p:sp>
        <p:nvSpPr>
          <p:cNvPr id="4" name="Slide Number Placeholder 3"/>
          <p:cNvSpPr>
            <a:spLocks noGrp="1"/>
          </p:cNvSpPr>
          <p:nvPr>
            <p:ph type="sldNum" sz="quarter" idx="12"/>
          </p:nvPr>
        </p:nvSpPr>
        <p:spPr/>
        <p:txBody>
          <a:bodyPr/>
          <a:lstStyle/>
          <a:p>
            <a:fld id="{19B12225-5612-419B-A8D5-4B8EEE4C217E}" type="slidenum">
              <a:rPr lang="en-US" smtClean="0"/>
              <a:pPr/>
              <a:t>65</a:t>
            </a:fld>
            <a:endParaRPr lang="en-US" dirty="0"/>
          </a:p>
        </p:txBody>
      </p:sp>
    </p:spTree>
    <p:extLst>
      <p:ext uri="{BB962C8B-B14F-4D97-AF65-F5344CB8AC3E}">
        <p14:creationId xmlns:p14="http://schemas.microsoft.com/office/powerpoint/2010/main" val="1187716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799-9C0F-4E22-9955-A054FA8F8B3F}"/>
              </a:ext>
            </a:extLst>
          </p:cNvPr>
          <p:cNvSpPr>
            <a:spLocks noGrp="1"/>
          </p:cNvSpPr>
          <p:nvPr>
            <p:ph type="title"/>
          </p:nvPr>
        </p:nvSpPr>
        <p:spPr/>
        <p:txBody>
          <a:bodyPr/>
          <a:lstStyle/>
          <a:p>
            <a:r>
              <a:rPr lang="en-US" dirty="0"/>
              <a:t>Examples of Sequence Data</a:t>
            </a:r>
          </a:p>
        </p:txBody>
      </p:sp>
      <p:sp>
        <p:nvSpPr>
          <p:cNvPr id="3" name="Content Placeholder 2">
            <a:extLst>
              <a:ext uri="{FF2B5EF4-FFF2-40B4-BE49-F238E27FC236}">
                <a16:creationId xmlns:a16="http://schemas.microsoft.com/office/drawing/2014/main" id="{2BE6B68A-3B55-4B58-9C77-66FAF1FB0754}"/>
              </a:ext>
            </a:extLst>
          </p:cNvPr>
          <p:cNvSpPr>
            <a:spLocks noGrp="1"/>
          </p:cNvSpPr>
          <p:nvPr>
            <p:ph idx="1"/>
          </p:nvPr>
        </p:nvSpPr>
        <p:spPr/>
        <p:txBody>
          <a:bodyPr/>
          <a:lstStyle/>
          <a:p>
            <a:r>
              <a:rPr lang="en-US" dirty="0"/>
              <a:t>Speech recognition</a:t>
            </a:r>
          </a:p>
          <a:p>
            <a:r>
              <a:rPr lang="en-US" dirty="0"/>
              <a:t>Music generation</a:t>
            </a:r>
          </a:p>
          <a:p>
            <a:r>
              <a:rPr lang="en-US" dirty="0"/>
              <a:t>Sentiment classification</a:t>
            </a:r>
          </a:p>
          <a:p>
            <a:r>
              <a:rPr lang="en-US" dirty="0"/>
              <a:t>DNA sequence analysis</a:t>
            </a:r>
          </a:p>
          <a:p>
            <a:r>
              <a:rPr lang="en-US" dirty="0"/>
              <a:t>Machine translation</a:t>
            </a:r>
          </a:p>
          <a:p>
            <a:r>
              <a:rPr lang="en-US" dirty="0"/>
              <a:t>Video activity recognition</a:t>
            </a:r>
          </a:p>
        </p:txBody>
      </p:sp>
      <p:sp>
        <p:nvSpPr>
          <p:cNvPr id="4" name="Slide Number Placeholder 3">
            <a:extLst>
              <a:ext uri="{FF2B5EF4-FFF2-40B4-BE49-F238E27FC236}">
                <a16:creationId xmlns:a16="http://schemas.microsoft.com/office/drawing/2014/main" id="{0D884482-EB85-48C2-8B5A-A0900FFED31C}"/>
              </a:ext>
            </a:extLst>
          </p:cNvPr>
          <p:cNvSpPr>
            <a:spLocks noGrp="1"/>
          </p:cNvSpPr>
          <p:nvPr>
            <p:ph type="sldNum" sz="quarter" idx="12"/>
          </p:nvPr>
        </p:nvSpPr>
        <p:spPr/>
        <p:txBody>
          <a:bodyPr/>
          <a:lstStyle/>
          <a:p>
            <a:pPr>
              <a:defRPr/>
            </a:pPr>
            <a:fld id="{CCF77436-EC8C-4AA7-8F7E-35D67B363DD7}" type="slidenum">
              <a:rPr lang="en-US" smtClean="0"/>
              <a:pPr>
                <a:defRPr/>
              </a:pPr>
              <a:t>66</a:t>
            </a:fld>
            <a:endParaRPr lang="en-US" dirty="0"/>
          </a:p>
        </p:txBody>
      </p:sp>
    </p:spTree>
    <p:extLst>
      <p:ext uri="{BB962C8B-B14F-4D97-AF65-F5344CB8AC3E}">
        <p14:creationId xmlns:p14="http://schemas.microsoft.com/office/powerpoint/2010/main" val="19351079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B6C1-2984-4EBE-AD72-255ABE071F69}"/>
              </a:ext>
            </a:extLst>
          </p:cNvPr>
          <p:cNvSpPr>
            <a:spLocks noGrp="1"/>
          </p:cNvSpPr>
          <p:nvPr>
            <p:ph type="title"/>
          </p:nvPr>
        </p:nvSpPr>
        <p:spPr/>
        <p:txBody>
          <a:bodyPr/>
          <a:lstStyle/>
          <a:p>
            <a:r>
              <a:rPr lang="en-US" dirty="0"/>
              <a:t>RNN Models</a:t>
            </a:r>
          </a:p>
        </p:txBody>
      </p:sp>
      <p:sp>
        <p:nvSpPr>
          <p:cNvPr id="4" name="Slide Number Placeholder 3">
            <a:extLst>
              <a:ext uri="{FF2B5EF4-FFF2-40B4-BE49-F238E27FC236}">
                <a16:creationId xmlns:a16="http://schemas.microsoft.com/office/drawing/2014/main" id="{1BA0FBA5-D67C-43EF-848D-6C8B18B3C8E6}"/>
              </a:ext>
            </a:extLst>
          </p:cNvPr>
          <p:cNvSpPr>
            <a:spLocks noGrp="1"/>
          </p:cNvSpPr>
          <p:nvPr>
            <p:ph type="sldNum" sz="quarter" idx="12"/>
          </p:nvPr>
        </p:nvSpPr>
        <p:spPr/>
        <p:txBody>
          <a:bodyPr/>
          <a:lstStyle/>
          <a:p>
            <a:pPr>
              <a:defRPr/>
            </a:pPr>
            <a:fld id="{CCF77436-EC8C-4AA7-8F7E-35D67B363DD7}" type="slidenum">
              <a:rPr lang="en-US" smtClean="0"/>
              <a:pPr>
                <a:defRPr/>
              </a:pPr>
              <a:t>67</a:t>
            </a:fld>
            <a:endParaRPr lang="en-US" dirty="0"/>
          </a:p>
        </p:txBody>
      </p:sp>
      <p:pic>
        <p:nvPicPr>
          <p:cNvPr id="1026" name="Picture 2" descr="http://karpathy.github.io/assets/rnn/diags.jpeg">
            <a:extLst>
              <a:ext uri="{FF2B5EF4-FFF2-40B4-BE49-F238E27FC236}">
                <a16:creationId xmlns:a16="http://schemas.microsoft.com/office/drawing/2014/main" id="{D0C13B0F-724A-479E-8854-84A31C612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17338"/>
            <a:ext cx="9144000" cy="286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577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2B5B-EE1F-4A30-B031-DEEE6E5D4FA0}"/>
              </a:ext>
            </a:extLst>
          </p:cNvPr>
          <p:cNvSpPr>
            <a:spLocks noGrp="1"/>
          </p:cNvSpPr>
          <p:nvPr>
            <p:ph type="title"/>
          </p:nvPr>
        </p:nvSpPr>
        <p:spPr/>
        <p:txBody>
          <a:bodyPr/>
          <a:lstStyle/>
          <a:p>
            <a:r>
              <a:rPr lang="en-US" dirty="0"/>
              <a:t>An Example</a:t>
            </a:r>
          </a:p>
        </p:txBody>
      </p:sp>
      <p:sp>
        <p:nvSpPr>
          <p:cNvPr id="4" name="Slide Number Placeholder 3">
            <a:extLst>
              <a:ext uri="{FF2B5EF4-FFF2-40B4-BE49-F238E27FC236}">
                <a16:creationId xmlns:a16="http://schemas.microsoft.com/office/drawing/2014/main" id="{1104CF78-4981-41C9-8151-C59ED5C5986D}"/>
              </a:ext>
            </a:extLst>
          </p:cNvPr>
          <p:cNvSpPr>
            <a:spLocks noGrp="1"/>
          </p:cNvSpPr>
          <p:nvPr>
            <p:ph type="sldNum" sz="quarter" idx="12"/>
          </p:nvPr>
        </p:nvSpPr>
        <p:spPr/>
        <p:txBody>
          <a:bodyPr/>
          <a:lstStyle/>
          <a:p>
            <a:pPr>
              <a:defRPr/>
            </a:pPr>
            <a:fld id="{CCF77436-EC8C-4AA7-8F7E-35D67B363DD7}" type="slidenum">
              <a:rPr lang="en-US" smtClean="0"/>
              <a:pPr>
                <a:defRPr/>
              </a:pPr>
              <a:t>68</a:t>
            </a:fld>
            <a:endParaRPr lang="en-US" dirty="0"/>
          </a:p>
        </p:txBody>
      </p:sp>
      <p:pic>
        <p:nvPicPr>
          <p:cNvPr id="1026" name="Picture 2" descr="http://karpathy.github.io/assets/rnn/charseq.jpeg">
            <a:extLst>
              <a:ext uri="{FF2B5EF4-FFF2-40B4-BE49-F238E27FC236}">
                <a16:creationId xmlns:a16="http://schemas.microsoft.com/office/drawing/2014/main" id="{92A5215D-41EC-4C2F-B863-DD4DF42BF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487" y="1119162"/>
            <a:ext cx="6730082" cy="54091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B879452-1692-415B-9B3E-A43569C31103}"/>
              </a:ext>
            </a:extLst>
          </p:cNvPr>
          <p:cNvSpPr/>
          <p:nvPr/>
        </p:nvSpPr>
        <p:spPr>
          <a:xfrm>
            <a:off x="8410949" y="3500550"/>
            <a:ext cx="3171451" cy="646331"/>
          </a:xfrm>
          <a:prstGeom prst="rect">
            <a:avLst/>
          </a:prstGeom>
        </p:spPr>
        <p:txBody>
          <a:bodyPr wrap="square">
            <a:spAutoFit/>
          </a:bodyPr>
          <a:lstStyle/>
          <a:p>
            <a:r>
              <a:rPr lang="en-US" dirty="0">
                <a:latin typeface="Candara" panose="020E0502030303020204" pitchFamily="34" charset="0"/>
              </a:rPr>
              <a:t>h</a:t>
            </a:r>
            <a:r>
              <a:rPr lang="en-US" baseline="-25000" dirty="0">
                <a:latin typeface="Candara" panose="020E0502030303020204" pitchFamily="34" charset="0"/>
              </a:rPr>
              <a:t>i</a:t>
            </a:r>
            <a:r>
              <a:rPr lang="en-US" dirty="0">
                <a:latin typeface="Candara" panose="020E0502030303020204" pitchFamily="34" charset="0"/>
              </a:rPr>
              <a:t> = tanh(</a:t>
            </a:r>
            <a:r>
              <a:rPr lang="en-US" dirty="0" err="1">
                <a:latin typeface="Candara" panose="020E0502030303020204" pitchFamily="34" charset="0"/>
              </a:rPr>
              <a:t>W</a:t>
            </a:r>
            <a:r>
              <a:rPr lang="en-US" baseline="-25000" dirty="0" err="1">
                <a:latin typeface="Candara" panose="020E0502030303020204" pitchFamily="34" charset="0"/>
              </a:rPr>
              <a:t>hh</a:t>
            </a:r>
            <a:r>
              <a:rPr lang="en-US" dirty="0">
                <a:latin typeface="Candara" panose="020E0502030303020204" pitchFamily="34" charset="0"/>
              </a:rPr>
              <a:t>*h</a:t>
            </a:r>
            <a:r>
              <a:rPr lang="en-US" baseline="-25000" dirty="0">
                <a:latin typeface="Candara" panose="020E0502030303020204" pitchFamily="34" charset="0"/>
              </a:rPr>
              <a:t>i-1</a:t>
            </a:r>
            <a:r>
              <a:rPr lang="en-US" dirty="0">
                <a:latin typeface="Candara" panose="020E0502030303020204" pitchFamily="34" charset="0"/>
              </a:rPr>
              <a:t> + </a:t>
            </a:r>
            <a:r>
              <a:rPr lang="en-US" dirty="0" err="1">
                <a:latin typeface="Candara" panose="020E0502030303020204" pitchFamily="34" charset="0"/>
              </a:rPr>
              <a:t>W</a:t>
            </a:r>
            <a:r>
              <a:rPr lang="en-US" baseline="-25000" dirty="0" err="1">
                <a:latin typeface="Candara" panose="020E0502030303020204" pitchFamily="34" charset="0"/>
              </a:rPr>
              <a:t>xh</a:t>
            </a:r>
            <a:r>
              <a:rPr lang="en-US" dirty="0">
                <a:latin typeface="Candara" panose="020E0502030303020204" pitchFamily="34" charset="0"/>
              </a:rPr>
              <a:t>*x</a:t>
            </a:r>
            <a:r>
              <a:rPr lang="en-US" baseline="-25000" dirty="0">
                <a:latin typeface="Candara" panose="020E0502030303020204" pitchFamily="34" charset="0"/>
              </a:rPr>
              <a:t>i</a:t>
            </a:r>
            <a:r>
              <a:rPr lang="en-US" dirty="0">
                <a:latin typeface="Candara" panose="020E0502030303020204" pitchFamily="34" charset="0"/>
              </a:rPr>
              <a:t>)</a:t>
            </a:r>
          </a:p>
          <a:p>
            <a:r>
              <a:rPr lang="en-US" dirty="0" err="1">
                <a:latin typeface="Candara" panose="020E0502030303020204" pitchFamily="34" charset="0"/>
              </a:rPr>
              <a:t>y</a:t>
            </a:r>
            <a:r>
              <a:rPr lang="en-US" baseline="-25000" dirty="0" err="1">
                <a:latin typeface="Candara" panose="020E0502030303020204" pitchFamily="34" charset="0"/>
              </a:rPr>
              <a:t>i</a:t>
            </a:r>
            <a:r>
              <a:rPr lang="en-US" dirty="0">
                <a:latin typeface="Candara" panose="020E0502030303020204" pitchFamily="34" charset="0"/>
              </a:rPr>
              <a:t> = W</a:t>
            </a:r>
            <a:r>
              <a:rPr lang="en-US" baseline="-25000" dirty="0">
                <a:latin typeface="Candara" panose="020E0502030303020204" pitchFamily="34" charset="0"/>
              </a:rPr>
              <a:t>hy</a:t>
            </a:r>
            <a:r>
              <a:rPr lang="en-US" dirty="0">
                <a:latin typeface="Candara" panose="020E0502030303020204" pitchFamily="34" charset="0"/>
              </a:rPr>
              <a:t> *h</a:t>
            </a:r>
            <a:r>
              <a:rPr lang="en-US" baseline="-25000" dirty="0">
                <a:latin typeface="Candara" panose="020E0502030303020204" pitchFamily="34" charset="0"/>
              </a:rPr>
              <a:t>i</a:t>
            </a:r>
          </a:p>
        </p:txBody>
      </p:sp>
      <p:sp>
        <p:nvSpPr>
          <p:cNvPr id="3" name="Rectangle 2">
            <a:extLst>
              <a:ext uri="{FF2B5EF4-FFF2-40B4-BE49-F238E27FC236}">
                <a16:creationId xmlns:a16="http://schemas.microsoft.com/office/drawing/2014/main" id="{01A5EF40-173D-4342-9002-8070DB94446D}"/>
              </a:ext>
            </a:extLst>
          </p:cNvPr>
          <p:cNvSpPr/>
          <p:nvPr/>
        </p:nvSpPr>
        <p:spPr>
          <a:xfrm>
            <a:off x="6449089" y="3429000"/>
            <a:ext cx="556563" cy="369332"/>
          </a:xfrm>
          <a:prstGeom prst="rect">
            <a:avLst/>
          </a:prstGeom>
          <a:solidFill>
            <a:srgbClr val="F3F3F3"/>
          </a:solidFill>
        </p:spPr>
        <p:txBody>
          <a:bodyPr wrap="none">
            <a:spAutoFit/>
          </a:bodyPr>
          <a:lstStyle/>
          <a:p>
            <a:r>
              <a:rPr lang="en-US" dirty="0" err="1">
                <a:latin typeface="Candara" panose="020E0502030303020204" pitchFamily="34" charset="0"/>
              </a:rPr>
              <a:t>W</a:t>
            </a:r>
            <a:r>
              <a:rPr lang="en-US" baseline="-25000" dirty="0" err="1">
                <a:latin typeface="Candara" panose="020E0502030303020204" pitchFamily="34" charset="0"/>
              </a:rPr>
              <a:t>hh</a:t>
            </a:r>
            <a:endParaRPr lang="en-US" dirty="0"/>
          </a:p>
        </p:txBody>
      </p:sp>
      <p:sp>
        <p:nvSpPr>
          <p:cNvPr id="7" name="Rectangle 6">
            <a:extLst>
              <a:ext uri="{FF2B5EF4-FFF2-40B4-BE49-F238E27FC236}">
                <a16:creationId xmlns:a16="http://schemas.microsoft.com/office/drawing/2014/main" id="{11D7F0BB-1548-4043-84DE-FDC7CA813250}"/>
              </a:ext>
            </a:extLst>
          </p:cNvPr>
          <p:cNvSpPr/>
          <p:nvPr/>
        </p:nvSpPr>
        <p:spPr>
          <a:xfrm>
            <a:off x="7374374" y="2809264"/>
            <a:ext cx="545342" cy="369332"/>
          </a:xfrm>
          <a:prstGeom prst="rect">
            <a:avLst/>
          </a:prstGeom>
          <a:solidFill>
            <a:srgbClr val="F3F3F3"/>
          </a:solidFill>
        </p:spPr>
        <p:txBody>
          <a:bodyPr wrap="none">
            <a:spAutoFit/>
          </a:bodyPr>
          <a:lstStyle/>
          <a:p>
            <a:r>
              <a:rPr lang="en-US" dirty="0">
                <a:latin typeface="Candara" panose="020E0502030303020204" pitchFamily="34" charset="0"/>
              </a:rPr>
              <a:t>W</a:t>
            </a:r>
            <a:r>
              <a:rPr lang="en-US" baseline="-25000" dirty="0">
                <a:latin typeface="Candara" panose="020E0502030303020204" pitchFamily="34" charset="0"/>
              </a:rPr>
              <a:t>hy</a:t>
            </a:r>
            <a:endParaRPr lang="en-US" dirty="0"/>
          </a:p>
        </p:txBody>
      </p:sp>
      <p:sp>
        <p:nvSpPr>
          <p:cNvPr id="8" name="Rectangle 7">
            <a:extLst>
              <a:ext uri="{FF2B5EF4-FFF2-40B4-BE49-F238E27FC236}">
                <a16:creationId xmlns:a16="http://schemas.microsoft.com/office/drawing/2014/main" id="{A131477B-81E9-094B-8676-6CA187C21AF5}"/>
              </a:ext>
            </a:extLst>
          </p:cNvPr>
          <p:cNvSpPr/>
          <p:nvPr/>
        </p:nvSpPr>
        <p:spPr>
          <a:xfrm>
            <a:off x="7374374" y="4509861"/>
            <a:ext cx="546688" cy="369332"/>
          </a:xfrm>
          <a:prstGeom prst="rect">
            <a:avLst/>
          </a:prstGeom>
          <a:solidFill>
            <a:srgbClr val="F3F3F3"/>
          </a:solidFill>
        </p:spPr>
        <p:txBody>
          <a:bodyPr wrap="none">
            <a:spAutoFit/>
          </a:bodyPr>
          <a:lstStyle/>
          <a:p>
            <a:r>
              <a:rPr lang="en-US" dirty="0" err="1">
                <a:latin typeface="Candara" panose="020E0502030303020204" pitchFamily="34" charset="0"/>
              </a:rPr>
              <a:t>W</a:t>
            </a:r>
            <a:r>
              <a:rPr lang="en-US" baseline="-25000" dirty="0" err="1">
                <a:latin typeface="Candara" panose="020E0502030303020204" pitchFamily="34" charset="0"/>
              </a:rPr>
              <a:t>xh</a:t>
            </a:r>
            <a:endParaRPr lang="en-US" dirty="0"/>
          </a:p>
        </p:txBody>
      </p:sp>
    </p:spTree>
    <p:extLst>
      <p:ext uri="{BB962C8B-B14F-4D97-AF65-F5344CB8AC3E}">
        <p14:creationId xmlns:p14="http://schemas.microsoft.com/office/powerpoint/2010/main" val="340074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F6EE-CD8C-ADE9-EA3B-55348CBAED7C}"/>
              </a:ext>
            </a:extLst>
          </p:cNvPr>
          <p:cNvSpPr>
            <a:spLocks noGrp="1"/>
          </p:cNvSpPr>
          <p:nvPr>
            <p:ph type="title"/>
          </p:nvPr>
        </p:nvSpPr>
        <p:spPr/>
        <p:txBody>
          <a:bodyPr>
            <a:normAutofit fontScale="90000"/>
          </a:bodyPr>
          <a:lstStyle/>
          <a:p>
            <a:r>
              <a:rPr lang="en-US" dirty="0"/>
              <a:t>SPECIAL NOTE ON REGRESSION AND OVER/UNDER FITTING</a:t>
            </a:r>
          </a:p>
        </p:txBody>
      </p:sp>
      <p:sp>
        <p:nvSpPr>
          <p:cNvPr id="3" name="Content Placeholder 2">
            <a:extLst>
              <a:ext uri="{FF2B5EF4-FFF2-40B4-BE49-F238E27FC236}">
                <a16:creationId xmlns:a16="http://schemas.microsoft.com/office/drawing/2014/main" id="{6115907F-CA64-3CBF-E43B-7908E2E6A134}"/>
              </a:ext>
            </a:extLst>
          </p:cNvPr>
          <p:cNvSpPr>
            <a:spLocks noGrp="1"/>
          </p:cNvSpPr>
          <p:nvPr>
            <p:ph idx="1"/>
          </p:nvPr>
        </p:nvSpPr>
        <p:spPr/>
        <p:txBody>
          <a:bodyPr/>
          <a:lstStyle/>
          <a:p>
            <a:r>
              <a:rPr lang="en-US" dirty="0"/>
              <a:t>GOAL OF ANY REGRESSION: FIND A MODEL (LINE) WITH THE SMALLEST MSE (MEAN SQUARE ERROR) WHILE NOT OVERFITTING (MSE cannot be too close to 0).</a:t>
            </a:r>
          </a:p>
          <a:p>
            <a:r>
              <a:rPr lang="en-US" dirty="0"/>
              <a:t>	-If MSE is too high = underfitting!</a:t>
            </a:r>
          </a:p>
          <a:p>
            <a:r>
              <a:rPr lang="en-US" dirty="0"/>
              <a:t>	-if MSE is too low = overfitting!</a:t>
            </a:r>
          </a:p>
          <a:p>
            <a:endParaRPr lang="en-US" dirty="0"/>
          </a:p>
        </p:txBody>
      </p:sp>
      <p:sp>
        <p:nvSpPr>
          <p:cNvPr id="4" name="Slide Number Placeholder 3">
            <a:extLst>
              <a:ext uri="{FF2B5EF4-FFF2-40B4-BE49-F238E27FC236}">
                <a16:creationId xmlns:a16="http://schemas.microsoft.com/office/drawing/2014/main" id="{EC10738A-1097-DEFB-E424-C7F89657324D}"/>
              </a:ext>
            </a:extLst>
          </p:cNvPr>
          <p:cNvSpPr>
            <a:spLocks noGrp="1"/>
          </p:cNvSpPr>
          <p:nvPr>
            <p:ph type="sldNum" sz="quarter" idx="12"/>
          </p:nvPr>
        </p:nvSpPr>
        <p:spPr/>
        <p:txBody>
          <a:bodyPr/>
          <a:lstStyle/>
          <a:p>
            <a:pPr>
              <a:defRPr/>
            </a:pPr>
            <a:fld id="{CCF77436-EC8C-4AA7-8F7E-35D67B363DD7}" type="slidenum">
              <a:rPr lang="en-US" smtClean="0"/>
              <a:pPr>
                <a:defRPr/>
              </a:pPr>
              <a:t>69</a:t>
            </a:fld>
            <a:endParaRPr lang="en-US" dirty="0"/>
          </a:p>
        </p:txBody>
      </p:sp>
    </p:spTree>
    <p:extLst>
      <p:ext uri="{BB962C8B-B14F-4D97-AF65-F5344CB8AC3E}">
        <p14:creationId xmlns:p14="http://schemas.microsoft.com/office/powerpoint/2010/main" val="3546995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DD59-C835-DA40-8620-76979E8392A8}"/>
              </a:ext>
            </a:extLst>
          </p:cNvPr>
          <p:cNvSpPr>
            <a:spLocks noGrp="1"/>
          </p:cNvSpPr>
          <p:nvPr>
            <p:ph type="title"/>
          </p:nvPr>
        </p:nvSpPr>
        <p:spPr/>
        <p:txBody>
          <a:bodyPr/>
          <a:lstStyle/>
          <a:p>
            <a:r>
              <a:rPr lang="en-US" dirty="0"/>
              <a:t>House Price Prediction</a:t>
            </a:r>
          </a:p>
        </p:txBody>
      </p:sp>
      <p:sp>
        <p:nvSpPr>
          <p:cNvPr id="4" name="Slide Number Placeholder 3">
            <a:extLst>
              <a:ext uri="{FF2B5EF4-FFF2-40B4-BE49-F238E27FC236}">
                <a16:creationId xmlns:a16="http://schemas.microsoft.com/office/drawing/2014/main" id="{E21DFB63-8933-394D-9DBB-11EF682CBB7E}"/>
              </a:ext>
            </a:extLst>
          </p:cNvPr>
          <p:cNvSpPr>
            <a:spLocks noGrp="1"/>
          </p:cNvSpPr>
          <p:nvPr>
            <p:ph type="sldNum" sz="quarter" idx="12"/>
          </p:nvPr>
        </p:nvSpPr>
        <p:spPr/>
        <p:txBody>
          <a:bodyPr/>
          <a:lstStyle/>
          <a:p>
            <a:pPr>
              <a:defRPr/>
            </a:pPr>
            <a:fld id="{CCF77436-EC8C-4AA7-8F7E-35D67B363DD7}" type="slidenum">
              <a:rPr lang="en-US" smtClean="0"/>
              <a:pPr>
                <a:defRPr/>
              </a:pPr>
              <a:t>7</a:t>
            </a:fld>
            <a:endParaRPr lang="en-US" dirty="0"/>
          </a:p>
        </p:txBody>
      </p:sp>
      <p:sp>
        <p:nvSpPr>
          <p:cNvPr id="9" name="Rectangle 8">
            <a:extLst>
              <a:ext uri="{FF2B5EF4-FFF2-40B4-BE49-F238E27FC236}">
                <a16:creationId xmlns:a16="http://schemas.microsoft.com/office/drawing/2014/main" id="{EE18C5E6-C0EB-B44A-813F-97C6813C204F}"/>
              </a:ext>
            </a:extLst>
          </p:cNvPr>
          <p:cNvSpPr/>
          <p:nvPr/>
        </p:nvSpPr>
        <p:spPr>
          <a:xfrm>
            <a:off x="5382387" y="5753465"/>
            <a:ext cx="1569660" cy="461665"/>
          </a:xfrm>
          <a:prstGeom prst="rect">
            <a:avLst/>
          </a:prstGeom>
        </p:spPr>
        <p:txBody>
          <a:bodyPr wrap="none">
            <a:spAutoFit/>
          </a:bodyPr>
          <a:lstStyle/>
          <a:p>
            <a:r>
              <a:rPr lang="en-US" sz="2400" dirty="0">
                <a:latin typeface="Candara" panose="020E0502030303020204" pitchFamily="34" charset="0"/>
              </a:rPr>
              <a:t>House size</a:t>
            </a:r>
          </a:p>
        </p:txBody>
      </p:sp>
      <p:sp>
        <p:nvSpPr>
          <p:cNvPr id="15" name="Rectangle 14">
            <a:extLst>
              <a:ext uri="{FF2B5EF4-FFF2-40B4-BE49-F238E27FC236}">
                <a16:creationId xmlns:a16="http://schemas.microsoft.com/office/drawing/2014/main" id="{49BF4CAB-2753-3F48-8672-B1700BE0842A}"/>
              </a:ext>
            </a:extLst>
          </p:cNvPr>
          <p:cNvSpPr/>
          <p:nvPr/>
        </p:nvSpPr>
        <p:spPr>
          <a:xfrm rot="16200000">
            <a:off x="2020966" y="3337853"/>
            <a:ext cx="1721946" cy="461665"/>
          </a:xfrm>
          <a:prstGeom prst="rect">
            <a:avLst/>
          </a:prstGeom>
        </p:spPr>
        <p:txBody>
          <a:bodyPr wrap="none">
            <a:spAutoFit/>
          </a:bodyPr>
          <a:lstStyle/>
          <a:p>
            <a:r>
              <a:rPr lang="en-US" sz="2400" dirty="0">
                <a:latin typeface="Candara" panose="020E0502030303020204" pitchFamily="34" charset="0"/>
              </a:rPr>
              <a:t>House price</a:t>
            </a:r>
          </a:p>
        </p:txBody>
      </p:sp>
      <p:sp>
        <p:nvSpPr>
          <p:cNvPr id="8" name="Rectangle 7">
            <a:extLst>
              <a:ext uri="{FF2B5EF4-FFF2-40B4-BE49-F238E27FC236}">
                <a16:creationId xmlns:a16="http://schemas.microsoft.com/office/drawing/2014/main" id="{EAEE01D7-17B5-A54A-A41F-5C748B325BD9}"/>
              </a:ext>
            </a:extLst>
          </p:cNvPr>
          <p:cNvSpPr/>
          <p:nvPr/>
        </p:nvSpPr>
        <p:spPr>
          <a:xfrm>
            <a:off x="5741670" y="1633602"/>
            <a:ext cx="2143842" cy="500396"/>
          </a:xfrm>
          <a:prstGeom prst="rect">
            <a:avLst/>
          </a:prstGeom>
        </p:spPr>
        <p:txBody>
          <a:bodyPr vert="horz" wrap="none" lIns="0" tIns="0" rIns="0" bIns="0" rtlCol="0" anchor="ctr" anchorCtr="0">
            <a:normAutofit/>
            <a:scene3d>
              <a:camera prst="orthographicFront"/>
              <a:lightRig rig="threePt" dir="t">
                <a:rot lat="0" lon="0" rev="4800000"/>
              </a:lightRig>
            </a:scene3d>
            <a:sp3d prstMaterial="matte">
              <a:bevelT w="50800" h="10160"/>
            </a:sp3d>
          </a:bodyPr>
          <a:lstStyle/>
          <a:p>
            <a:pPr algn="ctr"/>
            <a:r>
              <a:rPr lang="en-US" sz="2000" dirty="0">
                <a:solidFill>
                  <a:srgbClr val="FF0000"/>
                </a:solidFill>
                <a:latin typeface="Candara" panose="020E0502030303020204" pitchFamily="34" charset="0"/>
              </a:rPr>
              <a:t>nonlinear regression</a:t>
            </a:r>
          </a:p>
        </p:txBody>
      </p:sp>
      <p:cxnSp>
        <p:nvCxnSpPr>
          <p:cNvPr id="12" name="Straight Arrow Connector 11">
            <a:extLst>
              <a:ext uri="{FF2B5EF4-FFF2-40B4-BE49-F238E27FC236}">
                <a16:creationId xmlns:a16="http://schemas.microsoft.com/office/drawing/2014/main" id="{3F7FD7D7-379B-2A4D-8064-73BF6649EC7C}"/>
              </a:ext>
            </a:extLst>
          </p:cNvPr>
          <p:cNvCxnSpPr/>
          <p:nvPr/>
        </p:nvCxnSpPr>
        <p:spPr>
          <a:xfrm flipV="1">
            <a:off x="3181350" y="1645920"/>
            <a:ext cx="0" cy="409194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CFFCEDE-1776-CC42-ABAE-0C169011D163}"/>
              </a:ext>
            </a:extLst>
          </p:cNvPr>
          <p:cNvCxnSpPr>
            <a:cxnSpLocks/>
          </p:cNvCxnSpPr>
          <p:nvPr/>
        </p:nvCxnSpPr>
        <p:spPr>
          <a:xfrm>
            <a:off x="3181350" y="5737860"/>
            <a:ext cx="5905500" cy="0"/>
          </a:xfrm>
          <a:prstGeom prst="straightConnector1">
            <a:avLst/>
          </a:prstGeom>
          <a:ln w="285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713B3EC0-B7F8-C241-A606-682C1987032A}"/>
              </a:ext>
            </a:extLst>
          </p:cNvPr>
          <p:cNvSpPr/>
          <p:nvPr/>
        </p:nvSpPr>
        <p:spPr>
          <a:xfrm>
            <a:off x="3644265" y="5023684"/>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18" name="Oval 17">
            <a:extLst>
              <a:ext uri="{FF2B5EF4-FFF2-40B4-BE49-F238E27FC236}">
                <a16:creationId xmlns:a16="http://schemas.microsoft.com/office/drawing/2014/main" id="{D3CEF6A9-96C5-2B49-8B84-5C224D236EAA}"/>
              </a:ext>
            </a:extLst>
          </p:cNvPr>
          <p:cNvSpPr/>
          <p:nvPr/>
        </p:nvSpPr>
        <p:spPr>
          <a:xfrm>
            <a:off x="3985260" y="458382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19" name="Oval 18">
            <a:extLst>
              <a:ext uri="{FF2B5EF4-FFF2-40B4-BE49-F238E27FC236}">
                <a16:creationId xmlns:a16="http://schemas.microsoft.com/office/drawing/2014/main" id="{EA2D750A-809C-B44C-AF21-16E2200E823B}"/>
              </a:ext>
            </a:extLst>
          </p:cNvPr>
          <p:cNvSpPr/>
          <p:nvPr/>
        </p:nvSpPr>
        <p:spPr>
          <a:xfrm>
            <a:off x="5736908" y="2848572"/>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0" name="Oval 19">
            <a:extLst>
              <a:ext uri="{FF2B5EF4-FFF2-40B4-BE49-F238E27FC236}">
                <a16:creationId xmlns:a16="http://schemas.microsoft.com/office/drawing/2014/main" id="{AC0F3B40-7528-9745-B79E-04D1DFB24C1A}"/>
              </a:ext>
            </a:extLst>
          </p:cNvPr>
          <p:cNvSpPr/>
          <p:nvPr/>
        </p:nvSpPr>
        <p:spPr>
          <a:xfrm>
            <a:off x="4434840" y="392469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1" name="Oval 20">
            <a:extLst>
              <a:ext uri="{FF2B5EF4-FFF2-40B4-BE49-F238E27FC236}">
                <a16:creationId xmlns:a16="http://schemas.microsoft.com/office/drawing/2014/main" id="{6FFB4E34-E4E2-194F-BA66-49D6619A04FD}"/>
              </a:ext>
            </a:extLst>
          </p:cNvPr>
          <p:cNvSpPr/>
          <p:nvPr/>
        </p:nvSpPr>
        <p:spPr>
          <a:xfrm>
            <a:off x="3893820" y="493815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2" name="Oval 21">
            <a:extLst>
              <a:ext uri="{FF2B5EF4-FFF2-40B4-BE49-F238E27FC236}">
                <a16:creationId xmlns:a16="http://schemas.microsoft.com/office/drawing/2014/main" id="{FE5B8B99-1479-C54C-B470-C90F54F375A6}"/>
              </a:ext>
            </a:extLst>
          </p:cNvPr>
          <p:cNvSpPr/>
          <p:nvPr/>
        </p:nvSpPr>
        <p:spPr>
          <a:xfrm>
            <a:off x="4221480" y="459144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3" name="Oval 22">
            <a:extLst>
              <a:ext uri="{FF2B5EF4-FFF2-40B4-BE49-F238E27FC236}">
                <a16:creationId xmlns:a16="http://schemas.microsoft.com/office/drawing/2014/main" id="{00C4BCE9-7370-1542-850C-BE699B2E2B3B}"/>
              </a:ext>
            </a:extLst>
          </p:cNvPr>
          <p:cNvSpPr/>
          <p:nvPr/>
        </p:nvSpPr>
        <p:spPr>
          <a:xfrm>
            <a:off x="4366260" y="477051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4" name="Oval 23">
            <a:extLst>
              <a:ext uri="{FF2B5EF4-FFF2-40B4-BE49-F238E27FC236}">
                <a16:creationId xmlns:a16="http://schemas.microsoft.com/office/drawing/2014/main" id="{EAB35A97-2AD4-8343-BF1A-66A816FD744F}"/>
              </a:ext>
            </a:extLst>
          </p:cNvPr>
          <p:cNvSpPr/>
          <p:nvPr/>
        </p:nvSpPr>
        <p:spPr>
          <a:xfrm>
            <a:off x="4690110" y="445428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5" name="Oval 24">
            <a:extLst>
              <a:ext uri="{FF2B5EF4-FFF2-40B4-BE49-F238E27FC236}">
                <a16:creationId xmlns:a16="http://schemas.microsoft.com/office/drawing/2014/main" id="{139BDA03-71E1-3D4C-8148-F5666CBAF82C}"/>
              </a:ext>
            </a:extLst>
          </p:cNvPr>
          <p:cNvSpPr/>
          <p:nvPr/>
        </p:nvSpPr>
        <p:spPr>
          <a:xfrm>
            <a:off x="4808220" y="396660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6" name="Oval 25">
            <a:extLst>
              <a:ext uri="{FF2B5EF4-FFF2-40B4-BE49-F238E27FC236}">
                <a16:creationId xmlns:a16="http://schemas.microsoft.com/office/drawing/2014/main" id="{1E187052-004F-F54B-9376-3206E33FE8AC}"/>
              </a:ext>
            </a:extLst>
          </p:cNvPr>
          <p:cNvSpPr/>
          <p:nvPr/>
        </p:nvSpPr>
        <p:spPr>
          <a:xfrm>
            <a:off x="5109210" y="3372214"/>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7" name="Oval 26">
            <a:extLst>
              <a:ext uri="{FF2B5EF4-FFF2-40B4-BE49-F238E27FC236}">
                <a16:creationId xmlns:a16="http://schemas.microsoft.com/office/drawing/2014/main" id="{63B26847-EE0A-7D48-8E55-1F5150078048}"/>
              </a:ext>
            </a:extLst>
          </p:cNvPr>
          <p:cNvSpPr/>
          <p:nvPr/>
        </p:nvSpPr>
        <p:spPr>
          <a:xfrm>
            <a:off x="6232017" y="293028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8" name="Oval 27">
            <a:extLst>
              <a:ext uri="{FF2B5EF4-FFF2-40B4-BE49-F238E27FC236}">
                <a16:creationId xmlns:a16="http://schemas.microsoft.com/office/drawing/2014/main" id="{0D8AFBAC-2134-634F-85C9-4AFBB2E71B85}"/>
              </a:ext>
            </a:extLst>
          </p:cNvPr>
          <p:cNvSpPr/>
          <p:nvPr/>
        </p:nvSpPr>
        <p:spPr>
          <a:xfrm>
            <a:off x="5844540" y="332271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29" name="Oval 28">
            <a:extLst>
              <a:ext uri="{FF2B5EF4-FFF2-40B4-BE49-F238E27FC236}">
                <a16:creationId xmlns:a16="http://schemas.microsoft.com/office/drawing/2014/main" id="{115C78E6-8A4A-0347-A68B-ED97ADB6C5D7}"/>
              </a:ext>
            </a:extLst>
          </p:cNvPr>
          <p:cNvSpPr/>
          <p:nvPr/>
        </p:nvSpPr>
        <p:spPr>
          <a:xfrm>
            <a:off x="5029200" y="411900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0" name="Oval 29">
            <a:extLst>
              <a:ext uri="{FF2B5EF4-FFF2-40B4-BE49-F238E27FC236}">
                <a16:creationId xmlns:a16="http://schemas.microsoft.com/office/drawing/2014/main" id="{5CBEA7CF-286C-1241-AAA7-F738A37D7F02}"/>
              </a:ext>
            </a:extLst>
          </p:cNvPr>
          <p:cNvSpPr/>
          <p:nvPr/>
        </p:nvSpPr>
        <p:spPr>
          <a:xfrm>
            <a:off x="5359527" y="3553820"/>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1" name="Oval 30">
            <a:extLst>
              <a:ext uri="{FF2B5EF4-FFF2-40B4-BE49-F238E27FC236}">
                <a16:creationId xmlns:a16="http://schemas.microsoft.com/office/drawing/2014/main" id="{D0F3C778-4807-C641-A4CC-3C56A2EB7FFE}"/>
              </a:ext>
            </a:extLst>
          </p:cNvPr>
          <p:cNvSpPr/>
          <p:nvPr/>
        </p:nvSpPr>
        <p:spPr>
          <a:xfrm>
            <a:off x="4850130" y="3553604"/>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2" name="Oval 31">
            <a:extLst>
              <a:ext uri="{FF2B5EF4-FFF2-40B4-BE49-F238E27FC236}">
                <a16:creationId xmlns:a16="http://schemas.microsoft.com/office/drawing/2014/main" id="{D9633E73-BA99-7C41-A4B3-843368C20431}"/>
              </a:ext>
            </a:extLst>
          </p:cNvPr>
          <p:cNvSpPr/>
          <p:nvPr/>
        </p:nvSpPr>
        <p:spPr>
          <a:xfrm>
            <a:off x="6065520" y="340653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3" name="Oval 32">
            <a:extLst>
              <a:ext uri="{FF2B5EF4-FFF2-40B4-BE49-F238E27FC236}">
                <a16:creationId xmlns:a16="http://schemas.microsoft.com/office/drawing/2014/main" id="{736C5269-F9EB-074E-BE4A-3CDF35445635}"/>
              </a:ext>
            </a:extLst>
          </p:cNvPr>
          <p:cNvSpPr/>
          <p:nvPr/>
        </p:nvSpPr>
        <p:spPr>
          <a:xfrm>
            <a:off x="6419850" y="2471166"/>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4" name="Oval 33">
            <a:extLst>
              <a:ext uri="{FF2B5EF4-FFF2-40B4-BE49-F238E27FC236}">
                <a16:creationId xmlns:a16="http://schemas.microsoft.com/office/drawing/2014/main" id="{B6F8F90A-B3F3-4C4B-80D2-F5C9D9E4EBF6}"/>
              </a:ext>
            </a:extLst>
          </p:cNvPr>
          <p:cNvSpPr/>
          <p:nvPr/>
        </p:nvSpPr>
        <p:spPr>
          <a:xfrm>
            <a:off x="6690360" y="280836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5" name="Oval 34">
            <a:extLst>
              <a:ext uri="{FF2B5EF4-FFF2-40B4-BE49-F238E27FC236}">
                <a16:creationId xmlns:a16="http://schemas.microsoft.com/office/drawing/2014/main" id="{012EB1D5-0742-A14F-A399-556F624BBAD9}"/>
              </a:ext>
            </a:extLst>
          </p:cNvPr>
          <p:cNvSpPr/>
          <p:nvPr/>
        </p:nvSpPr>
        <p:spPr>
          <a:xfrm>
            <a:off x="7996047" y="243117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6" name="Oval 35">
            <a:extLst>
              <a:ext uri="{FF2B5EF4-FFF2-40B4-BE49-F238E27FC236}">
                <a16:creationId xmlns:a16="http://schemas.microsoft.com/office/drawing/2014/main" id="{0DDB7874-C0F7-564F-82B3-26773F2C78F1}"/>
              </a:ext>
            </a:extLst>
          </p:cNvPr>
          <p:cNvSpPr/>
          <p:nvPr/>
        </p:nvSpPr>
        <p:spPr>
          <a:xfrm>
            <a:off x="7414260" y="212637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7" name="Oval 36">
            <a:extLst>
              <a:ext uri="{FF2B5EF4-FFF2-40B4-BE49-F238E27FC236}">
                <a16:creationId xmlns:a16="http://schemas.microsoft.com/office/drawing/2014/main" id="{36D5FE87-B59A-CC42-85E2-BFBF135CC892}"/>
              </a:ext>
            </a:extLst>
          </p:cNvPr>
          <p:cNvSpPr/>
          <p:nvPr/>
        </p:nvSpPr>
        <p:spPr>
          <a:xfrm>
            <a:off x="6073140" y="2612750"/>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8" name="Oval 37">
            <a:extLst>
              <a:ext uri="{FF2B5EF4-FFF2-40B4-BE49-F238E27FC236}">
                <a16:creationId xmlns:a16="http://schemas.microsoft.com/office/drawing/2014/main" id="{3F75E0C5-34BC-B246-ACF4-AE61FD7A82FE}"/>
              </a:ext>
            </a:extLst>
          </p:cNvPr>
          <p:cNvSpPr/>
          <p:nvPr/>
        </p:nvSpPr>
        <p:spPr>
          <a:xfrm>
            <a:off x="6929247" y="2608940"/>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39" name="Oval 38">
            <a:extLst>
              <a:ext uri="{FF2B5EF4-FFF2-40B4-BE49-F238E27FC236}">
                <a16:creationId xmlns:a16="http://schemas.microsoft.com/office/drawing/2014/main" id="{84669C4A-A6C8-AE43-AC4B-BD60010A0079}"/>
              </a:ext>
            </a:extLst>
          </p:cNvPr>
          <p:cNvSpPr/>
          <p:nvPr/>
        </p:nvSpPr>
        <p:spPr>
          <a:xfrm>
            <a:off x="7343585" y="2699164"/>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40" name="Oval 39">
            <a:extLst>
              <a:ext uri="{FF2B5EF4-FFF2-40B4-BE49-F238E27FC236}">
                <a16:creationId xmlns:a16="http://schemas.microsoft.com/office/drawing/2014/main" id="{1AB00323-0C33-0E4A-9BD0-805BD587D669}"/>
              </a:ext>
            </a:extLst>
          </p:cNvPr>
          <p:cNvSpPr/>
          <p:nvPr/>
        </p:nvSpPr>
        <p:spPr>
          <a:xfrm>
            <a:off x="7635240" y="2461658"/>
            <a:ext cx="160020" cy="160020"/>
          </a:xfrm>
          <a:prstGeom prst="ellipse">
            <a:avLst/>
          </a:prstGeom>
          <a:ln>
            <a:solidFill>
              <a:schemeClr val="bg1">
                <a:lumMod val="50000"/>
              </a:schemeClr>
            </a:solidFill>
          </a:ln>
        </p:spPr>
        <p:txBody>
          <a:bodyPr vert="horz" wrap="none" lIns="0" tIns="0" rIns="0" bIns="0" rtlCol="0" anchor="ctr" anchorCtr="0">
            <a:normAutofit fontScale="32500" lnSpcReduction="20000"/>
            <a:scene3d>
              <a:camera prst="orthographicFront"/>
              <a:lightRig rig="threePt" dir="t">
                <a:rot lat="0" lon="0" rev="4800000"/>
              </a:lightRig>
            </a:scene3d>
            <a:sp3d prstMaterial="matte">
              <a:bevelT w="50800" h="10160"/>
            </a:sp3d>
          </a:bodyPr>
          <a:lstStyle/>
          <a:p>
            <a:pPr algn="ctr"/>
            <a:endParaRPr lang="en-US" sz="2800" dirty="0">
              <a:latin typeface="Candara" panose="020E0502030303020204" pitchFamily="34" charset="0"/>
            </a:endParaRPr>
          </a:p>
        </p:txBody>
      </p:sp>
      <p:sp>
        <p:nvSpPr>
          <p:cNvPr id="7" name="Freeform 6">
            <a:extLst>
              <a:ext uri="{FF2B5EF4-FFF2-40B4-BE49-F238E27FC236}">
                <a16:creationId xmlns:a16="http://schemas.microsoft.com/office/drawing/2014/main" id="{2482CCC2-29BA-E748-9AE5-A307E482DFF7}"/>
              </a:ext>
            </a:extLst>
          </p:cNvPr>
          <p:cNvSpPr/>
          <p:nvPr/>
        </p:nvSpPr>
        <p:spPr>
          <a:xfrm>
            <a:off x="3754567" y="2274968"/>
            <a:ext cx="4581525" cy="2994660"/>
          </a:xfrm>
          <a:custGeom>
            <a:avLst/>
            <a:gdLst>
              <a:gd name="connsiteX0" fmla="*/ 0 w 5486400"/>
              <a:gd name="connsiteY0" fmla="*/ 2994660 h 2994660"/>
              <a:gd name="connsiteX1" fmla="*/ 1737360 w 5486400"/>
              <a:gd name="connsiteY1" fmla="*/ 1188720 h 2994660"/>
              <a:gd name="connsiteX2" fmla="*/ 4217670 w 5486400"/>
              <a:gd name="connsiteY2" fmla="*/ 251460 h 2994660"/>
              <a:gd name="connsiteX3" fmla="*/ 5486400 w 5486400"/>
              <a:gd name="connsiteY3" fmla="*/ 0 h 2994660"/>
              <a:gd name="connsiteX0" fmla="*/ 0 w 5486400"/>
              <a:gd name="connsiteY0" fmla="*/ 2994660 h 2994660"/>
              <a:gd name="connsiteX1" fmla="*/ 1737360 w 5486400"/>
              <a:gd name="connsiteY1" fmla="*/ 1188720 h 2994660"/>
              <a:gd name="connsiteX2" fmla="*/ 5486400 w 5486400"/>
              <a:gd name="connsiteY2" fmla="*/ 0 h 2994660"/>
              <a:gd name="connsiteX0" fmla="*/ 0 w 5486400"/>
              <a:gd name="connsiteY0" fmla="*/ 2994660 h 2994660"/>
              <a:gd name="connsiteX1" fmla="*/ 2695484 w 5486400"/>
              <a:gd name="connsiteY1" fmla="*/ 788670 h 2994660"/>
              <a:gd name="connsiteX2" fmla="*/ 5486400 w 5486400"/>
              <a:gd name="connsiteY2" fmla="*/ 0 h 2994660"/>
              <a:gd name="connsiteX0" fmla="*/ 0 w 5486400"/>
              <a:gd name="connsiteY0" fmla="*/ 2994660 h 2994660"/>
              <a:gd name="connsiteX1" fmla="*/ 2695484 w 5486400"/>
              <a:gd name="connsiteY1" fmla="*/ 788670 h 2994660"/>
              <a:gd name="connsiteX2" fmla="*/ 5486400 w 5486400"/>
              <a:gd name="connsiteY2" fmla="*/ 0 h 2994660"/>
              <a:gd name="connsiteX0" fmla="*/ 0 w 5486400"/>
              <a:gd name="connsiteY0" fmla="*/ 2994660 h 2994660"/>
              <a:gd name="connsiteX1" fmla="*/ 2695484 w 5486400"/>
              <a:gd name="connsiteY1" fmla="*/ 788670 h 2994660"/>
              <a:gd name="connsiteX2" fmla="*/ 5486400 w 5486400"/>
              <a:gd name="connsiteY2" fmla="*/ 0 h 2994660"/>
            </a:gdLst>
            <a:ahLst/>
            <a:cxnLst>
              <a:cxn ang="0">
                <a:pos x="connsiteX0" y="connsiteY0"/>
              </a:cxn>
              <a:cxn ang="0">
                <a:pos x="connsiteX1" y="connsiteY1"/>
              </a:cxn>
              <a:cxn ang="0">
                <a:pos x="connsiteX2" y="connsiteY2"/>
              </a:cxn>
            </a:cxnLst>
            <a:rect l="l" t="t" r="r" b="b"/>
            <a:pathLst>
              <a:path w="5486400" h="2994660">
                <a:moveTo>
                  <a:pt x="0" y="2994660"/>
                </a:moveTo>
                <a:cubicBezTo>
                  <a:pt x="517207" y="2320290"/>
                  <a:pt x="1685271" y="1299210"/>
                  <a:pt x="2695484" y="788670"/>
                </a:cubicBezTo>
                <a:cubicBezTo>
                  <a:pt x="3705697" y="278130"/>
                  <a:pt x="4650600" y="87630"/>
                  <a:pt x="5486400" y="0"/>
                </a:cubicBezTo>
              </a:path>
            </a:pathLst>
          </a:custGeom>
          <a:ln w="28575">
            <a:solidFill>
              <a:srgbClr val="FF0000"/>
            </a:solidFill>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latin typeface="Candara" panose="020E0502030303020204" pitchFamily="34" charset="0"/>
            </a:endParaRPr>
          </a:p>
        </p:txBody>
      </p:sp>
    </p:spTree>
    <p:extLst>
      <p:ext uri="{BB962C8B-B14F-4D97-AF65-F5344CB8AC3E}">
        <p14:creationId xmlns:p14="http://schemas.microsoft.com/office/powerpoint/2010/main" val="216505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AD95-2ED5-3B46-8062-FCF211D99064}"/>
              </a:ext>
            </a:extLst>
          </p:cNvPr>
          <p:cNvSpPr>
            <a:spLocks noGrp="1"/>
          </p:cNvSpPr>
          <p:nvPr>
            <p:ph type="title"/>
          </p:nvPr>
        </p:nvSpPr>
        <p:spPr/>
        <p:txBody>
          <a:bodyPr/>
          <a:lstStyle/>
          <a:p>
            <a:r>
              <a:rPr lang="en-US" dirty="0"/>
              <a:t>House Price Prediction</a:t>
            </a:r>
          </a:p>
        </p:txBody>
      </p:sp>
      <p:sp>
        <p:nvSpPr>
          <p:cNvPr id="4" name="Slide Number Placeholder 3">
            <a:extLst>
              <a:ext uri="{FF2B5EF4-FFF2-40B4-BE49-F238E27FC236}">
                <a16:creationId xmlns:a16="http://schemas.microsoft.com/office/drawing/2014/main" id="{7D7CCD1F-F9BB-744B-8A1D-116006EFB85E}"/>
              </a:ext>
            </a:extLst>
          </p:cNvPr>
          <p:cNvSpPr>
            <a:spLocks noGrp="1"/>
          </p:cNvSpPr>
          <p:nvPr>
            <p:ph type="sldNum" sz="quarter" idx="12"/>
          </p:nvPr>
        </p:nvSpPr>
        <p:spPr/>
        <p:txBody>
          <a:bodyPr/>
          <a:lstStyle/>
          <a:p>
            <a:pPr>
              <a:defRPr/>
            </a:pPr>
            <a:fld id="{CCF77436-EC8C-4AA7-8F7E-35D67B363DD7}" type="slidenum">
              <a:rPr lang="en-US" smtClean="0"/>
              <a:pPr>
                <a:defRPr/>
              </a:pPr>
              <a:t>8</a:t>
            </a:fld>
            <a:endParaRPr lang="en-US" dirty="0"/>
          </a:p>
        </p:txBody>
      </p:sp>
      <p:sp>
        <p:nvSpPr>
          <p:cNvPr id="5" name="TextBox 4">
            <a:extLst>
              <a:ext uri="{FF2B5EF4-FFF2-40B4-BE49-F238E27FC236}">
                <a16:creationId xmlns:a16="http://schemas.microsoft.com/office/drawing/2014/main" id="{E575A833-AE3E-8D44-A3C4-9F6FD596E58B}"/>
              </a:ext>
            </a:extLst>
          </p:cNvPr>
          <p:cNvSpPr txBox="1"/>
          <p:nvPr/>
        </p:nvSpPr>
        <p:spPr>
          <a:xfrm>
            <a:off x="2781300" y="2859429"/>
            <a:ext cx="1405890" cy="861774"/>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p>
            <a:pPr algn="ctr"/>
            <a:r>
              <a:rPr lang="en-US" sz="2800" dirty="0">
                <a:latin typeface="Candara" panose="020E0502030303020204" pitchFamily="34" charset="0"/>
              </a:rPr>
              <a:t>house size</a:t>
            </a:r>
          </a:p>
        </p:txBody>
      </p:sp>
      <p:sp>
        <p:nvSpPr>
          <p:cNvPr id="6" name="TextBox 5">
            <a:extLst>
              <a:ext uri="{FF2B5EF4-FFF2-40B4-BE49-F238E27FC236}">
                <a16:creationId xmlns:a16="http://schemas.microsoft.com/office/drawing/2014/main" id="{67EDBFE3-33BF-394E-B04E-196C4B1024CB}"/>
              </a:ext>
            </a:extLst>
          </p:cNvPr>
          <p:cNvSpPr txBox="1"/>
          <p:nvPr/>
        </p:nvSpPr>
        <p:spPr>
          <a:xfrm>
            <a:off x="7025640" y="2859429"/>
            <a:ext cx="937260" cy="861774"/>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dirty="0">
                <a:latin typeface="Candara" panose="020E0502030303020204" pitchFamily="34" charset="0"/>
              </a:rPr>
              <a:t>house price</a:t>
            </a:r>
          </a:p>
        </p:txBody>
      </p:sp>
      <p:sp>
        <p:nvSpPr>
          <p:cNvPr id="7" name="Oval 6">
            <a:extLst>
              <a:ext uri="{FF2B5EF4-FFF2-40B4-BE49-F238E27FC236}">
                <a16:creationId xmlns:a16="http://schemas.microsoft.com/office/drawing/2014/main" id="{D9FBB114-E486-1E4D-805C-066AEB99B3D3}"/>
              </a:ext>
            </a:extLst>
          </p:cNvPr>
          <p:cNvSpPr>
            <a:spLocks noChangeAspect="1"/>
          </p:cNvSpPr>
          <p:nvPr/>
        </p:nvSpPr>
        <p:spPr>
          <a:xfrm>
            <a:off x="5362575" y="3023616"/>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p>
        </p:txBody>
      </p:sp>
      <p:cxnSp>
        <p:nvCxnSpPr>
          <p:cNvPr id="9" name="Straight Arrow Connector 8">
            <a:extLst>
              <a:ext uri="{FF2B5EF4-FFF2-40B4-BE49-F238E27FC236}">
                <a16:creationId xmlns:a16="http://schemas.microsoft.com/office/drawing/2014/main" id="{83B7092F-4F00-3943-8BB9-9881555A9222}"/>
              </a:ext>
            </a:extLst>
          </p:cNvPr>
          <p:cNvCxnSpPr>
            <a:cxnSpLocks/>
            <a:stCxn id="5" idx="3"/>
            <a:endCxn id="7" idx="2"/>
          </p:cNvCxnSpPr>
          <p:nvPr/>
        </p:nvCxnSpPr>
        <p:spPr>
          <a:xfrm>
            <a:off x="4187191" y="3290316"/>
            <a:ext cx="117538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6F50AB4-7869-5943-9575-13D8707C7582}"/>
              </a:ext>
            </a:extLst>
          </p:cNvPr>
          <p:cNvCxnSpPr>
            <a:cxnSpLocks/>
            <a:stCxn id="7" idx="6"/>
            <a:endCxn id="6" idx="1"/>
          </p:cNvCxnSpPr>
          <p:nvPr/>
        </p:nvCxnSpPr>
        <p:spPr>
          <a:xfrm>
            <a:off x="5895976" y="3290316"/>
            <a:ext cx="11296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832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AD95-2ED5-3B46-8062-FCF211D99064}"/>
              </a:ext>
            </a:extLst>
          </p:cNvPr>
          <p:cNvSpPr>
            <a:spLocks noGrp="1"/>
          </p:cNvSpPr>
          <p:nvPr>
            <p:ph type="title"/>
          </p:nvPr>
        </p:nvSpPr>
        <p:spPr/>
        <p:txBody>
          <a:bodyPr/>
          <a:lstStyle/>
          <a:p>
            <a:r>
              <a:rPr lang="en-US" dirty="0"/>
              <a:t>House Price Prediction</a:t>
            </a:r>
          </a:p>
        </p:txBody>
      </p:sp>
      <p:sp>
        <p:nvSpPr>
          <p:cNvPr id="4" name="Slide Number Placeholder 3">
            <a:extLst>
              <a:ext uri="{FF2B5EF4-FFF2-40B4-BE49-F238E27FC236}">
                <a16:creationId xmlns:a16="http://schemas.microsoft.com/office/drawing/2014/main" id="{7D7CCD1F-F9BB-744B-8A1D-116006EFB85E}"/>
              </a:ext>
            </a:extLst>
          </p:cNvPr>
          <p:cNvSpPr>
            <a:spLocks noGrp="1"/>
          </p:cNvSpPr>
          <p:nvPr>
            <p:ph type="sldNum" sz="quarter" idx="12"/>
          </p:nvPr>
        </p:nvSpPr>
        <p:spPr/>
        <p:txBody>
          <a:bodyPr/>
          <a:lstStyle/>
          <a:p>
            <a:pPr>
              <a:defRPr/>
            </a:pPr>
            <a:fld id="{CCF77436-EC8C-4AA7-8F7E-35D67B363DD7}" type="slidenum">
              <a:rPr lang="en-US" smtClean="0"/>
              <a:pPr>
                <a:defRPr/>
              </a:pPr>
              <a:t>9</a:t>
            </a:fld>
            <a:endParaRPr lang="en-US" dirty="0"/>
          </a:p>
        </p:txBody>
      </p:sp>
      <p:sp>
        <p:nvSpPr>
          <p:cNvPr id="5" name="TextBox 4">
            <a:extLst>
              <a:ext uri="{FF2B5EF4-FFF2-40B4-BE49-F238E27FC236}">
                <a16:creationId xmlns:a16="http://schemas.microsoft.com/office/drawing/2014/main" id="{E575A833-AE3E-8D44-A3C4-9F6FD596E58B}"/>
              </a:ext>
            </a:extLst>
          </p:cNvPr>
          <p:cNvSpPr txBox="1"/>
          <p:nvPr/>
        </p:nvSpPr>
        <p:spPr>
          <a:xfrm>
            <a:off x="2072640" y="1137102"/>
            <a:ext cx="1474470"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house size</a:t>
            </a:r>
          </a:p>
        </p:txBody>
      </p:sp>
      <p:sp>
        <p:nvSpPr>
          <p:cNvPr id="6" name="TextBox 5">
            <a:extLst>
              <a:ext uri="{FF2B5EF4-FFF2-40B4-BE49-F238E27FC236}">
                <a16:creationId xmlns:a16="http://schemas.microsoft.com/office/drawing/2014/main" id="{67EDBFE3-33BF-394E-B04E-196C4B1024CB}"/>
              </a:ext>
            </a:extLst>
          </p:cNvPr>
          <p:cNvSpPr txBox="1"/>
          <p:nvPr/>
        </p:nvSpPr>
        <p:spPr>
          <a:xfrm>
            <a:off x="8768276" y="2887352"/>
            <a:ext cx="937260" cy="738664"/>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house price</a:t>
            </a:r>
          </a:p>
        </p:txBody>
      </p:sp>
      <p:sp>
        <p:nvSpPr>
          <p:cNvPr id="7" name="Oval 6">
            <a:extLst>
              <a:ext uri="{FF2B5EF4-FFF2-40B4-BE49-F238E27FC236}">
                <a16:creationId xmlns:a16="http://schemas.microsoft.com/office/drawing/2014/main" id="{D9FBB114-E486-1E4D-805C-066AEB99B3D3}"/>
              </a:ext>
            </a:extLst>
          </p:cNvPr>
          <p:cNvSpPr>
            <a:spLocks noChangeAspect="1"/>
          </p:cNvSpPr>
          <p:nvPr/>
        </p:nvSpPr>
        <p:spPr>
          <a:xfrm>
            <a:off x="4768215" y="1712000"/>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1</a:t>
            </a:r>
          </a:p>
        </p:txBody>
      </p:sp>
      <p:cxnSp>
        <p:nvCxnSpPr>
          <p:cNvPr id="9" name="Straight Arrow Connector 8">
            <a:extLst>
              <a:ext uri="{FF2B5EF4-FFF2-40B4-BE49-F238E27FC236}">
                <a16:creationId xmlns:a16="http://schemas.microsoft.com/office/drawing/2014/main" id="{83B7092F-4F00-3943-8BB9-9881555A9222}"/>
              </a:ext>
            </a:extLst>
          </p:cNvPr>
          <p:cNvCxnSpPr>
            <a:cxnSpLocks/>
            <a:stCxn id="5" idx="3"/>
            <a:endCxn id="7" idx="1"/>
          </p:cNvCxnSpPr>
          <p:nvPr/>
        </p:nvCxnSpPr>
        <p:spPr>
          <a:xfrm>
            <a:off x="3547110" y="1321769"/>
            <a:ext cx="1299220" cy="468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6F50AB4-7869-5943-9575-13D8707C7582}"/>
              </a:ext>
            </a:extLst>
          </p:cNvPr>
          <p:cNvCxnSpPr>
            <a:cxnSpLocks/>
            <a:stCxn id="7" idx="6"/>
            <a:endCxn id="36" idx="1"/>
          </p:cNvCxnSpPr>
          <p:nvPr/>
        </p:nvCxnSpPr>
        <p:spPr>
          <a:xfrm>
            <a:off x="5301615" y="1978701"/>
            <a:ext cx="1977410" cy="10893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93CD32B-357D-494C-A03E-1AE8601822D2}"/>
              </a:ext>
            </a:extLst>
          </p:cNvPr>
          <p:cNvSpPr txBox="1"/>
          <p:nvPr/>
        </p:nvSpPr>
        <p:spPr>
          <a:xfrm>
            <a:off x="1698171" y="2219981"/>
            <a:ext cx="1848939"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p>
            <a:pPr algn="ctr"/>
            <a:r>
              <a:rPr lang="en-US" sz="2400" dirty="0">
                <a:latin typeface="Candara" panose="020E0502030303020204" pitchFamily="34" charset="0"/>
              </a:rPr>
              <a:t># of bedroom</a:t>
            </a:r>
          </a:p>
        </p:txBody>
      </p:sp>
      <p:cxnSp>
        <p:nvCxnSpPr>
          <p:cNvPr id="16" name="Straight Arrow Connector 15">
            <a:extLst>
              <a:ext uri="{FF2B5EF4-FFF2-40B4-BE49-F238E27FC236}">
                <a16:creationId xmlns:a16="http://schemas.microsoft.com/office/drawing/2014/main" id="{0A8C4D7B-CF22-DE49-92B7-A0F3BD09388F}"/>
              </a:ext>
            </a:extLst>
          </p:cNvPr>
          <p:cNvCxnSpPr>
            <a:cxnSpLocks/>
            <a:stCxn id="15" idx="3"/>
            <a:endCxn id="7" idx="3"/>
          </p:cNvCxnSpPr>
          <p:nvPr/>
        </p:nvCxnSpPr>
        <p:spPr>
          <a:xfrm flipV="1">
            <a:off x="3547110" y="2167285"/>
            <a:ext cx="1299220" cy="237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A3F10C4-069E-F24A-B087-EFFB686DB746}"/>
              </a:ext>
            </a:extLst>
          </p:cNvPr>
          <p:cNvSpPr txBox="1"/>
          <p:nvPr/>
        </p:nvSpPr>
        <p:spPr>
          <a:xfrm>
            <a:off x="2221230" y="3480055"/>
            <a:ext cx="1325880"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zip code</a:t>
            </a:r>
          </a:p>
        </p:txBody>
      </p:sp>
      <p:cxnSp>
        <p:nvCxnSpPr>
          <p:cNvPr id="21" name="Straight Arrow Connector 20">
            <a:extLst>
              <a:ext uri="{FF2B5EF4-FFF2-40B4-BE49-F238E27FC236}">
                <a16:creationId xmlns:a16="http://schemas.microsoft.com/office/drawing/2014/main" id="{02DDF7CB-70B1-8942-B8E4-B960A4CEC0DD}"/>
              </a:ext>
            </a:extLst>
          </p:cNvPr>
          <p:cNvCxnSpPr>
            <a:cxnSpLocks/>
            <a:stCxn id="20" idx="3"/>
            <a:endCxn id="24" idx="2"/>
          </p:cNvCxnSpPr>
          <p:nvPr/>
        </p:nvCxnSpPr>
        <p:spPr>
          <a:xfrm flipV="1">
            <a:off x="3547111" y="3289339"/>
            <a:ext cx="1221105" cy="3753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27A4800-4260-A64D-BC61-C29615079A2F}"/>
              </a:ext>
            </a:extLst>
          </p:cNvPr>
          <p:cNvSpPr txBox="1"/>
          <p:nvPr/>
        </p:nvSpPr>
        <p:spPr>
          <a:xfrm>
            <a:off x="2392680" y="4833251"/>
            <a:ext cx="1154430"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wealth</a:t>
            </a:r>
          </a:p>
        </p:txBody>
      </p:sp>
      <p:cxnSp>
        <p:nvCxnSpPr>
          <p:cNvPr id="23" name="Straight Arrow Connector 22">
            <a:extLst>
              <a:ext uri="{FF2B5EF4-FFF2-40B4-BE49-F238E27FC236}">
                <a16:creationId xmlns:a16="http://schemas.microsoft.com/office/drawing/2014/main" id="{693279D1-33E3-C640-9499-A7B49AEC6B32}"/>
              </a:ext>
            </a:extLst>
          </p:cNvPr>
          <p:cNvCxnSpPr>
            <a:cxnSpLocks/>
            <a:stCxn id="22" idx="3"/>
            <a:endCxn id="25" idx="3"/>
          </p:cNvCxnSpPr>
          <p:nvPr/>
        </p:nvCxnSpPr>
        <p:spPr>
          <a:xfrm flipV="1">
            <a:off x="3547111" y="4679021"/>
            <a:ext cx="1323985" cy="338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A13DF651-D1F6-AE46-B1CA-D6B143C970D8}"/>
              </a:ext>
            </a:extLst>
          </p:cNvPr>
          <p:cNvSpPr>
            <a:spLocks noChangeAspect="1"/>
          </p:cNvSpPr>
          <p:nvPr/>
        </p:nvSpPr>
        <p:spPr>
          <a:xfrm>
            <a:off x="4768215" y="3022639"/>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2</a:t>
            </a:r>
          </a:p>
        </p:txBody>
      </p:sp>
      <p:sp>
        <p:nvSpPr>
          <p:cNvPr id="25" name="Oval 24">
            <a:extLst>
              <a:ext uri="{FF2B5EF4-FFF2-40B4-BE49-F238E27FC236}">
                <a16:creationId xmlns:a16="http://schemas.microsoft.com/office/drawing/2014/main" id="{D0460298-F018-B947-B9B7-5B8C5215A2E7}"/>
              </a:ext>
            </a:extLst>
          </p:cNvPr>
          <p:cNvSpPr>
            <a:spLocks noChangeAspect="1"/>
          </p:cNvSpPr>
          <p:nvPr/>
        </p:nvSpPr>
        <p:spPr>
          <a:xfrm>
            <a:off x="4792980" y="4223735"/>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r>
              <a:rPr lang="en-US" sz="2800" i="1" baseline="-25000" dirty="0">
                <a:latin typeface="Candara" panose="020E0502030303020204" pitchFamily="34" charset="0"/>
              </a:rPr>
              <a:t>3</a:t>
            </a:r>
          </a:p>
        </p:txBody>
      </p:sp>
      <p:sp>
        <p:nvSpPr>
          <p:cNvPr id="26" name="TextBox 25">
            <a:extLst>
              <a:ext uri="{FF2B5EF4-FFF2-40B4-BE49-F238E27FC236}">
                <a16:creationId xmlns:a16="http://schemas.microsoft.com/office/drawing/2014/main" id="{15B3A6A3-1E07-444F-8209-63C661ECFD9F}"/>
              </a:ext>
            </a:extLst>
          </p:cNvPr>
          <p:cNvSpPr txBox="1"/>
          <p:nvPr/>
        </p:nvSpPr>
        <p:spPr>
          <a:xfrm rot="1678463">
            <a:off x="5193841" y="1916094"/>
            <a:ext cx="1578293"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family size</a:t>
            </a:r>
          </a:p>
        </p:txBody>
      </p:sp>
      <p:sp>
        <p:nvSpPr>
          <p:cNvPr id="28" name="TextBox 27">
            <a:extLst>
              <a:ext uri="{FF2B5EF4-FFF2-40B4-BE49-F238E27FC236}">
                <a16:creationId xmlns:a16="http://schemas.microsoft.com/office/drawing/2014/main" id="{C26BE486-F479-644B-900D-FCE3131A8AEF}"/>
              </a:ext>
            </a:extLst>
          </p:cNvPr>
          <p:cNvSpPr txBox="1"/>
          <p:nvPr/>
        </p:nvSpPr>
        <p:spPr>
          <a:xfrm>
            <a:off x="5247048" y="2877120"/>
            <a:ext cx="1600200"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walkability</a:t>
            </a:r>
          </a:p>
        </p:txBody>
      </p:sp>
      <p:sp>
        <p:nvSpPr>
          <p:cNvPr id="29" name="TextBox 28">
            <a:extLst>
              <a:ext uri="{FF2B5EF4-FFF2-40B4-BE49-F238E27FC236}">
                <a16:creationId xmlns:a16="http://schemas.microsoft.com/office/drawing/2014/main" id="{33A2CCF5-EEE0-F947-B535-AA79B25E7087}"/>
              </a:ext>
            </a:extLst>
          </p:cNvPr>
          <p:cNvSpPr txBox="1"/>
          <p:nvPr/>
        </p:nvSpPr>
        <p:spPr>
          <a:xfrm rot="19908738">
            <a:off x="5225684" y="3979510"/>
            <a:ext cx="2064078" cy="369332"/>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r>
              <a:rPr lang="en-US" sz="2400" dirty="0">
                <a:latin typeface="Candara" panose="020E0502030303020204" pitchFamily="34" charset="0"/>
              </a:rPr>
              <a:t>school quality</a:t>
            </a:r>
          </a:p>
        </p:txBody>
      </p:sp>
      <p:cxnSp>
        <p:nvCxnSpPr>
          <p:cNvPr id="30" name="Straight Arrow Connector 29">
            <a:extLst>
              <a:ext uri="{FF2B5EF4-FFF2-40B4-BE49-F238E27FC236}">
                <a16:creationId xmlns:a16="http://schemas.microsoft.com/office/drawing/2014/main" id="{5F7A27D7-F923-924B-8663-5E86AA860E99}"/>
              </a:ext>
            </a:extLst>
          </p:cNvPr>
          <p:cNvCxnSpPr>
            <a:cxnSpLocks/>
            <a:endCxn id="25" idx="1"/>
          </p:cNvCxnSpPr>
          <p:nvPr/>
        </p:nvCxnSpPr>
        <p:spPr>
          <a:xfrm>
            <a:off x="3547111" y="3788278"/>
            <a:ext cx="1323985" cy="5135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2DEE3548-9414-3C49-8E4D-0088A0636D21}"/>
              </a:ext>
            </a:extLst>
          </p:cNvPr>
          <p:cNvSpPr>
            <a:spLocks noChangeAspect="1"/>
          </p:cNvSpPr>
          <p:nvPr/>
        </p:nvSpPr>
        <p:spPr>
          <a:xfrm>
            <a:off x="7200910" y="2989984"/>
            <a:ext cx="533400" cy="533400"/>
          </a:xfrm>
          <a:prstGeom prst="ellipse">
            <a:avLst/>
          </a:prstGeom>
          <a:ln w="254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a:r>
              <a:rPr lang="en-US" sz="2800" i="1" dirty="0">
                <a:latin typeface="Candara" panose="020E0502030303020204" pitchFamily="34" charset="0"/>
              </a:rPr>
              <a:t>f</a:t>
            </a:r>
            <a:endParaRPr lang="en-US" sz="2800" i="1" baseline="-25000" dirty="0">
              <a:latin typeface="Candara" panose="020E0502030303020204" pitchFamily="34" charset="0"/>
            </a:endParaRPr>
          </a:p>
        </p:txBody>
      </p:sp>
      <p:cxnSp>
        <p:nvCxnSpPr>
          <p:cNvPr id="38" name="Straight Arrow Connector 37">
            <a:extLst>
              <a:ext uri="{FF2B5EF4-FFF2-40B4-BE49-F238E27FC236}">
                <a16:creationId xmlns:a16="http://schemas.microsoft.com/office/drawing/2014/main" id="{B84B764B-0B9C-7440-8708-1B36A368410B}"/>
              </a:ext>
            </a:extLst>
          </p:cNvPr>
          <p:cNvCxnSpPr>
            <a:cxnSpLocks/>
            <a:stCxn id="24" idx="6"/>
            <a:endCxn id="36" idx="2"/>
          </p:cNvCxnSpPr>
          <p:nvPr/>
        </p:nvCxnSpPr>
        <p:spPr>
          <a:xfrm flipV="1">
            <a:off x="5301616" y="3256685"/>
            <a:ext cx="1899295" cy="326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42EDF60-B229-AB4B-9505-A252AC061273}"/>
              </a:ext>
            </a:extLst>
          </p:cNvPr>
          <p:cNvCxnSpPr>
            <a:cxnSpLocks/>
            <a:stCxn id="25" idx="6"/>
            <a:endCxn id="36" idx="3"/>
          </p:cNvCxnSpPr>
          <p:nvPr/>
        </p:nvCxnSpPr>
        <p:spPr>
          <a:xfrm flipV="1">
            <a:off x="5326381" y="3445269"/>
            <a:ext cx="1952645" cy="10451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FBB6D9C6-C465-0245-974D-EBCB5E4E43B9}"/>
              </a:ext>
            </a:extLst>
          </p:cNvPr>
          <p:cNvCxnSpPr>
            <a:cxnSpLocks/>
            <a:stCxn id="36" idx="6"/>
            <a:endCxn id="6" idx="1"/>
          </p:cNvCxnSpPr>
          <p:nvPr/>
        </p:nvCxnSpPr>
        <p:spPr>
          <a:xfrm>
            <a:off x="7734310" y="3256684"/>
            <a:ext cx="10339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56FEAB48-0A96-064C-B4CE-0B5E6ED131F8}"/>
              </a:ext>
            </a:extLst>
          </p:cNvPr>
          <p:cNvSpPr txBox="1"/>
          <p:nvPr/>
        </p:nvSpPr>
        <p:spPr>
          <a:xfrm>
            <a:off x="2392680" y="5716316"/>
            <a:ext cx="6835626" cy="738664"/>
          </a:xfrm>
          <a:prstGeom prst="rect">
            <a:avLst/>
          </a:prstGeom>
        </p:spPr>
        <p:txBody>
          <a:bodyPr vert="horz" wrap="square" lIns="0" tIns="0" rIns="0" bIns="0" rtlCol="0" anchor="ctr" anchorCtr="0">
            <a:spAutoFit/>
            <a:scene3d>
              <a:camera prst="orthographicFront"/>
              <a:lightRig rig="threePt" dir="t">
                <a:rot lat="0" lon="0" rev="4800000"/>
              </a:lightRig>
            </a:scene3d>
            <a:sp3d prstMaterial="matte">
              <a:bevelT w="50800" h="10160"/>
            </a:sp3d>
          </a:bodyPr>
          <a:lstStyle>
            <a:defPPr>
              <a:defRPr lang="en-US"/>
            </a:defPPr>
            <a:lvl1pPr algn="ctr">
              <a:defRPr sz="2800">
                <a:latin typeface="+mn-lt"/>
              </a:defRPr>
            </a:lvl1pPr>
          </a:lstStyle>
          <a:p>
            <a:pPr algn="l"/>
            <a:r>
              <a:rPr lang="en-US" sz="2400" dirty="0">
                <a:solidFill>
                  <a:srgbClr val="FF0000"/>
                </a:solidFill>
                <a:latin typeface="Candara" panose="020E0502030303020204" pitchFamily="34" charset="0"/>
              </a:rPr>
              <a:t>If all </a:t>
            </a:r>
            <a:r>
              <a:rPr lang="en-US" sz="2400" i="1" dirty="0">
                <a:solidFill>
                  <a:srgbClr val="FF0000"/>
                </a:solidFill>
                <a:latin typeface="Candara" panose="020E0502030303020204" pitchFamily="34" charset="0"/>
              </a:rPr>
              <a:t>f</a:t>
            </a:r>
            <a:r>
              <a:rPr lang="en-US" sz="2400" i="1" baseline="-25000" dirty="0">
                <a:solidFill>
                  <a:srgbClr val="FF0000"/>
                </a:solidFill>
                <a:latin typeface="Candara" panose="020E0502030303020204" pitchFamily="34" charset="0"/>
              </a:rPr>
              <a:t>i </a:t>
            </a:r>
            <a:r>
              <a:rPr lang="en-US" sz="2400" dirty="0">
                <a:solidFill>
                  <a:srgbClr val="FF0000"/>
                </a:solidFill>
                <a:latin typeface="Candara" panose="020E0502030303020204" pitchFamily="34" charset="0"/>
              </a:rPr>
              <a:t> are linear function, then the house price will be a linear function of the original four variables.</a:t>
            </a:r>
          </a:p>
        </p:txBody>
      </p:sp>
    </p:spTree>
    <p:extLst>
      <p:ext uri="{BB962C8B-B14F-4D97-AF65-F5344CB8AC3E}">
        <p14:creationId xmlns:p14="http://schemas.microsoft.com/office/powerpoint/2010/main" val="594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5" grpId="0"/>
      <p:bldP spid="20" grpId="0"/>
      <p:bldP spid="22" grpId="0"/>
      <p:bldP spid="24" grpId="0" animBg="1"/>
      <p:bldP spid="25" grpId="0" animBg="1"/>
      <p:bldP spid="26" grpId="0"/>
      <p:bldP spid="28" grpId="0"/>
      <p:bldP spid="29" grpId="0"/>
      <p:bldP spid="6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bodyPr vert="horz" lIns="91440" tIns="0" rIns="45720" bIns="0" rtlCol="0" anchor="t">
        <a:normAutofit/>
        <a:scene3d>
          <a:camera prst="orthographicFront"/>
          <a:lightRig rig="threePt" dir="t">
            <a:rot lat="0" lon="0" rev="4800000"/>
          </a:lightRig>
        </a:scene3d>
        <a:sp3d prstMaterial="matte">
          <a:bevelT w="50800" h="10160"/>
        </a:sp3d>
      </a:bodyPr>
      <a:lstStyle>
        <a:defPPr algn="ctr">
          <a:defRPr sz="3200" dirty="0" smtClean="0"/>
        </a:defPPr>
      </a:lstStyle>
    </a:txDef>
  </a:objectDefaults>
  <a:extraClrSchemeLst/>
  <a:extLst>
    <a:ext uri="{05A4C25C-085E-4340-85A3-A5531E510DB2}">
      <thm15:themeFamily xmlns:thm15="http://schemas.microsoft.com/office/thememl/2012/main" name="course-2019-09" id="{B316ACE2-95DC-AC4D-9B1C-A91C775734BE}" vid="{64A54FAB-7894-1E4A-B404-E7ABACBA12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course-2019-09</Template>
  <TotalTime>12713</TotalTime>
  <Words>3021</Words>
  <Application>Microsoft Office PowerPoint</Application>
  <PresentationFormat>Widescreen</PresentationFormat>
  <Paragraphs>743</Paragraphs>
  <Slides>69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Cambria Math</vt:lpstr>
      <vt:lpstr>Candara</vt:lpstr>
      <vt:lpstr>Comic Sans MS</vt:lpstr>
      <vt:lpstr>Georgia</vt:lpstr>
      <vt:lpstr>Times New Roman</vt:lpstr>
      <vt:lpstr>Wingdings</vt:lpstr>
      <vt:lpstr>Wingdings 2</vt:lpstr>
      <vt:lpstr>Module</vt:lpstr>
      <vt:lpstr>Deep Learning (Chapter 18)</vt:lpstr>
      <vt:lpstr>Successful Examples of Deep Learning</vt:lpstr>
      <vt:lpstr>Reason for Deep Learning Progress</vt:lpstr>
      <vt:lpstr>Scale Drives Deep Learning Progress</vt:lpstr>
      <vt:lpstr>Outline</vt:lpstr>
      <vt:lpstr>House Price Prediction</vt:lpstr>
      <vt:lpstr>House Price Prediction</vt:lpstr>
      <vt:lpstr>House Price Prediction</vt:lpstr>
      <vt:lpstr>House Price Prediction</vt:lpstr>
      <vt:lpstr>Example: Face Detection</vt:lpstr>
      <vt:lpstr>Example: Minimax in Games</vt:lpstr>
      <vt:lpstr>Eval in AlphaGo</vt:lpstr>
      <vt:lpstr>Outline</vt:lpstr>
      <vt:lpstr>Neural Network</vt:lpstr>
      <vt:lpstr>Neural Network (cont’d)</vt:lpstr>
      <vt:lpstr>Illustration with a Simple Example</vt:lpstr>
      <vt:lpstr>MNIST: Handwritten Digits</vt:lpstr>
      <vt:lpstr>3-Layer Neural Network</vt:lpstr>
      <vt:lpstr>3-Layer Neural Network</vt:lpstr>
      <vt:lpstr>3-Layer Neural Network</vt:lpstr>
      <vt:lpstr>3-Layer Neural Network</vt:lpstr>
      <vt:lpstr>Overfitting Prevention: Regularization</vt:lpstr>
      <vt:lpstr>Overfitting Prevention: Dropout</vt:lpstr>
      <vt:lpstr>Overfitting Prevention: Artificially Expanding the Training Data</vt:lpstr>
      <vt:lpstr>Outline</vt:lpstr>
      <vt:lpstr>Gradient Descend</vt:lpstr>
      <vt:lpstr>Stochastic Gradient Descend</vt:lpstr>
      <vt:lpstr>Comparison</vt:lpstr>
      <vt:lpstr>How to Obtain Gradients?</vt:lpstr>
      <vt:lpstr>Outline</vt:lpstr>
      <vt:lpstr>A Simple Example</vt:lpstr>
      <vt:lpstr>Forward and Back Propagation</vt:lpstr>
      <vt:lpstr>Another Example</vt:lpstr>
      <vt:lpstr>Sigmoid Function</vt:lpstr>
      <vt:lpstr>Exercise</vt:lpstr>
      <vt:lpstr>Exercise</vt:lpstr>
      <vt:lpstr>Solution</vt:lpstr>
      <vt:lpstr>Trade-Off in Neural Network Design</vt:lpstr>
      <vt:lpstr>Outline</vt:lpstr>
      <vt:lpstr>Convolution</vt:lpstr>
      <vt:lpstr>Some Filters</vt:lpstr>
      <vt:lpstr>Exercise: Edge Detection</vt:lpstr>
      <vt:lpstr>Solution: Edge Detection</vt:lpstr>
      <vt:lpstr>Convolutional Neural Network (CNN)</vt:lpstr>
      <vt:lpstr>Outline</vt:lpstr>
      <vt:lpstr>Input Neurons for MNIST</vt:lpstr>
      <vt:lpstr>From Input to 1st Hidden Layer</vt:lpstr>
      <vt:lpstr>Sliding the Local Receptive Field</vt:lpstr>
      <vt:lpstr>Stride Length</vt:lpstr>
      <vt:lpstr>Outline</vt:lpstr>
      <vt:lpstr>Shared Weights and Biases</vt:lpstr>
      <vt:lpstr>Interpretation</vt:lpstr>
      <vt:lpstr>Feature Map</vt:lpstr>
      <vt:lpstr>More Feature Maps</vt:lpstr>
      <vt:lpstr>Feature Maps for MNIST</vt:lpstr>
      <vt:lpstr>Reduced Number of Parameters</vt:lpstr>
      <vt:lpstr>Outline</vt:lpstr>
      <vt:lpstr>Pooling Layer</vt:lpstr>
      <vt:lpstr>Pooling: Condensing Feature Map</vt:lpstr>
      <vt:lpstr>A Three-Layer CNN</vt:lpstr>
      <vt:lpstr>Interpretation</vt:lpstr>
      <vt:lpstr>L2 Pooling</vt:lpstr>
      <vt:lpstr>Putting All Together</vt:lpstr>
      <vt:lpstr>Demo</vt:lpstr>
      <vt:lpstr>Outline</vt:lpstr>
      <vt:lpstr>Examples of Sequence Data</vt:lpstr>
      <vt:lpstr>RNN Models</vt:lpstr>
      <vt:lpstr>An Example</vt:lpstr>
      <vt:lpstr>SPECIAL NOTE ON REGRESSION AND OVER/UNDER 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Johnson, Demetrius</cp:lastModifiedBy>
  <cp:revision>1100</cp:revision>
  <cp:lastPrinted>2008-01-09T20:50:56Z</cp:lastPrinted>
  <dcterms:created xsi:type="dcterms:W3CDTF">2010-09-02T17:38:46Z</dcterms:created>
  <dcterms:modified xsi:type="dcterms:W3CDTF">2022-12-01T01:29:33Z</dcterms:modified>
</cp:coreProperties>
</file>