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60" r:id="rId1"/>
  </p:sldMasterIdLst>
  <p:notesMasterIdLst>
    <p:notesMasterId r:id="rId69"/>
  </p:notesMasterIdLst>
  <p:handoutMasterIdLst>
    <p:handoutMasterId r:id="rId70"/>
  </p:handoutMasterIdLst>
  <p:sldIdLst>
    <p:sldId id="259" r:id="rId2"/>
    <p:sldId id="496" r:id="rId3"/>
    <p:sldId id="260" r:id="rId4"/>
    <p:sldId id="314" r:id="rId5"/>
    <p:sldId id="499" r:id="rId6"/>
    <p:sldId id="500" r:id="rId7"/>
    <p:sldId id="320" r:id="rId8"/>
    <p:sldId id="497" r:id="rId9"/>
    <p:sldId id="286" r:id="rId10"/>
    <p:sldId id="501" r:id="rId11"/>
    <p:sldId id="502" r:id="rId12"/>
    <p:sldId id="508" r:id="rId13"/>
    <p:sldId id="541" r:id="rId14"/>
    <p:sldId id="542" r:id="rId15"/>
    <p:sldId id="559" r:id="rId16"/>
    <p:sldId id="560" r:id="rId17"/>
    <p:sldId id="498" r:id="rId18"/>
    <p:sldId id="503" r:id="rId19"/>
    <p:sldId id="504" r:id="rId20"/>
    <p:sldId id="514" r:id="rId21"/>
    <p:sldId id="549" r:id="rId22"/>
    <p:sldId id="550" r:id="rId23"/>
    <p:sldId id="551" r:id="rId24"/>
    <p:sldId id="552" r:id="rId25"/>
    <p:sldId id="553" r:id="rId26"/>
    <p:sldId id="554" r:id="rId27"/>
    <p:sldId id="555" r:id="rId28"/>
    <p:sldId id="354" r:id="rId29"/>
    <p:sldId id="704" r:id="rId30"/>
    <p:sldId id="706" r:id="rId31"/>
    <p:sldId id="505" r:id="rId32"/>
    <p:sldId id="533" r:id="rId33"/>
    <p:sldId id="506" r:id="rId34"/>
    <p:sldId id="546" r:id="rId35"/>
    <p:sldId id="530" r:id="rId36"/>
    <p:sldId id="528" r:id="rId37"/>
    <p:sldId id="527" r:id="rId38"/>
    <p:sldId id="557" r:id="rId39"/>
    <p:sldId id="558" r:id="rId40"/>
    <p:sldId id="531" r:id="rId41"/>
    <p:sldId id="532" r:id="rId42"/>
    <p:sldId id="547" r:id="rId43"/>
    <p:sldId id="548" r:id="rId44"/>
    <p:sldId id="534" r:id="rId45"/>
    <p:sldId id="535" r:id="rId46"/>
    <p:sldId id="536" r:id="rId47"/>
    <p:sldId id="289" r:id="rId48"/>
    <p:sldId id="539" r:id="rId49"/>
    <p:sldId id="538" r:id="rId50"/>
    <p:sldId id="561" r:id="rId51"/>
    <p:sldId id="703" r:id="rId52"/>
    <p:sldId id="290" r:id="rId53"/>
    <p:sldId id="705" r:id="rId54"/>
    <p:sldId id="540" r:id="rId55"/>
    <p:sldId id="300" r:id="rId56"/>
    <p:sldId id="311" r:id="rId57"/>
    <p:sldId id="515" r:id="rId58"/>
    <p:sldId id="510" r:id="rId59"/>
    <p:sldId id="516" r:id="rId60"/>
    <p:sldId id="517" r:id="rId61"/>
    <p:sldId id="518" r:id="rId62"/>
    <p:sldId id="519" r:id="rId63"/>
    <p:sldId id="522" r:id="rId64"/>
    <p:sldId id="523" r:id="rId65"/>
    <p:sldId id="564" r:id="rId66"/>
    <p:sldId id="524" r:id="rId67"/>
    <p:sldId id="526" r:id="rId68"/>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Comic Sans MS" pitchFamily="66" charset="0"/>
        <a:ea typeface="+mn-ea"/>
        <a:cs typeface="+mn-cs"/>
      </a:defRPr>
    </a:lvl1pPr>
    <a:lvl2pPr marL="457200" algn="l" rtl="0" fontAlgn="base">
      <a:spcBef>
        <a:spcPct val="0"/>
      </a:spcBef>
      <a:spcAft>
        <a:spcPct val="0"/>
      </a:spcAft>
      <a:defRPr kern="1200">
        <a:solidFill>
          <a:schemeClr val="tx1"/>
        </a:solidFill>
        <a:latin typeface="Comic Sans MS" pitchFamily="66" charset="0"/>
        <a:ea typeface="+mn-ea"/>
        <a:cs typeface="+mn-cs"/>
      </a:defRPr>
    </a:lvl2pPr>
    <a:lvl3pPr marL="914400" algn="l" rtl="0" fontAlgn="base">
      <a:spcBef>
        <a:spcPct val="0"/>
      </a:spcBef>
      <a:spcAft>
        <a:spcPct val="0"/>
      </a:spcAft>
      <a:defRPr kern="1200">
        <a:solidFill>
          <a:schemeClr val="tx1"/>
        </a:solidFill>
        <a:latin typeface="Comic Sans MS" pitchFamily="66" charset="0"/>
        <a:ea typeface="+mn-ea"/>
        <a:cs typeface="+mn-cs"/>
      </a:defRPr>
    </a:lvl3pPr>
    <a:lvl4pPr marL="1371600" algn="l" rtl="0" fontAlgn="base">
      <a:spcBef>
        <a:spcPct val="0"/>
      </a:spcBef>
      <a:spcAft>
        <a:spcPct val="0"/>
      </a:spcAft>
      <a:defRPr kern="1200">
        <a:solidFill>
          <a:schemeClr val="tx1"/>
        </a:solidFill>
        <a:latin typeface="Comic Sans MS" pitchFamily="66" charset="0"/>
        <a:ea typeface="+mn-ea"/>
        <a:cs typeface="+mn-cs"/>
      </a:defRPr>
    </a:lvl4pPr>
    <a:lvl5pPr marL="1828800" algn="l" rtl="0" fontAlgn="base">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00"/>
    <a:srgbClr val="00CC00"/>
    <a:srgbClr val="FFFF00"/>
    <a:srgbClr val="000066"/>
    <a:srgbClr val="FF99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491" autoAdjust="0"/>
    <p:restoredTop sz="72958" autoAdjust="0"/>
  </p:normalViewPr>
  <p:slideViewPr>
    <p:cSldViewPr>
      <p:cViewPr varScale="1">
        <p:scale>
          <a:sx n="99" d="100"/>
          <a:sy n="99" d="100"/>
        </p:scale>
        <p:origin x="1338" y="72"/>
      </p:cViewPr>
      <p:guideLst>
        <p:guide orient="horz" pos="2160"/>
        <p:guide pos="3840"/>
      </p:guideLst>
    </p:cSldViewPr>
  </p:slideViewPr>
  <p:outlineViewPr>
    <p:cViewPr>
      <p:scale>
        <a:sx n="33" d="100"/>
        <a:sy n="33" d="100"/>
      </p:scale>
      <p:origin x="0" y="-7504"/>
    </p:cViewPr>
  </p:outlineViewPr>
  <p:notesTextViewPr>
    <p:cViewPr>
      <p:scale>
        <a:sx n="3" d="2"/>
        <a:sy n="3" d="2"/>
      </p:scale>
      <p:origin x="0" y="0"/>
    </p:cViewPr>
  </p:notesTextViewPr>
  <p:sorterViewPr>
    <p:cViewPr varScale="1">
      <p:scale>
        <a:sx n="1" d="1"/>
        <a:sy n="1" d="1"/>
      </p:scale>
      <p:origin x="0" y="-878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62" name="Rectangle 1026"/>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atin typeface="Times New Roman" pitchFamily="-108" charset="0"/>
              </a:defRPr>
            </a:lvl1pPr>
          </a:lstStyle>
          <a:p>
            <a:pPr>
              <a:defRPr/>
            </a:pPr>
            <a:endParaRPr lang="en-US"/>
          </a:p>
        </p:txBody>
      </p:sp>
      <p:sp>
        <p:nvSpPr>
          <p:cNvPr id="296963" name="Rectangle 1027"/>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08" charset="0"/>
              </a:defRPr>
            </a:lvl1pPr>
          </a:lstStyle>
          <a:p>
            <a:pPr>
              <a:defRPr/>
            </a:pPr>
            <a:endParaRPr lang="en-US"/>
          </a:p>
        </p:txBody>
      </p:sp>
      <p:sp>
        <p:nvSpPr>
          <p:cNvPr id="296964" name="Rectangle 1028"/>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atin typeface="Times New Roman" pitchFamily="-108" charset="0"/>
              </a:defRPr>
            </a:lvl1pPr>
          </a:lstStyle>
          <a:p>
            <a:pPr>
              <a:defRPr/>
            </a:pPr>
            <a:endParaRPr lang="en-US"/>
          </a:p>
        </p:txBody>
      </p:sp>
      <p:sp>
        <p:nvSpPr>
          <p:cNvPr id="296965" name="Rectangle 1029"/>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08" charset="0"/>
              </a:defRPr>
            </a:lvl1pPr>
          </a:lstStyle>
          <a:p>
            <a:pPr>
              <a:defRPr/>
            </a:pPr>
            <a:fld id="{BF019C87-767D-4612-A1B9-E99CFFB560FF}" type="slidenum">
              <a:rPr lang="en-US"/>
              <a:pPr>
                <a:defRPr/>
              </a:pPr>
              <a:t>‹#›</a:t>
            </a:fld>
            <a:endParaRPr lang="en-US"/>
          </a:p>
        </p:txBody>
      </p:sp>
    </p:spTree>
    <p:extLst>
      <p:ext uri="{BB962C8B-B14F-4D97-AF65-F5344CB8AC3E}">
        <p14:creationId xmlns:p14="http://schemas.microsoft.com/office/powerpoint/2010/main" val="48267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atin typeface="Times New Roman" pitchFamily="-108" charset="0"/>
              </a:defRPr>
            </a:lvl1pPr>
          </a:lstStyle>
          <a:p>
            <a:pPr>
              <a:defRPr/>
            </a:pPr>
            <a:endParaRPr lang="en-US"/>
          </a:p>
        </p:txBody>
      </p:sp>
      <p:sp>
        <p:nvSpPr>
          <p:cNvPr id="512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08" charset="0"/>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atin typeface="Times New Roman" pitchFamily="-108" charset="0"/>
              </a:defRPr>
            </a:lvl1pPr>
          </a:lstStyle>
          <a:p>
            <a:pPr>
              <a:defRPr/>
            </a:pPr>
            <a:endParaRPr lang="en-US"/>
          </a:p>
        </p:txBody>
      </p:sp>
      <p:sp>
        <p:nvSpPr>
          <p:cNvPr id="512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08" charset="0"/>
              </a:defRPr>
            </a:lvl1pPr>
          </a:lstStyle>
          <a:p>
            <a:pPr>
              <a:defRPr/>
            </a:pPr>
            <a:fld id="{ED2D5FEF-A100-4857-8722-D4E63F57E0CF}" type="slidenum">
              <a:rPr lang="en-US"/>
              <a:pPr>
                <a:defRPr/>
              </a:pPr>
              <a:t>‹#›</a:t>
            </a:fld>
            <a:endParaRPr lang="en-US"/>
          </a:p>
        </p:txBody>
      </p:sp>
    </p:spTree>
    <p:extLst>
      <p:ext uri="{BB962C8B-B14F-4D97-AF65-F5344CB8AC3E}">
        <p14:creationId xmlns:p14="http://schemas.microsoft.com/office/powerpoint/2010/main" val="40461670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2DF3275B-A1E5-46E1-BAF2-CB4D862CFB57}" type="slidenum">
              <a:rPr lang="en-US" smtClean="0">
                <a:latin typeface="Times New Roman" pitchFamily="18" charset="0"/>
              </a:rPr>
              <a:pPr/>
              <a:t>1</a:t>
            </a:fld>
            <a:endParaRPr lang="en-US">
              <a:latin typeface="Times New Roman" pitchFamily="18" charset="0"/>
            </a:endParaRPr>
          </a:p>
        </p:txBody>
      </p:sp>
      <p:sp>
        <p:nvSpPr>
          <p:cNvPr id="20482" name="Rectangle 2"/>
          <p:cNvSpPr>
            <a:spLocks noGrp="1" noRot="1" noChangeAspect="1" noChangeArrowheads="1" noTextEdit="1"/>
          </p:cNvSpPr>
          <p:nvPr>
            <p:ph type="sldImg"/>
          </p:nvPr>
        </p:nvSpPr>
        <p:spPr>
          <a:xfrm>
            <a:off x="457200" y="720725"/>
            <a:ext cx="6400800" cy="3600450"/>
          </a:xfrm>
          <a:ln/>
        </p:spPr>
      </p:sp>
      <p:sp>
        <p:nvSpPr>
          <p:cNvPr id="20483" name="Rectangle 3"/>
          <p:cNvSpPr>
            <a:spLocks noGrp="1" noChangeArrowheads="1"/>
          </p:cNvSpPr>
          <p:nvPr>
            <p:ph type="body" idx="1"/>
          </p:nvPr>
        </p:nvSpPr>
        <p:spPr>
          <a:noFill/>
          <a:ln/>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289745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first square, no smell or breeze, so we are free to move in any direction.</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22</a:t>
            </a:fld>
            <a:endParaRPr lang="en-US"/>
          </a:p>
        </p:txBody>
      </p:sp>
    </p:spTree>
    <p:extLst>
      <p:ext uri="{BB962C8B-B14F-4D97-AF65-F5344CB8AC3E}">
        <p14:creationId xmlns:p14="http://schemas.microsoft.com/office/powerpoint/2010/main" val="1884977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23</a:t>
            </a:fld>
            <a:endParaRPr lang="en-US"/>
          </a:p>
        </p:txBody>
      </p:sp>
    </p:spTree>
    <p:extLst>
      <p:ext uri="{BB962C8B-B14F-4D97-AF65-F5344CB8AC3E}">
        <p14:creationId xmlns:p14="http://schemas.microsoft.com/office/powerpoint/2010/main" val="2990585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we know Wumpus is to the right of current location, and we know that the location that might have had a pit does not since there is no breeze, and we know Wumpus is to the right since in previous square there was no smell (but a breeze, but the breeze was coming from north).</a:t>
            </a:r>
          </a:p>
          <a:p>
            <a:pPr marL="171450" indent="-171450">
              <a:buFont typeface="Arial" panose="020B0604020202020204" pitchFamily="34" charset="0"/>
              <a:buChar char="•"/>
            </a:pPr>
            <a:r>
              <a:rPr lang="en-US" dirty="0"/>
              <a:t>Better not to shoot Wumpus even though we know it is to the right because it costs 10, and steps only cost 1.</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24</a:t>
            </a:fld>
            <a:endParaRPr lang="en-US"/>
          </a:p>
        </p:txBody>
      </p:sp>
    </p:spTree>
    <p:extLst>
      <p:ext uri="{BB962C8B-B14F-4D97-AF65-F5344CB8AC3E}">
        <p14:creationId xmlns:p14="http://schemas.microsoft.com/office/powerpoint/2010/main" val="3235773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Think about how this crosses over with inference in games (like Sudoku).</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28</a:t>
            </a:fld>
            <a:endParaRPr lang="en-US"/>
          </a:p>
        </p:txBody>
      </p:sp>
    </p:spTree>
    <p:extLst>
      <p:ext uri="{BB962C8B-B14F-4D97-AF65-F5344CB8AC3E}">
        <p14:creationId xmlns:p14="http://schemas.microsoft.com/office/powerpoint/2010/main" val="1714411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a:p>
            <a:r>
              <a:rPr lang="en-US" dirty="0"/>
              <a:t>https://www.cs.utexas.edu/~mooney/cs343/slide-handouts/logic.4.pdf</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ED2D5FEF-A100-4857-8722-D4E63F57E0CF}" type="slidenum">
              <a:rPr lang="en-US" smtClean="0"/>
              <a:pPr>
                <a:defRPr/>
              </a:pPr>
              <a:t>30</a:t>
            </a:fld>
            <a:endParaRPr lang="en-US"/>
          </a:p>
        </p:txBody>
      </p:sp>
    </p:spTree>
    <p:extLst>
      <p:ext uri="{BB962C8B-B14F-4D97-AF65-F5344CB8AC3E}">
        <p14:creationId xmlns:p14="http://schemas.microsoft.com/office/powerpoint/2010/main" val="3341199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R_i</a:t>
            </a:r>
            <a:r>
              <a:rPr lang="en-US" dirty="0"/>
              <a:t> ==  a rule that is in the knowledge base.</a:t>
            </a:r>
          </a:p>
          <a:p>
            <a:pPr marL="171450" indent="-171450">
              <a:buFont typeface="Arial" panose="020B0604020202020204" pitchFamily="34" charset="0"/>
              <a:buChar char="•"/>
            </a:pPr>
            <a:r>
              <a:rPr lang="en-US" dirty="0"/>
              <a:t>Each step you make observations, update the knowledge base, make new inferences (similar to Bayes Rule, but we are using a discrete framework via propositional logic).</a:t>
            </a:r>
          </a:p>
          <a:p>
            <a:pPr marL="171450" indent="-171450">
              <a:buFont typeface="Arial" panose="020B0604020202020204" pitchFamily="34" charset="0"/>
              <a:buChar char="•"/>
            </a:pPr>
            <a:r>
              <a:rPr lang="en-US" dirty="0"/>
              <a:t>Use rule 2 and rule 4 to prove target inference is true.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31</a:t>
            </a:fld>
            <a:endParaRPr lang="en-US"/>
          </a:p>
        </p:txBody>
      </p:sp>
    </p:spTree>
    <p:extLst>
      <p:ext uri="{BB962C8B-B14F-4D97-AF65-F5344CB8AC3E}">
        <p14:creationId xmlns:p14="http://schemas.microsoft.com/office/powerpoint/2010/main" val="2575284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Using brute force: this situation has 12 variables, each variable is binary; thus 2^12 = about 4k combinations; notice this is exponential, where the exponent is the number of variables and base is all possible values a variable can take (in this case T or F); thus with 100 variables, we get 2^100 variables! This is an infeasible approach as you see because number of combinations to check would be on the order of exponential.</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32</a:t>
            </a:fld>
            <a:endParaRPr lang="en-US"/>
          </a:p>
        </p:txBody>
      </p:sp>
    </p:spTree>
    <p:extLst>
      <p:ext uri="{BB962C8B-B14F-4D97-AF65-F5344CB8AC3E}">
        <p14:creationId xmlns:p14="http://schemas.microsoft.com/office/powerpoint/2010/main" val="1618854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But above approach is too complex for a computer; that is the human approach, which is able to use complex sentences.</a:t>
            </a:r>
          </a:p>
          <a:p>
            <a:pPr marL="171450" indent="-171450">
              <a:buFont typeface="Arial" panose="020B0604020202020204" pitchFamily="34" charset="0"/>
              <a:buChar char="•"/>
            </a:pPr>
            <a:r>
              <a:rPr lang="en-US" dirty="0"/>
              <a:t>Goal: we need to simplify the above approach into a way that a computer can easily and generically understand in order to prove inferences.</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33</a:t>
            </a:fld>
            <a:endParaRPr lang="en-US"/>
          </a:p>
        </p:txBody>
      </p:sp>
    </p:spTree>
    <p:extLst>
      <p:ext uri="{BB962C8B-B14F-4D97-AF65-F5344CB8AC3E}">
        <p14:creationId xmlns:p14="http://schemas.microsoft.com/office/powerpoint/2010/main" val="2606430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34</a:t>
            </a:fld>
            <a:endParaRPr lang="en-US"/>
          </a:p>
        </p:txBody>
      </p:sp>
    </p:spTree>
    <p:extLst>
      <p:ext uri="{BB962C8B-B14F-4D97-AF65-F5344CB8AC3E}">
        <p14:creationId xmlns:p14="http://schemas.microsoft.com/office/powerpoint/2010/main" val="439428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CNF = Conjunction of Disjunctions.</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35</a:t>
            </a:fld>
            <a:endParaRPr lang="en-US"/>
          </a:p>
        </p:txBody>
      </p:sp>
    </p:spTree>
    <p:extLst>
      <p:ext uri="{BB962C8B-B14F-4D97-AF65-F5344CB8AC3E}">
        <p14:creationId xmlns:p14="http://schemas.microsoft.com/office/powerpoint/2010/main" val="263517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https://www.cs.utexas.edu/~mooney/cs343/slide-handouts/logic.4.pdf</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ED2D5FEF-A100-4857-8722-D4E63F57E0CF}" type="slidenum">
              <a:rPr lang="en-US" smtClean="0"/>
              <a:pPr>
                <a:defRPr/>
              </a:pPr>
              <a:t>4</a:t>
            </a:fld>
            <a:endParaRPr lang="en-US"/>
          </a:p>
        </p:txBody>
      </p:sp>
    </p:spTree>
    <p:extLst>
      <p:ext uri="{BB962C8B-B14F-4D97-AF65-F5344CB8AC3E}">
        <p14:creationId xmlns:p14="http://schemas.microsoft.com/office/powerpoint/2010/main" val="3719726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Resolution inference rule allows you to generate new sentences by cancellations.</a:t>
            </a:r>
          </a:p>
          <a:p>
            <a:pPr marL="171450" indent="-171450">
              <a:buFont typeface="Arial" panose="020B0604020202020204" pitchFamily="34" charset="0"/>
              <a:buChar char="•"/>
            </a:pPr>
            <a:r>
              <a:rPr lang="en-US" dirty="0"/>
              <a:t>Full Resolution rule states that: </a:t>
            </a:r>
          </a:p>
          <a:p>
            <a:pPr marL="628650" lvl="1" indent="-171450">
              <a:buFont typeface="Arial" panose="020B0604020202020204" pitchFamily="34" charset="0"/>
              <a:buChar char="•"/>
            </a:pPr>
            <a:r>
              <a:rPr lang="en-US" dirty="0"/>
              <a:t>if you have a set of disjunctions (P_1 to </a:t>
            </a:r>
            <a:r>
              <a:rPr lang="en-US" dirty="0" err="1"/>
              <a:t>P_k</a:t>
            </a:r>
            <a:r>
              <a:rPr lang="en-US" dirty="0"/>
              <a:t>), and another set of disjunctions (Q_1 to </a:t>
            </a:r>
            <a:r>
              <a:rPr lang="en-US" dirty="0" err="1"/>
              <a:t>Q_n</a:t>
            </a:r>
            <a:r>
              <a:rPr lang="en-US" dirty="0"/>
              <a:t>):  (P_1…</a:t>
            </a:r>
            <a:r>
              <a:rPr lang="en-US" dirty="0" err="1"/>
              <a:t>P_k</a:t>
            </a:r>
            <a:r>
              <a:rPr lang="en-US" dirty="0"/>
              <a:t>)^(Q_1…</a:t>
            </a:r>
            <a:r>
              <a:rPr lang="en-US" dirty="0" err="1"/>
              <a:t>Q_n</a:t>
            </a:r>
            <a:r>
              <a:rPr lang="en-US" dirty="0"/>
              <a:t>)</a:t>
            </a:r>
          </a:p>
          <a:p>
            <a:pPr marL="628650" lvl="1" indent="-171450">
              <a:buFont typeface="Arial" panose="020B0604020202020204" pitchFamily="34" charset="0"/>
              <a:buChar char="•"/>
            </a:pPr>
            <a:r>
              <a:rPr lang="en-US" dirty="0"/>
              <a:t>and there is a </a:t>
            </a:r>
            <a:r>
              <a:rPr lang="en-US" dirty="0" err="1"/>
              <a:t>P_i</a:t>
            </a:r>
            <a:r>
              <a:rPr lang="en-US" dirty="0"/>
              <a:t> and </a:t>
            </a:r>
            <a:r>
              <a:rPr lang="en-US" dirty="0" err="1"/>
              <a:t>Q_j</a:t>
            </a:r>
            <a:r>
              <a:rPr lang="en-US" dirty="0"/>
              <a:t> such that </a:t>
            </a:r>
            <a:r>
              <a:rPr lang="en-US" dirty="0" err="1"/>
              <a:t>P_i</a:t>
            </a:r>
            <a:r>
              <a:rPr lang="en-US" dirty="0"/>
              <a:t> == !</a:t>
            </a:r>
            <a:r>
              <a:rPr lang="en-US" dirty="0" err="1"/>
              <a:t>Q_j</a:t>
            </a:r>
            <a:r>
              <a:rPr lang="en-US" dirty="0"/>
              <a:t> (thus </a:t>
            </a:r>
            <a:r>
              <a:rPr lang="en-US" dirty="0" err="1"/>
              <a:t>P_i</a:t>
            </a:r>
            <a:r>
              <a:rPr lang="en-US" dirty="0"/>
              <a:t> and </a:t>
            </a:r>
            <a:r>
              <a:rPr lang="en-US" dirty="0" err="1"/>
              <a:t>Q_j</a:t>
            </a:r>
            <a:r>
              <a:rPr lang="en-US" dirty="0"/>
              <a:t> are complimentary)</a:t>
            </a:r>
          </a:p>
          <a:p>
            <a:pPr marL="628650" lvl="1" indent="-171450">
              <a:buFont typeface="Arial" panose="020B0604020202020204" pitchFamily="34" charset="0"/>
              <a:buChar char="•"/>
            </a:pPr>
            <a:r>
              <a:rPr lang="en-US" dirty="0"/>
              <a:t>Then you can infer the new disjunction (P_1 || P_i-1 || P_i+1 || ... </a:t>
            </a:r>
            <a:r>
              <a:rPr lang="en-US" dirty="0" err="1"/>
              <a:t>P_k</a:t>
            </a:r>
            <a:r>
              <a:rPr lang="en-US" dirty="0"/>
              <a:t>) || (Q_1 || Q_j-1 || Q+j+1 || ... </a:t>
            </a:r>
            <a:r>
              <a:rPr lang="en-US" dirty="0" err="1"/>
              <a:t>Q_n</a:t>
            </a:r>
            <a:r>
              <a:rPr lang="en-US" dirty="0"/>
              <a:t>), where </a:t>
            </a:r>
            <a:r>
              <a:rPr lang="en-US" dirty="0" err="1"/>
              <a:t>P_i</a:t>
            </a:r>
            <a:r>
              <a:rPr lang="en-US" dirty="0"/>
              <a:t> and </a:t>
            </a:r>
            <a:r>
              <a:rPr lang="en-US" dirty="0" err="1"/>
              <a:t>Q_j</a:t>
            </a:r>
            <a:r>
              <a:rPr lang="en-US" dirty="0"/>
              <a:t> have been cancelled out in this newly formed (inferred) combined conjunctive statement.</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37</a:t>
            </a:fld>
            <a:endParaRPr lang="en-US"/>
          </a:p>
        </p:txBody>
      </p:sp>
    </p:spTree>
    <p:extLst>
      <p:ext uri="{BB962C8B-B14F-4D97-AF65-F5344CB8AC3E}">
        <p14:creationId xmlns:p14="http://schemas.microsoft.com/office/powerpoint/2010/main" val="1720817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Notice we can prove Q||R if we know P||Q and !P||R.</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38</a:t>
            </a:fld>
            <a:endParaRPr lang="en-US"/>
          </a:p>
        </p:txBody>
      </p:sp>
    </p:spTree>
    <p:extLst>
      <p:ext uri="{BB962C8B-B14F-4D97-AF65-F5344CB8AC3E}">
        <p14:creationId xmlns:p14="http://schemas.microsoft.com/office/powerpoint/2010/main" val="10761285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39</a:t>
            </a:fld>
            <a:endParaRPr lang="en-US"/>
          </a:p>
        </p:txBody>
      </p:sp>
    </p:spTree>
    <p:extLst>
      <p:ext uri="{BB962C8B-B14F-4D97-AF65-F5344CB8AC3E}">
        <p14:creationId xmlns:p14="http://schemas.microsoft.com/office/powerpoint/2010/main" val="4162938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Proof by contradiction: prove</a:t>
            </a:r>
            <a:r>
              <a:rPr lang="en-US" dirty="0">
                <a:sym typeface="Wingdings" panose="05000000000000000000" pitchFamily="2" charset="2"/>
              </a:rPr>
              <a:t></a:t>
            </a:r>
            <a:r>
              <a:rPr lang="en-US" dirty="0"/>
              <a:t> !(!KB||alpha) </a:t>
            </a:r>
            <a:r>
              <a:rPr lang="en-US" dirty="0">
                <a:sym typeface="Wingdings" panose="05000000000000000000" pitchFamily="2" charset="2"/>
              </a:rPr>
              <a:t> KB&amp;&amp;!alpha  is impossible.</a:t>
            </a:r>
          </a:p>
          <a:p>
            <a:pPr marL="628650" lvl="1" indent="-171450">
              <a:buFont typeface="Arial" panose="020B0604020202020204" pitchFamily="34" charset="0"/>
              <a:buChar char="•"/>
            </a:pPr>
            <a:r>
              <a:rPr lang="en-US" dirty="0">
                <a:sym typeface="Wingdings" panose="05000000000000000000" pitchFamily="2" charset="2"/>
              </a:rPr>
              <a:t>If you can do cancellation and get empty clause from P ^ !P, then you have a proof by contradiction, since KB^!alpha contains in its conjunction statement P^!P, which will always make the statement output to be FALSE, since no matter what P is, P^!P makes the entire conjunction statement ..^….^…^P^!P to be FALSE; thus if we take KB^!alpha, determine it to be FALSE, then re-negate it, thus FALSETRUE==!KB||alpha, which is equivalent to </a:t>
            </a:r>
            <a:r>
              <a:rPr lang="en-US" dirty="0" err="1">
                <a:sym typeface="Wingdings" panose="05000000000000000000" pitchFamily="2" charset="2"/>
              </a:rPr>
              <a:t>KBalpha</a:t>
            </a:r>
            <a:r>
              <a:rPr lang="en-US" dirty="0">
                <a:sym typeface="Wingdings" panose="05000000000000000000" pitchFamily="2" charset="2"/>
              </a:rPr>
              <a:t> == proven TRUE; we already know KB is true; so then </a:t>
            </a:r>
            <a:r>
              <a:rPr lang="en-US" dirty="0" err="1">
                <a:sym typeface="Wingdings" panose="05000000000000000000" pitchFamily="2" charset="2"/>
              </a:rPr>
              <a:t>KBalpha</a:t>
            </a:r>
            <a:r>
              <a:rPr lang="en-US" dirty="0">
                <a:sym typeface="Wingdings" panose="05000000000000000000" pitchFamily="2" charset="2"/>
              </a:rPr>
              <a:t> depends on alpha, and we have proven </a:t>
            </a:r>
            <a:r>
              <a:rPr lang="en-US" dirty="0" err="1">
                <a:sym typeface="Wingdings" panose="05000000000000000000" pitchFamily="2" charset="2"/>
              </a:rPr>
              <a:t>KBalpha</a:t>
            </a:r>
            <a:r>
              <a:rPr lang="en-US" dirty="0">
                <a:sym typeface="Wingdings" panose="05000000000000000000" pitchFamily="2" charset="2"/>
              </a:rPr>
              <a:t> to be true; thus we know alpha is true!</a:t>
            </a:r>
          </a:p>
          <a:p>
            <a:pPr marL="628650" lvl="1" indent="-171450">
              <a:buFont typeface="Arial" panose="020B0604020202020204" pitchFamily="34" charset="0"/>
              <a:buChar char="•"/>
            </a:pPr>
            <a:r>
              <a:rPr lang="en-US" dirty="0">
                <a:sym typeface="Wingdings" panose="05000000000000000000" pitchFamily="2" charset="2"/>
              </a:rPr>
              <a:t>Goal is to simplify sentences (and thus create a new, simpler sentence in the KB), by finding cancellations.</a:t>
            </a:r>
          </a:p>
          <a:p>
            <a:pPr marL="171450" lvl="0" indent="-171450">
              <a:buFont typeface="Arial" panose="020B0604020202020204" pitchFamily="34" charset="0"/>
              <a:buChar char="•"/>
            </a:pPr>
            <a:r>
              <a:rPr lang="en-US" sz="1200" dirty="0"/>
              <a:t>IMPORTANT NOTE: KB MUST RESOLVE TO TRUE (KB=TRUE) IN ORDER FOR RESOLUTION INFERENCE RULE TO BE USEFUL/APPLICABLE! Otherwise </a:t>
            </a:r>
            <a:r>
              <a:rPr lang="en-US" sz="1200" dirty="0" err="1"/>
              <a:t>KB</a:t>
            </a:r>
            <a:r>
              <a:rPr lang="en-US" sz="1200" dirty="0" err="1">
                <a:sym typeface="Wingdings" panose="05000000000000000000" pitchFamily="2" charset="2"/>
              </a:rPr>
              <a:t>alpha</a:t>
            </a:r>
            <a:r>
              <a:rPr lang="en-US" sz="1200" dirty="0">
                <a:sym typeface="Wingdings" panose="05000000000000000000" pitchFamily="2" charset="2"/>
              </a:rPr>
              <a:t> when KB=false always resolves to TRUE but will not tell us alpha nor can we infer (build a truth table to prove it!  KB must be true </a:t>
            </a:r>
            <a:r>
              <a:rPr lang="en-US" sz="1200">
                <a:sym typeface="Wingdings" panose="05000000000000000000" pitchFamily="2" charset="2"/>
              </a:rPr>
              <a:t>in order to make such an inference about alpha).</a:t>
            </a:r>
            <a:endParaRPr lang="en-US" sz="1200" dirty="0"/>
          </a:p>
          <a:p>
            <a:pPr marL="171450" lvl="0" indent="-171450">
              <a:buFont typeface="Arial" panose="020B0604020202020204" pitchFamily="34" charset="0"/>
              <a:buChar char="•"/>
            </a:pPr>
            <a:r>
              <a:rPr lang="en-US" sz="1200" dirty="0"/>
              <a:t>REMEMBER: A </a:t>
            </a:r>
            <a:r>
              <a:rPr lang="en-US" sz="1200" dirty="0">
                <a:sym typeface="Wingdings" panose="05000000000000000000" pitchFamily="2" charset="2"/>
              </a:rPr>
              <a:t> B means if A is true then B is true: so we aim to infer alpha, </a:t>
            </a:r>
            <a:r>
              <a:rPr lang="en-US" sz="1200" dirty="0" err="1">
                <a:sym typeface="Wingdings" panose="05000000000000000000" pitchFamily="2" charset="2"/>
              </a:rPr>
              <a:t>KBalpha</a:t>
            </a:r>
            <a:r>
              <a:rPr lang="en-US" sz="1200" dirty="0">
                <a:sym typeface="Wingdings" panose="05000000000000000000" pitchFamily="2" charset="2"/>
              </a:rPr>
              <a:t>, means KB MUST BE TRUE  if KB is true then Alpha is true, then we aim to infer Alpha (which could be T or F if KB is true; so we need to infer it).</a:t>
            </a:r>
            <a:endParaRPr lang="en-US" sz="1200" dirty="0"/>
          </a:p>
          <a:p>
            <a:pPr marL="1085850" lvl="2" indent="-171450">
              <a:buFont typeface="Arial" panose="020B0604020202020204" pitchFamily="34" charset="0"/>
              <a:buChar char="•"/>
            </a:pPr>
            <a:endParaRPr lang="en-US" dirty="0">
              <a:sym typeface="Wingdings" panose="05000000000000000000" pitchFamily="2" charset="2"/>
            </a:endParaRPr>
          </a:p>
          <a:p>
            <a:pPr algn="l"/>
            <a:r>
              <a:rPr lang="en-US" b="0" i="0" dirty="0">
                <a:solidFill>
                  <a:srgbClr val="202124"/>
                </a:solidFill>
                <a:effectLst/>
                <a:latin typeface="Roboto" panose="02000000000000000000" pitchFamily="2" charset="0"/>
              </a:rPr>
              <a:t>Boolean Satisfiability Problem</a:t>
            </a:r>
          </a:p>
          <a:p>
            <a:r>
              <a:rPr lang="en-US" b="0" i="0" dirty="0">
                <a:solidFill>
                  <a:srgbClr val="202124"/>
                </a:solidFill>
                <a:effectLst/>
                <a:latin typeface="Roboto" panose="02000000000000000000" pitchFamily="2" charset="0"/>
              </a:rPr>
              <a:t>Satisfiable : If the Boolean variables can be assigned values such that the formula turns out to be TRUE, then we say that the formula is satisfiable. Unsatisfiable : </a:t>
            </a:r>
            <a:r>
              <a:rPr lang="en-US" b="1" i="0" dirty="0">
                <a:solidFill>
                  <a:srgbClr val="202124"/>
                </a:solidFill>
                <a:effectLst/>
                <a:latin typeface="Roboto" panose="02000000000000000000" pitchFamily="2" charset="0"/>
              </a:rPr>
              <a:t>If it is not possible to assign such values</a:t>
            </a:r>
            <a:r>
              <a:rPr lang="en-US" b="0" i="0" dirty="0">
                <a:solidFill>
                  <a:srgbClr val="202124"/>
                </a:solidFill>
                <a:effectLst/>
                <a:latin typeface="Roboto" panose="02000000000000000000" pitchFamily="2" charset="0"/>
              </a:rPr>
              <a:t>, then we say that the formula is unsatisfiable</a:t>
            </a: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40</a:t>
            </a:fld>
            <a:endParaRPr lang="en-US"/>
          </a:p>
        </p:txBody>
      </p:sp>
    </p:spTree>
    <p:extLst>
      <p:ext uri="{BB962C8B-B14F-4D97-AF65-F5344CB8AC3E}">
        <p14:creationId xmlns:p14="http://schemas.microsoft.com/office/powerpoint/2010/main" val="3649807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much better than brute force; and does not take up so much time or space.</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43</a:t>
            </a:fld>
            <a:endParaRPr lang="en-US"/>
          </a:p>
        </p:txBody>
      </p:sp>
    </p:spTree>
    <p:extLst>
      <p:ext uri="{BB962C8B-B14F-4D97-AF65-F5344CB8AC3E}">
        <p14:creationId xmlns:p14="http://schemas.microsoft.com/office/powerpoint/2010/main" val="3046807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can use horn clause with chain rule to be able to solve an inference in linear time.</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46</a:t>
            </a:fld>
            <a:endParaRPr lang="en-US"/>
          </a:p>
        </p:txBody>
      </p:sp>
    </p:spTree>
    <p:extLst>
      <p:ext uri="{BB962C8B-B14F-4D97-AF65-F5344CB8AC3E}">
        <p14:creationId xmlns:p14="http://schemas.microsoft.com/office/powerpoint/2010/main" val="3051109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can use chain rule to prove the value of Q</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49</a:t>
            </a:fld>
            <a:endParaRPr lang="en-US"/>
          </a:p>
        </p:txBody>
      </p:sp>
    </p:spTree>
    <p:extLst>
      <p:ext uri="{BB962C8B-B14F-4D97-AF65-F5344CB8AC3E}">
        <p14:creationId xmlns:p14="http://schemas.microsoft.com/office/powerpoint/2010/main" val="870084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right column gives the number of unknown symbols on the left side of each implication.</a:t>
            </a:r>
          </a:p>
          <a:p>
            <a:pPr marL="171450" indent="-171450">
              <a:buFont typeface="Arial" panose="020B0604020202020204" pitchFamily="34" charset="0"/>
              <a:buChar char="•"/>
            </a:pPr>
            <a:r>
              <a:rPr lang="en-US" dirty="0"/>
              <a:t>At each step, one of the symbols on the agenda is revealed, which eventually moves some of the statements towards 0 elements unknown on the left side.</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50</a:t>
            </a:fld>
            <a:endParaRPr lang="en-US"/>
          </a:p>
        </p:txBody>
      </p:sp>
    </p:spTree>
    <p:extLst>
      <p:ext uri="{BB962C8B-B14F-4D97-AF65-F5344CB8AC3E}">
        <p14:creationId xmlns:p14="http://schemas.microsoft.com/office/powerpoint/2010/main" val="29505197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cannot express natural language using propositional logic; need first-order logic for this.</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57</a:t>
            </a:fld>
            <a:endParaRPr lang="en-US"/>
          </a:p>
        </p:txBody>
      </p:sp>
    </p:spTree>
    <p:extLst>
      <p:ext uri="{BB962C8B-B14F-4D97-AF65-F5344CB8AC3E}">
        <p14:creationId xmlns:p14="http://schemas.microsoft.com/office/powerpoint/2010/main" val="18853813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64</a:t>
            </a:fld>
            <a:endParaRPr lang="en-US"/>
          </a:p>
        </p:txBody>
      </p:sp>
    </p:spTree>
    <p:extLst>
      <p:ext uri="{BB962C8B-B14F-4D97-AF65-F5344CB8AC3E}">
        <p14:creationId xmlns:p14="http://schemas.microsoft.com/office/powerpoint/2010/main" val="1517677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6</a:t>
            </a:fld>
            <a:endParaRPr lang="en-US"/>
          </a:p>
        </p:txBody>
      </p:sp>
    </p:spTree>
    <p:extLst>
      <p:ext uri="{BB962C8B-B14F-4D97-AF65-F5344CB8AC3E}">
        <p14:creationId xmlns:p14="http://schemas.microsoft.com/office/powerpoint/2010/main" val="2980456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Biconditional = bidirectional implication.</a:t>
            </a:r>
          </a:p>
          <a:p>
            <a:pPr marL="171450" indent="-171450">
              <a:buFont typeface="Arial" panose="020B0604020202020204" pitchFamily="34" charset="0"/>
              <a:buChar char="•"/>
            </a:pPr>
            <a:r>
              <a:rPr lang="en-US" dirty="0"/>
              <a:t>Remember, for implication: implication is always true if left-side operand is false (because if entire implication is </a:t>
            </a:r>
            <a:r>
              <a:rPr lang="en-US" dirty="0" err="1"/>
              <a:t>false</a:t>
            </a:r>
            <a:r>
              <a:rPr lang="en-US" dirty="0" err="1">
                <a:sym typeface="Wingdings" panose="05000000000000000000" pitchFamily="2" charset="2"/>
              </a:rPr>
              <a:t>when</a:t>
            </a:r>
            <a:r>
              <a:rPr lang="en-US" dirty="0">
                <a:sym typeface="Wingdings" panose="05000000000000000000" pitchFamily="2" charset="2"/>
              </a:rPr>
              <a:t> left operand is false</a:t>
            </a:r>
            <a:r>
              <a:rPr lang="en-US" dirty="0"/>
              <a:t>, then output is always true).</a:t>
            </a:r>
          </a:p>
          <a:p>
            <a:pPr marL="628650" lvl="1" indent="-171450">
              <a:buFont typeface="Arial" panose="020B0604020202020204" pitchFamily="34" charset="0"/>
              <a:buChar char="•"/>
            </a:pPr>
            <a:r>
              <a:rPr lang="en-US" dirty="0"/>
              <a:t>Else, if left-side is true, then right operand determines the final output (true or false).</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8</a:t>
            </a:fld>
            <a:endParaRPr lang="en-US"/>
          </a:p>
        </p:txBody>
      </p:sp>
    </p:spTree>
    <p:extLst>
      <p:ext uri="{BB962C8B-B14F-4D97-AF65-F5344CB8AC3E}">
        <p14:creationId xmlns:p14="http://schemas.microsoft.com/office/powerpoint/2010/main" val="2172317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can prove, for example, contraposition logical equivalence above by contradiction.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12</a:t>
            </a:fld>
            <a:endParaRPr lang="en-US"/>
          </a:p>
        </p:txBody>
      </p:sp>
    </p:spTree>
    <p:extLst>
      <p:ext uri="{BB962C8B-B14F-4D97-AF65-F5344CB8AC3E}">
        <p14:creationId xmlns:p14="http://schemas.microsoft.com/office/powerpoint/2010/main" val="3100956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Above, brute force approach to prove equivalences of outcomes for all possible P and Q combinations.</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14</a:t>
            </a:fld>
            <a:endParaRPr lang="en-US"/>
          </a:p>
        </p:txBody>
      </p:sp>
    </p:spTree>
    <p:extLst>
      <p:ext uri="{BB962C8B-B14F-4D97-AF65-F5344CB8AC3E}">
        <p14:creationId xmlns:p14="http://schemas.microsoft.com/office/powerpoint/2010/main" val="2109238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Notice how we are proving chain rule: Q and R are never known, but we can still determine P</a:t>
            </a:r>
            <a:r>
              <a:rPr lang="en-US" dirty="0">
                <a:sym typeface="Wingdings" panose="05000000000000000000" pitchFamily="2" charset="2"/>
              </a:rPr>
              <a:t>R since we know PQ and QR.</a:t>
            </a: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16</a:t>
            </a:fld>
            <a:endParaRPr lang="en-US"/>
          </a:p>
        </p:txBody>
      </p:sp>
    </p:spTree>
    <p:extLst>
      <p:ext uri="{BB962C8B-B14F-4D97-AF65-F5344CB8AC3E}">
        <p14:creationId xmlns:p14="http://schemas.microsoft.com/office/powerpoint/2010/main" val="3225115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With implication statements, we normally do not care about left side when it is false (the especially important thing is when left operand is true and thus the implication is true, and thus we can determine the output based on right operand); but for the purposes of propositional logic analysis, we have to establish that the statement is true whenever the left operand is false.</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17</a:t>
            </a:fld>
            <a:endParaRPr lang="en-US"/>
          </a:p>
        </p:txBody>
      </p:sp>
    </p:spTree>
    <p:extLst>
      <p:ext uri="{BB962C8B-B14F-4D97-AF65-F5344CB8AC3E}">
        <p14:creationId xmlns:p14="http://schemas.microsoft.com/office/powerpoint/2010/main" val="2357836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20</a:t>
            </a:fld>
            <a:endParaRPr lang="en-US"/>
          </a:p>
        </p:txBody>
      </p:sp>
    </p:spTree>
    <p:extLst>
      <p:ext uri="{BB962C8B-B14F-4D97-AF65-F5344CB8AC3E}">
        <p14:creationId xmlns:p14="http://schemas.microsoft.com/office/powerpoint/2010/main" val="4183343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122363"/>
            <a:ext cx="10668000" cy="2387600"/>
          </a:xfrm>
        </p:spPr>
        <p:txBody>
          <a:bodyPr anchor="b">
            <a:normAutofit/>
          </a:bodyPr>
          <a:lstStyle>
            <a:lvl1pPr algn="ctr">
              <a:defRPr sz="4800" b="1" i="0">
                <a:latin typeface="Candara" panose="020E0502030303020204" pitchFamily="34" charset="0"/>
                <a:cs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812800" y="3602038"/>
            <a:ext cx="10668000" cy="2341562"/>
          </a:xfrm>
        </p:spPr>
        <p:txBody>
          <a:bodyPr/>
          <a:lstStyle>
            <a:lvl1pPr marL="0" indent="0" algn="ctr">
              <a:buNone/>
              <a:defRPr sz="2400" b="0" i="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234148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987552"/>
          </a:xfrm>
        </p:spPr>
        <p:txBody>
          <a:bodyPr/>
          <a:lstStyle>
            <a:lvl1pPr>
              <a:defRPr b="1" i="0">
                <a:latin typeface="Candara" panose="020E0502030303020204" pitchFamily="34" charset="0"/>
                <a:cs typeface="Calibri" panose="020F0502020204030204" pitchFamily="34" charset="0"/>
              </a:defRPr>
            </a:lvl1pPr>
          </a:lstStyle>
          <a:p>
            <a:r>
              <a:rPr kumimoji="0" lang="en-US" dirty="0"/>
              <a:t>Click to edit Master title style</a:t>
            </a:r>
          </a:p>
        </p:txBody>
      </p:sp>
      <p:sp>
        <p:nvSpPr>
          <p:cNvPr id="3" name="Content Placeholder 2"/>
          <p:cNvSpPr>
            <a:spLocks noGrp="1"/>
          </p:cNvSpPr>
          <p:nvPr>
            <p:ph idx="1" hasCustomPrompt="1"/>
          </p:nvPr>
        </p:nvSpPr>
        <p:spPr/>
        <p:txBody>
          <a:bodyPr vert="horz" lIns="54864" tIns="91440" rtlCol="0">
            <a:normAutofit/>
          </a:bodyPr>
          <a:lstStyle>
            <a:lvl1pPr>
              <a:defRPr lang="en-US" dirty="0" smtClean="0"/>
            </a:lvl1pPr>
            <a:lvl2pPr>
              <a:defRPr lang="en-US" dirty="0" smtClean="0"/>
            </a:lvl2pPr>
            <a:lvl3pPr>
              <a:defRPr lang="en-US" dirty="0" smtClean="0"/>
            </a:lvl3pPr>
            <a:lvl4pPr>
              <a:defRPr lang="en-US" dirty="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lvl1pPr>
              <a:defRPr/>
            </a:lvl1pPr>
          </a:lstStyle>
          <a:p>
            <a:pPr>
              <a:defRPr/>
            </a:pPr>
            <a:fld id="{CCF77436-EC8C-4AA7-8F7E-35D67B363DD7}" type="slidenum">
              <a:rPr lang="en-US" smtClean="0"/>
              <a:pPr>
                <a:defRPr/>
              </a:pPr>
              <a:t>‹#›</a:t>
            </a:fld>
            <a:endParaRPr lang="en-US" dirty="0"/>
          </a:p>
        </p:txBody>
      </p:sp>
    </p:spTree>
    <p:extLst>
      <p:ext uri="{BB962C8B-B14F-4D97-AF65-F5344CB8AC3E}">
        <p14:creationId xmlns:p14="http://schemas.microsoft.com/office/powerpoint/2010/main" val="17645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Candara" panose="020E0502030303020204" pitchFamily="34" charset="0"/>
                <a:cs typeface="Calibri" panose="020F0502020204030204" pitchFamily="34" charset="0"/>
              </a:defRPr>
            </a:lvl1pPr>
          </a:lstStyle>
          <a:p>
            <a:r>
              <a:rPr kumimoji="0" lang="en-US" dirty="0"/>
              <a:t>Click to edit Master title style</a:t>
            </a:r>
          </a:p>
        </p:txBody>
      </p:sp>
      <p:sp>
        <p:nvSpPr>
          <p:cNvPr id="3" name="Content Placeholder 2"/>
          <p:cNvSpPr>
            <a:spLocks noGrp="1"/>
          </p:cNvSpPr>
          <p:nvPr>
            <p:ph sz="half" idx="1" hasCustomPrompt="1"/>
          </p:nvPr>
        </p:nvSpPr>
        <p:spPr>
          <a:xfrm>
            <a:off x="609600" y="1295400"/>
            <a:ext cx="5384800" cy="5504688"/>
          </a:xfrm>
        </p:spPr>
        <p:txBody>
          <a:bodyPr lIns="91440"/>
          <a:lstStyle>
            <a:lvl1pPr marL="233363" indent="-222250" eaLnBrk="1" latinLnBrk="0" hangingPunct="1">
              <a:tabLst/>
              <a:defRPr sz="2800"/>
            </a:lvl1pPr>
            <a:lvl2pPr marL="458788" indent="-225425" eaLnBrk="1" latinLnBrk="0" hangingPunct="1">
              <a:tabLst/>
              <a:defRPr sz="2400"/>
            </a:lvl2pPr>
            <a:lvl3pPr marL="628650" indent="-169863" eaLnBrk="1" latinLnBrk="0" hangingPunct="1">
              <a:tabLst/>
              <a:defRPr sz="2000"/>
            </a:lvl3pPr>
            <a:lvl4pPr marL="1087438" indent="-292100" eaLnBrk="1" latinLnBrk="0" hangingPunct="1">
              <a:tabLst/>
              <a:defRPr sz="1800"/>
            </a:lvl4pPr>
            <a:lvl5pPr marL="1492250" indent="-203200" eaLnBrk="1" latinLnBrk="0" hangingPunct="1">
              <a:tabLst/>
              <a:defRPr sz="1800"/>
            </a:lvl5pPr>
            <a:lvl6pPr>
              <a:defRPr sz="1800"/>
            </a:lvl6pPr>
            <a:lvl7pPr>
              <a:defRPr sz="1800"/>
            </a:lvl7pPr>
            <a:lvl8pPr>
              <a:defRPr sz="1800"/>
            </a:lvl8pPr>
            <a:lvl9pPr>
              <a:defRPr sz="1800"/>
            </a:lvl9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p:txBody>
      </p:sp>
      <p:sp>
        <p:nvSpPr>
          <p:cNvPr id="4" name="Content Placeholder 3"/>
          <p:cNvSpPr>
            <a:spLocks noGrp="1"/>
          </p:cNvSpPr>
          <p:nvPr>
            <p:ph sz="half" idx="2" hasCustomPrompt="1"/>
          </p:nvPr>
        </p:nvSpPr>
        <p:spPr>
          <a:xfrm>
            <a:off x="6197600" y="1295400"/>
            <a:ext cx="5384800" cy="5504688"/>
          </a:xfrm>
        </p:spPr>
        <p:txBody>
          <a:bodyPr vert="horz" lIns="91440" tIns="91440" rtlCol="0">
            <a:normAutofit/>
          </a:bodyPr>
          <a:lstStyle>
            <a:lvl1pPr>
              <a:defRPr lang="en-US" sz="2800" dirty="0"/>
            </a:lvl1pPr>
            <a:lvl2pPr>
              <a:defRPr lang="en-US" sz="2400" dirty="0"/>
            </a:lvl2pPr>
            <a:lvl3pPr>
              <a:defRPr lang="en-US" sz="2000" dirty="0"/>
            </a:lvl3pPr>
          </a:lstStyle>
          <a:p>
            <a:pPr marL="233363" lvl="0" indent="-222250"/>
            <a:r>
              <a:rPr lang="en-US" dirty="0"/>
              <a:t>Click to edit Master text styles</a:t>
            </a:r>
          </a:p>
          <a:p>
            <a:pPr marL="458788" lvl="1" indent="-225425"/>
            <a:r>
              <a:rPr lang="en-US" dirty="0"/>
              <a:t>Second level</a:t>
            </a:r>
          </a:p>
          <a:p>
            <a:pPr marL="628650" lvl="2" indent="-169863"/>
            <a:r>
              <a:rPr lang="en-US" dirty="0"/>
              <a:t>Third level</a:t>
            </a:r>
          </a:p>
        </p:txBody>
      </p:sp>
      <p:sp>
        <p:nvSpPr>
          <p:cNvPr id="7" name="Slide Number Placeholder 6"/>
          <p:cNvSpPr>
            <a:spLocks noGrp="1"/>
          </p:cNvSpPr>
          <p:nvPr>
            <p:ph type="sldNum" sz="quarter" idx="12"/>
          </p:nvPr>
        </p:nvSpPr>
        <p:spPr/>
        <p:txBody>
          <a:bodyPr/>
          <a:lstStyle>
            <a:lvl1pPr>
              <a:defRPr/>
            </a:lvl1pPr>
          </a:lstStyle>
          <a:p>
            <a:pPr>
              <a:defRPr/>
            </a:pPr>
            <a:fld id="{59691F2A-7CE9-4380-9B83-8F8761DC27C0}" type="slidenum">
              <a:rPr lang="en-US" smtClean="0"/>
              <a:pPr>
                <a:defRPr/>
              </a:pPr>
              <a:t>‹#›</a:t>
            </a:fld>
            <a:endParaRPr lang="en-US" dirty="0"/>
          </a:p>
        </p:txBody>
      </p:sp>
    </p:spTree>
    <p:extLst>
      <p:ext uri="{BB962C8B-B14F-4D97-AF65-F5344CB8AC3E}">
        <p14:creationId xmlns:p14="http://schemas.microsoft.com/office/powerpoint/2010/main" val="2216414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Candara" panose="020E0502030303020204" pitchFamily="34" charset="0"/>
                <a:cs typeface="Calibri" panose="020F0502020204030204" pitchFamily="34" charset="0"/>
              </a:defRPr>
            </a:lvl1pPr>
            <a:extLst/>
          </a:lstStyle>
          <a:p>
            <a:r>
              <a:rPr kumimoji="0" lang="en-US" dirty="0"/>
              <a:t>Click to edit Master title style</a:t>
            </a:r>
          </a:p>
        </p:txBody>
      </p:sp>
      <p:sp>
        <p:nvSpPr>
          <p:cNvPr id="3" name="Text Placeholder 2"/>
          <p:cNvSpPr>
            <a:spLocks noGrp="1"/>
          </p:cNvSpPr>
          <p:nvPr>
            <p:ph type="body" idx="1"/>
          </p:nvPr>
        </p:nvSpPr>
        <p:spPr>
          <a:xfrm>
            <a:off x="609600" y="1295401"/>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dirty="0"/>
              <a:t>Click to edit Master text styles</a:t>
            </a:r>
          </a:p>
        </p:txBody>
      </p:sp>
      <p:sp>
        <p:nvSpPr>
          <p:cNvPr id="4" name="Content Placeholder 3"/>
          <p:cNvSpPr>
            <a:spLocks noGrp="1"/>
          </p:cNvSpPr>
          <p:nvPr>
            <p:ph sz="half" idx="2" hasCustomPrompt="1"/>
          </p:nvPr>
        </p:nvSpPr>
        <p:spPr>
          <a:xfrm>
            <a:off x="609600" y="2023338"/>
            <a:ext cx="5386917" cy="4377462"/>
          </a:xfrm>
        </p:spPr>
        <p:txBody>
          <a:bodyPr vert="horz" lIns="91440" tIns="91440" rtlCol="0">
            <a:normAutofit/>
          </a:bodyPr>
          <a:lstStyle>
            <a:lvl1pPr>
              <a:defRPr lang="en-US" sz="2800" dirty="0"/>
            </a:lvl1pPr>
            <a:lvl2pPr>
              <a:defRPr lang="en-US" sz="2400" dirty="0"/>
            </a:lvl2pPr>
            <a:lvl3pPr>
              <a:defRPr lang="en-US" sz="2000" dirty="0"/>
            </a:lvl3pPr>
          </a:lstStyle>
          <a:p>
            <a:pPr marL="233363" lvl="0" indent="-222250"/>
            <a:r>
              <a:rPr lang="en-US" dirty="0"/>
              <a:t>Click to edit Master text styles</a:t>
            </a:r>
          </a:p>
          <a:p>
            <a:pPr marL="458788" lvl="1" indent="-225425"/>
            <a:r>
              <a:rPr lang="en-US" dirty="0"/>
              <a:t>Second level</a:t>
            </a:r>
          </a:p>
          <a:p>
            <a:pPr marL="628650" lvl="2" indent="-169863"/>
            <a:r>
              <a:rPr lang="en-US" dirty="0"/>
              <a:t>Third level</a:t>
            </a:r>
            <a:endParaRPr kumimoji="0" lang="en-US" dirty="0"/>
          </a:p>
        </p:txBody>
      </p:sp>
      <p:sp>
        <p:nvSpPr>
          <p:cNvPr id="5" name="Text Placeholder 4"/>
          <p:cNvSpPr>
            <a:spLocks noGrp="1"/>
          </p:cNvSpPr>
          <p:nvPr>
            <p:ph type="body" sz="quarter" idx="3"/>
          </p:nvPr>
        </p:nvSpPr>
        <p:spPr>
          <a:xfrm>
            <a:off x="6193368" y="1295401"/>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dirty="0"/>
              <a:t>Click to edit Master text styles</a:t>
            </a:r>
          </a:p>
        </p:txBody>
      </p:sp>
      <p:sp>
        <p:nvSpPr>
          <p:cNvPr id="6" name="Content Placeholder 5"/>
          <p:cNvSpPr>
            <a:spLocks noGrp="1"/>
          </p:cNvSpPr>
          <p:nvPr>
            <p:ph sz="quarter" idx="4" hasCustomPrompt="1"/>
          </p:nvPr>
        </p:nvSpPr>
        <p:spPr>
          <a:xfrm>
            <a:off x="6193368" y="2023338"/>
            <a:ext cx="5389033" cy="4377462"/>
          </a:xfrm>
        </p:spPr>
        <p:txBody>
          <a:bodyPr vert="horz" lIns="91440" tIns="91440" rtlCol="0">
            <a:normAutofit/>
          </a:bodyPr>
          <a:lstStyle>
            <a:lvl1pPr>
              <a:defRPr lang="en-US" sz="2800" dirty="0"/>
            </a:lvl1pPr>
            <a:lvl2pPr>
              <a:defRPr lang="en-US" sz="2400" dirty="0"/>
            </a:lvl2pPr>
            <a:lvl3pPr>
              <a:defRPr lang="en-US" sz="2000" dirty="0"/>
            </a:lvl3pPr>
          </a:lstStyle>
          <a:p>
            <a:pPr marL="233363" lvl="0" indent="-222250"/>
            <a:r>
              <a:rPr lang="en-US" dirty="0"/>
              <a:t>Click to edit Master text styles</a:t>
            </a:r>
          </a:p>
          <a:p>
            <a:pPr marL="458788" lvl="1" indent="-225425"/>
            <a:r>
              <a:rPr lang="en-US" dirty="0"/>
              <a:t>Second level</a:t>
            </a:r>
          </a:p>
          <a:p>
            <a:pPr marL="628650" lvl="2" indent="-169863"/>
            <a:r>
              <a:rPr lang="en-US" dirty="0"/>
              <a:t>Third level</a:t>
            </a:r>
            <a:endParaRPr kumimoji="0" lang="en-US" dirty="0"/>
          </a:p>
        </p:txBody>
      </p:sp>
      <p:sp>
        <p:nvSpPr>
          <p:cNvPr id="9" name="Slide Number Placeholder 8"/>
          <p:cNvSpPr>
            <a:spLocks noGrp="1"/>
          </p:cNvSpPr>
          <p:nvPr>
            <p:ph type="sldNum" sz="quarter" idx="12"/>
          </p:nvPr>
        </p:nvSpPr>
        <p:spPr/>
        <p:txBody>
          <a:bodyPr/>
          <a:lstStyle>
            <a:lvl1pPr>
              <a:defRPr/>
            </a:lvl1pPr>
          </a:lstStyle>
          <a:p>
            <a:pPr>
              <a:defRPr/>
            </a:pPr>
            <a:fld id="{D529AFAA-5049-4726-B621-D5424D250258}" type="slidenum">
              <a:rPr lang="en-US" smtClean="0"/>
              <a:pPr>
                <a:defRPr/>
              </a:pPr>
              <a:t>‹#›</a:t>
            </a:fld>
            <a:endParaRPr lang="en-US" dirty="0"/>
          </a:p>
        </p:txBody>
      </p:sp>
    </p:spTree>
    <p:extLst>
      <p:ext uri="{BB962C8B-B14F-4D97-AF65-F5344CB8AC3E}">
        <p14:creationId xmlns:p14="http://schemas.microsoft.com/office/powerpoint/2010/main" val="772359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Candara" panose="020E0502030303020204" pitchFamily="34" charset="0"/>
                <a:cs typeface="Calibri" panose="020F0502020204030204" pitchFamily="34" charset="0"/>
              </a:defRPr>
            </a:lvl1pPr>
          </a:lstStyle>
          <a:p>
            <a:r>
              <a:rPr kumimoji="0" lang="en-US" dirty="0"/>
              <a:t>Click to edit Master title style</a:t>
            </a:r>
          </a:p>
        </p:txBody>
      </p:sp>
      <p:sp>
        <p:nvSpPr>
          <p:cNvPr id="5" name="Slide Number Placeholder 4"/>
          <p:cNvSpPr>
            <a:spLocks noGrp="1"/>
          </p:cNvSpPr>
          <p:nvPr>
            <p:ph type="sldNum" sz="quarter" idx="12"/>
          </p:nvPr>
        </p:nvSpPr>
        <p:spPr/>
        <p:txBody>
          <a:bodyPr/>
          <a:lstStyle>
            <a:lvl1pPr>
              <a:defRPr/>
            </a:lvl1pPr>
          </a:lstStyle>
          <a:p>
            <a:pPr>
              <a:defRPr/>
            </a:pPr>
            <a:fld id="{14DEAD52-71AB-4B9A-8984-E0E28FAD1E9A}" type="slidenum">
              <a:rPr lang="en-US" smtClean="0"/>
              <a:pPr>
                <a:defRPr/>
              </a:pPr>
              <a:t>‹#›</a:t>
            </a:fld>
            <a:endParaRPr lang="en-US" dirty="0"/>
          </a:p>
        </p:txBody>
      </p:sp>
    </p:spTree>
    <p:extLst>
      <p:ext uri="{BB962C8B-B14F-4D97-AF65-F5344CB8AC3E}">
        <p14:creationId xmlns:p14="http://schemas.microsoft.com/office/powerpoint/2010/main" val="296443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pPr>
              <a:defRPr/>
            </a:pPr>
            <a:fld id="{49C84A48-F170-472E-A000-A1CC1E22CF64}" type="slidenum">
              <a:rPr lang="en-US" smtClean="0"/>
              <a:pPr>
                <a:defRPr/>
              </a:pPr>
              <a:t>‹#›</a:t>
            </a:fld>
            <a:endParaRPr lang="en-US" dirty="0"/>
          </a:p>
        </p:txBody>
      </p:sp>
    </p:spTree>
    <p:extLst>
      <p:ext uri="{BB962C8B-B14F-4D97-AF65-F5344CB8AC3E}">
        <p14:creationId xmlns:p14="http://schemas.microsoft.com/office/powerpoint/2010/main" val="2332798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0" i="0"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b="0" i="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Date Placeholder 3"/>
          <p:cNvSpPr>
            <a:spLocks noGrp="1" noChangeArrowheads="1"/>
          </p:cNvSpPr>
          <p:nvPr>
            <p:ph type="dt" sz="half" idx="10"/>
          </p:nvPr>
        </p:nvSpPr>
        <p:spPr>
          <a:xfrm>
            <a:off x="914400" y="6248400"/>
            <a:ext cx="25400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smtClean="0">
                <a:latin typeface="Comic Sans MS" pitchFamily="-108" charset="0"/>
              </a:defRPr>
            </a:lvl1pPr>
          </a:lstStyle>
          <a:p>
            <a:pPr>
              <a:defRPr/>
            </a:pPr>
            <a:endParaRPr lang="en-US"/>
          </a:p>
        </p:txBody>
      </p:sp>
      <p:sp>
        <p:nvSpPr>
          <p:cNvPr id="5" name="Rectangle 6"/>
          <p:cNvSpPr>
            <a:spLocks noGrp="1" noChangeArrowheads="1"/>
          </p:cNvSpPr>
          <p:nvPr>
            <p:ph type="sldNum" sz="quarter" idx="11"/>
          </p:nvPr>
        </p:nvSpPr>
        <p:spPr/>
        <p:txBody>
          <a:bodyPr/>
          <a:lstStyle>
            <a:lvl1pPr>
              <a:defRPr b="0" i="0" smtClean="0"/>
            </a:lvl1pPr>
          </a:lstStyle>
          <a:p>
            <a:pPr>
              <a:defRPr/>
            </a:pPr>
            <a:fld id="{91C9A2D8-CE00-47B3-8EEF-98020CE2C9E1}" type="slidenum">
              <a:rPr lang="en-US" smtClean="0"/>
              <a:pPr>
                <a:defRPr/>
              </a:pPr>
              <a:t>‹#›</a:t>
            </a:fld>
            <a:endParaRPr lang="en-US" dirty="0"/>
          </a:p>
        </p:txBody>
      </p:sp>
    </p:spTree>
    <p:extLst>
      <p:ext uri="{BB962C8B-B14F-4D97-AF65-F5344CB8AC3E}">
        <p14:creationId xmlns:p14="http://schemas.microsoft.com/office/powerpoint/2010/main" val="298477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400"/>
            <a:ext cx="109728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609600" y="1219201"/>
            <a:ext cx="10972800" cy="5334001"/>
          </a:xfrm>
          <a:prstGeom prst="rect">
            <a:avLst/>
          </a:prstGeom>
        </p:spPr>
        <p:txBody>
          <a:bodyPr vert="horz" lIns="54864" tIns="91440" rtlCol="0">
            <a:normAutofit/>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endParaRPr kumimoji="0" lang="en-US" dirty="0"/>
          </a:p>
        </p:txBody>
      </p:sp>
      <p:sp>
        <p:nvSpPr>
          <p:cNvPr id="6" name="Slide Number Placeholder 5"/>
          <p:cNvSpPr>
            <a:spLocks noGrp="1"/>
          </p:cNvSpPr>
          <p:nvPr>
            <p:ph type="sldNum" sz="quarter" idx="4"/>
          </p:nvPr>
        </p:nvSpPr>
        <p:spPr>
          <a:xfrm>
            <a:off x="10939195" y="6583680"/>
            <a:ext cx="978485" cy="274320"/>
          </a:xfrm>
          <a:prstGeom prst="rect">
            <a:avLst/>
          </a:prstGeom>
        </p:spPr>
        <p:txBody>
          <a:bodyPr vert="horz" bIns="0" rtlCol="0" anchor="ctr" anchorCtr="0"/>
          <a:lstStyle>
            <a:lvl1pPr algn="r" eaLnBrk="1" latinLnBrk="0" hangingPunct="1">
              <a:defRPr kumimoji="0" sz="900">
                <a:solidFill>
                  <a:schemeClr val="tx1">
                    <a:tint val="95000"/>
                  </a:schemeClr>
                </a:solidFill>
                <a:latin typeface="Candara" panose="020E0502030303020204" pitchFamily="34" charset="0"/>
                <a:cs typeface="Calibri" pitchFamily="34" charset="0"/>
              </a:defRPr>
            </a:lvl1pPr>
            <a:extLst/>
          </a:lstStyle>
          <a:p>
            <a:pPr>
              <a:defRPr/>
            </a:pPr>
            <a:fld id="{59691F2A-7CE9-4380-9B83-8F8761DC27C0}" type="slidenum">
              <a:rPr lang="en-US" smtClean="0"/>
              <a:pPr>
                <a:defRPr/>
              </a:pPr>
              <a:t>‹#›</a:t>
            </a:fld>
            <a:endParaRPr lang="en-US" dirty="0"/>
          </a:p>
        </p:txBody>
      </p:sp>
    </p:spTree>
    <p:extLst>
      <p:ext uri="{BB962C8B-B14F-4D97-AF65-F5344CB8AC3E}">
        <p14:creationId xmlns:p14="http://schemas.microsoft.com/office/powerpoint/2010/main" val="2983365717"/>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Lst>
  <p:hf hdr="0" ftr="0" dt="0"/>
  <p:txStyles>
    <p:titleStyle>
      <a:lvl1pPr algn="l" rtl="0" eaLnBrk="1" latinLnBrk="0" hangingPunct="1">
        <a:spcBef>
          <a:spcPct val="0"/>
        </a:spcBef>
        <a:buNone/>
        <a:defRPr kumimoji="0" sz="4000" b="1" i="0" kern="1200">
          <a:solidFill>
            <a:schemeClr val="tx1"/>
          </a:solidFill>
          <a:effectLst/>
          <a:latin typeface="Candara" panose="020E0502030303020204" pitchFamily="34" charset="0"/>
          <a:ea typeface="+mj-ea"/>
          <a:cs typeface="Calibri" panose="020F0502020204030204" pitchFamily="34" charset="0"/>
        </a:defRPr>
      </a:lvl1pPr>
      <a:extLst/>
    </p:titleStyle>
    <p:bodyStyle>
      <a:lvl1pPr marL="350838" indent="-339725" algn="l" rtl="0" eaLnBrk="1" latinLnBrk="0" hangingPunct="1">
        <a:spcBef>
          <a:spcPts val="600"/>
        </a:spcBef>
        <a:spcAft>
          <a:spcPts val="600"/>
        </a:spcAft>
        <a:buClr>
          <a:schemeClr val="tx1"/>
        </a:buClr>
        <a:buSzPct val="100000"/>
        <a:buFont typeface="Arial" panose="020B0604020202020204" pitchFamily="34" charset="0"/>
        <a:buChar char="•"/>
        <a:tabLst/>
        <a:defRPr kumimoji="0" sz="3200" b="0" i="0" kern="1200">
          <a:solidFill>
            <a:schemeClr val="tx1"/>
          </a:solidFill>
          <a:latin typeface="Candara" panose="020E0502030303020204" pitchFamily="34" charset="0"/>
          <a:ea typeface="+mn-ea"/>
          <a:cs typeface="Calibri" pitchFamily="34" charset="0"/>
        </a:defRPr>
      </a:lvl1pPr>
      <a:lvl2pPr marL="628650" indent="-277813" algn="l" rtl="0" eaLnBrk="1" latinLnBrk="0" hangingPunct="1">
        <a:spcBef>
          <a:spcPts val="600"/>
        </a:spcBef>
        <a:spcAft>
          <a:spcPts val="600"/>
        </a:spcAft>
        <a:buClr>
          <a:schemeClr val="tx1"/>
        </a:buClr>
        <a:buSzPct val="100000"/>
        <a:buFont typeface="Arial" panose="020B0604020202020204" pitchFamily="34" charset="0"/>
        <a:buChar char="•"/>
        <a:tabLst/>
        <a:defRPr kumimoji="0" sz="2800" b="0" i="0" kern="1200">
          <a:solidFill>
            <a:schemeClr val="tx1"/>
          </a:solidFill>
          <a:latin typeface="Candara" panose="020E0502030303020204" pitchFamily="34" charset="0"/>
          <a:ea typeface="+mn-ea"/>
          <a:cs typeface="Calibri" pitchFamily="34" charset="0"/>
        </a:defRPr>
      </a:lvl2pPr>
      <a:lvl3pPr marL="863600" indent="-234950" algn="l" rtl="0" eaLnBrk="1" latinLnBrk="0" hangingPunct="1">
        <a:spcBef>
          <a:spcPts val="600"/>
        </a:spcBef>
        <a:spcAft>
          <a:spcPts val="600"/>
        </a:spcAft>
        <a:buClr>
          <a:schemeClr val="tx1"/>
        </a:buClr>
        <a:buSzPct val="80000"/>
        <a:buFont typeface="Arial" panose="020B0604020202020204" pitchFamily="34" charset="0"/>
        <a:buChar char="•"/>
        <a:tabLst/>
        <a:defRPr kumimoji="0" sz="2400" b="0" i="0" kern="1200">
          <a:solidFill>
            <a:schemeClr val="tx1"/>
          </a:solidFill>
          <a:latin typeface="Candara" panose="020E0502030303020204" pitchFamily="34" charset="0"/>
          <a:ea typeface="+mn-ea"/>
          <a:cs typeface="Calibri" pitchFamily="34" charset="0"/>
        </a:defRPr>
      </a:lvl3pPr>
      <a:lvl4pPr marL="1087438" indent="-223838" algn="l" rtl="0" eaLnBrk="1" latinLnBrk="0" hangingPunct="1">
        <a:spcBef>
          <a:spcPts val="600"/>
        </a:spcBef>
        <a:spcAft>
          <a:spcPts val="600"/>
        </a:spcAft>
        <a:buClr>
          <a:schemeClr val="tx1"/>
        </a:buClr>
        <a:buSzPct val="80000"/>
        <a:buFont typeface="Arial" panose="020B0604020202020204" pitchFamily="34" charset="0"/>
        <a:buChar char="•"/>
        <a:tabLst/>
        <a:defRPr kumimoji="0" sz="2000" b="0" i="0" kern="1200">
          <a:solidFill>
            <a:schemeClr val="tx1"/>
          </a:solidFill>
          <a:latin typeface="Candara" panose="020E0502030303020204" pitchFamily="34" charset="0"/>
          <a:ea typeface="+mn-ea"/>
          <a:cs typeface="Calibri" pitchFamily="34" charset="0"/>
        </a:defRPr>
      </a:lvl4pPr>
      <a:lvl5pPr marL="1604963" indent="-223838" algn="l" rtl="0" eaLnBrk="1" latinLnBrk="0" hangingPunct="1">
        <a:spcBef>
          <a:spcPts val="600"/>
        </a:spcBef>
        <a:spcAft>
          <a:spcPts val="600"/>
        </a:spcAft>
        <a:buClr>
          <a:schemeClr val="tx1"/>
        </a:buClr>
        <a:buSzPct val="80000"/>
        <a:buFont typeface="Wingdings" pitchFamily="2" charset="2"/>
        <a:buChar char="§"/>
        <a:tabLst/>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350.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8.png"/></Relationships>
</file>

<file path=ppt/slides/_rels/slide51.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image" Target="../media/image34.emf"/><Relationship Id="rId1" Type="http://schemas.openxmlformats.org/officeDocument/2006/relationships/slideLayout" Target="../slideLayouts/slideLayout5.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 Id="rId9" Type="http://schemas.openxmlformats.org/officeDocument/2006/relationships/image" Target="../media/image41.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43.emf"/><Relationship Id="rId7" Type="http://schemas.openxmlformats.org/officeDocument/2006/relationships/image" Target="../media/image47.emf"/><Relationship Id="rId12" Type="http://schemas.openxmlformats.org/officeDocument/2006/relationships/image" Target="../media/image52.emf"/><Relationship Id="rId2" Type="http://schemas.openxmlformats.org/officeDocument/2006/relationships/image" Target="../media/image42.emf"/><Relationship Id="rId1" Type="http://schemas.openxmlformats.org/officeDocument/2006/relationships/slideLayout" Target="../slideLayouts/slideLayout5.xml"/><Relationship Id="rId6" Type="http://schemas.openxmlformats.org/officeDocument/2006/relationships/image" Target="../media/image46.emf"/><Relationship Id="rId11" Type="http://schemas.openxmlformats.org/officeDocument/2006/relationships/image" Target="../media/image51.emf"/><Relationship Id="rId5" Type="http://schemas.openxmlformats.org/officeDocument/2006/relationships/image" Target="../media/image45.emf"/><Relationship Id="rId10" Type="http://schemas.openxmlformats.org/officeDocument/2006/relationships/image" Target="../media/image50.emf"/><Relationship Id="rId4" Type="http://schemas.openxmlformats.org/officeDocument/2006/relationships/image" Target="../media/image44.emf"/><Relationship Id="rId9" Type="http://schemas.openxmlformats.org/officeDocument/2006/relationships/image" Target="../media/image49.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9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ctrTitle"/>
          </p:nvPr>
        </p:nvSpPr>
        <p:spPr/>
        <p:txBody>
          <a:bodyPr>
            <a:normAutofit/>
          </a:bodyPr>
          <a:lstStyle/>
          <a:p>
            <a:r>
              <a:rPr lang="en-US" sz="5400" dirty="0">
                <a:ea typeface="ＭＳ Ｐゴシック" pitchFamily="34" charset="-128"/>
              </a:rPr>
              <a:t>Representation with Logic</a:t>
            </a:r>
            <a:br>
              <a:rPr lang="en-US" sz="5400" dirty="0"/>
            </a:br>
            <a:r>
              <a:rPr lang="en-US" sz="5400" dirty="0"/>
              <a:t>(Chapters 7-9)</a:t>
            </a:r>
            <a:endParaRPr lang="en-US" sz="5400" dirty="0">
              <a:ea typeface="ＭＳ Ｐゴシック" pitchFamily="34" charset="-128"/>
            </a:endParaRPr>
          </a:p>
        </p:txBody>
      </p:sp>
      <p:sp>
        <p:nvSpPr>
          <p:cNvPr id="19458" name="Rectangle 5"/>
          <p:cNvSpPr>
            <a:spLocks noGrp="1" noChangeArrowheads="1"/>
          </p:cNvSpPr>
          <p:nvPr>
            <p:ph type="subTitle" idx="1"/>
          </p:nvPr>
        </p:nvSpPr>
        <p:spPr/>
        <p:txBody>
          <a:bodyPr/>
          <a:lstStyle/>
          <a:p>
            <a:pPr eaLnBrk="1" hangingPunct="1"/>
            <a:r>
              <a:rPr lang="en-US" sz="2800" dirty="0">
                <a:ea typeface="ＭＳ Ｐゴシック" pitchFamily="34" charset="-128"/>
              </a:rPr>
              <a:t>Dr. Shengquan Wang</a:t>
            </a:r>
          </a:p>
        </p:txBody>
      </p:sp>
      <p:sp>
        <p:nvSpPr>
          <p:cNvPr id="6" name="Rectangle 4">
            <a:extLst>
              <a:ext uri="{FF2B5EF4-FFF2-40B4-BE49-F238E27FC236}">
                <a16:creationId xmlns:a16="http://schemas.microsoft.com/office/drawing/2014/main" id="{4676CCEE-7E78-A345-9D61-3DE0CA8582D9}"/>
              </a:ext>
            </a:extLst>
          </p:cNvPr>
          <p:cNvSpPr>
            <a:spLocks noChangeArrowheads="1"/>
          </p:cNvSpPr>
          <p:nvPr/>
        </p:nvSpPr>
        <p:spPr bwMode="auto">
          <a:xfrm>
            <a:off x="2743200" y="4772819"/>
            <a:ext cx="7162800" cy="1754326"/>
          </a:xfrm>
          <a:prstGeom prst="rect">
            <a:avLst/>
          </a:prstGeom>
          <a:noFill/>
          <a:ln w="9525">
            <a:noFill/>
            <a:miter lim="800000"/>
            <a:headEnd/>
            <a:tailEnd/>
          </a:ln>
        </p:spPr>
        <p:txBody>
          <a:bodyPr wrap="square">
            <a:spAutoFit/>
          </a:bodyPr>
          <a:lstStyle/>
          <a:p>
            <a:pPr>
              <a:defRPr/>
            </a:pPr>
            <a:r>
              <a:rPr lang="en-US" dirty="0">
                <a:solidFill>
                  <a:schemeClr val="bg1">
                    <a:lumMod val="50000"/>
                  </a:schemeClr>
                </a:solidFill>
                <a:latin typeface="Candara" panose="020E0502030303020204" pitchFamily="34" charset="0"/>
                <a:cs typeface="Calibri" panose="020F0502020204030204" pitchFamily="34" charset="0"/>
              </a:rPr>
              <a:t>Most slides are adopted from </a:t>
            </a:r>
          </a:p>
          <a:p>
            <a:pPr marL="285750" indent="-285750">
              <a:buFont typeface="Arial"/>
              <a:buChar char="•"/>
              <a:defRPr/>
            </a:pPr>
            <a:r>
              <a:rPr lang="en-US" dirty="0">
                <a:solidFill>
                  <a:schemeClr val="bg1">
                    <a:lumMod val="50000"/>
                  </a:schemeClr>
                </a:solidFill>
                <a:latin typeface="Candara" panose="020E0502030303020204" pitchFamily="34" charset="0"/>
                <a:cs typeface="Calibri" panose="020F0502020204030204" pitchFamily="34" charset="0"/>
              </a:rPr>
              <a:t>Artificial Intelligence: A Modern Approach, 4th ed. by Stuart Russell (UC Berkeley) and Peter </a:t>
            </a:r>
            <a:r>
              <a:rPr lang="en-US" dirty="0" err="1">
                <a:solidFill>
                  <a:schemeClr val="bg1">
                    <a:lumMod val="50000"/>
                  </a:schemeClr>
                </a:solidFill>
                <a:latin typeface="Candara" panose="020E0502030303020204" pitchFamily="34" charset="0"/>
                <a:cs typeface="Calibri" panose="020F0502020204030204" pitchFamily="34" charset="0"/>
              </a:rPr>
              <a:t>Norvig</a:t>
            </a:r>
            <a:r>
              <a:rPr lang="en-US" dirty="0">
                <a:solidFill>
                  <a:schemeClr val="bg1">
                    <a:lumMod val="50000"/>
                  </a:schemeClr>
                </a:solidFill>
                <a:latin typeface="Candara" panose="020E0502030303020204" pitchFamily="34" charset="0"/>
                <a:cs typeface="Calibri" panose="020F0502020204030204" pitchFamily="34" charset="0"/>
              </a:rPr>
              <a:t> (Google).</a:t>
            </a:r>
          </a:p>
          <a:p>
            <a:pPr marL="285750" indent="-285750">
              <a:buFont typeface="Arial"/>
              <a:buChar char="•"/>
              <a:defRPr/>
            </a:pPr>
            <a:r>
              <a:rPr lang="en-US" dirty="0">
                <a:solidFill>
                  <a:schemeClr val="bg1">
                    <a:lumMod val="50000"/>
                  </a:schemeClr>
                </a:solidFill>
                <a:latin typeface="Candara" panose="020E0502030303020204" pitchFamily="34" charset="0"/>
                <a:cs typeface="Calibri" panose="020F0502020204030204" pitchFamily="34" charset="0"/>
              </a:rPr>
              <a:t>Peter </a:t>
            </a:r>
            <a:r>
              <a:rPr lang="en-US" dirty="0" err="1">
                <a:solidFill>
                  <a:schemeClr val="bg1">
                    <a:lumMod val="50000"/>
                  </a:schemeClr>
                </a:solidFill>
                <a:latin typeface="Candara" panose="020E0502030303020204" pitchFamily="34" charset="0"/>
                <a:cs typeface="Calibri" panose="020F0502020204030204" pitchFamily="34" charset="0"/>
              </a:rPr>
              <a:t>Norvig</a:t>
            </a:r>
            <a:r>
              <a:rPr lang="en-US" dirty="0">
                <a:solidFill>
                  <a:schemeClr val="bg1">
                    <a:lumMod val="50000"/>
                  </a:schemeClr>
                </a:solidFill>
                <a:latin typeface="Candara" panose="020E0502030303020204" pitchFamily="34" charset="0"/>
                <a:cs typeface="Calibri" panose="020F0502020204030204" pitchFamily="34" charset="0"/>
              </a:rPr>
              <a:t> and Sebastian </a:t>
            </a:r>
            <a:r>
              <a:rPr lang="en-US" dirty="0" err="1">
                <a:solidFill>
                  <a:schemeClr val="bg1">
                    <a:lumMod val="50000"/>
                  </a:schemeClr>
                </a:solidFill>
                <a:latin typeface="Candara" panose="020E0502030303020204" pitchFamily="34" charset="0"/>
                <a:cs typeface="Calibri" panose="020F0502020204030204" pitchFamily="34" charset="0"/>
              </a:rPr>
              <a:t>Thrun</a:t>
            </a:r>
            <a:r>
              <a:rPr lang="en-US" dirty="0">
                <a:solidFill>
                  <a:schemeClr val="bg1">
                    <a:lumMod val="50000"/>
                  </a:schemeClr>
                </a:solidFill>
                <a:latin typeface="Candara" panose="020E0502030303020204" pitchFamily="34" charset="0"/>
                <a:cs typeface="Calibri" panose="020F0502020204030204" pitchFamily="34" charset="0"/>
              </a:rPr>
              <a:t> for Intro to Artificial Intelligence at Udacity. </a:t>
            </a:r>
          </a:p>
          <a:p>
            <a:pPr marL="285750" indent="-285750">
              <a:buFont typeface="Arial"/>
              <a:buChar char="•"/>
              <a:defRPr/>
            </a:pPr>
            <a:r>
              <a:rPr lang="en-US" dirty="0">
                <a:solidFill>
                  <a:schemeClr val="bg1">
                    <a:lumMod val="50000"/>
                  </a:schemeClr>
                </a:solidFill>
                <a:latin typeface="Candara" panose="020E0502030303020204" pitchFamily="34" charset="0"/>
                <a:cs typeface="Calibri" panose="020F0502020204030204" pitchFamily="34" charset="0"/>
              </a:rPr>
              <a:t>Tian-Li Yu for Artificial Intelligence - Search &amp; Logic at Coursera.</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085D-B3C0-9B44-B9AD-D861CB3DEFC6}"/>
              </a:ext>
            </a:extLst>
          </p:cNvPr>
          <p:cNvSpPr>
            <a:spLocks noGrp="1"/>
          </p:cNvSpPr>
          <p:nvPr>
            <p:ph type="title"/>
          </p:nvPr>
        </p:nvSpPr>
        <p:spPr/>
        <p:txBody>
          <a:bodyPr/>
          <a:lstStyle/>
          <a:p>
            <a:r>
              <a:rPr lang="en-US" dirty="0"/>
              <a:t>Quiz</a:t>
            </a:r>
          </a:p>
        </p:txBody>
      </p:sp>
      <mc:AlternateContent xmlns:mc="http://schemas.openxmlformats.org/markup-compatibility/2006" xmlns:a14="http://schemas.microsoft.com/office/drawing/2010/main">
        <mc:Choice Requires="a14">
          <p:graphicFrame>
            <p:nvGraphicFramePr>
              <p:cNvPr id="6" name="Content Placeholder 7">
                <a:extLst>
                  <a:ext uri="{FF2B5EF4-FFF2-40B4-BE49-F238E27FC236}">
                    <a16:creationId xmlns:a16="http://schemas.microsoft.com/office/drawing/2014/main" id="{AFE0A31A-0266-D944-997A-E0AB7CD9333C}"/>
                  </a:ext>
                </a:extLst>
              </p:cNvPr>
              <p:cNvGraphicFramePr>
                <a:graphicFrameLocks noGrp="1"/>
              </p:cNvGraphicFramePr>
              <p:nvPr>
                <p:ph idx="1"/>
                <p:extLst>
                  <p:ext uri="{D42A27DB-BD31-4B8C-83A1-F6EECF244321}">
                    <p14:modId xmlns:p14="http://schemas.microsoft.com/office/powerpoint/2010/main" val="597197376"/>
                  </p:ext>
                </p:extLst>
              </p:nvPr>
            </p:nvGraphicFramePr>
            <p:xfrm>
              <a:off x="2133600" y="1996440"/>
              <a:ext cx="8001000" cy="2651760"/>
            </p:xfrm>
            <a:graphic>
              <a:graphicData uri="http://schemas.openxmlformats.org/drawingml/2006/table">
                <a:tbl>
                  <a:tblPr firstRow="1" bandRow="1">
                    <a:tableStyleId>{93296810-A885-4BE3-A3E7-6D5BEEA58F35}</a:tableStyleId>
                  </a:tblPr>
                  <a:tblGrid>
                    <a:gridCol w="685800">
                      <a:extLst>
                        <a:ext uri="{9D8B030D-6E8A-4147-A177-3AD203B41FA5}">
                          <a16:colId xmlns:a16="http://schemas.microsoft.com/office/drawing/2014/main" val="1833745475"/>
                        </a:ext>
                      </a:extLst>
                    </a:gridCol>
                    <a:gridCol w="762000">
                      <a:extLst>
                        <a:ext uri="{9D8B030D-6E8A-4147-A177-3AD203B41FA5}">
                          <a16:colId xmlns:a16="http://schemas.microsoft.com/office/drawing/2014/main" val="760039658"/>
                        </a:ext>
                      </a:extLst>
                    </a:gridCol>
                    <a:gridCol w="1371600">
                      <a:extLst>
                        <a:ext uri="{9D8B030D-6E8A-4147-A177-3AD203B41FA5}">
                          <a16:colId xmlns:a16="http://schemas.microsoft.com/office/drawing/2014/main" val="555626360"/>
                        </a:ext>
                      </a:extLst>
                    </a:gridCol>
                    <a:gridCol w="2209800">
                      <a:extLst>
                        <a:ext uri="{9D8B030D-6E8A-4147-A177-3AD203B41FA5}">
                          <a16:colId xmlns:a16="http://schemas.microsoft.com/office/drawing/2014/main" val="2947413380"/>
                        </a:ext>
                      </a:extLst>
                    </a:gridCol>
                    <a:gridCol w="2971800">
                      <a:extLst>
                        <a:ext uri="{9D8B030D-6E8A-4147-A177-3AD203B41FA5}">
                          <a16:colId xmlns:a16="http://schemas.microsoft.com/office/drawing/2014/main" val="107092462"/>
                        </a:ext>
                      </a:extLst>
                    </a:gridCol>
                  </a:tblGrid>
                  <a:tr h="457200">
                    <a:tc>
                      <a:txBody>
                        <a:bodyPr/>
                        <a:lstStyle/>
                        <a:p>
                          <a:pPr algn="ctr"/>
                          <a:r>
                            <a:rPr lang="en-US" sz="2800" i="0" dirty="0">
                              <a:latin typeface="Candara" panose="020E0502030303020204" pitchFamily="34" charset="0"/>
                            </a:rPr>
                            <a:t>P</a:t>
                          </a:r>
                        </a:p>
                      </a:txBody>
                      <a:tcPr/>
                    </a:tc>
                    <a:tc>
                      <a:txBody>
                        <a:bodyPr/>
                        <a:lstStyle/>
                        <a:p>
                          <a:pPr algn="ctr"/>
                          <a:r>
                            <a:rPr lang="en-US" sz="2800" i="0" dirty="0">
                              <a:latin typeface="Candara" panose="020E0502030303020204" pitchFamily="34" charset="0"/>
                            </a:rPr>
                            <a:t>Q</a:t>
                          </a:r>
                        </a:p>
                      </a:txBody>
                      <a:tcPr/>
                    </a:tc>
                    <a:tc>
                      <a:txBody>
                        <a:bodyPr/>
                        <a:lstStyle/>
                        <a:p>
                          <a:pPr algn="ctr"/>
                          <a:r>
                            <a:rPr lang="en-US" sz="2800" i="0" dirty="0">
                              <a:latin typeface="Candara" panose="020E0502030303020204" pitchFamily="34" charset="0"/>
                            </a:rPr>
                            <a:t>P</a:t>
                          </a:r>
                          <a14:m>
                            <m:oMath xmlns:m="http://schemas.openxmlformats.org/officeDocument/2006/math">
                              <m:r>
                                <a:rPr lang="en-US" sz="2800" i="0" dirty="0" smtClean="0">
                                  <a:latin typeface="Cambria Math" panose="02040503050406030204" pitchFamily="18" charset="0"/>
                                </a:rPr>
                                <m:t>∨</m:t>
                              </m:r>
                            </m:oMath>
                          </a14:m>
                          <a:r>
                            <a:rPr lang="en-US" sz="2800" i="0" dirty="0"/>
                            <a:t>Q</a:t>
                          </a:r>
                        </a:p>
                      </a:txBody>
                      <a:tcPr/>
                    </a:tc>
                    <a:tc>
                      <a:txBody>
                        <a:bodyPr/>
                        <a:lstStyle/>
                        <a:p>
                          <a:pPr algn="ctr"/>
                          <a:r>
                            <a:rPr lang="en-US" sz="2800" i="0" dirty="0">
                              <a:latin typeface="Candara" panose="020E0502030303020204" pitchFamily="34" charset="0"/>
                            </a:rPr>
                            <a:t>(P</a:t>
                          </a:r>
                          <a14:m>
                            <m:oMath xmlns:m="http://schemas.openxmlformats.org/officeDocument/2006/math">
                              <m:r>
                                <a:rPr lang="en-US" sz="2800" i="0" dirty="0" smtClean="0">
                                  <a:latin typeface="Cambria Math" panose="02040503050406030204" pitchFamily="18" charset="0"/>
                                </a:rPr>
                                <m:t>∨</m:t>
                              </m:r>
                            </m:oMath>
                          </a14:m>
                          <a:r>
                            <a:rPr lang="en-US" sz="2800" i="0" dirty="0"/>
                            <a:t>Q) </a:t>
                          </a:r>
                          <a14:m>
                            <m:oMath xmlns:m="http://schemas.openxmlformats.org/officeDocument/2006/math">
                              <m:r>
                                <a:rPr lang="en-US" sz="2800" i="0" dirty="0" smtClean="0">
                                  <a:latin typeface="Cambria Math" panose="02040503050406030204" pitchFamily="18" charset="0"/>
                                </a:rPr>
                                <m:t>∧</m:t>
                              </m:r>
                              <m:r>
                                <a:rPr lang="en-US" sz="2800" i="0" smtClean="0">
                                  <a:latin typeface="Cambria Math" panose="02040503050406030204" pitchFamily="18" charset="0"/>
                                </a:rPr>
                                <m:t>¬</m:t>
                              </m:r>
                            </m:oMath>
                          </a14:m>
                          <a:r>
                            <a:rPr lang="en-US" sz="2800" i="0" dirty="0"/>
                            <a:t>Q</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i="0" dirty="0">
                              <a:latin typeface="Candara" panose="020E0502030303020204" pitchFamily="34" charset="0"/>
                            </a:rPr>
                            <a:t>((P</a:t>
                          </a:r>
                          <a14:m>
                            <m:oMath xmlns:m="http://schemas.openxmlformats.org/officeDocument/2006/math">
                              <m:r>
                                <a:rPr lang="en-US" sz="2800" i="0" dirty="0" smtClean="0">
                                  <a:latin typeface="Cambria Math" panose="02040503050406030204" pitchFamily="18" charset="0"/>
                                </a:rPr>
                                <m:t>∨</m:t>
                              </m:r>
                            </m:oMath>
                          </a14:m>
                          <a:r>
                            <a:rPr lang="en-US" sz="2800" i="0" dirty="0"/>
                            <a:t>Q) </a:t>
                          </a:r>
                          <a14:m>
                            <m:oMath xmlns:m="http://schemas.openxmlformats.org/officeDocument/2006/math">
                              <m:r>
                                <a:rPr lang="en-US" sz="2800" i="0" dirty="0" smtClean="0">
                                  <a:latin typeface="Cambria Math" panose="02040503050406030204" pitchFamily="18" charset="0"/>
                                </a:rPr>
                                <m:t>∧</m:t>
                              </m:r>
                              <m:r>
                                <a:rPr lang="en-US" sz="2800" i="0" smtClean="0">
                                  <a:latin typeface="Cambria Math" panose="02040503050406030204" pitchFamily="18" charset="0"/>
                                </a:rPr>
                                <m:t>¬</m:t>
                              </m:r>
                            </m:oMath>
                          </a14:m>
                          <a:r>
                            <a:rPr lang="en-US" sz="2800" i="0" dirty="0"/>
                            <a:t>Q)</a:t>
                          </a:r>
                          <a:r>
                            <a:rPr lang="en-US" sz="2800" i="0" baseline="0" dirty="0"/>
                            <a:t> </a:t>
                          </a:r>
                          <a14:m>
                            <m:oMath xmlns:m="http://schemas.openxmlformats.org/officeDocument/2006/math">
                              <m:r>
                                <a:rPr lang="en-US" sz="2800" i="0" dirty="0" smtClean="0">
                                  <a:latin typeface="Cambria Math" panose="02040503050406030204" pitchFamily="18" charset="0"/>
                                </a:rPr>
                                <m:t>⇒</m:t>
                              </m:r>
                              <m:r>
                                <a:rPr lang="en-US" sz="2800" b="1" i="0" dirty="0" smtClean="0">
                                  <a:latin typeface="Cambria Math" panose="02040503050406030204" pitchFamily="18" charset="0"/>
                                </a:rPr>
                                <m:t>𝐏</m:t>
                              </m:r>
                            </m:oMath>
                          </a14:m>
                          <a:endParaRPr lang="en-US" sz="2800" i="0" dirty="0"/>
                        </a:p>
                      </a:txBody>
                      <a:tcPr/>
                    </a:tc>
                    <a:extLst>
                      <a:ext uri="{0D108BD9-81ED-4DB2-BD59-A6C34878D82A}">
                        <a16:rowId xmlns:a16="http://schemas.microsoft.com/office/drawing/2014/main" val="2144787653"/>
                      </a:ext>
                    </a:extLst>
                  </a:tr>
                  <a:tr h="533400">
                    <a:tc>
                      <a:txBody>
                        <a:bodyPr/>
                        <a:lstStyle/>
                        <a:p>
                          <a:pPr algn="ctr"/>
                          <a:r>
                            <a:rPr lang="en-US" sz="2800" dirty="0">
                              <a:latin typeface="Candara" panose="020E0502030303020204" pitchFamily="34" charset="0"/>
                            </a:rPr>
                            <a:t>F</a:t>
                          </a:r>
                          <a:endParaRPr lang="en-US" sz="2800" i="1" dirty="0"/>
                        </a:p>
                      </a:txBody>
                      <a:tcPr/>
                    </a:tc>
                    <a:tc>
                      <a:txBody>
                        <a:bodyPr/>
                        <a:lstStyle/>
                        <a:p>
                          <a:pPr algn="ctr"/>
                          <a:r>
                            <a:rPr lang="en-US" sz="2800" dirty="0">
                              <a:latin typeface="Candara" panose="020E0502030303020204" pitchFamily="34" charset="0"/>
                            </a:rPr>
                            <a:t>F</a:t>
                          </a:r>
                          <a:endParaRPr lang="en-US" sz="2800" i="1" dirty="0"/>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extLst>
                      <a:ext uri="{0D108BD9-81ED-4DB2-BD59-A6C34878D82A}">
                        <a16:rowId xmlns:a16="http://schemas.microsoft.com/office/drawing/2014/main" val="1030666510"/>
                      </a:ext>
                    </a:extLst>
                  </a:tr>
                  <a:tr h="533400">
                    <a:tc>
                      <a:txBody>
                        <a:bodyPr/>
                        <a:lstStyle/>
                        <a:p>
                          <a:pPr algn="ctr"/>
                          <a:r>
                            <a:rPr lang="en-US" sz="2800" dirty="0">
                              <a:latin typeface="Candara" panose="020E0502030303020204" pitchFamily="34" charset="0"/>
                            </a:rPr>
                            <a:t>F</a:t>
                          </a:r>
                          <a:endParaRPr lang="en-US" sz="2800" i="1" dirty="0"/>
                        </a:p>
                      </a:txBody>
                      <a:tcPr/>
                    </a:tc>
                    <a:tc>
                      <a:txBody>
                        <a:bodyPr/>
                        <a:lstStyle/>
                        <a:p>
                          <a:pPr algn="ctr"/>
                          <a:r>
                            <a:rPr lang="en-US" sz="2800" dirty="0">
                              <a:latin typeface="Candara" panose="020E0502030303020204" pitchFamily="34" charset="0"/>
                            </a:rPr>
                            <a:t>T</a:t>
                          </a:r>
                          <a:endParaRPr lang="en-US" sz="2800" i="1" dirty="0"/>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extLst>
                      <a:ext uri="{0D108BD9-81ED-4DB2-BD59-A6C34878D82A}">
                        <a16:rowId xmlns:a16="http://schemas.microsoft.com/office/drawing/2014/main" val="4266051361"/>
                      </a:ext>
                    </a:extLst>
                  </a:tr>
                  <a:tr h="533400">
                    <a:tc>
                      <a:txBody>
                        <a:bodyPr/>
                        <a:lstStyle/>
                        <a:p>
                          <a:pPr algn="ctr"/>
                          <a:r>
                            <a:rPr lang="en-US" sz="2800" dirty="0">
                              <a:latin typeface="Candara" panose="020E0502030303020204" pitchFamily="34" charset="0"/>
                            </a:rPr>
                            <a:t>T</a:t>
                          </a:r>
                          <a:endParaRPr lang="en-US" sz="2800" i="1" dirty="0"/>
                        </a:p>
                      </a:txBody>
                      <a:tcPr/>
                    </a:tc>
                    <a:tc>
                      <a:txBody>
                        <a:bodyPr/>
                        <a:lstStyle/>
                        <a:p>
                          <a:pPr algn="ctr"/>
                          <a:r>
                            <a:rPr lang="en-US" sz="2800" dirty="0">
                              <a:latin typeface="Candara" panose="020E0502030303020204" pitchFamily="34" charset="0"/>
                            </a:rPr>
                            <a:t>F</a:t>
                          </a:r>
                          <a:endParaRPr lang="en-US" sz="2800" i="1" dirty="0"/>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extLst>
                      <a:ext uri="{0D108BD9-81ED-4DB2-BD59-A6C34878D82A}">
                        <a16:rowId xmlns:a16="http://schemas.microsoft.com/office/drawing/2014/main" val="696805587"/>
                      </a:ext>
                    </a:extLst>
                  </a:tr>
                  <a:tr h="533400">
                    <a:tc>
                      <a:txBody>
                        <a:bodyPr/>
                        <a:lstStyle/>
                        <a:p>
                          <a:pPr algn="ctr"/>
                          <a:r>
                            <a:rPr lang="en-US" sz="2800" dirty="0">
                              <a:latin typeface="Candara" panose="020E0502030303020204" pitchFamily="34" charset="0"/>
                            </a:rPr>
                            <a:t>T</a:t>
                          </a:r>
                          <a:endParaRPr lang="en-US" sz="2800" i="1" dirty="0"/>
                        </a:p>
                      </a:txBody>
                      <a:tcPr/>
                    </a:tc>
                    <a:tc>
                      <a:txBody>
                        <a:bodyPr/>
                        <a:lstStyle/>
                        <a:p>
                          <a:pPr algn="ctr"/>
                          <a:r>
                            <a:rPr lang="en-US" sz="2800" dirty="0">
                              <a:latin typeface="Candara" panose="020E0502030303020204" pitchFamily="34" charset="0"/>
                            </a:rPr>
                            <a:t>T</a:t>
                          </a:r>
                          <a:endParaRPr lang="en-US" sz="2800" i="1" dirty="0"/>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extLst>
                      <a:ext uri="{0D108BD9-81ED-4DB2-BD59-A6C34878D82A}">
                        <a16:rowId xmlns:a16="http://schemas.microsoft.com/office/drawing/2014/main" val="4206314762"/>
                      </a:ext>
                    </a:extLst>
                  </a:tr>
                </a:tbl>
              </a:graphicData>
            </a:graphic>
          </p:graphicFrame>
        </mc:Choice>
        <mc:Fallback xmlns="">
          <p:graphicFrame>
            <p:nvGraphicFramePr>
              <p:cNvPr id="6" name="Content Placeholder 7">
                <a:extLst>
                  <a:ext uri="{FF2B5EF4-FFF2-40B4-BE49-F238E27FC236}">
                    <a16:creationId xmlns:a16="http://schemas.microsoft.com/office/drawing/2014/main" id="{AFE0A31A-0266-D944-997A-E0AB7CD9333C}"/>
                  </a:ext>
                </a:extLst>
              </p:cNvPr>
              <p:cNvGraphicFramePr>
                <a:graphicFrameLocks noGrp="1"/>
              </p:cNvGraphicFramePr>
              <p:nvPr>
                <p:ph idx="1"/>
                <p:extLst>
                  <p:ext uri="{D42A27DB-BD31-4B8C-83A1-F6EECF244321}">
                    <p14:modId xmlns:p14="http://schemas.microsoft.com/office/powerpoint/2010/main" val="597197376"/>
                  </p:ext>
                </p:extLst>
              </p:nvPr>
            </p:nvGraphicFramePr>
            <p:xfrm>
              <a:off x="2133600" y="1996440"/>
              <a:ext cx="8001000" cy="2651760"/>
            </p:xfrm>
            <a:graphic>
              <a:graphicData uri="http://schemas.openxmlformats.org/drawingml/2006/table">
                <a:tbl>
                  <a:tblPr firstRow="1" bandRow="1">
                    <a:tableStyleId>{93296810-A885-4BE3-A3E7-6D5BEEA58F35}</a:tableStyleId>
                  </a:tblPr>
                  <a:tblGrid>
                    <a:gridCol w="685800">
                      <a:extLst>
                        <a:ext uri="{9D8B030D-6E8A-4147-A177-3AD203B41FA5}">
                          <a16:colId xmlns:a16="http://schemas.microsoft.com/office/drawing/2014/main" val="1833745475"/>
                        </a:ext>
                      </a:extLst>
                    </a:gridCol>
                    <a:gridCol w="762000">
                      <a:extLst>
                        <a:ext uri="{9D8B030D-6E8A-4147-A177-3AD203B41FA5}">
                          <a16:colId xmlns:a16="http://schemas.microsoft.com/office/drawing/2014/main" val="760039658"/>
                        </a:ext>
                      </a:extLst>
                    </a:gridCol>
                    <a:gridCol w="1371600">
                      <a:extLst>
                        <a:ext uri="{9D8B030D-6E8A-4147-A177-3AD203B41FA5}">
                          <a16:colId xmlns:a16="http://schemas.microsoft.com/office/drawing/2014/main" val="555626360"/>
                        </a:ext>
                      </a:extLst>
                    </a:gridCol>
                    <a:gridCol w="2209800">
                      <a:extLst>
                        <a:ext uri="{9D8B030D-6E8A-4147-A177-3AD203B41FA5}">
                          <a16:colId xmlns:a16="http://schemas.microsoft.com/office/drawing/2014/main" val="2947413380"/>
                        </a:ext>
                      </a:extLst>
                    </a:gridCol>
                    <a:gridCol w="2971800">
                      <a:extLst>
                        <a:ext uri="{9D8B030D-6E8A-4147-A177-3AD203B41FA5}">
                          <a16:colId xmlns:a16="http://schemas.microsoft.com/office/drawing/2014/main" val="107092462"/>
                        </a:ext>
                      </a:extLst>
                    </a:gridCol>
                  </a:tblGrid>
                  <a:tr h="518160">
                    <a:tc>
                      <a:txBody>
                        <a:bodyPr/>
                        <a:lstStyle/>
                        <a:p>
                          <a:pPr algn="ctr"/>
                          <a:r>
                            <a:rPr lang="en-US" sz="2800" i="0" dirty="0">
                              <a:latin typeface="Candara" panose="020E0502030303020204" pitchFamily="34" charset="0"/>
                            </a:rPr>
                            <a:t>P</a:t>
                          </a:r>
                        </a:p>
                      </a:txBody>
                      <a:tcPr/>
                    </a:tc>
                    <a:tc>
                      <a:txBody>
                        <a:bodyPr/>
                        <a:lstStyle/>
                        <a:p>
                          <a:pPr algn="ctr"/>
                          <a:r>
                            <a:rPr lang="en-US" sz="2800" i="0" dirty="0">
                              <a:latin typeface="Candara" panose="020E0502030303020204" pitchFamily="34" charset="0"/>
                            </a:rPr>
                            <a:t>Q</a:t>
                          </a:r>
                        </a:p>
                      </a:txBody>
                      <a:tcPr/>
                    </a:tc>
                    <a:tc>
                      <a:txBody>
                        <a:bodyPr/>
                        <a:lstStyle/>
                        <a:p>
                          <a:endParaRPr lang="en-US"/>
                        </a:p>
                      </a:txBody>
                      <a:tcPr>
                        <a:blipFill>
                          <a:blip r:embed="rId2"/>
                          <a:stretch>
                            <a:fillRect l="-106481" t="-12195" r="-380556" b="-439024"/>
                          </a:stretch>
                        </a:blipFill>
                      </a:tcPr>
                    </a:tc>
                    <a:tc>
                      <a:txBody>
                        <a:bodyPr/>
                        <a:lstStyle/>
                        <a:p>
                          <a:endParaRPr lang="en-US"/>
                        </a:p>
                      </a:txBody>
                      <a:tcPr>
                        <a:blipFill>
                          <a:blip r:embed="rId2"/>
                          <a:stretch>
                            <a:fillRect l="-128161" t="-12195" r="-136207" b="-439024"/>
                          </a:stretch>
                        </a:blipFill>
                      </a:tcPr>
                    </a:tc>
                    <a:tc>
                      <a:txBody>
                        <a:bodyPr/>
                        <a:lstStyle/>
                        <a:p>
                          <a:endParaRPr lang="en-US"/>
                        </a:p>
                      </a:txBody>
                      <a:tcPr>
                        <a:blipFill>
                          <a:blip r:embed="rId2"/>
                          <a:stretch>
                            <a:fillRect l="-169658" t="-12195" r="-1282" b="-439024"/>
                          </a:stretch>
                        </a:blipFill>
                      </a:tcPr>
                    </a:tc>
                    <a:extLst>
                      <a:ext uri="{0D108BD9-81ED-4DB2-BD59-A6C34878D82A}">
                        <a16:rowId xmlns:a16="http://schemas.microsoft.com/office/drawing/2014/main" val="2144787653"/>
                      </a:ext>
                    </a:extLst>
                  </a:tr>
                  <a:tr h="533400">
                    <a:tc>
                      <a:txBody>
                        <a:bodyPr/>
                        <a:lstStyle/>
                        <a:p>
                          <a:pPr algn="ctr"/>
                          <a:r>
                            <a:rPr lang="en-US" sz="2800" dirty="0">
                              <a:latin typeface="Candara" panose="020E0502030303020204" pitchFamily="34" charset="0"/>
                            </a:rPr>
                            <a:t>F</a:t>
                          </a:r>
                          <a:endParaRPr lang="en-US" sz="2800" i="1" dirty="0"/>
                        </a:p>
                      </a:txBody>
                      <a:tcPr/>
                    </a:tc>
                    <a:tc>
                      <a:txBody>
                        <a:bodyPr/>
                        <a:lstStyle/>
                        <a:p>
                          <a:pPr algn="ctr"/>
                          <a:r>
                            <a:rPr lang="en-US" sz="2800" dirty="0">
                              <a:latin typeface="Candara" panose="020E0502030303020204" pitchFamily="34" charset="0"/>
                            </a:rPr>
                            <a:t>F</a:t>
                          </a:r>
                          <a:endParaRPr lang="en-US" sz="2800" i="1" dirty="0"/>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extLst>
                      <a:ext uri="{0D108BD9-81ED-4DB2-BD59-A6C34878D82A}">
                        <a16:rowId xmlns:a16="http://schemas.microsoft.com/office/drawing/2014/main" val="1030666510"/>
                      </a:ext>
                    </a:extLst>
                  </a:tr>
                  <a:tr h="533400">
                    <a:tc>
                      <a:txBody>
                        <a:bodyPr/>
                        <a:lstStyle/>
                        <a:p>
                          <a:pPr algn="ctr"/>
                          <a:r>
                            <a:rPr lang="en-US" sz="2800" dirty="0">
                              <a:latin typeface="Candara" panose="020E0502030303020204" pitchFamily="34" charset="0"/>
                            </a:rPr>
                            <a:t>F</a:t>
                          </a:r>
                          <a:endParaRPr lang="en-US" sz="2800" i="1" dirty="0"/>
                        </a:p>
                      </a:txBody>
                      <a:tcPr/>
                    </a:tc>
                    <a:tc>
                      <a:txBody>
                        <a:bodyPr/>
                        <a:lstStyle/>
                        <a:p>
                          <a:pPr algn="ctr"/>
                          <a:r>
                            <a:rPr lang="en-US" sz="2800" dirty="0">
                              <a:latin typeface="Candara" panose="020E0502030303020204" pitchFamily="34" charset="0"/>
                            </a:rPr>
                            <a:t>T</a:t>
                          </a:r>
                          <a:endParaRPr lang="en-US" sz="2800" i="1" dirty="0"/>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extLst>
                      <a:ext uri="{0D108BD9-81ED-4DB2-BD59-A6C34878D82A}">
                        <a16:rowId xmlns:a16="http://schemas.microsoft.com/office/drawing/2014/main" val="4266051361"/>
                      </a:ext>
                    </a:extLst>
                  </a:tr>
                  <a:tr h="533400">
                    <a:tc>
                      <a:txBody>
                        <a:bodyPr/>
                        <a:lstStyle/>
                        <a:p>
                          <a:pPr algn="ctr"/>
                          <a:r>
                            <a:rPr lang="en-US" sz="2800" dirty="0">
                              <a:latin typeface="Candara" panose="020E0502030303020204" pitchFamily="34" charset="0"/>
                            </a:rPr>
                            <a:t>T</a:t>
                          </a:r>
                          <a:endParaRPr lang="en-US" sz="2800" i="1" dirty="0"/>
                        </a:p>
                      </a:txBody>
                      <a:tcPr/>
                    </a:tc>
                    <a:tc>
                      <a:txBody>
                        <a:bodyPr/>
                        <a:lstStyle/>
                        <a:p>
                          <a:pPr algn="ctr"/>
                          <a:r>
                            <a:rPr lang="en-US" sz="2800" dirty="0">
                              <a:latin typeface="Candara" panose="020E0502030303020204" pitchFamily="34" charset="0"/>
                            </a:rPr>
                            <a:t>F</a:t>
                          </a:r>
                          <a:endParaRPr lang="en-US" sz="2800" i="1" dirty="0"/>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extLst>
                      <a:ext uri="{0D108BD9-81ED-4DB2-BD59-A6C34878D82A}">
                        <a16:rowId xmlns:a16="http://schemas.microsoft.com/office/drawing/2014/main" val="696805587"/>
                      </a:ext>
                    </a:extLst>
                  </a:tr>
                  <a:tr h="533400">
                    <a:tc>
                      <a:txBody>
                        <a:bodyPr/>
                        <a:lstStyle/>
                        <a:p>
                          <a:pPr algn="ctr"/>
                          <a:r>
                            <a:rPr lang="en-US" sz="2800" dirty="0">
                              <a:latin typeface="Candara" panose="020E0502030303020204" pitchFamily="34" charset="0"/>
                            </a:rPr>
                            <a:t>T</a:t>
                          </a:r>
                          <a:endParaRPr lang="en-US" sz="2800" i="1" dirty="0"/>
                        </a:p>
                      </a:txBody>
                      <a:tcPr/>
                    </a:tc>
                    <a:tc>
                      <a:txBody>
                        <a:bodyPr/>
                        <a:lstStyle/>
                        <a:p>
                          <a:pPr algn="ctr"/>
                          <a:r>
                            <a:rPr lang="en-US" sz="2800" dirty="0">
                              <a:latin typeface="Candara" panose="020E0502030303020204" pitchFamily="34" charset="0"/>
                            </a:rPr>
                            <a:t>T</a:t>
                          </a:r>
                          <a:endParaRPr lang="en-US" sz="2800" i="1" dirty="0"/>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extLst>
                      <a:ext uri="{0D108BD9-81ED-4DB2-BD59-A6C34878D82A}">
                        <a16:rowId xmlns:a16="http://schemas.microsoft.com/office/drawing/2014/main" val="4206314762"/>
                      </a:ext>
                    </a:extLst>
                  </a:tr>
                </a:tbl>
              </a:graphicData>
            </a:graphic>
          </p:graphicFrame>
        </mc:Fallback>
      </mc:AlternateContent>
      <p:sp>
        <p:nvSpPr>
          <p:cNvPr id="4" name="Slide Number Placeholder 3">
            <a:extLst>
              <a:ext uri="{FF2B5EF4-FFF2-40B4-BE49-F238E27FC236}">
                <a16:creationId xmlns:a16="http://schemas.microsoft.com/office/drawing/2014/main" id="{94207304-8707-4546-807E-B52C6025A1B8}"/>
              </a:ext>
            </a:extLst>
          </p:cNvPr>
          <p:cNvSpPr>
            <a:spLocks noGrp="1"/>
          </p:cNvSpPr>
          <p:nvPr>
            <p:ph type="sldNum" sz="quarter" idx="12"/>
          </p:nvPr>
        </p:nvSpPr>
        <p:spPr/>
        <p:txBody>
          <a:bodyPr/>
          <a:lstStyle/>
          <a:p>
            <a:pPr>
              <a:defRPr/>
            </a:pPr>
            <a:fld id="{CCF77436-EC8C-4AA7-8F7E-35D67B363DD7}" type="slidenum">
              <a:rPr lang="en-US" smtClean="0"/>
              <a:pPr>
                <a:defRPr/>
              </a:pPr>
              <a:t>10</a:t>
            </a:fld>
            <a:endParaRPr lang="en-US" dirty="0"/>
          </a:p>
        </p:txBody>
      </p:sp>
    </p:spTree>
    <p:extLst>
      <p:ext uri="{BB962C8B-B14F-4D97-AF65-F5344CB8AC3E}">
        <p14:creationId xmlns:p14="http://schemas.microsoft.com/office/powerpoint/2010/main" val="3224826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085D-B3C0-9B44-B9AD-D861CB3DEFC6}"/>
              </a:ext>
            </a:extLst>
          </p:cNvPr>
          <p:cNvSpPr>
            <a:spLocks noGrp="1"/>
          </p:cNvSpPr>
          <p:nvPr>
            <p:ph type="title"/>
          </p:nvPr>
        </p:nvSpPr>
        <p:spPr/>
        <p:txBody>
          <a:bodyPr/>
          <a:lstStyle/>
          <a:p>
            <a:r>
              <a:rPr lang="en-US" dirty="0"/>
              <a:t>Quiz: Solution</a:t>
            </a:r>
          </a:p>
        </p:txBody>
      </p:sp>
      <mc:AlternateContent xmlns:mc="http://schemas.openxmlformats.org/markup-compatibility/2006" xmlns:a14="http://schemas.microsoft.com/office/drawing/2010/main">
        <mc:Choice Requires="a14">
          <p:graphicFrame>
            <p:nvGraphicFramePr>
              <p:cNvPr id="13" name="Content Placeholder 7">
                <a:extLst>
                  <a:ext uri="{FF2B5EF4-FFF2-40B4-BE49-F238E27FC236}">
                    <a16:creationId xmlns:a16="http://schemas.microsoft.com/office/drawing/2014/main" id="{1B4CE11C-CEF8-7143-8B2C-7C0DB0E2CB6B}"/>
                  </a:ext>
                </a:extLst>
              </p:cNvPr>
              <p:cNvGraphicFramePr>
                <a:graphicFrameLocks noGrp="1"/>
              </p:cNvGraphicFramePr>
              <p:nvPr>
                <p:ph idx="1"/>
                <p:extLst>
                  <p:ext uri="{D42A27DB-BD31-4B8C-83A1-F6EECF244321}">
                    <p14:modId xmlns:p14="http://schemas.microsoft.com/office/powerpoint/2010/main" val="3439929688"/>
                  </p:ext>
                </p:extLst>
              </p:nvPr>
            </p:nvGraphicFramePr>
            <p:xfrm>
              <a:off x="2133600" y="1996440"/>
              <a:ext cx="8001000" cy="2651760"/>
            </p:xfrm>
            <a:graphic>
              <a:graphicData uri="http://schemas.openxmlformats.org/drawingml/2006/table">
                <a:tbl>
                  <a:tblPr firstRow="1" bandRow="1">
                    <a:tableStyleId>{93296810-A885-4BE3-A3E7-6D5BEEA58F35}</a:tableStyleId>
                  </a:tblPr>
                  <a:tblGrid>
                    <a:gridCol w="685800">
                      <a:extLst>
                        <a:ext uri="{9D8B030D-6E8A-4147-A177-3AD203B41FA5}">
                          <a16:colId xmlns:a16="http://schemas.microsoft.com/office/drawing/2014/main" val="1833745475"/>
                        </a:ext>
                      </a:extLst>
                    </a:gridCol>
                    <a:gridCol w="762000">
                      <a:extLst>
                        <a:ext uri="{9D8B030D-6E8A-4147-A177-3AD203B41FA5}">
                          <a16:colId xmlns:a16="http://schemas.microsoft.com/office/drawing/2014/main" val="760039658"/>
                        </a:ext>
                      </a:extLst>
                    </a:gridCol>
                    <a:gridCol w="1371600">
                      <a:extLst>
                        <a:ext uri="{9D8B030D-6E8A-4147-A177-3AD203B41FA5}">
                          <a16:colId xmlns:a16="http://schemas.microsoft.com/office/drawing/2014/main" val="555626360"/>
                        </a:ext>
                      </a:extLst>
                    </a:gridCol>
                    <a:gridCol w="2209800">
                      <a:extLst>
                        <a:ext uri="{9D8B030D-6E8A-4147-A177-3AD203B41FA5}">
                          <a16:colId xmlns:a16="http://schemas.microsoft.com/office/drawing/2014/main" val="2947413380"/>
                        </a:ext>
                      </a:extLst>
                    </a:gridCol>
                    <a:gridCol w="2971800">
                      <a:extLst>
                        <a:ext uri="{9D8B030D-6E8A-4147-A177-3AD203B41FA5}">
                          <a16:colId xmlns:a16="http://schemas.microsoft.com/office/drawing/2014/main" val="107092462"/>
                        </a:ext>
                      </a:extLst>
                    </a:gridCol>
                  </a:tblGrid>
                  <a:tr h="457200">
                    <a:tc>
                      <a:txBody>
                        <a:bodyPr/>
                        <a:lstStyle/>
                        <a:p>
                          <a:pPr algn="ctr"/>
                          <a:r>
                            <a:rPr lang="en-US" sz="2800" i="0" dirty="0">
                              <a:latin typeface="Candara" panose="020E0502030303020204" pitchFamily="34" charset="0"/>
                            </a:rPr>
                            <a:t>P</a:t>
                          </a:r>
                        </a:p>
                      </a:txBody>
                      <a:tcPr/>
                    </a:tc>
                    <a:tc>
                      <a:txBody>
                        <a:bodyPr/>
                        <a:lstStyle/>
                        <a:p>
                          <a:pPr algn="ctr"/>
                          <a:r>
                            <a:rPr lang="en-US" sz="2800" i="0" dirty="0">
                              <a:latin typeface="Candara" panose="020E0502030303020204" pitchFamily="34" charset="0"/>
                            </a:rPr>
                            <a:t>Q</a:t>
                          </a:r>
                        </a:p>
                      </a:txBody>
                      <a:tcPr/>
                    </a:tc>
                    <a:tc>
                      <a:txBody>
                        <a:bodyPr/>
                        <a:lstStyle/>
                        <a:p>
                          <a:pPr algn="ctr"/>
                          <a:r>
                            <a:rPr lang="en-US" sz="2800" i="0" dirty="0">
                              <a:latin typeface="Candara" panose="020E0502030303020204" pitchFamily="34" charset="0"/>
                            </a:rPr>
                            <a:t>P</a:t>
                          </a:r>
                          <a14:m>
                            <m:oMath xmlns:m="http://schemas.openxmlformats.org/officeDocument/2006/math">
                              <m:r>
                                <a:rPr lang="en-US" sz="2800" i="0" dirty="0" smtClean="0">
                                  <a:latin typeface="Cambria Math" panose="02040503050406030204" pitchFamily="18" charset="0"/>
                                </a:rPr>
                                <m:t>∨</m:t>
                              </m:r>
                            </m:oMath>
                          </a14:m>
                          <a:r>
                            <a:rPr lang="en-US" sz="2800" i="0" dirty="0"/>
                            <a:t>Q</a:t>
                          </a:r>
                        </a:p>
                      </a:txBody>
                      <a:tcPr/>
                    </a:tc>
                    <a:tc>
                      <a:txBody>
                        <a:bodyPr/>
                        <a:lstStyle/>
                        <a:p>
                          <a:pPr algn="ctr"/>
                          <a:r>
                            <a:rPr lang="en-US" sz="2800" i="0" dirty="0">
                              <a:latin typeface="Candara" panose="020E0502030303020204" pitchFamily="34" charset="0"/>
                            </a:rPr>
                            <a:t>(P</a:t>
                          </a:r>
                          <a14:m>
                            <m:oMath xmlns:m="http://schemas.openxmlformats.org/officeDocument/2006/math">
                              <m:r>
                                <a:rPr lang="en-US" sz="2800" i="0" dirty="0" smtClean="0">
                                  <a:latin typeface="Cambria Math" panose="02040503050406030204" pitchFamily="18" charset="0"/>
                                </a:rPr>
                                <m:t>∨</m:t>
                              </m:r>
                            </m:oMath>
                          </a14:m>
                          <a:r>
                            <a:rPr lang="en-US" sz="2800" i="0" dirty="0"/>
                            <a:t>Q) </a:t>
                          </a:r>
                          <a14:m>
                            <m:oMath xmlns:m="http://schemas.openxmlformats.org/officeDocument/2006/math">
                              <m:r>
                                <a:rPr lang="en-US" sz="2800" i="0" dirty="0" smtClean="0">
                                  <a:latin typeface="Cambria Math" panose="02040503050406030204" pitchFamily="18" charset="0"/>
                                </a:rPr>
                                <m:t>∧</m:t>
                              </m:r>
                              <m:r>
                                <a:rPr lang="en-US" sz="2800" i="0" smtClean="0">
                                  <a:latin typeface="Cambria Math" panose="02040503050406030204" pitchFamily="18" charset="0"/>
                                </a:rPr>
                                <m:t>¬</m:t>
                              </m:r>
                            </m:oMath>
                          </a14:m>
                          <a:r>
                            <a:rPr lang="en-US" sz="2800" i="0" dirty="0"/>
                            <a:t>Q</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i="0" dirty="0">
                              <a:latin typeface="Candara" panose="020E0502030303020204" pitchFamily="34" charset="0"/>
                            </a:rPr>
                            <a:t>((P</a:t>
                          </a:r>
                          <a14:m>
                            <m:oMath xmlns:m="http://schemas.openxmlformats.org/officeDocument/2006/math">
                              <m:r>
                                <a:rPr lang="en-US" sz="2800" i="0" dirty="0" smtClean="0">
                                  <a:latin typeface="Cambria Math" panose="02040503050406030204" pitchFamily="18" charset="0"/>
                                </a:rPr>
                                <m:t>∨</m:t>
                              </m:r>
                            </m:oMath>
                          </a14:m>
                          <a:r>
                            <a:rPr lang="en-US" sz="2800" i="0" dirty="0"/>
                            <a:t>Q) </a:t>
                          </a:r>
                          <a14:m>
                            <m:oMath xmlns:m="http://schemas.openxmlformats.org/officeDocument/2006/math">
                              <m:r>
                                <a:rPr lang="en-US" sz="2800" i="0" dirty="0" smtClean="0">
                                  <a:latin typeface="Cambria Math" panose="02040503050406030204" pitchFamily="18" charset="0"/>
                                </a:rPr>
                                <m:t>∧</m:t>
                              </m:r>
                              <m:r>
                                <a:rPr lang="en-US" sz="2800" i="0" smtClean="0">
                                  <a:latin typeface="Cambria Math" panose="02040503050406030204" pitchFamily="18" charset="0"/>
                                </a:rPr>
                                <m:t>¬</m:t>
                              </m:r>
                            </m:oMath>
                          </a14:m>
                          <a:r>
                            <a:rPr lang="en-US" sz="2800" i="0" dirty="0"/>
                            <a:t>Q)</a:t>
                          </a:r>
                          <a:r>
                            <a:rPr lang="en-US" sz="2800" i="0" baseline="0" dirty="0"/>
                            <a:t> </a:t>
                          </a:r>
                          <a14:m>
                            <m:oMath xmlns:m="http://schemas.openxmlformats.org/officeDocument/2006/math">
                              <m:r>
                                <a:rPr lang="en-US" sz="2800" i="0" dirty="0" smtClean="0">
                                  <a:latin typeface="Cambria Math" panose="02040503050406030204" pitchFamily="18" charset="0"/>
                                </a:rPr>
                                <m:t>⇒</m:t>
                              </m:r>
                              <m:r>
                                <a:rPr lang="en-US" sz="2800" b="1" i="0" dirty="0" smtClean="0">
                                  <a:latin typeface="Cambria Math" panose="02040503050406030204" pitchFamily="18" charset="0"/>
                                </a:rPr>
                                <m:t>𝐏</m:t>
                              </m:r>
                            </m:oMath>
                          </a14:m>
                          <a:endParaRPr lang="en-US" sz="2800" i="0" dirty="0"/>
                        </a:p>
                      </a:txBody>
                      <a:tcPr/>
                    </a:tc>
                    <a:extLst>
                      <a:ext uri="{0D108BD9-81ED-4DB2-BD59-A6C34878D82A}">
                        <a16:rowId xmlns:a16="http://schemas.microsoft.com/office/drawing/2014/main" val="2144787653"/>
                      </a:ext>
                    </a:extLst>
                  </a:tr>
                  <a:tr h="533400">
                    <a:tc>
                      <a:txBody>
                        <a:bodyPr/>
                        <a:lstStyle/>
                        <a:p>
                          <a:pPr algn="ctr"/>
                          <a:r>
                            <a:rPr lang="en-US" sz="2800" i="0" dirty="0">
                              <a:latin typeface="Candara" panose="020E0502030303020204" pitchFamily="34" charset="0"/>
                            </a:rPr>
                            <a:t>F</a:t>
                          </a:r>
                        </a:p>
                      </a:txBody>
                      <a:tcPr/>
                    </a:tc>
                    <a:tc>
                      <a:txBody>
                        <a:bodyPr/>
                        <a:lstStyle/>
                        <a:p>
                          <a:pPr algn="ctr"/>
                          <a:r>
                            <a:rPr lang="en-US" sz="2800" i="0" dirty="0">
                              <a:latin typeface="Candara" panose="020E0502030303020204" pitchFamily="34" charset="0"/>
                            </a:rPr>
                            <a:t>F</a:t>
                          </a:r>
                        </a:p>
                      </a:txBody>
                      <a:tcPr/>
                    </a:tc>
                    <a:tc>
                      <a:txBody>
                        <a:bodyPr/>
                        <a:lstStyle/>
                        <a:p>
                          <a:endParaRPr lang="en-US"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extLst>
                      <a:ext uri="{0D108BD9-81ED-4DB2-BD59-A6C34878D82A}">
                        <a16:rowId xmlns:a16="http://schemas.microsoft.com/office/drawing/2014/main" val="1030666510"/>
                      </a:ext>
                    </a:extLst>
                  </a:tr>
                  <a:tr h="533400">
                    <a:tc>
                      <a:txBody>
                        <a:bodyPr/>
                        <a:lstStyle/>
                        <a:p>
                          <a:pPr algn="ctr"/>
                          <a:r>
                            <a:rPr lang="en-US" sz="2800" i="0" dirty="0">
                              <a:latin typeface="Candara" panose="020E0502030303020204" pitchFamily="34" charset="0"/>
                            </a:rPr>
                            <a:t>F</a:t>
                          </a:r>
                        </a:p>
                      </a:txBody>
                      <a:tcPr/>
                    </a:tc>
                    <a:tc>
                      <a:txBody>
                        <a:bodyPr/>
                        <a:lstStyle/>
                        <a:p>
                          <a:pPr algn="ctr"/>
                          <a:r>
                            <a:rPr lang="en-US" sz="2800" i="0" dirty="0">
                              <a:latin typeface="Candara" panose="020E0502030303020204" pitchFamily="34" charset="0"/>
                            </a:rPr>
                            <a:t>T</a:t>
                          </a:r>
                        </a:p>
                      </a:txBody>
                      <a:tcPr/>
                    </a:tc>
                    <a:tc>
                      <a:txBody>
                        <a:bodyPr/>
                        <a:lstStyle/>
                        <a:p>
                          <a:endParaRPr lang="en-US"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extLst>
                      <a:ext uri="{0D108BD9-81ED-4DB2-BD59-A6C34878D82A}">
                        <a16:rowId xmlns:a16="http://schemas.microsoft.com/office/drawing/2014/main" val="4266051361"/>
                      </a:ext>
                    </a:extLst>
                  </a:tr>
                  <a:tr h="533400">
                    <a:tc>
                      <a:txBody>
                        <a:bodyPr/>
                        <a:lstStyle/>
                        <a:p>
                          <a:pPr algn="ctr"/>
                          <a:r>
                            <a:rPr lang="en-US" sz="2800" i="0" dirty="0">
                              <a:latin typeface="Candara" panose="020E0502030303020204" pitchFamily="34" charset="0"/>
                            </a:rPr>
                            <a:t>T</a:t>
                          </a:r>
                        </a:p>
                      </a:txBody>
                      <a:tcPr/>
                    </a:tc>
                    <a:tc>
                      <a:txBody>
                        <a:bodyPr/>
                        <a:lstStyle/>
                        <a:p>
                          <a:pPr algn="ctr"/>
                          <a:r>
                            <a:rPr lang="en-US" sz="2800" i="0" dirty="0">
                              <a:latin typeface="Candara" panose="020E0502030303020204" pitchFamily="34" charset="0"/>
                            </a:rPr>
                            <a:t>F</a:t>
                          </a:r>
                        </a:p>
                      </a:txBody>
                      <a:tcPr/>
                    </a:tc>
                    <a:tc>
                      <a:txBody>
                        <a:bodyPr/>
                        <a:lstStyle/>
                        <a:p>
                          <a:endParaRPr lang="en-US"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extLst>
                      <a:ext uri="{0D108BD9-81ED-4DB2-BD59-A6C34878D82A}">
                        <a16:rowId xmlns:a16="http://schemas.microsoft.com/office/drawing/2014/main" val="696805587"/>
                      </a:ext>
                    </a:extLst>
                  </a:tr>
                  <a:tr h="533400">
                    <a:tc>
                      <a:txBody>
                        <a:bodyPr/>
                        <a:lstStyle/>
                        <a:p>
                          <a:pPr algn="ctr"/>
                          <a:r>
                            <a:rPr lang="en-US" sz="2800" i="0" dirty="0">
                              <a:latin typeface="Candara" panose="020E0502030303020204" pitchFamily="34" charset="0"/>
                            </a:rPr>
                            <a:t>T</a:t>
                          </a:r>
                        </a:p>
                      </a:txBody>
                      <a:tcPr/>
                    </a:tc>
                    <a:tc>
                      <a:txBody>
                        <a:bodyPr/>
                        <a:lstStyle/>
                        <a:p>
                          <a:pPr algn="ctr"/>
                          <a:r>
                            <a:rPr lang="en-US" sz="2800" i="0" dirty="0">
                              <a:latin typeface="Candara" panose="020E0502030303020204" pitchFamily="34" charset="0"/>
                            </a:rPr>
                            <a:t>T</a:t>
                          </a:r>
                        </a:p>
                      </a:txBody>
                      <a:tcPr/>
                    </a:tc>
                    <a:tc>
                      <a:txBody>
                        <a:bodyPr/>
                        <a:lstStyle/>
                        <a:p>
                          <a:endParaRPr lang="en-US"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extLst>
                      <a:ext uri="{0D108BD9-81ED-4DB2-BD59-A6C34878D82A}">
                        <a16:rowId xmlns:a16="http://schemas.microsoft.com/office/drawing/2014/main" val="4206314762"/>
                      </a:ext>
                    </a:extLst>
                  </a:tr>
                </a:tbl>
              </a:graphicData>
            </a:graphic>
          </p:graphicFrame>
        </mc:Choice>
        <mc:Fallback xmlns="">
          <p:graphicFrame>
            <p:nvGraphicFramePr>
              <p:cNvPr id="13" name="Content Placeholder 7">
                <a:extLst>
                  <a:ext uri="{FF2B5EF4-FFF2-40B4-BE49-F238E27FC236}">
                    <a16:creationId xmlns:a16="http://schemas.microsoft.com/office/drawing/2014/main" id="{1B4CE11C-CEF8-7143-8B2C-7C0DB0E2CB6B}"/>
                  </a:ext>
                </a:extLst>
              </p:cNvPr>
              <p:cNvGraphicFramePr>
                <a:graphicFrameLocks noGrp="1"/>
              </p:cNvGraphicFramePr>
              <p:nvPr>
                <p:ph idx="1"/>
                <p:extLst>
                  <p:ext uri="{D42A27DB-BD31-4B8C-83A1-F6EECF244321}">
                    <p14:modId xmlns:p14="http://schemas.microsoft.com/office/powerpoint/2010/main" val="3439929688"/>
                  </p:ext>
                </p:extLst>
              </p:nvPr>
            </p:nvGraphicFramePr>
            <p:xfrm>
              <a:off x="2133600" y="1996440"/>
              <a:ext cx="8001000" cy="2651760"/>
            </p:xfrm>
            <a:graphic>
              <a:graphicData uri="http://schemas.openxmlformats.org/drawingml/2006/table">
                <a:tbl>
                  <a:tblPr firstRow="1" bandRow="1">
                    <a:tableStyleId>{93296810-A885-4BE3-A3E7-6D5BEEA58F35}</a:tableStyleId>
                  </a:tblPr>
                  <a:tblGrid>
                    <a:gridCol w="685800">
                      <a:extLst>
                        <a:ext uri="{9D8B030D-6E8A-4147-A177-3AD203B41FA5}">
                          <a16:colId xmlns:a16="http://schemas.microsoft.com/office/drawing/2014/main" val="1833745475"/>
                        </a:ext>
                      </a:extLst>
                    </a:gridCol>
                    <a:gridCol w="762000">
                      <a:extLst>
                        <a:ext uri="{9D8B030D-6E8A-4147-A177-3AD203B41FA5}">
                          <a16:colId xmlns:a16="http://schemas.microsoft.com/office/drawing/2014/main" val="760039658"/>
                        </a:ext>
                      </a:extLst>
                    </a:gridCol>
                    <a:gridCol w="1371600">
                      <a:extLst>
                        <a:ext uri="{9D8B030D-6E8A-4147-A177-3AD203B41FA5}">
                          <a16:colId xmlns:a16="http://schemas.microsoft.com/office/drawing/2014/main" val="555626360"/>
                        </a:ext>
                      </a:extLst>
                    </a:gridCol>
                    <a:gridCol w="2209800">
                      <a:extLst>
                        <a:ext uri="{9D8B030D-6E8A-4147-A177-3AD203B41FA5}">
                          <a16:colId xmlns:a16="http://schemas.microsoft.com/office/drawing/2014/main" val="2947413380"/>
                        </a:ext>
                      </a:extLst>
                    </a:gridCol>
                    <a:gridCol w="2971800">
                      <a:extLst>
                        <a:ext uri="{9D8B030D-6E8A-4147-A177-3AD203B41FA5}">
                          <a16:colId xmlns:a16="http://schemas.microsoft.com/office/drawing/2014/main" val="107092462"/>
                        </a:ext>
                      </a:extLst>
                    </a:gridCol>
                  </a:tblGrid>
                  <a:tr h="518160">
                    <a:tc>
                      <a:txBody>
                        <a:bodyPr/>
                        <a:lstStyle/>
                        <a:p>
                          <a:pPr algn="ctr"/>
                          <a:r>
                            <a:rPr lang="en-US" sz="2800" i="0" dirty="0">
                              <a:latin typeface="Candara" panose="020E0502030303020204" pitchFamily="34" charset="0"/>
                            </a:rPr>
                            <a:t>P</a:t>
                          </a:r>
                        </a:p>
                      </a:txBody>
                      <a:tcPr/>
                    </a:tc>
                    <a:tc>
                      <a:txBody>
                        <a:bodyPr/>
                        <a:lstStyle/>
                        <a:p>
                          <a:pPr algn="ctr"/>
                          <a:r>
                            <a:rPr lang="en-US" sz="2800" i="0" dirty="0">
                              <a:latin typeface="Candara" panose="020E0502030303020204" pitchFamily="34" charset="0"/>
                            </a:rPr>
                            <a:t>Q</a:t>
                          </a:r>
                        </a:p>
                      </a:txBody>
                      <a:tcPr/>
                    </a:tc>
                    <a:tc>
                      <a:txBody>
                        <a:bodyPr/>
                        <a:lstStyle/>
                        <a:p>
                          <a:endParaRPr lang="en-US"/>
                        </a:p>
                      </a:txBody>
                      <a:tcPr>
                        <a:blipFill>
                          <a:blip r:embed="rId2"/>
                          <a:stretch>
                            <a:fillRect l="-106481" t="-12195" r="-380556" b="-439024"/>
                          </a:stretch>
                        </a:blipFill>
                      </a:tcPr>
                    </a:tc>
                    <a:tc>
                      <a:txBody>
                        <a:bodyPr/>
                        <a:lstStyle/>
                        <a:p>
                          <a:endParaRPr lang="en-US"/>
                        </a:p>
                      </a:txBody>
                      <a:tcPr>
                        <a:blipFill>
                          <a:blip r:embed="rId2"/>
                          <a:stretch>
                            <a:fillRect l="-128161" t="-12195" r="-136207" b="-439024"/>
                          </a:stretch>
                        </a:blipFill>
                      </a:tcPr>
                    </a:tc>
                    <a:tc>
                      <a:txBody>
                        <a:bodyPr/>
                        <a:lstStyle/>
                        <a:p>
                          <a:endParaRPr lang="en-US"/>
                        </a:p>
                      </a:txBody>
                      <a:tcPr>
                        <a:blipFill>
                          <a:blip r:embed="rId2"/>
                          <a:stretch>
                            <a:fillRect l="-169658" t="-12195" r="-1282" b="-439024"/>
                          </a:stretch>
                        </a:blipFill>
                      </a:tcPr>
                    </a:tc>
                    <a:extLst>
                      <a:ext uri="{0D108BD9-81ED-4DB2-BD59-A6C34878D82A}">
                        <a16:rowId xmlns:a16="http://schemas.microsoft.com/office/drawing/2014/main" val="2144787653"/>
                      </a:ext>
                    </a:extLst>
                  </a:tr>
                  <a:tr h="533400">
                    <a:tc>
                      <a:txBody>
                        <a:bodyPr/>
                        <a:lstStyle/>
                        <a:p>
                          <a:pPr algn="ctr"/>
                          <a:r>
                            <a:rPr lang="en-US" sz="2800" i="0" dirty="0">
                              <a:latin typeface="Candara" panose="020E0502030303020204" pitchFamily="34" charset="0"/>
                            </a:rPr>
                            <a:t>F</a:t>
                          </a:r>
                        </a:p>
                      </a:txBody>
                      <a:tcPr/>
                    </a:tc>
                    <a:tc>
                      <a:txBody>
                        <a:bodyPr/>
                        <a:lstStyle/>
                        <a:p>
                          <a:pPr algn="ctr"/>
                          <a:r>
                            <a:rPr lang="en-US" sz="2800" i="0" dirty="0">
                              <a:latin typeface="Candara" panose="020E0502030303020204" pitchFamily="34" charset="0"/>
                            </a:rPr>
                            <a:t>F</a:t>
                          </a:r>
                        </a:p>
                      </a:txBody>
                      <a:tcPr/>
                    </a:tc>
                    <a:tc>
                      <a:txBody>
                        <a:bodyPr/>
                        <a:lstStyle/>
                        <a:p>
                          <a:endParaRPr lang="en-US"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extLst>
                      <a:ext uri="{0D108BD9-81ED-4DB2-BD59-A6C34878D82A}">
                        <a16:rowId xmlns:a16="http://schemas.microsoft.com/office/drawing/2014/main" val="1030666510"/>
                      </a:ext>
                    </a:extLst>
                  </a:tr>
                  <a:tr h="533400">
                    <a:tc>
                      <a:txBody>
                        <a:bodyPr/>
                        <a:lstStyle/>
                        <a:p>
                          <a:pPr algn="ctr"/>
                          <a:r>
                            <a:rPr lang="en-US" sz="2800" i="0" dirty="0">
                              <a:latin typeface="Candara" panose="020E0502030303020204" pitchFamily="34" charset="0"/>
                            </a:rPr>
                            <a:t>F</a:t>
                          </a:r>
                        </a:p>
                      </a:txBody>
                      <a:tcPr/>
                    </a:tc>
                    <a:tc>
                      <a:txBody>
                        <a:bodyPr/>
                        <a:lstStyle/>
                        <a:p>
                          <a:pPr algn="ctr"/>
                          <a:r>
                            <a:rPr lang="en-US" sz="2800" i="0" dirty="0">
                              <a:latin typeface="Candara" panose="020E0502030303020204" pitchFamily="34" charset="0"/>
                            </a:rPr>
                            <a:t>T</a:t>
                          </a:r>
                        </a:p>
                      </a:txBody>
                      <a:tcPr/>
                    </a:tc>
                    <a:tc>
                      <a:txBody>
                        <a:bodyPr/>
                        <a:lstStyle/>
                        <a:p>
                          <a:endParaRPr lang="en-US"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extLst>
                      <a:ext uri="{0D108BD9-81ED-4DB2-BD59-A6C34878D82A}">
                        <a16:rowId xmlns:a16="http://schemas.microsoft.com/office/drawing/2014/main" val="4266051361"/>
                      </a:ext>
                    </a:extLst>
                  </a:tr>
                  <a:tr h="533400">
                    <a:tc>
                      <a:txBody>
                        <a:bodyPr/>
                        <a:lstStyle/>
                        <a:p>
                          <a:pPr algn="ctr"/>
                          <a:r>
                            <a:rPr lang="en-US" sz="2800" i="0" dirty="0">
                              <a:latin typeface="Candara" panose="020E0502030303020204" pitchFamily="34" charset="0"/>
                            </a:rPr>
                            <a:t>T</a:t>
                          </a:r>
                        </a:p>
                      </a:txBody>
                      <a:tcPr/>
                    </a:tc>
                    <a:tc>
                      <a:txBody>
                        <a:bodyPr/>
                        <a:lstStyle/>
                        <a:p>
                          <a:pPr algn="ctr"/>
                          <a:r>
                            <a:rPr lang="en-US" sz="2800" i="0" dirty="0">
                              <a:latin typeface="Candara" panose="020E0502030303020204" pitchFamily="34" charset="0"/>
                            </a:rPr>
                            <a:t>F</a:t>
                          </a:r>
                        </a:p>
                      </a:txBody>
                      <a:tcPr/>
                    </a:tc>
                    <a:tc>
                      <a:txBody>
                        <a:bodyPr/>
                        <a:lstStyle/>
                        <a:p>
                          <a:endParaRPr lang="en-US"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extLst>
                      <a:ext uri="{0D108BD9-81ED-4DB2-BD59-A6C34878D82A}">
                        <a16:rowId xmlns:a16="http://schemas.microsoft.com/office/drawing/2014/main" val="696805587"/>
                      </a:ext>
                    </a:extLst>
                  </a:tr>
                  <a:tr h="533400">
                    <a:tc>
                      <a:txBody>
                        <a:bodyPr/>
                        <a:lstStyle/>
                        <a:p>
                          <a:pPr algn="ctr"/>
                          <a:r>
                            <a:rPr lang="en-US" sz="2800" i="0" dirty="0">
                              <a:latin typeface="Candara" panose="020E0502030303020204" pitchFamily="34" charset="0"/>
                            </a:rPr>
                            <a:t>T</a:t>
                          </a:r>
                        </a:p>
                      </a:txBody>
                      <a:tcPr/>
                    </a:tc>
                    <a:tc>
                      <a:txBody>
                        <a:bodyPr/>
                        <a:lstStyle/>
                        <a:p>
                          <a:pPr algn="ctr"/>
                          <a:r>
                            <a:rPr lang="en-US" sz="2800" i="0" dirty="0">
                              <a:latin typeface="Candara" panose="020E0502030303020204" pitchFamily="34" charset="0"/>
                            </a:rPr>
                            <a:t>T</a:t>
                          </a:r>
                        </a:p>
                      </a:txBody>
                      <a:tcPr/>
                    </a:tc>
                    <a:tc>
                      <a:txBody>
                        <a:bodyPr/>
                        <a:lstStyle/>
                        <a:p>
                          <a:endParaRPr lang="en-US"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extLst>
                      <a:ext uri="{0D108BD9-81ED-4DB2-BD59-A6C34878D82A}">
                        <a16:rowId xmlns:a16="http://schemas.microsoft.com/office/drawing/2014/main" val="4206314762"/>
                      </a:ext>
                    </a:extLst>
                  </a:tr>
                </a:tbl>
              </a:graphicData>
            </a:graphic>
          </p:graphicFrame>
        </mc:Fallback>
      </mc:AlternateContent>
      <p:sp>
        <p:nvSpPr>
          <p:cNvPr id="4" name="Slide Number Placeholder 3">
            <a:extLst>
              <a:ext uri="{FF2B5EF4-FFF2-40B4-BE49-F238E27FC236}">
                <a16:creationId xmlns:a16="http://schemas.microsoft.com/office/drawing/2014/main" id="{94207304-8707-4546-807E-B52C6025A1B8}"/>
              </a:ext>
            </a:extLst>
          </p:cNvPr>
          <p:cNvSpPr>
            <a:spLocks noGrp="1"/>
          </p:cNvSpPr>
          <p:nvPr>
            <p:ph type="sldNum" sz="quarter" idx="12"/>
          </p:nvPr>
        </p:nvSpPr>
        <p:spPr/>
        <p:txBody>
          <a:bodyPr/>
          <a:lstStyle/>
          <a:p>
            <a:pPr>
              <a:defRPr/>
            </a:pPr>
            <a:fld id="{CCF77436-EC8C-4AA7-8F7E-35D67B363DD7}" type="slidenum">
              <a:rPr lang="en-US" smtClean="0"/>
              <a:pPr>
                <a:defRPr/>
              </a:pPr>
              <a:t>11</a:t>
            </a:fld>
            <a:endParaRPr lang="en-US" dirty="0"/>
          </a:p>
        </p:txBody>
      </p:sp>
      <p:sp>
        <p:nvSpPr>
          <p:cNvPr id="14" name="Rectangle 13">
            <a:extLst>
              <a:ext uri="{FF2B5EF4-FFF2-40B4-BE49-F238E27FC236}">
                <a16:creationId xmlns:a16="http://schemas.microsoft.com/office/drawing/2014/main" id="{A01B85F1-A74E-3442-B9B1-33AD76BBBB7D}"/>
              </a:ext>
            </a:extLst>
          </p:cNvPr>
          <p:cNvSpPr/>
          <p:nvPr/>
        </p:nvSpPr>
        <p:spPr>
          <a:xfrm>
            <a:off x="5785590" y="2514600"/>
            <a:ext cx="360996"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F</a:t>
            </a:r>
            <a:endParaRPr lang="en-US" sz="2800" b="1" i="1" dirty="0">
              <a:solidFill>
                <a:srgbClr val="0000CC"/>
              </a:solidFill>
              <a:latin typeface="Candara" panose="020E050203030302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3444BABD-AA6B-6540-9167-6D7E1D3DA0AB}"/>
              </a:ext>
            </a:extLst>
          </p:cNvPr>
          <p:cNvSpPr/>
          <p:nvPr/>
        </p:nvSpPr>
        <p:spPr>
          <a:xfrm>
            <a:off x="5784788" y="3058180"/>
            <a:ext cx="362600"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F</a:t>
            </a:r>
            <a:endParaRPr lang="en-US" sz="2800" b="1" i="1" dirty="0">
              <a:solidFill>
                <a:srgbClr val="0000CC"/>
              </a:solidFill>
              <a:latin typeface="Candara" panose="020E050203030302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667EC65A-9B4A-DB44-80AF-7189A74A0470}"/>
              </a:ext>
            </a:extLst>
          </p:cNvPr>
          <p:cNvSpPr/>
          <p:nvPr/>
        </p:nvSpPr>
        <p:spPr>
          <a:xfrm>
            <a:off x="5779178" y="3591580"/>
            <a:ext cx="373820"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endParaRPr lang="en-US" sz="2800" b="1" i="1" dirty="0">
              <a:solidFill>
                <a:srgbClr val="0000CC"/>
              </a:solidFill>
              <a:latin typeface="Candara" panose="020E0502030303020204" pitchFamily="34" charset="0"/>
              <a:cs typeface="Calibri" panose="020F0502020204030204" pitchFamily="34" charset="0"/>
            </a:endParaRPr>
          </a:p>
        </p:txBody>
      </p:sp>
      <p:sp>
        <p:nvSpPr>
          <p:cNvPr id="17" name="Rectangle 16">
            <a:extLst>
              <a:ext uri="{FF2B5EF4-FFF2-40B4-BE49-F238E27FC236}">
                <a16:creationId xmlns:a16="http://schemas.microsoft.com/office/drawing/2014/main" id="{D15D378C-3C86-1749-8C8C-30946860326A}"/>
              </a:ext>
            </a:extLst>
          </p:cNvPr>
          <p:cNvSpPr/>
          <p:nvPr/>
        </p:nvSpPr>
        <p:spPr>
          <a:xfrm>
            <a:off x="5785590" y="4124980"/>
            <a:ext cx="360996"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F</a:t>
            </a:r>
            <a:endParaRPr lang="en-US" sz="2800" b="1" i="1" dirty="0">
              <a:solidFill>
                <a:srgbClr val="0000CC"/>
              </a:solidFill>
              <a:latin typeface="Candara" panose="020E050203030302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C76A773A-F2C6-7B49-87B7-FC699C2D9A28}"/>
              </a:ext>
            </a:extLst>
          </p:cNvPr>
          <p:cNvSpPr/>
          <p:nvPr/>
        </p:nvSpPr>
        <p:spPr>
          <a:xfrm>
            <a:off x="8325003" y="2514600"/>
            <a:ext cx="373821"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endParaRPr lang="en-US" sz="2800" b="1" i="1" dirty="0">
              <a:solidFill>
                <a:srgbClr val="0000CC"/>
              </a:solidFill>
              <a:latin typeface="Candara" panose="020E0502030303020204" pitchFamily="34" charset="0"/>
              <a:cs typeface="Calibri" panose="020F0502020204030204" pitchFamily="34" charset="0"/>
            </a:endParaRPr>
          </a:p>
        </p:txBody>
      </p:sp>
      <p:sp>
        <p:nvSpPr>
          <p:cNvPr id="19" name="Rectangle 18">
            <a:extLst>
              <a:ext uri="{FF2B5EF4-FFF2-40B4-BE49-F238E27FC236}">
                <a16:creationId xmlns:a16="http://schemas.microsoft.com/office/drawing/2014/main" id="{2AC0EF22-EF0C-634F-9C22-4536B2752C31}"/>
              </a:ext>
            </a:extLst>
          </p:cNvPr>
          <p:cNvSpPr/>
          <p:nvPr/>
        </p:nvSpPr>
        <p:spPr>
          <a:xfrm>
            <a:off x="8325003" y="3058180"/>
            <a:ext cx="373821"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endParaRPr lang="en-US" sz="2800" b="1" i="1" dirty="0">
              <a:solidFill>
                <a:srgbClr val="0000CC"/>
              </a:solidFill>
              <a:latin typeface="Candara" panose="020E0502030303020204" pitchFamily="34" charset="0"/>
              <a:cs typeface="Calibri" panose="020F0502020204030204" pitchFamily="34" charset="0"/>
            </a:endParaRPr>
          </a:p>
        </p:txBody>
      </p:sp>
      <p:sp>
        <p:nvSpPr>
          <p:cNvPr id="20" name="Rectangle 19">
            <a:extLst>
              <a:ext uri="{FF2B5EF4-FFF2-40B4-BE49-F238E27FC236}">
                <a16:creationId xmlns:a16="http://schemas.microsoft.com/office/drawing/2014/main" id="{657DDDC9-C4EA-BA41-8C6E-10E0ED5C3C11}"/>
              </a:ext>
            </a:extLst>
          </p:cNvPr>
          <p:cNvSpPr/>
          <p:nvPr/>
        </p:nvSpPr>
        <p:spPr>
          <a:xfrm>
            <a:off x="8325003" y="3591580"/>
            <a:ext cx="373821"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endParaRPr lang="en-US" sz="2800" b="1" i="1" dirty="0">
              <a:solidFill>
                <a:srgbClr val="0000CC"/>
              </a:solidFill>
              <a:latin typeface="Candara" panose="020E050203030302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518CFE1B-FCA1-1D41-BBEA-2964390104B7}"/>
              </a:ext>
            </a:extLst>
          </p:cNvPr>
          <p:cNvSpPr/>
          <p:nvPr/>
        </p:nvSpPr>
        <p:spPr>
          <a:xfrm>
            <a:off x="8325003" y="4124980"/>
            <a:ext cx="373821"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endParaRPr lang="en-US" sz="2800" b="1" i="1" dirty="0">
              <a:solidFill>
                <a:srgbClr val="0000CC"/>
              </a:solidFill>
              <a:latin typeface="Candara" panose="020E0502030303020204" pitchFamily="34" charset="0"/>
              <a:cs typeface="Calibri" panose="020F0502020204030204" pitchFamily="34" charset="0"/>
            </a:endParaRPr>
          </a:p>
        </p:txBody>
      </p:sp>
      <p:sp>
        <p:nvSpPr>
          <p:cNvPr id="22" name="Rectangle 21">
            <a:extLst>
              <a:ext uri="{FF2B5EF4-FFF2-40B4-BE49-F238E27FC236}">
                <a16:creationId xmlns:a16="http://schemas.microsoft.com/office/drawing/2014/main" id="{8C7F900E-F6CD-4245-9473-5885C43EF3DE}"/>
              </a:ext>
            </a:extLst>
          </p:cNvPr>
          <p:cNvSpPr/>
          <p:nvPr/>
        </p:nvSpPr>
        <p:spPr>
          <a:xfrm>
            <a:off x="4109190" y="2514600"/>
            <a:ext cx="360996"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F</a:t>
            </a:r>
            <a:endParaRPr lang="en-US" sz="2800" b="1" i="1" dirty="0">
              <a:solidFill>
                <a:srgbClr val="0000CC"/>
              </a:solidFill>
              <a:latin typeface="Candara" panose="020E050203030302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E86DC81C-841E-AF49-9ABD-60F34D1CEBF5}"/>
              </a:ext>
            </a:extLst>
          </p:cNvPr>
          <p:cNvSpPr/>
          <p:nvPr/>
        </p:nvSpPr>
        <p:spPr>
          <a:xfrm>
            <a:off x="4102778" y="3058180"/>
            <a:ext cx="373820"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endParaRPr lang="en-US" sz="2800" b="1" i="1" dirty="0">
              <a:solidFill>
                <a:srgbClr val="0000CC"/>
              </a:solidFill>
              <a:latin typeface="Candara" panose="020E0502030303020204" pitchFamily="34" charset="0"/>
              <a:cs typeface="Calibri" panose="020F0502020204030204" pitchFamily="34" charset="0"/>
            </a:endParaRPr>
          </a:p>
        </p:txBody>
      </p:sp>
      <p:sp>
        <p:nvSpPr>
          <p:cNvPr id="24" name="Rectangle 23">
            <a:extLst>
              <a:ext uri="{FF2B5EF4-FFF2-40B4-BE49-F238E27FC236}">
                <a16:creationId xmlns:a16="http://schemas.microsoft.com/office/drawing/2014/main" id="{3AAE76C9-B3EE-684C-83BB-CD49599B8EC9}"/>
              </a:ext>
            </a:extLst>
          </p:cNvPr>
          <p:cNvSpPr/>
          <p:nvPr/>
        </p:nvSpPr>
        <p:spPr>
          <a:xfrm>
            <a:off x="4102778" y="3591580"/>
            <a:ext cx="373820"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endParaRPr lang="en-US" sz="2800" b="1" i="1" dirty="0">
              <a:solidFill>
                <a:srgbClr val="0000CC"/>
              </a:solidFill>
              <a:latin typeface="Candara" panose="020E0502030303020204" pitchFamily="34" charset="0"/>
              <a:cs typeface="Calibri" panose="020F0502020204030204" pitchFamily="34" charset="0"/>
            </a:endParaRPr>
          </a:p>
        </p:txBody>
      </p:sp>
      <p:sp>
        <p:nvSpPr>
          <p:cNvPr id="25" name="Rectangle 24">
            <a:extLst>
              <a:ext uri="{FF2B5EF4-FFF2-40B4-BE49-F238E27FC236}">
                <a16:creationId xmlns:a16="http://schemas.microsoft.com/office/drawing/2014/main" id="{E0B4A80E-E89C-1542-A32A-6C2083E24F33}"/>
              </a:ext>
            </a:extLst>
          </p:cNvPr>
          <p:cNvSpPr/>
          <p:nvPr/>
        </p:nvSpPr>
        <p:spPr>
          <a:xfrm>
            <a:off x="4102779" y="4124980"/>
            <a:ext cx="373821"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endParaRPr lang="en-US" sz="2800" b="1" i="1" dirty="0">
              <a:solidFill>
                <a:srgbClr val="0000CC"/>
              </a:solidFill>
              <a:latin typeface="Candara" panose="020E0502030303020204" pitchFamily="34" charset="0"/>
              <a:cs typeface="Calibri" panose="020F0502020204030204" pitchFamily="34" charset="0"/>
            </a:endParaRPr>
          </a:p>
        </p:txBody>
      </p:sp>
    </p:spTree>
    <p:extLst>
      <p:ext uri="{BB962C8B-B14F-4D97-AF65-F5344CB8AC3E}">
        <p14:creationId xmlns:p14="http://schemas.microsoft.com/office/powerpoint/2010/main" val="5289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P spid="22"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66ACC-B272-FD40-BE3C-5139670B0A60}"/>
              </a:ext>
            </a:extLst>
          </p:cNvPr>
          <p:cNvSpPr>
            <a:spLocks noGrp="1"/>
          </p:cNvSpPr>
          <p:nvPr>
            <p:ph type="title"/>
          </p:nvPr>
        </p:nvSpPr>
        <p:spPr/>
        <p:txBody>
          <a:bodyPr/>
          <a:lstStyle/>
          <a:p>
            <a:r>
              <a:rPr lang="en-US" dirty="0"/>
              <a:t>Logical Equivalence</a:t>
            </a:r>
          </a:p>
        </p:txBody>
      </p:sp>
      <p:sp>
        <p:nvSpPr>
          <p:cNvPr id="3" name="Content Placeholder 2">
            <a:extLst>
              <a:ext uri="{FF2B5EF4-FFF2-40B4-BE49-F238E27FC236}">
                <a16:creationId xmlns:a16="http://schemas.microsoft.com/office/drawing/2014/main" id="{E6F74639-4385-7642-8191-16E2D4AC4189}"/>
              </a:ext>
            </a:extLst>
          </p:cNvPr>
          <p:cNvSpPr>
            <a:spLocks noGrp="1"/>
          </p:cNvSpPr>
          <p:nvPr>
            <p:ph idx="1"/>
          </p:nvPr>
        </p:nvSpPr>
        <p:spPr/>
        <p:txBody>
          <a:bodyPr>
            <a:normAutofit fontScale="70000" lnSpcReduction="20000"/>
          </a:bodyPr>
          <a:lstStyle/>
          <a:p>
            <a:pPr>
              <a:tabLst>
                <a:tab pos="4397375" algn="l"/>
              </a:tabLst>
            </a:pPr>
            <a:r>
              <a:rPr lang="el-GR" dirty="0"/>
              <a:t>(</a:t>
            </a:r>
            <a:r>
              <a:rPr lang="en-US" dirty="0"/>
              <a:t>P</a:t>
            </a:r>
            <a:r>
              <a:rPr lang="el-GR" dirty="0"/>
              <a:t> ∧ </a:t>
            </a:r>
            <a:r>
              <a:rPr lang="en-US" dirty="0"/>
              <a:t>Q</a:t>
            </a:r>
            <a:r>
              <a:rPr lang="el-GR" dirty="0"/>
              <a:t>) ≡ (</a:t>
            </a:r>
            <a:r>
              <a:rPr lang="en-US" dirty="0"/>
              <a:t>Q</a:t>
            </a:r>
            <a:r>
              <a:rPr lang="el-GR" dirty="0"/>
              <a:t> ∧ </a:t>
            </a:r>
            <a:r>
              <a:rPr lang="en-US" dirty="0"/>
              <a:t>P</a:t>
            </a:r>
            <a:r>
              <a:rPr lang="el-GR" dirty="0"/>
              <a:t>) </a:t>
            </a:r>
            <a:r>
              <a:rPr lang="en-US" sz="2500" dirty="0"/>
              <a:t>	</a:t>
            </a:r>
            <a:r>
              <a:rPr lang="en-US" dirty="0"/>
              <a:t>commutativity of ∧</a:t>
            </a:r>
          </a:p>
          <a:p>
            <a:pPr>
              <a:tabLst>
                <a:tab pos="4397375" algn="l"/>
              </a:tabLst>
            </a:pPr>
            <a:r>
              <a:rPr lang="en-US" dirty="0"/>
              <a:t>(P</a:t>
            </a:r>
            <a:r>
              <a:rPr lang="el-GR" dirty="0"/>
              <a:t> ∨ </a:t>
            </a:r>
            <a:r>
              <a:rPr lang="en-US" dirty="0"/>
              <a:t>Q</a:t>
            </a:r>
            <a:r>
              <a:rPr lang="el-GR" dirty="0"/>
              <a:t>) ≡ (</a:t>
            </a:r>
            <a:r>
              <a:rPr lang="en-US" dirty="0"/>
              <a:t>Q</a:t>
            </a:r>
            <a:r>
              <a:rPr lang="el-GR" dirty="0"/>
              <a:t> ∨ </a:t>
            </a:r>
            <a:r>
              <a:rPr lang="en-US" dirty="0"/>
              <a:t>P</a:t>
            </a:r>
            <a:r>
              <a:rPr lang="el-GR" dirty="0"/>
              <a:t>) </a:t>
            </a:r>
            <a:r>
              <a:rPr lang="en-US" dirty="0"/>
              <a:t>	commutativity of ∨ </a:t>
            </a:r>
          </a:p>
          <a:p>
            <a:pPr>
              <a:tabLst>
                <a:tab pos="4397375" algn="l"/>
              </a:tabLst>
            </a:pPr>
            <a:r>
              <a:rPr lang="en-US" dirty="0"/>
              <a:t>((P</a:t>
            </a:r>
            <a:r>
              <a:rPr lang="el-GR" dirty="0"/>
              <a:t>∧</a:t>
            </a:r>
            <a:r>
              <a:rPr lang="en-US" dirty="0"/>
              <a:t>Q</a:t>
            </a:r>
            <a:r>
              <a:rPr lang="el-GR" dirty="0"/>
              <a:t>)∧</a:t>
            </a:r>
            <a:r>
              <a:rPr lang="en-US" dirty="0"/>
              <a:t>R</a:t>
            </a:r>
            <a:r>
              <a:rPr lang="el-GR" dirty="0"/>
              <a:t>) ≡ (</a:t>
            </a:r>
            <a:r>
              <a:rPr lang="en-US" dirty="0"/>
              <a:t>P</a:t>
            </a:r>
            <a:r>
              <a:rPr lang="el-GR" dirty="0"/>
              <a:t>∧(</a:t>
            </a:r>
            <a:r>
              <a:rPr lang="en-US" dirty="0"/>
              <a:t>Q</a:t>
            </a:r>
            <a:r>
              <a:rPr lang="el-GR" dirty="0"/>
              <a:t>∧</a:t>
            </a:r>
            <a:r>
              <a:rPr lang="en-US" dirty="0"/>
              <a:t>R</a:t>
            </a:r>
            <a:r>
              <a:rPr lang="el-GR" dirty="0"/>
              <a:t>)) </a:t>
            </a:r>
            <a:r>
              <a:rPr lang="en-US" dirty="0"/>
              <a:t>	associativity of ∧ </a:t>
            </a:r>
          </a:p>
          <a:p>
            <a:pPr>
              <a:tabLst>
                <a:tab pos="4397375" algn="l"/>
              </a:tabLst>
            </a:pPr>
            <a:r>
              <a:rPr lang="en-US" dirty="0"/>
              <a:t>((P</a:t>
            </a:r>
            <a:r>
              <a:rPr lang="el-GR" dirty="0"/>
              <a:t>∨</a:t>
            </a:r>
            <a:r>
              <a:rPr lang="en-US" dirty="0"/>
              <a:t>Q</a:t>
            </a:r>
            <a:r>
              <a:rPr lang="el-GR" dirty="0"/>
              <a:t>)∨</a:t>
            </a:r>
            <a:r>
              <a:rPr lang="en-US" dirty="0"/>
              <a:t>R</a:t>
            </a:r>
            <a:r>
              <a:rPr lang="el-GR" dirty="0"/>
              <a:t>) ≡ (</a:t>
            </a:r>
            <a:r>
              <a:rPr lang="en-US" dirty="0"/>
              <a:t>P</a:t>
            </a:r>
            <a:r>
              <a:rPr lang="el-GR" dirty="0"/>
              <a:t>∨(</a:t>
            </a:r>
            <a:r>
              <a:rPr lang="en-US" dirty="0"/>
              <a:t>Q</a:t>
            </a:r>
            <a:r>
              <a:rPr lang="el-GR" dirty="0"/>
              <a:t>∨</a:t>
            </a:r>
            <a:r>
              <a:rPr lang="en-US" dirty="0"/>
              <a:t>R</a:t>
            </a:r>
            <a:r>
              <a:rPr lang="el-GR" dirty="0"/>
              <a:t>)) </a:t>
            </a:r>
            <a:r>
              <a:rPr lang="en-US" dirty="0"/>
              <a:t>	associativity of ∨</a:t>
            </a:r>
          </a:p>
          <a:p>
            <a:pPr>
              <a:tabLst>
                <a:tab pos="4397375" algn="l"/>
              </a:tabLst>
            </a:pPr>
            <a:r>
              <a:rPr lang="en-US" dirty="0"/>
              <a:t>¬(¬P</a:t>
            </a:r>
            <a:r>
              <a:rPr lang="el-GR" dirty="0"/>
              <a:t>) ≡ </a:t>
            </a:r>
            <a:r>
              <a:rPr lang="en-US" dirty="0"/>
              <a:t>P</a:t>
            </a:r>
            <a:r>
              <a:rPr lang="el-GR" dirty="0"/>
              <a:t> </a:t>
            </a:r>
            <a:r>
              <a:rPr lang="en-US" dirty="0"/>
              <a:t>	double-negation elimination </a:t>
            </a:r>
          </a:p>
          <a:p>
            <a:pPr>
              <a:tabLst>
                <a:tab pos="4397375" algn="l"/>
              </a:tabLst>
            </a:pPr>
            <a:r>
              <a:rPr lang="en-US" dirty="0"/>
              <a:t>(P</a:t>
            </a:r>
            <a:r>
              <a:rPr lang="el-GR" dirty="0"/>
              <a:t> ⇒ </a:t>
            </a:r>
            <a:r>
              <a:rPr lang="en-US" dirty="0"/>
              <a:t>Q</a:t>
            </a:r>
            <a:r>
              <a:rPr lang="el-GR" dirty="0"/>
              <a:t>) ≡ (¬</a:t>
            </a:r>
            <a:r>
              <a:rPr lang="en-US" dirty="0"/>
              <a:t>Q</a:t>
            </a:r>
            <a:r>
              <a:rPr lang="el-GR" dirty="0"/>
              <a:t> ⇒ ¬</a:t>
            </a:r>
            <a:r>
              <a:rPr lang="en-US" dirty="0"/>
              <a:t>P</a:t>
            </a:r>
            <a:r>
              <a:rPr lang="el-GR" dirty="0"/>
              <a:t>) </a:t>
            </a:r>
            <a:r>
              <a:rPr lang="en-US" dirty="0"/>
              <a:t>	contraposition </a:t>
            </a:r>
          </a:p>
          <a:p>
            <a:pPr>
              <a:tabLst>
                <a:tab pos="4397375" algn="l"/>
              </a:tabLst>
            </a:pPr>
            <a:r>
              <a:rPr lang="en-US" dirty="0"/>
              <a:t>(P</a:t>
            </a:r>
            <a:r>
              <a:rPr lang="el-GR" dirty="0"/>
              <a:t> ⇒ </a:t>
            </a:r>
            <a:r>
              <a:rPr lang="en-US" dirty="0"/>
              <a:t>Q</a:t>
            </a:r>
            <a:r>
              <a:rPr lang="el-GR" dirty="0"/>
              <a:t>) ≡ (¬</a:t>
            </a:r>
            <a:r>
              <a:rPr lang="en-US" dirty="0"/>
              <a:t>P</a:t>
            </a:r>
            <a:r>
              <a:rPr lang="el-GR" dirty="0"/>
              <a:t> ∨ </a:t>
            </a:r>
            <a:r>
              <a:rPr lang="en-US" dirty="0"/>
              <a:t>Q</a:t>
            </a:r>
            <a:r>
              <a:rPr lang="el-GR" dirty="0"/>
              <a:t>) </a:t>
            </a:r>
            <a:r>
              <a:rPr lang="en-US" dirty="0"/>
              <a:t>	implication elimination</a:t>
            </a:r>
          </a:p>
          <a:p>
            <a:pPr>
              <a:tabLst>
                <a:tab pos="4397375" algn="l"/>
              </a:tabLst>
            </a:pPr>
            <a:r>
              <a:rPr lang="en-US" dirty="0"/>
              <a:t>(P</a:t>
            </a:r>
            <a:r>
              <a:rPr lang="el-GR" dirty="0"/>
              <a:t> ⇔ </a:t>
            </a:r>
            <a:r>
              <a:rPr lang="en-US" dirty="0"/>
              <a:t>Q</a:t>
            </a:r>
            <a:r>
              <a:rPr lang="el-GR" dirty="0"/>
              <a:t>) ≡ ((</a:t>
            </a:r>
            <a:r>
              <a:rPr lang="en-US" dirty="0"/>
              <a:t>P</a:t>
            </a:r>
            <a:r>
              <a:rPr lang="el-GR" dirty="0"/>
              <a:t> ⇒ </a:t>
            </a:r>
            <a:r>
              <a:rPr lang="en-US" dirty="0"/>
              <a:t>Q</a:t>
            </a:r>
            <a:r>
              <a:rPr lang="el-GR" dirty="0"/>
              <a:t>) ∧ (</a:t>
            </a:r>
            <a:r>
              <a:rPr lang="en-US" dirty="0"/>
              <a:t>Q</a:t>
            </a:r>
            <a:r>
              <a:rPr lang="el-GR" dirty="0"/>
              <a:t> ⇒ </a:t>
            </a:r>
            <a:r>
              <a:rPr lang="en-US" dirty="0"/>
              <a:t>P</a:t>
            </a:r>
            <a:r>
              <a:rPr lang="el-GR" dirty="0"/>
              <a:t>)) </a:t>
            </a:r>
            <a:r>
              <a:rPr lang="en-US" dirty="0"/>
              <a:t>	biconditional elimination </a:t>
            </a:r>
          </a:p>
          <a:p>
            <a:pPr>
              <a:tabLst>
                <a:tab pos="4397375" algn="l"/>
              </a:tabLst>
            </a:pPr>
            <a:r>
              <a:rPr lang="en-US" dirty="0"/>
              <a:t>¬(P</a:t>
            </a:r>
            <a:r>
              <a:rPr lang="el-GR" dirty="0"/>
              <a:t>∧</a:t>
            </a:r>
            <a:r>
              <a:rPr lang="en-US" dirty="0"/>
              <a:t>Q</a:t>
            </a:r>
            <a:r>
              <a:rPr lang="el-GR" dirty="0"/>
              <a:t>) ≡ (¬</a:t>
            </a:r>
            <a:r>
              <a:rPr lang="en-US" dirty="0"/>
              <a:t>P</a:t>
            </a:r>
            <a:r>
              <a:rPr lang="el-GR" dirty="0"/>
              <a:t>∨¬</a:t>
            </a:r>
            <a:r>
              <a:rPr lang="en-US" dirty="0"/>
              <a:t>Q</a:t>
            </a:r>
            <a:r>
              <a:rPr lang="el-GR" dirty="0"/>
              <a:t>) </a:t>
            </a:r>
            <a:r>
              <a:rPr lang="en-US" dirty="0"/>
              <a:t>	De Morgan </a:t>
            </a:r>
          </a:p>
          <a:p>
            <a:pPr>
              <a:tabLst>
                <a:tab pos="4397375" algn="l"/>
              </a:tabLst>
            </a:pPr>
            <a:r>
              <a:rPr lang="en-US" dirty="0"/>
              <a:t>¬(P</a:t>
            </a:r>
            <a:r>
              <a:rPr lang="el-GR" dirty="0"/>
              <a:t>∨</a:t>
            </a:r>
            <a:r>
              <a:rPr lang="en-US" dirty="0"/>
              <a:t>Q</a:t>
            </a:r>
            <a:r>
              <a:rPr lang="el-GR" dirty="0"/>
              <a:t>) ≡ (¬</a:t>
            </a:r>
            <a:r>
              <a:rPr lang="en-US" dirty="0"/>
              <a:t>P</a:t>
            </a:r>
            <a:r>
              <a:rPr lang="el-GR" dirty="0"/>
              <a:t>∧¬</a:t>
            </a:r>
            <a:r>
              <a:rPr lang="en-US" dirty="0"/>
              <a:t>Q</a:t>
            </a:r>
            <a:r>
              <a:rPr lang="el-GR" dirty="0"/>
              <a:t>) </a:t>
            </a:r>
            <a:r>
              <a:rPr lang="en-US" dirty="0"/>
              <a:t>	De Morgan</a:t>
            </a:r>
          </a:p>
          <a:p>
            <a:pPr>
              <a:tabLst>
                <a:tab pos="4397375" algn="l"/>
              </a:tabLst>
            </a:pPr>
            <a:r>
              <a:rPr lang="en-US" dirty="0"/>
              <a:t>(P</a:t>
            </a:r>
            <a:r>
              <a:rPr lang="el-GR" dirty="0"/>
              <a:t>∧(</a:t>
            </a:r>
            <a:r>
              <a:rPr lang="en-US" dirty="0"/>
              <a:t>Q</a:t>
            </a:r>
            <a:r>
              <a:rPr lang="el-GR" dirty="0"/>
              <a:t>∨</a:t>
            </a:r>
            <a:r>
              <a:rPr lang="en-US" dirty="0"/>
              <a:t>R</a:t>
            </a:r>
            <a:r>
              <a:rPr lang="el-GR" dirty="0"/>
              <a:t>)) ≡ ((</a:t>
            </a:r>
            <a:r>
              <a:rPr lang="en-US" dirty="0"/>
              <a:t>P</a:t>
            </a:r>
            <a:r>
              <a:rPr lang="el-GR" dirty="0"/>
              <a:t>∧</a:t>
            </a:r>
            <a:r>
              <a:rPr lang="en-US" dirty="0"/>
              <a:t>Q</a:t>
            </a:r>
            <a:r>
              <a:rPr lang="el-GR" dirty="0"/>
              <a:t>)∨(</a:t>
            </a:r>
            <a:r>
              <a:rPr lang="en-US" dirty="0"/>
              <a:t>P</a:t>
            </a:r>
            <a:r>
              <a:rPr lang="el-GR" dirty="0"/>
              <a:t>∧</a:t>
            </a:r>
            <a:r>
              <a:rPr lang="en-US" dirty="0"/>
              <a:t>R</a:t>
            </a:r>
            <a:r>
              <a:rPr lang="el-GR" dirty="0"/>
              <a:t>)) </a:t>
            </a:r>
            <a:r>
              <a:rPr lang="en-US" dirty="0"/>
              <a:t>	distributivity of ∧ over ∨ </a:t>
            </a:r>
          </a:p>
          <a:p>
            <a:pPr>
              <a:tabLst>
                <a:tab pos="4397375" algn="l"/>
              </a:tabLst>
            </a:pPr>
            <a:r>
              <a:rPr lang="en-US" dirty="0"/>
              <a:t>(P</a:t>
            </a:r>
            <a:r>
              <a:rPr lang="el-GR" dirty="0"/>
              <a:t>∨(</a:t>
            </a:r>
            <a:r>
              <a:rPr lang="en-US" dirty="0"/>
              <a:t>Q</a:t>
            </a:r>
            <a:r>
              <a:rPr lang="el-GR" dirty="0"/>
              <a:t>∧</a:t>
            </a:r>
            <a:r>
              <a:rPr lang="en-US" dirty="0"/>
              <a:t>R</a:t>
            </a:r>
            <a:r>
              <a:rPr lang="el-GR" dirty="0"/>
              <a:t>)) ≡ ((</a:t>
            </a:r>
            <a:r>
              <a:rPr lang="en-US" dirty="0"/>
              <a:t>P</a:t>
            </a:r>
            <a:r>
              <a:rPr lang="el-GR" dirty="0"/>
              <a:t>∨</a:t>
            </a:r>
            <a:r>
              <a:rPr lang="en-US" dirty="0"/>
              <a:t>Q</a:t>
            </a:r>
            <a:r>
              <a:rPr lang="el-GR" dirty="0"/>
              <a:t>)∧(</a:t>
            </a:r>
            <a:r>
              <a:rPr lang="en-US" dirty="0"/>
              <a:t>P</a:t>
            </a:r>
            <a:r>
              <a:rPr lang="el-GR" dirty="0"/>
              <a:t>∨</a:t>
            </a:r>
            <a:r>
              <a:rPr lang="en-US" dirty="0"/>
              <a:t>R</a:t>
            </a:r>
            <a:r>
              <a:rPr lang="el-GR" dirty="0"/>
              <a:t>)) </a:t>
            </a:r>
            <a:r>
              <a:rPr lang="en-US" dirty="0"/>
              <a:t>	distributivity of ∨ over ∧</a:t>
            </a:r>
          </a:p>
        </p:txBody>
      </p:sp>
      <p:sp>
        <p:nvSpPr>
          <p:cNvPr id="4" name="Slide Number Placeholder 3">
            <a:extLst>
              <a:ext uri="{FF2B5EF4-FFF2-40B4-BE49-F238E27FC236}">
                <a16:creationId xmlns:a16="http://schemas.microsoft.com/office/drawing/2014/main" id="{45388BC1-43C1-8448-926B-8D565AD0A162}"/>
              </a:ext>
            </a:extLst>
          </p:cNvPr>
          <p:cNvSpPr>
            <a:spLocks noGrp="1"/>
          </p:cNvSpPr>
          <p:nvPr>
            <p:ph type="sldNum" sz="quarter" idx="12"/>
          </p:nvPr>
        </p:nvSpPr>
        <p:spPr/>
        <p:txBody>
          <a:bodyPr/>
          <a:lstStyle/>
          <a:p>
            <a:fld id="{CCF77436-EC8C-4AA7-8F7E-35D67B363DD7}" type="slidenum">
              <a:rPr lang="en-US" smtClean="0"/>
              <a:pPr/>
              <a:t>12</a:t>
            </a:fld>
            <a:endParaRPr lang="en-US" dirty="0"/>
          </a:p>
        </p:txBody>
      </p:sp>
    </p:spTree>
    <p:extLst>
      <p:ext uri="{BB962C8B-B14F-4D97-AF65-F5344CB8AC3E}">
        <p14:creationId xmlns:p14="http://schemas.microsoft.com/office/powerpoint/2010/main" val="260376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085D-B3C0-9B44-B9AD-D861CB3DEFC6}"/>
              </a:ext>
            </a:extLst>
          </p:cNvPr>
          <p:cNvSpPr>
            <a:spLocks noGrp="1"/>
          </p:cNvSpPr>
          <p:nvPr>
            <p:ph type="title"/>
          </p:nvPr>
        </p:nvSpPr>
        <p:spPr/>
        <p:txBody>
          <a:bodyPr/>
          <a:lstStyle/>
          <a:p>
            <a:r>
              <a:rPr lang="en-US" dirty="0"/>
              <a:t>Quiz</a:t>
            </a:r>
          </a:p>
        </p:txBody>
      </p:sp>
      <p:graphicFrame>
        <p:nvGraphicFramePr>
          <p:cNvPr id="6" name="Content Placeholder 7">
            <a:extLst>
              <a:ext uri="{FF2B5EF4-FFF2-40B4-BE49-F238E27FC236}">
                <a16:creationId xmlns:a16="http://schemas.microsoft.com/office/drawing/2014/main" id="{AFE0A31A-0266-D944-997A-E0AB7CD9333C}"/>
              </a:ext>
            </a:extLst>
          </p:cNvPr>
          <p:cNvGraphicFramePr>
            <a:graphicFrameLocks noGrp="1"/>
          </p:cNvGraphicFramePr>
          <p:nvPr>
            <p:ph idx="1"/>
            <p:extLst>
              <p:ext uri="{D42A27DB-BD31-4B8C-83A1-F6EECF244321}">
                <p14:modId xmlns:p14="http://schemas.microsoft.com/office/powerpoint/2010/main" val="912191646"/>
              </p:ext>
            </p:extLst>
          </p:nvPr>
        </p:nvGraphicFramePr>
        <p:xfrm>
          <a:off x="3267361" y="2209800"/>
          <a:ext cx="5657279" cy="2651760"/>
        </p:xfrm>
        <a:graphic>
          <a:graphicData uri="http://schemas.openxmlformats.org/drawingml/2006/table">
            <a:tbl>
              <a:tblPr firstRow="1" bandRow="1">
                <a:tableStyleId>{93296810-A885-4BE3-A3E7-6D5BEEA58F35}</a:tableStyleId>
              </a:tblPr>
              <a:tblGrid>
                <a:gridCol w="685800">
                  <a:extLst>
                    <a:ext uri="{9D8B030D-6E8A-4147-A177-3AD203B41FA5}">
                      <a16:colId xmlns:a16="http://schemas.microsoft.com/office/drawing/2014/main" val="1833745475"/>
                    </a:ext>
                  </a:extLst>
                </a:gridCol>
                <a:gridCol w="762000">
                  <a:extLst>
                    <a:ext uri="{9D8B030D-6E8A-4147-A177-3AD203B41FA5}">
                      <a16:colId xmlns:a16="http://schemas.microsoft.com/office/drawing/2014/main" val="760039658"/>
                    </a:ext>
                  </a:extLst>
                </a:gridCol>
                <a:gridCol w="1371600">
                  <a:extLst>
                    <a:ext uri="{9D8B030D-6E8A-4147-A177-3AD203B41FA5}">
                      <a16:colId xmlns:a16="http://schemas.microsoft.com/office/drawing/2014/main" val="555626360"/>
                    </a:ext>
                  </a:extLst>
                </a:gridCol>
                <a:gridCol w="1568768">
                  <a:extLst>
                    <a:ext uri="{9D8B030D-6E8A-4147-A177-3AD203B41FA5}">
                      <a16:colId xmlns:a16="http://schemas.microsoft.com/office/drawing/2014/main" val="2947413380"/>
                    </a:ext>
                  </a:extLst>
                </a:gridCol>
                <a:gridCol w="1269111">
                  <a:extLst>
                    <a:ext uri="{9D8B030D-6E8A-4147-A177-3AD203B41FA5}">
                      <a16:colId xmlns:a16="http://schemas.microsoft.com/office/drawing/2014/main" val="107092462"/>
                    </a:ext>
                  </a:extLst>
                </a:gridCol>
              </a:tblGrid>
              <a:tr h="457200">
                <a:tc>
                  <a:txBody>
                    <a:bodyPr/>
                    <a:lstStyle/>
                    <a:p>
                      <a:pPr algn="ctr"/>
                      <a:r>
                        <a:rPr lang="en-US" sz="2800" i="0" dirty="0">
                          <a:latin typeface="Candara" panose="020E0502030303020204" pitchFamily="34" charset="0"/>
                        </a:rPr>
                        <a:t>P</a:t>
                      </a:r>
                    </a:p>
                  </a:txBody>
                  <a:tcPr/>
                </a:tc>
                <a:tc>
                  <a:txBody>
                    <a:bodyPr/>
                    <a:lstStyle/>
                    <a:p>
                      <a:pPr algn="ctr"/>
                      <a:r>
                        <a:rPr lang="en-US" sz="2800" i="0" dirty="0">
                          <a:latin typeface="Candara" panose="020E0502030303020204" pitchFamily="34" charset="0"/>
                        </a:rPr>
                        <a:t>Q</a:t>
                      </a:r>
                    </a:p>
                  </a:txBody>
                  <a:tcPr/>
                </a:tc>
                <a:tc>
                  <a:txBody>
                    <a:bodyPr/>
                    <a:lstStyle/>
                    <a:p>
                      <a:pPr algn="ctr"/>
                      <a:r>
                        <a:rPr lang="en-US" sz="2800" dirty="0">
                          <a:latin typeface="Candara" panose="020E0502030303020204" pitchFamily="34" charset="0"/>
                        </a:rPr>
                        <a:t>P</a:t>
                      </a:r>
                      <a:r>
                        <a:rPr lang="el-GR" sz="2800" dirty="0"/>
                        <a:t> ⇒ </a:t>
                      </a:r>
                      <a:r>
                        <a:rPr lang="en-US" sz="2800" dirty="0"/>
                        <a:t>Q</a:t>
                      </a:r>
                      <a:endParaRPr lang="en-US" sz="2800" i="0" dirty="0"/>
                    </a:p>
                  </a:txBody>
                  <a:tcPr/>
                </a:tc>
                <a:tc>
                  <a:txBody>
                    <a:bodyPr/>
                    <a:lstStyle/>
                    <a:p>
                      <a:pPr algn="ctr"/>
                      <a:r>
                        <a:rPr lang="el-GR" sz="2800" dirty="0">
                          <a:latin typeface="Candara" panose="020E0502030303020204" pitchFamily="34" charset="0"/>
                        </a:rPr>
                        <a:t>¬</a:t>
                      </a:r>
                      <a:r>
                        <a:rPr lang="en-US" sz="2800" dirty="0"/>
                        <a:t>Q</a:t>
                      </a:r>
                      <a:r>
                        <a:rPr lang="el-GR" sz="2800" dirty="0"/>
                        <a:t> ⇒ ¬</a:t>
                      </a:r>
                      <a:r>
                        <a:rPr lang="en-US" sz="2800" dirty="0"/>
                        <a:t>P</a:t>
                      </a:r>
                      <a:endParaRPr lang="en-US" sz="2800" i="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2800" dirty="0">
                          <a:latin typeface="Candara" panose="020E0502030303020204" pitchFamily="34" charset="0"/>
                        </a:rPr>
                        <a:t>¬</a:t>
                      </a:r>
                      <a:r>
                        <a:rPr lang="en-US" sz="2800" dirty="0"/>
                        <a:t>P</a:t>
                      </a:r>
                      <a:r>
                        <a:rPr lang="el-GR" sz="2800" dirty="0"/>
                        <a:t> ∨ </a:t>
                      </a:r>
                      <a:r>
                        <a:rPr lang="en-US" sz="2800" dirty="0"/>
                        <a:t>Q</a:t>
                      </a:r>
                      <a:endParaRPr lang="en-US" sz="2800" i="0" dirty="0"/>
                    </a:p>
                  </a:txBody>
                  <a:tcPr/>
                </a:tc>
                <a:extLst>
                  <a:ext uri="{0D108BD9-81ED-4DB2-BD59-A6C34878D82A}">
                    <a16:rowId xmlns:a16="http://schemas.microsoft.com/office/drawing/2014/main" val="2144787653"/>
                  </a:ext>
                </a:extLst>
              </a:tr>
              <a:tr h="533400">
                <a:tc>
                  <a:txBody>
                    <a:bodyPr/>
                    <a:lstStyle/>
                    <a:p>
                      <a:pPr algn="ctr"/>
                      <a:r>
                        <a:rPr lang="en-US" sz="2800" dirty="0">
                          <a:latin typeface="Candara" panose="020E0502030303020204" pitchFamily="34" charset="0"/>
                        </a:rPr>
                        <a:t>F</a:t>
                      </a:r>
                      <a:endParaRPr lang="en-US" sz="2800" i="1" dirty="0"/>
                    </a:p>
                  </a:txBody>
                  <a:tcPr/>
                </a:tc>
                <a:tc>
                  <a:txBody>
                    <a:bodyPr/>
                    <a:lstStyle/>
                    <a:p>
                      <a:pPr algn="ctr"/>
                      <a:r>
                        <a:rPr lang="en-US" sz="2800" dirty="0">
                          <a:latin typeface="Candara" panose="020E0502030303020204" pitchFamily="34" charset="0"/>
                        </a:rPr>
                        <a:t>F</a:t>
                      </a:r>
                      <a:endParaRPr lang="en-US" sz="2800" i="1" dirty="0"/>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extLst>
                  <a:ext uri="{0D108BD9-81ED-4DB2-BD59-A6C34878D82A}">
                    <a16:rowId xmlns:a16="http://schemas.microsoft.com/office/drawing/2014/main" val="1030666510"/>
                  </a:ext>
                </a:extLst>
              </a:tr>
              <a:tr h="533400">
                <a:tc>
                  <a:txBody>
                    <a:bodyPr/>
                    <a:lstStyle/>
                    <a:p>
                      <a:pPr algn="ctr"/>
                      <a:r>
                        <a:rPr lang="en-US" sz="2800" dirty="0">
                          <a:latin typeface="Candara" panose="020E0502030303020204" pitchFamily="34" charset="0"/>
                        </a:rPr>
                        <a:t>F</a:t>
                      </a:r>
                      <a:endParaRPr lang="en-US" sz="2800" i="1" dirty="0"/>
                    </a:p>
                  </a:txBody>
                  <a:tcPr/>
                </a:tc>
                <a:tc>
                  <a:txBody>
                    <a:bodyPr/>
                    <a:lstStyle/>
                    <a:p>
                      <a:pPr algn="ctr"/>
                      <a:r>
                        <a:rPr lang="en-US" sz="2800" dirty="0">
                          <a:latin typeface="Candara" panose="020E0502030303020204" pitchFamily="34" charset="0"/>
                        </a:rPr>
                        <a:t>T</a:t>
                      </a:r>
                      <a:endParaRPr lang="en-US" sz="2800" i="1" dirty="0"/>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extLst>
                  <a:ext uri="{0D108BD9-81ED-4DB2-BD59-A6C34878D82A}">
                    <a16:rowId xmlns:a16="http://schemas.microsoft.com/office/drawing/2014/main" val="4266051361"/>
                  </a:ext>
                </a:extLst>
              </a:tr>
              <a:tr h="533400">
                <a:tc>
                  <a:txBody>
                    <a:bodyPr/>
                    <a:lstStyle/>
                    <a:p>
                      <a:pPr algn="ctr"/>
                      <a:r>
                        <a:rPr lang="en-US" sz="2800" dirty="0">
                          <a:latin typeface="Candara" panose="020E0502030303020204" pitchFamily="34" charset="0"/>
                        </a:rPr>
                        <a:t>T</a:t>
                      </a:r>
                      <a:endParaRPr lang="en-US" sz="2800" i="1" dirty="0"/>
                    </a:p>
                  </a:txBody>
                  <a:tcPr/>
                </a:tc>
                <a:tc>
                  <a:txBody>
                    <a:bodyPr/>
                    <a:lstStyle/>
                    <a:p>
                      <a:pPr algn="ctr"/>
                      <a:r>
                        <a:rPr lang="en-US" sz="2800" dirty="0">
                          <a:latin typeface="Candara" panose="020E0502030303020204" pitchFamily="34" charset="0"/>
                        </a:rPr>
                        <a:t>F</a:t>
                      </a:r>
                      <a:endParaRPr lang="en-US" sz="2800" i="1" dirty="0"/>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extLst>
                  <a:ext uri="{0D108BD9-81ED-4DB2-BD59-A6C34878D82A}">
                    <a16:rowId xmlns:a16="http://schemas.microsoft.com/office/drawing/2014/main" val="696805587"/>
                  </a:ext>
                </a:extLst>
              </a:tr>
              <a:tr h="533400">
                <a:tc>
                  <a:txBody>
                    <a:bodyPr/>
                    <a:lstStyle/>
                    <a:p>
                      <a:pPr algn="ctr"/>
                      <a:r>
                        <a:rPr lang="en-US" sz="2800" dirty="0">
                          <a:latin typeface="Candara" panose="020E0502030303020204" pitchFamily="34" charset="0"/>
                        </a:rPr>
                        <a:t>T</a:t>
                      </a:r>
                      <a:endParaRPr lang="en-US" sz="2800" i="1" dirty="0"/>
                    </a:p>
                  </a:txBody>
                  <a:tcPr/>
                </a:tc>
                <a:tc>
                  <a:txBody>
                    <a:bodyPr/>
                    <a:lstStyle/>
                    <a:p>
                      <a:pPr algn="ctr"/>
                      <a:r>
                        <a:rPr lang="en-US" sz="2800" dirty="0">
                          <a:latin typeface="Candara" panose="020E0502030303020204" pitchFamily="34" charset="0"/>
                        </a:rPr>
                        <a:t>T</a:t>
                      </a:r>
                      <a:endParaRPr lang="en-US" sz="2800" i="1" dirty="0"/>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extLst>
                  <a:ext uri="{0D108BD9-81ED-4DB2-BD59-A6C34878D82A}">
                    <a16:rowId xmlns:a16="http://schemas.microsoft.com/office/drawing/2014/main" val="4206314762"/>
                  </a:ext>
                </a:extLst>
              </a:tr>
            </a:tbl>
          </a:graphicData>
        </a:graphic>
      </p:graphicFrame>
      <p:sp>
        <p:nvSpPr>
          <p:cNvPr id="4" name="Slide Number Placeholder 3">
            <a:extLst>
              <a:ext uri="{FF2B5EF4-FFF2-40B4-BE49-F238E27FC236}">
                <a16:creationId xmlns:a16="http://schemas.microsoft.com/office/drawing/2014/main" id="{94207304-8707-4546-807E-B52C6025A1B8}"/>
              </a:ext>
            </a:extLst>
          </p:cNvPr>
          <p:cNvSpPr>
            <a:spLocks noGrp="1"/>
          </p:cNvSpPr>
          <p:nvPr>
            <p:ph type="sldNum" sz="quarter" idx="12"/>
          </p:nvPr>
        </p:nvSpPr>
        <p:spPr/>
        <p:txBody>
          <a:bodyPr/>
          <a:lstStyle/>
          <a:p>
            <a:pPr>
              <a:defRPr/>
            </a:pPr>
            <a:fld id="{CCF77436-EC8C-4AA7-8F7E-35D67B363DD7}" type="slidenum">
              <a:rPr lang="en-US" smtClean="0"/>
              <a:pPr>
                <a:defRPr/>
              </a:pPr>
              <a:t>13</a:t>
            </a:fld>
            <a:endParaRPr lang="en-US" dirty="0"/>
          </a:p>
        </p:txBody>
      </p:sp>
    </p:spTree>
    <p:extLst>
      <p:ext uri="{BB962C8B-B14F-4D97-AF65-F5344CB8AC3E}">
        <p14:creationId xmlns:p14="http://schemas.microsoft.com/office/powerpoint/2010/main" val="1073666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085D-B3C0-9B44-B9AD-D861CB3DEFC6}"/>
              </a:ext>
            </a:extLst>
          </p:cNvPr>
          <p:cNvSpPr>
            <a:spLocks noGrp="1"/>
          </p:cNvSpPr>
          <p:nvPr>
            <p:ph type="title"/>
          </p:nvPr>
        </p:nvSpPr>
        <p:spPr/>
        <p:txBody>
          <a:bodyPr/>
          <a:lstStyle/>
          <a:p>
            <a:r>
              <a:rPr lang="en-US" dirty="0"/>
              <a:t>Answer</a:t>
            </a:r>
          </a:p>
        </p:txBody>
      </p:sp>
      <p:graphicFrame>
        <p:nvGraphicFramePr>
          <p:cNvPr id="22" name="Content Placeholder 7">
            <a:extLst>
              <a:ext uri="{FF2B5EF4-FFF2-40B4-BE49-F238E27FC236}">
                <a16:creationId xmlns:a16="http://schemas.microsoft.com/office/drawing/2014/main" id="{40A4E7CD-21D5-FD43-AA26-D5AF5E8A4F75}"/>
              </a:ext>
            </a:extLst>
          </p:cNvPr>
          <p:cNvGraphicFramePr>
            <a:graphicFrameLocks noGrp="1"/>
          </p:cNvGraphicFramePr>
          <p:nvPr>
            <p:ph idx="1"/>
            <p:extLst>
              <p:ext uri="{D42A27DB-BD31-4B8C-83A1-F6EECF244321}">
                <p14:modId xmlns:p14="http://schemas.microsoft.com/office/powerpoint/2010/main" val="451866168"/>
              </p:ext>
            </p:extLst>
          </p:nvPr>
        </p:nvGraphicFramePr>
        <p:xfrm>
          <a:off x="3267361" y="2209800"/>
          <a:ext cx="5657279" cy="2651760"/>
        </p:xfrm>
        <a:graphic>
          <a:graphicData uri="http://schemas.openxmlformats.org/drawingml/2006/table">
            <a:tbl>
              <a:tblPr firstRow="1" bandRow="1">
                <a:tableStyleId>{93296810-A885-4BE3-A3E7-6D5BEEA58F35}</a:tableStyleId>
              </a:tblPr>
              <a:tblGrid>
                <a:gridCol w="685800">
                  <a:extLst>
                    <a:ext uri="{9D8B030D-6E8A-4147-A177-3AD203B41FA5}">
                      <a16:colId xmlns:a16="http://schemas.microsoft.com/office/drawing/2014/main" val="1833745475"/>
                    </a:ext>
                  </a:extLst>
                </a:gridCol>
                <a:gridCol w="762000">
                  <a:extLst>
                    <a:ext uri="{9D8B030D-6E8A-4147-A177-3AD203B41FA5}">
                      <a16:colId xmlns:a16="http://schemas.microsoft.com/office/drawing/2014/main" val="760039658"/>
                    </a:ext>
                  </a:extLst>
                </a:gridCol>
                <a:gridCol w="1371600">
                  <a:extLst>
                    <a:ext uri="{9D8B030D-6E8A-4147-A177-3AD203B41FA5}">
                      <a16:colId xmlns:a16="http://schemas.microsoft.com/office/drawing/2014/main" val="555626360"/>
                    </a:ext>
                  </a:extLst>
                </a:gridCol>
                <a:gridCol w="1568768">
                  <a:extLst>
                    <a:ext uri="{9D8B030D-6E8A-4147-A177-3AD203B41FA5}">
                      <a16:colId xmlns:a16="http://schemas.microsoft.com/office/drawing/2014/main" val="2947413380"/>
                    </a:ext>
                  </a:extLst>
                </a:gridCol>
                <a:gridCol w="1269111">
                  <a:extLst>
                    <a:ext uri="{9D8B030D-6E8A-4147-A177-3AD203B41FA5}">
                      <a16:colId xmlns:a16="http://schemas.microsoft.com/office/drawing/2014/main" val="107092462"/>
                    </a:ext>
                  </a:extLst>
                </a:gridCol>
              </a:tblGrid>
              <a:tr h="457200">
                <a:tc>
                  <a:txBody>
                    <a:bodyPr/>
                    <a:lstStyle/>
                    <a:p>
                      <a:pPr algn="ctr"/>
                      <a:r>
                        <a:rPr lang="en-US" sz="2800" i="0" dirty="0">
                          <a:latin typeface="Candara" panose="020E0502030303020204" pitchFamily="34" charset="0"/>
                        </a:rPr>
                        <a:t>P</a:t>
                      </a:r>
                    </a:p>
                  </a:txBody>
                  <a:tcPr/>
                </a:tc>
                <a:tc>
                  <a:txBody>
                    <a:bodyPr/>
                    <a:lstStyle/>
                    <a:p>
                      <a:pPr algn="ctr"/>
                      <a:r>
                        <a:rPr lang="en-US" sz="2800" i="0" dirty="0">
                          <a:latin typeface="Candara" panose="020E0502030303020204" pitchFamily="34" charset="0"/>
                        </a:rPr>
                        <a:t>Q</a:t>
                      </a:r>
                    </a:p>
                  </a:txBody>
                  <a:tcPr/>
                </a:tc>
                <a:tc>
                  <a:txBody>
                    <a:bodyPr/>
                    <a:lstStyle/>
                    <a:p>
                      <a:pPr algn="ctr"/>
                      <a:r>
                        <a:rPr lang="en-US" sz="2800" dirty="0">
                          <a:latin typeface="Candara" panose="020E0502030303020204" pitchFamily="34" charset="0"/>
                        </a:rPr>
                        <a:t>P</a:t>
                      </a:r>
                      <a:r>
                        <a:rPr lang="el-GR" sz="2800" dirty="0"/>
                        <a:t> ⇒ </a:t>
                      </a:r>
                      <a:r>
                        <a:rPr lang="en-US" sz="2800" dirty="0"/>
                        <a:t>Q</a:t>
                      </a:r>
                      <a:endParaRPr lang="en-US" sz="2800" i="0" dirty="0"/>
                    </a:p>
                  </a:txBody>
                  <a:tcPr/>
                </a:tc>
                <a:tc>
                  <a:txBody>
                    <a:bodyPr/>
                    <a:lstStyle/>
                    <a:p>
                      <a:pPr algn="ctr"/>
                      <a:r>
                        <a:rPr lang="el-GR" sz="2800" dirty="0">
                          <a:latin typeface="Candara" panose="020E0502030303020204" pitchFamily="34" charset="0"/>
                        </a:rPr>
                        <a:t>¬</a:t>
                      </a:r>
                      <a:r>
                        <a:rPr lang="en-US" sz="2800" dirty="0"/>
                        <a:t>Q</a:t>
                      </a:r>
                      <a:r>
                        <a:rPr lang="el-GR" sz="2800" dirty="0"/>
                        <a:t> ⇒ ¬</a:t>
                      </a:r>
                      <a:r>
                        <a:rPr lang="en-US" sz="2800" dirty="0"/>
                        <a:t>P</a:t>
                      </a:r>
                      <a:endParaRPr lang="en-US" sz="2800" i="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2800" dirty="0">
                          <a:latin typeface="Candara" panose="020E0502030303020204" pitchFamily="34" charset="0"/>
                        </a:rPr>
                        <a:t>¬</a:t>
                      </a:r>
                      <a:r>
                        <a:rPr lang="en-US" sz="2800" dirty="0"/>
                        <a:t>P</a:t>
                      </a:r>
                      <a:r>
                        <a:rPr lang="el-GR" sz="2800" dirty="0"/>
                        <a:t> ∨ </a:t>
                      </a:r>
                      <a:r>
                        <a:rPr lang="en-US" sz="2800" dirty="0"/>
                        <a:t>Q</a:t>
                      </a:r>
                      <a:endParaRPr lang="en-US" sz="2800" i="0" dirty="0"/>
                    </a:p>
                  </a:txBody>
                  <a:tcPr/>
                </a:tc>
                <a:extLst>
                  <a:ext uri="{0D108BD9-81ED-4DB2-BD59-A6C34878D82A}">
                    <a16:rowId xmlns:a16="http://schemas.microsoft.com/office/drawing/2014/main" val="2144787653"/>
                  </a:ext>
                </a:extLst>
              </a:tr>
              <a:tr h="533400">
                <a:tc>
                  <a:txBody>
                    <a:bodyPr/>
                    <a:lstStyle/>
                    <a:p>
                      <a:pPr algn="ctr"/>
                      <a:r>
                        <a:rPr lang="en-US" sz="2800" dirty="0">
                          <a:latin typeface="Candara" panose="020E0502030303020204" pitchFamily="34" charset="0"/>
                        </a:rPr>
                        <a:t>F</a:t>
                      </a:r>
                      <a:endParaRPr lang="en-US" sz="2800" i="1" dirty="0"/>
                    </a:p>
                  </a:txBody>
                  <a:tcPr/>
                </a:tc>
                <a:tc>
                  <a:txBody>
                    <a:bodyPr/>
                    <a:lstStyle/>
                    <a:p>
                      <a:pPr algn="ctr"/>
                      <a:r>
                        <a:rPr lang="en-US" sz="2800" dirty="0">
                          <a:latin typeface="Candara" panose="020E0502030303020204" pitchFamily="34" charset="0"/>
                        </a:rPr>
                        <a:t>F</a:t>
                      </a:r>
                      <a:endParaRPr lang="en-US" sz="2800" i="1" dirty="0"/>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extLst>
                  <a:ext uri="{0D108BD9-81ED-4DB2-BD59-A6C34878D82A}">
                    <a16:rowId xmlns:a16="http://schemas.microsoft.com/office/drawing/2014/main" val="1030666510"/>
                  </a:ext>
                </a:extLst>
              </a:tr>
              <a:tr h="533400">
                <a:tc>
                  <a:txBody>
                    <a:bodyPr/>
                    <a:lstStyle/>
                    <a:p>
                      <a:pPr algn="ctr"/>
                      <a:r>
                        <a:rPr lang="en-US" sz="2800" dirty="0">
                          <a:latin typeface="Candara" panose="020E0502030303020204" pitchFamily="34" charset="0"/>
                        </a:rPr>
                        <a:t>F</a:t>
                      </a:r>
                      <a:endParaRPr lang="en-US" sz="2800" i="1" dirty="0"/>
                    </a:p>
                  </a:txBody>
                  <a:tcPr/>
                </a:tc>
                <a:tc>
                  <a:txBody>
                    <a:bodyPr/>
                    <a:lstStyle/>
                    <a:p>
                      <a:pPr algn="ctr"/>
                      <a:r>
                        <a:rPr lang="en-US" sz="2800" dirty="0">
                          <a:latin typeface="Candara" panose="020E0502030303020204" pitchFamily="34" charset="0"/>
                        </a:rPr>
                        <a:t>T</a:t>
                      </a:r>
                      <a:endParaRPr lang="en-US" sz="2800" i="1" dirty="0"/>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extLst>
                  <a:ext uri="{0D108BD9-81ED-4DB2-BD59-A6C34878D82A}">
                    <a16:rowId xmlns:a16="http://schemas.microsoft.com/office/drawing/2014/main" val="4266051361"/>
                  </a:ext>
                </a:extLst>
              </a:tr>
              <a:tr h="533400">
                <a:tc>
                  <a:txBody>
                    <a:bodyPr/>
                    <a:lstStyle/>
                    <a:p>
                      <a:pPr algn="ctr"/>
                      <a:r>
                        <a:rPr lang="en-US" sz="2800" dirty="0">
                          <a:latin typeface="Candara" panose="020E0502030303020204" pitchFamily="34" charset="0"/>
                        </a:rPr>
                        <a:t>T</a:t>
                      </a:r>
                      <a:endParaRPr lang="en-US" sz="2800" i="1" dirty="0"/>
                    </a:p>
                  </a:txBody>
                  <a:tcPr/>
                </a:tc>
                <a:tc>
                  <a:txBody>
                    <a:bodyPr/>
                    <a:lstStyle/>
                    <a:p>
                      <a:pPr algn="ctr"/>
                      <a:r>
                        <a:rPr lang="en-US" sz="2800" dirty="0">
                          <a:latin typeface="Candara" panose="020E0502030303020204" pitchFamily="34" charset="0"/>
                        </a:rPr>
                        <a:t>F</a:t>
                      </a:r>
                      <a:endParaRPr lang="en-US" sz="2800" i="1" dirty="0"/>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extLst>
                  <a:ext uri="{0D108BD9-81ED-4DB2-BD59-A6C34878D82A}">
                    <a16:rowId xmlns:a16="http://schemas.microsoft.com/office/drawing/2014/main" val="696805587"/>
                  </a:ext>
                </a:extLst>
              </a:tr>
              <a:tr h="533400">
                <a:tc>
                  <a:txBody>
                    <a:bodyPr/>
                    <a:lstStyle/>
                    <a:p>
                      <a:pPr algn="ctr"/>
                      <a:r>
                        <a:rPr lang="en-US" sz="2800" dirty="0">
                          <a:latin typeface="Candara" panose="020E0502030303020204" pitchFamily="34" charset="0"/>
                        </a:rPr>
                        <a:t>T</a:t>
                      </a:r>
                      <a:endParaRPr lang="en-US" sz="2800" i="1" dirty="0"/>
                    </a:p>
                  </a:txBody>
                  <a:tcPr/>
                </a:tc>
                <a:tc>
                  <a:txBody>
                    <a:bodyPr/>
                    <a:lstStyle/>
                    <a:p>
                      <a:pPr algn="ctr"/>
                      <a:r>
                        <a:rPr lang="en-US" sz="2800" dirty="0">
                          <a:latin typeface="Candara" panose="020E0502030303020204" pitchFamily="34" charset="0"/>
                        </a:rPr>
                        <a:t>T</a:t>
                      </a:r>
                      <a:endParaRPr lang="en-US" sz="2800" i="1" dirty="0"/>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tc>
                  <a:txBody>
                    <a:bodyPr/>
                    <a:lstStyle/>
                    <a:p>
                      <a:pPr algn="ctr"/>
                      <a:endParaRPr lang="en-US" sz="2800" i="1" dirty="0">
                        <a:latin typeface="Candara" panose="020E0502030303020204" pitchFamily="34" charset="0"/>
                      </a:endParaRPr>
                    </a:p>
                  </a:txBody>
                  <a:tcPr/>
                </a:tc>
                <a:extLst>
                  <a:ext uri="{0D108BD9-81ED-4DB2-BD59-A6C34878D82A}">
                    <a16:rowId xmlns:a16="http://schemas.microsoft.com/office/drawing/2014/main" val="4206314762"/>
                  </a:ext>
                </a:extLst>
              </a:tr>
            </a:tbl>
          </a:graphicData>
        </a:graphic>
      </p:graphicFrame>
      <p:sp>
        <p:nvSpPr>
          <p:cNvPr id="4" name="Slide Number Placeholder 3">
            <a:extLst>
              <a:ext uri="{FF2B5EF4-FFF2-40B4-BE49-F238E27FC236}">
                <a16:creationId xmlns:a16="http://schemas.microsoft.com/office/drawing/2014/main" id="{94207304-8707-4546-807E-B52C6025A1B8}"/>
              </a:ext>
            </a:extLst>
          </p:cNvPr>
          <p:cNvSpPr>
            <a:spLocks noGrp="1"/>
          </p:cNvSpPr>
          <p:nvPr>
            <p:ph type="sldNum" sz="quarter" idx="12"/>
          </p:nvPr>
        </p:nvSpPr>
        <p:spPr/>
        <p:txBody>
          <a:bodyPr/>
          <a:lstStyle/>
          <a:p>
            <a:pPr>
              <a:defRPr/>
            </a:pPr>
            <a:fld id="{CCF77436-EC8C-4AA7-8F7E-35D67B363DD7}" type="slidenum">
              <a:rPr lang="en-US" smtClean="0"/>
              <a:pPr>
                <a:defRPr/>
              </a:pPr>
              <a:t>14</a:t>
            </a:fld>
            <a:endParaRPr lang="en-US" dirty="0"/>
          </a:p>
        </p:txBody>
      </p:sp>
      <p:sp>
        <p:nvSpPr>
          <p:cNvPr id="14" name="Rectangle 13">
            <a:extLst>
              <a:ext uri="{FF2B5EF4-FFF2-40B4-BE49-F238E27FC236}">
                <a16:creationId xmlns:a16="http://schemas.microsoft.com/office/drawing/2014/main" id="{A01B85F1-A74E-3442-B9B1-33AD76BBBB7D}"/>
              </a:ext>
            </a:extLst>
          </p:cNvPr>
          <p:cNvSpPr/>
          <p:nvPr/>
        </p:nvSpPr>
        <p:spPr>
          <a:xfrm>
            <a:off x="5195994" y="2743200"/>
            <a:ext cx="373821"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endParaRPr lang="en-US" sz="2800" b="1" i="1" dirty="0">
              <a:solidFill>
                <a:srgbClr val="0000CC"/>
              </a:solidFill>
              <a:latin typeface="Candara" panose="020E050203030302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3444BABD-AA6B-6540-9167-6D7E1D3DA0AB}"/>
              </a:ext>
            </a:extLst>
          </p:cNvPr>
          <p:cNvSpPr/>
          <p:nvPr/>
        </p:nvSpPr>
        <p:spPr>
          <a:xfrm>
            <a:off x="5195994" y="3286780"/>
            <a:ext cx="373821"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endParaRPr lang="en-US" sz="2800" b="1" i="1" dirty="0">
              <a:solidFill>
                <a:srgbClr val="0000CC"/>
              </a:solidFill>
              <a:latin typeface="Candara" panose="020E050203030302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667EC65A-9B4A-DB44-80AF-7189A74A0470}"/>
              </a:ext>
            </a:extLst>
          </p:cNvPr>
          <p:cNvSpPr/>
          <p:nvPr/>
        </p:nvSpPr>
        <p:spPr>
          <a:xfrm>
            <a:off x="5202405" y="3820180"/>
            <a:ext cx="360996"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F</a:t>
            </a:r>
            <a:endParaRPr lang="en-US" sz="2800" b="1" i="1" dirty="0">
              <a:solidFill>
                <a:srgbClr val="0000CC"/>
              </a:solidFill>
              <a:latin typeface="Candara" panose="020E0502030303020204" pitchFamily="34" charset="0"/>
              <a:cs typeface="Calibri" panose="020F0502020204030204" pitchFamily="34" charset="0"/>
            </a:endParaRPr>
          </a:p>
        </p:txBody>
      </p:sp>
      <p:sp>
        <p:nvSpPr>
          <p:cNvPr id="17" name="Rectangle 16">
            <a:extLst>
              <a:ext uri="{FF2B5EF4-FFF2-40B4-BE49-F238E27FC236}">
                <a16:creationId xmlns:a16="http://schemas.microsoft.com/office/drawing/2014/main" id="{D15D378C-3C86-1749-8C8C-30946860326A}"/>
              </a:ext>
            </a:extLst>
          </p:cNvPr>
          <p:cNvSpPr/>
          <p:nvPr/>
        </p:nvSpPr>
        <p:spPr>
          <a:xfrm>
            <a:off x="5195994" y="4353580"/>
            <a:ext cx="373821"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endParaRPr lang="en-US" sz="2800" b="1" i="1" dirty="0">
              <a:solidFill>
                <a:srgbClr val="0000CC"/>
              </a:solidFill>
              <a:latin typeface="Candara" panose="020E0502030303020204" pitchFamily="34" charset="0"/>
              <a:cs typeface="Calibri" panose="020F0502020204030204" pitchFamily="34" charset="0"/>
            </a:endParaRPr>
          </a:p>
        </p:txBody>
      </p:sp>
      <p:sp>
        <p:nvSpPr>
          <p:cNvPr id="27" name="Rectangle 26">
            <a:extLst>
              <a:ext uri="{FF2B5EF4-FFF2-40B4-BE49-F238E27FC236}">
                <a16:creationId xmlns:a16="http://schemas.microsoft.com/office/drawing/2014/main" id="{EFA22B60-8D92-3B4A-8F9B-F4BCC5E3071C}"/>
              </a:ext>
            </a:extLst>
          </p:cNvPr>
          <p:cNvSpPr/>
          <p:nvPr/>
        </p:nvSpPr>
        <p:spPr>
          <a:xfrm>
            <a:off x="6643794" y="2743200"/>
            <a:ext cx="373821"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endParaRPr lang="en-US" sz="2800" b="1" i="1" dirty="0">
              <a:solidFill>
                <a:srgbClr val="0000CC"/>
              </a:solidFill>
              <a:latin typeface="Candara" panose="020E050203030302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AC73082C-C90F-8944-BF69-778A98C2D1D5}"/>
              </a:ext>
            </a:extLst>
          </p:cNvPr>
          <p:cNvSpPr/>
          <p:nvPr/>
        </p:nvSpPr>
        <p:spPr>
          <a:xfrm>
            <a:off x="6643794" y="3286780"/>
            <a:ext cx="373821"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endParaRPr lang="en-US" sz="2800" b="1" i="1" dirty="0">
              <a:solidFill>
                <a:srgbClr val="0000CC"/>
              </a:solidFill>
              <a:latin typeface="Candara" panose="020E05020303030202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BD8BEC6B-7AE1-AA41-8AB7-D56CCAFEC805}"/>
              </a:ext>
            </a:extLst>
          </p:cNvPr>
          <p:cNvSpPr/>
          <p:nvPr/>
        </p:nvSpPr>
        <p:spPr>
          <a:xfrm>
            <a:off x="6650205" y="3820180"/>
            <a:ext cx="360996"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F</a:t>
            </a:r>
            <a:endParaRPr lang="en-US" sz="2800" b="1" i="1" dirty="0">
              <a:solidFill>
                <a:srgbClr val="0000CC"/>
              </a:solidFill>
              <a:latin typeface="Candara" panose="020E0502030303020204" pitchFamily="34" charset="0"/>
              <a:cs typeface="Calibri" panose="020F0502020204030204" pitchFamily="34" charset="0"/>
            </a:endParaRPr>
          </a:p>
        </p:txBody>
      </p:sp>
      <p:sp>
        <p:nvSpPr>
          <p:cNvPr id="30" name="Rectangle 29">
            <a:extLst>
              <a:ext uri="{FF2B5EF4-FFF2-40B4-BE49-F238E27FC236}">
                <a16:creationId xmlns:a16="http://schemas.microsoft.com/office/drawing/2014/main" id="{57AAFD47-C19D-DF41-95A1-621156DC3B82}"/>
              </a:ext>
            </a:extLst>
          </p:cNvPr>
          <p:cNvSpPr/>
          <p:nvPr/>
        </p:nvSpPr>
        <p:spPr>
          <a:xfrm>
            <a:off x="6643794" y="4353580"/>
            <a:ext cx="373821"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endParaRPr lang="en-US" sz="2800" b="1" i="1" dirty="0">
              <a:solidFill>
                <a:srgbClr val="0000CC"/>
              </a:solidFill>
              <a:latin typeface="Candara" panose="020E05020303030202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209D5F3A-6E2D-204F-AF0E-7CC31C0F9442}"/>
              </a:ext>
            </a:extLst>
          </p:cNvPr>
          <p:cNvSpPr/>
          <p:nvPr/>
        </p:nvSpPr>
        <p:spPr>
          <a:xfrm>
            <a:off x="8091594" y="2743200"/>
            <a:ext cx="373821"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endParaRPr lang="en-US" sz="2800" b="1" i="1" dirty="0">
              <a:solidFill>
                <a:srgbClr val="0000CC"/>
              </a:solidFill>
              <a:latin typeface="Candara" panose="020E0502030303020204" pitchFamily="34" charset="0"/>
              <a:cs typeface="Calibri" panose="020F0502020204030204" pitchFamily="34" charset="0"/>
            </a:endParaRPr>
          </a:p>
        </p:txBody>
      </p:sp>
      <p:sp>
        <p:nvSpPr>
          <p:cNvPr id="32" name="Rectangle 31">
            <a:extLst>
              <a:ext uri="{FF2B5EF4-FFF2-40B4-BE49-F238E27FC236}">
                <a16:creationId xmlns:a16="http://schemas.microsoft.com/office/drawing/2014/main" id="{9B9E88B8-F4C3-AC44-92E8-FF6CFE7609FE}"/>
              </a:ext>
            </a:extLst>
          </p:cNvPr>
          <p:cNvSpPr/>
          <p:nvPr/>
        </p:nvSpPr>
        <p:spPr>
          <a:xfrm>
            <a:off x="8091594" y="3286780"/>
            <a:ext cx="373821"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endParaRPr lang="en-US" sz="2800" b="1" i="1" dirty="0">
              <a:solidFill>
                <a:srgbClr val="0000CC"/>
              </a:solidFill>
              <a:latin typeface="Candara" panose="020E05020303030202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571C2CD8-C5A7-8646-8C08-3C211E6A2A99}"/>
              </a:ext>
            </a:extLst>
          </p:cNvPr>
          <p:cNvSpPr/>
          <p:nvPr/>
        </p:nvSpPr>
        <p:spPr>
          <a:xfrm>
            <a:off x="8098005" y="3820180"/>
            <a:ext cx="360996"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F</a:t>
            </a:r>
            <a:endParaRPr lang="en-US" sz="2800" b="1" i="1" dirty="0">
              <a:solidFill>
                <a:srgbClr val="0000CC"/>
              </a:solidFill>
              <a:latin typeface="Candara" panose="020E0502030303020204" pitchFamily="34" charset="0"/>
              <a:cs typeface="Calibri" panose="020F0502020204030204" pitchFamily="34" charset="0"/>
            </a:endParaRPr>
          </a:p>
        </p:txBody>
      </p:sp>
      <p:sp>
        <p:nvSpPr>
          <p:cNvPr id="34" name="Rectangle 33">
            <a:extLst>
              <a:ext uri="{FF2B5EF4-FFF2-40B4-BE49-F238E27FC236}">
                <a16:creationId xmlns:a16="http://schemas.microsoft.com/office/drawing/2014/main" id="{C744B4A4-AF0F-9047-BB0F-46D32215E014}"/>
              </a:ext>
            </a:extLst>
          </p:cNvPr>
          <p:cNvSpPr/>
          <p:nvPr/>
        </p:nvSpPr>
        <p:spPr>
          <a:xfrm>
            <a:off x="8091594" y="4353580"/>
            <a:ext cx="373821"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endParaRPr lang="en-US" sz="2800" b="1" i="1" dirty="0">
              <a:solidFill>
                <a:srgbClr val="0000CC"/>
              </a:solidFill>
              <a:latin typeface="Candara" panose="020E0502030303020204" pitchFamily="34" charset="0"/>
              <a:cs typeface="Calibri" panose="020F0502020204030204" pitchFamily="34" charset="0"/>
            </a:endParaRPr>
          </a:p>
        </p:txBody>
      </p:sp>
    </p:spTree>
    <p:extLst>
      <p:ext uri="{BB962C8B-B14F-4D97-AF65-F5344CB8AC3E}">
        <p14:creationId xmlns:p14="http://schemas.microsoft.com/office/powerpoint/2010/main" val="68904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27" grpId="0"/>
      <p:bldP spid="28" grpId="0"/>
      <p:bldP spid="29" grpId="0"/>
      <p:bldP spid="30" grpId="0"/>
      <p:bldP spid="31" grpId="0"/>
      <p:bldP spid="32" grpId="0"/>
      <p:bldP spid="33"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8DEE-1019-594D-9FAB-FB218B876A46}"/>
              </a:ext>
            </a:extLst>
          </p:cNvPr>
          <p:cNvSpPr>
            <a:spLocks noGrp="1"/>
          </p:cNvSpPr>
          <p:nvPr>
            <p:ph type="title"/>
          </p:nvPr>
        </p:nvSpPr>
        <p:spPr/>
        <p:txBody>
          <a:bodyPr/>
          <a:lstStyle/>
          <a:p>
            <a:r>
              <a:rPr lang="en-US" dirty="0"/>
              <a:t>Quiz: Proving Chain Rule </a:t>
            </a:r>
          </a:p>
        </p:txBody>
      </p:sp>
      <mc:AlternateContent xmlns:mc="http://schemas.openxmlformats.org/markup-compatibility/2006" xmlns:a14="http://schemas.microsoft.com/office/drawing/2010/main">
        <mc:Choice Requires="a14">
          <p:graphicFrame>
            <p:nvGraphicFramePr>
              <p:cNvPr id="6" name="Content Placeholder 7">
                <a:extLst>
                  <a:ext uri="{FF2B5EF4-FFF2-40B4-BE49-F238E27FC236}">
                    <a16:creationId xmlns:a16="http://schemas.microsoft.com/office/drawing/2014/main" id="{2C8E4F57-B8CC-2C42-A86E-AF0B773C4FB8}"/>
                  </a:ext>
                </a:extLst>
              </p:cNvPr>
              <p:cNvGraphicFramePr>
                <a:graphicFrameLocks noGrp="1"/>
              </p:cNvGraphicFramePr>
              <p:nvPr>
                <p:ph idx="1"/>
                <p:extLst>
                  <p:ext uri="{D42A27DB-BD31-4B8C-83A1-F6EECF244321}">
                    <p14:modId xmlns:p14="http://schemas.microsoft.com/office/powerpoint/2010/main" val="2528929434"/>
                  </p:ext>
                </p:extLst>
              </p:nvPr>
            </p:nvGraphicFramePr>
            <p:xfrm>
              <a:off x="3638645" y="2057400"/>
              <a:ext cx="3869309" cy="1051560"/>
            </p:xfrm>
            <a:graphic>
              <a:graphicData uri="http://schemas.openxmlformats.org/drawingml/2006/table">
                <a:tbl>
                  <a:tblPr firstRow="1" bandRow="1">
                    <a:tableStyleId>{93296810-A885-4BE3-A3E7-6D5BEEA58F35}</a:tableStyleId>
                  </a:tblPr>
                  <a:tblGrid>
                    <a:gridCol w="1371600">
                      <a:extLst>
                        <a:ext uri="{9D8B030D-6E8A-4147-A177-3AD203B41FA5}">
                          <a16:colId xmlns:a16="http://schemas.microsoft.com/office/drawing/2014/main" val="555626360"/>
                        </a:ext>
                      </a:extLst>
                    </a:gridCol>
                    <a:gridCol w="1263142">
                      <a:extLst>
                        <a:ext uri="{9D8B030D-6E8A-4147-A177-3AD203B41FA5}">
                          <a16:colId xmlns:a16="http://schemas.microsoft.com/office/drawing/2014/main" val="2947413380"/>
                        </a:ext>
                      </a:extLst>
                    </a:gridCol>
                    <a:gridCol w="1234567">
                      <a:extLst>
                        <a:ext uri="{9D8B030D-6E8A-4147-A177-3AD203B41FA5}">
                          <a16:colId xmlns:a16="http://schemas.microsoft.com/office/drawing/2014/main" val="107092462"/>
                        </a:ext>
                      </a:extLst>
                    </a:gridCol>
                  </a:tblGrid>
                  <a:tr h="457200">
                    <a:tc>
                      <a:txBody>
                        <a:bodyPr/>
                        <a:lstStyle/>
                        <a:p>
                          <a:pPr algn="ctr"/>
                          <a14:m>
                            <m:oMathPara xmlns:m="http://schemas.openxmlformats.org/officeDocument/2006/math">
                              <m:oMathParaPr>
                                <m:jc m:val="centerGroup"/>
                              </m:oMathParaPr>
                              <m:oMath xmlns:m="http://schemas.openxmlformats.org/officeDocument/2006/math">
                                <m:r>
                                  <a:rPr lang="en-US" sz="2800" b="1" i="0" dirty="0" smtClean="0">
                                    <a:latin typeface="Cambria Math" panose="02040503050406030204" pitchFamily="18" charset="0"/>
                                  </a:rPr>
                                  <m:t>𝐏</m:t>
                                </m:r>
                                <m:r>
                                  <a:rPr lang="en-US" sz="2800" i="0" dirty="0" smtClean="0">
                                    <a:latin typeface="Cambria Math" panose="02040503050406030204" pitchFamily="18" charset="0"/>
                                  </a:rPr>
                                  <m:t>⇒</m:t>
                                </m:r>
                                <m:r>
                                  <a:rPr lang="en-US" sz="2800" b="1" i="0" dirty="0" smtClean="0">
                                    <a:latin typeface="Cambria Math" panose="02040503050406030204" pitchFamily="18" charset="0"/>
                                  </a:rPr>
                                  <m:t>𝐐</m:t>
                                </m:r>
                              </m:oMath>
                            </m:oMathPara>
                          </a14:m>
                          <a:endParaRPr lang="en-US" sz="2800" i="0" dirty="0">
                            <a:latin typeface="Candara" panose="020E050203030302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2800" b="1" i="0" dirty="0" smtClean="0">
                                    <a:latin typeface="Cambria Math" panose="02040503050406030204" pitchFamily="18" charset="0"/>
                                  </a:rPr>
                                  <m:t>𝐐</m:t>
                                </m:r>
                                <m:r>
                                  <a:rPr lang="en-US" sz="2800" i="0" dirty="0" smtClean="0">
                                    <a:latin typeface="Cambria Math" panose="02040503050406030204" pitchFamily="18" charset="0"/>
                                  </a:rPr>
                                  <m:t>⇒</m:t>
                                </m:r>
                                <m:r>
                                  <a:rPr lang="en-US" sz="2800" b="1" i="0" dirty="0" smtClean="0">
                                    <a:latin typeface="Cambria Math" panose="02040503050406030204" pitchFamily="18" charset="0"/>
                                  </a:rPr>
                                  <m:t>𝐑</m:t>
                                </m:r>
                              </m:oMath>
                            </m:oMathPara>
                          </a14:m>
                          <a:endParaRPr lang="en-US" sz="2800" i="0" dirty="0">
                            <a:latin typeface="Candara" panose="020E0502030303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800" b="1" i="0" dirty="0" smtClean="0">
                                    <a:latin typeface="Cambria Math" panose="02040503050406030204" pitchFamily="18" charset="0"/>
                                  </a:rPr>
                                  <m:t>𝐏</m:t>
                                </m:r>
                                <m:r>
                                  <a:rPr lang="en-US" sz="2800" i="0" dirty="0" smtClean="0">
                                    <a:latin typeface="Cambria Math" panose="02040503050406030204" pitchFamily="18" charset="0"/>
                                  </a:rPr>
                                  <m:t>⇒</m:t>
                                </m:r>
                                <m:r>
                                  <a:rPr lang="en-US" sz="2800" b="1" i="0" dirty="0" smtClean="0">
                                    <a:latin typeface="Cambria Math" panose="02040503050406030204" pitchFamily="18" charset="0"/>
                                  </a:rPr>
                                  <m:t>𝐑</m:t>
                                </m:r>
                              </m:oMath>
                            </m:oMathPara>
                          </a14:m>
                          <a:endParaRPr lang="en-US" sz="2800" i="0" dirty="0">
                            <a:latin typeface="Candara" panose="020E0502030303020204" pitchFamily="34" charset="0"/>
                          </a:endParaRPr>
                        </a:p>
                      </a:txBody>
                      <a:tcPr/>
                    </a:tc>
                    <a:extLst>
                      <a:ext uri="{0D108BD9-81ED-4DB2-BD59-A6C34878D82A}">
                        <a16:rowId xmlns:a16="http://schemas.microsoft.com/office/drawing/2014/main" val="2144787653"/>
                      </a:ext>
                    </a:extLst>
                  </a:tr>
                  <a:tr h="533400">
                    <a:tc>
                      <a:txBody>
                        <a:bodyPr/>
                        <a:lstStyle/>
                        <a:p>
                          <a:pPr algn="ctr"/>
                          <a:r>
                            <a:rPr lang="en-US" sz="2800" i="0" dirty="0">
                              <a:latin typeface="Candara" panose="020E0502030303020204" pitchFamily="34" charset="0"/>
                            </a:rPr>
                            <a:t>T</a:t>
                          </a:r>
                        </a:p>
                      </a:txBody>
                      <a:tcPr/>
                    </a:tc>
                    <a:tc>
                      <a:txBody>
                        <a:bodyPr/>
                        <a:lstStyle/>
                        <a:p>
                          <a:pPr algn="ctr"/>
                          <a:r>
                            <a:rPr lang="en-US" sz="2800" i="0" dirty="0">
                              <a:latin typeface="Candara" panose="020E0502030303020204" pitchFamily="34" charset="0"/>
                            </a:rPr>
                            <a:t>T</a:t>
                          </a:r>
                        </a:p>
                      </a:txBody>
                      <a:tcPr/>
                    </a:tc>
                    <a:tc>
                      <a:txBody>
                        <a:bodyPr/>
                        <a:lstStyle/>
                        <a:p>
                          <a:pPr algn="ctr"/>
                          <a:endParaRPr lang="en-US" sz="2800" i="0" dirty="0">
                            <a:latin typeface="Candara" panose="020E0502030303020204" pitchFamily="34" charset="0"/>
                          </a:endParaRPr>
                        </a:p>
                      </a:txBody>
                      <a:tcPr/>
                    </a:tc>
                    <a:extLst>
                      <a:ext uri="{0D108BD9-81ED-4DB2-BD59-A6C34878D82A}">
                        <a16:rowId xmlns:a16="http://schemas.microsoft.com/office/drawing/2014/main" val="1030666510"/>
                      </a:ext>
                    </a:extLst>
                  </a:tr>
                </a:tbl>
              </a:graphicData>
            </a:graphic>
          </p:graphicFrame>
        </mc:Choice>
        <mc:Fallback xmlns="">
          <p:graphicFrame>
            <p:nvGraphicFramePr>
              <p:cNvPr id="6" name="Content Placeholder 7">
                <a:extLst>
                  <a:ext uri="{FF2B5EF4-FFF2-40B4-BE49-F238E27FC236}">
                    <a16:creationId xmlns:a16="http://schemas.microsoft.com/office/drawing/2014/main" id="{2C8E4F57-B8CC-2C42-A86E-AF0B773C4FB8}"/>
                  </a:ext>
                </a:extLst>
              </p:cNvPr>
              <p:cNvGraphicFramePr>
                <a:graphicFrameLocks noGrp="1"/>
              </p:cNvGraphicFramePr>
              <p:nvPr>
                <p:ph idx="1"/>
                <p:extLst>
                  <p:ext uri="{D42A27DB-BD31-4B8C-83A1-F6EECF244321}">
                    <p14:modId xmlns:p14="http://schemas.microsoft.com/office/powerpoint/2010/main" val="2528929434"/>
                  </p:ext>
                </p:extLst>
              </p:nvPr>
            </p:nvGraphicFramePr>
            <p:xfrm>
              <a:off x="3638645" y="2057400"/>
              <a:ext cx="3869309" cy="1051560"/>
            </p:xfrm>
            <a:graphic>
              <a:graphicData uri="http://schemas.openxmlformats.org/drawingml/2006/table">
                <a:tbl>
                  <a:tblPr firstRow="1" bandRow="1">
                    <a:tableStyleId>{93296810-A885-4BE3-A3E7-6D5BEEA58F35}</a:tableStyleId>
                  </a:tblPr>
                  <a:tblGrid>
                    <a:gridCol w="1371600">
                      <a:extLst>
                        <a:ext uri="{9D8B030D-6E8A-4147-A177-3AD203B41FA5}">
                          <a16:colId xmlns:a16="http://schemas.microsoft.com/office/drawing/2014/main" val="555626360"/>
                        </a:ext>
                      </a:extLst>
                    </a:gridCol>
                    <a:gridCol w="1263142">
                      <a:extLst>
                        <a:ext uri="{9D8B030D-6E8A-4147-A177-3AD203B41FA5}">
                          <a16:colId xmlns:a16="http://schemas.microsoft.com/office/drawing/2014/main" val="2947413380"/>
                        </a:ext>
                      </a:extLst>
                    </a:gridCol>
                    <a:gridCol w="1234567">
                      <a:extLst>
                        <a:ext uri="{9D8B030D-6E8A-4147-A177-3AD203B41FA5}">
                          <a16:colId xmlns:a16="http://schemas.microsoft.com/office/drawing/2014/main" val="107092462"/>
                        </a:ext>
                      </a:extLst>
                    </a:gridCol>
                  </a:tblGrid>
                  <a:tr h="518160">
                    <a:tc>
                      <a:txBody>
                        <a:bodyPr/>
                        <a:lstStyle/>
                        <a:p>
                          <a:endParaRPr lang="en-US"/>
                        </a:p>
                      </a:txBody>
                      <a:tcPr>
                        <a:blipFill>
                          <a:blip r:embed="rId2"/>
                          <a:stretch>
                            <a:fillRect l="-926" t="-2439" r="-185185" b="-131707"/>
                          </a:stretch>
                        </a:blipFill>
                      </a:tcPr>
                    </a:tc>
                    <a:tc>
                      <a:txBody>
                        <a:bodyPr/>
                        <a:lstStyle/>
                        <a:p>
                          <a:endParaRPr lang="en-US"/>
                        </a:p>
                      </a:txBody>
                      <a:tcPr>
                        <a:blipFill>
                          <a:blip r:embed="rId2"/>
                          <a:stretch>
                            <a:fillRect l="-109000" t="-2439" r="-100000" b="-131707"/>
                          </a:stretch>
                        </a:blipFill>
                      </a:tcPr>
                    </a:tc>
                    <a:tc>
                      <a:txBody>
                        <a:bodyPr/>
                        <a:lstStyle/>
                        <a:p>
                          <a:endParaRPr lang="en-US"/>
                        </a:p>
                      </a:txBody>
                      <a:tcPr>
                        <a:blipFill>
                          <a:blip r:embed="rId2"/>
                          <a:stretch>
                            <a:fillRect l="-213265" t="-2439" r="-2041" b="-131707"/>
                          </a:stretch>
                        </a:blipFill>
                      </a:tcPr>
                    </a:tc>
                    <a:extLst>
                      <a:ext uri="{0D108BD9-81ED-4DB2-BD59-A6C34878D82A}">
                        <a16:rowId xmlns:a16="http://schemas.microsoft.com/office/drawing/2014/main" val="2144787653"/>
                      </a:ext>
                    </a:extLst>
                  </a:tr>
                  <a:tr h="533400">
                    <a:tc>
                      <a:txBody>
                        <a:bodyPr/>
                        <a:lstStyle/>
                        <a:p>
                          <a:pPr algn="ctr"/>
                          <a:r>
                            <a:rPr lang="en-US" sz="2800" i="0" dirty="0">
                              <a:latin typeface="Candara" panose="020E0502030303020204" pitchFamily="34" charset="0"/>
                            </a:rPr>
                            <a:t>T</a:t>
                          </a:r>
                        </a:p>
                      </a:txBody>
                      <a:tcPr/>
                    </a:tc>
                    <a:tc>
                      <a:txBody>
                        <a:bodyPr/>
                        <a:lstStyle/>
                        <a:p>
                          <a:pPr algn="ctr"/>
                          <a:r>
                            <a:rPr lang="en-US" sz="2800" i="0" dirty="0">
                              <a:latin typeface="Candara" panose="020E0502030303020204" pitchFamily="34" charset="0"/>
                            </a:rPr>
                            <a:t>T</a:t>
                          </a:r>
                        </a:p>
                      </a:txBody>
                      <a:tcPr/>
                    </a:tc>
                    <a:tc>
                      <a:txBody>
                        <a:bodyPr/>
                        <a:lstStyle/>
                        <a:p>
                          <a:pPr algn="ctr"/>
                          <a:endParaRPr lang="en-US" sz="2800" i="0" dirty="0">
                            <a:latin typeface="Candara" panose="020E0502030303020204" pitchFamily="34" charset="0"/>
                          </a:endParaRPr>
                        </a:p>
                      </a:txBody>
                      <a:tcPr/>
                    </a:tc>
                    <a:extLst>
                      <a:ext uri="{0D108BD9-81ED-4DB2-BD59-A6C34878D82A}">
                        <a16:rowId xmlns:a16="http://schemas.microsoft.com/office/drawing/2014/main" val="1030666510"/>
                      </a:ext>
                    </a:extLst>
                  </a:tr>
                </a:tbl>
              </a:graphicData>
            </a:graphic>
          </p:graphicFrame>
        </mc:Fallback>
      </mc:AlternateContent>
      <p:sp>
        <p:nvSpPr>
          <p:cNvPr id="4" name="Slide Number Placeholder 3">
            <a:extLst>
              <a:ext uri="{FF2B5EF4-FFF2-40B4-BE49-F238E27FC236}">
                <a16:creationId xmlns:a16="http://schemas.microsoft.com/office/drawing/2014/main" id="{A6C0A3B6-099E-0C46-ABDB-6E1A5ED2A3D4}"/>
              </a:ext>
            </a:extLst>
          </p:cNvPr>
          <p:cNvSpPr>
            <a:spLocks noGrp="1"/>
          </p:cNvSpPr>
          <p:nvPr>
            <p:ph type="sldNum" sz="quarter" idx="12"/>
          </p:nvPr>
        </p:nvSpPr>
        <p:spPr/>
        <p:txBody>
          <a:bodyPr/>
          <a:lstStyle/>
          <a:p>
            <a:pPr>
              <a:defRPr/>
            </a:pPr>
            <a:fld id="{CCF77436-EC8C-4AA7-8F7E-35D67B363DD7}" type="slidenum">
              <a:rPr lang="en-US" smtClean="0"/>
              <a:pPr>
                <a:defRPr/>
              </a:pPr>
              <a:t>15</a:t>
            </a:fld>
            <a:endParaRPr lang="en-US" dirty="0"/>
          </a:p>
        </p:txBody>
      </p:sp>
      <p:sp>
        <p:nvSpPr>
          <p:cNvPr id="7" name="Rectangle 6">
            <a:extLst>
              <a:ext uri="{FF2B5EF4-FFF2-40B4-BE49-F238E27FC236}">
                <a16:creationId xmlns:a16="http://schemas.microsoft.com/office/drawing/2014/main" id="{9A64EA89-4976-480B-AA4E-31C8433375E5}"/>
              </a:ext>
            </a:extLst>
          </p:cNvPr>
          <p:cNvSpPr/>
          <p:nvPr/>
        </p:nvSpPr>
        <p:spPr>
          <a:xfrm>
            <a:off x="6698388" y="2560320"/>
            <a:ext cx="373821"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p>
        </p:txBody>
      </p:sp>
    </p:spTree>
    <p:extLst>
      <p:ext uri="{BB962C8B-B14F-4D97-AF65-F5344CB8AC3E}">
        <p14:creationId xmlns:p14="http://schemas.microsoft.com/office/powerpoint/2010/main" val="198529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872AE61-8EAC-8D4D-8FF6-872144A30514}"/>
              </a:ext>
            </a:extLst>
          </p:cNvPr>
          <p:cNvGraphicFramePr>
            <a:graphicFrameLocks noGrp="1"/>
          </p:cNvGraphicFramePr>
          <p:nvPr>
            <p:extLst>
              <p:ext uri="{D42A27DB-BD31-4B8C-83A1-F6EECF244321}">
                <p14:modId xmlns:p14="http://schemas.microsoft.com/office/powerpoint/2010/main" val="152078616"/>
              </p:ext>
            </p:extLst>
          </p:nvPr>
        </p:nvGraphicFramePr>
        <p:xfrm>
          <a:off x="3048000" y="3200400"/>
          <a:ext cx="5545709" cy="533400"/>
        </p:xfrm>
        <a:graphic>
          <a:graphicData uri="http://schemas.openxmlformats.org/drawingml/2006/table">
            <a:tbl>
              <a:tblPr bandRow="1">
                <a:tableStyleId>{93296810-A885-4BE3-A3E7-6D5BEEA58F35}</a:tableStyleId>
              </a:tblPr>
              <a:tblGrid>
                <a:gridCol w="584616">
                  <a:extLst>
                    <a:ext uri="{9D8B030D-6E8A-4147-A177-3AD203B41FA5}">
                      <a16:colId xmlns:a16="http://schemas.microsoft.com/office/drawing/2014/main" val="448136955"/>
                    </a:ext>
                  </a:extLst>
                </a:gridCol>
                <a:gridCol w="649574">
                  <a:extLst>
                    <a:ext uri="{9D8B030D-6E8A-4147-A177-3AD203B41FA5}">
                      <a16:colId xmlns:a16="http://schemas.microsoft.com/office/drawing/2014/main" val="2806535755"/>
                    </a:ext>
                  </a:extLst>
                </a:gridCol>
                <a:gridCol w="594610">
                  <a:extLst>
                    <a:ext uri="{9D8B030D-6E8A-4147-A177-3AD203B41FA5}">
                      <a16:colId xmlns:a16="http://schemas.microsoft.com/office/drawing/2014/main" val="2174726003"/>
                    </a:ext>
                  </a:extLst>
                </a:gridCol>
                <a:gridCol w="1219200">
                  <a:extLst>
                    <a:ext uri="{9D8B030D-6E8A-4147-A177-3AD203B41FA5}">
                      <a16:colId xmlns:a16="http://schemas.microsoft.com/office/drawing/2014/main" val="2117163765"/>
                    </a:ext>
                  </a:extLst>
                </a:gridCol>
                <a:gridCol w="1263142">
                  <a:extLst>
                    <a:ext uri="{9D8B030D-6E8A-4147-A177-3AD203B41FA5}">
                      <a16:colId xmlns:a16="http://schemas.microsoft.com/office/drawing/2014/main" val="3700504861"/>
                    </a:ext>
                  </a:extLst>
                </a:gridCol>
                <a:gridCol w="1234567">
                  <a:extLst>
                    <a:ext uri="{9D8B030D-6E8A-4147-A177-3AD203B41FA5}">
                      <a16:colId xmlns:a16="http://schemas.microsoft.com/office/drawing/2014/main" val="1887008616"/>
                    </a:ext>
                  </a:extLst>
                </a:gridCol>
              </a:tblGrid>
              <a:tr h="533400">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extLst>
                  <a:ext uri="{0D108BD9-81ED-4DB2-BD59-A6C34878D82A}">
                    <a16:rowId xmlns:a16="http://schemas.microsoft.com/office/drawing/2014/main" val="550545091"/>
                  </a:ext>
                </a:extLst>
              </a:tr>
            </a:tbl>
          </a:graphicData>
        </a:graphic>
      </p:graphicFrame>
      <p:graphicFrame>
        <p:nvGraphicFramePr>
          <p:cNvPr id="17" name="Table 16">
            <a:extLst>
              <a:ext uri="{FF2B5EF4-FFF2-40B4-BE49-F238E27FC236}">
                <a16:creationId xmlns:a16="http://schemas.microsoft.com/office/drawing/2014/main" id="{CFAD41EB-B8A1-3145-A800-FF11E2C7E898}"/>
              </a:ext>
            </a:extLst>
          </p:cNvPr>
          <p:cNvGraphicFramePr>
            <a:graphicFrameLocks noGrp="1"/>
          </p:cNvGraphicFramePr>
          <p:nvPr>
            <p:extLst>
              <p:ext uri="{D42A27DB-BD31-4B8C-83A1-F6EECF244321}">
                <p14:modId xmlns:p14="http://schemas.microsoft.com/office/powerpoint/2010/main" val="576931441"/>
              </p:ext>
            </p:extLst>
          </p:nvPr>
        </p:nvGraphicFramePr>
        <p:xfrm>
          <a:off x="3048000" y="2667000"/>
          <a:ext cx="5545709" cy="533400"/>
        </p:xfrm>
        <a:graphic>
          <a:graphicData uri="http://schemas.openxmlformats.org/drawingml/2006/table">
            <a:tbl>
              <a:tblPr bandRow="1">
                <a:tableStyleId>{93296810-A885-4BE3-A3E7-6D5BEEA58F35}</a:tableStyleId>
              </a:tblPr>
              <a:tblGrid>
                <a:gridCol w="584616">
                  <a:extLst>
                    <a:ext uri="{9D8B030D-6E8A-4147-A177-3AD203B41FA5}">
                      <a16:colId xmlns:a16="http://schemas.microsoft.com/office/drawing/2014/main" val="4055358990"/>
                    </a:ext>
                  </a:extLst>
                </a:gridCol>
                <a:gridCol w="649574">
                  <a:extLst>
                    <a:ext uri="{9D8B030D-6E8A-4147-A177-3AD203B41FA5}">
                      <a16:colId xmlns:a16="http://schemas.microsoft.com/office/drawing/2014/main" val="2597678804"/>
                    </a:ext>
                  </a:extLst>
                </a:gridCol>
                <a:gridCol w="594610">
                  <a:extLst>
                    <a:ext uri="{9D8B030D-6E8A-4147-A177-3AD203B41FA5}">
                      <a16:colId xmlns:a16="http://schemas.microsoft.com/office/drawing/2014/main" val="2520470755"/>
                    </a:ext>
                  </a:extLst>
                </a:gridCol>
                <a:gridCol w="1219200">
                  <a:extLst>
                    <a:ext uri="{9D8B030D-6E8A-4147-A177-3AD203B41FA5}">
                      <a16:colId xmlns:a16="http://schemas.microsoft.com/office/drawing/2014/main" val="1713571993"/>
                    </a:ext>
                  </a:extLst>
                </a:gridCol>
                <a:gridCol w="1263142">
                  <a:extLst>
                    <a:ext uri="{9D8B030D-6E8A-4147-A177-3AD203B41FA5}">
                      <a16:colId xmlns:a16="http://schemas.microsoft.com/office/drawing/2014/main" val="288177671"/>
                    </a:ext>
                  </a:extLst>
                </a:gridCol>
                <a:gridCol w="1234567">
                  <a:extLst>
                    <a:ext uri="{9D8B030D-6E8A-4147-A177-3AD203B41FA5}">
                      <a16:colId xmlns:a16="http://schemas.microsoft.com/office/drawing/2014/main" val="3674165811"/>
                    </a:ext>
                  </a:extLst>
                </a:gridCol>
              </a:tblGrid>
              <a:tr h="533400">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extLst>
                  <a:ext uri="{0D108BD9-81ED-4DB2-BD59-A6C34878D82A}">
                    <a16:rowId xmlns:a16="http://schemas.microsoft.com/office/drawing/2014/main" val="2697208296"/>
                  </a:ext>
                </a:extLst>
              </a:tr>
            </a:tbl>
          </a:graphicData>
        </a:graphic>
      </p:graphicFrame>
      <p:sp>
        <p:nvSpPr>
          <p:cNvPr id="2" name="Title 1">
            <a:extLst>
              <a:ext uri="{FF2B5EF4-FFF2-40B4-BE49-F238E27FC236}">
                <a16:creationId xmlns:a16="http://schemas.microsoft.com/office/drawing/2014/main" id="{A5408DEE-1019-594D-9FAB-FB218B876A46}"/>
              </a:ext>
            </a:extLst>
          </p:cNvPr>
          <p:cNvSpPr>
            <a:spLocks noGrp="1"/>
          </p:cNvSpPr>
          <p:nvPr>
            <p:ph type="title"/>
          </p:nvPr>
        </p:nvSpPr>
        <p:spPr/>
        <p:txBody>
          <a:bodyPr/>
          <a:lstStyle/>
          <a:p>
            <a:r>
              <a:rPr lang="en-US" dirty="0"/>
              <a:t>Answer: Proof of Chain Rule </a:t>
            </a:r>
          </a:p>
        </p:txBody>
      </p:sp>
      <mc:AlternateContent xmlns:mc="http://schemas.openxmlformats.org/markup-compatibility/2006" xmlns:a14="http://schemas.microsoft.com/office/drawing/2010/main">
        <mc:Choice Requires="a14">
          <p:graphicFrame>
            <p:nvGraphicFramePr>
              <p:cNvPr id="6" name="Content Placeholder 7">
                <a:extLst>
                  <a:ext uri="{FF2B5EF4-FFF2-40B4-BE49-F238E27FC236}">
                    <a16:creationId xmlns:a16="http://schemas.microsoft.com/office/drawing/2014/main" id="{2C8E4F57-B8CC-2C42-A86E-AF0B773C4FB8}"/>
                  </a:ext>
                </a:extLst>
              </p:cNvPr>
              <p:cNvGraphicFramePr>
                <a:graphicFrameLocks noGrp="1"/>
              </p:cNvGraphicFramePr>
              <p:nvPr>
                <p:ph idx="1"/>
                <p:extLst>
                  <p:ext uri="{D42A27DB-BD31-4B8C-83A1-F6EECF244321}">
                    <p14:modId xmlns:p14="http://schemas.microsoft.com/office/powerpoint/2010/main" val="4085542322"/>
                  </p:ext>
                </p:extLst>
              </p:nvPr>
            </p:nvGraphicFramePr>
            <p:xfrm>
              <a:off x="3048000" y="2133600"/>
              <a:ext cx="5545709" cy="518160"/>
            </p:xfrm>
            <a:graphic>
              <a:graphicData uri="http://schemas.openxmlformats.org/drawingml/2006/table">
                <a:tbl>
                  <a:tblPr firstRow="1" bandRow="1">
                    <a:tableStyleId>{93296810-A885-4BE3-A3E7-6D5BEEA58F35}</a:tableStyleId>
                  </a:tblPr>
                  <a:tblGrid>
                    <a:gridCol w="584616">
                      <a:extLst>
                        <a:ext uri="{9D8B030D-6E8A-4147-A177-3AD203B41FA5}">
                          <a16:colId xmlns:a16="http://schemas.microsoft.com/office/drawing/2014/main" val="1833745475"/>
                        </a:ext>
                      </a:extLst>
                    </a:gridCol>
                    <a:gridCol w="649574">
                      <a:extLst>
                        <a:ext uri="{9D8B030D-6E8A-4147-A177-3AD203B41FA5}">
                          <a16:colId xmlns:a16="http://schemas.microsoft.com/office/drawing/2014/main" val="760039658"/>
                        </a:ext>
                      </a:extLst>
                    </a:gridCol>
                    <a:gridCol w="594610">
                      <a:extLst>
                        <a:ext uri="{9D8B030D-6E8A-4147-A177-3AD203B41FA5}">
                          <a16:colId xmlns:a16="http://schemas.microsoft.com/office/drawing/2014/main" val="3450099329"/>
                        </a:ext>
                      </a:extLst>
                    </a:gridCol>
                    <a:gridCol w="1219200">
                      <a:extLst>
                        <a:ext uri="{9D8B030D-6E8A-4147-A177-3AD203B41FA5}">
                          <a16:colId xmlns:a16="http://schemas.microsoft.com/office/drawing/2014/main" val="555626360"/>
                        </a:ext>
                      </a:extLst>
                    </a:gridCol>
                    <a:gridCol w="1263142">
                      <a:extLst>
                        <a:ext uri="{9D8B030D-6E8A-4147-A177-3AD203B41FA5}">
                          <a16:colId xmlns:a16="http://schemas.microsoft.com/office/drawing/2014/main" val="2947413380"/>
                        </a:ext>
                      </a:extLst>
                    </a:gridCol>
                    <a:gridCol w="1234567">
                      <a:extLst>
                        <a:ext uri="{9D8B030D-6E8A-4147-A177-3AD203B41FA5}">
                          <a16:colId xmlns:a16="http://schemas.microsoft.com/office/drawing/2014/main" val="107092462"/>
                        </a:ext>
                      </a:extLst>
                    </a:gridCol>
                  </a:tblGrid>
                  <a:tr h="457200">
                    <a:tc>
                      <a:txBody>
                        <a:bodyPr/>
                        <a:lstStyle/>
                        <a:p>
                          <a:pPr algn="ctr"/>
                          <a:r>
                            <a:rPr lang="en-US" sz="2800" i="0" dirty="0">
                              <a:latin typeface="Candara" panose="020E0502030303020204" pitchFamily="34" charset="0"/>
                            </a:rPr>
                            <a:t>P</a:t>
                          </a:r>
                        </a:p>
                      </a:txBody>
                      <a:tcPr/>
                    </a:tc>
                    <a:tc>
                      <a:txBody>
                        <a:bodyPr/>
                        <a:lstStyle/>
                        <a:p>
                          <a:pPr algn="ctr"/>
                          <a:r>
                            <a:rPr lang="en-US" sz="2800" i="0" dirty="0">
                              <a:latin typeface="Candara" panose="020E0502030303020204" pitchFamily="34" charset="0"/>
                            </a:rPr>
                            <a:t>Q</a:t>
                          </a:r>
                        </a:p>
                      </a:txBody>
                      <a:tcPr/>
                    </a:tc>
                    <a:tc>
                      <a:txBody>
                        <a:bodyPr/>
                        <a:lstStyle/>
                        <a:p>
                          <a:pPr algn="ctr"/>
                          <a:r>
                            <a:rPr lang="en-US" sz="2800" i="0" dirty="0">
                              <a:latin typeface="Candara" panose="020E0502030303020204" pitchFamily="34" charset="0"/>
                            </a:rPr>
                            <a:t>R</a:t>
                          </a:r>
                        </a:p>
                      </a:txBody>
                      <a:tcPr/>
                    </a:tc>
                    <a:tc>
                      <a:txBody>
                        <a:bodyPr/>
                        <a:lstStyle/>
                        <a:p>
                          <a:pPr algn="ctr"/>
                          <a14:m>
                            <m:oMathPara xmlns:m="http://schemas.openxmlformats.org/officeDocument/2006/math">
                              <m:oMathParaPr>
                                <m:jc m:val="centerGroup"/>
                              </m:oMathParaPr>
                              <m:oMath xmlns:m="http://schemas.openxmlformats.org/officeDocument/2006/math">
                                <m:r>
                                  <a:rPr lang="en-US" sz="2800" b="1" i="0" dirty="0" smtClean="0">
                                    <a:latin typeface="Cambria Math" panose="02040503050406030204" pitchFamily="18" charset="0"/>
                                  </a:rPr>
                                  <m:t>𝐏</m:t>
                                </m:r>
                                <m:r>
                                  <a:rPr lang="en-US" sz="2800" i="0" dirty="0" smtClean="0">
                                    <a:latin typeface="Cambria Math" panose="02040503050406030204" pitchFamily="18" charset="0"/>
                                  </a:rPr>
                                  <m:t>⇒</m:t>
                                </m:r>
                                <m:r>
                                  <a:rPr lang="en-US" sz="2800" b="1" i="0" dirty="0" smtClean="0">
                                    <a:latin typeface="Cambria Math" panose="02040503050406030204" pitchFamily="18" charset="0"/>
                                  </a:rPr>
                                  <m:t>𝐐</m:t>
                                </m:r>
                              </m:oMath>
                            </m:oMathPara>
                          </a14:m>
                          <a:endParaRPr lang="en-US" sz="2800" i="0" dirty="0">
                            <a:latin typeface="Candara" panose="020E050203030302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2800" b="1" i="0" dirty="0" smtClean="0">
                                    <a:latin typeface="Cambria Math" panose="02040503050406030204" pitchFamily="18" charset="0"/>
                                  </a:rPr>
                                  <m:t>𝐐</m:t>
                                </m:r>
                                <m:r>
                                  <a:rPr lang="en-US" sz="2800" i="0" dirty="0" smtClean="0">
                                    <a:latin typeface="Cambria Math" panose="02040503050406030204" pitchFamily="18" charset="0"/>
                                  </a:rPr>
                                  <m:t>⇒</m:t>
                                </m:r>
                                <m:r>
                                  <a:rPr lang="en-US" sz="2800" b="1" i="0" dirty="0" smtClean="0">
                                    <a:latin typeface="Cambria Math" panose="02040503050406030204" pitchFamily="18" charset="0"/>
                                  </a:rPr>
                                  <m:t>𝐑</m:t>
                                </m:r>
                              </m:oMath>
                            </m:oMathPara>
                          </a14:m>
                          <a:endParaRPr lang="en-US" sz="2800" i="0" dirty="0">
                            <a:latin typeface="Candara" panose="020E0502030303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800" b="1" i="0" dirty="0" smtClean="0">
                                    <a:latin typeface="Cambria Math" panose="02040503050406030204" pitchFamily="18" charset="0"/>
                                  </a:rPr>
                                  <m:t>𝐏</m:t>
                                </m:r>
                                <m:r>
                                  <a:rPr lang="en-US" sz="2800" i="0" dirty="0" smtClean="0">
                                    <a:latin typeface="Cambria Math" panose="02040503050406030204" pitchFamily="18" charset="0"/>
                                  </a:rPr>
                                  <m:t>⇒</m:t>
                                </m:r>
                                <m:r>
                                  <a:rPr lang="en-US" sz="2800" b="1" i="0" dirty="0" smtClean="0">
                                    <a:latin typeface="Cambria Math" panose="02040503050406030204" pitchFamily="18" charset="0"/>
                                  </a:rPr>
                                  <m:t>𝐑</m:t>
                                </m:r>
                              </m:oMath>
                            </m:oMathPara>
                          </a14:m>
                          <a:endParaRPr lang="en-US" sz="2800" i="0" dirty="0">
                            <a:latin typeface="Candara" panose="020E0502030303020204" pitchFamily="34" charset="0"/>
                          </a:endParaRPr>
                        </a:p>
                      </a:txBody>
                      <a:tcPr/>
                    </a:tc>
                    <a:extLst>
                      <a:ext uri="{0D108BD9-81ED-4DB2-BD59-A6C34878D82A}">
                        <a16:rowId xmlns:a16="http://schemas.microsoft.com/office/drawing/2014/main" val="2144787653"/>
                      </a:ext>
                    </a:extLst>
                  </a:tr>
                </a:tbl>
              </a:graphicData>
            </a:graphic>
          </p:graphicFrame>
        </mc:Choice>
        <mc:Fallback xmlns="">
          <p:graphicFrame>
            <p:nvGraphicFramePr>
              <p:cNvPr id="6" name="Content Placeholder 7">
                <a:extLst>
                  <a:ext uri="{FF2B5EF4-FFF2-40B4-BE49-F238E27FC236}">
                    <a16:creationId xmlns:a16="http://schemas.microsoft.com/office/drawing/2014/main" id="{2C8E4F57-B8CC-2C42-A86E-AF0B773C4FB8}"/>
                  </a:ext>
                </a:extLst>
              </p:cNvPr>
              <p:cNvGraphicFramePr>
                <a:graphicFrameLocks noGrp="1"/>
              </p:cNvGraphicFramePr>
              <p:nvPr>
                <p:ph idx="1"/>
                <p:extLst>
                  <p:ext uri="{D42A27DB-BD31-4B8C-83A1-F6EECF244321}">
                    <p14:modId xmlns:p14="http://schemas.microsoft.com/office/powerpoint/2010/main" val="4085542322"/>
                  </p:ext>
                </p:extLst>
              </p:nvPr>
            </p:nvGraphicFramePr>
            <p:xfrm>
              <a:off x="3048000" y="2133600"/>
              <a:ext cx="5545709" cy="518160"/>
            </p:xfrm>
            <a:graphic>
              <a:graphicData uri="http://schemas.openxmlformats.org/drawingml/2006/table">
                <a:tbl>
                  <a:tblPr firstRow="1" bandRow="1">
                    <a:tableStyleId>{93296810-A885-4BE3-A3E7-6D5BEEA58F35}</a:tableStyleId>
                  </a:tblPr>
                  <a:tblGrid>
                    <a:gridCol w="584616">
                      <a:extLst>
                        <a:ext uri="{9D8B030D-6E8A-4147-A177-3AD203B41FA5}">
                          <a16:colId xmlns:a16="http://schemas.microsoft.com/office/drawing/2014/main" val="1833745475"/>
                        </a:ext>
                      </a:extLst>
                    </a:gridCol>
                    <a:gridCol w="649574">
                      <a:extLst>
                        <a:ext uri="{9D8B030D-6E8A-4147-A177-3AD203B41FA5}">
                          <a16:colId xmlns:a16="http://schemas.microsoft.com/office/drawing/2014/main" val="760039658"/>
                        </a:ext>
                      </a:extLst>
                    </a:gridCol>
                    <a:gridCol w="594610">
                      <a:extLst>
                        <a:ext uri="{9D8B030D-6E8A-4147-A177-3AD203B41FA5}">
                          <a16:colId xmlns:a16="http://schemas.microsoft.com/office/drawing/2014/main" val="3450099329"/>
                        </a:ext>
                      </a:extLst>
                    </a:gridCol>
                    <a:gridCol w="1219200">
                      <a:extLst>
                        <a:ext uri="{9D8B030D-6E8A-4147-A177-3AD203B41FA5}">
                          <a16:colId xmlns:a16="http://schemas.microsoft.com/office/drawing/2014/main" val="555626360"/>
                        </a:ext>
                      </a:extLst>
                    </a:gridCol>
                    <a:gridCol w="1263142">
                      <a:extLst>
                        <a:ext uri="{9D8B030D-6E8A-4147-A177-3AD203B41FA5}">
                          <a16:colId xmlns:a16="http://schemas.microsoft.com/office/drawing/2014/main" val="2947413380"/>
                        </a:ext>
                      </a:extLst>
                    </a:gridCol>
                    <a:gridCol w="1234567">
                      <a:extLst>
                        <a:ext uri="{9D8B030D-6E8A-4147-A177-3AD203B41FA5}">
                          <a16:colId xmlns:a16="http://schemas.microsoft.com/office/drawing/2014/main" val="107092462"/>
                        </a:ext>
                      </a:extLst>
                    </a:gridCol>
                  </a:tblGrid>
                  <a:tr h="518160">
                    <a:tc>
                      <a:txBody>
                        <a:bodyPr/>
                        <a:lstStyle/>
                        <a:p>
                          <a:pPr algn="ctr"/>
                          <a:r>
                            <a:rPr lang="en-US" sz="2800" i="0" dirty="0">
                              <a:latin typeface="Candara" panose="020E0502030303020204" pitchFamily="34" charset="0"/>
                            </a:rPr>
                            <a:t>P</a:t>
                          </a:r>
                        </a:p>
                      </a:txBody>
                      <a:tcPr/>
                    </a:tc>
                    <a:tc>
                      <a:txBody>
                        <a:bodyPr/>
                        <a:lstStyle/>
                        <a:p>
                          <a:pPr algn="ctr"/>
                          <a:r>
                            <a:rPr lang="en-US" sz="2800" i="0" dirty="0">
                              <a:latin typeface="Candara" panose="020E0502030303020204" pitchFamily="34" charset="0"/>
                            </a:rPr>
                            <a:t>Q</a:t>
                          </a:r>
                        </a:p>
                      </a:txBody>
                      <a:tcPr/>
                    </a:tc>
                    <a:tc>
                      <a:txBody>
                        <a:bodyPr/>
                        <a:lstStyle/>
                        <a:p>
                          <a:pPr algn="ctr"/>
                          <a:r>
                            <a:rPr lang="en-US" sz="2800" i="0" dirty="0">
                              <a:latin typeface="Candara" panose="020E0502030303020204" pitchFamily="34" charset="0"/>
                            </a:rPr>
                            <a:t>R</a:t>
                          </a:r>
                        </a:p>
                      </a:txBody>
                      <a:tcPr/>
                    </a:tc>
                    <a:tc>
                      <a:txBody>
                        <a:bodyPr/>
                        <a:lstStyle/>
                        <a:p>
                          <a:endParaRPr lang="en-US"/>
                        </a:p>
                      </a:txBody>
                      <a:tcPr>
                        <a:blipFill>
                          <a:blip r:embed="rId3"/>
                          <a:stretch>
                            <a:fillRect l="-151042" t="-14634" r="-207292" b="-31707"/>
                          </a:stretch>
                        </a:blipFill>
                      </a:tcPr>
                    </a:tc>
                    <a:tc>
                      <a:txBody>
                        <a:bodyPr/>
                        <a:lstStyle/>
                        <a:p>
                          <a:endParaRPr lang="en-US"/>
                        </a:p>
                      </a:txBody>
                      <a:tcPr>
                        <a:blipFill>
                          <a:blip r:embed="rId3"/>
                          <a:stretch>
                            <a:fillRect l="-241000" t="-14634" r="-99000" b="-31707"/>
                          </a:stretch>
                        </a:blipFill>
                      </a:tcPr>
                    </a:tc>
                    <a:tc>
                      <a:txBody>
                        <a:bodyPr/>
                        <a:lstStyle/>
                        <a:p>
                          <a:endParaRPr lang="en-US"/>
                        </a:p>
                      </a:txBody>
                      <a:tcPr>
                        <a:blipFill>
                          <a:blip r:embed="rId3"/>
                          <a:stretch>
                            <a:fillRect l="-351546" t="-14634" r="-2062" b="-31707"/>
                          </a:stretch>
                        </a:blipFill>
                      </a:tcPr>
                    </a:tc>
                    <a:extLst>
                      <a:ext uri="{0D108BD9-81ED-4DB2-BD59-A6C34878D82A}">
                        <a16:rowId xmlns:a16="http://schemas.microsoft.com/office/drawing/2014/main" val="2144787653"/>
                      </a:ext>
                    </a:extLst>
                  </a:tr>
                </a:tbl>
              </a:graphicData>
            </a:graphic>
          </p:graphicFrame>
        </mc:Fallback>
      </mc:AlternateContent>
      <p:sp>
        <p:nvSpPr>
          <p:cNvPr id="4" name="Slide Number Placeholder 3">
            <a:extLst>
              <a:ext uri="{FF2B5EF4-FFF2-40B4-BE49-F238E27FC236}">
                <a16:creationId xmlns:a16="http://schemas.microsoft.com/office/drawing/2014/main" id="{A6C0A3B6-099E-0C46-ABDB-6E1A5ED2A3D4}"/>
              </a:ext>
            </a:extLst>
          </p:cNvPr>
          <p:cNvSpPr>
            <a:spLocks noGrp="1"/>
          </p:cNvSpPr>
          <p:nvPr>
            <p:ph type="sldNum" sz="quarter" idx="12"/>
          </p:nvPr>
        </p:nvSpPr>
        <p:spPr/>
        <p:txBody>
          <a:bodyPr/>
          <a:lstStyle/>
          <a:p>
            <a:pPr>
              <a:defRPr/>
            </a:pPr>
            <a:fld id="{CCF77436-EC8C-4AA7-8F7E-35D67B363DD7}" type="slidenum">
              <a:rPr lang="en-US" smtClean="0"/>
              <a:pPr>
                <a:defRPr/>
              </a:pPr>
              <a:t>16</a:t>
            </a:fld>
            <a:endParaRPr lang="en-US" dirty="0"/>
          </a:p>
        </p:txBody>
      </p:sp>
      <p:sp>
        <p:nvSpPr>
          <p:cNvPr id="7" name="Rectangle 6">
            <a:extLst>
              <a:ext uri="{FF2B5EF4-FFF2-40B4-BE49-F238E27FC236}">
                <a16:creationId xmlns:a16="http://schemas.microsoft.com/office/drawing/2014/main" id="{98B385E6-42EA-3149-8C83-F266758E8592}"/>
              </a:ext>
            </a:extLst>
          </p:cNvPr>
          <p:cNvSpPr/>
          <p:nvPr/>
        </p:nvSpPr>
        <p:spPr>
          <a:xfrm>
            <a:off x="5285721" y="2667000"/>
            <a:ext cx="367409" cy="523220"/>
          </a:xfrm>
          <a:prstGeom prst="rect">
            <a:avLst/>
          </a:prstGeom>
        </p:spPr>
        <p:txBody>
          <a:bodyPr wrap="none">
            <a:spAutoFit/>
          </a:bodyPr>
          <a:lstStyle/>
          <a:p>
            <a:pPr algn="ctr"/>
            <a:r>
              <a:rPr lang="en-US" sz="2800" dirty="0">
                <a:latin typeface="Candara" panose="020E0502030303020204" pitchFamily="34" charset="0"/>
                <a:cs typeface="Calibri" panose="020F0502020204030204" pitchFamily="34" charset="0"/>
              </a:rPr>
              <a:t>T</a:t>
            </a:r>
          </a:p>
        </p:txBody>
      </p:sp>
      <p:sp>
        <p:nvSpPr>
          <p:cNvPr id="8" name="Rectangle 7">
            <a:extLst>
              <a:ext uri="{FF2B5EF4-FFF2-40B4-BE49-F238E27FC236}">
                <a16:creationId xmlns:a16="http://schemas.microsoft.com/office/drawing/2014/main" id="{F6AD4CFC-955D-554A-B189-7EC6A9E2C82C}"/>
              </a:ext>
            </a:extLst>
          </p:cNvPr>
          <p:cNvSpPr/>
          <p:nvPr/>
        </p:nvSpPr>
        <p:spPr>
          <a:xfrm>
            <a:off x="6556181" y="2667000"/>
            <a:ext cx="367409" cy="523220"/>
          </a:xfrm>
          <a:prstGeom prst="rect">
            <a:avLst/>
          </a:prstGeom>
        </p:spPr>
        <p:txBody>
          <a:bodyPr wrap="none">
            <a:spAutoFit/>
          </a:bodyPr>
          <a:lstStyle/>
          <a:p>
            <a:pPr algn="ctr"/>
            <a:r>
              <a:rPr lang="en-US" sz="2800" dirty="0">
                <a:latin typeface="Candara" panose="020E0502030303020204" pitchFamily="34" charset="0"/>
                <a:cs typeface="Calibri" panose="020F0502020204030204" pitchFamily="34" charset="0"/>
              </a:rPr>
              <a:t>T</a:t>
            </a:r>
          </a:p>
        </p:txBody>
      </p:sp>
      <p:sp>
        <p:nvSpPr>
          <p:cNvPr id="9" name="Rectangle 8">
            <a:extLst>
              <a:ext uri="{FF2B5EF4-FFF2-40B4-BE49-F238E27FC236}">
                <a16:creationId xmlns:a16="http://schemas.microsoft.com/office/drawing/2014/main" id="{540CCDC2-3C6F-0348-A012-8209789691E3}"/>
              </a:ext>
            </a:extLst>
          </p:cNvPr>
          <p:cNvSpPr/>
          <p:nvPr/>
        </p:nvSpPr>
        <p:spPr>
          <a:xfrm>
            <a:off x="7748212" y="2667000"/>
            <a:ext cx="373821"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p>
        </p:txBody>
      </p:sp>
      <p:sp>
        <p:nvSpPr>
          <p:cNvPr id="10" name="Rectangle 9">
            <a:extLst>
              <a:ext uri="{FF2B5EF4-FFF2-40B4-BE49-F238E27FC236}">
                <a16:creationId xmlns:a16="http://schemas.microsoft.com/office/drawing/2014/main" id="{2E21075C-5ED2-4849-B561-F3E83494CF67}"/>
              </a:ext>
            </a:extLst>
          </p:cNvPr>
          <p:cNvSpPr/>
          <p:nvPr/>
        </p:nvSpPr>
        <p:spPr>
          <a:xfrm>
            <a:off x="5285721" y="3210580"/>
            <a:ext cx="367409" cy="523220"/>
          </a:xfrm>
          <a:prstGeom prst="rect">
            <a:avLst/>
          </a:prstGeom>
        </p:spPr>
        <p:txBody>
          <a:bodyPr wrap="none">
            <a:spAutoFit/>
          </a:bodyPr>
          <a:lstStyle/>
          <a:p>
            <a:pPr algn="ctr"/>
            <a:r>
              <a:rPr lang="en-US" sz="2800" dirty="0">
                <a:latin typeface="Candara" panose="020E0502030303020204" pitchFamily="34" charset="0"/>
                <a:cs typeface="Calibri" panose="020F0502020204030204" pitchFamily="34" charset="0"/>
              </a:rPr>
              <a:t>T</a:t>
            </a:r>
          </a:p>
        </p:txBody>
      </p:sp>
      <p:sp>
        <p:nvSpPr>
          <p:cNvPr id="11" name="Rectangle 10">
            <a:extLst>
              <a:ext uri="{FF2B5EF4-FFF2-40B4-BE49-F238E27FC236}">
                <a16:creationId xmlns:a16="http://schemas.microsoft.com/office/drawing/2014/main" id="{96D89C4B-B466-3A4A-824F-0DD9BA7868CB}"/>
              </a:ext>
            </a:extLst>
          </p:cNvPr>
          <p:cNvSpPr/>
          <p:nvPr/>
        </p:nvSpPr>
        <p:spPr>
          <a:xfrm>
            <a:off x="6556181" y="3210580"/>
            <a:ext cx="367409" cy="523220"/>
          </a:xfrm>
          <a:prstGeom prst="rect">
            <a:avLst/>
          </a:prstGeom>
        </p:spPr>
        <p:txBody>
          <a:bodyPr wrap="none">
            <a:spAutoFit/>
          </a:bodyPr>
          <a:lstStyle/>
          <a:p>
            <a:pPr algn="ctr"/>
            <a:r>
              <a:rPr lang="en-US" sz="2800" dirty="0">
                <a:latin typeface="Candara" panose="020E0502030303020204" pitchFamily="34" charset="0"/>
                <a:cs typeface="Calibri" panose="020F0502020204030204" pitchFamily="34" charset="0"/>
              </a:rPr>
              <a:t>T</a:t>
            </a:r>
          </a:p>
        </p:txBody>
      </p:sp>
      <p:sp>
        <p:nvSpPr>
          <p:cNvPr id="12" name="Rectangle 11">
            <a:extLst>
              <a:ext uri="{FF2B5EF4-FFF2-40B4-BE49-F238E27FC236}">
                <a16:creationId xmlns:a16="http://schemas.microsoft.com/office/drawing/2014/main" id="{587DEF36-FB3C-D349-95A2-84F3AAA4AC2F}"/>
              </a:ext>
            </a:extLst>
          </p:cNvPr>
          <p:cNvSpPr/>
          <p:nvPr/>
        </p:nvSpPr>
        <p:spPr>
          <a:xfrm>
            <a:off x="7748212" y="3210580"/>
            <a:ext cx="373821"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p>
        </p:txBody>
      </p:sp>
      <p:sp>
        <p:nvSpPr>
          <p:cNvPr id="13" name="Rectangle 12">
            <a:extLst>
              <a:ext uri="{FF2B5EF4-FFF2-40B4-BE49-F238E27FC236}">
                <a16:creationId xmlns:a16="http://schemas.microsoft.com/office/drawing/2014/main" id="{A1891AE0-D6BC-3441-9309-64207CCD00CC}"/>
              </a:ext>
            </a:extLst>
          </p:cNvPr>
          <p:cNvSpPr/>
          <p:nvPr/>
        </p:nvSpPr>
        <p:spPr>
          <a:xfrm>
            <a:off x="3116988" y="3210580"/>
            <a:ext cx="373821"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p>
        </p:txBody>
      </p:sp>
      <p:sp>
        <p:nvSpPr>
          <p:cNvPr id="14" name="Rectangle 13">
            <a:extLst>
              <a:ext uri="{FF2B5EF4-FFF2-40B4-BE49-F238E27FC236}">
                <a16:creationId xmlns:a16="http://schemas.microsoft.com/office/drawing/2014/main" id="{71016119-1249-D044-80CC-E44868379B7D}"/>
              </a:ext>
            </a:extLst>
          </p:cNvPr>
          <p:cNvSpPr/>
          <p:nvPr/>
        </p:nvSpPr>
        <p:spPr>
          <a:xfrm>
            <a:off x="3757134" y="3210580"/>
            <a:ext cx="373821"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p>
        </p:txBody>
      </p:sp>
      <p:sp>
        <p:nvSpPr>
          <p:cNvPr id="15" name="Rectangle 14">
            <a:extLst>
              <a:ext uri="{FF2B5EF4-FFF2-40B4-BE49-F238E27FC236}">
                <a16:creationId xmlns:a16="http://schemas.microsoft.com/office/drawing/2014/main" id="{CB048DD2-8DDB-BD45-A6F4-B46FC4F8FEDB}"/>
              </a:ext>
            </a:extLst>
          </p:cNvPr>
          <p:cNvSpPr/>
          <p:nvPr/>
        </p:nvSpPr>
        <p:spPr>
          <a:xfrm>
            <a:off x="4371449" y="3210580"/>
            <a:ext cx="373821"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p>
        </p:txBody>
      </p:sp>
      <p:sp>
        <p:nvSpPr>
          <p:cNvPr id="16" name="Rectangle 15">
            <a:extLst>
              <a:ext uri="{FF2B5EF4-FFF2-40B4-BE49-F238E27FC236}">
                <a16:creationId xmlns:a16="http://schemas.microsoft.com/office/drawing/2014/main" id="{731A5514-0E06-A547-BD89-E7BFA3D6B830}"/>
              </a:ext>
            </a:extLst>
          </p:cNvPr>
          <p:cNvSpPr/>
          <p:nvPr/>
        </p:nvSpPr>
        <p:spPr>
          <a:xfrm>
            <a:off x="3130218" y="2667000"/>
            <a:ext cx="359394"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F</a:t>
            </a:r>
          </a:p>
        </p:txBody>
      </p:sp>
    </p:spTree>
    <p:extLst>
      <p:ext uri="{BB962C8B-B14F-4D97-AF65-F5344CB8AC3E}">
        <p14:creationId xmlns:p14="http://schemas.microsoft.com/office/powerpoint/2010/main" val="326537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D30D-4FF9-1041-8B44-1B29E40FECFE}"/>
              </a:ext>
            </a:extLst>
          </p:cNvPr>
          <p:cNvSpPr>
            <a:spLocks noGrp="1"/>
          </p:cNvSpPr>
          <p:nvPr>
            <p:ph type="title"/>
          </p:nvPr>
        </p:nvSpPr>
        <p:spPr/>
        <p:txBody>
          <a:bodyPr/>
          <a:lstStyle/>
          <a:p>
            <a:r>
              <a:rPr lang="en-US" dirty="0"/>
              <a:t>Example: Alarm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A4B113-4E7A-5B4C-B69A-9AEBEF1B4F55}"/>
                  </a:ext>
                </a:extLst>
              </p:cNvPr>
              <p:cNvSpPr>
                <a:spLocks noGrp="1"/>
              </p:cNvSpPr>
              <p:nvPr>
                <p:ph idx="1"/>
              </p:nvPr>
            </p:nvSpPr>
            <p:spPr/>
            <p:txBody>
              <a:bodyPr>
                <a:normAutofit fontScale="92500" lnSpcReduction="10000"/>
              </a:bodyPr>
              <a:lstStyle/>
              <a:p>
                <a:r>
                  <a:rPr lang="en-US" dirty="0"/>
                  <a:t>Five Boolean proposition </a:t>
                </a:r>
                <a:br>
                  <a:rPr lang="en-US" dirty="0"/>
                </a:br>
                <a:r>
                  <a:rPr lang="en-US" dirty="0"/>
                  <a:t>symbols:</a:t>
                </a:r>
              </a:p>
              <a:p>
                <a:pPr lvl="1"/>
                <a:r>
                  <a:rPr lang="en-US" b="1" dirty="0"/>
                  <a:t>B</a:t>
                </a:r>
                <a:r>
                  <a:rPr lang="en-US" dirty="0"/>
                  <a:t>urglary</a:t>
                </a:r>
              </a:p>
              <a:p>
                <a:pPr lvl="1"/>
                <a:r>
                  <a:rPr lang="en-US" b="1" dirty="0"/>
                  <a:t>E</a:t>
                </a:r>
                <a:r>
                  <a:rPr lang="en-US" dirty="0"/>
                  <a:t>arthquake</a:t>
                </a:r>
              </a:p>
              <a:p>
                <a:pPr lvl="1"/>
                <a:r>
                  <a:rPr lang="en-US" b="1" dirty="0"/>
                  <a:t>A</a:t>
                </a:r>
                <a:r>
                  <a:rPr lang="en-US" dirty="0"/>
                  <a:t>larm</a:t>
                </a:r>
              </a:p>
              <a:p>
                <a:pPr lvl="1"/>
                <a:r>
                  <a:rPr lang="en-US" b="1" dirty="0" err="1"/>
                  <a:t>M</a:t>
                </a:r>
                <a:r>
                  <a:rPr lang="en-US" dirty="0" err="1"/>
                  <a:t>aryCalls</a:t>
                </a:r>
                <a:endParaRPr lang="en-US" dirty="0"/>
              </a:p>
              <a:p>
                <a:pPr lvl="1"/>
                <a:r>
                  <a:rPr lang="en-US" b="1" dirty="0" err="1"/>
                  <a:t>J</a:t>
                </a:r>
                <a:r>
                  <a:rPr lang="en-US" dirty="0" err="1"/>
                  <a:t>ohnCalls</a:t>
                </a:r>
                <a:endParaRPr lang="en-US" dirty="0"/>
              </a:p>
              <a:p>
                <a:r>
                  <a:rPr lang="en-US" dirty="0"/>
                  <a:t>Proposition logic:</a:t>
                </a:r>
              </a:p>
              <a:p>
                <a:pPr lvl="1"/>
                <a:r>
                  <a:rPr lang="en-US" dirty="0">
                    <a:solidFill>
                      <a:srgbClr val="7030A0"/>
                    </a:solidFill>
                    <a:latin typeface="Cambria Math" panose="02040503050406030204" pitchFamily="18" charset="0"/>
                    <a:ea typeface="Cambria Math" panose="02040503050406030204" pitchFamily="18" charset="0"/>
                  </a:rPr>
                  <a:t>(</a:t>
                </a:r>
                <a14:m>
                  <m:oMath xmlns:m="http://schemas.openxmlformats.org/officeDocument/2006/math">
                    <m:r>
                      <m:rPr>
                        <m:sty m:val="p"/>
                      </m:rPr>
                      <a:rPr lang="en-US" i="0" dirty="0">
                        <a:solidFill>
                          <a:srgbClr val="7030A0"/>
                        </a:solidFill>
                        <a:latin typeface="Cambria Math" panose="02040503050406030204" pitchFamily="18" charset="0"/>
                        <a:ea typeface="Cambria Math" panose="02040503050406030204" pitchFamily="18" charset="0"/>
                      </a:rPr>
                      <m:t>B</m:t>
                    </m:r>
                  </m:oMath>
                </a14:m>
                <a:r>
                  <a:rPr lang="en-US" dirty="0">
                    <a:solidFill>
                      <a:srgbClr val="7030A0"/>
                    </a:solidFill>
                    <a:latin typeface="Cambria Math" panose="02040503050406030204" pitchFamily="18" charset="0"/>
                    <a:ea typeface="Cambria Math" panose="02040503050406030204" pitchFamily="18" charset="0"/>
                  </a:rPr>
                  <a:t> </a:t>
                </a:r>
                <a14:m>
                  <m:oMath xmlns:m="http://schemas.openxmlformats.org/officeDocument/2006/math">
                    <m:r>
                      <a:rPr lang="en-US" i="0" dirty="0">
                        <a:solidFill>
                          <a:srgbClr val="7030A0"/>
                        </a:solidFill>
                        <a:latin typeface="Cambria Math" panose="02040503050406030204" pitchFamily="18" charset="0"/>
                      </a:rPr>
                      <m:t>∨</m:t>
                    </m:r>
                  </m:oMath>
                </a14:m>
                <a:r>
                  <a:rPr lang="en-US" dirty="0">
                    <a:solidFill>
                      <a:srgbClr val="7030A0"/>
                    </a:solidFill>
                  </a:rPr>
                  <a:t> </a:t>
                </a:r>
                <a14:m>
                  <m:oMath xmlns:m="http://schemas.openxmlformats.org/officeDocument/2006/math">
                    <m:r>
                      <m:rPr>
                        <m:sty m:val="p"/>
                      </m:rPr>
                      <a:rPr lang="en-US" b="0" i="0" dirty="0" smtClean="0">
                        <a:solidFill>
                          <a:srgbClr val="7030A0"/>
                        </a:solidFill>
                        <a:latin typeface="Cambria Math" panose="02040503050406030204" pitchFamily="18" charset="0"/>
                        <a:ea typeface="Cambria Math" panose="02040503050406030204" pitchFamily="18" charset="0"/>
                      </a:rPr>
                      <m:t>E</m:t>
                    </m:r>
                    <m:r>
                      <a:rPr lang="en-US" b="0" i="0" dirty="0" smtClean="0">
                        <a:solidFill>
                          <a:srgbClr val="7030A0"/>
                        </a:solidFill>
                        <a:latin typeface="Cambria Math" panose="02040503050406030204" pitchFamily="18" charset="0"/>
                        <a:ea typeface="Cambria Math" panose="02040503050406030204" pitchFamily="18" charset="0"/>
                      </a:rPr>
                      <m:t>)⇒</m:t>
                    </m:r>
                  </m:oMath>
                </a14:m>
                <a:r>
                  <a:rPr lang="en-US" dirty="0">
                    <a:solidFill>
                      <a:srgbClr val="7030A0"/>
                    </a:solidFill>
                  </a:rPr>
                  <a:t> A</a:t>
                </a:r>
              </a:p>
              <a:p>
                <a:pPr lvl="1"/>
                <a:r>
                  <a:rPr lang="en-US" dirty="0">
                    <a:solidFill>
                      <a:srgbClr val="7030A0"/>
                    </a:solidFill>
                  </a:rPr>
                  <a:t>A </a:t>
                </a:r>
                <a14:m>
                  <m:oMath xmlns:m="http://schemas.openxmlformats.org/officeDocument/2006/math">
                    <m:r>
                      <a:rPr lang="en-US" i="0" dirty="0">
                        <a:solidFill>
                          <a:srgbClr val="7030A0"/>
                        </a:solidFill>
                        <a:latin typeface="Cambria Math" panose="02040503050406030204" pitchFamily="18" charset="0"/>
                      </a:rPr>
                      <m:t>⇒</m:t>
                    </m:r>
                  </m:oMath>
                </a14:m>
                <a:r>
                  <a:rPr lang="en-US" dirty="0">
                    <a:solidFill>
                      <a:srgbClr val="7030A0"/>
                    </a:solidFill>
                  </a:rPr>
                  <a:t> (M </a:t>
                </a:r>
                <a14:m>
                  <m:oMath xmlns:m="http://schemas.openxmlformats.org/officeDocument/2006/math">
                    <m:r>
                      <a:rPr lang="en-US" i="0" dirty="0">
                        <a:solidFill>
                          <a:srgbClr val="7030A0"/>
                        </a:solidFill>
                        <a:latin typeface="Cambria Math" panose="02040503050406030204" pitchFamily="18" charset="0"/>
                      </a:rPr>
                      <m:t>∧</m:t>
                    </m:r>
                  </m:oMath>
                </a14:m>
                <a:r>
                  <a:rPr lang="en-US" dirty="0">
                    <a:solidFill>
                      <a:srgbClr val="7030A0"/>
                    </a:solidFill>
                  </a:rPr>
                  <a:t> J)</a:t>
                </a:r>
              </a:p>
              <a:p>
                <a:pPr lvl="1"/>
                <a:endParaRPr lang="en-US" i="1" dirty="0">
                  <a:solidFill>
                    <a:srgbClr val="7030A0"/>
                  </a:solidFill>
                </a:endParaRPr>
              </a:p>
              <a:p>
                <a:pPr lvl="1"/>
                <a:endParaRPr lang="en-US" dirty="0"/>
              </a:p>
              <a:p>
                <a:pPr lvl="1"/>
                <a:endParaRPr lang="en-US" dirty="0"/>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5BA4B113-4E7A-5B4C-B69A-9AEBEF1B4F55}"/>
                  </a:ext>
                </a:extLst>
              </p:cNvPr>
              <p:cNvSpPr>
                <a:spLocks noGrp="1" noRot="1" noChangeAspect="1" noMove="1" noResize="1" noEditPoints="1" noAdjustHandles="1" noChangeArrowheads="1" noChangeShapeType="1" noTextEdit="1"/>
              </p:cNvSpPr>
              <p:nvPr>
                <p:ph idx="1"/>
              </p:nvPr>
            </p:nvSpPr>
            <p:spPr>
              <a:blipFill>
                <a:blip r:embed="rId3"/>
                <a:stretch>
                  <a:fillRect l="-1778" t="-137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5C9AD29-B35B-7048-ADCA-192BA91468E3}"/>
              </a:ext>
            </a:extLst>
          </p:cNvPr>
          <p:cNvSpPr>
            <a:spLocks noGrp="1"/>
          </p:cNvSpPr>
          <p:nvPr>
            <p:ph type="sldNum" sz="quarter" idx="12"/>
          </p:nvPr>
        </p:nvSpPr>
        <p:spPr/>
        <p:txBody>
          <a:bodyPr/>
          <a:lstStyle/>
          <a:p>
            <a:pPr>
              <a:defRPr/>
            </a:pPr>
            <a:fld id="{CCF77436-EC8C-4AA7-8F7E-35D67B363DD7}" type="slidenum">
              <a:rPr lang="en-US" smtClean="0"/>
              <a:pPr>
                <a:defRPr/>
              </a:pPr>
              <a:t>17</a:t>
            </a:fld>
            <a:endParaRPr lang="en-US" dirty="0"/>
          </a:p>
        </p:txBody>
      </p:sp>
      <p:sp>
        <p:nvSpPr>
          <p:cNvPr id="5" name="Oval 4">
            <a:extLst>
              <a:ext uri="{FF2B5EF4-FFF2-40B4-BE49-F238E27FC236}">
                <a16:creationId xmlns:a16="http://schemas.microsoft.com/office/drawing/2014/main" id="{3327AF52-AF66-AB4A-812B-147D581390A8}"/>
              </a:ext>
            </a:extLst>
          </p:cNvPr>
          <p:cNvSpPr/>
          <p:nvPr/>
        </p:nvSpPr>
        <p:spPr>
          <a:xfrm>
            <a:off x="6362700" y="2446782"/>
            <a:ext cx="1371600" cy="445008"/>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b="1" dirty="0">
                <a:latin typeface="Candara" panose="020E0502030303020204" pitchFamily="34" charset="0"/>
              </a:rPr>
              <a:t>B</a:t>
            </a:r>
            <a:r>
              <a:rPr lang="en-US" dirty="0">
                <a:latin typeface="Candara" panose="020E0502030303020204" pitchFamily="34" charset="0"/>
              </a:rPr>
              <a:t>urglary</a:t>
            </a:r>
          </a:p>
        </p:txBody>
      </p:sp>
      <p:sp>
        <p:nvSpPr>
          <p:cNvPr id="6" name="Oval 5">
            <a:extLst>
              <a:ext uri="{FF2B5EF4-FFF2-40B4-BE49-F238E27FC236}">
                <a16:creationId xmlns:a16="http://schemas.microsoft.com/office/drawing/2014/main" id="{9C1FF19F-7DDA-8A42-9B10-27023687FF1E}"/>
              </a:ext>
            </a:extLst>
          </p:cNvPr>
          <p:cNvSpPr/>
          <p:nvPr/>
        </p:nvSpPr>
        <p:spPr>
          <a:xfrm>
            <a:off x="8191500" y="2446782"/>
            <a:ext cx="1581150" cy="445008"/>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b="1" dirty="0">
                <a:latin typeface="Candara" panose="020E0502030303020204" pitchFamily="34" charset="0"/>
              </a:rPr>
              <a:t>E</a:t>
            </a:r>
            <a:r>
              <a:rPr lang="en-US" dirty="0">
                <a:latin typeface="Candara" panose="020E0502030303020204" pitchFamily="34" charset="0"/>
              </a:rPr>
              <a:t>arthquake</a:t>
            </a:r>
          </a:p>
        </p:txBody>
      </p:sp>
      <p:cxnSp>
        <p:nvCxnSpPr>
          <p:cNvPr id="7" name="Straight Arrow Connector 6">
            <a:extLst>
              <a:ext uri="{FF2B5EF4-FFF2-40B4-BE49-F238E27FC236}">
                <a16:creationId xmlns:a16="http://schemas.microsoft.com/office/drawing/2014/main" id="{336E9735-488F-7645-88FD-4F0691443EF2}"/>
              </a:ext>
            </a:extLst>
          </p:cNvPr>
          <p:cNvCxnSpPr>
            <a:cxnSpLocks/>
            <a:stCxn id="5" idx="4"/>
            <a:endCxn id="8" idx="1"/>
          </p:cNvCxnSpPr>
          <p:nvPr/>
        </p:nvCxnSpPr>
        <p:spPr>
          <a:xfrm>
            <a:off x="7048501" y="2891790"/>
            <a:ext cx="514911" cy="398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03D49D8E-1448-EC42-B0A5-3F5C4C67961B}"/>
              </a:ext>
            </a:extLst>
          </p:cNvPr>
          <p:cNvSpPr/>
          <p:nvPr/>
        </p:nvSpPr>
        <p:spPr>
          <a:xfrm>
            <a:off x="7429500" y="3225546"/>
            <a:ext cx="914400" cy="445008"/>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b="1" dirty="0">
                <a:latin typeface="Candara" panose="020E0502030303020204" pitchFamily="34" charset="0"/>
              </a:rPr>
              <a:t>A</a:t>
            </a:r>
            <a:r>
              <a:rPr lang="en-US" dirty="0">
                <a:latin typeface="Candara" panose="020E0502030303020204" pitchFamily="34" charset="0"/>
              </a:rPr>
              <a:t>larm</a:t>
            </a:r>
          </a:p>
        </p:txBody>
      </p:sp>
      <p:sp>
        <p:nvSpPr>
          <p:cNvPr id="9" name="Oval 8">
            <a:extLst>
              <a:ext uri="{FF2B5EF4-FFF2-40B4-BE49-F238E27FC236}">
                <a16:creationId xmlns:a16="http://schemas.microsoft.com/office/drawing/2014/main" id="{0142AD57-0B6F-1C4A-907A-43372CB830F8}"/>
              </a:ext>
            </a:extLst>
          </p:cNvPr>
          <p:cNvSpPr/>
          <p:nvPr/>
        </p:nvSpPr>
        <p:spPr>
          <a:xfrm>
            <a:off x="6172200" y="3974592"/>
            <a:ext cx="1371600" cy="445008"/>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b="1" dirty="0" err="1">
                <a:latin typeface="Candara" panose="020E0502030303020204" pitchFamily="34" charset="0"/>
              </a:rPr>
              <a:t>M</a:t>
            </a:r>
            <a:r>
              <a:rPr lang="en-US" dirty="0" err="1">
                <a:latin typeface="Candara" panose="020E0502030303020204" pitchFamily="34" charset="0"/>
              </a:rPr>
              <a:t>aryCalls</a:t>
            </a:r>
            <a:endParaRPr lang="en-US" dirty="0">
              <a:latin typeface="Candara" panose="020E0502030303020204" pitchFamily="34" charset="0"/>
            </a:endParaRPr>
          </a:p>
        </p:txBody>
      </p:sp>
      <p:sp>
        <p:nvSpPr>
          <p:cNvPr id="10" name="Oval 9">
            <a:extLst>
              <a:ext uri="{FF2B5EF4-FFF2-40B4-BE49-F238E27FC236}">
                <a16:creationId xmlns:a16="http://schemas.microsoft.com/office/drawing/2014/main" id="{059D17C6-AEBE-5845-90BC-82AC11AFC8A4}"/>
              </a:ext>
            </a:extLst>
          </p:cNvPr>
          <p:cNvSpPr/>
          <p:nvPr/>
        </p:nvSpPr>
        <p:spPr>
          <a:xfrm>
            <a:off x="8191500" y="3974592"/>
            <a:ext cx="1581150" cy="445008"/>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b="1" dirty="0" err="1">
                <a:latin typeface="Candara" panose="020E0502030303020204" pitchFamily="34" charset="0"/>
              </a:rPr>
              <a:t>J</a:t>
            </a:r>
            <a:r>
              <a:rPr lang="en-US" dirty="0" err="1">
                <a:latin typeface="Candara" panose="020E0502030303020204" pitchFamily="34" charset="0"/>
              </a:rPr>
              <a:t>ohnCalls</a:t>
            </a:r>
            <a:endParaRPr lang="en-US" dirty="0">
              <a:latin typeface="Candara" panose="020E0502030303020204" pitchFamily="34" charset="0"/>
            </a:endParaRPr>
          </a:p>
        </p:txBody>
      </p:sp>
      <p:cxnSp>
        <p:nvCxnSpPr>
          <p:cNvPr id="11" name="Straight Arrow Connector 10">
            <a:extLst>
              <a:ext uri="{FF2B5EF4-FFF2-40B4-BE49-F238E27FC236}">
                <a16:creationId xmlns:a16="http://schemas.microsoft.com/office/drawing/2014/main" id="{35391FDB-C67D-8249-8391-EAFA86FE59AD}"/>
              </a:ext>
            </a:extLst>
          </p:cNvPr>
          <p:cNvCxnSpPr>
            <a:cxnSpLocks/>
            <a:stCxn id="6" idx="4"/>
            <a:endCxn id="8" idx="7"/>
          </p:cNvCxnSpPr>
          <p:nvPr/>
        </p:nvCxnSpPr>
        <p:spPr>
          <a:xfrm flipH="1">
            <a:off x="8209989" y="2891790"/>
            <a:ext cx="772086" cy="398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7787A143-3F57-1846-957C-4895B2628852}"/>
              </a:ext>
            </a:extLst>
          </p:cNvPr>
          <p:cNvCxnSpPr>
            <a:cxnSpLocks/>
            <a:stCxn id="8" idx="3"/>
            <a:endCxn id="9" idx="0"/>
          </p:cNvCxnSpPr>
          <p:nvPr/>
        </p:nvCxnSpPr>
        <p:spPr>
          <a:xfrm flipH="1">
            <a:off x="6858001" y="3605384"/>
            <a:ext cx="705411" cy="3692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BB737301-C20C-8948-A5ED-7B746B78C225}"/>
              </a:ext>
            </a:extLst>
          </p:cNvPr>
          <p:cNvCxnSpPr>
            <a:cxnSpLocks/>
            <a:stCxn id="8" idx="5"/>
            <a:endCxn id="10" idx="0"/>
          </p:cNvCxnSpPr>
          <p:nvPr/>
        </p:nvCxnSpPr>
        <p:spPr>
          <a:xfrm>
            <a:off x="8209989" y="3605384"/>
            <a:ext cx="772086" cy="3692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4312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085D-B3C0-9B44-B9AD-D861CB3DEFC6}"/>
              </a:ext>
            </a:extLst>
          </p:cNvPr>
          <p:cNvSpPr>
            <a:spLocks noGrp="1"/>
          </p:cNvSpPr>
          <p:nvPr>
            <p:ph type="title"/>
          </p:nvPr>
        </p:nvSpPr>
        <p:spPr/>
        <p:txBody>
          <a:bodyPr/>
          <a:lstStyle/>
          <a:p>
            <a:r>
              <a:rPr lang="en-US" dirty="0"/>
              <a:t>Quiz</a:t>
            </a:r>
          </a:p>
        </p:txBody>
      </p:sp>
      <mc:AlternateContent xmlns:mc="http://schemas.openxmlformats.org/markup-compatibility/2006" xmlns:a14="http://schemas.microsoft.com/office/drawing/2010/main">
        <mc:Choice Requires="a14">
          <p:graphicFrame>
            <p:nvGraphicFramePr>
              <p:cNvPr id="6" name="Content Placeholder 7">
                <a:extLst>
                  <a:ext uri="{FF2B5EF4-FFF2-40B4-BE49-F238E27FC236}">
                    <a16:creationId xmlns:a16="http://schemas.microsoft.com/office/drawing/2014/main" id="{AFE0A31A-0266-D944-997A-E0AB7CD9333C}"/>
                  </a:ext>
                </a:extLst>
              </p:cNvPr>
              <p:cNvGraphicFramePr>
                <a:graphicFrameLocks noGrp="1"/>
              </p:cNvGraphicFramePr>
              <p:nvPr>
                <p:ph idx="1"/>
                <p:extLst>
                  <p:ext uri="{D42A27DB-BD31-4B8C-83A1-F6EECF244321}">
                    <p14:modId xmlns:p14="http://schemas.microsoft.com/office/powerpoint/2010/main" val="1414989286"/>
                  </p:ext>
                </p:extLst>
              </p:nvPr>
            </p:nvGraphicFramePr>
            <p:xfrm>
              <a:off x="2294875" y="3977640"/>
              <a:ext cx="7602250" cy="1051560"/>
            </p:xfrm>
            <a:graphic>
              <a:graphicData uri="http://schemas.openxmlformats.org/drawingml/2006/table">
                <a:tbl>
                  <a:tblPr firstRow="1" bandRow="1">
                    <a:tableStyleId>{93296810-A885-4BE3-A3E7-6D5BEEA58F35}</a:tableStyleId>
                  </a:tblPr>
                  <a:tblGrid>
                    <a:gridCol w="2043684">
                      <a:extLst>
                        <a:ext uri="{9D8B030D-6E8A-4147-A177-3AD203B41FA5}">
                          <a16:colId xmlns:a16="http://schemas.microsoft.com/office/drawing/2014/main" val="1833745475"/>
                        </a:ext>
                      </a:extLst>
                    </a:gridCol>
                    <a:gridCol w="1944434">
                      <a:extLst>
                        <a:ext uri="{9D8B030D-6E8A-4147-A177-3AD203B41FA5}">
                          <a16:colId xmlns:a16="http://schemas.microsoft.com/office/drawing/2014/main" val="760039658"/>
                        </a:ext>
                      </a:extLst>
                    </a:gridCol>
                    <a:gridCol w="719007">
                      <a:extLst>
                        <a:ext uri="{9D8B030D-6E8A-4147-A177-3AD203B41FA5}">
                          <a16:colId xmlns:a16="http://schemas.microsoft.com/office/drawing/2014/main" val="555626360"/>
                        </a:ext>
                      </a:extLst>
                    </a:gridCol>
                    <a:gridCol w="687974">
                      <a:extLst>
                        <a:ext uri="{9D8B030D-6E8A-4147-A177-3AD203B41FA5}">
                          <a16:colId xmlns:a16="http://schemas.microsoft.com/office/drawing/2014/main" val="2947413380"/>
                        </a:ext>
                      </a:extLst>
                    </a:gridCol>
                    <a:gridCol w="735717">
                      <a:extLst>
                        <a:ext uri="{9D8B030D-6E8A-4147-A177-3AD203B41FA5}">
                          <a16:colId xmlns:a16="http://schemas.microsoft.com/office/drawing/2014/main" val="107092462"/>
                        </a:ext>
                      </a:extLst>
                    </a:gridCol>
                    <a:gridCol w="735717">
                      <a:extLst>
                        <a:ext uri="{9D8B030D-6E8A-4147-A177-3AD203B41FA5}">
                          <a16:colId xmlns:a16="http://schemas.microsoft.com/office/drawing/2014/main" val="3227391672"/>
                        </a:ext>
                      </a:extLst>
                    </a:gridCol>
                    <a:gridCol w="735717">
                      <a:extLst>
                        <a:ext uri="{9D8B030D-6E8A-4147-A177-3AD203B41FA5}">
                          <a16:colId xmlns:a16="http://schemas.microsoft.com/office/drawing/2014/main" val="3258490486"/>
                        </a:ext>
                      </a:extLst>
                    </a:gridCol>
                  </a:tblGrid>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i="0" dirty="0">
                              <a:latin typeface="Candara" panose="020E0502030303020204" pitchFamily="34" charset="0"/>
                            </a:rPr>
                            <a:t>(</a:t>
                          </a:r>
                          <a14:m>
                            <m:oMath xmlns:m="http://schemas.openxmlformats.org/officeDocument/2006/math">
                              <m:r>
                                <m:rPr>
                                  <m:sty m:val="p"/>
                                </m:rPr>
                                <a:rPr lang="en-US" sz="2800" i="0" dirty="0" smtClean="0">
                                  <a:latin typeface="Cambria Math" panose="02040503050406030204" pitchFamily="18" charset="0"/>
                                </a:rPr>
                                <m:t>B</m:t>
                              </m:r>
                            </m:oMath>
                          </a14:m>
                          <a:r>
                            <a:rPr lang="en-US" sz="2800" i="0" dirty="0"/>
                            <a:t> </a:t>
                          </a:r>
                          <a14:m>
                            <m:oMath xmlns:m="http://schemas.openxmlformats.org/officeDocument/2006/math">
                              <m:r>
                                <a:rPr lang="en-US" sz="2800" i="0" dirty="0" smtClean="0">
                                  <a:latin typeface="Cambria Math" panose="02040503050406030204" pitchFamily="18" charset="0"/>
                                </a:rPr>
                                <m:t>∨</m:t>
                              </m:r>
                            </m:oMath>
                          </a14:m>
                          <a:r>
                            <a:rPr lang="en-US" sz="2800" i="0" dirty="0"/>
                            <a:t> </a:t>
                          </a:r>
                          <a14:m>
                            <m:oMath xmlns:m="http://schemas.openxmlformats.org/officeDocument/2006/math">
                              <m:r>
                                <m:rPr>
                                  <m:sty m:val="p"/>
                                </m:rPr>
                                <a:rPr lang="en-US" sz="2800" i="0" dirty="0" smtClean="0">
                                  <a:latin typeface="Cambria Math" panose="02040503050406030204" pitchFamily="18" charset="0"/>
                                </a:rPr>
                                <m:t>E</m:t>
                              </m:r>
                              <m:r>
                                <a:rPr lang="en-US" sz="2800" i="0" dirty="0" smtClean="0">
                                  <a:latin typeface="Cambria Math" panose="02040503050406030204" pitchFamily="18" charset="0"/>
                                </a:rPr>
                                <m:t>)⇒</m:t>
                              </m:r>
                            </m:oMath>
                          </a14:m>
                          <a:r>
                            <a:rPr lang="en-US" sz="2800" i="0" dirty="0"/>
                            <a:t> 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i="0" dirty="0">
                              <a:latin typeface="Candara" panose="020E0502030303020204" pitchFamily="34" charset="0"/>
                            </a:rPr>
                            <a:t>A </a:t>
                          </a:r>
                          <a14:m>
                            <m:oMath xmlns:m="http://schemas.openxmlformats.org/officeDocument/2006/math">
                              <m:r>
                                <a:rPr lang="en-US" sz="2800" i="0" dirty="0" smtClean="0">
                                  <a:latin typeface="Cambria Math" panose="02040503050406030204" pitchFamily="18" charset="0"/>
                                </a:rPr>
                                <m:t>⇒</m:t>
                              </m:r>
                            </m:oMath>
                          </a14:m>
                          <a:r>
                            <a:rPr lang="en-US" sz="2800" i="0" dirty="0"/>
                            <a:t> (M </a:t>
                          </a:r>
                          <a14:m>
                            <m:oMath xmlns:m="http://schemas.openxmlformats.org/officeDocument/2006/math">
                              <m:r>
                                <a:rPr lang="en-US" sz="2800" i="0" dirty="0" smtClean="0">
                                  <a:latin typeface="Cambria Math" panose="02040503050406030204" pitchFamily="18" charset="0"/>
                                </a:rPr>
                                <m:t>∧</m:t>
                              </m:r>
                            </m:oMath>
                          </a14:m>
                          <a:r>
                            <a:rPr lang="en-US" sz="2800" i="0" dirty="0"/>
                            <a:t> J)</a:t>
                          </a:r>
                          <a:endParaRPr lang="en-US" sz="2800" i="0" dirty="0">
                            <a:solidFill>
                              <a:srgbClr val="7030A0"/>
                            </a:solidFill>
                          </a:endParaRPr>
                        </a:p>
                      </a:txBody>
                      <a:tcPr/>
                    </a:tc>
                    <a:tc>
                      <a:txBody>
                        <a:bodyPr/>
                        <a:lstStyle/>
                        <a:p>
                          <a:pPr algn="ctr"/>
                          <a:r>
                            <a:rPr lang="en-US" sz="2800" i="0" dirty="0">
                              <a:latin typeface="Candara" panose="020E0502030303020204" pitchFamily="34" charset="0"/>
                            </a:rPr>
                            <a:t>B</a:t>
                          </a:r>
                        </a:p>
                      </a:txBody>
                      <a:tcPr/>
                    </a:tc>
                    <a:tc>
                      <a:txBody>
                        <a:bodyPr/>
                        <a:lstStyle/>
                        <a:p>
                          <a:pPr algn="ctr"/>
                          <a:r>
                            <a:rPr lang="en-US" sz="2800" i="0" dirty="0">
                              <a:latin typeface="Candara" panose="020E0502030303020204" pitchFamily="34" charset="0"/>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i="0" dirty="0">
                              <a:latin typeface="Candara" panose="020E0502030303020204" pitchFamily="34" charset="0"/>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i="0" dirty="0">
                              <a:latin typeface="Candara" panose="020E0502030303020204" pitchFamily="34" charset="0"/>
                            </a:rPr>
                            <a:t>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i="0" dirty="0">
                              <a:latin typeface="Candara" panose="020E0502030303020204" pitchFamily="34" charset="0"/>
                            </a:rPr>
                            <a:t>J</a:t>
                          </a:r>
                        </a:p>
                      </a:txBody>
                      <a:tcPr/>
                    </a:tc>
                    <a:extLst>
                      <a:ext uri="{0D108BD9-81ED-4DB2-BD59-A6C34878D82A}">
                        <a16:rowId xmlns:a16="http://schemas.microsoft.com/office/drawing/2014/main" val="2144787653"/>
                      </a:ext>
                    </a:extLst>
                  </a:tr>
                  <a:tr h="533400">
                    <a:tc>
                      <a:txBody>
                        <a:bodyPr/>
                        <a:lstStyle/>
                        <a:p>
                          <a:pPr algn="ctr"/>
                          <a:r>
                            <a:rPr lang="en-US" sz="2800" i="0" dirty="0">
                              <a:latin typeface="Candara" panose="020E0502030303020204" pitchFamily="34" charset="0"/>
                            </a:rPr>
                            <a:t>T</a:t>
                          </a:r>
                        </a:p>
                      </a:txBody>
                      <a:tcPr/>
                    </a:tc>
                    <a:tc>
                      <a:txBody>
                        <a:bodyPr/>
                        <a:lstStyle/>
                        <a:p>
                          <a:pPr algn="ctr"/>
                          <a:r>
                            <a:rPr lang="en-US" sz="2800" i="0" dirty="0">
                              <a:latin typeface="Candara" panose="020E0502030303020204" pitchFamily="34" charset="0"/>
                            </a:rPr>
                            <a:t>T</a:t>
                          </a:r>
                        </a:p>
                      </a:txBody>
                      <a:tcPr/>
                    </a:tc>
                    <a:tc>
                      <a:txBody>
                        <a:bodyPr/>
                        <a:lstStyle/>
                        <a:p>
                          <a:pPr algn="ctr"/>
                          <a:r>
                            <a:rPr lang="en-US" sz="2800" i="0" dirty="0">
                              <a:latin typeface="Candara" panose="020E0502030303020204" pitchFamily="34" charset="0"/>
                            </a:rPr>
                            <a:t>T</a:t>
                          </a: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extLst>
                      <a:ext uri="{0D108BD9-81ED-4DB2-BD59-A6C34878D82A}">
                        <a16:rowId xmlns:a16="http://schemas.microsoft.com/office/drawing/2014/main" val="1030666510"/>
                      </a:ext>
                    </a:extLst>
                  </a:tr>
                </a:tbl>
              </a:graphicData>
            </a:graphic>
          </p:graphicFrame>
        </mc:Choice>
        <mc:Fallback xmlns="">
          <p:graphicFrame>
            <p:nvGraphicFramePr>
              <p:cNvPr id="6" name="Content Placeholder 7">
                <a:extLst>
                  <a:ext uri="{FF2B5EF4-FFF2-40B4-BE49-F238E27FC236}">
                    <a16:creationId xmlns:a16="http://schemas.microsoft.com/office/drawing/2014/main" id="{AFE0A31A-0266-D944-997A-E0AB7CD9333C}"/>
                  </a:ext>
                </a:extLst>
              </p:cNvPr>
              <p:cNvGraphicFramePr>
                <a:graphicFrameLocks noGrp="1"/>
              </p:cNvGraphicFramePr>
              <p:nvPr>
                <p:ph idx="1"/>
                <p:extLst>
                  <p:ext uri="{D42A27DB-BD31-4B8C-83A1-F6EECF244321}">
                    <p14:modId xmlns:p14="http://schemas.microsoft.com/office/powerpoint/2010/main" val="1414989286"/>
                  </p:ext>
                </p:extLst>
              </p:nvPr>
            </p:nvGraphicFramePr>
            <p:xfrm>
              <a:off x="2294875" y="3977640"/>
              <a:ext cx="7602250" cy="1051560"/>
            </p:xfrm>
            <a:graphic>
              <a:graphicData uri="http://schemas.openxmlformats.org/drawingml/2006/table">
                <a:tbl>
                  <a:tblPr firstRow="1" bandRow="1">
                    <a:tableStyleId>{93296810-A885-4BE3-A3E7-6D5BEEA58F35}</a:tableStyleId>
                  </a:tblPr>
                  <a:tblGrid>
                    <a:gridCol w="2043684">
                      <a:extLst>
                        <a:ext uri="{9D8B030D-6E8A-4147-A177-3AD203B41FA5}">
                          <a16:colId xmlns:a16="http://schemas.microsoft.com/office/drawing/2014/main" val="1833745475"/>
                        </a:ext>
                      </a:extLst>
                    </a:gridCol>
                    <a:gridCol w="1944434">
                      <a:extLst>
                        <a:ext uri="{9D8B030D-6E8A-4147-A177-3AD203B41FA5}">
                          <a16:colId xmlns:a16="http://schemas.microsoft.com/office/drawing/2014/main" val="760039658"/>
                        </a:ext>
                      </a:extLst>
                    </a:gridCol>
                    <a:gridCol w="719007">
                      <a:extLst>
                        <a:ext uri="{9D8B030D-6E8A-4147-A177-3AD203B41FA5}">
                          <a16:colId xmlns:a16="http://schemas.microsoft.com/office/drawing/2014/main" val="555626360"/>
                        </a:ext>
                      </a:extLst>
                    </a:gridCol>
                    <a:gridCol w="687974">
                      <a:extLst>
                        <a:ext uri="{9D8B030D-6E8A-4147-A177-3AD203B41FA5}">
                          <a16:colId xmlns:a16="http://schemas.microsoft.com/office/drawing/2014/main" val="2947413380"/>
                        </a:ext>
                      </a:extLst>
                    </a:gridCol>
                    <a:gridCol w="735717">
                      <a:extLst>
                        <a:ext uri="{9D8B030D-6E8A-4147-A177-3AD203B41FA5}">
                          <a16:colId xmlns:a16="http://schemas.microsoft.com/office/drawing/2014/main" val="107092462"/>
                        </a:ext>
                      </a:extLst>
                    </a:gridCol>
                    <a:gridCol w="735717">
                      <a:extLst>
                        <a:ext uri="{9D8B030D-6E8A-4147-A177-3AD203B41FA5}">
                          <a16:colId xmlns:a16="http://schemas.microsoft.com/office/drawing/2014/main" val="3227391672"/>
                        </a:ext>
                      </a:extLst>
                    </a:gridCol>
                    <a:gridCol w="735717">
                      <a:extLst>
                        <a:ext uri="{9D8B030D-6E8A-4147-A177-3AD203B41FA5}">
                          <a16:colId xmlns:a16="http://schemas.microsoft.com/office/drawing/2014/main" val="3258490486"/>
                        </a:ext>
                      </a:extLst>
                    </a:gridCol>
                  </a:tblGrid>
                  <a:tr h="518160">
                    <a:tc>
                      <a:txBody>
                        <a:bodyPr/>
                        <a:lstStyle/>
                        <a:p>
                          <a:endParaRPr lang="en-US"/>
                        </a:p>
                      </a:txBody>
                      <a:tcPr>
                        <a:blipFill>
                          <a:blip r:embed="rId2"/>
                          <a:stretch>
                            <a:fillRect t="-12195" r="-273913" b="-134146"/>
                          </a:stretch>
                        </a:blipFill>
                      </a:tcPr>
                    </a:tc>
                    <a:tc>
                      <a:txBody>
                        <a:bodyPr/>
                        <a:lstStyle/>
                        <a:p>
                          <a:endParaRPr lang="en-US"/>
                        </a:p>
                      </a:txBody>
                      <a:tcPr>
                        <a:blipFill>
                          <a:blip r:embed="rId2"/>
                          <a:stretch>
                            <a:fillRect l="-104545" t="-12195" r="-186364" b="-134146"/>
                          </a:stretch>
                        </a:blipFill>
                      </a:tcPr>
                    </a:tc>
                    <a:tc>
                      <a:txBody>
                        <a:bodyPr/>
                        <a:lstStyle/>
                        <a:p>
                          <a:pPr algn="ctr"/>
                          <a:r>
                            <a:rPr lang="en-US" sz="2800" i="0" dirty="0">
                              <a:latin typeface="Candara" panose="020E0502030303020204" pitchFamily="34" charset="0"/>
                            </a:rPr>
                            <a:t>B</a:t>
                          </a:r>
                        </a:p>
                      </a:txBody>
                      <a:tcPr/>
                    </a:tc>
                    <a:tc>
                      <a:txBody>
                        <a:bodyPr/>
                        <a:lstStyle/>
                        <a:p>
                          <a:pPr algn="ctr"/>
                          <a:r>
                            <a:rPr lang="en-US" sz="2800" i="0" dirty="0">
                              <a:latin typeface="Candara" panose="020E0502030303020204" pitchFamily="34" charset="0"/>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i="0" dirty="0">
                              <a:latin typeface="Candara" panose="020E0502030303020204" pitchFamily="34" charset="0"/>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i="0" dirty="0">
                              <a:latin typeface="Candara" panose="020E0502030303020204" pitchFamily="34" charset="0"/>
                            </a:rPr>
                            <a:t>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i="0" dirty="0">
                              <a:latin typeface="Candara" panose="020E0502030303020204" pitchFamily="34" charset="0"/>
                            </a:rPr>
                            <a:t>J</a:t>
                          </a:r>
                        </a:p>
                      </a:txBody>
                      <a:tcPr/>
                    </a:tc>
                    <a:extLst>
                      <a:ext uri="{0D108BD9-81ED-4DB2-BD59-A6C34878D82A}">
                        <a16:rowId xmlns:a16="http://schemas.microsoft.com/office/drawing/2014/main" val="2144787653"/>
                      </a:ext>
                    </a:extLst>
                  </a:tr>
                  <a:tr h="533400">
                    <a:tc>
                      <a:txBody>
                        <a:bodyPr/>
                        <a:lstStyle/>
                        <a:p>
                          <a:pPr algn="ctr"/>
                          <a:r>
                            <a:rPr lang="en-US" sz="2800" i="0" dirty="0">
                              <a:latin typeface="Candara" panose="020E0502030303020204" pitchFamily="34" charset="0"/>
                            </a:rPr>
                            <a:t>T</a:t>
                          </a:r>
                        </a:p>
                      </a:txBody>
                      <a:tcPr/>
                    </a:tc>
                    <a:tc>
                      <a:txBody>
                        <a:bodyPr/>
                        <a:lstStyle/>
                        <a:p>
                          <a:pPr algn="ctr"/>
                          <a:r>
                            <a:rPr lang="en-US" sz="2800" i="0" dirty="0">
                              <a:latin typeface="Candara" panose="020E0502030303020204" pitchFamily="34" charset="0"/>
                            </a:rPr>
                            <a:t>T</a:t>
                          </a:r>
                        </a:p>
                      </a:txBody>
                      <a:tcPr/>
                    </a:tc>
                    <a:tc>
                      <a:txBody>
                        <a:bodyPr/>
                        <a:lstStyle/>
                        <a:p>
                          <a:pPr algn="ctr"/>
                          <a:r>
                            <a:rPr lang="en-US" sz="2800" i="0" dirty="0">
                              <a:latin typeface="Candara" panose="020E0502030303020204" pitchFamily="34" charset="0"/>
                            </a:rPr>
                            <a:t>T</a:t>
                          </a: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extLst>
                      <a:ext uri="{0D108BD9-81ED-4DB2-BD59-A6C34878D82A}">
                        <a16:rowId xmlns:a16="http://schemas.microsoft.com/office/drawing/2014/main" val="1030666510"/>
                      </a:ext>
                    </a:extLst>
                  </a:tr>
                </a:tbl>
              </a:graphicData>
            </a:graphic>
          </p:graphicFrame>
        </mc:Fallback>
      </mc:AlternateContent>
      <p:sp>
        <p:nvSpPr>
          <p:cNvPr id="4" name="Slide Number Placeholder 3">
            <a:extLst>
              <a:ext uri="{FF2B5EF4-FFF2-40B4-BE49-F238E27FC236}">
                <a16:creationId xmlns:a16="http://schemas.microsoft.com/office/drawing/2014/main" id="{94207304-8707-4546-807E-B52C6025A1B8}"/>
              </a:ext>
            </a:extLst>
          </p:cNvPr>
          <p:cNvSpPr>
            <a:spLocks noGrp="1"/>
          </p:cNvSpPr>
          <p:nvPr>
            <p:ph type="sldNum" sz="quarter" idx="12"/>
          </p:nvPr>
        </p:nvSpPr>
        <p:spPr/>
        <p:txBody>
          <a:bodyPr/>
          <a:lstStyle/>
          <a:p>
            <a:pPr>
              <a:defRPr/>
            </a:pPr>
            <a:fld id="{CCF77436-EC8C-4AA7-8F7E-35D67B363DD7}" type="slidenum">
              <a:rPr lang="en-US" smtClean="0"/>
              <a:pPr>
                <a:defRPr/>
              </a:pPr>
              <a:t>18</a:t>
            </a:fld>
            <a:endParaRPr lang="en-US" dirty="0"/>
          </a:p>
        </p:txBody>
      </p:sp>
      <p:sp>
        <p:nvSpPr>
          <p:cNvPr id="16" name="Oval 15">
            <a:extLst>
              <a:ext uri="{FF2B5EF4-FFF2-40B4-BE49-F238E27FC236}">
                <a16:creationId xmlns:a16="http://schemas.microsoft.com/office/drawing/2014/main" id="{84F3DB97-5055-DA4D-8C9F-120A184A1081}"/>
              </a:ext>
            </a:extLst>
          </p:cNvPr>
          <p:cNvSpPr/>
          <p:nvPr/>
        </p:nvSpPr>
        <p:spPr>
          <a:xfrm>
            <a:off x="4362450" y="1456182"/>
            <a:ext cx="1371600" cy="445008"/>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dirty="0">
                <a:latin typeface="Candara" panose="020E0502030303020204" pitchFamily="34" charset="0"/>
              </a:rPr>
              <a:t>Burglary</a:t>
            </a:r>
          </a:p>
        </p:txBody>
      </p:sp>
      <p:sp>
        <p:nvSpPr>
          <p:cNvPr id="17" name="Oval 16">
            <a:extLst>
              <a:ext uri="{FF2B5EF4-FFF2-40B4-BE49-F238E27FC236}">
                <a16:creationId xmlns:a16="http://schemas.microsoft.com/office/drawing/2014/main" id="{2FF2F722-4198-7B44-86B1-57C2905C4705}"/>
              </a:ext>
            </a:extLst>
          </p:cNvPr>
          <p:cNvSpPr/>
          <p:nvPr/>
        </p:nvSpPr>
        <p:spPr>
          <a:xfrm>
            <a:off x="6191250" y="1456182"/>
            <a:ext cx="1581150" cy="445008"/>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dirty="0">
                <a:latin typeface="Candara" panose="020E0502030303020204" pitchFamily="34" charset="0"/>
              </a:rPr>
              <a:t>Earthquake</a:t>
            </a:r>
          </a:p>
        </p:txBody>
      </p:sp>
      <p:cxnSp>
        <p:nvCxnSpPr>
          <p:cNvPr id="18" name="Straight Arrow Connector 17">
            <a:extLst>
              <a:ext uri="{FF2B5EF4-FFF2-40B4-BE49-F238E27FC236}">
                <a16:creationId xmlns:a16="http://schemas.microsoft.com/office/drawing/2014/main" id="{766056F9-677B-A24A-8FF6-080D02BC70D8}"/>
              </a:ext>
            </a:extLst>
          </p:cNvPr>
          <p:cNvCxnSpPr>
            <a:cxnSpLocks/>
            <a:stCxn id="16" idx="4"/>
            <a:endCxn id="19" idx="1"/>
          </p:cNvCxnSpPr>
          <p:nvPr/>
        </p:nvCxnSpPr>
        <p:spPr>
          <a:xfrm>
            <a:off x="5048251" y="1901190"/>
            <a:ext cx="514911" cy="398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Oval 18">
            <a:extLst>
              <a:ext uri="{FF2B5EF4-FFF2-40B4-BE49-F238E27FC236}">
                <a16:creationId xmlns:a16="http://schemas.microsoft.com/office/drawing/2014/main" id="{D38B40EE-54C0-5F41-A186-D99C441237F0}"/>
              </a:ext>
            </a:extLst>
          </p:cNvPr>
          <p:cNvSpPr/>
          <p:nvPr/>
        </p:nvSpPr>
        <p:spPr>
          <a:xfrm>
            <a:off x="5429250" y="2234946"/>
            <a:ext cx="914400" cy="445008"/>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dirty="0">
                <a:latin typeface="Candara" panose="020E0502030303020204" pitchFamily="34" charset="0"/>
              </a:rPr>
              <a:t>Alarm</a:t>
            </a:r>
          </a:p>
        </p:txBody>
      </p:sp>
      <p:sp>
        <p:nvSpPr>
          <p:cNvPr id="20" name="Oval 19">
            <a:extLst>
              <a:ext uri="{FF2B5EF4-FFF2-40B4-BE49-F238E27FC236}">
                <a16:creationId xmlns:a16="http://schemas.microsoft.com/office/drawing/2014/main" id="{CC3041E7-72DD-334C-A2AA-D4424018C833}"/>
              </a:ext>
            </a:extLst>
          </p:cNvPr>
          <p:cNvSpPr/>
          <p:nvPr/>
        </p:nvSpPr>
        <p:spPr>
          <a:xfrm>
            <a:off x="4171950" y="2983992"/>
            <a:ext cx="1371600" cy="445008"/>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dirty="0" err="1">
                <a:latin typeface="Candara" panose="020E0502030303020204" pitchFamily="34" charset="0"/>
              </a:rPr>
              <a:t>MaryCalls</a:t>
            </a:r>
            <a:endParaRPr lang="en-US" dirty="0">
              <a:latin typeface="Candara" panose="020E0502030303020204" pitchFamily="34" charset="0"/>
            </a:endParaRPr>
          </a:p>
        </p:txBody>
      </p:sp>
      <p:sp>
        <p:nvSpPr>
          <p:cNvPr id="21" name="Oval 20">
            <a:extLst>
              <a:ext uri="{FF2B5EF4-FFF2-40B4-BE49-F238E27FC236}">
                <a16:creationId xmlns:a16="http://schemas.microsoft.com/office/drawing/2014/main" id="{7EFDD578-CE06-9B45-86AA-BAF0A9888617}"/>
              </a:ext>
            </a:extLst>
          </p:cNvPr>
          <p:cNvSpPr/>
          <p:nvPr/>
        </p:nvSpPr>
        <p:spPr>
          <a:xfrm>
            <a:off x="6191250" y="2983992"/>
            <a:ext cx="1581150" cy="445008"/>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dirty="0" err="1">
                <a:latin typeface="Candara" panose="020E0502030303020204" pitchFamily="34" charset="0"/>
              </a:rPr>
              <a:t>JohnCalls</a:t>
            </a:r>
            <a:endParaRPr lang="en-US" dirty="0">
              <a:latin typeface="Candara" panose="020E0502030303020204" pitchFamily="34" charset="0"/>
            </a:endParaRPr>
          </a:p>
        </p:txBody>
      </p:sp>
      <p:cxnSp>
        <p:nvCxnSpPr>
          <p:cNvPr id="22" name="Straight Arrow Connector 21">
            <a:extLst>
              <a:ext uri="{FF2B5EF4-FFF2-40B4-BE49-F238E27FC236}">
                <a16:creationId xmlns:a16="http://schemas.microsoft.com/office/drawing/2014/main" id="{7E6C31A4-F1CC-A64D-9696-31BCB27B7937}"/>
              </a:ext>
            </a:extLst>
          </p:cNvPr>
          <p:cNvCxnSpPr>
            <a:cxnSpLocks/>
            <a:stCxn id="17" idx="4"/>
            <a:endCxn id="19" idx="7"/>
          </p:cNvCxnSpPr>
          <p:nvPr/>
        </p:nvCxnSpPr>
        <p:spPr>
          <a:xfrm flipH="1">
            <a:off x="6209739" y="1901190"/>
            <a:ext cx="772086" cy="398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A67B63B3-6032-024A-A03C-CCB736CC2A8E}"/>
              </a:ext>
            </a:extLst>
          </p:cNvPr>
          <p:cNvCxnSpPr>
            <a:cxnSpLocks/>
            <a:stCxn id="19" idx="3"/>
            <a:endCxn id="20" idx="0"/>
          </p:cNvCxnSpPr>
          <p:nvPr/>
        </p:nvCxnSpPr>
        <p:spPr>
          <a:xfrm flipH="1">
            <a:off x="4857751" y="2614784"/>
            <a:ext cx="705411" cy="3692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3178066-8B6E-B048-AD14-5051DB183B4D}"/>
              </a:ext>
            </a:extLst>
          </p:cNvPr>
          <p:cNvCxnSpPr>
            <a:cxnSpLocks/>
            <a:stCxn id="19" idx="5"/>
            <a:endCxn id="21" idx="0"/>
          </p:cNvCxnSpPr>
          <p:nvPr/>
        </p:nvCxnSpPr>
        <p:spPr>
          <a:xfrm>
            <a:off x="6209739" y="2614784"/>
            <a:ext cx="772086" cy="3692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1104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085D-B3C0-9B44-B9AD-D861CB3DEFC6}"/>
              </a:ext>
            </a:extLst>
          </p:cNvPr>
          <p:cNvSpPr>
            <a:spLocks noGrp="1"/>
          </p:cNvSpPr>
          <p:nvPr>
            <p:ph type="title"/>
          </p:nvPr>
        </p:nvSpPr>
        <p:spPr/>
        <p:txBody>
          <a:bodyPr/>
          <a:lstStyle/>
          <a:p>
            <a:r>
              <a:rPr lang="en-US" dirty="0"/>
              <a:t>Answer</a:t>
            </a:r>
          </a:p>
        </p:txBody>
      </p:sp>
      <mc:AlternateContent xmlns:mc="http://schemas.openxmlformats.org/markup-compatibility/2006" xmlns:a14="http://schemas.microsoft.com/office/drawing/2010/main">
        <mc:Choice Requires="a14">
          <p:graphicFrame>
            <p:nvGraphicFramePr>
              <p:cNvPr id="6" name="Content Placeholder 7">
                <a:extLst>
                  <a:ext uri="{FF2B5EF4-FFF2-40B4-BE49-F238E27FC236}">
                    <a16:creationId xmlns:a16="http://schemas.microsoft.com/office/drawing/2014/main" id="{AFE0A31A-0266-D944-997A-E0AB7CD9333C}"/>
                  </a:ext>
                </a:extLst>
              </p:cNvPr>
              <p:cNvGraphicFramePr>
                <a:graphicFrameLocks noGrp="1"/>
              </p:cNvGraphicFramePr>
              <p:nvPr>
                <p:ph idx="1"/>
                <p:extLst>
                  <p:ext uri="{D42A27DB-BD31-4B8C-83A1-F6EECF244321}">
                    <p14:modId xmlns:p14="http://schemas.microsoft.com/office/powerpoint/2010/main" val="911664790"/>
                  </p:ext>
                </p:extLst>
              </p:nvPr>
            </p:nvGraphicFramePr>
            <p:xfrm>
              <a:off x="2286000" y="3977640"/>
              <a:ext cx="7602250" cy="1051560"/>
            </p:xfrm>
            <a:graphic>
              <a:graphicData uri="http://schemas.openxmlformats.org/drawingml/2006/table">
                <a:tbl>
                  <a:tblPr firstRow="1" bandRow="1">
                    <a:tableStyleId>{93296810-A885-4BE3-A3E7-6D5BEEA58F35}</a:tableStyleId>
                  </a:tblPr>
                  <a:tblGrid>
                    <a:gridCol w="2043684">
                      <a:extLst>
                        <a:ext uri="{9D8B030D-6E8A-4147-A177-3AD203B41FA5}">
                          <a16:colId xmlns:a16="http://schemas.microsoft.com/office/drawing/2014/main" val="1833745475"/>
                        </a:ext>
                      </a:extLst>
                    </a:gridCol>
                    <a:gridCol w="1944434">
                      <a:extLst>
                        <a:ext uri="{9D8B030D-6E8A-4147-A177-3AD203B41FA5}">
                          <a16:colId xmlns:a16="http://schemas.microsoft.com/office/drawing/2014/main" val="760039658"/>
                        </a:ext>
                      </a:extLst>
                    </a:gridCol>
                    <a:gridCol w="719007">
                      <a:extLst>
                        <a:ext uri="{9D8B030D-6E8A-4147-A177-3AD203B41FA5}">
                          <a16:colId xmlns:a16="http://schemas.microsoft.com/office/drawing/2014/main" val="555626360"/>
                        </a:ext>
                      </a:extLst>
                    </a:gridCol>
                    <a:gridCol w="687974">
                      <a:extLst>
                        <a:ext uri="{9D8B030D-6E8A-4147-A177-3AD203B41FA5}">
                          <a16:colId xmlns:a16="http://schemas.microsoft.com/office/drawing/2014/main" val="2947413380"/>
                        </a:ext>
                      </a:extLst>
                    </a:gridCol>
                    <a:gridCol w="735717">
                      <a:extLst>
                        <a:ext uri="{9D8B030D-6E8A-4147-A177-3AD203B41FA5}">
                          <a16:colId xmlns:a16="http://schemas.microsoft.com/office/drawing/2014/main" val="107092462"/>
                        </a:ext>
                      </a:extLst>
                    </a:gridCol>
                    <a:gridCol w="735717">
                      <a:extLst>
                        <a:ext uri="{9D8B030D-6E8A-4147-A177-3AD203B41FA5}">
                          <a16:colId xmlns:a16="http://schemas.microsoft.com/office/drawing/2014/main" val="3227391672"/>
                        </a:ext>
                      </a:extLst>
                    </a:gridCol>
                    <a:gridCol w="735717">
                      <a:extLst>
                        <a:ext uri="{9D8B030D-6E8A-4147-A177-3AD203B41FA5}">
                          <a16:colId xmlns:a16="http://schemas.microsoft.com/office/drawing/2014/main" val="3258490486"/>
                        </a:ext>
                      </a:extLst>
                    </a:gridCol>
                  </a:tblGrid>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i="0" dirty="0">
                              <a:latin typeface="Candara" panose="020E0502030303020204" pitchFamily="34" charset="0"/>
                            </a:rPr>
                            <a:t>(</a:t>
                          </a:r>
                          <a14:m>
                            <m:oMath xmlns:m="http://schemas.openxmlformats.org/officeDocument/2006/math">
                              <m:r>
                                <m:rPr>
                                  <m:sty m:val="p"/>
                                </m:rPr>
                                <a:rPr lang="en-US" sz="2800" i="0" dirty="0" smtClean="0">
                                  <a:latin typeface="Cambria Math" panose="02040503050406030204" pitchFamily="18" charset="0"/>
                                </a:rPr>
                                <m:t>B</m:t>
                              </m:r>
                            </m:oMath>
                          </a14:m>
                          <a:r>
                            <a:rPr lang="en-US" sz="2800" i="0" dirty="0"/>
                            <a:t> </a:t>
                          </a:r>
                          <a14:m>
                            <m:oMath xmlns:m="http://schemas.openxmlformats.org/officeDocument/2006/math">
                              <m:r>
                                <a:rPr lang="en-US" sz="2800" i="0" dirty="0" smtClean="0">
                                  <a:latin typeface="Cambria Math" panose="02040503050406030204" pitchFamily="18" charset="0"/>
                                </a:rPr>
                                <m:t>∨</m:t>
                              </m:r>
                            </m:oMath>
                          </a14:m>
                          <a:r>
                            <a:rPr lang="en-US" sz="2800" i="0" dirty="0"/>
                            <a:t> </a:t>
                          </a:r>
                          <a14:m>
                            <m:oMath xmlns:m="http://schemas.openxmlformats.org/officeDocument/2006/math">
                              <m:r>
                                <m:rPr>
                                  <m:sty m:val="p"/>
                                </m:rPr>
                                <a:rPr lang="en-US" sz="2800" i="0" dirty="0" smtClean="0">
                                  <a:latin typeface="Cambria Math" panose="02040503050406030204" pitchFamily="18" charset="0"/>
                                </a:rPr>
                                <m:t>E</m:t>
                              </m:r>
                              <m:r>
                                <a:rPr lang="en-US" sz="2800" i="0" dirty="0" smtClean="0">
                                  <a:latin typeface="Cambria Math" panose="02040503050406030204" pitchFamily="18" charset="0"/>
                                </a:rPr>
                                <m:t>)⇒</m:t>
                              </m:r>
                            </m:oMath>
                          </a14:m>
                          <a:r>
                            <a:rPr lang="en-US" sz="2800" i="0" dirty="0"/>
                            <a:t> 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i="0" dirty="0">
                              <a:latin typeface="Candara" panose="020E0502030303020204" pitchFamily="34" charset="0"/>
                            </a:rPr>
                            <a:t>A </a:t>
                          </a:r>
                          <a14:m>
                            <m:oMath xmlns:m="http://schemas.openxmlformats.org/officeDocument/2006/math">
                              <m:r>
                                <a:rPr lang="en-US" sz="2800" i="0" dirty="0" smtClean="0">
                                  <a:latin typeface="Cambria Math" panose="02040503050406030204" pitchFamily="18" charset="0"/>
                                </a:rPr>
                                <m:t>⇒</m:t>
                              </m:r>
                            </m:oMath>
                          </a14:m>
                          <a:r>
                            <a:rPr lang="en-US" sz="2800" i="0" dirty="0"/>
                            <a:t> (M </a:t>
                          </a:r>
                          <a14:m>
                            <m:oMath xmlns:m="http://schemas.openxmlformats.org/officeDocument/2006/math">
                              <m:r>
                                <a:rPr lang="en-US" sz="2800" i="0" dirty="0" smtClean="0">
                                  <a:latin typeface="Cambria Math" panose="02040503050406030204" pitchFamily="18" charset="0"/>
                                </a:rPr>
                                <m:t>∧</m:t>
                              </m:r>
                            </m:oMath>
                          </a14:m>
                          <a:r>
                            <a:rPr lang="en-US" sz="2800" i="0" dirty="0"/>
                            <a:t> J)</a:t>
                          </a:r>
                          <a:endParaRPr lang="en-US" sz="2800" i="0" dirty="0">
                            <a:solidFill>
                              <a:srgbClr val="7030A0"/>
                            </a:solidFill>
                          </a:endParaRPr>
                        </a:p>
                      </a:txBody>
                      <a:tcPr/>
                    </a:tc>
                    <a:tc>
                      <a:txBody>
                        <a:bodyPr/>
                        <a:lstStyle/>
                        <a:p>
                          <a:pPr algn="ctr"/>
                          <a:r>
                            <a:rPr lang="en-US" sz="2800" i="0" dirty="0">
                              <a:latin typeface="Candara" panose="020E0502030303020204" pitchFamily="34" charset="0"/>
                            </a:rPr>
                            <a:t>B</a:t>
                          </a:r>
                        </a:p>
                      </a:txBody>
                      <a:tcPr/>
                    </a:tc>
                    <a:tc>
                      <a:txBody>
                        <a:bodyPr/>
                        <a:lstStyle/>
                        <a:p>
                          <a:pPr algn="ctr"/>
                          <a:r>
                            <a:rPr lang="en-US" sz="2800" i="0" dirty="0">
                              <a:latin typeface="Candara" panose="020E0502030303020204" pitchFamily="34" charset="0"/>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i="0" dirty="0">
                              <a:latin typeface="Candara" panose="020E0502030303020204" pitchFamily="34" charset="0"/>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i="0" dirty="0">
                              <a:latin typeface="Candara" panose="020E0502030303020204" pitchFamily="34" charset="0"/>
                            </a:rPr>
                            <a:t>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i="0" dirty="0">
                              <a:latin typeface="Candara" panose="020E0502030303020204" pitchFamily="34" charset="0"/>
                            </a:rPr>
                            <a:t>J</a:t>
                          </a:r>
                        </a:p>
                      </a:txBody>
                      <a:tcPr/>
                    </a:tc>
                    <a:extLst>
                      <a:ext uri="{0D108BD9-81ED-4DB2-BD59-A6C34878D82A}">
                        <a16:rowId xmlns:a16="http://schemas.microsoft.com/office/drawing/2014/main" val="2144787653"/>
                      </a:ext>
                    </a:extLst>
                  </a:tr>
                  <a:tr h="533400">
                    <a:tc>
                      <a:txBody>
                        <a:bodyPr/>
                        <a:lstStyle/>
                        <a:p>
                          <a:pPr algn="ctr"/>
                          <a:r>
                            <a:rPr lang="en-US" sz="2800" i="0" dirty="0">
                              <a:latin typeface="Candara" panose="020E0502030303020204" pitchFamily="34" charset="0"/>
                            </a:rPr>
                            <a:t>T</a:t>
                          </a:r>
                        </a:p>
                      </a:txBody>
                      <a:tcPr/>
                    </a:tc>
                    <a:tc>
                      <a:txBody>
                        <a:bodyPr/>
                        <a:lstStyle/>
                        <a:p>
                          <a:pPr algn="ctr"/>
                          <a:r>
                            <a:rPr lang="en-US" sz="2800" i="0" dirty="0">
                              <a:latin typeface="Candara" panose="020E0502030303020204" pitchFamily="34" charset="0"/>
                            </a:rPr>
                            <a:t>T</a:t>
                          </a:r>
                        </a:p>
                      </a:txBody>
                      <a:tcPr/>
                    </a:tc>
                    <a:tc>
                      <a:txBody>
                        <a:bodyPr/>
                        <a:lstStyle/>
                        <a:p>
                          <a:pPr algn="ctr"/>
                          <a:r>
                            <a:rPr lang="en-US" sz="2800" i="0" dirty="0">
                              <a:latin typeface="Candara" panose="020E0502030303020204" pitchFamily="34" charset="0"/>
                            </a:rPr>
                            <a:t>T</a:t>
                          </a: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extLst>
                      <a:ext uri="{0D108BD9-81ED-4DB2-BD59-A6C34878D82A}">
                        <a16:rowId xmlns:a16="http://schemas.microsoft.com/office/drawing/2014/main" val="1030666510"/>
                      </a:ext>
                    </a:extLst>
                  </a:tr>
                </a:tbl>
              </a:graphicData>
            </a:graphic>
          </p:graphicFrame>
        </mc:Choice>
        <mc:Fallback xmlns="">
          <p:graphicFrame>
            <p:nvGraphicFramePr>
              <p:cNvPr id="6" name="Content Placeholder 7">
                <a:extLst>
                  <a:ext uri="{FF2B5EF4-FFF2-40B4-BE49-F238E27FC236}">
                    <a16:creationId xmlns:a16="http://schemas.microsoft.com/office/drawing/2014/main" id="{AFE0A31A-0266-D944-997A-E0AB7CD9333C}"/>
                  </a:ext>
                </a:extLst>
              </p:cNvPr>
              <p:cNvGraphicFramePr>
                <a:graphicFrameLocks noGrp="1"/>
              </p:cNvGraphicFramePr>
              <p:nvPr>
                <p:ph idx="1"/>
                <p:extLst>
                  <p:ext uri="{D42A27DB-BD31-4B8C-83A1-F6EECF244321}">
                    <p14:modId xmlns:p14="http://schemas.microsoft.com/office/powerpoint/2010/main" val="911664790"/>
                  </p:ext>
                </p:extLst>
              </p:nvPr>
            </p:nvGraphicFramePr>
            <p:xfrm>
              <a:off x="2286000" y="3977640"/>
              <a:ext cx="7602250" cy="1051560"/>
            </p:xfrm>
            <a:graphic>
              <a:graphicData uri="http://schemas.openxmlformats.org/drawingml/2006/table">
                <a:tbl>
                  <a:tblPr firstRow="1" bandRow="1">
                    <a:tableStyleId>{93296810-A885-4BE3-A3E7-6D5BEEA58F35}</a:tableStyleId>
                  </a:tblPr>
                  <a:tblGrid>
                    <a:gridCol w="2043684">
                      <a:extLst>
                        <a:ext uri="{9D8B030D-6E8A-4147-A177-3AD203B41FA5}">
                          <a16:colId xmlns:a16="http://schemas.microsoft.com/office/drawing/2014/main" val="1833745475"/>
                        </a:ext>
                      </a:extLst>
                    </a:gridCol>
                    <a:gridCol w="1944434">
                      <a:extLst>
                        <a:ext uri="{9D8B030D-6E8A-4147-A177-3AD203B41FA5}">
                          <a16:colId xmlns:a16="http://schemas.microsoft.com/office/drawing/2014/main" val="760039658"/>
                        </a:ext>
                      </a:extLst>
                    </a:gridCol>
                    <a:gridCol w="719007">
                      <a:extLst>
                        <a:ext uri="{9D8B030D-6E8A-4147-A177-3AD203B41FA5}">
                          <a16:colId xmlns:a16="http://schemas.microsoft.com/office/drawing/2014/main" val="555626360"/>
                        </a:ext>
                      </a:extLst>
                    </a:gridCol>
                    <a:gridCol w="687974">
                      <a:extLst>
                        <a:ext uri="{9D8B030D-6E8A-4147-A177-3AD203B41FA5}">
                          <a16:colId xmlns:a16="http://schemas.microsoft.com/office/drawing/2014/main" val="2947413380"/>
                        </a:ext>
                      </a:extLst>
                    </a:gridCol>
                    <a:gridCol w="735717">
                      <a:extLst>
                        <a:ext uri="{9D8B030D-6E8A-4147-A177-3AD203B41FA5}">
                          <a16:colId xmlns:a16="http://schemas.microsoft.com/office/drawing/2014/main" val="107092462"/>
                        </a:ext>
                      </a:extLst>
                    </a:gridCol>
                    <a:gridCol w="735717">
                      <a:extLst>
                        <a:ext uri="{9D8B030D-6E8A-4147-A177-3AD203B41FA5}">
                          <a16:colId xmlns:a16="http://schemas.microsoft.com/office/drawing/2014/main" val="3227391672"/>
                        </a:ext>
                      </a:extLst>
                    </a:gridCol>
                    <a:gridCol w="735717">
                      <a:extLst>
                        <a:ext uri="{9D8B030D-6E8A-4147-A177-3AD203B41FA5}">
                          <a16:colId xmlns:a16="http://schemas.microsoft.com/office/drawing/2014/main" val="3258490486"/>
                        </a:ext>
                      </a:extLst>
                    </a:gridCol>
                  </a:tblGrid>
                  <a:tr h="518160">
                    <a:tc>
                      <a:txBody>
                        <a:bodyPr/>
                        <a:lstStyle/>
                        <a:p>
                          <a:endParaRPr lang="en-US"/>
                        </a:p>
                      </a:txBody>
                      <a:tcPr>
                        <a:blipFill>
                          <a:blip r:embed="rId2"/>
                          <a:stretch>
                            <a:fillRect l="-621" t="-12195" r="-273292" b="-134146"/>
                          </a:stretch>
                        </a:blipFill>
                      </a:tcPr>
                    </a:tc>
                    <a:tc>
                      <a:txBody>
                        <a:bodyPr/>
                        <a:lstStyle/>
                        <a:p>
                          <a:endParaRPr lang="en-US"/>
                        </a:p>
                      </a:txBody>
                      <a:tcPr>
                        <a:blipFill>
                          <a:blip r:embed="rId2"/>
                          <a:stretch>
                            <a:fillRect l="-105882" t="-12195" r="-187582" b="-134146"/>
                          </a:stretch>
                        </a:blipFill>
                      </a:tcPr>
                    </a:tc>
                    <a:tc>
                      <a:txBody>
                        <a:bodyPr/>
                        <a:lstStyle/>
                        <a:p>
                          <a:pPr algn="ctr"/>
                          <a:r>
                            <a:rPr lang="en-US" sz="2800" i="0" dirty="0">
                              <a:latin typeface="Candara" panose="020E0502030303020204" pitchFamily="34" charset="0"/>
                            </a:rPr>
                            <a:t>B</a:t>
                          </a:r>
                        </a:p>
                      </a:txBody>
                      <a:tcPr/>
                    </a:tc>
                    <a:tc>
                      <a:txBody>
                        <a:bodyPr/>
                        <a:lstStyle/>
                        <a:p>
                          <a:pPr algn="ctr"/>
                          <a:r>
                            <a:rPr lang="en-US" sz="2800" i="0" dirty="0">
                              <a:latin typeface="Candara" panose="020E0502030303020204" pitchFamily="34" charset="0"/>
                            </a:rPr>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i="0" dirty="0">
                              <a:latin typeface="Candara" panose="020E0502030303020204" pitchFamily="34" charset="0"/>
                            </a:rPr>
                            <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i="0" dirty="0">
                              <a:latin typeface="Candara" panose="020E0502030303020204" pitchFamily="34" charset="0"/>
                            </a:rPr>
                            <a:t>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i="0" dirty="0">
                              <a:latin typeface="Candara" panose="020E0502030303020204" pitchFamily="34" charset="0"/>
                            </a:rPr>
                            <a:t>J</a:t>
                          </a:r>
                        </a:p>
                      </a:txBody>
                      <a:tcPr/>
                    </a:tc>
                    <a:extLst>
                      <a:ext uri="{0D108BD9-81ED-4DB2-BD59-A6C34878D82A}">
                        <a16:rowId xmlns:a16="http://schemas.microsoft.com/office/drawing/2014/main" val="2144787653"/>
                      </a:ext>
                    </a:extLst>
                  </a:tr>
                  <a:tr h="533400">
                    <a:tc>
                      <a:txBody>
                        <a:bodyPr/>
                        <a:lstStyle/>
                        <a:p>
                          <a:pPr algn="ctr"/>
                          <a:r>
                            <a:rPr lang="en-US" sz="2800" i="0" dirty="0">
                              <a:latin typeface="Candara" panose="020E0502030303020204" pitchFamily="34" charset="0"/>
                            </a:rPr>
                            <a:t>T</a:t>
                          </a:r>
                        </a:p>
                      </a:txBody>
                      <a:tcPr/>
                    </a:tc>
                    <a:tc>
                      <a:txBody>
                        <a:bodyPr/>
                        <a:lstStyle/>
                        <a:p>
                          <a:pPr algn="ctr"/>
                          <a:r>
                            <a:rPr lang="en-US" sz="2800" i="0" dirty="0">
                              <a:latin typeface="Candara" panose="020E0502030303020204" pitchFamily="34" charset="0"/>
                            </a:rPr>
                            <a:t>T</a:t>
                          </a:r>
                        </a:p>
                      </a:txBody>
                      <a:tcPr/>
                    </a:tc>
                    <a:tc>
                      <a:txBody>
                        <a:bodyPr/>
                        <a:lstStyle/>
                        <a:p>
                          <a:pPr algn="ctr"/>
                          <a:r>
                            <a:rPr lang="en-US" sz="2800" i="0" dirty="0">
                              <a:latin typeface="Candara" panose="020E0502030303020204" pitchFamily="34" charset="0"/>
                            </a:rPr>
                            <a:t>T</a:t>
                          </a: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extLst>
                      <a:ext uri="{0D108BD9-81ED-4DB2-BD59-A6C34878D82A}">
                        <a16:rowId xmlns:a16="http://schemas.microsoft.com/office/drawing/2014/main" val="1030666510"/>
                      </a:ext>
                    </a:extLst>
                  </a:tr>
                </a:tbl>
              </a:graphicData>
            </a:graphic>
          </p:graphicFrame>
        </mc:Fallback>
      </mc:AlternateContent>
      <p:sp>
        <p:nvSpPr>
          <p:cNvPr id="4" name="Slide Number Placeholder 3">
            <a:extLst>
              <a:ext uri="{FF2B5EF4-FFF2-40B4-BE49-F238E27FC236}">
                <a16:creationId xmlns:a16="http://schemas.microsoft.com/office/drawing/2014/main" id="{94207304-8707-4546-807E-B52C6025A1B8}"/>
              </a:ext>
            </a:extLst>
          </p:cNvPr>
          <p:cNvSpPr>
            <a:spLocks noGrp="1"/>
          </p:cNvSpPr>
          <p:nvPr>
            <p:ph type="sldNum" sz="quarter" idx="12"/>
          </p:nvPr>
        </p:nvSpPr>
        <p:spPr/>
        <p:txBody>
          <a:bodyPr/>
          <a:lstStyle/>
          <a:p>
            <a:pPr>
              <a:defRPr/>
            </a:pPr>
            <a:fld id="{CCF77436-EC8C-4AA7-8F7E-35D67B363DD7}" type="slidenum">
              <a:rPr lang="en-US" smtClean="0"/>
              <a:pPr>
                <a:defRPr/>
              </a:pPr>
              <a:t>19</a:t>
            </a:fld>
            <a:endParaRPr lang="en-US" dirty="0"/>
          </a:p>
        </p:txBody>
      </p:sp>
      <p:sp>
        <p:nvSpPr>
          <p:cNvPr id="3" name="Rectangle 2">
            <a:extLst>
              <a:ext uri="{FF2B5EF4-FFF2-40B4-BE49-F238E27FC236}">
                <a16:creationId xmlns:a16="http://schemas.microsoft.com/office/drawing/2014/main" id="{AC2CEF49-868E-EE49-93B2-4F3CB738EF6E}"/>
              </a:ext>
            </a:extLst>
          </p:cNvPr>
          <p:cNvSpPr/>
          <p:nvPr/>
        </p:nvSpPr>
        <p:spPr>
          <a:xfrm>
            <a:off x="7903679" y="4495800"/>
            <a:ext cx="359394" cy="523220"/>
          </a:xfrm>
          <a:prstGeom prst="rect">
            <a:avLst/>
          </a:prstGeom>
        </p:spPr>
        <p:txBody>
          <a:bodyPr wrap="squar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p>
        </p:txBody>
      </p:sp>
      <p:sp>
        <p:nvSpPr>
          <p:cNvPr id="7" name="Rectangle 6">
            <a:extLst>
              <a:ext uri="{FF2B5EF4-FFF2-40B4-BE49-F238E27FC236}">
                <a16:creationId xmlns:a16="http://schemas.microsoft.com/office/drawing/2014/main" id="{1CCD4A71-62D7-8F4F-84A9-92672BBB4967}"/>
              </a:ext>
            </a:extLst>
          </p:cNvPr>
          <p:cNvSpPr/>
          <p:nvPr/>
        </p:nvSpPr>
        <p:spPr>
          <a:xfrm>
            <a:off x="8589479" y="4495800"/>
            <a:ext cx="359394" cy="523220"/>
          </a:xfrm>
          <a:prstGeom prst="rect">
            <a:avLst/>
          </a:prstGeom>
        </p:spPr>
        <p:txBody>
          <a:bodyPr wrap="squar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p>
        </p:txBody>
      </p:sp>
      <p:sp>
        <p:nvSpPr>
          <p:cNvPr id="8" name="Rectangle 7">
            <a:extLst>
              <a:ext uri="{FF2B5EF4-FFF2-40B4-BE49-F238E27FC236}">
                <a16:creationId xmlns:a16="http://schemas.microsoft.com/office/drawing/2014/main" id="{15D36860-A54C-4245-9195-EADB992AC926}"/>
              </a:ext>
            </a:extLst>
          </p:cNvPr>
          <p:cNvSpPr/>
          <p:nvPr/>
        </p:nvSpPr>
        <p:spPr>
          <a:xfrm>
            <a:off x="9373085" y="4495800"/>
            <a:ext cx="359394" cy="523220"/>
          </a:xfrm>
          <a:prstGeom prst="rect">
            <a:avLst/>
          </a:prstGeom>
        </p:spPr>
        <p:txBody>
          <a:bodyPr wrap="squar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p>
        </p:txBody>
      </p:sp>
      <p:sp>
        <p:nvSpPr>
          <p:cNvPr id="9" name="Rectangle 8">
            <a:extLst>
              <a:ext uri="{FF2B5EF4-FFF2-40B4-BE49-F238E27FC236}">
                <a16:creationId xmlns:a16="http://schemas.microsoft.com/office/drawing/2014/main" id="{802BC283-B02D-3044-AA19-DF6F57BAF7B2}"/>
              </a:ext>
            </a:extLst>
          </p:cNvPr>
          <p:cNvSpPr/>
          <p:nvPr/>
        </p:nvSpPr>
        <p:spPr>
          <a:xfrm>
            <a:off x="6989280" y="4495800"/>
            <a:ext cx="734703" cy="523220"/>
          </a:xfrm>
          <a:prstGeom prst="rect">
            <a:avLst/>
          </a:prstGeom>
        </p:spPr>
        <p:txBody>
          <a:bodyPr wrap="square">
            <a:spAutoFit/>
          </a:bodyPr>
          <a:lstStyle/>
          <a:p>
            <a:pPr algn="ctr"/>
            <a:r>
              <a:rPr lang="en-US" sz="2800" b="1" dirty="0">
                <a:solidFill>
                  <a:srgbClr val="0000CC"/>
                </a:solidFill>
                <a:latin typeface="Candara" panose="020E0502030303020204" pitchFamily="34" charset="0"/>
                <a:cs typeface="Calibri" panose="020F0502020204030204" pitchFamily="34" charset="0"/>
              </a:rPr>
              <a:t>?</a:t>
            </a:r>
          </a:p>
        </p:txBody>
      </p:sp>
      <p:sp>
        <p:nvSpPr>
          <p:cNvPr id="18" name="Oval 17">
            <a:extLst>
              <a:ext uri="{FF2B5EF4-FFF2-40B4-BE49-F238E27FC236}">
                <a16:creationId xmlns:a16="http://schemas.microsoft.com/office/drawing/2014/main" id="{F048736D-2E05-9942-88AD-2F262A88F72C}"/>
              </a:ext>
            </a:extLst>
          </p:cNvPr>
          <p:cNvSpPr/>
          <p:nvPr/>
        </p:nvSpPr>
        <p:spPr>
          <a:xfrm>
            <a:off x="4362450" y="1456182"/>
            <a:ext cx="1371600" cy="445008"/>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dirty="0">
                <a:latin typeface="Candara" panose="020E0502030303020204" pitchFamily="34" charset="0"/>
              </a:rPr>
              <a:t>Burglary</a:t>
            </a:r>
          </a:p>
        </p:txBody>
      </p:sp>
      <p:sp>
        <p:nvSpPr>
          <p:cNvPr id="28" name="Oval 27">
            <a:extLst>
              <a:ext uri="{FF2B5EF4-FFF2-40B4-BE49-F238E27FC236}">
                <a16:creationId xmlns:a16="http://schemas.microsoft.com/office/drawing/2014/main" id="{A3996CE7-065C-7042-B971-0DD37E5A6AFE}"/>
              </a:ext>
            </a:extLst>
          </p:cNvPr>
          <p:cNvSpPr/>
          <p:nvPr/>
        </p:nvSpPr>
        <p:spPr>
          <a:xfrm>
            <a:off x="6191250" y="1456182"/>
            <a:ext cx="1581150" cy="445008"/>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dirty="0">
                <a:latin typeface="Candara" panose="020E0502030303020204" pitchFamily="34" charset="0"/>
              </a:rPr>
              <a:t>Earthquake</a:t>
            </a:r>
          </a:p>
        </p:txBody>
      </p:sp>
      <p:cxnSp>
        <p:nvCxnSpPr>
          <p:cNvPr id="29" name="Straight Arrow Connector 28">
            <a:extLst>
              <a:ext uri="{FF2B5EF4-FFF2-40B4-BE49-F238E27FC236}">
                <a16:creationId xmlns:a16="http://schemas.microsoft.com/office/drawing/2014/main" id="{039447F8-89B7-344B-A52C-334364221BD9}"/>
              </a:ext>
            </a:extLst>
          </p:cNvPr>
          <p:cNvCxnSpPr>
            <a:cxnSpLocks/>
            <a:stCxn id="18" idx="4"/>
            <a:endCxn id="30" idx="1"/>
          </p:cNvCxnSpPr>
          <p:nvPr/>
        </p:nvCxnSpPr>
        <p:spPr>
          <a:xfrm>
            <a:off x="5048251" y="1901190"/>
            <a:ext cx="514911" cy="398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0" name="Oval 29">
            <a:extLst>
              <a:ext uri="{FF2B5EF4-FFF2-40B4-BE49-F238E27FC236}">
                <a16:creationId xmlns:a16="http://schemas.microsoft.com/office/drawing/2014/main" id="{00879E6C-8C27-0A4B-8D0B-E64BFD7F61FE}"/>
              </a:ext>
            </a:extLst>
          </p:cNvPr>
          <p:cNvSpPr/>
          <p:nvPr/>
        </p:nvSpPr>
        <p:spPr>
          <a:xfrm>
            <a:off x="5429250" y="2234946"/>
            <a:ext cx="914400" cy="445008"/>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dirty="0">
                <a:latin typeface="Candara" panose="020E0502030303020204" pitchFamily="34" charset="0"/>
              </a:rPr>
              <a:t>Alarm</a:t>
            </a:r>
          </a:p>
        </p:txBody>
      </p:sp>
      <p:sp>
        <p:nvSpPr>
          <p:cNvPr id="31" name="Oval 30">
            <a:extLst>
              <a:ext uri="{FF2B5EF4-FFF2-40B4-BE49-F238E27FC236}">
                <a16:creationId xmlns:a16="http://schemas.microsoft.com/office/drawing/2014/main" id="{F1285DAC-D269-6A40-8847-F7F0C2CC0400}"/>
              </a:ext>
            </a:extLst>
          </p:cNvPr>
          <p:cNvSpPr/>
          <p:nvPr/>
        </p:nvSpPr>
        <p:spPr>
          <a:xfrm>
            <a:off x="4171950" y="2983992"/>
            <a:ext cx="1371600" cy="445008"/>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dirty="0" err="1">
                <a:latin typeface="Candara" panose="020E0502030303020204" pitchFamily="34" charset="0"/>
              </a:rPr>
              <a:t>MaryCalls</a:t>
            </a:r>
            <a:endParaRPr lang="en-US" dirty="0">
              <a:latin typeface="Candara" panose="020E0502030303020204" pitchFamily="34" charset="0"/>
            </a:endParaRPr>
          </a:p>
        </p:txBody>
      </p:sp>
      <p:sp>
        <p:nvSpPr>
          <p:cNvPr id="32" name="Oval 31">
            <a:extLst>
              <a:ext uri="{FF2B5EF4-FFF2-40B4-BE49-F238E27FC236}">
                <a16:creationId xmlns:a16="http://schemas.microsoft.com/office/drawing/2014/main" id="{6D0B43BE-D69E-804A-ACC1-14135BB716DE}"/>
              </a:ext>
            </a:extLst>
          </p:cNvPr>
          <p:cNvSpPr/>
          <p:nvPr/>
        </p:nvSpPr>
        <p:spPr>
          <a:xfrm>
            <a:off x="6191250" y="2983992"/>
            <a:ext cx="1581150" cy="445008"/>
          </a:xfrm>
          <a:prstGeom prst="ellipse">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dirty="0" err="1">
                <a:latin typeface="Candara" panose="020E0502030303020204" pitchFamily="34" charset="0"/>
              </a:rPr>
              <a:t>JohnCalls</a:t>
            </a:r>
            <a:endParaRPr lang="en-US" dirty="0">
              <a:latin typeface="Candara" panose="020E0502030303020204" pitchFamily="34" charset="0"/>
            </a:endParaRPr>
          </a:p>
        </p:txBody>
      </p:sp>
      <p:cxnSp>
        <p:nvCxnSpPr>
          <p:cNvPr id="33" name="Straight Arrow Connector 32">
            <a:extLst>
              <a:ext uri="{FF2B5EF4-FFF2-40B4-BE49-F238E27FC236}">
                <a16:creationId xmlns:a16="http://schemas.microsoft.com/office/drawing/2014/main" id="{471FA130-7D5F-6C46-BCDD-43517AF76C0B}"/>
              </a:ext>
            </a:extLst>
          </p:cNvPr>
          <p:cNvCxnSpPr>
            <a:cxnSpLocks/>
            <a:stCxn id="28" idx="4"/>
            <a:endCxn id="30" idx="7"/>
          </p:cNvCxnSpPr>
          <p:nvPr/>
        </p:nvCxnSpPr>
        <p:spPr>
          <a:xfrm flipH="1">
            <a:off x="6209739" y="1901190"/>
            <a:ext cx="772086" cy="398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3066878-4779-684D-83AB-A4981F1B022E}"/>
              </a:ext>
            </a:extLst>
          </p:cNvPr>
          <p:cNvCxnSpPr>
            <a:cxnSpLocks/>
            <a:stCxn id="30" idx="3"/>
            <a:endCxn id="31" idx="0"/>
          </p:cNvCxnSpPr>
          <p:nvPr/>
        </p:nvCxnSpPr>
        <p:spPr>
          <a:xfrm flipH="1">
            <a:off x="4857751" y="2614784"/>
            <a:ext cx="705411" cy="3692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C9F6E449-A8FA-4A42-A1BE-8555FD07F20D}"/>
              </a:ext>
            </a:extLst>
          </p:cNvPr>
          <p:cNvCxnSpPr>
            <a:cxnSpLocks/>
            <a:stCxn id="30" idx="5"/>
            <a:endCxn id="32" idx="0"/>
          </p:cNvCxnSpPr>
          <p:nvPr/>
        </p:nvCxnSpPr>
        <p:spPr>
          <a:xfrm>
            <a:off x="6209739" y="2614784"/>
            <a:ext cx="772086" cy="3692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345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F079-0101-4841-80DE-2B33E26BDCD2}"/>
              </a:ext>
            </a:extLst>
          </p:cNvPr>
          <p:cNvSpPr>
            <a:spLocks noGrp="1"/>
          </p:cNvSpPr>
          <p:nvPr>
            <p:ph type="title"/>
          </p:nvPr>
        </p:nvSpPr>
        <p:spPr/>
        <p:txBody>
          <a:bodyPr/>
          <a:lstStyle/>
          <a:p>
            <a:r>
              <a:rPr lang="en-US" dirty="0"/>
              <a:t>AI Design Space</a:t>
            </a:r>
          </a:p>
        </p:txBody>
      </p:sp>
      <p:sp>
        <p:nvSpPr>
          <p:cNvPr id="4" name="Slide Number Placeholder 3">
            <a:extLst>
              <a:ext uri="{FF2B5EF4-FFF2-40B4-BE49-F238E27FC236}">
                <a16:creationId xmlns:a16="http://schemas.microsoft.com/office/drawing/2014/main" id="{2FDEA44D-9057-F84E-9DBC-3612DDA2D7B4}"/>
              </a:ext>
            </a:extLst>
          </p:cNvPr>
          <p:cNvSpPr>
            <a:spLocks noGrp="1"/>
          </p:cNvSpPr>
          <p:nvPr>
            <p:ph type="sldNum" sz="quarter" idx="12"/>
          </p:nvPr>
        </p:nvSpPr>
        <p:spPr/>
        <p:txBody>
          <a:bodyPr/>
          <a:lstStyle/>
          <a:p>
            <a:pPr>
              <a:defRPr/>
            </a:pPr>
            <a:fld id="{CCF77436-EC8C-4AA7-8F7E-35D67B363DD7}" type="slidenum">
              <a:rPr lang="en-US" smtClean="0"/>
              <a:pPr>
                <a:defRPr/>
              </a:pPr>
              <a:t>2</a:t>
            </a:fld>
            <a:endParaRPr lang="en-US" dirty="0"/>
          </a:p>
        </p:txBody>
      </p:sp>
      <p:sp>
        <p:nvSpPr>
          <p:cNvPr id="5" name="AutoShape 2">
            <a:extLst>
              <a:ext uri="{FF2B5EF4-FFF2-40B4-BE49-F238E27FC236}">
                <a16:creationId xmlns:a16="http://schemas.microsoft.com/office/drawing/2014/main" id="{D80706FE-52AF-5D4A-A64F-B73CE763C62F}"/>
              </a:ext>
            </a:extLst>
          </p:cNvPr>
          <p:cNvSpPr>
            <a:spLocks noChangeArrowheads="1"/>
          </p:cNvSpPr>
          <p:nvPr/>
        </p:nvSpPr>
        <p:spPr bwMode="auto">
          <a:xfrm>
            <a:off x="4393333" y="2895600"/>
            <a:ext cx="1752600" cy="1524000"/>
          </a:xfrm>
          <a:prstGeom prst="cube">
            <a:avLst>
              <a:gd name="adj" fmla="val 32292"/>
            </a:avLst>
          </a:prstGeom>
          <a:solidFill>
            <a:srgbClr val="C0C0C0">
              <a:alpha val="72000"/>
            </a:srgbClr>
          </a:soli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dirty="0">
              <a:latin typeface="Candara" panose="020E0502030303020204" pitchFamily="34" charset="0"/>
            </a:endParaRPr>
          </a:p>
        </p:txBody>
      </p:sp>
      <p:sp>
        <p:nvSpPr>
          <p:cNvPr id="6" name="AutoShape 3">
            <a:extLst>
              <a:ext uri="{FF2B5EF4-FFF2-40B4-BE49-F238E27FC236}">
                <a16:creationId xmlns:a16="http://schemas.microsoft.com/office/drawing/2014/main" id="{8B9878BB-CEB3-3F4E-B064-973CD6181A7C}"/>
              </a:ext>
            </a:extLst>
          </p:cNvPr>
          <p:cNvSpPr>
            <a:spLocks noChangeArrowheads="1"/>
          </p:cNvSpPr>
          <p:nvPr/>
        </p:nvSpPr>
        <p:spPr bwMode="auto">
          <a:xfrm>
            <a:off x="4343400" y="1676400"/>
            <a:ext cx="1752600" cy="1524000"/>
          </a:xfrm>
          <a:prstGeom prst="cube">
            <a:avLst>
              <a:gd name="adj" fmla="val 32292"/>
            </a:avLst>
          </a:prstGeom>
          <a:solidFill>
            <a:srgbClr val="C0C0C0">
              <a:alpha val="72000"/>
            </a:srgbClr>
          </a:soli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ndara" panose="020E0502030303020204" pitchFamily="34" charset="0"/>
            </a:endParaRPr>
          </a:p>
        </p:txBody>
      </p:sp>
      <p:sp>
        <p:nvSpPr>
          <p:cNvPr id="7" name="AutoShape 4">
            <a:extLst>
              <a:ext uri="{FF2B5EF4-FFF2-40B4-BE49-F238E27FC236}">
                <a16:creationId xmlns:a16="http://schemas.microsoft.com/office/drawing/2014/main" id="{54DC4BA1-04CE-AF4F-B119-598420A49A1F}"/>
              </a:ext>
            </a:extLst>
          </p:cNvPr>
          <p:cNvSpPr>
            <a:spLocks noChangeArrowheads="1"/>
          </p:cNvSpPr>
          <p:nvPr/>
        </p:nvSpPr>
        <p:spPr bwMode="auto">
          <a:xfrm>
            <a:off x="5943600" y="2895600"/>
            <a:ext cx="1752600" cy="1524000"/>
          </a:xfrm>
          <a:prstGeom prst="cube">
            <a:avLst>
              <a:gd name="adj" fmla="val 32292"/>
            </a:avLst>
          </a:prstGeom>
          <a:solidFill>
            <a:srgbClr val="C0C0C0">
              <a:alpha val="72000"/>
            </a:srgbClr>
          </a:soli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ndara" panose="020E0502030303020204" pitchFamily="34" charset="0"/>
            </a:endParaRPr>
          </a:p>
        </p:txBody>
      </p:sp>
      <p:sp>
        <p:nvSpPr>
          <p:cNvPr id="8" name="AutoShape 6">
            <a:extLst>
              <a:ext uri="{FF2B5EF4-FFF2-40B4-BE49-F238E27FC236}">
                <a16:creationId xmlns:a16="http://schemas.microsoft.com/office/drawing/2014/main" id="{5E6B683F-41EA-3F4E-B7C8-B72BB9952DEF}"/>
              </a:ext>
            </a:extLst>
          </p:cNvPr>
          <p:cNvSpPr>
            <a:spLocks noChangeArrowheads="1"/>
          </p:cNvSpPr>
          <p:nvPr/>
        </p:nvSpPr>
        <p:spPr bwMode="auto">
          <a:xfrm>
            <a:off x="5943600" y="1676400"/>
            <a:ext cx="1752600" cy="1524000"/>
          </a:xfrm>
          <a:prstGeom prst="cube">
            <a:avLst>
              <a:gd name="adj" fmla="val 32292"/>
            </a:avLst>
          </a:prstGeom>
          <a:solidFill>
            <a:srgbClr val="C0C0C0">
              <a:alpha val="72000"/>
            </a:srgbClr>
          </a:soli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ndara" panose="020E0502030303020204" pitchFamily="34" charset="0"/>
            </a:endParaRPr>
          </a:p>
        </p:txBody>
      </p:sp>
      <p:sp>
        <p:nvSpPr>
          <p:cNvPr id="9" name="AutoShape 7">
            <a:extLst>
              <a:ext uri="{FF2B5EF4-FFF2-40B4-BE49-F238E27FC236}">
                <a16:creationId xmlns:a16="http://schemas.microsoft.com/office/drawing/2014/main" id="{D806EB6E-1703-F649-B600-1DFFBF8A7A85}"/>
              </a:ext>
            </a:extLst>
          </p:cNvPr>
          <p:cNvSpPr>
            <a:spLocks noChangeArrowheads="1"/>
          </p:cNvSpPr>
          <p:nvPr/>
        </p:nvSpPr>
        <p:spPr bwMode="auto">
          <a:xfrm>
            <a:off x="3581400" y="3733800"/>
            <a:ext cx="1752600" cy="1524000"/>
          </a:xfrm>
          <a:prstGeom prst="cube">
            <a:avLst>
              <a:gd name="adj" fmla="val 32292"/>
            </a:avLst>
          </a:prstGeom>
          <a:solidFill>
            <a:srgbClr val="C0C0C0">
              <a:alpha val="72000"/>
            </a:srgbClr>
          </a:soli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ndara" panose="020E0502030303020204" pitchFamily="34" charset="0"/>
            </a:endParaRPr>
          </a:p>
        </p:txBody>
      </p:sp>
      <p:sp>
        <p:nvSpPr>
          <p:cNvPr id="10" name="AutoShape 8">
            <a:extLst>
              <a:ext uri="{FF2B5EF4-FFF2-40B4-BE49-F238E27FC236}">
                <a16:creationId xmlns:a16="http://schemas.microsoft.com/office/drawing/2014/main" id="{832D7139-5ABA-EF4F-94D0-D19CC6452C52}"/>
              </a:ext>
            </a:extLst>
          </p:cNvPr>
          <p:cNvSpPr>
            <a:spLocks noChangeArrowheads="1"/>
          </p:cNvSpPr>
          <p:nvPr/>
        </p:nvSpPr>
        <p:spPr bwMode="auto">
          <a:xfrm>
            <a:off x="5151438" y="3733800"/>
            <a:ext cx="1752600" cy="1524000"/>
          </a:xfrm>
          <a:prstGeom prst="cube">
            <a:avLst>
              <a:gd name="adj" fmla="val 32292"/>
            </a:avLst>
          </a:prstGeom>
          <a:solidFill>
            <a:srgbClr val="C0C0C0">
              <a:alpha val="72000"/>
            </a:srgbClr>
          </a:soli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ndara" panose="020E0502030303020204" pitchFamily="34" charset="0"/>
            </a:endParaRPr>
          </a:p>
        </p:txBody>
      </p:sp>
      <p:sp>
        <p:nvSpPr>
          <p:cNvPr id="11" name="AutoShape 9">
            <a:extLst>
              <a:ext uri="{FF2B5EF4-FFF2-40B4-BE49-F238E27FC236}">
                <a16:creationId xmlns:a16="http://schemas.microsoft.com/office/drawing/2014/main" id="{48A520CB-7968-7746-9ACE-FE11DA995EFF}"/>
              </a:ext>
            </a:extLst>
          </p:cNvPr>
          <p:cNvSpPr>
            <a:spLocks noChangeArrowheads="1"/>
          </p:cNvSpPr>
          <p:nvPr/>
        </p:nvSpPr>
        <p:spPr bwMode="auto">
          <a:xfrm>
            <a:off x="3581164" y="2482186"/>
            <a:ext cx="1752600" cy="1524000"/>
          </a:xfrm>
          <a:prstGeom prst="cube">
            <a:avLst>
              <a:gd name="adj" fmla="val 32292"/>
            </a:avLst>
          </a:prstGeom>
          <a:solidFill>
            <a:srgbClr val="C0C0C0">
              <a:alpha val="72000"/>
            </a:srgbClr>
          </a:soli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ndara" panose="020E0502030303020204" pitchFamily="34" charset="0"/>
            </a:endParaRPr>
          </a:p>
        </p:txBody>
      </p:sp>
      <p:sp>
        <p:nvSpPr>
          <p:cNvPr id="12" name="AutoShape 10">
            <a:extLst>
              <a:ext uri="{FF2B5EF4-FFF2-40B4-BE49-F238E27FC236}">
                <a16:creationId xmlns:a16="http://schemas.microsoft.com/office/drawing/2014/main" id="{02E95D66-4CBD-434D-97E1-5E0053D42CAF}"/>
              </a:ext>
            </a:extLst>
          </p:cNvPr>
          <p:cNvSpPr>
            <a:spLocks noChangeArrowheads="1"/>
          </p:cNvSpPr>
          <p:nvPr/>
        </p:nvSpPr>
        <p:spPr bwMode="auto">
          <a:xfrm>
            <a:off x="5105400" y="2514600"/>
            <a:ext cx="1752600" cy="1524000"/>
          </a:xfrm>
          <a:prstGeom prst="cube">
            <a:avLst>
              <a:gd name="adj" fmla="val 32292"/>
            </a:avLst>
          </a:prstGeom>
          <a:solidFill>
            <a:srgbClr val="C0C0C0">
              <a:alpha val="72000"/>
            </a:srgbClr>
          </a:soli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ndara" panose="020E0502030303020204" pitchFamily="34" charset="0"/>
            </a:endParaRPr>
          </a:p>
        </p:txBody>
      </p:sp>
      <p:sp>
        <p:nvSpPr>
          <p:cNvPr id="14" name="Rectangle 15">
            <a:extLst>
              <a:ext uri="{FF2B5EF4-FFF2-40B4-BE49-F238E27FC236}">
                <a16:creationId xmlns:a16="http://schemas.microsoft.com/office/drawing/2014/main" id="{2E04B600-3138-704E-9A76-3894B5D19FA7}"/>
              </a:ext>
            </a:extLst>
          </p:cNvPr>
          <p:cNvSpPr>
            <a:spLocks noChangeArrowheads="1"/>
          </p:cNvSpPr>
          <p:nvPr/>
        </p:nvSpPr>
        <p:spPr bwMode="auto">
          <a:xfrm>
            <a:off x="2670176" y="5105400"/>
            <a:ext cx="801687" cy="4572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dirty="0">
                <a:solidFill>
                  <a:srgbClr val="0000CC"/>
                </a:solidFill>
                <a:latin typeface="Candara" panose="020E0502030303020204" pitchFamily="34" charset="0"/>
                <a:cs typeface="Calibri" panose="020F0502020204030204" pitchFamily="34" charset="0"/>
              </a:rPr>
              <a:t>Agent </a:t>
            </a:r>
            <a:br>
              <a:rPr lang="en-US" altLang="en-US" sz="1600" b="1" dirty="0">
                <a:solidFill>
                  <a:srgbClr val="0000CC"/>
                </a:solidFill>
                <a:latin typeface="Candara" panose="020E0502030303020204" pitchFamily="34" charset="0"/>
                <a:cs typeface="Calibri" panose="020F0502020204030204" pitchFamily="34" charset="0"/>
              </a:rPr>
            </a:br>
            <a:r>
              <a:rPr lang="en-US" altLang="en-US" sz="1600" b="1" dirty="0">
                <a:solidFill>
                  <a:srgbClr val="0000CC"/>
                </a:solidFill>
                <a:latin typeface="Candara" panose="020E0502030303020204" pitchFamily="34" charset="0"/>
                <a:cs typeface="Calibri" panose="020F0502020204030204" pitchFamily="34" charset="0"/>
              </a:rPr>
              <a:t>Design</a:t>
            </a:r>
          </a:p>
        </p:txBody>
      </p:sp>
      <p:sp>
        <p:nvSpPr>
          <p:cNvPr id="15" name="Rectangle 16">
            <a:extLst>
              <a:ext uri="{FF2B5EF4-FFF2-40B4-BE49-F238E27FC236}">
                <a16:creationId xmlns:a16="http://schemas.microsoft.com/office/drawing/2014/main" id="{D683CAC0-3DAF-A64C-A498-8A64A6080DA2}"/>
              </a:ext>
            </a:extLst>
          </p:cNvPr>
          <p:cNvSpPr>
            <a:spLocks noChangeArrowheads="1"/>
          </p:cNvSpPr>
          <p:nvPr/>
        </p:nvSpPr>
        <p:spPr bwMode="auto">
          <a:xfrm>
            <a:off x="6072981" y="2362199"/>
            <a:ext cx="990600" cy="4572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dirty="0">
                <a:solidFill>
                  <a:srgbClr val="FF0000"/>
                </a:solidFill>
                <a:latin typeface="Candara" panose="020E0502030303020204" pitchFamily="34" charset="0"/>
                <a:cs typeface="Calibri" panose="020F0502020204030204" pitchFamily="34" charset="0"/>
              </a:rPr>
              <a:t>Knowledge</a:t>
            </a:r>
            <a:br>
              <a:rPr lang="en-US" altLang="en-US" sz="1600" b="1" dirty="0">
                <a:solidFill>
                  <a:srgbClr val="FF0000"/>
                </a:solidFill>
                <a:latin typeface="Candara" panose="020E0502030303020204" pitchFamily="34" charset="0"/>
                <a:cs typeface="Calibri" panose="020F0502020204030204" pitchFamily="34" charset="0"/>
              </a:rPr>
            </a:br>
            <a:r>
              <a:rPr lang="en-US" altLang="en-US" sz="1600" b="1" dirty="0">
                <a:solidFill>
                  <a:srgbClr val="FF0000"/>
                </a:solidFill>
                <a:latin typeface="Candara" panose="020E0502030303020204" pitchFamily="34" charset="0"/>
                <a:cs typeface="Calibri" panose="020F0502020204030204" pitchFamily="34" charset="0"/>
              </a:rPr>
              <a:t>Representation</a:t>
            </a:r>
          </a:p>
        </p:txBody>
      </p:sp>
      <p:sp>
        <p:nvSpPr>
          <p:cNvPr id="16" name="Rectangle 17">
            <a:extLst>
              <a:ext uri="{FF2B5EF4-FFF2-40B4-BE49-F238E27FC236}">
                <a16:creationId xmlns:a16="http://schemas.microsoft.com/office/drawing/2014/main" id="{20D4E9D8-C148-5448-A177-225BAB5FB86E}"/>
              </a:ext>
            </a:extLst>
          </p:cNvPr>
          <p:cNvSpPr>
            <a:spLocks noChangeArrowheads="1"/>
          </p:cNvSpPr>
          <p:nvPr/>
        </p:nvSpPr>
        <p:spPr bwMode="auto">
          <a:xfrm>
            <a:off x="7870666" y="3587750"/>
            <a:ext cx="838200" cy="4572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dirty="0">
                <a:solidFill>
                  <a:srgbClr val="009900"/>
                </a:solidFill>
                <a:latin typeface="Candara" panose="020E0502030303020204" pitchFamily="34" charset="0"/>
                <a:cs typeface="Calibri" panose="020F0502020204030204" pitchFamily="34" charset="0"/>
              </a:rPr>
              <a:t>Environment</a:t>
            </a:r>
          </a:p>
        </p:txBody>
      </p:sp>
      <p:sp>
        <p:nvSpPr>
          <p:cNvPr id="17" name="Rectangle 18">
            <a:extLst>
              <a:ext uri="{FF2B5EF4-FFF2-40B4-BE49-F238E27FC236}">
                <a16:creationId xmlns:a16="http://schemas.microsoft.com/office/drawing/2014/main" id="{E8B90F0A-F51A-F749-96FC-4CC373BF83FB}"/>
              </a:ext>
            </a:extLst>
          </p:cNvPr>
          <p:cNvSpPr>
            <a:spLocks noChangeArrowheads="1"/>
          </p:cNvSpPr>
          <p:nvPr/>
        </p:nvSpPr>
        <p:spPr bwMode="auto">
          <a:xfrm>
            <a:off x="7769225" y="4102099"/>
            <a:ext cx="1066800" cy="381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dirty="0">
                <a:solidFill>
                  <a:srgbClr val="009900"/>
                </a:solidFill>
                <a:latin typeface="Candara" panose="020E0502030303020204" pitchFamily="34" charset="0"/>
                <a:cs typeface="Calibri" panose="020F0502020204030204" pitchFamily="34" charset="0"/>
              </a:rPr>
              <a:t>Stochastic,</a:t>
            </a:r>
            <a:br>
              <a:rPr lang="en-US" altLang="en-US" sz="1600" b="1" dirty="0">
                <a:solidFill>
                  <a:srgbClr val="009900"/>
                </a:solidFill>
                <a:latin typeface="Candara" panose="020E0502030303020204" pitchFamily="34" charset="0"/>
                <a:cs typeface="Calibri" panose="020F0502020204030204" pitchFamily="34" charset="0"/>
              </a:rPr>
            </a:br>
            <a:r>
              <a:rPr lang="en-US" altLang="en-US" sz="1600" b="1" dirty="0">
                <a:solidFill>
                  <a:srgbClr val="009900"/>
                </a:solidFill>
                <a:latin typeface="Candara" panose="020E0502030303020204" pitchFamily="34" charset="0"/>
                <a:cs typeface="Calibri" panose="020F0502020204030204" pitchFamily="34" charset="0"/>
              </a:rPr>
              <a:t>Partial observable</a:t>
            </a:r>
          </a:p>
        </p:txBody>
      </p:sp>
      <p:sp>
        <p:nvSpPr>
          <p:cNvPr id="18" name="Rectangle 19">
            <a:extLst>
              <a:ext uri="{FF2B5EF4-FFF2-40B4-BE49-F238E27FC236}">
                <a16:creationId xmlns:a16="http://schemas.microsoft.com/office/drawing/2014/main" id="{6A80543C-DC39-6546-859B-D458F06CEB99}"/>
              </a:ext>
            </a:extLst>
          </p:cNvPr>
          <p:cNvSpPr>
            <a:spLocks noChangeArrowheads="1"/>
          </p:cNvSpPr>
          <p:nvPr/>
        </p:nvSpPr>
        <p:spPr bwMode="auto">
          <a:xfrm>
            <a:off x="7239000" y="4840730"/>
            <a:ext cx="838200" cy="4572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dirty="0">
                <a:solidFill>
                  <a:srgbClr val="009900"/>
                </a:solidFill>
                <a:latin typeface="Candara" panose="020E0502030303020204" pitchFamily="34" charset="0"/>
                <a:cs typeface="Calibri" panose="020F0502020204030204" pitchFamily="34" charset="0"/>
              </a:rPr>
              <a:t>Deterministic,</a:t>
            </a:r>
          </a:p>
          <a:p>
            <a:pPr algn="ctr"/>
            <a:r>
              <a:rPr lang="en-US" altLang="en-US" sz="1600" b="1" dirty="0">
                <a:solidFill>
                  <a:srgbClr val="009900"/>
                </a:solidFill>
                <a:latin typeface="Candara" panose="020E0502030303020204" pitchFamily="34" charset="0"/>
                <a:cs typeface="Calibri" panose="020F0502020204030204" pitchFamily="34" charset="0"/>
              </a:rPr>
              <a:t>Full observable</a:t>
            </a:r>
          </a:p>
        </p:txBody>
      </p:sp>
      <p:sp>
        <p:nvSpPr>
          <p:cNvPr id="19" name="Rectangle 20">
            <a:extLst>
              <a:ext uri="{FF2B5EF4-FFF2-40B4-BE49-F238E27FC236}">
                <a16:creationId xmlns:a16="http://schemas.microsoft.com/office/drawing/2014/main" id="{A2760823-48D7-D945-A561-A0AC6D3F26A3}"/>
              </a:ext>
            </a:extLst>
          </p:cNvPr>
          <p:cNvSpPr>
            <a:spLocks noChangeArrowheads="1"/>
          </p:cNvSpPr>
          <p:nvPr/>
        </p:nvSpPr>
        <p:spPr bwMode="auto">
          <a:xfrm>
            <a:off x="4191000" y="5410200"/>
            <a:ext cx="762000" cy="381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dirty="0">
                <a:solidFill>
                  <a:srgbClr val="0000CC"/>
                </a:solidFill>
                <a:latin typeface="Candara" panose="020E0502030303020204" pitchFamily="34" charset="0"/>
                <a:cs typeface="Calibri" panose="020F0502020204030204" pitchFamily="34" charset="0"/>
              </a:rPr>
              <a:t>Goal-based/</a:t>
            </a:r>
            <a:br>
              <a:rPr lang="en-US" altLang="en-US" sz="1600" b="1" dirty="0">
                <a:solidFill>
                  <a:srgbClr val="0000CC"/>
                </a:solidFill>
                <a:latin typeface="Candara" panose="020E0502030303020204" pitchFamily="34" charset="0"/>
                <a:cs typeface="Calibri" panose="020F0502020204030204" pitchFamily="34" charset="0"/>
              </a:rPr>
            </a:br>
            <a:r>
              <a:rPr lang="en-US" altLang="en-US" sz="1600" b="1" dirty="0">
                <a:solidFill>
                  <a:srgbClr val="0000CC"/>
                </a:solidFill>
                <a:latin typeface="Candara" panose="020E0502030303020204" pitchFamily="34" charset="0"/>
                <a:cs typeface="Calibri" panose="020F0502020204030204" pitchFamily="34" charset="0"/>
              </a:rPr>
              <a:t>Utility-based</a:t>
            </a:r>
          </a:p>
        </p:txBody>
      </p:sp>
      <p:sp>
        <p:nvSpPr>
          <p:cNvPr id="20" name="Rectangle 21">
            <a:extLst>
              <a:ext uri="{FF2B5EF4-FFF2-40B4-BE49-F238E27FC236}">
                <a16:creationId xmlns:a16="http://schemas.microsoft.com/office/drawing/2014/main" id="{037940D2-2487-BF4E-89C0-FDC1CC4CA37F}"/>
              </a:ext>
            </a:extLst>
          </p:cNvPr>
          <p:cNvSpPr>
            <a:spLocks noChangeArrowheads="1"/>
          </p:cNvSpPr>
          <p:nvPr/>
        </p:nvSpPr>
        <p:spPr bwMode="auto">
          <a:xfrm>
            <a:off x="5391150" y="5370070"/>
            <a:ext cx="800100" cy="381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1" dirty="0">
                <a:solidFill>
                  <a:srgbClr val="0000CC"/>
                </a:solidFill>
                <a:latin typeface="Candara" panose="020E0502030303020204" pitchFamily="34" charset="0"/>
                <a:cs typeface="Calibri" panose="020F0502020204030204" pitchFamily="34" charset="0"/>
              </a:rPr>
              <a:t>Reflex</a:t>
            </a:r>
          </a:p>
        </p:txBody>
      </p:sp>
      <p:sp>
        <p:nvSpPr>
          <p:cNvPr id="21" name="Rectangle 22">
            <a:extLst>
              <a:ext uri="{FF2B5EF4-FFF2-40B4-BE49-F238E27FC236}">
                <a16:creationId xmlns:a16="http://schemas.microsoft.com/office/drawing/2014/main" id="{73536668-9129-7E44-8DAE-37084F774D80}"/>
              </a:ext>
            </a:extLst>
          </p:cNvPr>
          <p:cNvSpPr>
            <a:spLocks noChangeArrowheads="1"/>
          </p:cNvSpPr>
          <p:nvPr/>
        </p:nvSpPr>
        <p:spPr bwMode="auto">
          <a:xfrm>
            <a:off x="5584826" y="4269230"/>
            <a:ext cx="858836" cy="381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r>
              <a:rPr lang="en-US" altLang="en-US" sz="1600" b="1" dirty="0">
                <a:solidFill>
                  <a:srgbClr val="FF0000"/>
                </a:solidFill>
                <a:latin typeface="Candara" panose="020E0502030303020204" pitchFamily="34" charset="0"/>
                <a:cs typeface="Calibri" panose="020F0502020204030204" pitchFamily="34" charset="0"/>
              </a:rPr>
              <a:t>Variables</a:t>
            </a:r>
            <a:br>
              <a:rPr lang="en-US" altLang="en-US" sz="1600" b="1" dirty="0">
                <a:solidFill>
                  <a:srgbClr val="FF0000"/>
                </a:solidFill>
                <a:latin typeface="Candara" panose="020E0502030303020204" pitchFamily="34" charset="0"/>
                <a:cs typeface="Calibri" panose="020F0502020204030204" pitchFamily="34" charset="0"/>
              </a:rPr>
            </a:br>
            <a:r>
              <a:rPr lang="en-US" altLang="en-US" sz="1600" b="1" dirty="0">
                <a:solidFill>
                  <a:srgbClr val="FF0000"/>
                </a:solidFill>
                <a:latin typeface="Candara" panose="020E0502030303020204" pitchFamily="34" charset="0"/>
                <a:cs typeface="Calibri" panose="020F0502020204030204" pitchFamily="34" charset="0"/>
              </a:rPr>
              <a:t>(Words)</a:t>
            </a:r>
          </a:p>
        </p:txBody>
      </p:sp>
      <p:sp>
        <p:nvSpPr>
          <p:cNvPr id="22" name="Rectangle 23">
            <a:extLst>
              <a:ext uri="{FF2B5EF4-FFF2-40B4-BE49-F238E27FC236}">
                <a16:creationId xmlns:a16="http://schemas.microsoft.com/office/drawing/2014/main" id="{EE513C15-7D0B-C04B-BCDF-A614E1C73C21}"/>
              </a:ext>
            </a:extLst>
          </p:cNvPr>
          <p:cNvSpPr>
            <a:spLocks noChangeArrowheads="1"/>
          </p:cNvSpPr>
          <p:nvPr/>
        </p:nvSpPr>
        <p:spPr bwMode="auto">
          <a:xfrm>
            <a:off x="5410201" y="3200400"/>
            <a:ext cx="1076327" cy="381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r"/>
            <a:r>
              <a:rPr lang="en-US" altLang="en-US" sz="1600" b="1" dirty="0">
                <a:solidFill>
                  <a:srgbClr val="FF0000"/>
                </a:solidFill>
                <a:latin typeface="Candara" panose="020E0502030303020204" pitchFamily="34" charset="0"/>
                <a:cs typeface="Calibri" panose="020F0502020204030204" pitchFamily="34" charset="0"/>
              </a:rPr>
              <a:t>Logic </a:t>
            </a:r>
            <a:br>
              <a:rPr lang="en-US" altLang="en-US" sz="1600" b="1" dirty="0">
                <a:solidFill>
                  <a:srgbClr val="FF0000"/>
                </a:solidFill>
                <a:latin typeface="Candara" panose="020E0502030303020204" pitchFamily="34" charset="0"/>
                <a:cs typeface="Calibri" panose="020F0502020204030204" pitchFamily="34" charset="0"/>
              </a:rPr>
            </a:br>
            <a:r>
              <a:rPr lang="en-US" altLang="en-US" sz="1600" b="1" dirty="0">
                <a:solidFill>
                  <a:srgbClr val="FF0000"/>
                </a:solidFill>
                <a:latin typeface="Candara" panose="020E0502030303020204" pitchFamily="34" charset="0"/>
                <a:cs typeface="Calibri" panose="020F0502020204030204" pitchFamily="34" charset="0"/>
              </a:rPr>
              <a:t>(Sentences)</a:t>
            </a:r>
          </a:p>
        </p:txBody>
      </p:sp>
      <p:sp>
        <p:nvSpPr>
          <p:cNvPr id="23" name="Line 24">
            <a:extLst>
              <a:ext uri="{FF2B5EF4-FFF2-40B4-BE49-F238E27FC236}">
                <a16:creationId xmlns:a16="http://schemas.microsoft.com/office/drawing/2014/main" id="{2A53A7AC-93BE-464A-8F28-9DE1826E02DD}"/>
              </a:ext>
            </a:extLst>
          </p:cNvPr>
          <p:cNvSpPr>
            <a:spLocks noChangeShapeType="1"/>
          </p:cNvSpPr>
          <p:nvPr/>
        </p:nvSpPr>
        <p:spPr bwMode="auto">
          <a:xfrm flipV="1">
            <a:off x="6519863" y="3987800"/>
            <a:ext cx="1295400" cy="1346200"/>
          </a:xfrm>
          <a:prstGeom prst="line">
            <a:avLst/>
          </a:prstGeom>
          <a:noFill/>
          <a:ln w="31750">
            <a:solidFill>
              <a:srgbClr val="0099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ndara" panose="020E0502030303020204" pitchFamily="34" charset="0"/>
            </a:endParaRPr>
          </a:p>
        </p:txBody>
      </p:sp>
      <p:sp>
        <p:nvSpPr>
          <p:cNvPr id="24" name="Line 25">
            <a:extLst>
              <a:ext uri="{FF2B5EF4-FFF2-40B4-BE49-F238E27FC236}">
                <a16:creationId xmlns:a16="http://schemas.microsoft.com/office/drawing/2014/main" id="{1F368AAC-90B7-7E44-BC5E-3904423A9FBE}"/>
              </a:ext>
            </a:extLst>
          </p:cNvPr>
          <p:cNvSpPr>
            <a:spLocks noChangeShapeType="1"/>
          </p:cNvSpPr>
          <p:nvPr/>
        </p:nvSpPr>
        <p:spPr bwMode="auto">
          <a:xfrm flipH="1">
            <a:off x="3471863" y="5334000"/>
            <a:ext cx="3048000" cy="0"/>
          </a:xfrm>
          <a:prstGeom prst="line">
            <a:avLst/>
          </a:prstGeom>
          <a:noFill/>
          <a:ln w="31750">
            <a:solidFill>
              <a:srgbClr val="0000CC"/>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ndara" panose="020E0502030303020204" pitchFamily="34" charset="0"/>
            </a:endParaRPr>
          </a:p>
        </p:txBody>
      </p:sp>
      <p:sp>
        <p:nvSpPr>
          <p:cNvPr id="13" name="Line 14">
            <a:extLst>
              <a:ext uri="{FF2B5EF4-FFF2-40B4-BE49-F238E27FC236}">
                <a16:creationId xmlns:a16="http://schemas.microsoft.com/office/drawing/2014/main" id="{234AA9AB-D9DA-A74F-89C4-37B39066C8AA}"/>
              </a:ext>
            </a:extLst>
          </p:cNvPr>
          <p:cNvSpPr>
            <a:spLocks noChangeShapeType="1"/>
          </p:cNvSpPr>
          <p:nvPr/>
        </p:nvSpPr>
        <p:spPr bwMode="auto">
          <a:xfrm flipV="1">
            <a:off x="6519863" y="2819400"/>
            <a:ext cx="0" cy="2514600"/>
          </a:xfrm>
          <a:prstGeom prst="line">
            <a:avLst/>
          </a:prstGeom>
          <a:noFill/>
          <a:ln w="31750">
            <a:solidFill>
              <a:srgbClr val="FF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ndara" panose="020E0502030303020204" pitchFamily="34" charset="0"/>
            </a:endParaRPr>
          </a:p>
        </p:txBody>
      </p:sp>
    </p:spTree>
    <p:extLst>
      <p:ext uri="{BB962C8B-B14F-4D97-AF65-F5344CB8AC3E}">
        <p14:creationId xmlns:p14="http://schemas.microsoft.com/office/powerpoint/2010/main" val="136446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A4D7-5F39-BE4B-A8D3-925BEA32AF14}"/>
              </a:ext>
            </a:extLst>
          </p:cNvPr>
          <p:cNvSpPr>
            <a:spLocks noGrp="1"/>
          </p:cNvSpPr>
          <p:nvPr>
            <p:ph type="title"/>
          </p:nvPr>
        </p:nvSpPr>
        <p:spPr/>
        <p:txBody>
          <a:bodyPr>
            <a:normAutofit/>
          </a:bodyPr>
          <a:lstStyle/>
          <a:p>
            <a:r>
              <a:rPr lang="en-US" dirty="0"/>
              <a:t>Example: Wumpus World</a:t>
            </a:r>
          </a:p>
        </p:txBody>
      </p:sp>
      <p:sp>
        <p:nvSpPr>
          <p:cNvPr id="4" name="Slide Number Placeholder 3">
            <a:extLst>
              <a:ext uri="{FF2B5EF4-FFF2-40B4-BE49-F238E27FC236}">
                <a16:creationId xmlns:a16="http://schemas.microsoft.com/office/drawing/2014/main" id="{7A8775E7-13E7-9C44-9439-935DA0A0D409}"/>
              </a:ext>
            </a:extLst>
          </p:cNvPr>
          <p:cNvSpPr>
            <a:spLocks noGrp="1"/>
          </p:cNvSpPr>
          <p:nvPr>
            <p:ph type="sldNum" sz="quarter" idx="12"/>
          </p:nvPr>
        </p:nvSpPr>
        <p:spPr/>
        <p:txBody>
          <a:bodyPr/>
          <a:lstStyle/>
          <a:p>
            <a:pPr>
              <a:defRPr/>
            </a:pPr>
            <a:fld id="{5DB25D44-BCF4-43B8-AEBB-220A70CBD722}" type="slidenum">
              <a:rPr lang="en-US" smtClean="0"/>
              <a:pPr>
                <a:defRPr/>
              </a:pPr>
              <a:t>20</a:t>
            </a:fld>
            <a:endParaRPr lang="en-US" dirty="0"/>
          </a:p>
        </p:txBody>
      </p:sp>
      <p:graphicFrame>
        <p:nvGraphicFramePr>
          <p:cNvPr id="6" name="Table 5">
            <a:extLst>
              <a:ext uri="{FF2B5EF4-FFF2-40B4-BE49-F238E27FC236}">
                <a16:creationId xmlns:a16="http://schemas.microsoft.com/office/drawing/2014/main" id="{84DD2C45-B658-3D40-846C-D22AC149B9FC}"/>
              </a:ext>
            </a:extLst>
          </p:cNvPr>
          <p:cNvGraphicFramePr>
            <a:graphicFrameLocks noGrp="1"/>
          </p:cNvGraphicFramePr>
          <p:nvPr>
            <p:extLst>
              <p:ext uri="{D42A27DB-BD31-4B8C-83A1-F6EECF244321}">
                <p14:modId xmlns:p14="http://schemas.microsoft.com/office/powerpoint/2010/main" val="140747590"/>
              </p:ext>
            </p:extLst>
          </p:nvPr>
        </p:nvGraphicFramePr>
        <p:xfrm>
          <a:off x="4495801" y="1438527"/>
          <a:ext cx="6705600" cy="4962273"/>
        </p:xfrm>
        <a:graphic>
          <a:graphicData uri="http://schemas.openxmlformats.org/drawingml/2006/table">
            <a:tbl>
              <a:tblPr firstCol="1">
                <a:tableStyleId>{93296810-A885-4BE3-A3E7-6D5BEEA58F35}</a:tableStyleId>
              </a:tblPr>
              <a:tblGrid>
                <a:gridCol w="1655170">
                  <a:extLst>
                    <a:ext uri="{9D8B030D-6E8A-4147-A177-3AD203B41FA5}">
                      <a16:colId xmlns:a16="http://schemas.microsoft.com/office/drawing/2014/main" val="1406199529"/>
                    </a:ext>
                  </a:extLst>
                </a:gridCol>
                <a:gridCol w="5050430">
                  <a:extLst>
                    <a:ext uri="{9D8B030D-6E8A-4147-A177-3AD203B41FA5}">
                      <a16:colId xmlns:a16="http://schemas.microsoft.com/office/drawing/2014/main" val="1279259157"/>
                    </a:ext>
                  </a:extLst>
                </a:gridCol>
              </a:tblGrid>
              <a:tr h="1066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PerformanceMeasure</a:t>
                      </a:r>
                      <a:endParaRPr lang="en-US" sz="2000" dirty="0">
                        <a:latin typeface="Candara" panose="020E0502030303020204" pitchFamily="34" charset="0"/>
                        <a:cs typeface="Calibri" panose="020F0502020204030204" pitchFamily="34" charset="0"/>
                      </a:endParaRPr>
                    </a:p>
                  </a:txBody>
                  <a:tcPr/>
                </a:tc>
                <a:tc>
                  <a:txBody>
                    <a:bodyPr/>
                    <a:lstStyle/>
                    <a:p>
                      <a:pPr marL="114300" lvl="0" indent="-114300">
                        <a:spcBef>
                          <a:spcPts val="0"/>
                        </a:spcBef>
                        <a:buFont typeface="Arial" panose="020B0604020202020204" pitchFamily="34" charset="0"/>
                        <a:buChar char="•"/>
                        <a:tabLst/>
                      </a:pPr>
                      <a:r>
                        <a:rPr lang="en-US" sz="2000" dirty="0"/>
                        <a:t>gold: +1000</a:t>
                      </a:r>
                    </a:p>
                    <a:p>
                      <a:pPr marL="114300" lvl="0" indent="-114300">
                        <a:spcBef>
                          <a:spcPts val="0"/>
                        </a:spcBef>
                        <a:buFont typeface="Arial" panose="020B0604020202020204" pitchFamily="34" charset="0"/>
                        <a:buChar char="•"/>
                        <a:tabLst/>
                      </a:pPr>
                      <a:r>
                        <a:rPr lang="en-US" sz="2000" dirty="0"/>
                        <a:t>death (into a pit or eaten by </a:t>
                      </a:r>
                      <a:r>
                        <a:rPr lang="en-US" sz="2000" dirty="0" err="1"/>
                        <a:t>wumpus</a:t>
                      </a:r>
                      <a:r>
                        <a:rPr lang="en-US" sz="2000" dirty="0"/>
                        <a:t>):  -1000</a:t>
                      </a:r>
                    </a:p>
                    <a:p>
                      <a:pPr marL="114300" lvl="0" indent="-114300">
                        <a:spcBef>
                          <a:spcPts val="0"/>
                        </a:spcBef>
                        <a:buFont typeface="Arial" panose="020B0604020202020204" pitchFamily="34" charset="0"/>
                        <a:buChar char="•"/>
                        <a:tabLst/>
                      </a:pPr>
                      <a:r>
                        <a:rPr lang="en-US" sz="2000" dirty="0"/>
                        <a:t>1 step: -1</a:t>
                      </a:r>
                    </a:p>
                    <a:p>
                      <a:pPr marL="114300" lvl="0" indent="-114300">
                        <a:spcBef>
                          <a:spcPts val="0"/>
                        </a:spcBef>
                        <a:buFont typeface="Arial" panose="020B0604020202020204" pitchFamily="34" charset="0"/>
                        <a:buChar char="•"/>
                        <a:tabLst/>
                      </a:pPr>
                      <a:r>
                        <a:rPr lang="en-US" sz="2000" dirty="0"/>
                        <a:t>using the arrow: -10</a:t>
                      </a:r>
                      <a:endParaRPr lang="en-US" sz="2000" dirty="0">
                        <a:latin typeface="Candara" panose="020E0502030303020204" pitchFamily="34" charset="0"/>
                        <a:cs typeface="Calibri" panose="020F0502020204030204" pitchFamily="34" charset="0"/>
                      </a:endParaRPr>
                    </a:p>
                  </a:txBody>
                  <a:tcPr/>
                </a:tc>
                <a:extLst>
                  <a:ext uri="{0D108BD9-81ED-4DB2-BD59-A6C34878D82A}">
                    <a16:rowId xmlns:a16="http://schemas.microsoft.com/office/drawing/2014/main" val="3219037506"/>
                  </a:ext>
                </a:extLst>
              </a:tr>
              <a:tr h="1972665">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Environment</a:t>
                      </a:r>
                    </a:p>
                  </a:txBody>
                  <a:tcPr/>
                </a:tc>
                <a:tc>
                  <a:txBody>
                    <a:bodyPr/>
                    <a:lstStyle/>
                    <a:p>
                      <a:pPr marL="114300" lvl="0" indent="-114300">
                        <a:spcBef>
                          <a:spcPts val="0"/>
                        </a:spcBef>
                        <a:buFont typeface="Arial" panose="020B0604020202020204" pitchFamily="34" charset="0"/>
                        <a:buChar char="•"/>
                        <a:tabLst/>
                      </a:pPr>
                      <a:r>
                        <a:rPr lang="en-US" sz="2000" dirty="0"/>
                        <a:t>(1,1): cave entrance and exit</a:t>
                      </a:r>
                    </a:p>
                    <a:p>
                      <a:pPr marL="114300" lvl="0" indent="-114300">
                        <a:spcBef>
                          <a:spcPts val="0"/>
                        </a:spcBef>
                        <a:buFont typeface="Arial" panose="020B0604020202020204" pitchFamily="34" charset="0"/>
                        <a:buChar char="•"/>
                        <a:tabLst/>
                      </a:pPr>
                      <a:r>
                        <a:rPr lang="en-US" sz="2000" dirty="0"/>
                        <a:t>squares adjacent to </a:t>
                      </a:r>
                      <a:r>
                        <a:rPr lang="en-US" sz="2000" dirty="0" err="1"/>
                        <a:t>wumpus</a:t>
                      </a:r>
                      <a:r>
                        <a:rPr lang="en-US" sz="2000" dirty="0"/>
                        <a:t> are smelly </a:t>
                      </a:r>
                    </a:p>
                    <a:p>
                      <a:pPr marL="114300" lvl="0" indent="-114300">
                        <a:spcBef>
                          <a:spcPts val="0"/>
                        </a:spcBef>
                        <a:buFont typeface="Arial" panose="020B0604020202020204" pitchFamily="34" charset="0"/>
                        <a:buChar char="•"/>
                        <a:tabLst/>
                      </a:pPr>
                      <a:r>
                        <a:rPr lang="en-US" sz="2000" dirty="0"/>
                        <a:t>squares adjacent to pit are breezy</a:t>
                      </a:r>
                    </a:p>
                    <a:p>
                      <a:pPr marL="114300" lvl="0" indent="-114300">
                        <a:spcBef>
                          <a:spcPts val="0"/>
                        </a:spcBef>
                        <a:buFont typeface="Arial" panose="020B0604020202020204" pitchFamily="34" charset="0"/>
                        <a:buChar char="•"/>
                        <a:tabLst/>
                      </a:pPr>
                      <a:r>
                        <a:rPr lang="en-US" sz="2000" dirty="0"/>
                        <a:t>glitter </a:t>
                      </a:r>
                      <a:r>
                        <a:rPr lang="en-US" sz="2000" dirty="0" err="1"/>
                        <a:t>iff</a:t>
                      </a:r>
                      <a:r>
                        <a:rPr lang="en-US" sz="2000" dirty="0"/>
                        <a:t> gold is in the same square</a:t>
                      </a:r>
                    </a:p>
                    <a:p>
                      <a:pPr marL="114300" lvl="0" indent="-114300">
                        <a:spcBef>
                          <a:spcPts val="0"/>
                        </a:spcBef>
                        <a:buFont typeface="Arial" panose="020B0604020202020204" pitchFamily="34" charset="0"/>
                        <a:buChar char="•"/>
                        <a:tabLst/>
                      </a:pPr>
                      <a:r>
                        <a:rPr lang="en-US" sz="2000" dirty="0"/>
                        <a:t>walk into a wall and bump</a:t>
                      </a:r>
                    </a:p>
                    <a:p>
                      <a:pPr marL="114300" lvl="0" indent="-114300">
                        <a:spcBef>
                          <a:spcPts val="0"/>
                        </a:spcBef>
                        <a:buFont typeface="Arial" panose="020B0604020202020204" pitchFamily="34" charset="0"/>
                        <a:buChar char="•"/>
                        <a:tabLst/>
                      </a:pPr>
                      <a:r>
                        <a:rPr lang="en-US" sz="2000" dirty="0"/>
                        <a:t>shoot directly at </a:t>
                      </a:r>
                      <a:r>
                        <a:rPr lang="en-US" sz="2000" dirty="0" err="1"/>
                        <a:t>wumpus</a:t>
                      </a:r>
                      <a:r>
                        <a:rPr lang="en-US" sz="2000" dirty="0"/>
                        <a:t> no matter how far, it will scream and die, and the only arrow will be used up</a:t>
                      </a:r>
                    </a:p>
                    <a:p>
                      <a:pPr marL="114300" lvl="0" indent="-114300">
                        <a:spcBef>
                          <a:spcPts val="0"/>
                        </a:spcBef>
                        <a:buFont typeface="Arial" panose="020B0604020202020204" pitchFamily="34" charset="0"/>
                        <a:buChar char="•"/>
                        <a:tabLst/>
                      </a:pPr>
                      <a:r>
                        <a:rPr lang="en-US" sz="2000" dirty="0"/>
                        <a:t>grab/release the gold if in same square</a:t>
                      </a:r>
                      <a:endParaRPr lang="en-US" sz="2000" dirty="0">
                        <a:latin typeface="Candara" panose="020E0502030303020204" pitchFamily="34" charset="0"/>
                        <a:cs typeface="Calibri" panose="020F0502020204030204" pitchFamily="34" charset="0"/>
                      </a:endParaRPr>
                    </a:p>
                  </a:txBody>
                  <a:tcPr/>
                </a:tc>
                <a:extLst>
                  <a:ext uri="{0D108BD9-81ED-4DB2-BD59-A6C34878D82A}">
                    <a16:rowId xmlns:a16="http://schemas.microsoft.com/office/drawing/2014/main" val="1972172960"/>
                  </a:ext>
                </a:extLst>
              </a:tr>
              <a:tr h="420753">
                <a:tc>
                  <a:txBody>
                    <a:bodyPr/>
                    <a:lstStyle/>
                    <a:p>
                      <a:pPr marL="0" lvl="0" indent="0">
                        <a:spcBef>
                          <a:spcPts val="0"/>
                        </a:spcBef>
                        <a:buFont typeface="Arial" panose="020B0604020202020204" pitchFamily="34" charset="0"/>
                        <a:buNone/>
                        <a:tabLst/>
                      </a:pPr>
                      <a:r>
                        <a:rPr lang="en-US" sz="2000" dirty="0"/>
                        <a:t>Actuators</a:t>
                      </a:r>
                      <a:endParaRPr lang="en-US" sz="2000" dirty="0">
                        <a:latin typeface="Candara" panose="020E0502030303020204" pitchFamily="34" charset="0"/>
                        <a:cs typeface="Calibri" panose="020F0502020204030204" pitchFamily="34" charset="0"/>
                      </a:endParaRPr>
                    </a:p>
                  </a:txBody>
                  <a:tcPr/>
                </a:tc>
                <a:tc>
                  <a:txBody>
                    <a:bodyPr/>
                    <a:lstStyle/>
                    <a:p>
                      <a:pPr marL="0" lvl="0" indent="0">
                        <a:spcBef>
                          <a:spcPts val="0"/>
                        </a:spcBef>
                        <a:buFont typeface="Arial" panose="020B0604020202020204" pitchFamily="34" charset="0"/>
                        <a:buNone/>
                        <a:tabLst/>
                      </a:pPr>
                      <a:r>
                        <a:rPr lang="en-US" sz="2000" dirty="0"/>
                        <a:t>Left/right turn; forward; grab, release; shoot</a:t>
                      </a:r>
                      <a:endParaRPr lang="en-US" sz="2000" dirty="0">
                        <a:latin typeface="Candara" panose="020E0502030303020204" pitchFamily="34" charset="0"/>
                        <a:cs typeface="Calibri" panose="020F0502020204030204" pitchFamily="34" charset="0"/>
                      </a:endParaRPr>
                    </a:p>
                  </a:txBody>
                  <a:tcPr/>
                </a:tc>
                <a:extLst>
                  <a:ext uri="{0D108BD9-81ED-4DB2-BD59-A6C34878D82A}">
                    <a16:rowId xmlns:a16="http://schemas.microsoft.com/office/drawing/2014/main" val="1499358483"/>
                  </a:ext>
                </a:extLst>
              </a:tr>
              <a:tr h="304800">
                <a:tc>
                  <a:txBody>
                    <a:bodyPr/>
                    <a:lstStyle/>
                    <a:p>
                      <a:pPr marL="0" lvl="0" indent="0">
                        <a:spcBef>
                          <a:spcPts val="0"/>
                        </a:spcBef>
                        <a:buFont typeface="Arial" panose="020B0604020202020204" pitchFamily="34" charset="0"/>
                        <a:buNone/>
                        <a:tabLst/>
                      </a:pPr>
                      <a:r>
                        <a:rPr lang="en-US" sz="2000" dirty="0"/>
                        <a:t>Sensors</a:t>
                      </a:r>
                      <a:endParaRPr lang="en-US" sz="2000" dirty="0">
                        <a:latin typeface="Candara" panose="020E050203030302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dirty="0"/>
                        <a:t>smell; breeze; glitter; bump; scream</a:t>
                      </a:r>
                    </a:p>
                  </a:txBody>
                  <a:tcPr/>
                </a:tc>
                <a:extLst>
                  <a:ext uri="{0D108BD9-81ED-4DB2-BD59-A6C34878D82A}">
                    <a16:rowId xmlns:a16="http://schemas.microsoft.com/office/drawing/2014/main" val="2996256760"/>
                  </a:ext>
                </a:extLst>
              </a:tr>
            </a:tbl>
          </a:graphicData>
        </a:graphic>
      </p:graphicFrame>
      <p:sp>
        <p:nvSpPr>
          <p:cNvPr id="3" name="TextBox 2">
            <a:extLst>
              <a:ext uri="{FF2B5EF4-FFF2-40B4-BE49-F238E27FC236}">
                <a16:creationId xmlns:a16="http://schemas.microsoft.com/office/drawing/2014/main" id="{07948F73-1288-E441-9985-D1343A5F3B66}"/>
              </a:ext>
            </a:extLst>
          </p:cNvPr>
          <p:cNvSpPr txBox="1"/>
          <p:nvPr/>
        </p:nvSpPr>
        <p:spPr>
          <a:xfrm>
            <a:off x="9174866" y="2349661"/>
            <a:ext cx="0" cy="0"/>
          </a:xfrm>
          <a:prstGeom prst="rect">
            <a:avLst/>
          </a:prstGeom>
        </p:spPr>
        <p:txBody>
          <a:bodyPr vert="horz" wrap="none" lIns="91440" tIns="0" rIns="45720" bIns="0" rtlCol="0" anchor="t">
            <a:normAutofit fontScale="25000" lnSpcReduction="20000"/>
            <a:scene3d>
              <a:camera prst="orthographicFront"/>
              <a:lightRig rig="threePt" dir="t">
                <a:rot lat="0" lon="0" rev="4800000"/>
              </a:lightRig>
            </a:scene3d>
            <a:sp3d prstMaterial="matte">
              <a:bevelT w="50800" h="10160"/>
            </a:sp3d>
          </a:bodyPr>
          <a:lstStyle/>
          <a:p>
            <a:pPr algn="ctr"/>
            <a:endParaRPr lang="en-US" sz="3200" dirty="0">
              <a:latin typeface="Candara" panose="020E0502030303020204" pitchFamily="34" charset="0"/>
            </a:endParaRPr>
          </a:p>
        </p:txBody>
      </p:sp>
      <p:pic>
        <p:nvPicPr>
          <p:cNvPr id="10" name="Picture 9" descr="A picture containing chart&#10;&#10;Description automatically generated">
            <a:extLst>
              <a:ext uri="{FF2B5EF4-FFF2-40B4-BE49-F238E27FC236}">
                <a16:creationId xmlns:a16="http://schemas.microsoft.com/office/drawing/2014/main" id="{C28C15CF-4437-7747-AB13-6C463A123321}"/>
              </a:ext>
            </a:extLst>
          </p:cNvPr>
          <p:cNvPicPr>
            <a:picLocks noChangeAspect="1"/>
          </p:cNvPicPr>
          <p:nvPr/>
        </p:nvPicPr>
        <p:blipFill>
          <a:blip r:embed="rId3"/>
          <a:stretch>
            <a:fillRect/>
          </a:stretch>
        </p:blipFill>
        <p:spPr>
          <a:xfrm>
            <a:off x="457200" y="1447800"/>
            <a:ext cx="3959218" cy="3886200"/>
          </a:xfrm>
          <a:prstGeom prst="rect">
            <a:avLst/>
          </a:prstGeom>
        </p:spPr>
      </p:pic>
    </p:spTree>
    <p:extLst>
      <p:ext uri="{BB962C8B-B14F-4D97-AF65-F5344CB8AC3E}">
        <p14:creationId xmlns:p14="http://schemas.microsoft.com/office/powerpoint/2010/main" val="2314300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6B32-826F-9F45-ADF3-CDADC9D36E5D}"/>
              </a:ext>
            </a:extLst>
          </p:cNvPr>
          <p:cNvSpPr>
            <a:spLocks noGrp="1"/>
          </p:cNvSpPr>
          <p:nvPr>
            <p:ph type="title"/>
          </p:nvPr>
        </p:nvSpPr>
        <p:spPr/>
        <p:txBody>
          <a:bodyPr>
            <a:normAutofit/>
          </a:bodyPr>
          <a:lstStyle/>
          <a:p>
            <a:r>
              <a:rPr lang="en-US" dirty="0"/>
              <a:t>Wumpus World Characterization</a:t>
            </a:r>
          </a:p>
        </p:txBody>
      </p:sp>
      <p:sp>
        <p:nvSpPr>
          <p:cNvPr id="9" name="Content Placeholder 8">
            <a:extLst>
              <a:ext uri="{FF2B5EF4-FFF2-40B4-BE49-F238E27FC236}">
                <a16:creationId xmlns:a16="http://schemas.microsoft.com/office/drawing/2014/main" id="{7EE80F91-2D1E-6947-8020-8BAC38EE0211}"/>
              </a:ext>
            </a:extLst>
          </p:cNvPr>
          <p:cNvSpPr>
            <a:spLocks noGrp="1"/>
          </p:cNvSpPr>
          <p:nvPr>
            <p:ph idx="1"/>
          </p:nvPr>
        </p:nvSpPr>
        <p:spPr/>
        <p:txBody>
          <a:bodyPr>
            <a:normAutofit/>
          </a:bodyPr>
          <a:lstStyle/>
          <a:p>
            <a:r>
              <a:rPr lang="en-US" dirty="0"/>
              <a:t>Partially observable: only local perception</a:t>
            </a:r>
          </a:p>
          <a:p>
            <a:r>
              <a:rPr lang="en-US" dirty="0"/>
              <a:t>Deterministic: outcomes exactly specified</a:t>
            </a:r>
          </a:p>
          <a:p>
            <a:r>
              <a:rPr lang="en-US" dirty="0"/>
              <a:t>Sequential: at the level of actions</a:t>
            </a:r>
          </a:p>
          <a:p>
            <a:r>
              <a:rPr lang="en-US" dirty="0"/>
              <a:t>Static: Wumpus and Pits do not move</a:t>
            </a:r>
          </a:p>
          <a:p>
            <a:r>
              <a:rPr lang="en-US" dirty="0"/>
              <a:t>Discrete: grid</a:t>
            </a:r>
          </a:p>
          <a:p>
            <a:r>
              <a:rPr lang="en-US" dirty="0"/>
              <a:t>Single-agent: Wumpus is essentially a natural feature</a:t>
            </a:r>
          </a:p>
        </p:txBody>
      </p:sp>
      <p:sp>
        <p:nvSpPr>
          <p:cNvPr id="4" name="Slide Number Placeholder 3">
            <a:extLst>
              <a:ext uri="{FF2B5EF4-FFF2-40B4-BE49-F238E27FC236}">
                <a16:creationId xmlns:a16="http://schemas.microsoft.com/office/drawing/2014/main" id="{3E02B5D6-DB39-1A42-82B6-1FF3B4434743}"/>
              </a:ext>
            </a:extLst>
          </p:cNvPr>
          <p:cNvSpPr>
            <a:spLocks noGrp="1"/>
          </p:cNvSpPr>
          <p:nvPr>
            <p:ph type="sldNum" sz="quarter" idx="12"/>
          </p:nvPr>
        </p:nvSpPr>
        <p:spPr/>
        <p:txBody>
          <a:bodyPr/>
          <a:lstStyle/>
          <a:p>
            <a:pPr>
              <a:defRPr/>
            </a:pPr>
            <a:fld id="{CCF77436-EC8C-4AA7-8F7E-35D67B363DD7}" type="slidenum">
              <a:rPr lang="en-US" smtClean="0"/>
              <a:pPr>
                <a:defRPr/>
              </a:pPr>
              <a:t>21</a:t>
            </a:fld>
            <a:endParaRPr lang="en-US" dirty="0"/>
          </a:p>
        </p:txBody>
      </p:sp>
    </p:spTree>
    <p:extLst>
      <p:ext uri="{BB962C8B-B14F-4D97-AF65-F5344CB8AC3E}">
        <p14:creationId xmlns:p14="http://schemas.microsoft.com/office/powerpoint/2010/main" val="3335383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C727-5240-8347-B69F-11EFBBE9D5F9}"/>
              </a:ext>
            </a:extLst>
          </p:cNvPr>
          <p:cNvSpPr>
            <a:spLocks noGrp="1"/>
          </p:cNvSpPr>
          <p:nvPr>
            <p:ph type="title"/>
          </p:nvPr>
        </p:nvSpPr>
        <p:spPr/>
        <p:txBody>
          <a:bodyPr/>
          <a:lstStyle/>
          <a:p>
            <a:r>
              <a:rPr lang="en-US" dirty="0"/>
              <a:t>Exploring a Wumpus World</a:t>
            </a:r>
          </a:p>
        </p:txBody>
      </p:sp>
      <p:sp>
        <p:nvSpPr>
          <p:cNvPr id="4" name="Slide Number Placeholder 3">
            <a:extLst>
              <a:ext uri="{FF2B5EF4-FFF2-40B4-BE49-F238E27FC236}">
                <a16:creationId xmlns:a16="http://schemas.microsoft.com/office/drawing/2014/main" id="{2CE1615C-246D-954A-9104-389251F796CF}"/>
              </a:ext>
            </a:extLst>
          </p:cNvPr>
          <p:cNvSpPr>
            <a:spLocks noGrp="1"/>
          </p:cNvSpPr>
          <p:nvPr>
            <p:ph type="sldNum" sz="quarter" idx="12"/>
          </p:nvPr>
        </p:nvSpPr>
        <p:spPr/>
        <p:txBody>
          <a:bodyPr/>
          <a:lstStyle/>
          <a:p>
            <a:pPr>
              <a:defRPr/>
            </a:pPr>
            <a:fld id="{CCF77436-EC8C-4AA7-8F7E-35D67B363DD7}" type="slidenum">
              <a:rPr lang="en-US" smtClean="0"/>
              <a:pPr>
                <a:defRPr/>
              </a:pPr>
              <a:t>22</a:t>
            </a:fld>
            <a:endParaRPr lang="en-US" dirty="0"/>
          </a:p>
        </p:txBody>
      </p:sp>
      <p:graphicFrame>
        <p:nvGraphicFramePr>
          <p:cNvPr id="5" name="Table 4">
            <a:extLst>
              <a:ext uri="{FF2B5EF4-FFF2-40B4-BE49-F238E27FC236}">
                <a16:creationId xmlns:a16="http://schemas.microsoft.com/office/drawing/2014/main" id="{56348D59-4B48-F847-A65A-43640DF45C6D}"/>
              </a:ext>
            </a:extLst>
          </p:cNvPr>
          <p:cNvGraphicFramePr>
            <a:graphicFrameLocks noGrp="1" noChangeAspect="1"/>
          </p:cNvGraphicFramePr>
          <p:nvPr>
            <p:extLst>
              <p:ext uri="{D42A27DB-BD31-4B8C-83A1-F6EECF244321}">
                <p14:modId xmlns:p14="http://schemas.microsoft.com/office/powerpoint/2010/main" val="2502504601"/>
              </p:ext>
            </p:extLst>
          </p:nvPr>
        </p:nvGraphicFramePr>
        <p:xfrm>
          <a:off x="3581400" y="1447800"/>
          <a:ext cx="5105400" cy="4953000"/>
        </p:xfrm>
        <a:graphic>
          <a:graphicData uri="http://schemas.openxmlformats.org/drawingml/2006/table">
            <a:tbl>
              <a:tblPr firstRow="1" bandRow="1">
                <a:tableStyleId>{5940675A-B579-460E-94D1-54222C63F5DA}</a:tableStyleId>
              </a:tblPr>
              <a:tblGrid>
                <a:gridCol w="1276350">
                  <a:extLst>
                    <a:ext uri="{9D8B030D-6E8A-4147-A177-3AD203B41FA5}">
                      <a16:colId xmlns:a16="http://schemas.microsoft.com/office/drawing/2014/main" val="2932926781"/>
                    </a:ext>
                  </a:extLst>
                </a:gridCol>
                <a:gridCol w="1276350">
                  <a:extLst>
                    <a:ext uri="{9D8B030D-6E8A-4147-A177-3AD203B41FA5}">
                      <a16:colId xmlns:a16="http://schemas.microsoft.com/office/drawing/2014/main" val="1626569003"/>
                    </a:ext>
                  </a:extLst>
                </a:gridCol>
                <a:gridCol w="1276350">
                  <a:extLst>
                    <a:ext uri="{9D8B030D-6E8A-4147-A177-3AD203B41FA5}">
                      <a16:colId xmlns:a16="http://schemas.microsoft.com/office/drawing/2014/main" val="900683934"/>
                    </a:ext>
                  </a:extLst>
                </a:gridCol>
                <a:gridCol w="1276350">
                  <a:extLst>
                    <a:ext uri="{9D8B030D-6E8A-4147-A177-3AD203B41FA5}">
                      <a16:colId xmlns:a16="http://schemas.microsoft.com/office/drawing/2014/main" val="1828140126"/>
                    </a:ext>
                  </a:extLst>
                </a:gridCol>
              </a:tblGrid>
              <a:tr h="123825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3444034822"/>
                  </a:ext>
                </a:extLst>
              </a:tr>
              <a:tr h="123825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877381475"/>
                  </a:ext>
                </a:extLst>
              </a:tr>
              <a:tr h="123825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446117342"/>
                  </a:ext>
                </a:extLst>
              </a:tr>
              <a:tr h="123825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2186478744"/>
                  </a:ext>
                </a:extLst>
              </a:tr>
            </a:tbl>
          </a:graphicData>
        </a:graphic>
      </p:graphicFrame>
      <p:sp>
        <p:nvSpPr>
          <p:cNvPr id="8" name="Rectangle 7">
            <a:extLst>
              <a:ext uri="{FF2B5EF4-FFF2-40B4-BE49-F238E27FC236}">
                <a16:creationId xmlns:a16="http://schemas.microsoft.com/office/drawing/2014/main" id="{8032650C-680C-214E-BE8F-FD4C5FA97114}"/>
              </a:ext>
            </a:extLst>
          </p:cNvPr>
          <p:cNvSpPr/>
          <p:nvPr/>
        </p:nvSpPr>
        <p:spPr>
          <a:xfrm>
            <a:off x="3581400" y="5117068"/>
            <a:ext cx="481222" cy="369332"/>
          </a:xfrm>
          <a:prstGeom prst="rect">
            <a:avLst/>
          </a:prstGeom>
        </p:spPr>
        <p:txBody>
          <a:bodyPr wrap="none">
            <a:spAutoFit/>
          </a:bodyPr>
          <a:lstStyle/>
          <a:p>
            <a:r>
              <a:rPr lang="en-US" dirty="0">
                <a:latin typeface="Candara" panose="020E0502030303020204" pitchFamily="34" charset="0"/>
              </a:rPr>
              <a:t>OK</a:t>
            </a:r>
          </a:p>
        </p:txBody>
      </p:sp>
      <p:sp>
        <p:nvSpPr>
          <p:cNvPr id="9" name="Rectangle 8">
            <a:extLst>
              <a:ext uri="{FF2B5EF4-FFF2-40B4-BE49-F238E27FC236}">
                <a16:creationId xmlns:a16="http://schemas.microsoft.com/office/drawing/2014/main" id="{B52CB7FA-8432-BB4F-87E8-4C4E8B2A1D98}"/>
              </a:ext>
            </a:extLst>
          </p:cNvPr>
          <p:cNvSpPr/>
          <p:nvPr/>
        </p:nvSpPr>
        <p:spPr>
          <a:xfrm>
            <a:off x="3581400" y="3962400"/>
            <a:ext cx="481222" cy="369332"/>
          </a:xfrm>
          <a:prstGeom prst="rect">
            <a:avLst/>
          </a:prstGeom>
        </p:spPr>
        <p:txBody>
          <a:bodyPr wrap="square">
            <a:spAutoFit/>
          </a:bodyPr>
          <a:lstStyle/>
          <a:p>
            <a:r>
              <a:rPr lang="en-US" dirty="0">
                <a:latin typeface="Candara" panose="020E0502030303020204" pitchFamily="34" charset="0"/>
              </a:rPr>
              <a:t>OK</a:t>
            </a:r>
          </a:p>
        </p:txBody>
      </p:sp>
      <p:sp>
        <p:nvSpPr>
          <p:cNvPr id="10" name="Rectangle 9">
            <a:extLst>
              <a:ext uri="{FF2B5EF4-FFF2-40B4-BE49-F238E27FC236}">
                <a16:creationId xmlns:a16="http://schemas.microsoft.com/office/drawing/2014/main" id="{E68A1CA0-3680-1042-85BC-A3C36AF5A88F}"/>
              </a:ext>
            </a:extLst>
          </p:cNvPr>
          <p:cNvSpPr/>
          <p:nvPr/>
        </p:nvSpPr>
        <p:spPr>
          <a:xfrm>
            <a:off x="4876800" y="5117068"/>
            <a:ext cx="481222" cy="369332"/>
          </a:xfrm>
          <a:prstGeom prst="rect">
            <a:avLst/>
          </a:prstGeom>
        </p:spPr>
        <p:txBody>
          <a:bodyPr wrap="square">
            <a:spAutoFit/>
          </a:bodyPr>
          <a:lstStyle/>
          <a:p>
            <a:r>
              <a:rPr lang="en-US" dirty="0">
                <a:latin typeface="Candara" panose="020E0502030303020204" pitchFamily="34" charset="0"/>
              </a:rPr>
              <a:t>OK</a:t>
            </a:r>
          </a:p>
        </p:txBody>
      </p:sp>
      <p:pic>
        <p:nvPicPr>
          <p:cNvPr id="3" name="Picture 2">
            <a:extLst>
              <a:ext uri="{FF2B5EF4-FFF2-40B4-BE49-F238E27FC236}">
                <a16:creationId xmlns:a16="http://schemas.microsoft.com/office/drawing/2014/main" id="{2106BC4C-B085-4862-92D4-311B76266E46}"/>
              </a:ext>
            </a:extLst>
          </p:cNvPr>
          <p:cNvPicPr>
            <a:picLocks noChangeAspect="1"/>
          </p:cNvPicPr>
          <p:nvPr/>
        </p:nvPicPr>
        <p:blipFill>
          <a:blip r:embed="rId3"/>
          <a:stretch>
            <a:fillRect/>
          </a:stretch>
        </p:blipFill>
        <p:spPr>
          <a:xfrm>
            <a:off x="3962401" y="5537073"/>
            <a:ext cx="409575" cy="666750"/>
          </a:xfrm>
          <a:prstGeom prst="rect">
            <a:avLst/>
          </a:prstGeom>
        </p:spPr>
      </p:pic>
    </p:spTree>
    <p:extLst>
      <p:ext uri="{BB962C8B-B14F-4D97-AF65-F5344CB8AC3E}">
        <p14:creationId xmlns:p14="http://schemas.microsoft.com/office/powerpoint/2010/main" val="301944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C727-5240-8347-B69F-11EFBBE9D5F9}"/>
              </a:ext>
            </a:extLst>
          </p:cNvPr>
          <p:cNvSpPr>
            <a:spLocks noGrp="1"/>
          </p:cNvSpPr>
          <p:nvPr>
            <p:ph type="title"/>
          </p:nvPr>
        </p:nvSpPr>
        <p:spPr/>
        <p:txBody>
          <a:bodyPr/>
          <a:lstStyle/>
          <a:p>
            <a:r>
              <a:rPr lang="en-US" dirty="0"/>
              <a:t>Exploring a Wumpus World</a:t>
            </a:r>
          </a:p>
        </p:txBody>
      </p:sp>
      <p:sp>
        <p:nvSpPr>
          <p:cNvPr id="4" name="Slide Number Placeholder 3">
            <a:extLst>
              <a:ext uri="{FF2B5EF4-FFF2-40B4-BE49-F238E27FC236}">
                <a16:creationId xmlns:a16="http://schemas.microsoft.com/office/drawing/2014/main" id="{2CE1615C-246D-954A-9104-389251F796CF}"/>
              </a:ext>
            </a:extLst>
          </p:cNvPr>
          <p:cNvSpPr>
            <a:spLocks noGrp="1"/>
          </p:cNvSpPr>
          <p:nvPr>
            <p:ph type="sldNum" sz="quarter" idx="12"/>
          </p:nvPr>
        </p:nvSpPr>
        <p:spPr/>
        <p:txBody>
          <a:bodyPr/>
          <a:lstStyle/>
          <a:p>
            <a:pPr>
              <a:defRPr/>
            </a:pPr>
            <a:fld id="{CCF77436-EC8C-4AA7-8F7E-35D67B363DD7}" type="slidenum">
              <a:rPr lang="en-US" smtClean="0"/>
              <a:pPr>
                <a:defRPr/>
              </a:pPr>
              <a:t>23</a:t>
            </a:fld>
            <a:endParaRPr lang="en-US" dirty="0"/>
          </a:p>
        </p:txBody>
      </p:sp>
      <p:graphicFrame>
        <p:nvGraphicFramePr>
          <p:cNvPr id="5" name="Table 4">
            <a:extLst>
              <a:ext uri="{FF2B5EF4-FFF2-40B4-BE49-F238E27FC236}">
                <a16:creationId xmlns:a16="http://schemas.microsoft.com/office/drawing/2014/main" id="{56348D59-4B48-F847-A65A-43640DF45C6D}"/>
              </a:ext>
            </a:extLst>
          </p:cNvPr>
          <p:cNvGraphicFramePr>
            <a:graphicFrameLocks noGrp="1" noChangeAspect="1"/>
          </p:cNvGraphicFramePr>
          <p:nvPr/>
        </p:nvGraphicFramePr>
        <p:xfrm>
          <a:off x="3581400" y="1447800"/>
          <a:ext cx="5105400" cy="4953000"/>
        </p:xfrm>
        <a:graphic>
          <a:graphicData uri="http://schemas.openxmlformats.org/drawingml/2006/table">
            <a:tbl>
              <a:tblPr firstRow="1" bandRow="1">
                <a:tableStyleId>{5940675A-B579-460E-94D1-54222C63F5DA}</a:tableStyleId>
              </a:tblPr>
              <a:tblGrid>
                <a:gridCol w="1276350">
                  <a:extLst>
                    <a:ext uri="{9D8B030D-6E8A-4147-A177-3AD203B41FA5}">
                      <a16:colId xmlns:a16="http://schemas.microsoft.com/office/drawing/2014/main" val="2932926781"/>
                    </a:ext>
                  </a:extLst>
                </a:gridCol>
                <a:gridCol w="1276350">
                  <a:extLst>
                    <a:ext uri="{9D8B030D-6E8A-4147-A177-3AD203B41FA5}">
                      <a16:colId xmlns:a16="http://schemas.microsoft.com/office/drawing/2014/main" val="1626569003"/>
                    </a:ext>
                  </a:extLst>
                </a:gridCol>
                <a:gridCol w="1276350">
                  <a:extLst>
                    <a:ext uri="{9D8B030D-6E8A-4147-A177-3AD203B41FA5}">
                      <a16:colId xmlns:a16="http://schemas.microsoft.com/office/drawing/2014/main" val="900683934"/>
                    </a:ext>
                  </a:extLst>
                </a:gridCol>
                <a:gridCol w="1276350">
                  <a:extLst>
                    <a:ext uri="{9D8B030D-6E8A-4147-A177-3AD203B41FA5}">
                      <a16:colId xmlns:a16="http://schemas.microsoft.com/office/drawing/2014/main" val="1828140126"/>
                    </a:ext>
                  </a:extLst>
                </a:gridCol>
              </a:tblGrid>
              <a:tr h="123825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3444034822"/>
                  </a:ext>
                </a:extLst>
              </a:tr>
              <a:tr h="123825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877381475"/>
                  </a:ext>
                </a:extLst>
              </a:tr>
              <a:tr h="123825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446117342"/>
                  </a:ext>
                </a:extLst>
              </a:tr>
              <a:tr h="123825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2186478744"/>
                  </a:ext>
                </a:extLst>
              </a:tr>
            </a:tbl>
          </a:graphicData>
        </a:graphic>
      </p:graphicFrame>
      <p:sp>
        <p:nvSpPr>
          <p:cNvPr id="8" name="Rectangle 7">
            <a:extLst>
              <a:ext uri="{FF2B5EF4-FFF2-40B4-BE49-F238E27FC236}">
                <a16:creationId xmlns:a16="http://schemas.microsoft.com/office/drawing/2014/main" id="{8032650C-680C-214E-BE8F-FD4C5FA97114}"/>
              </a:ext>
            </a:extLst>
          </p:cNvPr>
          <p:cNvSpPr/>
          <p:nvPr/>
        </p:nvSpPr>
        <p:spPr>
          <a:xfrm>
            <a:off x="3581400" y="5117068"/>
            <a:ext cx="481222" cy="369332"/>
          </a:xfrm>
          <a:prstGeom prst="rect">
            <a:avLst/>
          </a:prstGeom>
        </p:spPr>
        <p:txBody>
          <a:bodyPr wrap="none">
            <a:spAutoFit/>
          </a:bodyPr>
          <a:lstStyle/>
          <a:p>
            <a:r>
              <a:rPr lang="en-US" dirty="0">
                <a:latin typeface="Candara" panose="020E0502030303020204" pitchFamily="34" charset="0"/>
              </a:rPr>
              <a:t>OK</a:t>
            </a:r>
          </a:p>
        </p:txBody>
      </p:sp>
      <p:sp>
        <p:nvSpPr>
          <p:cNvPr id="9" name="Rectangle 8">
            <a:extLst>
              <a:ext uri="{FF2B5EF4-FFF2-40B4-BE49-F238E27FC236}">
                <a16:creationId xmlns:a16="http://schemas.microsoft.com/office/drawing/2014/main" id="{B52CB7FA-8432-BB4F-87E8-4C4E8B2A1D98}"/>
              </a:ext>
            </a:extLst>
          </p:cNvPr>
          <p:cNvSpPr/>
          <p:nvPr/>
        </p:nvSpPr>
        <p:spPr>
          <a:xfrm>
            <a:off x="3581400" y="3962400"/>
            <a:ext cx="487680" cy="369332"/>
          </a:xfrm>
          <a:prstGeom prst="rect">
            <a:avLst/>
          </a:prstGeom>
        </p:spPr>
        <p:txBody>
          <a:bodyPr wrap="square">
            <a:spAutoFit/>
          </a:bodyPr>
          <a:lstStyle/>
          <a:p>
            <a:r>
              <a:rPr lang="en-US" dirty="0">
                <a:latin typeface="Candara" panose="020E0502030303020204" pitchFamily="34" charset="0"/>
              </a:rPr>
              <a:t>OK</a:t>
            </a:r>
          </a:p>
        </p:txBody>
      </p:sp>
      <p:sp>
        <p:nvSpPr>
          <p:cNvPr id="10" name="Rectangle 9">
            <a:extLst>
              <a:ext uri="{FF2B5EF4-FFF2-40B4-BE49-F238E27FC236}">
                <a16:creationId xmlns:a16="http://schemas.microsoft.com/office/drawing/2014/main" id="{E68A1CA0-3680-1042-85BC-A3C36AF5A88F}"/>
              </a:ext>
            </a:extLst>
          </p:cNvPr>
          <p:cNvSpPr/>
          <p:nvPr/>
        </p:nvSpPr>
        <p:spPr>
          <a:xfrm>
            <a:off x="4876800" y="5117068"/>
            <a:ext cx="481222" cy="369332"/>
          </a:xfrm>
          <a:prstGeom prst="rect">
            <a:avLst/>
          </a:prstGeom>
        </p:spPr>
        <p:txBody>
          <a:bodyPr wrap="square">
            <a:spAutoFit/>
          </a:bodyPr>
          <a:lstStyle/>
          <a:p>
            <a:r>
              <a:rPr lang="en-US" dirty="0">
                <a:latin typeface="Candara" panose="020E0502030303020204" pitchFamily="34" charset="0"/>
              </a:rPr>
              <a:t>OK</a:t>
            </a:r>
          </a:p>
        </p:txBody>
      </p:sp>
      <p:sp>
        <p:nvSpPr>
          <p:cNvPr id="3" name="Up Arrow 2">
            <a:extLst>
              <a:ext uri="{FF2B5EF4-FFF2-40B4-BE49-F238E27FC236}">
                <a16:creationId xmlns:a16="http://schemas.microsoft.com/office/drawing/2014/main" id="{4A398F65-4705-FB46-9490-BA437EF07E81}"/>
              </a:ext>
            </a:extLst>
          </p:cNvPr>
          <p:cNvSpPr/>
          <p:nvPr/>
        </p:nvSpPr>
        <p:spPr>
          <a:xfrm>
            <a:off x="4152900" y="4953000"/>
            <a:ext cx="152400" cy="533400"/>
          </a:xfrm>
          <a:prstGeom prst="upArrow">
            <a:avLst/>
          </a:prstGeom>
          <a:solidFill>
            <a:schemeClr val="bg2"/>
          </a:solidFill>
          <a:ln w="38100">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11" name="Rectangle 10">
            <a:extLst>
              <a:ext uri="{FF2B5EF4-FFF2-40B4-BE49-F238E27FC236}">
                <a16:creationId xmlns:a16="http://schemas.microsoft.com/office/drawing/2014/main" id="{19587739-FB00-0943-A725-098547461E0D}"/>
              </a:ext>
            </a:extLst>
          </p:cNvPr>
          <p:cNvSpPr/>
          <p:nvPr/>
        </p:nvSpPr>
        <p:spPr>
          <a:xfrm>
            <a:off x="4069080" y="3943588"/>
            <a:ext cx="883920" cy="369332"/>
          </a:xfrm>
          <a:prstGeom prst="rect">
            <a:avLst/>
          </a:prstGeom>
        </p:spPr>
        <p:txBody>
          <a:bodyPr wrap="square">
            <a:spAutoFit/>
          </a:bodyPr>
          <a:lstStyle/>
          <a:p>
            <a:r>
              <a:rPr lang="en-US" dirty="0">
                <a:latin typeface="Candara" panose="020E0502030303020204" pitchFamily="34" charset="0"/>
              </a:rPr>
              <a:t>Breeze</a:t>
            </a:r>
          </a:p>
        </p:txBody>
      </p:sp>
      <p:sp>
        <p:nvSpPr>
          <p:cNvPr id="12" name="Rectangle 11">
            <a:extLst>
              <a:ext uri="{FF2B5EF4-FFF2-40B4-BE49-F238E27FC236}">
                <a16:creationId xmlns:a16="http://schemas.microsoft.com/office/drawing/2014/main" id="{E1A5171D-DB79-B24C-9B23-5E7C690ED7C4}"/>
              </a:ext>
            </a:extLst>
          </p:cNvPr>
          <p:cNvSpPr/>
          <p:nvPr/>
        </p:nvSpPr>
        <p:spPr>
          <a:xfrm>
            <a:off x="4282440" y="2721078"/>
            <a:ext cx="579120" cy="369332"/>
          </a:xfrm>
          <a:prstGeom prst="rect">
            <a:avLst/>
          </a:prstGeom>
        </p:spPr>
        <p:txBody>
          <a:bodyPr wrap="square">
            <a:spAutoFit/>
          </a:bodyPr>
          <a:lstStyle/>
          <a:p>
            <a:r>
              <a:rPr lang="en-US" dirty="0">
                <a:latin typeface="Candara" panose="020E0502030303020204" pitchFamily="34" charset="0"/>
              </a:rPr>
              <a:t>?Pit</a:t>
            </a:r>
          </a:p>
        </p:txBody>
      </p:sp>
      <p:sp>
        <p:nvSpPr>
          <p:cNvPr id="13" name="Rectangle 12">
            <a:extLst>
              <a:ext uri="{FF2B5EF4-FFF2-40B4-BE49-F238E27FC236}">
                <a16:creationId xmlns:a16="http://schemas.microsoft.com/office/drawing/2014/main" id="{26B36256-5876-DC4E-9948-898CC973BAC8}"/>
              </a:ext>
            </a:extLst>
          </p:cNvPr>
          <p:cNvSpPr/>
          <p:nvPr/>
        </p:nvSpPr>
        <p:spPr>
          <a:xfrm>
            <a:off x="5615916" y="3962400"/>
            <a:ext cx="579120" cy="369332"/>
          </a:xfrm>
          <a:prstGeom prst="rect">
            <a:avLst/>
          </a:prstGeom>
        </p:spPr>
        <p:txBody>
          <a:bodyPr wrap="square">
            <a:spAutoFit/>
          </a:bodyPr>
          <a:lstStyle/>
          <a:p>
            <a:r>
              <a:rPr lang="en-US" dirty="0">
                <a:latin typeface="Candara" panose="020E0502030303020204" pitchFamily="34" charset="0"/>
              </a:rPr>
              <a:t>?Pit</a:t>
            </a:r>
          </a:p>
        </p:txBody>
      </p:sp>
      <p:pic>
        <p:nvPicPr>
          <p:cNvPr id="14" name="Picture 13">
            <a:extLst>
              <a:ext uri="{FF2B5EF4-FFF2-40B4-BE49-F238E27FC236}">
                <a16:creationId xmlns:a16="http://schemas.microsoft.com/office/drawing/2014/main" id="{7F63E583-0F4B-4B3C-978E-A7371C0008B3}"/>
              </a:ext>
            </a:extLst>
          </p:cNvPr>
          <p:cNvPicPr>
            <a:picLocks noChangeAspect="1"/>
          </p:cNvPicPr>
          <p:nvPr/>
        </p:nvPicPr>
        <p:blipFill>
          <a:blip r:embed="rId3"/>
          <a:stretch>
            <a:fillRect/>
          </a:stretch>
        </p:blipFill>
        <p:spPr>
          <a:xfrm>
            <a:off x="4024313" y="4258294"/>
            <a:ext cx="409575" cy="666750"/>
          </a:xfrm>
          <a:prstGeom prst="rect">
            <a:avLst/>
          </a:prstGeom>
        </p:spPr>
      </p:pic>
    </p:spTree>
    <p:extLst>
      <p:ext uri="{BB962C8B-B14F-4D97-AF65-F5344CB8AC3E}">
        <p14:creationId xmlns:p14="http://schemas.microsoft.com/office/powerpoint/2010/main" val="218647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C727-5240-8347-B69F-11EFBBE9D5F9}"/>
              </a:ext>
            </a:extLst>
          </p:cNvPr>
          <p:cNvSpPr>
            <a:spLocks noGrp="1"/>
          </p:cNvSpPr>
          <p:nvPr>
            <p:ph type="title"/>
          </p:nvPr>
        </p:nvSpPr>
        <p:spPr/>
        <p:txBody>
          <a:bodyPr/>
          <a:lstStyle/>
          <a:p>
            <a:r>
              <a:rPr lang="en-US" dirty="0"/>
              <a:t>Exploring a Wumpus World</a:t>
            </a:r>
          </a:p>
        </p:txBody>
      </p:sp>
      <p:sp>
        <p:nvSpPr>
          <p:cNvPr id="4" name="Slide Number Placeholder 3">
            <a:extLst>
              <a:ext uri="{FF2B5EF4-FFF2-40B4-BE49-F238E27FC236}">
                <a16:creationId xmlns:a16="http://schemas.microsoft.com/office/drawing/2014/main" id="{2CE1615C-246D-954A-9104-389251F796CF}"/>
              </a:ext>
            </a:extLst>
          </p:cNvPr>
          <p:cNvSpPr>
            <a:spLocks noGrp="1"/>
          </p:cNvSpPr>
          <p:nvPr>
            <p:ph type="sldNum" sz="quarter" idx="12"/>
          </p:nvPr>
        </p:nvSpPr>
        <p:spPr/>
        <p:txBody>
          <a:bodyPr/>
          <a:lstStyle/>
          <a:p>
            <a:pPr>
              <a:defRPr/>
            </a:pPr>
            <a:fld id="{CCF77436-EC8C-4AA7-8F7E-35D67B363DD7}" type="slidenum">
              <a:rPr lang="en-US" smtClean="0"/>
              <a:pPr>
                <a:defRPr/>
              </a:pPr>
              <a:t>24</a:t>
            </a:fld>
            <a:endParaRPr lang="en-US" dirty="0"/>
          </a:p>
        </p:txBody>
      </p:sp>
      <p:graphicFrame>
        <p:nvGraphicFramePr>
          <p:cNvPr id="5" name="Table 4">
            <a:extLst>
              <a:ext uri="{FF2B5EF4-FFF2-40B4-BE49-F238E27FC236}">
                <a16:creationId xmlns:a16="http://schemas.microsoft.com/office/drawing/2014/main" id="{56348D59-4B48-F847-A65A-43640DF45C6D}"/>
              </a:ext>
            </a:extLst>
          </p:cNvPr>
          <p:cNvGraphicFramePr>
            <a:graphicFrameLocks noGrp="1" noChangeAspect="1"/>
          </p:cNvGraphicFramePr>
          <p:nvPr/>
        </p:nvGraphicFramePr>
        <p:xfrm>
          <a:off x="3581400" y="1447800"/>
          <a:ext cx="5105400" cy="4953000"/>
        </p:xfrm>
        <a:graphic>
          <a:graphicData uri="http://schemas.openxmlformats.org/drawingml/2006/table">
            <a:tbl>
              <a:tblPr firstRow="1" bandRow="1">
                <a:tableStyleId>{5940675A-B579-460E-94D1-54222C63F5DA}</a:tableStyleId>
              </a:tblPr>
              <a:tblGrid>
                <a:gridCol w="1276350">
                  <a:extLst>
                    <a:ext uri="{9D8B030D-6E8A-4147-A177-3AD203B41FA5}">
                      <a16:colId xmlns:a16="http://schemas.microsoft.com/office/drawing/2014/main" val="2932926781"/>
                    </a:ext>
                  </a:extLst>
                </a:gridCol>
                <a:gridCol w="1276350">
                  <a:extLst>
                    <a:ext uri="{9D8B030D-6E8A-4147-A177-3AD203B41FA5}">
                      <a16:colId xmlns:a16="http://schemas.microsoft.com/office/drawing/2014/main" val="1626569003"/>
                    </a:ext>
                  </a:extLst>
                </a:gridCol>
                <a:gridCol w="1276350">
                  <a:extLst>
                    <a:ext uri="{9D8B030D-6E8A-4147-A177-3AD203B41FA5}">
                      <a16:colId xmlns:a16="http://schemas.microsoft.com/office/drawing/2014/main" val="900683934"/>
                    </a:ext>
                  </a:extLst>
                </a:gridCol>
                <a:gridCol w="1276350">
                  <a:extLst>
                    <a:ext uri="{9D8B030D-6E8A-4147-A177-3AD203B41FA5}">
                      <a16:colId xmlns:a16="http://schemas.microsoft.com/office/drawing/2014/main" val="1828140126"/>
                    </a:ext>
                  </a:extLst>
                </a:gridCol>
              </a:tblGrid>
              <a:tr h="123825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3444034822"/>
                  </a:ext>
                </a:extLst>
              </a:tr>
              <a:tr h="123825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877381475"/>
                  </a:ext>
                </a:extLst>
              </a:tr>
              <a:tr h="123825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446117342"/>
                  </a:ext>
                </a:extLst>
              </a:tr>
              <a:tr h="123825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2186478744"/>
                  </a:ext>
                </a:extLst>
              </a:tr>
            </a:tbl>
          </a:graphicData>
        </a:graphic>
      </p:graphicFrame>
      <p:sp>
        <p:nvSpPr>
          <p:cNvPr id="8" name="Rectangle 7">
            <a:extLst>
              <a:ext uri="{FF2B5EF4-FFF2-40B4-BE49-F238E27FC236}">
                <a16:creationId xmlns:a16="http://schemas.microsoft.com/office/drawing/2014/main" id="{8032650C-680C-214E-BE8F-FD4C5FA97114}"/>
              </a:ext>
            </a:extLst>
          </p:cNvPr>
          <p:cNvSpPr/>
          <p:nvPr/>
        </p:nvSpPr>
        <p:spPr>
          <a:xfrm>
            <a:off x="3581400" y="5117068"/>
            <a:ext cx="481222" cy="369332"/>
          </a:xfrm>
          <a:prstGeom prst="rect">
            <a:avLst/>
          </a:prstGeom>
        </p:spPr>
        <p:txBody>
          <a:bodyPr wrap="none">
            <a:spAutoFit/>
          </a:bodyPr>
          <a:lstStyle/>
          <a:p>
            <a:r>
              <a:rPr lang="en-US" dirty="0">
                <a:latin typeface="Candara" panose="020E0502030303020204" pitchFamily="34" charset="0"/>
              </a:rPr>
              <a:t>OK</a:t>
            </a:r>
          </a:p>
        </p:txBody>
      </p:sp>
      <p:sp>
        <p:nvSpPr>
          <p:cNvPr id="9" name="Rectangle 8">
            <a:extLst>
              <a:ext uri="{FF2B5EF4-FFF2-40B4-BE49-F238E27FC236}">
                <a16:creationId xmlns:a16="http://schemas.microsoft.com/office/drawing/2014/main" id="{B52CB7FA-8432-BB4F-87E8-4C4E8B2A1D98}"/>
              </a:ext>
            </a:extLst>
          </p:cNvPr>
          <p:cNvSpPr/>
          <p:nvPr/>
        </p:nvSpPr>
        <p:spPr>
          <a:xfrm>
            <a:off x="3581400" y="3962400"/>
            <a:ext cx="571499" cy="369332"/>
          </a:xfrm>
          <a:prstGeom prst="rect">
            <a:avLst/>
          </a:prstGeom>
        </p:spPr>
        <p:txBody>
          <a:bodyPr wrap="square">
            <a:spAutoFit/>
          </a:bodyPr>
          <a:lstStyle/>
          <a:p>
            <a:r>
              <a:rPr lang="en-US" dirty="0">
                <a:latin typeface="Candara" panose="020E0502030303020204" pitchFamily="34" charset="0"/>
              </a:rPr>
              <a:t>OK</a:t>
            </a:r>
          </a:p>
        </p:txBody>
      </p:sp>
      <p:sp>
        <p:nvSpPr>
          <p:cNvPr id="10" name="Rectangle 9">
            <a:extLst>
              <a:ext uri="{FF2B5EF4-FFF2-40B4-BE49-F238E27FC236}">
                <a16:creationId xmlns:a16="http://schemas.microsoft.com/office/drawing/2014/main" id="{E68A1CA0-3680-1042-85BC-A3C36AF5A88F}"/>
              </a:ext>
            </a:extLst>
          </p:cNvPr>
          <p:cNvSpPr/>
          <p:nvPr/>
        </p:nvSpPr>
        <p:spPr>
          <a:xfrm>
            <a:off x="4876800" y="5117068"/>
            <a:ext cx="533400" cy="369332"/>
          </a:xfrm>
          <a:prstGeom prst="rect">
            <a:avLst/>
          </a:prstGeom>
        </p:spPr>
        <p:txBody>
          <a:bodyPr wrap="square">
            <a:spAutoFit/>
          </a:bodyPr>
          <a:lstStyle/>
          <a:p>
            <a:r>
              <a:rPr lang="en-US" dirty="0">
                <a:latin typeface="Candara" panose="020E0502030303020204" pitchFamily="34" charset="0"/>
              </a:rPr>
              <a:t>OK</a:t>
            </a:r>
          </a:p>
        </p:txBody>
      </p:sp>
      <p:sp>
        <p:nvSpPr>
          <p:cNvPr id="3" name="Up Arrow 2">
            <a:extLst>
              <a:ext uri="{FF2B5EF4-FFF2-40B4-BE49-F238E27FC236}">
                <a16:creationId xmlns:a16="http://schemas.microsoft.com/office/drawing/2014/main" id="{4A398F65-4705-FB46-9490-BA437EF07E81}"/>
              </a:ext>
            </a:extLst>
          </p:cNvPr>
          <p:cNvSpPr/>
          <p:nvPr/>
        </p:nvSpPr>
        <p:spPr>
          <a:xfrm rot="10800000">
            <a:off x="4152900" y="4953000"/>
            <a:ext cx="152400" cy="533400"/>
          </a:xfrm>
          <a:prstGeom prst="upArrow">
            <a:avLst/>
          </a:prstGeom>
          <a:solidFill>
            <a:schemeClr val="bg2"/>
          </a:solidFill>
          <a:ln w="38100">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11" name="Rectangle 10">
            <a:extLst>
              <a:ext uri="{FF2B5EF4-FFF2-40B4-BE49-F238E27FC236}">
                <a16:creationId xmlns:a16="http://schemas.microsoft.com/office/drawing/2014/main" id="{19587739-FB00-0943-A725-098547461E0D}"/>
              </a:ext>
            </a:extLst>
          </p:cNvPr>
          <p:cNvSpPr/>
          <p:nvPr/>
        </p:nvSpPr>
        <p:spPr>
          <a:xfrm>
            <a:off x="4069080" y="3943588"/>
            <a:ext cx="883920" cy="369332"/>
          </a:xfrm>
          <a:prstGeom prst="rect">
            <a:avLst/>
          </a:prstGeom>
        </p:spPr>
        <p:txBody>
          <a:bodyPr wrap="square">
            <a:spAutoFit/>
          </a:bodyPr>
          <a:lstStyle/>
          <a:p>
            <a:r>
              <a:rPr lang="en-US" dirty="0">
                <a:latin typeface="Candara" panose="020E0502030303020204" pitchFamily="34" charset="0"/>
              </a:rPr>
              <a:t>Breeze</a:t>
            </a:r>
          </a:p>
        </p:txBody>
      </p:sp>
      <p:sp>
        <p:nvSpPr>
          <p:cNvPr id="12" name="Rectangle 11">
            <a:extLst>
              <a:ext uri="{FF2B5EF4-FFF2-40B4-BE49-F238E27FC236}">
                <a16:creationId xmlns:a16="http://schemas.microsoft.com/office/drawing/2014/main" id="{E1A5171D-DB79-B24C-9B23-5E7C690ED7C4}"/>
              </a:ext>
            </a:extLst>
          </p:cNvPr>
          <p:cNvSpPr/>
          <p:nvPr/>
        </p:nvSpPr>
        <p:spPr>
          <a:xfrm>
            <a:off x="4282440" y="2721078"/>
            <a:ext cx="579120" cy="369332"/>
          </a:xfrm>
          <a:prstGeom prst="rect">
            <a:avLst/>
          </a:prstGeom>
        </p:spPr>
        <p:txBody>
          <a:bodyPr wrap="square">
            <a:spAutoFit/>
          </a:bodyPr>
          <a:lstStyle/>
          <a:p>
            <a:r>
              <a:rPr lang="en-US" dirty="0">
                <a:latin typeface="Candara" panose="020E0502030303020204" pitchFamily="34" charset="0"/>
              </a:rPr>
              <a:t>?Pit</a:t>
            </a:r>
          </a:p>
        </p:txBody>
      </p:sp>
      <p:sp>
        <p:nvSpPr>
          <p:cNvPr id="13" name="Rectangle 12">
            <a:extLst>
              <a:ext uri="{FF2B5EF4-FFF2-40B4-BE49-F238E27FC236}">
                <a16:creationId xmlns:a16="http://schemas.microsoft.com/office/drawing/2014/main" id="{26B36256-5876-DC4E-9948-898CC973BAC8}"/>
              </a:ext>
            </a:extLst>
          </p:cNvPr>
          <p:cNvSpPr/>
          <p:nvPr/>
        </p:nvSpPr>
        <p:spPr>
          <a:xfrm>
            <a:off x="5615916" y="3962400"/>
            <a:ext cx="579120" cy="369332"/>
          </a:xfrm>
          <a:prstGeom prst="rect">
            <a:avLst/>
          </a:prstGeom>
        </p:spPr>
        <p:txBody>
          <a:bodyPr wrap="square">
            <a:spAutoFit/>
          </a:bodyPr>
          <a:lstStyle/>
          <a:p>
            <a:r>
              <a:rPr lang="en-US" dirty="0">
                <a:latin typeface="Candara" panose="020E0502030303020204" pitchFamily="34" charset="0"/>
              </a:rPr>
              <a:t>?Pit</a:t>
            </a:r>
          </a:p>
        </p:txBody>
      </p:sp>
      <p:sp>
        <p:nvSpPr>
          <p:cNvPr id="14" name="Up Arrow 13">
            <a:extLst>
              <a:ext uri="{FF2B5EF4-FFF2-40B4-BE49-F238E27FC236}">
                <a16:creationId xmlns:a16="http://schemas.microsoft.com/office/drawing/2014/main" id="{513C5A05-9856-A34A-AF2F-2515B157DDF1}"/>
              </a:ext>
            </a:extLst>
          </p:cNvPr>
          <p:cNvSpPr/>
          <p:nvPr/>
        </p:nvSpPr>
        <p:spPr>
          <a:xfrm rot="5400000">
            <a:off x="4762500" y="5524500"/>
            <a:ext cx="152400" cy="533400"/>
          </a:xfrm>
          <a:prstGeom prst="upArrow">
            <a:avLst/>
          </a:prstGeom>
          <a:solidFill>
            <a:schemeClr val="bg2"/>
          </a:solidFill>
          <a:ln w="38100">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15" name="Rectangle 14">
            <a:extLst>
              <a:ext uri="{FF2B5EF4-FFF2-40B4-BE49-F238E27FC236}">
                <a16:creationId xmlns:a16="http://schemas.microsoft.com/office/drawing/2014/main" id="{BA5D3404-8072-154D-BF80-2B5AA02D8606}"/>
              </a:ext>
            </a:extLst>
          </p:cNvPr>
          <p:cNvSpPr/>
          <p:nvPr/>
        </p:nvSpPr>
        <p:spPr>
          <a:xfrm>
            <a:off x="5486376" y="5117068"/>
            <a:ext cx="762024" cy="369332"/>
          </a:xfrm>
          <a:prstGeom prst="rect">
            <a:avLst/>
          </a:prstGeom>
        </p:spPr>
        <p:txBody>
          <a:bodyPr wrap="square">
            <a:spAutoFit/>
          </a:bodyPr>
          <a:lstStyle/>
          <a:p>
            <a:r>
              <a:rPr lang="en-US" dirty="0">
                <a:latin typeface="Candara" panose="020E0502030303020204" pitchFamily="34" charset="0"/>
              </a:rPr>
              <a:t>Smell</a:t>
            </a:r>
          </a:p>
        </p:txBody>
      </p:sp>
      <p:sp>
        <p:nvSpPr>
          <p:cNvPr id="16" name="Rectangle 15">
            <a:extLst>
              <a:ext uri="{FF2B5EF4-FFF2-40B4-BE49-F238E27FC236}">
                <a16:creationId xmlns:a16="http://schemas.microsoft.com/office/drawing/2014/main" id="{312D7B36-F321-354D-91B7-0D4E5F407C35}"/>
              </a:ext>
            </a:extLst>
          </p:cNvPr>
          <p:cNvSpPr/>
          <p:nvPr/>
        </p:nvSpPr>
        <p:spPr>
          <a:xfrm>
            <a:off x="5029200" y="4314706"/>
            <a:ext cx="1203936" cy="369332"/>
          </a:xfrm>
          <a:prstGeom prst="rect">
            <a:avLst/>
          </a:prstGeom>
        </p:spPr>
        <p:txBody>
          <a:bodyPr wrap="square">
            <a:spAutoFit/>
          </a:bodyPr>
          <a:lstStyle/>
          <a:p>
            <a:r>
              <a:rPr lang="en-US" dirty="0">
                <a:latin typeface="Candara" panose="020E0502030303020204" pitchFamily="34" charset="0"/>
              </a:rPr>
              <a:t>?Wumpus</a:t>
            </a:r>
          </a:p>
        </p:txBody>
      </p:sp>
      <p:sp>
        <p:nvSpPr>
          <p:cNvPr id="17" name="Rectangle 16">
            <a:extLst>
              <a:ext uri="{FF2B5EF4-FFF2-40B4-BE49-F238E27FC236}">
                <a16:creationId xmlns:a16="http://schemas.microsoft.com/office/drawing/2014/main" id="{74B84040-CD4D-3844-AACA-C7DF0C285365}"/>
              </a:ext>
            </a:extLst>
          </p:cNvPr>
          <p:cNvSpPr/>
          <p:nvPr/>
        </p:nvSpPr>
        <p:spPr>
          <a:xfrm>
            <a:off x="6273752" y="5117068"/>
            <a:ext cx="1203936" cy="369332"/>
          </a:xfrm>
          <a:prstGeom prst="rect">
            <a:avLst/>
          </a:prstGeom>
        </p:spPr>
        <p:txBody>
          <a:bodyPr wrap="square">
            <a:spAutoFit/>
          </a:bodyPr>
          <a:lstStyle/>
          <a:p>
            <a:r>
              <a:rPr lang="en-US" dirty="0">
                <a:latin typeface="Candara" panose="020E0502030303020204" pitchFamily="34" charset="0"/>
              </a:rPr>
              <a:t>?Wumpus</a:t>
            </a:r>
          </a:p>
        </p:txBody>
      </p:sp>
      <p:pic>
        <p:nvPicPr>
          <p:cNvPr id="18" name="Picture 17">
            <a:extLst>
              <a:ext uri="{FF2B5EF4-FFF2-40B4-BE49-F238E27FC236}">
                <a16:creationId xmlns:a16="http://schemas.microsoft.com/office/drawing/2014/main" id="{8AC22940-0AF9-465E-8E3D-244D27752246}"/>
              </a:ext>
            </a:extLst>
          </p:cNvPr>
          <p:cNvPicPr>
            <a:picLocks noChangeAspect="1"/>
          </p:cNvPicPr>
          <p:nvPr/>
        </p:nvPicPr>
        <p:blipFill>
          <a:blip r:embed="rId3"/>
          <a:stretch>
            <a:fillRect/>
          </a:stretch>
        </p:blipFill>
        <p:spPr>
          <a:xfrm>
            <a:off x="5319264" y="5486400"/>
            <a:ext cx="409575" cy="666750"/>
          </a:xfrm>
          <a:prstGeom prst="rect">
            <a:avLst/>
          </a:prstGeom>
        </p:spPr>
      </p:pic>
    </p:spTree>
    <p:extLst>
      <p:ext uri="{BB962C8B-B14F-4D97-AF65-F5344CB8AC3E}">
        <p14:creationId xmlns:p14="http://schemas.microsoft.com/office/powerpoint/2010/main" val="34794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C727-5240-8347-B69F-11EFBBE9D5F9}"/>
              </a:ext>
            </a:extLst>
          </p:cNvPr>
          <p:cNvSpPr>
            <a:spLocks noGrp="1"/>
          </p:cNvSpPr>
          <p:nvPr>
            <p:ph type="title"/>
          </p:nvPr>
        </p:nvSpPr>
        <p:spPr/>
        <p:txBody>
          <a:bodyPr/>
          <a:lstStyle/>
          <a:p>
            <a:r>
              <a:rPr lang="en-US" dirty="0"/>
              <a:t>Exploring a Wumpus World</a:t>
            </a:r>
          </a:p>
        </p:txBody>
      </p:sp>
      <p:sp>
        <p:nvSpPr>
          <p:cNvPr id="4" name="Slide Number Placeholder 3">
            <a:extLst>
              <a:ext uri="{FF2B5EF4-FFF2-40B4-BE49-F238E27FC236}">
                <a16:creationId xmlns:a16="http://schemas.microsoft.com/office/drawing/2014/main" id="{2CE1615C-246D-954A-9104-389251F796CF}"/>
              </a:ext>
            </a:extLst>
          </p:cNvPr>
          <p:cNvSpPr>
            <a:spLocks noGrp="1"/>
          </p:cNvSpPr>
          <p:nvPr>
            <p:ph type="sldNum" sz="quarter" idx="12"/>
          </p:nvPr>
        </p:nvSpPr>
        <p:spPr/>
        <p:txBody>
          <a:bodyPr/>
          <a:lstStyle/>
          <a:p>
            <a:pPr>
              <a:defRPr/>
            </a:pPr>
            <a:fld id="{CCF77436-EC8C-4AA7-8F7E-35D67B363DD7}" type="slidenum">
              <a:rPr lang="en-US" smtClean="0"/>
              <a:pPr>
                <a:defRPr/>
              </a:pPr>
              <a:t>25</a:t>
            </a:fld>
            <a:endParaRPr lang="en-US" dirty="0"/>
          </a:p>
        </p:txBody>
      </p:sp>
      <p:graphicFrame>
        <p:nvGraphicFramePr>
          <p:cNvPr id="5" name="Table 4">
            <a:extLst>
              <a:ext uri="{FF2B5EF4-FFF2-40B4-BE49-F238E27FC236}">
                <a16:creationId xmlns:a16="http://schemas.microsoft.com/office/drawing/2014/main" id="{56348D59-4B48-F847-A65A-43640DF45C6D}"/>
              </a:ext>
            </a:extLst>
          </p:cNvPr>
          <p:cNvGraphicFramePr>
            <a:graphicFrameLocks noGrp="1" noChangeAspect="1"/>
          </p:cNvGraphicFramePr>
          <p:nvPr/>
        </p:nvGraphicFramePr>
        <p:xfrm>
          <a:off x="3581400" y="1447800"/>
          <a:ext cx="5105400" cy="4953000"/>
        </p:xfrm>
        <a:graphic>
          <a:graphicData uri="http://schemas.openxmlformats.org/drawingml/2006/table">
            <a:tbl>
              <a:tblPr firstRow="1" bandRow="1">
                <a:tableStyleId>{5940675A-B579-460E-94D1-54222C63F5DA}</a:tableStyleId>
              </a:tblPr>
              <a:tblGrid>
                <a:gridCol w="1276350">
                  <a:extLst>
                    <a:ext uri="{9D8B030D-6E8A-4147-A177-3AD203B41FA5}">
                      <a16:colId xmlns:a16="http://schemas.microsoft.com/office/drawing/2014/main" val="2932926781"/>
                    </a:ext>
                  </a:extLst>
                </a:gridCol>
                <a:gridCol w="1276350">
                  <a:extLst>
                    <a:ext uri="{9D8B030D-6E8A-4147-A177-3AD203B41FA5}">
                      <a16:colId xmlns:a16="http://schemas.microsoft.com/office/drawing/2014/main" val="1626569003"/>
                    </a:ext>
                  </a:extLst>
                </a:gridCol>
                <a:gridCol w="1276350">
                  <a:extLst>
                    <a:ext uri="{9D8B030D-6E8A-4147-A177-3AD203B41FA5}">
                      <a16:colId xmlns:a16="http://schemas.microsoft.com/office/drawing/2014/main" val="900683934"/>
                    </a:ext>
                  </a:extLst>
                </a:gridCol>
                <a:gridCol w="1276350">
                  <a:extLst>
                    <a:ext uri="{9D8B030D-6E8A-4147-A177-3AD203B41FA5}">
                      <a16:colId xmlns:a16="http://schemas.microsoft.com/office/drawing/2014/main" val="1828140126"/>
                    </a:ext>
                  </a:extLst>
                </a:gridCol>
              </a:tblGrid>
              <a:tr h="123825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3444034822"/>
                  </a:ext>
                </a:extLst>
              </a:tr>
              <a:tr h="123825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877381475"/>
                  </a:ext>
                </a:extLst>
              </a:tr>
              <a:tr h="123825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446117342"/>
                  </a:ext>
                </a:extLst>
              </a:tr>
              <a:tr h="123825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2186478744"/>
                  </a:ext>
                </a:extLst>
              </a:tr>
            </a:tbl>
          </a:graphicData>
        </a:graphic>
      </p:graphicFrame>
      <p:sp>
        <p:nvSpPr>
          <p:cNvPr id="8" name="Rectangle 7">
            <a:extLst>
              <a:ext uri="{FF2B5EF4-FFF2-40B4-BE49-F238E27FC236}">
                <a16:creationId xmlns:a16="http://schemas.microsoft.com/office/drawing/2014/main" id="{8032650C-680C-214E-BE8F-FD4C5FA97114}"/>
              </a:ext>
            </a:extLst>
          </p:cNvPr>
          <p:cNvSpPr/>
          <p:nvPr/>
        </p:nvSpPr>
        <p:spPr>
          <a:xfrm>
            <a:off x="3581400" y="5117068"/>
            <a:ext cx="481222" cy="369332"/>
          </a:xfrm>
          <a:prstGeom prst="rect">
            <a:avLst/>
          </a:prstGeom>
        </p:spPr>
        <p:txBody>
          <a:bodyPr wrap="none">
            <a:spAutoFit/>
          </a:bodyPr>
          <a:lstStyle/>
          <a:p>
            <a:r>
              <a:rPr lang="en-US" dirty="0">
                <a:latin typeface="Candara" panose="020E0502030303020204" pitchFamily="34" charset="0"/>
              </a:rPr>
              <a:t>OK</a:t>
            </a:r>
          </a:p>
        </p:txBody>
      </p:sp>
      <p:sp>
        <p:nvSpPr>
          <p:cNvPr id="9" name="Rectangle 8">
            <a:extLst>
              <a:ext uri="{FF2B5EF4-FFF2-40B4-BE49-F238E27FC236}">
                <a16:creationId xmlns:a16="http://schemas.microsoft.com/office/drawing/2014/main" id="{B52CB7FA-8432-BB4F-87E8-4C4E8B2A1D98}"/>
              </a:ext>
            </a:extLst>
          </p:cNvPr>
          <p:cNvSpPr/>
          <p:nvPr/>
        </p:nvSpPr>
        <p:spPr>
          <a:xfrm>
            <a:off x="3581400" y="3962400"/>
            <a:ext cx="487680" cy="369332"/>
          </a:xfrm>
          <a:prstGeom prst="rect">
            <a:avLst/>
          </a:prstGeom>
        </p:spPr>
        <p:txBody>
          <a:bodyPr wrap="square">
            <a:spAutoFit/>
          </a:bodyPr>
          <a:lstStyle/>
          <a:p>
            <a:r>
              <a:rPr lang="en-US" dirty="0">
                <a:latin typeface="Candara" panose="020E0502030303020204" pitchFamily="34" charset="0"/>
              </a:rPr>
              <a:t>OK</a:t>
            </a:r>
          </a:p>
        </p:txBody>
      </p:sp>
      <p:sp>
        <p:nvSpPr>
          <p:cNvPr id="10" name="Rectangle 9">
            <a:extLst>
              <a:ext uri="{FF2B5EF4-FFF2-40B4-BE49-F238E27FC236}">
                <a16:creationId xmlns:a16="http://schemas.microsoft.com/office/drawing/2014/main" id="{E68A1CA0-3680-1042-85BC-A3C36AF5A88F}"/>
              </a:ext>
            </a:extLst>
          </p:cNvPr>
          <p:cNvSpPr/>
          <p:nvPr/>
        </p:nvSpPr>
        <p:spPr>
          <a:xfrm>
            <a:off x="4876800" y="5117068"/>
            <a:ext cx="533400" cy="369332"/>
          </a:xfrm>
          <a:prstGeom prst="rect">
            <a:avLst/>
          </a:prstGeom>
        </p:spPr>
        <p:txBody>
          <a:bodyPr wrap="square">
            <a:spAutoFit/>
          </a:bodyPr>
          <a:lstStyle/>
          <a:p>
            <a:r>
              <a:rPr lang="en-US" dirty="0">
                <a:latin typeface="Candara" panose="020E0502030303020204" pitchFamily="34" charset="0"/>
              </a:rPr>
              <a:t>OK</a:t>
            </a:r>
          </a:p>
        </p:txBody>
      </p:sp>
      <p:sp>
        <p:nvSpPr>
          <p:cNvPr id="3" name="Up Arrow 2">
            <a:extLst>
              <a:ext uri="{FF2B5EF4-FFF2-40B4-BE49-F238E27FC236}">
                <a16:creationId xmlns:a16="http://schemas.microsoft.com/office/drawing/2014/main" id="{4A398F65-4705-FB46-9490-BA437EF07E81}"/>
              </a:ext>
            </a:extLst>
          </p:cNvPr>
          <p:cNvSpPr/>
          <p:nvPr/>
        </p:nvSpPr>
        <p:spPr>
          <a:xfrm rot="10800000">
            <a:off x="4152900" y="4953000"/>
            <a:ext cx="152400" cy="533400"/>
          </a:xfrm>
          <a:prstGeom prst="upArrow">
            <a:avLst/>
          </a:prstGeom>
          <a:solidFill>
            <a:schemeClr val="bg2"/>
          </a:solidFill>
          <a:ln w="38100">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11" name="Rectangle 10">
            <a:extLst>
              <a:ext uri="{FF2B5EF4-FFF2-40B4-BE49-F238E27FC236}">
                <a16:creationId xmlns:a16="http://schemas.microsoft.com/office/drawing/2014/main" id="{19587739-FB00-0943-A725-098547461E0D}"/>
              </a:ext>
            </a:extLst>
          </p:cNvPr>
          <p:cNvSpPr/>
          <p:nvPr/>
        </p:nvSpPr>
        <p:spPr>
          <a:xfrm>
            <a:off x="4069080" y="3943588"/>
            <a:ext cx="883920" cy="369332"/>
          </a:xfrm>
          <a:prstGeom prst="rect">
            <a:avLst/>
          </a:prstGeom>
        </p:spPr>
        <p:txBody>
          <a:bodyPr wrap="square">
            <a:spAutoFit/>
          </a:bodyPr>
          <a:lstStyle/>
          <a:p>
            <a:r>
              <a:rPr lang="en-US" dirty="0">
                <a:latin typeface="Candara" panose="020E0502030303020204" pitchFamily="34" charset="0"/>
              </a:rPr>
              <a:t>Breeze</a:t>
            </a:r>
          </a:p>
        </p:txBody>
      </p:sp>
      <p:sp>
        <p:nvSpPr>
          <p:cNvPr id="12" name="Rectangle 11">
            <a:extLst>
              <a:ext uri="{FF2B5EF4-FFF2-40B4-BE49-F238E27FC236}">
                <a16:creationId xmlns:a16="http://schemas.microsoft.com/office/drawing/2014/main" id="{E1A5171D-DB79-B24C-9B23-5E7C690ED7C4}"/>
              </a:ext>
            </a:extLst>
          </p:cNvPr>
          <p:cNvSpPr/>
          <p:nvPr/>
        </p:nvSpPr>
        <p:spPr>
          <a:xfrm>
            <a:off x="4282440" y="2721078"/>
            <a:ext cx="579120" cy="369332"/>
          </a:xfrm>
          <a:prstGeom prst="rect">
            <a:avLst/>
          </a:prstGeom>
        </p:spPr>
        <p:txBody>
          <a:bodyPr wrap="square">
            <a:spAutoFit/>
          </a:bodyPr>
          <a:lstStyle/>
          <a:p>
            <a:r>
              <a:rPr lang="en-US" dirty="0">
                <a:latin typeface="Candara" panose="020E0502030303020204" pitchFamily="34" charset="0"/>
              </a:rPr>
              <a:t>?Pit</a:t>
            </a:r>
          </a:p>
        </p:txBody>
      </p:sp>
      <p:sp>
        <p:nvSpPr>
          <p:cNvPr id="13" name="Rectangle 12">
            <a:extLst>
              <a:ext uri="{FF2B5EF4-FFF2-40B4-BE49-F238E27FC236}">
                <a16:creationId xmlns:a16="http://schemas.microsoft.com/office/drawing/2014/main" id="{26B36256-5876-DC4E-9948-898CC973BAC8}"/>
              </a:ext>
            </a:extLst>
          </p:cNvPr>
          <p:cNvSpPr/>
          <p:nvPr/>
        </p:nvSpPr>
        <p:spPr>
          <a:xfrm>
            <a:off x="5615916" y="3962400"/>
            <a:ext cx="579120" cy="369332"/>
          </a:xfrm>
          <a:prstGeom prst="rect">
            <a:avLst/>
          </a:prstGeom>
        </p:spPr>
        <p:txBody>
          <a:bodyPr wrap="square">
            <a:spAutoFit/>
          </a:bodyPr>
          <a:lstStyle/>
          <a:p>
            <a:r>
              <a:rPr lang="en-US" dirty="0">
                <a:latin typeface="Candara" panose="020E0502030303020204" pitchFamily="34" charset="0"/>
              </a:rPr>
              <a:t>?Pit</a:t>
            </a:r>
          </a:p>
        </p:txBody>
      </p:sp>
      <p:sp>
        <p:nvSpPr>
          <p:cNvPr id="14" name="Up Arrow 13">
            <a:extLst>
              <a:ext uri="{FF2B5EF4-FFF2-40B4-BE49-F238E27FC236}">
                <a16:creationId xmlns:a16="http://schemas.microsoft.com/office/drawing/2014/main" id="{513C5A05-9856-A34A-AF2F-2515B157DDF1}"/>
              </a:ext>
            </a:extLst>
          </p:cNvPr>
          <p:cNvSpPr/>
          <p:nvPr/>
        </p:nvSpPr>
        <p:spPr>
          <a:xfrm rot="5400000">
            <a:off x="4762500" y="5524500"/>
            <a:ext cx="152400" cy="533400"/>
          </a:xfrm>
          <a:prstGeom prst="upArrow">
            <a:avLst/>
          </a:prstGeom>
          <a:solidFill>
            <a:schemeClr val="bg2"/>
          </a:solidFill>
          <a:ln w="38100">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15" name="Rectangle 14">
            <a:extLst>
              <a:ext uri="{FF2B5EF4-FFF2-40B4-BE49-F238E27FC236}">
                <a16:creationId xmlns:a16="http://schemas.microsoft.com/office/drawing/2014/main" id="{BA5D3404-8072-154D-BF80-2B5AA02D8606}"/>
              </a:ext>
            </a:extLst>
          </p:cNvPr>
          <p:cNvSpPr/>
          <p:nvPr/>
        </p:nvSpPr>
        <p:spPr>
          <a:xfrm>
            <a:off x="5486376" y="5117068"/>
            <a:ext cx="762024" cy="369332"/>
          </a:xfrm>
          <a:prstGeom prst="rect">
            <a:avLst/>
          </a:prstGeom>
        </p:spPr>
        <p:txBody>
          <a:bodyPr wrap="square">
            <a:spAutoFit/>
          </a:bodyPr>
          <a:lstStyle/>
          <a:p>
            <a:r>
              <a:rPr lang="en-US" dirty="0">
                <a:latin typeface="Candara" panose="020E0502030303020204" pitchFamily="34" charset="0"/>
              </a:rPr>
              <a:t>Smell</a:t>
            </a:r>
          </a:p>
        </p:txBody>
      </p:sp>
      <p:sp>
        <p:nvSpPr>
          <p:cNvPr id="16" name="Rectangle 15">
            <a:extLst>
              <a:ext uri="{FF2B5EF4-FFF2-40B4-BE49-F238E27FC236}">
                <a16:creationId xmlns:a16="http://schemas.microsoft.com/office/drawing/2014/main" id="{312D7B36-F321-354D-91B7-0D4E5F407C35}"/>
              </a:ext>
            </a:extLst>
          </p:cNvPr>
          <p:cNvSpPr/>
          <p:nvPr/>
        </p:nvSpPr>
        <p:spPr>
          <a:xfrm>
            <a:off x="5029200" y="4314706"/>
            <a:ext cx="1203936" cy="369332"/>
          </a:xfrm>
          <a:prstGeom prst="rect">
            <a:avLst/>
          </a:prstGeom>
        </p:spPr>
        <p:txBody>
          <a:bodyPr wrap="square">
            <a:spAutoFit/>
          </a:bodyPr>
          <a:lstStyle/>
          <a:p>
            <a:r>
              <a:rPr lang="en-US" dirty="0">
                <a:latin typeface="Candara" panose="020E0502030303020204" pitchFamily="34" charset="0"/>
              </a:rPr>
              <a:t>?Wumpus</a:t>
            </a:r>
          </a:p>
        </p:txBody>
      </p:sp>
      <p:sp>
        <p:nvSpPr>
          <p:cNvPr id="17" name="Rectangle 16">
            <a:extLst>
              <a:ext uri="{FF2B5EF4-FFF2-40B4-BE49-F238E27FC236}">
                <a16:creationId xmlns:a16="http://schemas.microsoft.com/office/drawing/2014/main" id="{74B84040-CD4D-3844-AACA-C7DF0C285365}"/>
              </a:ext>
            </a:extLst>
          </p:cNvPr>
          <p:cNvSpPr/>
          <p:nvPr/>
        </p:nvSpPr>
        <p:spPr>
          <a:xfrm>
            <a:off x="6273752" y="5117068"/>
            <a:ext cx="1203936" cy="369332"/>
          </a:xfrm>
          <a:prstGeom prst="rect">
            <a:avLst/>
          </a:prstGeom>
        </p:spPr>
        <p:txBody>
          <a:bodyPr wrap="square">
            <a:spAutoFit/>
          </a:bodyPr>
          <a:lstStyle/>
          <a:p>
            <a:r>
              <a:rPr lang="en-US" dirty="0">
                <a:latin typeface="Candara" panose="020E0502030303020204" pitchFamily="34" charset="0"/>
              </a:rPr>
              <a:t>?Wumpus</a:t>
            </a:r>
          </a:p>
        </p:txBody>
      </p:sp>
      <p:sp>
        <p:nvSpPr>
          <p:cNvPr id="18" name="Rectangle 17">
            <a:extLst>
              <a:ext uri="{FF2B5EF4-FFF2-40B4-BE49-F238E27FC236}">
                <a16:creationId xmlns:a16="http://schemas.microsoft.com/office/drawing/2014/main" id="{D92571F4-FBD9-0A46-90BA-2D4A9B3D3174}"/>
              </a:ext>
            </a:extLst>
          </p:cNvPr>
          <p:cNvSpPr/>
          <p:nvPr/>
        </p:nvSpPr>
        <p:spPr>
          <a:xfrm>
            <a:off x="5600700" y="4648200"/>
            <a:ext cx="495300" cy="369332"/>
          </a:xfrm>
          <a:prstGeom prst="rect">
            <a:avLst/>
          </a:prstGeom>
        </p:spPr>
        <p:txBody>
          <a:bodyPr wrap="square">
            <a:spAutoFit/>
          </a:bodyPr>
          <a:lstStyle/>
          <a:p>
            <a:r>
              <a:rPr lang="en-US" dirty="0">
                <a:latin typeface="Candara" panose="020E0502030303020204" pitchFamily="34" charset="0"/>
              </a:rPr>
              <a:t>OK</a:t>
            </a:r>
          </a:p>
        </p:txBody>
      </p:sp>
      <p:sp>
        <p:nvSpPr>
          <p:cNvPr id="19" name="Rectangle 18">
            <a:extLst>
              <a:ext uri="{FF2B5EF4-FFF2-40B4-BE49-F238E27FC236}">
                <a16:creationId xmlns:a16="http://schemas.microsoft.com/office/drawing/2014/main" id="{B7DC0076-93FB-CB46-8958-7617DEC4B2D1}"/>
              </a:ext>
            </a:extLst>
          </p:cNvPr>
          <p:cNvSpPr/>
          <p:nvPr/>
        </p:nvSpPr>
        <p:spPr>
          <a:xfrm>
            <a:off x="6400800" y="5486400"/>
            <a:ext cx="1203936" cy="369332"/>
          </a:xfrm>
          <a:prstGeom prst="rect">
            <a:avLst/>
          </a:prstGeom>
        </p:spPr>
        <p:txBody>
          <a:bodyPr wrap="square">
            <a:spAutoFit/>
          </a:bodyPr>
          <a:lstStyle/>
          <a:p>
            <a:r>
              <a:rPr lang="en-US" dirty="0">
                <a:latin typeface="Candara" panose="020E0502030303020204" pitchFamily="34" charset="0"/>
              </a:rPr>
              <a:t>Wumpus</a:t>
            </a:r>
          </a:p>
        </p:txBody>
      </p:sp>
      <p:sp>
        <p:nvSpPr>
          <p:cNvPr id="20" name="Rectangle 19">
            <a:extLst>
              <a:ext uri="{FF2B5EF4-FFF2-40B4-BE49-F238E27FC236}">
                <a16:creationId xmlns:a16="http://schemas.microsoft.com/office/drawing/2014/main" id="{3028D132-3292-AA4F-B8CE-FEE1B6AB1BBC}"/>
              </a:ext>
            </a:extLst>
          </p:cNvPr>
          <p:cNvSpPr/>
          <p:nvPr/>
        </p:nvSpPr>
        <p:spPr>
          <a:xfrm>
            <a:off x="4373880" y="3059668"/>
            <a:ext cx="579120" cy="369332"/>
          </a:xfrm>
          <a:prstGeom prst="rect">
            <a:avLst/>
          </a:prstGeom>
        </p:spPr>
        <p:txBody>
          <a:bodyPr wrap="square">
            <a:spAutoFit/>
          </a:bodyPr>
          <a:lstStyle/>
          <a:p>
            <a:r>
              <a:rPr lang="en-US" dirty="0">
                <a:latin typeface="Candara" panose="020E0502030303020204" pitchFamily="34" charset="0"/>
              </a:rPr>
              <a:t>Pit</a:t>
            </a:r>
          </a:p>
        </p:txBody>
      </p:sp>
      <p:pic>
        <p:nvPicPr>
          <p:cNvPr id="21" name="Picture 20">
            <a:extLst>
              <a:ext uri="{FF2B5EF4-FFF2-40B4-BE49-F238E27FC236}">
                <a16:creationId xmlns:a16="http://schemas.microsoft.com/office/drawing/2014/main" id="{DEC5A467-1694-4C98-BDE0-BA7EFCF2CE51}"/>
              </a:ext>
            </a:extLst>
          </p:cNvPr>
          <p:cNvPicPr>
            <a:picLocks noChangeAspect="1"/>
          </p:cNvPicPr>
          <p:nvPr/>
        </p:nvPicPr>
        <p:blipFill>
          <a:blip r:embed="rId2"/>
          <a:stretch>
            <a:fillRect/>
          </a:stretch>
        </p:blipFill>
        <p:spPr>
          <a:xfrm>
            <a:off x="5319264" y="5486400"/>
            <a:ext cx="409575" cy="666750"/>
          </a:xfrm>
          <a:prstGeom prst="rect">
            <a:avLst/>
          </a:prstGeom>
        </p:spPr>
      </p:pic>
    </p:spTree>
    <p:extLst>
      <p:ext uri="{BB962C8B-B14F-4D97-AF65-F5344CB8AC3E}">
        <p14:creationId xmlns:p14="http://schemas.microsoft.com/office/powerpoint/2010/main" val="311663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17"/>
                                        </p:tgtEl>
                                      </p:cBhvr>
                                    </p:animEffect>
                                    <p:set>
                                      <p:cBhvr>
                                        <p:cTn id="26" dur="1" fill="hold">
                                          <p:stCondLst>
                                            <p:cond delay="499"/>
                                          </p:stCondLst>
                                        </p:cTn>
                                        <p:tgtEl>
                                          <p:spTgt spid="17"/>
                                        </p:tgtEl>
                                        <p:attrNameLst>
                                          <p:attrName>style.visibility</p:attrName>
                                        </p:attrNameLst>
                                      </p:cBhvr>
                                      <p:to>
                                        <p:strVal val="hidden"/>
                                      </p:to>
                                    </p:se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17" grpId="0"/>
      <p:bldP spid="18" grpId="0"/>
      <p:bldP spid="19"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C727-5240-8347-B69F-11EFBBE9D5F9}"/>
              </a:ext>
            </a:extLst>
          </p:cNvPr>
          <p:cNvSpPr>
            <a:spLocks noGrp="1"/>
          </p:cNvSpPr>
          <p:nvPr>
            <p:ph type="title"/>
          </p:nvPr>
        </p:nvSpPr>
        <p:spPr/>
        <p:txBody>
          <a:bodyPr/>
          <a:lstStyle/>
          <a:p>
            <a:r>
              <a:rPr lang="en-US" dirty="0"/>
              <a:t>Exploring a Wumpus World</a:t>
            </a:r>
          </a:p>
        </p:txBody>
      </p:sp>
      <p:sp>
        <p:nvSpPr>
          <p:cNvPr id="4" name="Slide Number Placeholder 3">
            <a:extLst>
              <a:ext uri="{FF2B5EF4-FFF2-40B4-BE49-F238E27FC236}">
                <a16:creationId xmlns:a16="http://schemas.microsoft.com/office/drawing/2014/main" id="{2CE1615C-246D-954A-9104-389251F796CF}"/>
              </a:ext>
            </a:extLst>
          </p:cNvPr>
          <p:cNvSpPr>
            <a:spLocks noGrp="1"/>
          </p:cNvSpPr>
          <p:nvPr>
            <p:ph type="sldNum" sz="quarter" idx="12"/>
          </p:nvPr>
        </p:nvSpPr>
        <p:spPr/>
        <p:txBody>
          <a:bodyPr/>
          <a:lstStyle/>
          <a:p>
            <a:pPr>
              <a:defRPr/>
            </a:pPr>
            <a:fld id="{CCF77436-EC8C-4AA7-8F7E-35D67B363DD7}" type="slidenum">
              <a:rPr lang="en-US" smtClean="0"/>
              <a:pPr>
                <a:defRPr/>
              </a:pPr>
              <a:t>26</a:t>
            </a:fld>
            <a:endParaRPr lang="en-US" dirty="0"/>
          </a:p>
        </p:txBody>
      </p:sp>
      <p:graphicFrame>
        <p:nvGraphicFramePr>
          <p:cNvPr id="5" name="Table 4">
            <a:extLst>
              <a:ext uri="{FF2B5EF4-FFF2-40B4-BE49-F238E27FC236}">
                <a16:creationId xmlns:a16="http://schemas.microsoft.com/office/drawing/2014/main" id="{56348D59-4B48-F847-A65A-43640DF45C6D}"/>
              </a:ext>
            </a:extLst>
          </p:cNvPr>
          <p:cNvGraphicFramePr>
            <a:graphicFrameLocks noGrp="1" noChangeAspect="1"/>
          </p:cNvGraphicFramePr>
          <p:nvPr/>
        </p:nvGraphicFramePr>
        <p:xfrm>
          <a:off x="3581400" y="1447800"/>
          <a:ext cx="5105400" cy="4953000"/>
        </p:xfrm>
        <a:graphic>
          <a:graphicData uri="http://schemas.openxmlformats.org/drawingml/2006/table">
            <a:tbl>
              <a:tblPr firstRow="1" bandRow="1">
                <a:tableStyleId>{5940675A-B579-460E-94D1-54222C63F5DA}</a:tableStyleId>
              </a:tblPr>
              <a:tblGrid>
                <a:gridCol w="1276350">
                  <a:extLst>
                    <a:ext uri="{9D8B030D-6E8A-4147-A177-3AD203B41FA5}">
                      <a16:colId xmlns:a16="http://schemas.microsoft.com/office/drawing/2014/main" val="2932926781"/>
                    </a:ext>
                  </a:extLst>
                </a:gridCol>
                <a:gridCol w="1276350">
                  <a:extLst>
                    <a:ext uri="{9D8B030D-6E8A-4147-A177-3AD203B41FA5}">
                      <a16:colId xmlns:a16="http://schemas.microsoft.com/office/drawing/2014/main" val="1626569003"/>
                    </a:ext>
                  </a:extLst>
                </a:gridCol>
                <a:gridCol w="1276350">
                  <a:extLst>
                    <a:ext uri="{9D8B030D-6E8A-4147-A177-3AD203B41FA5}">
                      <a16:colId xmlns:a16="http://schemas.microsoft.com/office/drawing/2014/main" val="900683934"/>
                    </a:ext>
                  </a:extLst>
                </a:gridCol>
                <a:gridCol w="1276350">
                  <a:extLst>
                    <a:ext uri="{9D8B030D-6E8A-4147-A177-3AD203B41FA5}">
                      <a16:colId xmlns:a16="http://schemas.microsoft.com/office/drawing/2014/main" val="1828140126"/>
                    </a:ext>
                  </a:extLst>
                </a:gridCol>
              </a:tblGrid>
              <a:tr h="123825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3444034822"/>
                  </a:ext>
                </a:extLst>
              </a:tr>
              <a:tr h="123825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877381475"/>
                  </a:ext>
                </a:extLst>
              </a:tr>
              <a:tr h="123825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446117342"/>
                  </a:ext>
                </a:extLst>
              </a:tr>
              <a:tr h="123825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2186478744"/>
                  </a:ext>
                </a:extLst>
              </a:tr>
            </a:tbl>
          </a:graphicData>
        </a:graphic>
      </p:graphicFrame>
      <p:sp>
        <p:nvSpPr>
          <p:cNvPr id="8" name="Rectangle 7">
            <a:extLst>
              <a:ext uri="{FF2B5EF4-FFF2-40B4-BE49-F238E27FC236}">
                <a16:creationId xmlns:a16="http://schemas.microsoft.com/office/drawing/2014/main" id="{8032650C-680C-214E-BE8F-FD4C5FA97114}"/>
              </a:ext>
            </a:extLst>
          </p:cNvPr>
          <p:cNvSpPr/>
          <p:nvPr/>
        </p:nvSpPr>
        <p:spPr>
          <a:xfrm>
            <a:off x="3581400" y="5117068"/>
            <a:ext cx="481222" cy="369332"/>
          </a:xfrm>
          <a:prstGeom prst="rect">
            <a:avLst/>
          </a:prstGeom>
        </p:spPr>
        <p:txBody>
          <a:bodyPr wrap="none">
            <a:spAutoFit/>
          </a:bodyPr>
          <a:lstStyle/>
          <a:p>
            <a:r>
              <a:rPr lang="en-US" dirty="0">
                <a:latin typeface="Candara" panose="020E0502030303020204" pitchFamily="34" charset="0"/>
              </a:rPr>
              <a:t>OK</a:t>
            </a:r>
          </a:p>
        </p:txBody>
      </p:sp>
      <p:sp>
        <p:nvSpPr>
          <p:cNvPr id="9" name="Rectangle 8">
            <a:extLst>
              <a:ext uri="{FF2B5EF4-FFF2-40B4-BE49-F238E27FC236}">
                <a16:creationId xmlns:a16="http://schemas.microsoft.com/office/drawing/2014/main" id="{B52CB7FA-8432-BB4F-87E8-4C4E8B2A1D98}"/>
              </a:ext>
            </a:extLst>
          </p:cNvPr>
          <p:cNvSpPr/>
          <p:nvPr/>
        </p:nvSpPr>
        <p:spPr>
          <a:xfrm>
            <a:off x="3581400" y="3962400"/>
            <a:ext cx="487680" cy="369332"/>
          </a:xfrm>
          <a:prstGeom prst="rect">
            <a:avLst/>
          </a:prstGeom>
        </p:spPr>
        <p:txBody>
          <a:bodyPr wrap="square">
            <a:spAutoFit/>
          </a:bodyPr>
          <a:lstStyle/>
          <a:p>
            <a:r>
              <a:rPr lang="en-US" dirty="0">
                <a:latin typeface="Candara" panose="020E0502030303020204" pitchFamily="34" charset="0"/>
              </a:rPr>
              <a:t>OK</a:t>
            </a:r>
          </a:p>
        </p:txBody>
      </p:sp>
      <p:sp>
        <p:nvSpPr>
          <p:cNvPr id="10" name="Rectangle 9">
            <a:extLst>
              <a:ext uri="{FF2B5EF4-FFF2-40B4-BE49-F238E27FC236}">
                <a16:creationId xmlns:a16="http://schemas.microsoft.com/office/drawing/2014/main" id="{E68A1CA0-3680-1042-85BC-A3C36AF5A88F}"/>
              </a:ext>
            </a:extLst>
          </p:cNvPr>
          <p:cNvSpPr/>
          <p:nvPr/>
        </p:nvSpPr>
        <p:spPr>
          <a:xfrm>
            <a:off x="4876800" y="5117068"/>
            <a:ext cx="533400" cy="369332"/>
          </a:xfrm>
          <a:prstGeom prst="rect">
            <a:avLst/>
          </a:prstGeom>
        </p:spPr>
        <p:txBody>
          <a:bodyPr wrap="square">
            <a:spAutoFit/>
          </a:bodyPr>
          <a:lstStyle/>
          <a:p>
            <a:r>
              <a:rPr lang="en-US" dirty="0">
                <a:latin typeface="Candara" panose="020E0502030303020204" pitchFamily="34" charset="0"/>
              </a:rPr>
              <a:t>OK</a:t>
            </a:r>
          </a:p>
        </p:txBody>
      </p:sp>
      <p:sp>
        <p:nvSpPr>
          <p:cNvPr id="3" name="Up Arrow 2">
            <a:extLst>
              <a:ext uri="{FF2B5EF4-FFF2-40B4-BE49-F238E27FC236}">
                <a16:creationId xmlns:a16="http://schemas.microsoft.com/office/drawing/2014/main" id="{4A398F65-4705-FB46-9490-BA437EF07E81}"/>
              </a:ext>
            </a:extLst>
          </p:cNvPr>
          <p:cNvSpPr/>
          <p:nvPr/>
        </p:nvSpPr>
        <p:spPr>
          <a:xfrm rot="10800000">
            <a:off x="4152900" y="4953000"/>
            <a:ext cx="152400" cy="533400"/>
          </a:xfrm>
          <a:prstGeom prst="upArrow">
            <a:avLst/>
          </a:prstGeom>
          <a:solidFill>
            <a:schemeClr val="bg2"/>
          </a:solidFill>
          <a:ln w="38100">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11" name="Rectangle 10">
            <a:extLst>
              <a:ext uri="{FF2B5EF4-FFF2-40B4-BE49-F238E27FC236}">
                <a16:creationId xmlns:a16="http://schemas.microsoft.com/office/drawing/2014/main" id="{19587739-FB00-0943-A725-098547461E0D}"/>
              </a:ext>
            </a:extLst>
          </p:cNvPr>
          <p:cNvSpPr/>
          <p:nvPr/>
        </p:nvSpPr>
        <p:spPr>
          <a:xfrm>
            <a:off x="4069080" y="3943588"/>
            <a:ext cx="883920" cy="369332"/>
          </a:xfrm>
          <a:prstGeom prst="rect">
            <a:avLst/>
          </a:prstGeom>
        </p:spPr>
        <p:txBody>
          <a:bodyPr wrap="square">
            <a:spAutoFit/>
          </a:bodyPr>
          <a:lstStyle/>
          <a:p>
            <a:r>
              <a:rPr lang="en-US" dirty="0">
                <a:latin typeface="Candara" panose="020E0502030303020204" pitchFamily="34" charset="0"/>
              </a:rPr>
              <a:t>Breeze</a:t>
            </a:r>
          </a:p>
        </p:txBody>
      </p:sp>
      <p:sp>
        <p:nvSpPr>
          <p:cNvPr id="14" name="Up Arrow 13">
            <a:extLst>
              <a:ext uri="{FF2B5EF4-FFF2-40B4-BE49-F238E27FC236}">
                <a16:creationId xmlns:a16="http://schemas.microsoft.com/office/drawing/2014/main" id="{513C5A05-9856-A34A-AF2F-2515B157DDF1}"/>
              </a:ext>
            </a:extLst>
          </p:cNvPr>
          <p:cNvSpPr/>
          <p:nvPr/>
        </p:nvSpPr>
        <p:spPr>
          <a:xfrm rot="5400000">
            <a:off x="4762500" y="5524500"/>
            <a:ext cx="152400" cy="533400"/>
          </a:xfrm>
          <a:prstGeom prst="upArrow">
            <a:avLst/>
          </a:prstGeom>
          <a:solidFill>
            <a:schemeClr val="bg2"/>
          </a:solidFill>
          <a:ln w="38100">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15" name="Rectangle 14">
            <a:extLst>
              <a:ext uri="{FF2B5EF4-FFF2-40B4-BE49-F238E27FC236}">
                <a16:creationId xmlns:a16="http://schemas.microsoft.com/office/drawing/2014/main" id="{BA5D3404-8072-154D-BF80-2B5AA02D8606}"/>
              </a:ext>
            </a:extLst>
          </p:cNvPr>
          <p:cNvSpPr/>
          <p:nvPr/>
        </p:nvSpPr>
        <p:spPr>
          <a:xfrm>
            <a:off x="5486376" y="5117068"/>
            <a:ext cx="762024" cy="369332"/>
          </a:xfrm>
          <a:prstGeom prst="rect">
            <a:avLst/>
          </a:prstGeom>
        </p:spPr>
        <p:txBody>
          <a:bodyPr wrap="square">
            <a:spAutoFit/>
          </a:bodyPr>
          <a:lstStyle/>
          <a:p>
            <a:r>
              <a:rPr lang="en-US" dirty="0">
                <a:latin typeface="Candara" panose="020E0502030303020204" pitchFamily="34" charset="0"/>
              </a:rPr>
              <a:t>Smell</a:t>
            </a:r>
          </a:p>
        </p:txBody>
      </p:sp>
      <p:sp>
        <p:nvSpPr>
          <p:cNvPr id="18" name="Rectangle 17">
            <a:extLst>
              <a:ext uri="{FF2B5EF4-FFF2-40B4-BE49-F238E27FC236}">
                <a16:creationId xmlns:a16="http://schemas.microsoft.com/office/drawing/2014/main" id="{D92571F4-FBD9-0A46-90BA-2D4A9B3D3174}"/>
              </a:ext>
            </a:extLst>
          </p:cNvPr>
          <p:cNvSpPr/>
          <p:nvPr/>
        </p:nvSpPr>
        <p:spPr>
          <a:xfrm>
            <a:off x="5638824" y="3962400"/>
            <a:ext cx="541675" cy="369332"/>
          </a:xfrm>
          <a:prstGeom prst="rect">
            <a:avLst/>
          </a:prstGeom>
        </p:spPr>
        <p:txBody>
          <a:bodyPr wrap="square">
            <a:spAutoFit/>
          </a:bodyPr>
          <a:lstStyle/>
          <a:p>
            <a:r>
              <a:rPr lang="en-US" dirty="0">
                <a:latin typeface="Candara" panose="020E0502030303020204" pitchFamily="34" charset="0"/>
              </a:rPr>
              <a:t>OK</a:t>
            </a:r>
          </a:p>
        </p:txBody>
      </p:sp>
      <p:sp>
        <p:nvSpPr>
          <p:cNvPr id="19" name="Rectangle 18">
            <a:extLst>
              <a:ext uri="{FF2B5EF4-FFF2-40B4-BE49-F238E27FC236}">
                <a16:creationId xmlns:a16="http://schemas.microsoft.com/office/drawing/2014/main" id="{B7DC0076-93FB-CB46-8958-7617DEC4B2D1}"/>
              </a:ext>
            </a:extLst>
          </p:cNvPr>
          <p:cNvSpPr/>
          <p:nvPr/>
        </p:nvSpPr>
        <p:spPr>
          <a:xfrm>
            <a:off x="6400800" y="5105400"/>
            <a:ext cx="1203936" cy="369332"/>
          </a:xfrm>
          <a:prstGeom prst="rect">
            <a:avLst/>
          </a:prstGeom>
        </p:spPr>
        <p:txBody>
          <a:bodyPr wrap="square">
            <a:spAutoFit/>
          </a:bodyPr>
          <a:lstStyle/>
          <a:p>
            <a:r>
              <a:rPr lang="en-US" dirty="0">
                <a:latin typeface="Candara" panose="020E0502030303020204" pitchFamily="34" charset="0"/>
              </a:rPr>
              <a:t>Wumpus</a:t>
            </a:r>
          </a:p>
        </p:txBody>
      </p:sp>
      <p:sp>
        <p:nvSpPr>
          <p:cNvPr id="20" name="Rectangle 19">
            <a:extLst>
              <a:ext uri="{FF2B5EF4-FFF2-40B4-BE49-F238E27FC236}">
                <a16:creationId xmlns:a16="http://schemas.microsoft.com/office/drawing/2014/main" id="{3028D132-3292-AA4F-B8CE-FEE1B6AB1BBC}"/>
              </a:ext>
            </a:extLst>
          </p:cNvPr>
          <p:cNvSpPr/>
          <p:nvPr/>
        </p:nvSpPr>
        <p:spPr>
          <a:xfrm>
            <a:off x="4373880" y="2667000"/>
            <a:ext cx="579120" cy="369332"/>
          </a:xfrm>
          <a:prstGeom prst="rect">
            <a:avLst/>
          </a:prstGeom>
        </p:spPr>
        <p:txBody>
          <a:bodyPr wrap="square">
            <a:spAutoFit/>
          </a:bodyPr>
          <a:lstStyle/>
          <a:p>
            <a:r>
              <a:rPr lang="en-US" dirty="0">
                <a:latin typeface="Candara" panose="020E0502030303020204" pitchFamily="34" charset="0"/>
              </a:rPr>
              <a:t>Pit</a:t>
            </a:r>
          </a:p>
        </p:txBody>
      </p:sp>
      <p:sp>
        <p:nvSpPr>
          <p:cNvPr id="21" name="Rectangle 20">
            <a:extLst>
              <a:ext uri="{FF2B5EF4-FFF2-40B4-BE49-F238E27FC236}">
                <a16:creationId xmlns:a16="http://schemas.microsoft.com/office/drawing/2014/main" id="{29C5B6BB-9547-8D4F-AC14-E5F55763B23E}"/>
              </a:ext>
            </a:extLst>
          </p:cNvPr>
          <p:cNvSpPr/>
          <p:nvPr/>
        </p:nvSpPr>
        <p:spPr>
          <a:xfrm>
            <a:off x="5638800" y="2667000"/>
            <a:ext cx="579120" cy="369332"/>
          </a:xfrm>
          <a:prstGeom prst="rect">
            <a:avLst/>
          </a:prstGeom>
        </p:spPr>
        <p:txBody>
          <a:bodyPr wrap="square">
            <a:spAutoFit/>
          </a:bodyPr>
          <a:lstStyle/>
          <a:p>
            <a:r>
              <a:rPr lang="en-US" dirty="0">
                <a:latin typeface="Candara" panose="020E0502030303020204" pitchFamily="34" charset="0"/>
              </a:rPr>
              <a:t>OK</a:t>
            </a:r>
          </a:p>
        </p:txBody>
      </p:sp>
      <p:sp>
        <p:nvSpPr>
          <p:cNvPr id="22" name="Rectangle 21">
            <a:extLst>
              <a:ext uri="{FF2B5EF4-FFF2-40B4-BE49-F238E27FC236}">
                <a16:creationId xmlns:a16="http://schemas.microsoft.com/office/drawing/2014/main" id="{BE7AF43A-3315-6340-A755-3F20F5BCABD9}"/>
              </a:ext>
            </a:extLst>
          </p:cNvPr>
          <p:cNvSpPr/>
          <p:nvPr/>
        </p:nvSpPr>
        <p:spPr>
          <a:xfrm>
            <a:off x="6934200" y="3974068"/>
            <a:ext cx="488225" cy="369332"/>
          </a:xfrm>
          <a:prstGeom prst="rect">
            <a:avLst/>
          </a:prstGeom>
        </p:spPr>
        <p:txBody>
          <a:bodyPr wrap="square">
            <a:spAutoFit/>
          </a:bodyPr>
          <a:lstStyle/>
          <a:p>
            <a:r>
              <a:rPr lang="en-US" dirty="0">
                <a:latin typeface="Candara" panose="020E0502030303020204" pitchFamily="34" charset="0"/>
              </a:rPr>
              <a:t>OK</a:t>
            </a:r>
          </a:p>
        </p:txBody>
      </p:sp>
      <p:sp>
        <p:nvSpPr>
          <p:cNvPr id="23" name="Up Arrow 22">
            <a:extLst>
              <a:ext uri="{FF2B5EF4-FFF2-40B4-BE49-F238E27FC236}">
                <a16:creationId xmlns:a16="http://schemas.microsoft.com/office/drawing/2014/main" id="{1147F626-D8CF-9241-B8A6-8D44CC15876E}"/>
              </a:ext>
            </a:extLst>
          </p:cNvPr>
          <p:cNvSpPr/>
          <p:nvPr/>
        </p:nvSpPr>
        <p:spPr>
          <a:xfrm>
            <a:off x="5410201" y="4953000"/>
            <a:ext cx="152400" cy="533400"/>
          </a:xfrm>
          <a:prstGeom prst="upArrow">
            <a:avLst/>
          </a:prstGeom>
          <a:solidFill>
            <a:schemeClr val="bg2"/>
          </a:solidFill>
          <a:ln w="38100">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pic>
        <p:nvPicPr>
          <p:cNvPr id="24" name="Picture 23">
            <a:extLst>
              <a:ext uri="{FF2B5EF4-FFF2-40B4-BE49-F238E27FC236}">
                <a16:creationId xmlns:a16="http://schemas.microsoft.com/office/drawing/2014/main" id="{B24D2183-6851-45DE-816F-D4ED1C54FB7D}"/>
              </a:ext>
            </a:extLst>
          </p:cNvPr>
          <p:cNvPicPr>
            <a:picLocks noChangeAspect="1"/>
          </p:cNvPicPr>
          <p:nvPr/>
        </p:nvPicPr>
        <p:blipFill>
          <a:blip r:embed="rId2"/>
          <a:stretch>
            <a:fillRect/>
          </a:stretch>
        </p:blipFill>
        <p:spPr>
          <a:xfrm>
            <a:off x="5297126" y="4252514"/>
            <a:ext cx="409575" cy="666750"/>
          </a:xfrm>
          <a:prstGeom prst="rect">
            <a:avLst/>
          </a:prstGeom>
        </p:spPr>
      </p:pic>
    </p:spTree>
    <p:extLst>
      <p:ext uri="{BB962C8B-B14F-4D97-AF65-F5344CB8AC3E}">
        <p14:creationId xmlns:p14="http://schemas.microsoft.com/office/powerpoint/2010/main" val="76348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1"/>
      <p:bldP spid="21"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B409D503-4F12-4D02-A1D4-4408B1A4AA30}"/>
              </a:ext>
            </a:extLst>
          </p:cNvPr>
          <p:cNvPicPr>
            <a:picLocks noChangeAspect="1"/>
          </p:cNvPicPr>
          <p:nvPr/>
        </p:nvPicPr>
        <p:blipFill>
          <a:blip r:embed="rId2"/>
          <a:stretch>
            <a:fillRect/>
          </a:stretch>
        </p:blipFill>
        <p:spPr>
          <a:xfrm>
            <a:off x="6394157" y="4331732"/>
            <a:ext cx="409575" cy="666750"/>
          </a:xfrm>
          <a:prstGeom prst="rect">
            <a:avLst/>
          </a:prstGeom>
        </p:spPr>
      </p:pic>
      <p:sp>
        <p:nvSpPr>
          <p:cNvPr id="2" name="Title 1">
            <a:extLst>
              <a:ext uri="{FF2B5EF4-FFF2-40B4-BE49-F238E27FC236}">
                <a16:creationId xmlns:a16="http://schemas.microsoft.com/office/drawing/2014/main" id="{B0C5C727-5240-8347-B69F-11EFBBE9D5F9}"/>
              </a:ext>
            </a:extLst>
          </p:cNvPr>
          <p:cNvSpPr>
            <a:spLocks noGrp="1"/>
          </p:cNvSpPr>
          <p:nvPr>
            <p:ph type="title"/>
          </p:nvPr>
        </p:nvSpPr>
        <p:spPr/>
        <p:txBody>
          <a:bodyPr/>
          <a:lstStyle/>
          <a:p>
            <a:r>
              <a:rPr lang="en-US" dirty="0"/>
              <a:t>Exploring a Wumpus World</a:t>
            </a:r>
          </a:p>
        </p:txBody>
      </p:sp>
      <p:sp>
        <p:nvSpPr>
          <p:cNvPr id="4" name="Slide Number Placeholder 3">
            <a:extLst>
              <a:ext uri="{FF2B5EF4-FFF2-40B4-BE49-F238E27FC236}">
                <a16:creationId xmlns:a16="http://schemas.microsoft.com/office/drawing/2014/main" id="{2CE1615C-246D-954A-9104-389251F796CF}"/>
              </a:ext>
            </a:extLst>
          </p:cNvPr>
          <p:cNvSpPr>
            <a:spLocks noGrp="1"/>
          </p:cNvSpPr>
          <p:nvPr>
            <p:ph type="sldNum" sz="quarter" idx="12"/>
          </p:nvPr>
        </p:nvSpPr>
        <p:spPr/>
        <p:txBody>
          <a:bodyPr/>
          <a:lstStyle/>
          <a:p>
            <a:pPr>
              <a:defRPr/>
            </a:pPr>
            <a:fld id="{CCF77436-EC8C-4AA7-8F7E-35D67B363DD7}" type="slidenum">
              <a:rPr lang="en-US" smtClean="0"/>
              <a:pPr>
                <a:defRPr/>
              </a:pPr>
              <a:t>27</a:t>
            </a:fld>
            <a:endParaRPr lang="en-US" dirty="0"/>
          </a:p>
        </p:txBody>
      </p:sp>
      <p:graphicFrame>
        <p:nvGraphicFramePr>
          <p:cNvPr id="5" name="Table 4">
            <a:extLst>
              <a:ext uri="{FF2B5EF4-FFF2-40B4-BE49-F238E27FC236}">
                <a16:creationId xmlns:a16="http://schemas.microsoft.com/office/drawing/2014/main" id="{56348D59-4B48-F847-A65A-43640DF45C6D}"/>
              </a:ext>
            </a:extLst>
          </p:cNvPr>
          <p:cNvGraphicFramePr>
            <a:graphicFrameLocks noGrp="1" noChangeAspect="1"/>
          </p:cNvGraphicFramePr>
          <p:nvPr/>
        </p:nvGraphicFramePr>
        <p:xfrm>
          <a:off x="3581400" y="1447800"/>
          <a:ext cx="5105400" cy="4953000"/>
        </p:xfrm>
        <a:graphic>
          <a:graphicData uri="http://schemas.openxmlformats.org/drawingml/2006/table">
            <a:tbl>
              <a:tblPr firstRow="1" bandRow="1">
                <a:tableStyleId>{5940675A-B579-460E-94D1-54222C63F5DA}</a:tableStyleId>
              </a:tblPr>
              <a:tblGrid>
                <a:gridCol w="1276350">
                  <a:extLst>
                    <a:ext uri="{9D8B030D-6E8A-4147-A177-3AD203B41FA5}">
                      <a16:colId xmlns:a16="http://schemas.microsoft.com/office/drawing/2014/main" val="2932926781"/>
                    </a:ext>
                  </a:extLst>
                </a:gridCol>
                <a:gridCol w="1276350">
                  <a:extLst>
                    <a:ext uri="{9D8B030D-6E8A-4147-A177-3AD203B41FA5}">
                      <a16:colId xmlns:a16="http://schemas.microsoft.com/office/drawing/2014/main" val="1626569003"/>
                    </a:ext>
                  </a:extLst>
                </a:gridCol>
                <a:gridCol w="1276350">
                  <a:extLst>
                    <a:ext uri="{9D8B030D-6E8A-4147-A177-3AD203B41FA5}">
                      <a16:colId xmlns:a16="http://schemas.microsoft.com/office/drawing/2014/main" val="900683934"/>
                    </a:ext>
                  </a:extLst>
                </a:gridCol>
                <a:gridCol w="1276350">
                  <a:extLst>
                    <a:ext uri="{9D8B030D-6E8A-4147-A177-3AD203B41FA5}">
                      <a16:colId xmlns:a16="http://schemas.microsoft.com/office/drawing/2014/main" val="1828140126"/>
                    </a:ext>
                  </a:extLst>
                </a:gridCol>
              </a:tblGrid>
              <a:tr h="123825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3444034822"/>
                  </a:ext>
                </a:extLst>
              </a:tr>
              <a:tr h="123825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877381475"/>
                  </a:ext>
                </a:extLst>
              </a:tr>
              <a:tr h="123825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446117342"/>
                  </a:ext>
                </a:extLst>
              </a:tr>
              <a:tr h="123825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2186478744"/>
                  </a:ext>
                </a:extLst>
              </a:tr>
            </a:tbl>
          </a:graphicData>
        </a:graphic>
      </p:graphicFrame>
      <p:sp>
        <p:nvSpPr>
          <p:cNvPr id="8" name="Rectangle 7">
            <a:extLst>
              <a:ext uri="{FF2B5EF4-FFF2-40B4-BE49-F238E27FC236}">
                <a16:creationId xmlns:a16="http://schemas.microsoft.com/office/drawing/2014/main" id="{8032650C-680C-214E-BE8F-FD4C5FA97114}"/>
              </a:ext>
            </a:extLst>
          </p:cNvPr>
          <p:cNvSpPr/>
          <p:nvPr/>
        </p:nvSpPr>
        <p:spPr>
          <a:xfrm>
            <a:off x="3581400" y="5117068"/>
            <a:ext cx="481222" cy="369332"/>
          </a:xfrm>
          <a:prstGeom prst="rect">
            <a:avLst/>
          </a:prstGeom>
        </p:spPr>
        <p:txBody>
          <a:bodyPr wrap="none">
            <a:spAutoFit/>
          </a:bodyPr>
          <a:lstStyle/>
          <a:p>
            <a:r>
              <a:rPr lang="en-US" dirty="0">
                <a:latin typeface="Candara" panose="020E0502030303020204" pitchFamily="34" charset="0"/>
              </a:rPr>
              <a:t>OK</a:t>
            </a:r>
          </a:p>
        </p:txBody>
      </p:sp>
      <p:sp>
        <p:nvSpPr>
          <p:cNvPr id="9" name="Rectangle 8">
            <a:extLst>
              <a:ext uri="{FF2B5EF4-FFF2-40B4-BE49-F238E27FC236}">
                <a16:creationId xmlns:a16="http://schemas.microsoft.com/office/drawing/2014/main" id="{B52CB7FA-8432-BB4F-87E8-4C4E8B2A1D98}"/>
              </a:ext>
            </a:extLst>
          </p:cNvPr>
          <p:cNvSpPr/>
          <p:nvPr/>
        </p:nvSpPr>
        <p:spPr>
          <a:xfrm>
            <a:off x="3581400" y="3962400"/>
            <a:ext cx="487680" cy="369332"/>
          </a:xfrm>
          <a:prstGeom prst="rect">
            <a:avLst/>
          </a:prstGeom>
        </p:spPr>
        <p:txBody>
          <a:bodyPr wrap="square">
            <a:spAutoFit/>
          </a:bodyPr>
          <a:lstStyle/>
          <a:p>
            <a:r>
              <a:rPr lang="en-US" dirty="0">
                <a:latin typeface="Candara" panose="020E0502030303020204" pitchFamily="34" charset="0"/>
              </a:rPr>
              <a:t>OK</a:t>
            </a:r>
          </a:p>
        </p:txBody>
      </p:sp>
      <p:sp>
        <p:nvSpPr>
          <p:cNvPr id="10" name="Rectangle 9">
            <a:extLst>
              <a:ext uri="{FF2B5EF4-FFF2-40B4-BE49-F238E27FC236}">
                <a16:creationId xmlns:a16="http://schemas.microsoft.com/office/drawing/2014/main" id="{E68A1CA0-3680-1042-85BC-A3C36AF5A88F}"/>
              </a:ext>
            </a:extLst>
          </p:cNvPr>
          <p:cNvSpPr/>
          <p:nvPr/>
        </p:nvSpPr>
        <p:spPr>
          <a:xfrm>
            <a:off x="4876800" y="5117068"/>
            <a:ext cx="481222" cy="369332"/>
          </a:xfrm>
          <a:prstGeom prst="rect">
            <a:avLst/>
          </a:prstGeom>
        </p:spPr>
        <p:txBody>
          <a:bodyPr wrap="square">
            <a:spAutoFit/>
          </a:bodyPr>
          <a:lstStyle/>
          <a:p>
            <a:r>
              <a:rPr lang="en-US" dirty="0">
                <a:latin typeface="Candara" panose="020E0502030303020204" pitchFamily="34" charset="0"/>
              </a:rPr>
              <a:t>OK</a:t>
            </a:r>
          </a:p>
        </p:txBody>
      </p:sp>
      <p:sp>
        <p:nvSpPr>
          <p:cNvPr id="3" name="Up Arrow 2">
            <a:extLst>
              <a:ext uri="{FF2B5EF4-FFF2-40B4-BE49-F238E27FC236}">
                <a16:creationId xmlns:a16="http://schemas.microsoft.com/office/drawing/2014/main" id="{4A398F65-4705-FB46-9490-BA437EF07E81}"/>
              </a:ext>
            </a:extLst>
          </p:cNvPr>
          <p:cNvSpPr/>
          <p:nvPr/>
        </p:nvSpPr>
        <p:spPr>
          <a:xfrm rot="10800000">
            <a:off x="4152900" y="4953000"/>
            <a:ext cx="152400" cy="533400"/>
          </a:xfrm>
          <a:prstGeom prst="upArrow">
            <a:avLst/>
          </a:prstGeom>
          <a:solidFill>
            <a:schemeClr val="bg2"/>
          </a:solidFill>
          <a:ln w="38100">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11" name="Rectangle 10">
            <a:extLst>
              <a:ext uri="{FF2B5EF4-FFF2-40B4-BE49-F238E27FC236}">
                <a16:creationId xmlns:a16="http://schemas.microsoft.com/office/drawing/2014/main" id="{19587739-FB00-0943-A725-098547461E0D}"/>
              </a:ext>
            </a:extLst>
          </p:cNvPr>
          <p:cNvSpPr/>
          <p:nvPr/>
        </p:nvSpPr>
        <p:spPr>
          <a:xfrm>
            <a:off x="4069080" y="3943588"/>
            <a:ext cx="883920" cy="369332"/>
          </a:xfrm>
          <a:prstGeom prst="rect">
            <a:avLst/>
          </a:prstGeom>
        </p:spPr>
        <p:txBody>
          <a:bodyPr wrap="square">
            <a:spAutoFit/>
          </a:bodyPr>
          <a:lstStyle/>
          <a:p>
            <a:r>
              <a:rPr lang="en-US" dirty="0">
                <a:latin typeface="Candara" panose="020E0502030303020204" pitchFamily="34" charset="0"/>
              </a:rPr>
              <a:t>Breeze</a:t>
            </a:r>
          </a:p>
        </p:txBody>
      </p:sp>
      <p:sp>
        <p:nvSpPr>
          <p:cNvPr id="14" name="Up Arrow 13">
            <a:extLst>
              <a:ext uri="{FF2B5EF4-FFF2-40B4-BE49-F238E27FC236}">
                <a16:creationId xmlns:a16="http://schemas.microsoft.com/office/drawing/2014/main" id="{513C5A05-9856-A34A-AF2F-2515B157DDF1}"/>
              </a:ext>
            </a:extLst>
          </p:cNvPr>
          <p:cNvSpPr/>
          <p:nvPr/>
        </p:nvSpPr>
        <p:spPr>
          <a:xfrm rot="5400000">
            <a:off x="4762500" y="5524500"/>
            <a:ext cx="152400" cy="533400"/>
          </a:xfrm>
          <a:prstGeom prst="upArrow">
            <a:avLst/>
          </a:prstGeom>
          <a:solidFill>
            <a:schemeClr val="bg2"/>
          </a:solidFill>
          <a:ln w="38100">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15" name="Rectangle 14">
            <a:extLst>
              <a:ext uri="{FF2B5EF4-FFF2-40B4-BE49-F238E27FC236}">
                <a16:creationId xmlns:a16="http://schemas.microsoft.com/office/drawing/2014/main" id="{BA5D3404-8072-154D-BF80-2B5AA02D8606}"/>
              </a:ext>
            </a:extLst>
          </p:cNvPr>
          <p:cNvSpPr/>
          <p:nvPr/>
        </p:nvSpPr>
        <p:spPr>
          <a:xfrm>
            <a:off x="5486376" y="5117068"/>
            <a:ext cx="762024" cy="369332"/>
          </a:xfrm>
          <a:prstGeom prst="rect">
            <a:avLst/>
          </a:prstGeom>
        </p:spPr>
        <p:txBody>
          <a:bodyPr wrap="square">
            <a:spAutoFit/>
          </a:bodyPr>
          <a:lstStyle/>
          <a:p>
            <a:r>
              <a:rPr lang="en-US" dirty="0">
                <a:latin typeface="Candara" panose="020E0502030303020204" pitchFamily="34" charset="0"/>
              </a:rPr>
              <a:t>Smell</a:t>
            </a:r>
          </a:p>
        </p:txBody>
      </p:sp>
      <p:sp>
        <p:nvSpPr>
          <p:cNvPr id="18" name="Rectangle 17">
            <a:extLst>
              <a:ext uri="{FF2B5EF4-FFF2-40B4-BE49-F238E27FC236}">
                <a16:creationId xmlns:a16="http://schemas.microsoft.com/office/drawing/2014/main" id="{D92571F4-FBD9-0A46-90BA-2D4A9B3D3174}"/>
              </a:ext>
            </a:extLst>
          </p:cNvPr>
          <p:cNvSpPr/>
          <p:nvPr/>
        </p:nvSpPr>
        <p:spPr>
          <a:xfrm>
            <a:off x="5638824" y="3962400"/>
            <a:ext cx="496252" cy="369332"/>
          </a:xfrm>
          <a:prstGeom prst="rect">
            <a:avLst/>
          </a:prstGeom>
        </p:spPr>
        <p:txBody>
          <a:bodyPr wrap="square">
            <a:spAutoFit/>
          </a:bodyPr>
          <a:lstStyle/>
          <a:p>
            <a:r>
              <a:rPr lang="en-US" dirty="0">
                <a:latin typeface="Candara" panose="020E0502030303020204" pitchFamily="34" charset="0"/>
              </a:rPr>
              <a:t>OK</a:t>
            </a:r>
          </a:p>
        </p:txBody>
      </p:sp>
      <p:sp>
        <p:nvSpPr>
          <p:cNvPr id="19" name="Rectangle 18">
            <a:extLst>
              <a:ext uri="{FF2B5EF4-FFF2-40B4-BE49-F238E27FC236}">
                <a16:creationId xmlns:a16="http://schemas.microsoft.com/office/drawing/2014/main" id="{B7DC0076-93FB-CB46-8958-7617DEC4B2D1}"/>
              </a:ext>
            </a:extLst>
          </p:cNvPr>
          <p:cNvSpPr/>
          <p:nvPr/>
        </p:nvSpPr>
        <p:spPr>
          <a:xfrm>
            <a:off x="6400800" y="5105400"/>
            <a:ext cx="1203936" cy="369332"/>
          </a:xfrm>
          <a:prstGeom prst="rect">
            <a:avLst/>
          </a:prstGeom>
        </p:spPr>
        <p:txBody>
          <a:bodyPr wrap="square">
            <a:spAutoFit/>
          </a:bodyPr>
          <a:lstStyle/>
          <a:p>
            <a:r>
              <a:rPr lang="en-US" dirty="0">
                <a:latin typeface="Candara" panose="020E0502030303020204" pitchFamily="34" charset="0"/>
              </a:rPr>
              <a:t>Wumpus</a:t>
            </a:r>
          </a:p>
        </p:txBody>
      </p:sp>
      <p:sp>
        <p:nvSpPr>
          <p:cNvPr id="20" name="Rectangle 19">
            <a:extLst>
              <a:ext uri="{FF2B5EF4-FFF2-40B4-BE49-F238E27FC236}">
                <a16:creationId xmlns:a16="http://schemas.microsoft.com/office/drawing/2014/main" id="{3028D132-3292-AA4F-B8CE-FEE1B6AB1BBC}"/>
              </a:ext>
            </a:extLst>
          </p:cNvPr>
          <p:cNvSpPr/>
          <p:nvPr/>
        </p:nvSpPr>
        <p:spPr>
          <a:xfrm>
            <a:off x="4373880" y="2667000"/>
            <a:ext cx="579120" cy="369332"/>
          </a:xfrm>
          <a:prstGeom prst="rect">
            <a:avLst/>
          </a:prstGeom>
        </p:spPr>
        <p:txBody>
          <a:bodyPr wrap="square">
            <a:spAutoFit/>
          </a:bodyPr>
          <a:lstStyle/>
          <a:p>
            <a:r>
              <a:rPr lang="en-US" dirty="0">
                <a:latin typeface="Candara" panose="020E0502030303020204" pitchFamily="34" charset="0"/>
              </a:rPr>
              <a:t>Pit</a:t>
            </a:r>
          </a:p>
        </p:txBody>
      </p:sp>
      <p:sp>
        <p:nvSpPr>
          <p:cNvPr id="21" name="Rectangle 20">
            <a:extLst>
              <a:ext uri="{FF2B5EF4-FFF2-40B4-BE49-F238E27FC236}">
                <a16:creationId xmlns:a16="http://schemas.microsoft.com/office/drawing/2014/main" id="{29C5B6BB-9547-8D4F-AC14-E5F55763B23E}"/>
              </a:ext>
            </a:extLst>
          </p:cNvPr>
          <p:cNvSpPr/>
          <p:nvPr/>
        </p:nvSpPr>
        <p:spPr>
          <a:xfrm>
            <a:off x="5638800" y="2667000"/>
            <a:ext cx="533400" cy="369332"/>
          </a:xfrm>
          <a:prstGeom prst="rect">
            <a:avLst/>
          </a:prstGeom>
        </p:spPr>
        <p:txBody>
          <a:bodyPr wrap="square">
            <a:spAutoFit/>
          </a:bodyPr>
          <a:lstStyle/>
          <a:p>
            <a:r>
              <a:rPr lang="en-US" dirty="0">
                <a:latin typeface="Candara" panose="020E0502030303020204" pitchFamily="34" charset="0"/>
              </a:rPr>
              <a:t>OK</a:t>
            </a:r>
          </a:p>
        </p:txBody>
      </p:sp>
      <p:sp>
        <p:nvSpPr>
          <p:cNvPr id="22" name="Rectangle 21">
            <a:extLst>
              <a:ext uri="{FF2B5EF4-FFF2-40B4-BE49-F238E27FC236}">
                <a16:creationId xmlns:a16="http://schemas.microsoft.com/office/drawing/2014/main" id="{BE7AF43A-3315-6340-A755-3F20F5BCABD9}"/>
              </a:ext>
            </a:extLst>
          </p:cNvPr>
          <p:cNvSpPr/>
          <p:nvPr/>
        </p:nvSpPr>
        <p:spPr>
          <a:xfrm>
            <a:off x="6934200" y="3974068"/>
            <a:ext cx="496252" cy="369332"/>
          </a:xfrm>
          <a:prstGeom prst="rect">
            <a:avLst/>
          </a:prstGeom>
        </p:spPr>
        <p:txBody>
          <a:bodyPr wrap="square">
            <a:spAutoFit/>
          </a:bodyPr>
          <a:lstStyle/>
          <a:p>
            <a:r>
              <a:rPr lang="en-US" dirty="0">
                <a:latin typeface="Candara" panose="020E0502030303020204" pitchFamily="34" charset="0"/>
              </a:rPr>
              <a:t>OK</a:t>
            </a:r>
          </a:p>
        </p:txBody>
      </p:sp>
      <p:sp>
        <p:nvSpPr>
          <p:cNvPr id="23" name="Up Arrow 22">
            <a:extLst>
              <a:ext uri="{FF2B5EF4-FFF2-40B4-BE49-F238E27FC236}">
                <a16:creationId xmlns:a16="http://schemas.microsoft.com/office/drawing/2014/main" id="{1147F626-D8CF-9241-B8A6-8D44CC15876E}"/>
              </a:ext>
            </a:extLst>
          </p:cNvPr>
          <p:cNvSpPr/>
          <p:nvPr/>
        </p:nvSpPr>
        <p:spPr>
          <a:xfrm>
            <a:off x="5410201" y="4953000"/>
            <a:ext cx="152400" cy="533400"/>
          </a:xfrm>
          <a:prstGeom prst="upArrow">
            <a:avLst/>
          </a:prstGeom>
          <a:solidFill>
            <a:schemeClr val="bg2"/>
          </a:solidFill>
          <a:ln w="38100">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24" name="Up Arrow 23">
            <a:extLst>
              <a:ext uri="{FF2B5EF4-FFF2-40B4-BE49-F238E27FC236}">
                <a16:creationId xmlns:a16="http://schemas.microsoft.com/office/drawing/2014/main" id="{2F269A18-F63A-F24F-B3D7-C236C2225F2A}"/>
              </a:ext>
            </a:extLst>
          </p:cNvPr>
          <p:cNvSpPr/>
          <p:nvPr/>
        </p:nvSpPr>
        <p:spPr>
          <a:xfrm rot="5400000">
            <a:off x="6057900" y="4381500"/>
            <a:ext cx="152400" cy="533400"/>
          </a:xfrm>
          <a:prstGeom prst="upArrow">
            <a:avLst/>
          </a:prstGeom>
          <a:solidFill>
            <a:schemeClr val="bg2"/>
          </a:solidFill>
          <a:ln w="38100">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49EFAC90-FE44-FB41-A98E-1943E65FF26C}"/>
              </a:ext>
            </a:extLst>
          </p:cNvPr>
          <p:cNvSpPr/>
          <p:nvPr/>
        </p:nvSpPr>
        <p:spPr>
          <a:xfrm>
            <a:off x="6659880" y="4186989"/>
            <a:ext cx="883920" cy="923330"/>
          </a:xfrm>
          <a:prstGeom prst="rect">
            <a:avLst/>
          </a:prstGeom>
        </p:spPr>
        <p:txBody>
          <a:bodyPr wrap="square">
            <a:spAutoFit/>
          </a:bodyPr>
          <a:lstStyle/>
          <a:p>
            <a:r>
              <a:rPr lang="en-US" dirty="0">
                <a:latin typeface="Candara" panose="020E0502030303020204" pitchFamily="34" charset="0"/>
              </a:rPr>
              <a:t>Breeze</a:t>
            </a:r>
          </a:p>
          <a:p>
            <a:r>
              <a:rPr lang="en-US" dirty="0">
                <a:latin typeface="Candara" panose="020E0502030303020204" pitchFamily="34" charset="0"/>
              </a:rPr>
              <a:t>Glitter</a:t>
            </a:r>
          </a:p>
          <a:p>
            <a:r>
              <a:rPr lang="en-US" dirty="0">
                <a:latin typeface="Candara" panose="020E0502030303020204" pitchFamily="34" charset="0"/>
              </a:rPr>
              <a:t>Smell</a:t>
            </a:r>
          </a:p>
        </p:txBody>
      </p:sp>
    </p:spTree>
    <p:extLst>
      <p:ext uri="{BB962C8B-B14F-4D97-AF65-F5344CB8AC3E}">
        <p14:creationId xmlns:p14="http://schemas.microsoft.com/office/powerpoint/2010/main" val="59228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Placeholder 2"/>
          <p:cNvSpPr>
            <a:spLocks noGrp="1"/>
          </p:cNvSpPr>
          <p:nvPr>
            <p:ph type="body" idx="1"/>
          </p:nvPr>
        </p:nvSpPr>
        <p:spPr>
          <a:xfrm>
            <a:off x="2743200" y="1295400"/>
            <a:ext cx="6705600" cy="3429000"/>
          </a:xfrm>
        </p:spPr>
        <p:txBody>
          <a:bodyPr anchor="ctr">
            <a:normAutofit/>
          </a:bodyPr>
          <a:lstStyle/>
          <a:p>
            <a:pPr marL="11113" indent="-11113" algn="ctr"/>
            <a:r>
              <a:rPr lang="en-US" sz="4000" dirty="0">
                <a:solidFill>
                  <a:srgbClr val="FF0000"/>
                </a:solidFill>
                <a:ea typeface="ＭＳ Ｐゴシック" pitchFamily="34" charset="-128"/>
              </a:rPr>
              <a:t>Given a KB, how can we check if an inference is true?</a:t>
            </a:r>
          </a:p>
        </p:txBody>
      </p:sp>
      <p:sp>
        <p:nvSpPr>
          <p:cNvPr id="2" name="Slide Number Placeholder 1">
            <a:extLst>
              <a:ext uri="{FF2B5EF4-FFF2-40B4-BE49-F238E27FC236}">
                <a16:creationId xmlns:a16="http://schemas.microsoft.com/office/drawing/2014/main" id="{63D37AF3-811B-41EA-BEF0-F5C8B553BBE6}"/>
              </a:ext>
            </a:extLst>
          </p:cNvPr>
          <p:cNvSpPr>
            <a:spLocks noGrp="1"/>
          </p:cNvSpPr>
          <p:nvPr>
            <p:ph type="sldNum" sz="quarter" idx="11"/>
          </p:nvPr>
        </p:nvSpPr>
        <p:spPr/>
        <p:txBody>
          <a:bodyPr/>
          <a:lstStyle/>
          <a:p>
            <a:pPr>
              <a:defRPr/>
            </a:pPr>
            <a:fld id="{91C9A2D8-CE00-47B3-8EEF-98020CE2C9E1}" type="slidenum">
              <a:rPr lang="en-US" smtClean="0"/>
              <a:pPr>
                <a:defRPr/>
              </a:pPr>
              <a:t>28</a:t>
            </a:fld>
            <a:endParaRPr lang="en-US" dirty="0"/>
          </a:p>
        </p:txBody>
      </p:sp>
    </p:spTree>
    <p:extLst>
      <p:ext uri="{BB962C8B-B14F-4D97-AF65-F5344CB8AC3E}">
        <p14:creationId xmlns:p14="http://schemas.microsoft.com/office/powerpoint/2010/main" val="787405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B44D-FFBE-4FD4-8E8A-DE2C03432B3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1B1ECAA-DA4F-459A-ACC6-91BD68861CAD}"/>
              </a:ext>
            </a:extLst>
          </p:cNvPr>
          <p:cNvSpPr>
            <a:spLocks noGrp="1"/>
          </p:cNvSpPr>
          <p:nvPr>
            <p:ph idx="1"/>
          </p:nvPr>
        </p:nvSpPr>
        <p:spPr/>
        <p:txBody>
          <a:bodyPr/>
          <a:lstStyle/>
          <a:p>
            <a:r>
              <a:rPr lang="en-US" dirty="0"/>
              <a:t>Knowledge-based Agents</a:t>
            </a:r>
          </a:p>
          <a:p>
            <a:r>
              <a:rPr lang="en-US" dirty="0"/>
              <a:t>Propositional Logic</a:t>
            </a:r>
          </a:p>
          <a:p>
            <a:pPr lvl="1"/>
            <a:r>
              <a:rPr lang="en-US" dirty="0"/>
              <a:t>Basics</a:t>
            </a:r>
          </a:p>
          <a:p>
            <a:pPr lvl="1"/>
            <a:r>
              <a:rPr lang="en-US" dirty="0"/>
              <a:t>Propositional Theorem Proving</a:t>
            </a:r>
          </a:p>
        </p:txBody>
      </p:sp>
      <p:sp>
        <p:nvSpPr>
          <p:cNvPr id="4" name="Slide Number Placeholder 3">
            <a:extLst>
              <a:ext uri="{FF2B5EF4-FFF2-40B4-BE49-F238E27FC236}">
                <a16:creationId xmlns:a16="http://schemas.microsoft.com/office/drawing/2014/main" id="{3ACD25EB-491A-45A0-937D-B76D9C098DBA}"/>
              </a:ext>
            </a:extLst>
          </p:cNvPr>
          <p:cNvSpPr>
            <a:spLocks noGrp="1"/>
          </p:cNvSpPr>
          <p:nvPr>
            <p:ph type="sldNum" sz="quarter" idx="12"/>
          </p:nvPr>
        </p:nvSpPr>
        <p:spPr/>
        <p:txBody>
          <a:bodyPr/>
          <a:lstStyle/>
          <a:p>
            <a:pPr>
              <a:defRPr/>
            </a:pPr>
            <a:fld id="{CCF77436-EC8C-4AA7-8F7E-35D67B363DD7}" type="slidenum">
              <a:rPr lang="en-US" smtClean="0"/>
              <a:pPr>
                <a:defRPr/>
              </a:pPr>
              <a:t>29</a:t>
            </a:fld>
            <a:endParaRPr lang="en-US" dirty="0"/>
          </a:p>
        </p:txBody>
      </p:sp>
    </p:spTree>
    <p:extLst>
      <p:ext uri="{BB962C8B-B14F-4D97-AF65-F5344CB8AC3E}">
        <p14:creationId xmlns:p14="http://schemas.microsoft.com/office/powerpoint/2010/main" val="266867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B44D-FFBE-4FD4-8E8A-DE2C03432B3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1B1ECAA-DA4F-459A-ACC6-91BD68861CAD}"/>
              </a:ext>
            </a:extLst>
          </p:cNvPr>
          <p:cNvSpPr>
            <a:spLocks noGrp="1"/>
          </p:cNvSpPr>
          <p:nvPr>
            <p:ph idx="1"/>
          </p:nvPr>
        </p:nvSpPr>
        <p:spPr/>
        <p:txBody>
          <a:bodyPr/>
          <a:lstStyle/>
          <a:p>
            <a:r>
              <a:rPr lang="en-US" dirty="0"/>
              <a:t>Knowledge-based Agents</a:t>
            </a:r>
          </a:p>
        </p:txBody>
      </p:sp>
      <p:sp>
        <p:nvSpPr>
          <p:cNvPr id="4" name="Slide Number Placeholder 3">
            <a:extLst>
              <a:ext uri="{FF2B5EF4-FFF2-40B4-BE49-F238E27FC236}">
                <a16:creationId xmlns:a16="http://schemas.microsoft.com/office/drawing/2014/main" id="{3ACD25EB-491A-45A0-937D-B76D9C098DBA}"/>
              </a:ext>
            </a:extLst>
          </p:cNvPr>
          <p:cNvSpPr>
            <a:spLocks noGrp="1"/>
          </p:cNvSpPr>
          <p:nvPr>
            <p:ph type="sldNum" sz="quarter" idx="12"/>
          </p:nvPr>
        </p:nvSpPr>
        <p:spPr/>
        <p:txBody>
          <a:bodyPr/>
          <a:lstStyle/>
          <a:p>
            <a:pPr>
              <a:defRPr/>
            </a:pPr>
            <a:fld id="{CCF77436-EC8C-4AA7-8F7E-35D67B363DD7}" type="slidenum">
              <a:rPr lang="en-US" smtClean="0"/>
              <a:pPr>
                <a:defRPr/>
              </a:pPr>
              <a:t>3</a:t>
            </a:fld>
            <a:endParaRPr lang="en-US" dirty="0"/>
          </a:p>
        </p:txBody>
      </p:sp>
    </p:spTree>
    <p:extLst>
      <p:ext uri="{BB962C8B-B14F-4D97-AF65-F5344CB8AC3E}">
        <p14:creationId xmlns:p14="http://schemas.microsoft.com/office/powerpoint/2010/main" val="1808835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EDC19-DC25-4A1B-9050-54803D7CC9F3}"/>
              </a:ext>
            </a:extLst>
          </p:cNvPr>
          <p:cNvSpPr>
            <a:spLocks noGrp="1"/>
          </p:cNvSpPr>
          <p:nvPr>
            <p:ph type="title"/>
          </p:nvPr>
        </p:nvSpPr>
        <p:spPr>
          <a:xfrm>
            <a:off x="609600" y="76200"/>
            <a:ext cx="10972800" cy="987552"/>
          </a:xfrm>
        </p:spPr>
        <p:txBody>
          <a:bodyPr/>
          <a:lstStyle/>
          <a:p>
            <a:r>
              <a:rPr lang="en-US" dirty="0"/>
              <a:t>A Knowledge-based Agent</a:t>
            </a:r>
          </a:p>
        </p:txBody>
      </p:sp>
      <p:sp>
        <p:nvSpPr>
          <p:cNvPr id="12" name="Content Placeholder 11">
            <a:extLst>
              <a:ext uri="{FF2B5EF4-FFF2-40B4-BE49-F238E27FC236}">
                <a16:creationId xmlns:a16="http://schemas.microsoft.com/office/drawing/2014/main" id="{0FE7943C-C297-4F05-B566-FD40B91A4C13}"/>
              </a:ext>
            </a:extLst>
          </p:cNvPr>
          <p:cNvSpPr>
            <a:spLocks noGrp="1"/>
          </p:cNvSpPr>
          <p:nvPr>
            <p:ph idx="1"/>
          </p:nvPr>
        </p:nvSpPr>
        <p:spPr>
          <a:xfrm>
            <a:off x="609600" y="3084886"/>
            <a:ext cx="10972800" cy="3468313"/>
          </a:xfrm>
        </p:spPr>
        <p:txBody>
          <a:bodyPr>
            <a:normAutofit/>
          </a:bodyPr>
          <a:lstStyle/>
          <a:p>
            <a:r>
              <a:rPr lang="en-US" dirty="0"/>
              <a:t>Knowledge base (KB): </a:t>
            </a:r>
          </a:p>
          <a:p>
            <a:pPr lvl="1"/>
            <a:r>
              <a:rPr lang="en-US" dirty="0"/>
              <a:t>Stores knowledge, which is represented by sentences in a particular knowledge representation language.</a:t>
            </a:r>
          </a:p>
          <a:p>
            <a:r>
              <a:rPr lang="en-US" dirty="0"/>
              <a:t>Inference engine: </a:t>
            </a:r>
          </a:p>
          <a:p>
            <a:pPr lvl="1"/>
            <a:r>
              <a:rPr lang="en-US" dirty="0"/>
              <a:t>Draws conclusions in new sentences to answer questions, solve problems, or suggest actions to perform to achieve goals.</a:t>
            </a:r>
          </a:p>
          <a:p>
            <a:pPr lvl="1"/>
            <a:endParaRPr lang="en-US" dirty="0"/>
          </a:p>
        </p:txBody>
      </p:sp>
      <p:sp>
        <p:nvSpPr>
          <p:cNvPr id="4" name="Slide Number Placeholder 3">
            <a:extLst>
              <a:ext uri="{FF2B5EF4-FFF2-40B4-BE49-F238E27FC236}">
                <a16:creationId xmlns:a16="http://schemas.microsoft.com/office/drawing/2014/main" id="{D1200E2D-8157-461A-9F2B-B954E8B39DE7}"/>
              </a:ext>
            </a:extLst>
          </p:cNvPr>
          <p:cNvSpPr>
            <a:spLocks noGrp="1"/>
          </p:cNvSpPr>
          <p:nvPr>
            <p:ph type="sldNum" sz="quarter" idx="12"/>
          </p:nvPr>
        </p:nvSpPr>
        <p:spPr>
          <a:xfrm>
            <a:off x="10939195" y="6583680"/>
            <a:ext cx="978485" cy="274320"/>
          </a:xfrm>
        </p:spPr>
        <p:txBody>
          <a:bodyPr/>
          <a:lstStyle/>
          <a:p>
            <a:fld id="{CCF77436-EC8C-4AA7-8F7E-35D67B363DD7}" type="slidenum">
              <a:rPr lang="en-US" smtClean="0"/>
              <a:pPr/>
              <a:t>30</a:t>
            </a:fld>
            <a:endParaRPr lang="en-US" dirty="0"/>
          </a:p>
        </p:txBody>
      </p:sp>
      <p:sp>
        <p:nvSpPr>
          <p:cNvPr id="16" name="Oval 15">
            <a:extLst>
              <a:ext uri="{FF2B5EF4-FFF2-40B4-BE49-F238E27FC236}">
                <a16:creationId xmlns:a16="http://schemas.microsoft.com/office/drawing/2014/main" id="{81A5B6CD-3012-DB4D-AADC-60FED9E3F6FD}"/>
              </a:ext>
            </a:extLst>
          </p:cNvPr>
          <p:cNvSpPr/>
          <p:nvPr/>
        </p:nvSpPr>
        <p:spPr>
          <a:xfrm>
            <a:off x="3634303" y="1772193"/>
            <a:ext cx="867230" cy="613083"/>
          </a:xfrm>
          <a:prstGeom prst="ellipse">
            <a:avLst/>
          </a:prstGeom>
          <a:ln w="25400">
            <a:solidFill>
              <a:srgbClr val="00206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dirty="0">
                <a:latin typeface="Candara" panose="020E0502030303020204" pitchFamily="34" charset="0"/>
              </a:rPr>
              <a:t>KB</a:t>
            </a:r>
          </a:p>
        </p:txBody>
      </p:sp>
      <p:sp>
        <p:nvSpPr>
          <p:cNvPr id="17" name="Rectangle 16">
            <a:extLst>
              <a:ext uri="{FF2B5EF4-FFF2-40B4-BE49-F238E27FC236}">
                <a16:creationId xmlns:a16="http://schemas.microsoft.com/office/drawing/2014/main" id="{29DDE860-5B1D-3145-B2D4-C54C105EDFA3}"/>
              </a:ext>
            </a:extLst>
          </p:cNvPr>
          <p:cNvSpPr/>
          <p:nvPr/>
        </p:nvSpPr>
        <p:spPr>
          <a:xfrm>
            <a:off x="4876800" y="1607221"/>
            <a:ext cx="1473004" cy="946818"/>
          </a:xfrm>
          <a:prstGeom prst="rect">
            <a:avLst/>
          </a:prstGeom>
          <a:ln w="25400">
            <a:solidFill>
              <a:srgbClr val="002060"/>
            </a:solidFill>
          </a:ln>
        </p:spPr>
        <p:style>
          <a:lnRef idx="1">
            <a:schemeClr val="dk1"/>
          </a:lnRef>
          <a:fillRef idx="0">
            <a:schemeClr val="dk1"/>
          </a:fillRef>
          <a:effectRef idx="0">
            <a:schemeClr val="dk1"/>
          </a:effectRef>
          <a:fontRef idx="minor">
            <a:schemeClr val="tx1"/>
          </a:fontRef>
        </p:style>
        <p:txBody>
          <a:bodyPr rtlCol="0" anchor="t"/>
          <a:lstStyle/>
          <a:p>
            <a:pPr algn="ctr"/>
            <a:r>
              <a:rPr lang="en-US" sz="2400" dirty="0">
                <a:latin typeface="Candara" panose="020E0502030303020204" pitchFamily="34" charset="0"/>
              </a:rPr>
              <a:t>Inference engine</a:t>
            </a:r>
          </a:p>
        </p:txBody>
      </p:sp>
      <p:cxnSp>
        <p:nvCxnSpPr>
          <p:cNvPr id="18" name="Straight Arrow Connector 17">
            <a:extLst>
              <a:ext uri="{FF2B5EF4-FFF2-40B4-BE49-F238E27FC236}">
                <a16:creationId xmlns:a16="http://schemas.microsoft.com/office/drawing/2014/main" id="{333A9C14-EE2B-1F41-BF64-8CF4139C169B}"/>
              </a:ext>
            </a:extLst>
          </p:cNvPr>
          <p:cNvCxnSpPr>
            <a:cxnSpLocks/>
            <a:stCxn id="16" idx="6"/>
            <a:endCxn id="17" idx="1"/>
          </p:cNvCxnSpPr>
          <p:nvPr/>
        </p:nvCxnSpPr>
        <p:spPr>
          <a:xfrm>
            <a:off x="4501534" y="2078734"/>
            <a:ext cx="375267" cy="1896"/>
          </a:xfrm>
          <a:prstGeom prst="straightConnector1">
            <a:avLst/>
          </a:prstGeom>
          <a:ln w="50800"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A54A6DE4-CD3E-C449-8E91-96639D84C62F}"/>
              </a:ext>
            </a:extLst>
          </p:cNvPr>
          <p:cNvSpPr/>
          <p:nvPr/>
        </p:nvSpPr>
        <p:spPr>
          <a:xfrm>
            <a:off x="6959088" y="1400847"/>
            <a:ext cx="973343"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Query</a:t>
            </a:r>
          </a:p>
        </p:txBody>
      </p:sp>
      <p:pic>
        <p:nvPicPr>
          <p:cNvPr id="20" name="Graphic 19" descr="User">
            <a:extLst>
              <a:ext uri="{FF2B5EF4-FFF2-40B4-BE49-F238E27FC236}">
                <a16:creationId xmlns:a16="http://schemas.microsoft.com/office/drawing/2014/main" id="{80B6AD2F-1F5F-E14B-A711-FD5C6FADCB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0" y="1600200"/>
            <a:ext cx="914400" cy="914400"/>
          </a:xfrm>
          <a:prstGeom prst="rect">
            <a:avLst/>
          </a:prstGeom>
        </p:spPr>
      </p:pic>
      <p:sp>
        <p:nvSpPr>
          <p:cNvPr id="21" name="Rectangle 20">
            <a:extLst>
              <a:ext uri="{FF2B5EF4-FFF2-40B4-BE49-F238E27FC236}">
                <a16:creationId xmlns:a16="http://schemas.microsoft.com/office/drawing/2014/main" id="{C3BDFDFD-480B-FE42-A564-D4C7E284CEE4}"/>
              </a:ext>
            </a:extLst>
          </p:cNvPr>
          <p:cNvSpPr/>
          <p:nvPr/>
        </p:nvSpPr>
        <p:spPr>
          <a:xfrm>
            <a:off x="6771207" y="2204071"/>
            <a:ext cx="1600118"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Conclusion</a:t>
            </a:r>
          </a:p>
        </p:txBody>
      </p:sp>
      <p:sp>
        <p:nvSpPr>
          <p:cNvPr id="22" name="Oval 21">
            <a:extLst>
              <a:ext uri="{FF2B5EF4-FFF2-40B4-BE49-F238E27FC236}">
                <a16:creationId xmlns:a16="http://schemas.microsoft.com/office/drawing/2014/main" id="{59ECA8EC-2AB2-404E-AF3D-6162623A8CFC}"/>
              </a:ext>
            </a:extLst>
          </p:cNvPr>
          <p:cNvSpPr/>
          <p:nvPr/>
        </p:nvSpPr>
        <p:spPr>
          <a:xfrm>
            <a:off x="3373906" y="1219201"/>
            <a:ext cx="3443229" cy="1682931"/>
          </a:xfrm>
          <a:prstGeom prst="ellipse">
            <a:avLst/>
          </a:prstGeom>
          <a:ln w="50800">
            <a:solidFill>
              <a:srgbClr val="002060"/>
            </a:solidFill>
          </a:ln>
        </p:spPr>
        <p:style>
          <a:lnRef idx="1">
            <a:schemeClr val="dk1"/>
          </a:lnRef>
          <a:fillRef idx="0">
            <a:schemeClr val="dk1"/>
          </a:fillRef>
          <a:effectRef idx="0">
            <a:schemeClr val="dk1"/>
          </a:effectRef>
          <a:fontRef idx="minor">
            <a:schemeClr val="tx1"/>
          </a:fontRef>
        </p:style>
        <p:txBody>
          <a:bodyPr rtlCol="0" anchor="t"/>
          <a:lstStyle/>
          <a:p>
            <a:endParaRPr lang="en-US" sz="2400" dirty="0">
              <a:latin typeface="Candara" panose="020E0502030303020204" pitchFamily="34" charset="0"/>
            </a:endParaRPr>
          </a:p>
        </p:txBody>
      </p:sp>
      <p:cxnSp>
        <p:nvCxnSpPr>
          <p:cNvPr id="23" name="Straight Arrow Connector 22">
            <a:extLst>
              <a:ext uri="{FF2B5EF4-FFF2-40B4-BE49-F238E27FC236}">
                <a16:creationId xmlns:a16="http://schemas.microsoft.com/office/drawing/2014/main" id="{D9D1F41E-A3E8-A042-8320-3CB4F0B8369B}"/>
              </a:ext>
            </a:extLst>
          </p:cNvPr>
          <p:cNvCxnSpPr>
            <a:cxnSpLocks/>
          </p:cNvCxnSpPr>
          <p:nvPr/>
        </p:nvCxnSpPr>
        <p:spPr>
          <a:xfrm flipH="1">
            <a:off x="6324600" y="1830696"/>
            <a:ext cx="2033414" cy="0"/>
          </a:xfrm>
          <a:prstGeom prst="straightConnector1">
            <a:avLst/>
          </a:prstGeom>
          <a:ln w="50800"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B51B6B0-C7B0-8848-9299-253E1DB43959}"/>
              </a:ext>
            </a:extLst>
          </p:cNvPr>
          <p:cNvCxnSpPr>
            <a:cxnSpLocks/>
          </p:cNvCxnSpPr>
          <p:nvPr/>
        </p:nvCxnSpPr>
        <p:spPr>
          <a:xfrm>
            <a:off x="6349804" y="2286000"/>
            <a:ext cx="2032196" cy="0"/>
          </a:xfrm>
          <a:prstGeom prst="straightConnector1">
            <a:avLst/>
          </a:prstGeom>
          <a:ln w="50800"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189005E0-429C-A740-9F3C-DCE017A94C91}"/>
              </a:ext>
            </a:extLst>
          </p:cNvPr>
          <p:cNvSpPr/>
          <p:nvPr/>
        </p:nvSpPr>
        <p:spPr>
          <a:xfrm>
            <a:off x="3962401" y="1295401"/>
            <a:ext cx="976549"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Agent</a:t>
            </a:r>
          </a:p>
        </p:txBody>
      </p:sp>
    </p:spTree>
    <p:extLst>
      <p:ext uri="{BB962C8B-B14F-4D97-AF65-F5344CB8AC3E}">
        <p14:creationId xmlns:p14="http://schemas.microsoft.com/office/powerpoint/2010/main" val="1143174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A4DF-2ED6-4F66-B8FA-E56FFB9C2EA4}"/>
              </a:ext>
            </a:extLst>
          </p:cNvPr>
          <p:cNvSpPr>
            <a:spLocks noGrp="1"/>
          </p:cNvSpPr>
          <p:nvPr>
            <p:ph type="title"/>
          </p:nvPr>
        </p:nvSpPr>
        <p:spPr/>
        <p:txBody>
          <a:bodyPr/>
          <a:lstStyle/>
          <a:p>
            <a:r>
              <a:rPr lang="en-US" dirty="0"/>
              <a:t>Wumpus World Sentences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FEEA5F03-542D-4A8F-AA73-117E19B6C223}"/>
                  </a:ext>
                </a:extLst>
              </p:cNvPr>
              <p:cNvSpPr>
                <a:spLocks noGrp="1"/>
              </p:cNvSpPr>
              <p:nvPr>
                <p:ph idx="1"/>
              </p:nvPr>
            </p:nvSpPr>
            <p:spPr/>
            <p:txBody>
              <a:bodyPr>
                <a:normAutofit lnSpcReduction="10000"/>
              </a:bodyPr>
              <a:lstStyle/>
              <a:p>
                <a:pPr marL="11112" indent="0">
                  <a:buNone/>
                </a:pPr>
                <a:r>
                  <a:rPr lang="en-US" dirty="0" err="1">
                    <a:solidFill>
                      <a:srgbClr val="7030A0"/>
                    </a:solidFill>
                  </a:rPr>
                  <a:t>P</a:t>
                </a:r>
                <a:r>
                  <a:rPr lang="en-US" baseline="-25000" dirty="0" err="1">
                    <a:solidFill>
                      <a:srgbClr val="7030A0"/>
                    </a:solidFill>
                  </a:rPr>
                  <a:t>i,j</a:t>
                </a:r>
                <a:r>
                  <a:rPr lang="en-US" dirty="0"/>
                  <a:t>: true if there is a pit in </a:t>
                </a:r>
                <a:r>
                  <a:rPr lang="en-US" dirty="0">
                    <a:solidFill>
                      <a:srgbClr val="7030A0"/>
                    </a:solidFill>
                  </a:rPr>
                  <a:t>(</a:t>
                </a:r>
                <a:r>
                  <a:rPr lang="en-US" dirty="0" err="1">
                    <a:solidFill>
                      <a:srgbClr val="7030A0"/>
                    </a:solidFill>
                  </a:rPr>
                  <a:t>i</a:t>
                </a:r>
                <a:r>
                  <a:rPr lang="en-US" dirty="0">
                    <a:solidFill>
                      <a:srgbClr val="7030A0"/>
                    </a:solidFill>
                  </a:rPr>
                  <a:t>, j)</a:t>
                </a:r>
                <a:r>
                  <a:rPr lang="en-US" dirty="0"/>
                  <a:t>.</a:t>
                </a:r>
                <a:endParaRPr lang="en-US" dirty="0">
                  <a:solidFill>
                    <a:srgbClr val="7030A0"/>
                  </a:solidFill>
                </a:endParaRPr>
              </a:p>
              <a:p>
                <a:pPr marL="11112" indent="0">
                  <a:buNone/>
                </a:pPr>
                <a:r>
                  <a:rPr lang="en-US" dirty="0" err="1">
                    <a:solidFill>
                      <a:srgbClr val="7030A0"/>
                    </a:solidFill>
                  </a:rPr>
                  <a:t>B</a:t>
                </a:r>
                <a:r>
                  <a:rPr lang="en-US" baseline="-25000" dirty="0" err="1">
                    <a:solidFill>
                      <a:srgbClr val="7030A0"/>
                    </a:solidFill>
                  </a:rPr>
                  <a:t>i,j</a:t>
                </a:r>
                <a:r>
                  <a:rPr lang="en-US" dirty="0"/>
                  <a:t>: true if there is a breeze in </a:t>
                </a:r>
                <a:r>
                  <a:rPr lang="en-US" dirty="0">
                    <a:solidFill>
                      <a:srgbClr val="7030A0"/>
                    </a:solidFill>
                  </a:rPr>
                  <a:t>(</a:t>
                </a:r>
                <a:r>
                  <a:rPr lang="en-US" dirty="0" err="1">
                    <a:solidFill>
                      <a:srgbClr val="7030A0"/>
                    </a:solidFill>
                  </a:rPr>
                  <a:t>i</a:t>
                </a:r>
                <a:r>
                  <a:rPr lang="en-US" dirty="0">
                    <a:solidFill>
                      <a:srgbClr val="7030A0"/>
                    </a:solidFill>
                  </a:rPr>
                  <a:t>, j)</a:t>
                </a:r>
                <a:r>
                  <a:rPr lang="en-US" dirty="0"/>
                  <a:t>.</a:t>
                </a:r>
              </a:p>
              <a:p>
                <a:r>
                  <a:rPr lang="en-US" dirty="0">
                    <a:solidFill>
                      <a:srgbClr val="7030A0"/>
                    </a:solidFill>
                  </a:rPr>
                  <a:t>KB = R</a:t>
                </a:r>
                <a:r>
                  <a:rPr lang="en-US" baseline="-25000" dirty="0">
                    <a:solidFill>
                      <a:srgbClr val="7030A0"/>
                    </a:solidFill>
                  </a:rPr>
                  <a:t>1</a:t>
                </a:r>
                <a14:m>
                  <m:oMath xmlns:m="http://schemas.openxmlformats.org/officeDocument/2006/math">
                    <m:r>
                      <a:rPr lang="en-US" i="0" dirty="0" smtClean="0">
                        <a:solidFill>
                          <a:srgbClr val="7030A0"/>
                        </a:solidFill>
                        <a:latin typeface="Cambria Math" panose="02040503050406030204" pitchFamily="18" charset="0"/>
                      </a:rPr>
                      <m:t>∧</m:t>
                    </m:r>
                  </m:oMath>
                </a14:m>
                <a:r>
                  <a:rPr lang="en-US" dirty="0">
                    <a:solidFill>
                      <a:srgbClr val="7030A0"/>
                    </a:solidFill>
                  </a:rPr>
                  <a:t>R</a:t>
                </a:r>
                <a:r>
                  <a:rPr lang="en-US" baseline="-25000" dirty="0">
                    <a:solidFill>
                      <a:srgbClr val="7030A0"/>
                    </a:solidFill>
                  </a:rPr>
                  <a:t>2</a:t>
                </a:r>
                <a14:m>
                  <m:oMath xmlns:m="http://schemas.openxmlformats.org/officeDocument/2006/math">
                    <m:r>
                      <a:rPr lang="en-US" i="0" dirty="0" smtClean="0">
                        <a:solidFill>
                          <a:srgbClr val="7030A0"/>
                        </a:solidFill>
                        <a:latin typeface="Cambria Math" panose="02040503050406030204" pitchFamily="18" charset="0"/>
                      </a:rPr>
                      <m:t>∧</m:t>
                    </m:r>
                  </m:oMath>
                </a14:m>
                <a:r>
                  <a:rPr lang="en-US" dirty="0">
                    <a:solidFill>
                      <a:srgbClr val="7030A0"/>
                    </a:solidFill>
                  </a:rPr>
                  <a:t>R</a:t>
                </a:r>
                <a:r>
                  <a:rPr lang="en-US" baseline="-25000" dirty="0">
                    <a:solidFill>
                      <a:srgbClr val="7030A0"/>
                    </a:solidFill>
                  </a:rPr>
                  <a:t>3</a:t>
                </a:r>
                <a14:m>
                  <m:oMath xmlns:m="http://schemas.openxmlformats.org/officeDocument/2006/math">
                    <m:r>
                      <a:rPr lang="en-US" i="0" dirty="0" smtClean="0">
                        <a:solidFill>
                          <a:srgbClr val="7030A0"/>
                        </a:solidFill>
                        <a:latin typeface="Cambria Math" panose="02040503050406030204" pitchFamily="18" charset="0"/>
                      </a:rPr>
                      <m:t>∧</m:t>
                    </m:r>
                  </m:oMath>
                </a14:m>
                <a:r>
                  <a:rPr lang="en-US" dirty="0">
                    <a:solidFill>
                      <a:srgbClr val="7030A0"/>
                    </a:solidFill>
                  </a:rPr>
                  <a:t>R</a:t>
                </a:r>
                <a:r>
                  <a:rPr lang="en-US" baseline="-25000" dirty="0">
                    <a:solidFill>
                      <a:srgbClr val="7030A0"/>
                    </a:solidFill>
                  </a:rPr>
                  <a:t>4</a:t>
                </a:r>
                <a14:m>
                  <m:oMath xmlns:m="http://schemas.openxmlformats.org/officeDocument/2006/math">
                    <m:r>
                      <a:rPr lang="en-US" i="0" dirty="0" smtClean="0">
                        <a:solidFill>
                          <a:srgbClr val="7030A0"/>
                        </a:solidFill>
                        <a:latin typeface="Cambria Math" panose="02040503050406030204" pitchFamily="18" charset="0"/>
                      </a:rPr>
                      <m:t>∧</m:t>
                    </m:r>
                  </m:oMath>
                </a14:m>
                <a:r>
                  <a:rPr lang="en-US" dirty="0">
                    <a:solidFill>
                      <a:srgbClr val="7030A0"/>
                    </a:solidFill>
                  </a:rPr>
                  <a:t>R</a:t>
                </a:r>
                <a:r>
                  <a:rPr lang="en-US" baseline="-25000" dirty="0">
                    <a:solidFill>
                      <a:srgbClr val="7030A0"/>
                    </a:solidFill>
                  </a:rPr>
                  <a:t>5</a:t>
                </a:r>
                <a:endParaRPr lang="en-US" dirty="0">
                  <a:solidFill>
                    <a:srgbClr val="7030A0"/>
                  </a:solidFill>
                </a:endParaRPr>
              </a:p>
              <a:p>
                <a:pPr lvl="1"/>
                <a:r>
                  <a:rPr lang="en-US" dirty="0">
                    <a:solidFill>
                      <a:srgbClr val="7030A0"/>
                    </a:solidFill>
                  </a:rPr>
                  <a:t>R</a:t>
                </a:r>
                <a:r>
                  <a:rPr lang="en-US" baseline="-25000" dirty="0">
                    <a:solidFill>
                      <a:srgbClr val="7030A0"/>
                    </a:solidFill>
                  </a:rPr>
                  <a:t>1</a:t>
                </a:r>
                <a:r>
                  <a:rPr lang="en-US" dirty="0">
                    <a:solidFill>
                      <a:srgbClr val="7030A0"/>
                    </a:solidFill>
                  </a:rPr>
                  <a:t>: </a:t>
                </a:r>
                <a14:m>
                  <m:oMath xmlns:m="http://schemas.openxmlformats.org/officeDocument/2006/math">
                    <m:r>
                      <a:rPr lang="en-US" i="0" smtClean="0">
                        <a:solidFill>
                          <a:srgbClr val="7030A0"/>
                        </a:solidFill>
                        <a:latin typeface="Cambria Math" panose="02040503050406030204" pitchFamily="18" charset="0"/>
                      </a:rPr>
                      <m:t>¬</m:t>
                    </m:r>
                  </m:oMath>
                </a14:m>
                <a:r>
                  <a:rPr lang="en-US" dirty="0">
                    <a:solidFill>
                      <a:srgbClr val="7030A0"/>
                    </a:solidFill>
                  </a:rPr>
                  <a:t>P</a:t>
                </a:r>
                <a:r>
                  <a:rPr lang="en-US" baseline="-25000" dirty="0">
                    <a:solidFill>
                      <a:srgbClr val="7030A0"/>
                    </a:solidFill>
                  </a:rPr>
                  <a:t>1,1</a:t>
                </a:r>
              </a:p>
              <a:p>
                <a:pPr lvl="1"/>
                <a:r>
                  <a:rPr lang="en-US" dirty="0">
                    <a:solidFill>
                      <a:srgbClr val="7030A0"/>
                    </a:solidFill>
                  </a:rPr>
                  <a:t>R</a:t>
                </a:r>
                <a:r>
                  <a:rPr lang="en-US" baseline="-25000" dirty="0">
                    <a:solidFill>
                      <a:srgbClr val="7030A0"/>
                    </a:solidFill>
                  </a:rPr>
                  <a:t>2</a:t>
                </a:r>
                <a:r>
                  <a:rPr lang="en-US" dirty="0">
                    <a:solidFill>
                      <a:srgbClr val="7030A0"/>
                    </a:solidFill>
                  </a:rPr>
                  <a:t>: </a:t>
                </a:r>
                <a14:m>
                  <m:oMath xmlns:m="http://schemas.openxmlformats.org/officeDocument/2006/math">
                    <m:r>
                      <a:rPr lang="en-US" i="0" smtClean="0">
                        <a:solidFill>
                          <a:srgbClr val="7030A0"/>
                        </a:solidFill>
                        <a:latin typeface="Cambria Math" panose="02040503050406030204" pitchFamily="18" charset="0"/>
                      </a:rPr>
                      <m:t>¬</m:t>
                    </m:r>
                  </m:oMath>
                </a14:m>
                <a:r>
                  <a:rPr lang="en-US" dirty="0">
                    <a:solidFill>
                      <a:srgbClr val="7030A0"/>
                    </a:solidFill>
                  </a:rPr>
                  <a:t>B</a:t>
                </a:r>
                <a:r>
                  <a:rPr lang="en-US" baseline="-25000" dirty="0">
                    <a:solidFill>
                      <a:srgbClr val="7030A0"/>
                    </a:solidFill>
                  </a:rPr>
                  <a:t>1,1</a:t>
                </a:r>
              </a:p>
              <a:p>
                <a:pPr lvl="1"/>
                <a:r>
                  <a:rPr lang="en-US" dirty="0">
                    <a:solidFill>
                      <a:srgbClr val="7030A0"/>
                    </a:solidFill>
                  </a:rPr>
                  <a:t>R</a:t>
                </a:r>
                <a:r>
                  <a:rPr lang="en-US" baseline="-25000" dirty="0">
                    <a:solidFill>
                      <a:srgbClr val="7030A0"/>
                    </a:solidFill>
                  </a:rPr>
                  <a:t>3</a:t>
                </a:r>
                <a:r>
                  <a:rPr lang="en-US" dirty="0">
                    <a:solidFill>
                      <a:srgbClr val="7030A0"/>
                    </a:solidFill>
                  </a:rPr>
                  <a:t>: B</a:t>
                </a:r>
                <a:r>
                  <a:rPr lang="en-US" baseline="-25000" dirty="0">
                    <a:solidFill>
                      <a:srgbClr val="7030A0"/>
                    </a:solidFill>
                  </a:rPr>
                  <a:t>2,1 </a:t>
                </a:r>
              </a:p>
              <a:p>
                <a:pPr lvl="1"/>
                <a:r>
                  <a:rPr lang="en-US" dirty="0">
                    <a:solidFill>
                      <a:srgbClr val="7030A0"/>
                    </a:solidFill>
                  </a:rPr>
                  <a:t>R</a:t>
                </a:r>
                <a:r>
                  <a:rPr lang="en-US" baseline="-25000" dirty="0">
                    <a:solidFill>
                      <a:srgbClr val="7030A0"/>
                    </a:solidFill>
                  </a:rPr>
                  <a:t>4</a:t>
                </a:r>
                <a:r>
                  <a:rPr lang="en-US" dirty="0">
                    <a:solidFill>
                      <a:srgbClr val="7030A0"/>
                    </a:solidFill>
                  </a:rPr>
                  <a:t>: B</a:t>
                </a:r>
                <a:r>
                  <a:rPr lang="en-US" baseline="-25000" dirty="0">
                    <a:solidFill>
                      <a:srgbClr val="7030A0"/>
                    </a:solidFill>
                  </a:rPr>
                  <a:t>1,1</a:t>
                </a:r>
                <a:r>
                  <a:rPr lang="en-US" dirty="0">
                    <a:solidFill>
                      <a:srgbClr val="7030A0"/>
                    </a:solidFill>
                  </a:rPr>
                  <a:t> </a:t>
                </a:r>
                <a14:m>
                  <m:oMath xmlns:m="http://schemas.openxmlformats.org/officeDocument/2006/math">
                    <m:r>
                      <a:rPr lang="en-US" i="0" dirty="0" smtClean="0">
                        <a:solidFill>
                          <a:srgbClr val="7030A0"/>
                        </a:solidFill>
                        <a:latin typeface="Cambria Math" panose="02040503050406030204" pitchFamily="18" charset="0"/>
                      </a:rPr>
                      <m:t>⇔</m:t>
                    </m:r>
                  </m:oMath>
                </a14:m>
                <a:r>
                  <a:rPr lang="en-US" dirty="0">
                    <a:solidFill>
                      <a:srgbClr val="7030A0"/>
                    </a:solidFill>
                  </a:rPr>
                  <a:t> (P</a:t>
                </a:r>
                <a:r>
                  <a:rPr lang="en-US" baseline="-25000" dirty="0">
                    <a:solidFill>
                      <a:srgbClr val="7030A0"/>
                    </a:solidFill>
                  </a:rPr>
                  <a:t>1,2</a:t>
                </a:r>
                <a:r>
                  <a:rPr lang="en-US" dirty="0">
                    <a:solidFill>
                      <a:srgbClr val="7030A0"/>
                    </a:solidFill>
                  </a:rPr>
                  <a:t> </a:t>
                </a:r>
                <a14:m>
                  <m:oMath xmlns:m="http://schemas.openxmlformats.org/officeDocument/2006/math">
                    <m:r>
                      <a:rPr lang="en-US" i="0" dirty="0" smtClean="0">
                        <a:solidFill>
                          <a:srgbClr val="7030A0"/>
                        </a:solidFill>
                        <a:latin typeface="Cambria Math" panose="02040503050406030204" pitchFamily="18" charset="0"/>
                      </a:rPr>
                      <m:t>∨</m:t>
                    </m:r>
                  </m:oMath>
                </a14:m>
                <a:r>
                  <a:rPr lang="en-US" dirty="0">
                    <a:solidFill>
                      <a:srgbClr val="7030A0"/>
                    </a:solidFill>
                  </a:rPr>
                  <a:t> P</a:t>
                </a:r>
                <a:r>
                  <a:rPr lang="en-US" baseline="-25000" dirty="0">
                    <a:solidFill>
                      <a:srgbClr val="7030A0"/>
                    </a:solidFill>
                  </a:rPr>
                  <a:t>2,1</a:t>
                </a:r>
                <a:r>
                  <a:rPr lang="en-US" dirty="0">
                    <a:solidFill>
                      <a:srgbClr val="7030A0"/>
                    </a:solidFill>
                  </a:rPr>
                  <a:t>)</a:t>
                </a:r>
              </a:p>
              <a:p>
                <a:pPr lvl="1"/>
                <a:r>
                  <a:rPr lang="en-US" dirty="0">
                    <a:solidFill>
                      <a:srgbClr val="7030A0"/>
                    </a:solidFill>
                  </a:rPr>
                  <a:t>R</a:t>
                </a:r>
                <a:r>
                  <a:rPr lang="en-US" baseline="-25000" dirty="0">
                    <a:solidFill>
                      <a:srgbClr val="7030A0"/>
                    </a:solidFill>
                  </a:rPr>
                  <a:t>5</a:t>
                </a:r>
                <a:r>
                  <a:rPr lang="en-US" dirty="0">
                    <a:solidFill>
                      <a:srgbClr val="7030A0"/>
                    </a:solidFill>
                  </a:rPr>
                  <a:t>: B</a:t>
                </a:r>
                <a:r>
                  <a:rPr lang="en-US" baseline="-25000" dirty="0">
                    <a:solidFill>
                      <a:srgbClr val="7030A0"/>
                    </a:solidFill>
                  </a:rPr>
                  <a:t>2,1</a:t>
                </a:r>
                <a:r>
                  <a:rPr lang="en-US" dirty="0">
                    <a:solidFill>
                      <a:srgbClr val="7030A0"/>
                    </a:solidFill>
                  </a:rPr>
                  <a:t> </a:t>
                </a:r>
                <a14:m>
                  <m:oMath xmlns:m="http://schemas.openxmlformats.org/officeDocument/2006/math">
                    <m:r>
                      <a:rPr lang="en-US" i="0" dirty="0" smtClean="0">
                        <a:solidFill>
                          <a:srgbClr val="7030A0"/>
                        </a:solidFill>
                        <a:latin typeface="Cambria Math" panose="02040503050406030204" pitchFamily="18" charset="0"/>
                      </a:rPr>
                      <m:t>⇔</m:t>
                    </m:r>
                  </m:oMath>
                </a14:m>
                <a:r>
                  <a:rPr lang="en-US" dirty="0">
                    <a:solidFill>
                      <a:srgbClr val="7030A0"/>
                    </a:solidFill>
                  </a:rPr>
                  <a:t> (P</a:t>
                </a:r>
                <a:r>
                  <a:rPr lang="en-US" baseline="-25000" dirty="0">
                    <a:solidFill>
                      <a:srgbClr val="7030A0"/>
                    </a:solidFill>
                  </a:rPr>
                  <a:t>1,1</a:t>
                </a:r>
                <a:r>
                  <a:rPr lang="en-US" dirty="0">
                    <a:solidFill>
                      <a:srgbClr val="7030A0"/>
                    </a:solidFill>
                  </a:rPr>
                  <a:t> </a:t>
                </a:r>
                <a14:m>
                  <m:oMath xmlns:m="http://schemas.openxmlformats.org/officeDocument/2006/math">
                    <m:r>
                      <a:rPr lang="en-US" i="0" dirty="0" smtClean="0">
                        <a:solidFill>
                          <a:srgbClr val="7030A0"/>
                        </a:solidFill>
                        <a:latin typeface="Cambria Math" panose="02040503050406030204" pitchFamily="18" charset="0"/>
                      </a:rPr>
                      <m:t>∨</m:t>
                    </m:r>
                  </m:oMath>
                </a14:m>
                <a:r>
                  <a:rPr lang="en-US" dirty="0">
                    <a:solidFill>
                      <a:srgbClr val="7030A0"/>
                    </a:solidFill>
                  </a:rPr>
                  <a:t> P</a:t>
                </a:r>
                <a:r>
                  <a:rPr lang="en-US" baseline="-25000" dirty="0">
                    <a:solidFill>
                      <a:srgbClr val="7030A0"/>
                    </a:solidFill>
                  </a:rPr>
                  <a:t>2,</a:t>
                </a:r>
                <a:r>
                  <a:rPr lang="en-US" altLang="zh-CN" baseline="-25000" dirty="0">
                    <a:solidFill>
                      <a:srgbClr val="7030A0"/>
                    </a:solidFill>
                  </a:rPr>
                  <a:t>2</a:t>
                </a:r>
                <a:r>
                  <a:rPr lang="en-US" dirty="0">
                    <a:solidFill>
                      <a:srgbClr val="7030A0"/>
                    </a:solidFill>
                  </a:rPr>
                  <a:t> </a:t>
                </a:r>
                <a14:m>
                  <m:oMath xmlns:m="http://schemas.openxmlformats.org/officeDocument/2006/math">
                    <m:r>
                      <a:rPr lang="en-US" i="0" dirty="0" smtClean="0">
                        <a:solidFill>
                          <a:srgbClr val="7030A0"/>
                        </a:solidFill>
                        <a:latin typeface="Cambria Math" panose="02040503050406030204" pitchFamily="18" charset="0"/>
                      </a:rPr>
                      <m:t>∨</m:t>
                    </m:r>
                  </m:oMath>
                </a14:m>
                <a:r>
                  <a:rPr lang="en-US" dirty="0">
                    <a:solidFill>
                      <a:srgbClr val="7030A0"/>
                    </a:solidFill>
                  </a:rPr>
                  <a:t> P</a:t>
                </a:r>
                <a:r>
                  <a:rPr lang="en-US" baseline="-25000" dirty="0">
                    <a:solidFill>
                      <a:srgbClr val="7030A0"/>
                    </a:solidFill>
                  </a:rPr>
                  <a:t>3,1</a:t>
                </a:r>
                <a:r>
                  <a:rPr lang="en-US" dirty="0">
                    <a:solidFill>
                      <a:srgbClr val="7030A0"/>
                    </a:solidFill>
                  </a:rPr>
                  <a:t>)</a:t>
                </a:r>
              </a:p>
              <a:p>
                <a:r>
                  <a:rPr lang="en-US" dirty="0"/>
                  <a:t>Target inference: </a:t>
                </a:r>
                <a14:m>
                  <m:oMath xmlns:m="http://schemas.openxmlformats.org/officeDocument/2006/math">
                    <m:r>
                      <a:rPr lang="en-US" i="0" smtClean="0">
                        <a:solidFill>
                          <a:srgbClr val="7030A0"/>
                        </a:solidFill>
                        <a:latin typeface="Cambria Math" panose="02040503050406030204" pitchFamily="18" charset="0"/>
                      </a:rPr>
                      <m:t>¬</m:t>
                    </m:r>
                    <m:r>
                      <m:rPr>
                        <m:nor/>
                      </m:rPr>
                      <a:rPr lang="en-US" dirty="0">
                        <a:solidFill>
                          <a:srgbClr val="7030A0"/>
                        </a:solidFill>
                      </a:rPr>
                      <m:t>P</m:t>
                    </m:r>
                    <m:r>
                      <m:rPr>
                        <m:nor/>
                      </m:rPr>
                      <a:rPr lang="en-US" baseline="-25000" dirty="0">
                        <a:solidFill>
                          <a:srgbClr val="7030A0"/>
                        </a:solidFill>
                      </a:rPr>
                      <m:t>1,2</m:t>
                    </m:r>
                  </m:oMath>
                </a14:m>
                <a:endParaRPr lang="en-US" baseline="-25000" dirty="0"/>
              </a:p>
            </p:txBody>
          </p:sp>
        </mc:Choice>
        <mc:Fallback xmlns="">
          <p:sp>
            <p:nvSpPr>
              <p:cNvPr id="7" name="Content Placeholder 6">
                <a:extLst>
                  <a:ext uri="{FF2B5EF4-FFF2-40B4-BE49-F238E27FC236}">
                    <a16:creationId xmlns:a16="http://schemas.microsoft.com/office/drawing/2014/main" id="{FEEA5F03-542D-4A8F-AA73-117E19B6C223}"/>
                  </a:ext>
                </a:extLst>
              </p:cNvPr>
              <p:cNvSpPr>
                <a:spLocks noGrp="1" noRot="1" noChangeAspect="1" noMove="1" noResize="1" noEditPoints="1" noAdjustHandles="1" noChangeArrowheads="1" noChangeShapeType="1" noTextEdit="1"/>
              </p:cNvSpPr>
              <p:nvPr>
                <p:ph idx="1"/>
              </p:nvPr>
            </p:nvSpPr>
            <p:spPr>
              <a:blipFill>
                <a:blip r:embed="rId3"/>
                <a:stretch>
                  <a:fillRect l="-2148" t="-14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834C046-185B-42A6-9063-D18D4B61B66A}"/>
              </a:ext>
            </a:extLst>
          </p:cNvPr>
          <p:cNvSpPr>
            <a:spLocks noGrp="1"/>
          </p:cNvSpPr>
          <p:nvPr>
            <p:ph type="sldNum" sz="quarter" idx="12"/>
          </p:nvPr>
        </p:nvSpPr>
        <p:spPr/>
        <p:txBody>
          <a:bodyPr/>
          <a:lstStyle/>
          <a:p>
            <a:fld id="{CCF77436-EC8C-4AA7-8F7E-35D67B363DD7}" type="slidenum">
              <a:rPr lang="en-US" smtClean="0"/>
              <a:pPr/>
              <a:t>31</a:t>
            </a:fld>
            <a:endParaRPr lang="en-US" dirty="0"/>
          </a:p>
        </p:txBody>
      </p:sp>
      <p:sp>
        <p:nvSpPr>
          <p:cNvPr id="3" name="Rectangle 2">
            <a:extLst>
              <a:ext uri="{FF2B5EF4-FFF2-40B4-BE49-F238E27FC236}">
                <a16:creationId xmlns:a16="http://schemas.microsoft.com/office/drawing/2014/main" id="{10BF53F8-C450-A447-9156-CCBA839FB5A0}"/>
              </a:ext>
            </a:extLst>
          </p:cNvPr>
          <p:cNvSpPr/>
          <p:nvPr/>
        </p:nvSpPr>
        <p:spPr>
          <a:xfrm>
            <a:off x="6861114" y="5448622"/>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9" name="Rectangle 8">
            <a:extLst>
              <a:ext uri="{FF2B5EF4-FFF2-40B4-BE49-F238E27FC236}">
                <a16:creationId xmlns:a16="http://schemas.microsoft.com/office/drawing/2014/main" id="{238DDB75-AB24-3343-9EBE-A3501C0C1B82}"/>
              </a:ext>
            </a:extLst>
          </p:cNvPr>
          <p:cNvSpPr/>
          <p:nvPr/>
        </p:nvSpPr>
        <p:spPr>
          <a:xfrm>
            <a:off x="6861114" y="4691980"/>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0" name="Rectangle 9">
            <a:extLst>
              <a:ext uri="{FF2B5EF4-FFF2-40B4-BE49-F238E27FC236}">
                <a16:creationId xmlns:a16="http://schemas.microsoft.com/office/drawing/2014/main" id="{3FD3E7C0-D7EF-7E45-AFC7-81C1BA018CB1}"/>
              </a:ext>
            </a:extLst>
          </p:cNvPr>
          <p:cNvSpPr/>
          <p:nvPr/>
        </p:nvSpPr>
        <p:spPr>
          <a:xfrm>
            <a:off x="6861114" y="3929980"/>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1" name="Rectangle 10">
            <a:extLst>
              <a:ext uri="{FF2B5EF4-FFF2-40B4-BE49-F238E27FC236}">
                <a16:creationId xmlns:a16="http://schemas.microsoft.com/office/drawing/2014/main" id="{FAD20726-6FC5-7249-BE2B-B282454F6558}"/>
              </a:ext>
            </a:extLst>
          </p:cNvPr>
          <p:cNvSpPr/>
          <p:nvPr/>
        </p:nvSpPr>
        <p:spPr>
          <a:xfrm>
            <a:off x="6861114" y="3244180"/>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2" name="Rectangle 11">
            <a:extLst>
              <a:ext uri="{FF2B5EF4-FFF2-40B4-BE49-F238E27FC236}">
                <a16:creationId xmlns:a16="http://schemas.microsoft.com/office/drawing/2014/main" id="{BAFB2D79-B1CF-0F4C-A4A8-D36F33E9F571}"/>
              </a:ext>
            </a:extLst>
          </p:cNvPr>
          <p:cNvSpPr/>
          <p:nvPr/>
        </p:nvSpPr>
        <p:spPr>
          <a:xfrm>
            <a:off x="7470714" y="5955268"/>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3" name="Rectangle 12">
            <a:extLst>
              <a:ext uri="{FF2B5EF4-FFF2-40B4-BE49-F238E27FC236}">
                <a16:creationId xmlns:a16="http://schemas.microsoft.com/office/drawing/2014/main" id="{B11A1986-6AA8-7946-BE8C-A66EDB953640}"/>
              </a:ext>
            </a:extLst>
          </p:cNvPr>
          <p:cNvSpPr/>
          <p:nvPr/>
        </p:nvSpPr>
        <p:spPr>
          <a:xfrm>
            <a:off x="8153400" y="5955268"/>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4" name="Rectangle 13">
            <a:extLst>
              <a:ext uri="{FF2B5EF4-FFF2-40B4-BE49-F238E27FC236}">
                <a16:creationId xmlns:a16="http://schemas.microsoft.com/office/drawing/2014/main" id="{7FA24D45-80C1-4448-9003-BC888AF49B80}"/>
              </a:ext>
            </a:extLst>
          </p:cNvPr>
          <p:cNvSpPr/>
          <p:nvPr/>
        </p:nvSpPr>
        <p:spPr>
          <a:xfrm>
            <a:off x="8906127" y="5955268"/>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5" name="Rectangle 14">
            <a:extLst>
              <a:ext uri="{FF2B5EF4-FFF2-40B4-BE49-F238E27FC236}">
                <a16:creationId xmlns:a16="http://schemas.microsoft.com/office/drawing/2014/main" id="{FC5D4F93-1E54-AE48-BC87-554481E91C41}"/>
              </a:ext>
            </a:extLst>
          </p:cNvPr>
          <p:cNvSpPr/>
          <p:nvPr/>
        </p:nvSpPr>
        <p:spPr>
          <a:xfrm>
            <a:off x="9672763" y="5955268"/>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5" name="Rectangle 4">
            <a:extLst>
              <a:ext uri="{FF2B5EF4-FFF2-40B4-BE49-F238E27FC236}">
                <a16:creationId xmlns:a16="http://schemas.microsoft.com/office/drawing/2014/main" id="{FB7F08FF-D928-7145-A724-DAF88655CBB4}"/>
              </a:ext>
            </a:extLst>
          </p:cNvPr>
          <p:cNvSpPr/>
          <p:nvPr/>
        </p:nvSpPr>
        <p:spPr>
          <a:xfrm>
            <a:off x="8001000" y="5257800"/>
            <a:ext cx="685800" cy="653380"/>
          </a:xfrm>
          <a:prstGeom prst="rect">
            <a:avLst/>
          </a:prstGeom>
          <a:ln w="762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graphicFrame>
        <p:nvGraphicFramePr>
          <p:cNvPr id="16" name="Table 15">
            <a:extLst>
              <a:ext uri="{FF2B5EF4-FFF2-40B4-BE49-F238E27FC236}">
                <a16:creationId xmlns:a16="http://schemas.microsoft.com/office/drawing/2014/main" id="{513E3702-A2D3-4DD5-85D7-9F42D55F9414}"/>
              </a:ext>
            </a:extLst>
          </p:cNvPr>
          <p:cNvGraphicFramePr>
            <a:graphicFrameLocks noGrp="1" noChangeAspect="1"/>
          </p:cNvGraphicFramePr>
          <p:nvPr>
            <p:extLst>
              <p:ext uri="{D42A27DB-BD31-4B8C-83A1-F6EECF244321}">
                <p14:modId xmlns:p14="http://schemas.microsoft.com/office/powerpoint/2010/main" val="829971517"/>
              </p:ext>
            </p:extLst>
          </p:nvPr>
        </p:nvGraphicFramePr>
        <p:xfrm>
          <a:off x="7239000" y="3124200"/>
          <a:ext cx="2895600" cy="2831068"/>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val="2932926781"/>
                    </a:ext>
                  </a:extLst>
                </a:gridCol>
                <a:gridCol w="723900">
                  <a:extLst>
                    <a:ext uri="{9D8B030D-6E8A-4147-A177-3AD203B41FA5}">
                      <a16:colId xmlns:a16="http://schemas.microsoft.com/office/drawing/2014/main" val="1626569003"/>
                    </a:ext>
                  </a:extLst>
                </a:gridCol>
                <a:gridCol w="723900">
                  <a:extLst>
                    <a:ext uri="{9D8B030D-6E8A-4147-A177-3AD203B41FA5}">
                      <a16:colId xmlns:a16="http://schemas.microsoft.com/office/drawing/2014/main" val="900683934"/>
                    </a:ext>
                  </a:extLst>
                </a:gridCol>
                <a:gridCol w="723900">
                  <a:extLst>
                    <a:ext uri="{9D8B030D-6E8A-4147-A177-3AD203B41FA5}">
                      <a16:colId xmlns:a16="http://schemas.microsoft.com/office/drawing/2014/main" val="1828140126"/>
                    </a:ext>
                  </a:extLst>
                </a:gridCol>
              </a:tblGrid>
              <a:tr h="707767">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3444034822"/>
                  </a:ext>
                </a:extLst>
              </a:tr>
              <a:tr h="707767">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877381475"/>
                  </a:ext>
                </a:extLst>
              </a:tr>
              <a:tr h="707767">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446117342"/>
                  </a:ext>
                </a:extLst>
              </a:tr>
              <a:tr h="707767">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2186478744"/>
                  </a:ext>
                </a:extLst>
              </a:tr>
            </a:tbl>
          </a:graphicData>
        </a:graphic>
      </p:graphicFrame>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2A0A9D1-24F2-4275-9A57-2C53A5FA526E}"/>
                  </a:ext>
                </a:extLst>
              </p:cNvPr>
              <p:cNvSpPr/>
              <p:nvPr/>
            </p:nvSpPr>
            <p:spPr>
              <a:xfrm>
                <a:off x="7300358" y="5229074"/>
                <a:ext cx="633507" cy="369332"/>
              </a:xfrm>
              <a:prstGeom prst="rect">
                <a:avLst/>
              </a:prstGeom>
            </p:spPr>
            <p:txBody>
              <a:bodyPr wrap="none">
                <a:spAutoFit/>
              </a:bodyPr>
              <a:lstStyle/>
              <a:p>
                <a14:m>
                  <m:oMath xmlns:m="http://schemas.openxmlformats.org/officeDocument/2006/math">
                    <m:r>
                      <a:rPr lang="en-US">
                        <a:solidFill>
                          <a:srgbClr val="7030A0"/>
                        </a:solidFill>
                        <a:latin typeface="Cambria Math" panose="02040503050406030204" pitchFamily="18" charset="0"/>
                      </a:rPr>
                      <m:t>¬</m:t>
                    </m:r>
                  </m:oMath>
                </a14:m>
                <a:r>
                  <a:rPr lang="en-US" dirty="0">
                    <a:solidFill>
                      <a:srgbClr val="7030A0"/>
                    </a:solidFill>
                    <a:latin typeface="Candara" panose="020E0502030303020204" pitchFamily="34" charset="0"/>
                  </a:rPr>
                  <a:t>P</a:t>
                </a:r>
                <a:r>
                  <a:rPr lang="en-US" baseline="-25000" dirty="0">
                    <a:solidFill>
                      <a:srgbClr val="7030A0"/>
                    </a:solidFill>
                    <a:latin typeface="Candara" panose="020E0502030303020204" pitchFamily="34" charset="0"/>
                  </a:rPr>
                  <a:t>1,1</a:t>
                </a:r>
                <a:endParaRPr lang="en-US" dirty="0">
                  <a:latin typeface="Candara" panose="020E0502030303020204" pitchFamily="34" charset="0"/>
                </a:endParaRPr>
              </a:p>
            </p:txBody>
          </p:sp>
        </mc:Choice>
        <mc:Fallback xmlns="">
          <p:sp>
            <p:nvSpPr>
              <p:cNvPr id="8" name="Rectangle 7">
                <a:extLst>
                  <a:ext uri="{FF2B5EF4-FFF2-40B4-BE49-F238E27FC236}">
                    <a16:creationId xmlns:a16="http://schemas.microsoft.com/office/drawing/2014/main" id="{B2A0A9D1-24F2-4275-9A57-2C53A5FA526E}"/>
                  </a:ext>
                </a:extLst>
              </p:cNvPr>
              <p:cNvSpPr>
                <a:spLocks noRot="1" noChangeAspect="1" noMove="1" noResize="1" noEditPoints="1" noAdjustHandles="1" noChangeArrowheads="1" noChangeShapeType="1" noTextEdit="1"/>
              </p:cNvSpPr>
              <p:nvPr/>
            </p:nvSpPr>
            <p:spPr>
              <a:xfrm>
                <a:off x="7300358" y="5229074"/>
                <a:ext cx="633507" cy="369332"/>
              </a:xfrm>
              <a:prstGeom prst="rect">
                <a:avLst/>
              </a:prstGeom>
              <a:blipFill>
                <a:blip r:embed="rId4"/>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0C03B00-E887-4B6C-962B-D104F5BE8C09}"/>
                  </a:ext>
                </a:extLst>
              </p:cNvPr>
              <p:cNvSpPr/>
              <p:nvPr/>
            </p:nvSpPr>
            <p:spPr>
              <a:xfrm>
                <a:off x="7291786" y="5542001"/>
                <a:ext cx="639919" cy="369332"/>
              </a:xfrm>
              <a:prstGeom prst="rect">
                <a:avLst/>
              </a:prstGeom>
            </p:spPr>
            <p:txBody>
              <a:bodyPr wrap="none">
                <a:spAutoFit/>
              </a:bodyPr>
              <a:lstStyle/>
              <a:p>
                <a14:m>
                  <m:oMath xmlns:m="http://schemas.openxmlformats.org/officeDocument/2006/math">
                    <m:r>
                      <a:rPr lang="en-US">
                        <a:solidFill>
                          <a:srgbClr val="7030A0"/>
                        </a:solidFill>
                        <a:latin typeface="Cambria Math" panose="02040503050406030204" pitchFamily="18" charset="0"/>
                      </a:rPr>
                      <m:t>¬</m:t>
                    </m:r>
                  </m:oMath>
                </a14:m>
                <a:r>
                  <a:rPr lang="en-US" dirty="0">
                    <a:solidFill>
                      <a:srgbClr val="7030A0"/>
                    </a:solidFill>
                    <a:latin typeface="Candara" panose="020E0502030303020204" pitchFamily="34" charset="0"/>
                  </a:rPr>
                  <a:t>B</a:t>
                </a:r>
                <a:r>
                  <a:rPr lang="en-US" baseline="-25000" dirty="0">
                    <a:solidFill>
                      <a:srgbClr val="7030A0"/>
                    </a:solidFill>
                    <a:latin typeface="Candara" panose="020E0502030303020204" pitchFamily="34" charset="0"/>
                  </a:rPr>
                  <a:t>1,1</a:t>
                </a:r>
                <a:endParaRPr lang="en-US" dirty="0">
                  <a:latin typeface="Candara" panose="020E0502030303020204" pitchFamily="34" charset="0"/>
                </a:endParaRPr>
              </a:p>
            </p:txBody>
          </p:sp>
        </mc:Choice>
        <mc:Fallback xmlns="">
          <p:sp>
            <p:nvSpPr>
              <p:cNvPr id="17" name="Rectangle 16">
                <a:extLst>
                  <a:ext uri="{FF2B5EF4-FFF2-40B4-BE49-F238E27FC236}">
                    <a16:creationId xmlns:a16="http://schemas.microsoft.com/office/drawing/2014/main" id="{20C03B00-E887-4B6C-962B-D104F5BE8C09}"/>
                  </a:ext>
                </a:extLst>
              </p:cNvPr>
              <p:cNvSpPr>
                <a:spLocks noRot="1" noChangeAspect="1" noMove="1" noResize="1" noEditPoints="1" noAdjustHandles="1" noChangeArrowheads="1" noChangeShapeType="1" noTextEdit="1"/>
              </p:cNvSpPr>
              <p:nvPr/>
            </p:nvSpPr>
            <p:spPr>
              <a:xfrm>
                <a:off x="7291786" y="5542001"/>
                <a:ext cx="639919" cy="369332"/>
              </a:xfrm>
              <a:prstGeom prst="rect">
                <a:avLst/>
              </a:prstGeom>
              <a:blipFill>
                <a:blip r:embed="rId5"/>
                <a:stretch>
                  <a:fillRect t="-6667" b="-26667"/>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9AF23AE9-C53B-4739-960B-52FCE2510A4E}"/>
              </a:ext>
            </a:extLst>
          </p:cNvPr>
          <p:cNvSpPr/>
          <p:nvPr/>
        </p:nvSpPr>
        <p:spPr>
          <a:xfrm>
            <a:off x="7439261" y="4671809"/>
            <a:ext cx="482824" cy="369332"/>
          </a:xfrm>
          <a:prstGeom prst="rect">
            <a:avLst/>
          </a:prstGeom>
        </p:spPr>
        <p:txBody>
          <a:bodyPr wrap="none">
            <a:spAutoFit/>
          </a:bodyPr>
          <a:lstStyle/>
          <a:p>
            <a:r>
              <a:rPr lang="en-US" dirty="0">
                <a:solidFill>
                  <a:srgbClr val="7030A0"/>
                </a:solidFill>
                <a:latin typeface="Candara" panose="020E0502030303020204" pitchFamily="34" charset="0"/>
              </a:rPr>
              <a:t>B</a:t>
            </a:r>
            <a:r>
              <a:rPr lang="en-US" baseline="-25000" dirty="0">
                <a:solidFill>
                  <a:srgbClr val="7030A0"/>
                </a:solidFill>
                <a:latin typeface="Candara" panose="020E0502030303020204" pitchFamily="34" charset="0"/>
              </a:rPr>
              <a:t>2,1</a:t>
            </a:r>
            <a:endParaRPr lang="en-US"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4F22FB70-A527-4AD2-9998-3A73CB16A547}"/>
                  </a:ext>
                </a:extLst>
              </p:cNvPr>
              <p:cNvSpPr/>
              <p:nvPr/>
            </p:nvSpPr>
            <p:spPr>
              <a:xfrm>
                <a:off x="7985160" y="5379226"/>
                <a:ext cx="6992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solidFill>
                            <a:srgbClr val="7030A0"/>
                          </a:solidFill>
                          <a:latin typeface="Cambria Math" panose="02040503050406030204" pitchFamily="18" charset="0"/>
                        </a:rPr>
                        <m:t>¬</m:t>
                      </m:r>
                      <m:r>
                        <m:rPr>
                          <m:nor/>
                        </m:rPr>
                        <a:rPr lang="en-US" dirty="0">
                          <a:solidFill>
                            <a:srgbClr val="7030A0"/>
                          </a:solidFill>
                          <a:latin typeface="Candara" panose="020E0502030303020204" pitchFamily="34" charset="0"/>
                        </a:rPr>
                        <m:t>P</m:t>
                      </m:r>
                      <m:r>
                        <m:rPr>
                          <m:nor/>
                        </m:rPr>
                        <a:rPr lang="en-US" baseline="-25000" dirty="0">
                          <a:solidFill>
                            <a:srgbClr val="7030A0"/>
                          </a:solidFill>
                          <a:latin typeface="Candara" panose="020E0502030303020204" pitchFamily="34" charset="0"/>
                        </a:rPr>
                        <m:t>1,2</m:t>
                      </m:r>
                    </m:oMath>
                  </m:oMathPara>
                </a14:m>
                <a:endParaRPr lang="en-US" dirty="0">
                  <a:latin typeface="Candara" panose="020E0502030303020204" pitchFamily="34" charset="0"/>
                </a:endParaRPr>
              </a:p>
            </p:txBody>
          </p:sp>
        </mc:Choice>
        <mc:Fallback xmlns="">
          <p:sp>
            <p:nvSpPr>
              <p:cNvPr id="19" name="Rectangle 18">
                <a:extLst>
                  <a:ext uri="{FF2B5EF4-FFF2-40B4-BE49-F238E27FC236}">
                    <a16:creationId xmlns:a16="http://schemas.microsoft.com/office/drawing/2014/main" id="{4F22FB70-A527-4AD2-9998-3A73CB16A547}"/>
                  </a:ext>
                </a:extLst>
              </p:cNvPr>
              <p:cNvSpPr>
                <a:spLocks noRot="1" noChangeAspect="1" noMove="1" noResize="1" noEditPoints="1" noAdjustHandles="1" noChangeArrowheads="1" noChangeShapeType="1" noTextEdit="1"/>
              </p:cNvSpPr>
              <p:nvPr/>
            </p:nvSpPr>
            <p:spPr>
              <a:xfrm>
                <a:off x="7985160" y="5379226"/>
                <a:ext cx="699230" cy="369332"/>
              </a:xfrm>
              <a:prstGeom prst="rect">
                <a:avLst/>
              </a:prstGeom>
              <a:blipFill>
                <a:blip r:embed="rId6"/>
                <a:stretch>
                  <a:fillRect b="-3333"/>
                </a:stretch>
              </a:blipFill>
            </p:spPr>
            <p:txBody>
              <a:bodyPr/>
              <a:lstStyle/>
              <a:p>
                <a:r>
                  <a:rPr lang="en-US">
                    <a:noFill/>
                  </a:rPr>
                  <a:t> </a:t>
                </a:r>
              </a:p>
            </p:txBody>
          </p:sp>
        </mc:Fallback>
      </mc:AlternateContent>
    </p:spTree>
    <p:extLst>
      <p:ext uri="{BB962C8B-B14F-4D97-AF65-F5344CB8AC3E}">
        <p14:creationId xmlns:p14="http://schemas.microsoft.com/office/powerpoint/2010/main" val="184325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7" grpId="0"/>
      <p:bldP spid="18"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17E8-A410-4F18-A64E-E060720C1214}"/>
              </a:ext>
            </a:extLst>
          </p:cNvPr>
          <p:cNvSpPr>
            <a:spLocks noGrp="1"/>
          </p:cNvSpPr>
          <p:nvPr>
            <p:ph type="title"/>
          </p:nvPr>
        </p:nvSpPr>
        <p:spPr/>
        <p:txBody>
          <a:bodyPr>
            <a:normAutofit fontScale="90000"/>
          </a:bodyPr>
          <a:lstStyle/>
          <a:p>
            <a:r>
              <a:rPr lang="en-US" dirty="0"/>
              <a:t>Proving through </a:t>
            </a:r>
            <a:br>
              <a:rPr lang="en-US" dirty="0"/>
            </a:br>
            <a:r>
              <a:rPr lang="en-US" dirty="0"/>
              <a:t>Enumeration</a:t>
            </a:r>
          </a:p>
        </p:txBody>
      </p:sp>
      <p:sp>
        <p:nvSpPr>
          <p:cNvPr id="4" name="Slide Number Placeholder 3">
            <a:extLst>
              <a:ext uri="{FF2B5EF4-FFF2-40B4-BE49-F238E27FC236}">
                <a16:creationId xmlns:a16="http://schemas.microsoft.com/office/drawing/2014/main" id="{B92E36F9-7ED2-4D49-A674-0964F57CCA5C}"/>
              </a:ext>
            </a:extLst>
          </p:cNvPr>
          <p:cNvSpPr>
            <a:spLocks noGrp="1"/>
          </p:cNvSpPr>
          <p:nvPr>
            <p:ph type="sldNum" sz="quarter" idx="12"/>
          </p:nvPr>
        </p:nvSpPr>
        <p:spPr/>
        <p:txBody>
          <a:bodyPr/>
          <a:lstStyle/>
          <a:p>
            <a:pPr>
              <a:defRPr/>
            </a:pPr>
            <a:fld id="{CCF77436-EC8C-4AA7-8F7E-35D67B363DD7}" type="slidenum">
              <a:rPr lang="en-US" smtClean="0"/>
              <a:pPr>
                <a:defRPr/>
              </a:pPr>
              <a:t>32</a:t>
            </a:fld>
            <a:endParaRPr lang="en-US" dirty="0"/>
          </a:p>
        </p:txBody>
      </p:sp>
      <p:pic>
        <p:nvPicPr>
          <p:cNvPr id="6" name="Picture 5">
            <a:extLst>
              <a:ext uri="{FF2B5EF4-FFF2-40B4-BE49-F238E27FC236}">
                <a16:creationId xmlns:a16="http://schemas.microsoft.com/office/drawing/2014/main" id="{72D83DA2-E3E4-4203-9D1B-8B3EA7691D5D}"/>
              </a:ext>
            </a:extLst>
          </p:cNvPr>
          <p:cNvPicPr>
            <a:picLocks noChangeAspect="1"/>
          </p:cNvPicPr>
          <p:nvPr/>
        </p:nvPicPr>
        <p:blipFill>
          <a:blip r:embed="rId3"/>
          <a:stretch>
            <a:fillRect/>
          </a:stretch>
        </p:blipFill>
        <p:spPr>
          <a:xfrm>
            <a:off x="704708" y="3350451"/>
            <a:ext cx="8286892" cy="3355149"/>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9EA2F61-538D-4302-B050-B8CE9705524F}"/>
                  </a:ext>
                </a:extLst>
              </p:cNvPr>
              <p:cNvSpPr/>
              <p:nvPr/>
            </p:nvSpPr>
            <p:spPr>
              <a:xfrm>
                <a:off x="677274" y="1447800"/>
                <a:ext cx="4830168" cy="523220"/>
              </a:xfrm>
              <a:prstGeom prst="rect">
                <a:avLst/>
              </a:prstGeom>
            </p:spPr>
            <p:txBody>
              <a:bodyPr wrap="none">
                <a:spAutoFit/>
              </a:bodyPr>
              <a:lstStyle/>
              <a:p>
                <a:r>
                  <a:rPr lang="en-US" sz="2800" dirty="0">
                    <a:solidFill>
                      <a:srgbClr val="000000"/>
                    </a:solidFill>
                    <a:latin typeface="Candara" panose="020E0502030303020204" pitchFamily="34" charset="0"/>
                    <a:cs typeface="Calibri" panose="020F0502020204030204" pitchFamily="34" charset="0"/>
                  </a:rPr>
                  <a:t>If </a:t>
                </a:r>
                <a:r>
                  <a:rPr lang="en-US" sz="2800" dirty="0">
                    <a:solidFill>
                      <a:srgbClr val="9A009A"/>
                    </a:solidFill>
                    <a:latin typeface="Candara" panose="020E0502030303020204" pitchFamily="34" charset="0"/>
                    <a:cs typeface="Calibri" panose="020F0502020204030204" pitchFamily="34" charset="0"/>
                  </a:rPr>
                  <a:t>KB </a:t>
                </a:r>
                <a:r>
                  <a:rPr lang="en-US" sz="2800" dirty="0">
                    <a:solidFill>
                      <a:srgbClr val="000000"/>
                    </a:solidFill>
                    <a:latin typeface="Candara" panose="020E0502030303020204" pitchFamily="34" charset="0"/>
                    <a:cs typeface="Calibri" panose="020F0502020204030204" pitchFamily="34" charset="0"/>
                  </a:rPr>
                  <a:t>is true in row, </a:t>
                </a:r>
                <a14:m>
                  <m:oMath xmlns:m="http://schemas.openxmlformats.org/officeDocument/2006/math">
                    <m:r>
                      <m:rPr>
                        <m:nor/>
                      </m:rPr>
                      <a:rPr lang="en-US" sz="2800" i="1" dirty="0">
                        <a:solidFill>
                          <a:srgbClr val="7030A0"/>
                        </a:solidFill>
                        <a:latin typeface="Candara" panose="020E0502030303020204" pitchFamily="34" charset="0"/>
                        <a:cs typeface="Calibri" panose="020F0502020204030204" pitchFamily="34" charset="0"/>
                      </a:rPr>
                      <m:t>P</m:t>
                    </m:r>
                    <m:r>
                      <m:rPr>
                        <m:nor/>
                      </m:rPr>
                      <a:rPr lang="en-US" sz="2800" i="1" baseline="-25000" dirty="0">
                        <a:solidFill>
                          <a:srgbClr val="7030A0"/>
                        </a:solidFill>
                        <a:latin typeface="Candara" panose="020E0502030303020204" pitchFamily="34" charset="0"/>
                        <a:cs typeface="Calibri" panose="020F0502020204030204" pitchFamily="34" charset="0"/>
                      </a:rPr>
                      <m:t>1,2</m:t>
                    </m:r>
                  </m:oMath>
                </a14:m>
                <a:r>
                  <a:rPr lang="en-US" sz="2800" dirty="0">
                    <a:solidFill>
                      <a:srgbClr val="000000"/>
                    </a:solidFill>
                    <a:latin typeface="Candara" panose="020E0502030303020204" pitchFamily="34" charset="0"/>
                    <a:cs typeface="Calibri" panose="020F0502020204030204" pitchFamily="34" charset="0"/>
                  </a:rPr>
                  <a:t> </a:t>
                </a:r>
                <a:r>
                  <a:rPr lang="en-US" sz="2800" dirty="0">
                    <a:solidFill>
                      <a:srgbClr val="9A009A"/>
                    </a:solidFill>
                    <a:latin typeface="Candara" panose="020E0502030303020204" pitchFamily="34" charset="0"/>
                    <a:cs typeface="Calibri" panose="020F0502020204030204" pitchFamily="34" charset="0"/>
                  </a:rPr>
                  <a:t> </a:t>
                </a:r>
                <a:r>
                  <a:rPr lang="en-US" sz="2800" dirty="0">
                    <a:solidFill>
                      <a:srgbClr val="000000"/>
                    </a:solidFill>
                    <a:latin typeface="Candara" panose="020E0502030303020204" pitchFamily="34" charset="0"/>
                    <a:cs typeface="Calibri" panose="020F0502020204030204" pitchFamily="34" charset="0"/>
                  </a:rPr>
                  <a:t>is false.</a:t>
                </a:r>
                <a:endParaRPr lang="en-US" sz="2800" dirty="0">
                  <a:latin typeface="Candara" panose="020E0502030303020204" pitchFamily="34" charset="0"/>
                  <a:cs typeface="Calibri" panose="020F0502020204030204" pitchFamily="34" charset="0"/>
                </a:endParaRPr>
              </a:p>
            </p:txBody>
          </p:sp>
        </mc:Choice>
        <mc:Fallback xmlns="">
          <p:sp>
            <p:nvSpPr>
              <p:cNvPr id="7" name="Rectangle 6">
                <a:extLst>
                  <a:ext uri="{FF2B5EF4-FFF2-40B4-BE49-F238E27FC236}">
                    <a16:creationId xmlns:a16="http://schemas.microsoft.com/office/drawing/2014/main" id="{E9EA2F61-538D-4302-B050-B8CE9705524F}"/>
                  </a:ext>
                </a:extLst>
              </p:cNvPr>
              <p:cNvSpPr>
                <a:spLocks noRot="1" noChangeAspect="1" noMove="1" noResize="1" noEditPoints="1" noAdjustHandles="1" noChangeArrowheads="1" noChangeShapeType="1" noTextEdit="1"/>
              </p:cNvSpPr>
              <p:nvPr/>
            </p:nvSpPr>
            <p:spPr>
              <a:xfrm>
                <a:off x="677274" y="1447800"/>
                <a:ext cx="4830168" cy="523220"/>
              </a:xfrm>
              <a:prstGeom prst="rect">
                <a:avLst/>
              </a:prstGeom>
              <a:blipFill>
                <a:blip r:embed="rId4"/>
                <a:stretch>
                  <a:fillRect l="-2625" t="-14286" r="-1837" b="-28571"/>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F47F34E0-24A7-4D44-9875-E5C0991E59BA}"/>
              </a:ext>
            </a:extLst>
          </p:cNvPr>
          <p:cNvSpPr/>
          <p:nvPr/>
        </p:nvSpPr>
        <p:spPr>
          <a:xfrm>
            <a:off x="677274" y="2057401"/>
            <a:ext cx="4830168" cy="523220"/>
          </a:xfrm>
          <a:prstGeom prst="rect">
            <a:avLst/>
          </a:prstGeom>
        </p:spPr>
        <p:txBody>
          <a:bodyPr wrap="square">
            <a:spAutoFit/>
          </a:bodyPr>
          <a:lstStyle/>
          <a:p>
            <a:r>
              <a:rPr lang="en-US" sz="2800" dirty="0">
                <a:solidFill>
                  <a:srgbClr val="9A009A"/>
                </a:solidFill>
                <a:latin typeface="Candara" panose="020E0502030303020204" pitchFamily="34" charset="0"/>
                <a:cs typeface="Calibri" panose="020F0502020204030204" pitchFamily="34" charset="0"/>
              </a:rPr>
              <a:t>O(2</a:t>
            </a:r>
            <a:r>
              <a:rPr lang="en-US" sz="2800" baseline="30000" dirty="0">
                <a:solidFill>
                  <a:srgbClr val="9A009A"/>
                </a:solidFill>
                <a:latin typeface="Candara" panose="020E0502030303020204" pitchFamily="34" charset="0"/>
                <a:cs typeface="Calibri" panose="020F0502020204030204" pitchFamily="34" charset="0"/>
              </a:rPr>
              <a:t>n</a:t>
            </a:r>
            <a:r>
              <a:rPr lang="en-US" sz="2800" dirty="0">
                <a:solidFill>
                  <a:srgbClr val="9A009A"/>
                </a:solidFill>
                <a:latin typeface="Candara" panose="020E0502030303020204" pitchFamily="34" charset="0"/>
                <a:cs typeface="Calibri" panose="020F0502020204030204" pitchFamily="34" charset="0"/>
              </a:rPr>
              <a:t>) </a:t>
            </a:r>
            <a:r>
              <a:rPr lang="en-US" sz="2800" dirty="0">
                <a:solidFill>
                  <a:srgbClr val="000000"/>
                </a:solidFill>
                <a:latin typeface="Candara" panose="020E0502030303020204" pitchFamily="34" charset="0"/>
                <a:cs typeface="Calibri" panose="020F0502020204030204" pitchFamily="34" charset="0"/>
              </a:rPr>
              <a:t>for </a:t>
            </a:r>
            <a:r>
              <a:rPr lang="en-US" sz="2800" dirty="0">
                <a:solidFill>
                  <a:srgbClr val="9A009A"/>
                </a:solidFill>
                <a:latin typeface="Candara" panose="020E0502030303020204" pitchFamily="34" charset="0"/>
                <a:cs typeface="Calibri" panose="020F0502020204030204" pitchFamily="34" charset="0"/>
              </a:rPr>
              <a:t>n </a:t>
            </a:r>
            <a:r>
              <a:rPr lang="en-US" sz="2800" dirty="0">
                <a:solidFill>
                  <a:srgbClr val="000000"/>
                </a:solidFill>
                <a:latin typeface="Candara" panose="020E0502030303020204" pitchFamily="34" charset="0"/>
                <a:cs typeface="Calibri" panose="020F0502020204030204" pitchFamily="34" charset="0"/>
              </a:rPr>
              <a:t>symbols.</a:t>
            </a:r>
            <a:endParaRPr lang="en-US" sz="2800" dirty="0">
              <a:latin typeface="Candara" panose="020E050203030302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A33F6024-1D5B-4E63-B25A-E3C8892816E2}"/>
              </a:ext>
            </a:extLst>
          </p:cNvPr>
          <p:cNvSpPr/>
          <p:nvPr/>
        </p:nvSpPr>
        <p:spPr>
          <a:xfrm>
            <a:off x="5718114" y="2430640"/>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1" name="Rectangle 10">
            <a:extLst>
              <a:ext uri="{FF2B5EF4-FFF2-40B4-BE49-F238E27FC236}">
                <a16:creationId xmlns:a16="http://schemas.microsoft.com/office/drawing/2014/main" id="{254EF3B4-1745-4A21-8814-E282F152FC7E}"/>
              </a:ext>
            </a:extLst>
          </p:cNvPr>
          <p:cNvSpPr/>
          <p:nvPr/>
        </p:nvSpPr>
        <p:spPr>
          <a:xfrm>
            <a:off x="5718114" y="1673998"/>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2" name="Rectangle 11">
            <a:extLst>
              <a:ext uri="{FF2B5EF4-FFF2-40B4-BE49-F238E27FC236}">
                <a16:creationId xmlns:a16="http://schemas.microsoft.com/office/drawing/2014/main" id="{B8D208BB-D5DD-43E4-853F-386175F96FD9}"/>
              </a:ext>
            </a:extLst>
          </p:cNvPr>
          <p:cNvSpPr/>
          <p:nvPr/>
        </p:nvSpPr>
        <p:spPr>
          <a:xfrm>
            <a:off x="5718114" y="911998"/>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3" name="Rectangle 12">
            <a:extLst>
              <a:ext uri="{FF2B5EF4-FFF2-40B4-BE49-F238E27FC236}">
                <a16:creationId xmlns:a16="http://schemas.microsoft.com/office/drawing/2014/main" id="{C6E39975-BD53-4883-904D-9290AB8BD187}"/>
              </a:ext>
            </a:extLst>
          </p:cNvPr>
          <p:cNvSpPr/>
          <p:nvPr/>
        </p:nvSpPr>
        <p:spPr>
          <a:xfrm>
            <a:off x="5718114" y="226198"/>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4" name="Rectangle 13">
            <a:extLst>
              <a:ext uri="{FF2B5EF4-FFF2-40B4-BE49-F238E27FC236}">
                <a16:creationId xmlns:a16="http://schemas.microsoft.com/office/drawing/2014/main" id="{52F4F0F6-39B6-4738-B388-F9FC0777C9A6}"/>
              </a:ext>
            </a:extLst>
          </p:cNvPr>
          <p:cNvSpPr/>
          <p:nvPr/>
        </p:nvSpPr>
        <p:spPr>
          <a:xfrm>
            <a:off x="6327714" y="2937286"/>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5" name="Rectangle 14">
            <a:extLst>
              <a:ext uri="{FF2B5EF4-FFF2-40B4-BE49-F238E27FC236}">
                <a16:creationId xmlns:a16="http://schemas.microsoft.com/office/drawing/2014/main" id="{78405678-1586-4AD9-94D1-ABA5478355D3}"/>
              </a:ext>
            </a:extLst>
          </p:cNvPr>
          <p:cNvSpPr/>
          <p:nvPr/>
        </p:nvSpPr>
        <p:spPr>
          <a:xfrm>
            <a:off x="7010400" y="2937286"/>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6" name="Rectangle 15">
            <a:extLst>
              <a:ext uri="{FF2B5EF4-FFF2-40B4-BE49-F238E27FC236}">
                <a16:creationId xmlns:a16="http://schemas.microsoft.com/office/drawing/2014/main" id="{B68C2430-FC03-4D4E-8C1E-CF83E87CB7DC}"/>
              </a:ext>
            </a:extLst>
          </p:cNvPr>
          <p:cNvSpPr/>
          <p:nvPr/>
        </p:nvSpPr>
        <p:spPr>
          <a:xfrm>
            <a:off x="7763127" y="2937286"/>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7" name="Rectangle 16">
            <a:extLst>
              <a:ext uri="{FF2B5EF4-FFF2-40B4-BE49-F238E27FC236}">
                <a16:creationId xmlns:a16="http://schemas.microsoft.com/office/drawing/2014/main" id="{08D01953-D712-4651-BB63-4BC01175329D}"/>
              </a:ext>
            </a:extLst>
          </p:cNvPr>
          <p:cNvSpPr/>
          <p:nvPr/>
        </p:nvSpPr>
        <p:spPr>
          <a:xfrm>
            <a:off x="8529763" y="2937286"/>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8" name="Rectangle 17">
            <a:extLst>
              <a:ext uri="{FF2B5EF4-FFF2-40B4-BE49-F238E27FC236}">
                <a16:creationId xmlns:a16="http://schemas.microsoft.com/office/drawing/2014/main" id="{51946598-3CF3-47A8-9460-4C21FAA84742}"/>
              </a:ext>
            </a:extLst>
          </p:cNvPr>
          <p:cNvSpPr/>
          <p:nvPr/>
        </p:nvSpPr>
        <p:spPr>
          <a:xfrm>
            <a:off x="6858000" y="2239818"/>
            <a:ext cx="685800" cy="653380"/>
          </a:xfrm>
          <a:prstGeom prst="rect">
            <a:avLst/>
          </a:prstGeom>
          <a:ln w="762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graphicFrame>
        <p:nvGraphicFramePr>
          <p:cNvPr id="19" name="Table 18">
            <a:extLst>
              <a:ext uri="{FF2B5EF4-FFF2-40B4-BE49-F238E27FC236}">
                <a16:creationId xmlns:a16="http://schemas.microsoft.com/office/drawing/2014/main" id="{EA384A50-4CAC-412A-B2AB-5AE79F2D2BAE}"/>
              </a:ext>
            </a:extLst>
          </p:cNvPr>
          <p:cNvGraphicFramePr>
            <a:graphicFrameLocks noGrp="1" noChangeAspect="1"/>
          </p:cNvGraphicFramePr>
          <p:nvPr>
            <p:extLst>
              <p:ext uri="{D42A27DB-BD31-4B8C-83A1-F6EECF244321}">
                <p14:modId xmlns:p14="http://schemas.microsoft.com/office/powerpoint/2010/main" val="368154548"/>
              </p:ext>
            </p:extLst>
          </p:nvPr>
        </p:nvGraphicFramePr>
        <p:xfrm>
          <a:off x="6096000" y="106218"/>
          <a:ext cx="2895600" cy="2831068"/>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val="2932926781"/>
                    </a:ext>
                  </a:extLst>
                </a:gridCol>
                <a:gridCol w="723900">
                  <a:extLst>
                    <a:ext uri="{9D8B030D-6E8A-4147-A177-3AD203B41FA5}">
                      <a16:colId xmlns:a16="http://schemas.microsoft.com/office/drawing/2014/main" val="1626569003"/>
                    </a:ext>
                  </a:extLst>
                </a:gridCol>
                <a:gridCol w="723900">
                  <a:extLst>
                    <a:ext uri="{9D8B030D-6E8A-4147-A177-3AD203B41FA5}">
                      <a16:colId xmlns:a16="http://schemas.microsoft.com/office/drawing/2014/main" val="900683934"/>
                    </a:ext>
                  </a:extLst>
                </a:gridCol>
                <a:gridCol w="723900">
                  <a:extLst>
                    <a:ext uri="{9D8B030D-6E8A-4147-A177-3AD203B41FA5}">
                      <a16:colId xmlns:a16="http://schemas.microsoft.com/office/drawing/2014/main" val="1828140126"/>
                    </a:ext>
                  </a:extLst>
                </a:gridCol>
              </a:tblGrid>
              <a:tr h="707767">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3444034822"/>
                  </a:ext>
                </a:extLst>
              </a:tr>
              <a:tr h="707767">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877381475"/>
                  </a:ext>
                </a:extLst>
              </a:tr>
              <a:tr h="707767">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446117342"/>
                  </a:ext>
                </a:extLst>
              </a:tr>
              <a:tr h="707767">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2186478744"/>
                  </a:ext>
                </a:extLst>
              </a:tr>
            </a:tbl>
          </a:graphicData>
        </a:graphic>
      </p:graphicFrame>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C07103AF-7B86-4085-9F72-E289809420F1}"/>
                  </a:ext>
                </a:extLst>
              </p:cNvPr>
              <p:cNvSpPr/>
              <p:nvPr/>
            </p:nvSpPr>
            <p:spPr>
              <a:xfrm>
                <a:off x="6157358" y="2211092"/>
                <a:ext cx="633507" cy="369332"/>
              </a:xfrm>
              <a:prstGeom prst="rect">
                <a:avLst/>
              </a:prstGeom>
            </p:spPr>
            <p:txBody>
              <a:bodyPr wrap="none">
                <a:spAutoFit/>
              </a:bodyPr>
              <a:lstStyle/>
              <a:p>
                <a14:m>
                  <m:oMath xmlns:m="http://schemas.openxmlformats.org/officeDocument/2006/math">
                    <m:r>
                      <a:rPr lang="en-US">
                        <a:solidFill>
                          <a:srgbClr val="7030A0"/>
                        </a:solidFill>
                        <a:latin typeface="Cambria Math" panose="02040503050406030204" pitchFamily="18" charset="0"/>
                      </a:rPr>
                      <m:t>¬</m:t>
                    </m:r>
                  </m:oMath>
                </a14:m>
                <a:r>
                  <a:rPr lang="en-US" dirty="0">
                    <a:solidFill>
                      <a:srgbClr val="7030A0"/>
                    </a:solidFill>
                    <a:latin typeface="Candara" panose="020E0502030303020204" pitchFamily="34" charset="0"/>
                  </a:rPr>
                  <a:t>P</a:t>
                </a:r>
                <a:r>
                  <a:rPr lang="en-US" baseline="-25000" dirty="0">
                    <a:solidFill>
                      <a:srgbClr val="7030A0"/>
                    </a:solidFill>
                    <a:latin typeface="Candara" panose="020E0502030303020204" pitchFamily="34" charset="0"/>
                  </a:rPr>
                  <a:t>1,1</a:t>
                </a:r>
                <a:endParaRPr lang="en-US" dirty="0">
                  <a:latin typeface="Candara" panose="020E0502030303020204" pitchFamily="34" charset="0"/>
                </a:endParaRPr>
              </a:p>
            </p:txBody>
          </p:sp>
        </mc:Choice>
        <mc:Fallback xmlns="">
          <p:sp>
            <p:nvSpPr>
              <p:cNvPr id="20" name="Rectangle 19">
                <a:extLst>
                  <a:ext uri="{FF2B5EF4-FFF2-40B4-BE49-F238E27FC236}">
                    <a16:creationId xmlns:a16="http://schemas.microsoft.com/office/drawing/2014/main" id="{C07103AF-7B86-4085-9F72-E289809420F1}"/>
                  </a:ext>
                </a:extLst>
              </p:cNvPr>
              <p:cNvSpPr>
                <a:spLocks noRot="1" noChangeAspect="1" noMove="1" noResize="1" noEditPoints="1" noAdjustHandles="1" noChangeArrowheads="1" noChangeShapeType="1" noTextEdit="1"/>
              </p:cNvSpPr>
              <p:nvPr/>
            </p:nvSpPr>
            <p:spPr>
              <a:xfrm>
                <a:off x="6157358" y="2211092"/>
                <a:ext cx="633507" cy="369332"/>
              </a:xfrm>
              <a:prstGeom prst="rect">
                <a:avLst/>
              </a:prstGeom>
              <a:blipFill>
                <a:blip r:embed="rId5"/>
                <a:stretch>
                  <a:fillRect t="-10000"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B4580342-32D6-4E10-96AA-D4504B17BE4C}"/>
                  </a:ext>
                </a:extLst>
              </p:cNvPr>
              <p:cNvSpPr/>
              <p:nvPr/>
            </p:nvSpPr>
            <p:spPr>
              <a:xfrm>
                <a:off x="6148786" y="2524019"/>
                <a:ext cx="639919" cy="369332"/>
              </a:xfrm>
              <a:prstGeom prst="rect">
                <a:avLst/>
              </a:prstGeom>
            </p:spPr>
            <p:txBody>
              <a:bodyPr wrap="none">
                <a:spAutoFit/>
              </a:bodyPr>
              <a:lstStyle/>
              <a:p>
                <a14:m>
                  <m:oMath xmlns:m="http://schemas.openxmlformats.org/officeDocument/2006/math">
                    <m:r>
                      <a:rPr lang="en-US">
                        <a:solidFill>
                          <a:srgbClr val="7030A0"/>
                        </a:solidFill>
                        <a:latin typeface="Cambria Math" panose="02040503050406030204" pitchFamily="18" charset="0"/>
                      </a:rPr>
                      <m:t>¬</m:t>
                    </m:r>
                  </m:oMath>
                </a14:m>
                <a:r>
                  <a:rPr lang="en-US" dirty="0">
                    <a:solidFill>
                      <a:srgbClr val="7030A0"/>
                    </a:solidFill>
                    <a:latin typeface="Candara" panose="020E0502030303020204" pitchFamily="34" charset="0"/>
                  </a:rPr>
                  <a:t>B</a:t>
                </a:r>
                <a:r>
                  <a:rPr lang="en-US" baseline="-25000" dirty="0">
                    <a:solidFill>
                      <a:srgbClr val="7030A0"/>
                    </a:solidFill>
                    <a:latin typeface="Candara" panose="020E0502030303020204" pitchFamily="34" charset="0"/>
                  </a:rPr>
                  <a:t>1,1</a:t>
                </a:r>
                <a:endParaRPr lang="en-US" dirty="0">
                  <a:latin typeface="Candara" panose="020E0502030303020204" pitchFamily="34" charset="0"/>
                </a:endParaRPr>
              </a:p>
            </p:txBody>
          </p:sp>
        </mc:Choice>
        <mc:Fallback xmlns="">
          <p:sp>
            <p:nvSpPr>
              <p:cNvPr id="21" name="Rectangle 20">
                <a:extLst>
                  <a:ext uri="{FF2B5EF4-FFF2-40B4-BE49-F238E27FC236}">
                    <a16:creationId xmlns:a16="http://schemas.microsoft.com/office/drawing/2014/main" id="{B4580342-32D6-4E10-96AA-D4504B17BE4C}"/>
                  </a:ext>
                </a:extLst>
              </p:cNvPr>
              <p:cNvSpPr>
                <a:spLocks noRot="1" noChangeAspect="1" noMove="1" noResize="1" noEditPoints="1" noAdjustHandles="1" noChangeArrowheads="1" noChangeShapeType="1" noTextEdit="1"/>
              </p:cNvSpPr>
              <p:nvPr/>
            </p:nvSpPr>
            <p:spPr>
              <a:xfrm>
                <a:off x="6148786" y="2524019"/>
                <a:ext cx="639919" cy="369332"/>
              </a:xfrm>
              <a:prstGeom prst="rect">
                <a:avLst/>
              </a:prstGeom>
              <a:blipFill>
                <a:blip r:embed="rId6"/>
                <a:stretch>
                  <a:fillRect t="-6452" b="-22581"/>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B3A2BFD0-92AF-48F0-8570-3CEE6C29BAD8}"/>
              </a:ext>
            </a:extLst>
          </p:cNvPr>
          <p:cNvSpPr/>
          <p:nvPr/>
        </p:nvSpPr>
        <p:spPr>
          <a:xfrm>
            <a:off x="6296261" y="1653827"/>
            <a:ext cx="482824" cy="369332"/>
          </a:xfrm>
          <a:prstGeom prst="rect">
            <a:avLst/>
          </a:prstGeom>
        </p:spPr>
        <p:txBody>
          <a:bodyPr wrap="none">
            <a:spAutoFit/>
          </a:bodyPr>
          <a:lstStyle/>
          <a:p>
            <a:r>
              <a:rPr lang="en-US" dirty="0">
                <a:solidFill>
                  <a:srgbClr val="7030A0"/>
                </a:solidFill>
                <a:latin typeface="Candara" panose="020E0502030303020204" pitchFamily="34" charset="0"/>
              </a:rPr>
              <a:t>B</a:t>
            </a:r>
            <a:r>
              <a:rPr lang="en-US" baseline="-25000" dirty="0">
                <a:solidFill>
                  <a:srgbClr val="7030A0"/>
                </a:solidFill>
                <a:latin typeface="Candara" panose="020E0502030303020204" pitchFamily="34" charset="0"/>
              </a:rPr>
              <a:t>2,1</a:t>
            </a:r>
            <a:endParaRPr lang="en-US"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744E6426-3314-4C1F-96EB-D0919CC2AB5D}"/>
                  </a:ext>
                </a:extLst>
              </p:cNvPr>
              <p:cNvSpPr/>
              <p:nvPr/>
            </p:nvSpPr>
            <p:spPr>
              <a:xfrm>
                <a:off x="6842160" y="2361244"/>
                <a:ext cx="6992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solidFill>
                            <a:srgbClr val="7030A0"/>
                          </a:solidFill>
                          <a:latin typeface="Cambria Math" panose="02040503050406030204" pitchFamily="18" charset="0"/>
                        </a:rPr>
                        <m:t>¬</m:t>
                      </m:r>
                      <m:r>
                        <m:rPr>
                          <m:nor/>
                        </m:rPr>
                        <a:rPr lang="en-US" dirty="0">
                          <a:solidFill>
                            <a:srgbClr val="7030A0"/>
                          </a:solidFill>
                          <a:latin typeface="Candara" panose="020E0502030303020204" pitchFamily="34" charset="0"/>
                        </a:rPr>
                        <m:t>P</m:t>
                      </m:r>
                      <m:r>
                        <m:rPr>
                          <m:nor/>
                        </m:rPr>
                        <a:rPr lang="en-US" baseline="-25000" dirty="0">
                          <a:solidFill>
                            <a:srgbClr val="7030A0"/>
                          </a:solidFill>
                          <a:latin typeface="Candara" panose="020E0502030303020204" pitchFamily="34" charset="0"/>
                        </a:rPr>
                        <m:t>1,2</m:t>
                      </m:r>
                    </m:oMath>
                  </m:oMathPara>
                </a14:m>
                <a:endParaRPr lang="en-US" dirty="0">
                  <a:latin typeface="Candara" panose="020E0502030303020204" pitchFamily="34" charset="0"/>
                </a:endParaRPr>
              </a:p>
            </p:txBody>
          </p:sp>
        </mc:Choice>
        <mc:Fallback xmlns="">
          <p:sp>
            <p:nvSpPr>
              <p:cNvPr id="23" name="Rectangle 22">
                <a:extLst>
                  <a:ext uri="{FF2B5EF4-FFF2-40B4-BE49-F238E27FC236}">
                    <a16:creationId xmlns:a16="http://schemas.microsoft.com/office/drawing/2014/main" id="{744E6426-3314-4C1F-96EB-D0919CC2AB5D}"/>
                  </a:ext>
                </a:extLst>
              </p:cNvPr>
              <p:cNvSpPr>
                <a:spLocks noRot="1" noChangeAspect="1" noMove="1" noResize="1" noEditPoints="1" noAdjustHandles="1" noChangeArrowheads="1" noChangeShapeType="1" noTextEdit="1"/>
              </p:cNvSpPr>
              <p:nvPr/>
            </p:nvSpPr>
            <p:spPr>
              <a:xfrm>
                <a:off x="6842160" y="2361244"/>
                <a:ext cx="699230" cy="369332"/>
              </a:xfrm>
              <a:prstGeom prst="rect">
                <a:avLst/>
              </a:prstGeom>
              <a:blipFill>
                <a:blip r:embed="rId7"/>
                <a:stretch>
                  <a:fillRect b="-3226"/>
                </a:stretch>
              </a:blipFill>
            </p:spPr>
            <p:txBody>
              <a:bodyPr/>
              <a:lstStyle/>
              <a:p>
                <a:r>
                  <a:rPr lang="en-US">
                    <a:noFill/>
                  </a:rPr>
                  <a:t> </a:t>
                </a:r>
              </a:p>
            </p:txBody>
          </p:sp>
        </mc:Fallback>
      </mc:AlternateContent>
    </p:spTree>
    <p:extLst>
      <p:ext uri="{BB962C8B-B14F-4D97-AF65-F5344CB8AC3E}">
        <p14:creationId xmlns:p14="http://schemas.microsoft.com/office/powerpoint/2010/main" val="1060566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8E61-E4D0-450A-B9AB-6CEE64AD66D9}"/>
              </a:ext>
            </a:extLst>
          </p:cNvPr>
          <p:cNvSpPr>
            <a:spLocks noGrp="1"/>
          </p:cNvSpPr>
          <p:nvPr>
            <p:ph type="title"/>
          </p:nvPr>
        </p:nvSpPr>
        <p:spPr/>
        <p:txBody>
          <a:bodyPr/>
          <a:lstStyle/>
          <a:p>
            <a:r>
              <a:rPr lang="en-US" dirty="0"/>
              <a:t>Propositional Theorem Proving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6757CA-CDEF-4484-B9D7-7F9D9F3463FE}"/>
                  </a:ext>
                </a:extLst>
              </p:cNvPr>
              <p:cNvSpPr>
                <a:spLocks noGrp="1"/>
              </p:cNvSpPr>
              <p:nvPr>
                <p:ph idx="1"/>
              </p:nvPr>
            </p:nvSpPr>
            <p:spPr>
              <a:xfrm>
                <a:off x="609600" y="1219201"/>
                <a:ext cx="8229600" cy="5410199"/>
              </a:xfrm>
            </p:spPr>
            <p:txBody>
              <a:bodyPr>
                <a:noAutofit/>
              </a:bodyPr>
              <a:lstStyle/>
              <a:p>
                <a:pPr marL="344488" indent="-271463"/>
                <a:r>
                  <a:rPr lang="en-US" sz="2800" dirty="0"/>
                  <a:t>Apply</a:t>
                </a:r>
                <a:r>
                  <a:rPr lang="en-US" sz="2800" dirty="0">
                    <a:solidFill>
                      <a:srgbClr val="7030A0"/>
                    </a:solidFill>
                  </a:rPr>
                  <a:t> R</a:t>
                </a:r>
                <a:r>
                  <a:rPr lang="en-US" sz="2800" baseline="-25000" dirty="0">
                    <a:solidFill>
                      <a:srgbClr val="7030A0"/>
                    </a:solidFill>
                  </a:rPr>
                  <a:t>4</a:t>
                </a:r>
                <a:r>
                  <a:rPr lang="en-US" sz="2800" dirty="0">
                    <a:solidFill>
                      <a:srgbClr val="7030A0"/>
                    </a:solidFill>
                  </a:rPr>
                  <a:t>: B</a:t>
                </a:r>
                <a:r>
                  <a:rPr lang="en-US" sz="2800" baseline="-25000" dirty="0">
                    <a:solidFill>
                      <a:srgbClr val="7030A0"/>
                    </a:solidFill>
                  </a:rPr>
                  <a:t>1,1</a:t>
                </a:r>
                <a:r>
                  <a:rPr lang="en-US" sz="2800" dirty="0">
                    <a:solidFill>
                      <a:srgbClr val="7030A0"/>
                    </a:solidFill>
                  </a:rPr>
                  <a:t> </a:t>
                </a:r>
                <a14:m>
                  <m:oMath xmlns:m="http://schemas.openxmlformats.org/officeDocument/2006/math">
                    <m:r>
                      <a:rPr lang="en-US" sz="2800" dirty="0">
                        <a:solidFill>
                          <a:srgbClr val="7030A0"/>
                        </a:solidFill>
                        <a:latin typeface="Cambria Math" panose="02040503050406030204" pitchFamily="18" charset="0"/>
                      </a:rPr>
                      <m:t>⇔</m:t>
                    </m:r>
                  </m:oMath>
                </a14:m>
                <a:r>
                  <a:rPr lang="en-US" sz="2800" dirty="0">
                    <a:solidFill>
                      <a:srgbClr val="7030A0"/>
                    </a:solidFill>
                  </a:rPr>
                  <a:t> (P</a:t>
                </a:r>
                <a:r>
                  <a:rPr lang="en-US" sz="2800" baseline="-25000" dirty="0">
                    <a:solidFill>
                      <a:srgbClr val="7030A0"/>
                    </a:solidFill>
                  </a:rPr>
                  <a:t>1,2</a:t>
                </a:r>
                <a:r>
                  <a:rPr lang="en-US" sz="2800" dirty="0">
                    <a:solidFill>
                      <a:srgbClr val="7030A0"/>
                    </a:solidFill>
                  </a:rPr>
                  <a:t> </a:t>
                </a:r>
                <a14:m>
                  <m:oMath xmlns:m="http://schemas.openxmlformats.org/officeDocument/2006/math">
                    <m:r>
                      <a:rPr lang="en-US" sz="2800" dirty="0">
                        <a:solidFill>
                          <a:srgbClr val="7030A0"/>
                        </a:solidFill>
                        <a:latin typeface="Cambria Math" panose="02040503050406030204" pitchFamily="18" charset="0"/>
                      </a:rPr>
                      <m:t>∨</m:t>
                    </m:r>
                  </m:oMath>
                </a14:m>
                <a:r>
                  <a:rPr lang="en-US" sz="2800" dirty="0">
                    <a:solidFill>
                      <a:srgbClr val="7030A0"/>
                    </a:solidFill>
                  </a:rPr>
                  <a:t> P</a:t>
                </a:r>
                <a:r>
                  <a:rPr lang="en-US" sz="2800" baseline="-25000" dirty="0">
                    <a:solidFill>
                      <a:srgbClr val="7030A0"/>
                    </a:solidFill>
                  </a:rPr>
                  <a:t>2,1</a:t>
                </a:r>
                <a:r>
                  <a:rPr lang="en-US" sz="2800" dirty="0">
                    <a:solidFill>
                      <a:srgbClr val="7030A0"/>
                    </a:solidFill>
                  </a:rPr>
                  <a:t>)</a:t>
                </a:r>
              </a:p>
              <a:p>
                <a:pPr lvl="1"/>
                <a:r>
                  <a:rPr lang="en-US" sz="2400" dirty="0">
                    <a:solidFill>
                      <a:srgbClr val="7030A0"/>
                    </a:solidFill>
                  </a:rPr>
                  <a:t>(B</a:t>
                </a:r>
                <a:r>
                  <a:rPr lang="en-US" sz="2400" baseline="-25000" dirty="0">
                    <a:solidFill>
                      <a:srgbClr val="7030A0"/>
                    </a:solidFill>
                  </a:rPr>
                  <a:t>1,1</a:t>
                </a:r>
                <a14:m>
                  <m:oMath xmlns:m="http://schemas.openxmlformats.org/officeDocument/2006/math">
                    <m:r>
                      <a:rPr lang="en-US" sz="2400" dirty="0">
                        <a:solidFill>
                          <a:srgbClr val="7030A0"/>
                        </a:solidFill>
                        <a:latin typeface="Cambria Math" panose="02040503050406030204" pitchFamily="18" charset="0"/>
                      </a:rPr>
                      <m:t> ⇒ </m:t>
                    </m:r>
                  </m:oMath>
                </a14:m>
                <a:r>
                  <a:rPr lang="en-US" sz="2400" dirty="0">
                    <a:solidFill>
                      <a:srgbClr val="7030A0"/>
                    </a:solidFill>
                  </a:rPr>
                  <a:t>(P</a:t>
                </a:r>
                <a:r>
                  <a:rPr lang="en-US" sz="2400" baseline="-25000" dirty="0">
                    <a:solidFill>
                      <a:srgbClr val="7030A0"/>
                    </a:solidFill>
                  </a:rPr>
                  <a:t>1,2</a:t>
                </a:r>
                <a:r>
                  <a:rPr lang="en-US" sz="2400" dirty="0">
                    <a:solidFill>
                      <a:srgbClr val="7030A0"/>
                    </a:solidFill>
                  </a:rPr>
                  <a:t> </a:t>
                </a:r>
                <a14:m>
                  <m:oMath xmlns:m="http://schemas.openxmlformats.org/officeDocument/2006/math">
                    <m:r>
                      <a:rPr lang="en-US" sz="2400" dirty="0">
                        <a:solidFill>
                          <a:srgbClr val="7030A0"/>
                        </a:solidFill>
                        <a:latin typeface="Cambria Math" panose="02040503050406030204" pitchFamily="18" charset="0"/>
                      </a:rPr>
                      <m:t>∨</m:t>
                    </m:r>
                  </m:oMath>
                </a14:m>
                <a:r>
                  <a:rPr lang="en-US" sz="2400" dirty="0">
                    <a:solidFill>
                      <a:srgbClr val="7030A0"/>
                    </a:solidFill>
                  </a:rPr>
                  <a:t> P</a:t>
                </a:r>
                <a:r>
                  <a:rPr lang="en-US" sz="2400" baseline="-25000" dirty="0">
                    <a:solidFill>
                      <a:srgbClr val="7030A0"/>
                    </a:solidFill>
                  </a:rPr>
                  <a:t>2,1</a:t>
                </a:r>
                <a:r>
                  <a:rPr lang="en-US" sz="2400" dirty="0">
                    <a:solidFill>
                      <a:srgbClr val="7030A0"/>
                    </a:solidFill>
                  </a:rPr>
                  <a:t>)) </a:t>
                </a:r>
                <a14:m>
                  <m:oMath xmlns:m="http://schemas.openxmlformats.org/officeDocument/2006/math">
                    <m:r>
                      <a:rPr lang="en-US" sz="2400" dirty="0">
                        <a:solidFill>
                          <a:srgbClr val="7030A0"/>
                        </a:solidFill>
                        <a:latin typeface="Cambria Math" panose="02040503050406030204" pitchFamily="18" charset="0"/>
                      </a:rPr>
                      <m:t>∧</m:t>
                    </m:r>
                  </m:oMath>
                </a14:m>
                <a:r>
                  <a:rPr lang="en-US" sz="2400" dirty="0">
                    <a:solidFill>
                      <a:srgbClr val="7030A0"/>
                    </a:solidFill>
                  </a:rPr>
                  <a:t> </a:t>
                </a:r>
                <a:br>
                  <a:rPr lang="en-US" sz="2400" dirty="0">
                    <a:solidFill>
                      <a:srgbClr val="7030A0"/>
                    </a:solidFill>
                    <a:latin typeface="Cambria Math" panose="02040503050406030204" pitchFamily="18" charset="0"/>
                  </a:rPr>
                </a:br>
                <a:r>
                  <a:rPr lang="en-US" sz="2400" dirty="0">
                    <a:solidFill>
                      <a:srgbClr val="7030A0"/>
                    </a:solidFill>
                  </a:rPr>
                  <a:t>((P</a:t>
                </a:r>
                <a:r>
                  <a:rPr lang="en-US" sz="2400" baseline="-25000" dirty="0">
                    <a:solidFill>
                      <a:srgbClr val="7030A0"/>
                    </a:solidFill>
                  </a:rPr>
                  <a:t>1,2</a:t>
                </a:r>
                <a:r>
                  <a:rPr lang="en-US" sz="2400" dirty="0">
                    <a:solidFill>
                      <a:srgbClr val="7030A0"/>
                    </a:solidFill>
                  </a:rPr>
                  <a:t> </a:t>
                </a:r>
                <a14:m>
                  <m:oMath xmlns:m="http://schemas.openxmlformats.org/officeDocument/2006/math">
                    <m:r>
                      <a:rPr lang="en-US" sz="2400" dirty="0">
                        <a:solidFill>
                          <a:srgbClr val="7030A0"/>
                        </a:solidFill>
                        <a:latin typeface="Cambria Math" panose="02040503050406030204" pitchFamily="18" charset="0"/>
                      </a:rPr>
                      <m:t>∨</m:t>
                    </m:r>
                  </m:oMath>
                </a14:m>
                <a:r>
                  <a:rPr lang="en-US" sz="2400" dirty="0">
                    <a:solidFill>
                      <a:srgbClr val="7030A0"/>
                    </a:solidFill>
                  </a:rPr>
                  <a:t> P</a:t>
                </a:r>
                <a:r>
                  <a:rPr lang="en-US" sz="2400" baseline="-25000" dirty="0">
                    <a:solidFill>
                      <a:srgbClr val="7030A0"/>
                    </a:solidFill>
                  </a:rPr>
                  <a:t>2,1</a:t>
                </a:r>
                <a:r>
                  <a:rPr lang="en-US" sz="2400" dirty="0">
                    <a:solidFill>
                      <a:srgbClr val="7030A0"/>
                    </a:solidFill>
                  </a:rPr>
                  <a:t>) </a:t>
                </a:r>
                <a14:m>
                  <m:oMath xmlns:m="http://schemas.openxmlformats.org/officeDocument/2006/math">
                    <m:r>
                      <a:rPr lang="en-US" sz="2400" dirty="0">
                        <a:solidFill>
                          <a:srgbClr val="7030A0"/>
                        </a:solidFill>
                        <a:latin typeface="Cambria Math" panose="02040503050406030204" pitchFamily="18" charset="0"/>
                      </a:rPr>
                      <m:t>⇒ </m:t>
                    </m:r>
                  </m:oMath>
                </a14:m>
                <a:r>
                  <a:rPr lang="en-US" sz="2400" dirty="0">
                    <a:solidFill>
                      <a:srgbClr val="7030A0"/>
                    </a:solidFill>
                  </a:rPr>
                  <a:t>B</a:t>
                </a:r>
                <a:r>
                  <a:rPr lang="en-US" sz="2400" baseline="-25000" dirty="0">
                    <a:solidFill>
                      <a:srgbClr val="7030A0"/>
                    </a:solidFill>
                  </a:rPr>
                  <a:t>1,1</a:t>
                </a:r>
                <a:r>
                  <a:rPr lang="en-US" sz="2400" dirty="0">
                    <a:solidFill>
                      <a:srgbClr val="7030A0"/>
                    </a:solidFill>
                  </a:rPr>
                  <a:t>) </a:t>
                </a:r>
              </a:p>
              <a:p>
                <a:pPr lvl="1"/>
                <a:r>
                  <a:rPr lang="en-US" sz="2400" dirty="0">
                    <a:solidFill>
                      <a:srgbClr val="7030A0"/>
                    </a:solidFill>
                  </a:rPr>
                  <a:t>(P</a:t>
                </a:r>
                <a:r>
                  <a:rPr lang="en-US" sz="2400" baseline="-25000" dirty="0">
                    <a:solidFill>
                      <a:srgbClr val="7030A0"/>
                    </a:solidFill>
                  </a:rPr>
                  <a:t>1,2</a:t>
                </a:r>
                <a:r>
                  <a:rPr lang="en-US" sz="2400" dirty="0">
                    <a:solidFill>
                      <a:srgbClr val="7030A0"/>
                    </a:solidFill>
                  </a:rPr>
                  <a:t> </a:t>
                </a:r>
                <a14:m>
                  <m:oMath xmlns:m="http://schemas.openxmlformats.org/officeDocument/2006/math">
                    <m:r>
                      <a:rPr lang="en-US" sz="2400" dirty="0">
                        <a:solidFill>
                          <a:srgbClr val="7030A0"/>
                        </a:solidFill>
                        <a:latin typeface="Cambria Math" panose="02040503050406030204" pitchFamily="18" charset="0"/>
                      </a:rPr>
                      <m:t>∨</m:t>
                    </m:r>
                  </m:oMath>
                </a14:m>
                <a:r>
                  <a:rPr lang="en-US" sz="2400" dirty="0">
                    <a:solidFill>
                      <a:srgbClr val="7030A0"/>
                    </a:solidFill>
                  </a:rPr>
                  <a:t> P</a:t>
                </a:r>
                <a:r>
                  <a:rPr lang="en-US" sz="2400" baseline="-25000" dirty="0">
                    <a:solidFill>
                      <a:srgbClr val="7030A0"/>
                    </a:solidFill>
                  </a:rPr>
                  <a:t>2,1</a:t>
                </a:r>
                <a:r>
                  <a:rPr lang="en-US" sz="2400" dirty="0">
                    <a:solidFill>
                      <a:srgbClr val="7030A0"/>
                    </a:solidFill>
                  </a:rPr>
                  <a:t>) </a:t>
                </a:r>
                <a14:m>
                  <m:oMath xmlns:m="http://schemas.openxmlformats.org/officeDocument/2006/math">
                    <m:r>
                      <a:rPr lang="en-US" sz="2400" dirty="0">
                        <a:solidFill>
                          <a:srgbClr val="7030A0"/>
                        </a:solidFill>
                        <a:latin typeface="Cambria Math" panose="02040503050406030204" pitchFamily="18" charset="0"/>
                      </a:rPr>
                      <m:t>⇒ </m:t>
                    </m:r>
                  </m:oMath>
                </a14:m>
                <a:r>
                  <a:rPr lang="en-US" sz="2400" dirty="0">
                    <a:solidFill>
                      <a:srgbClr val="7030A0"/>
                    </a:solidFill>
                  </a:rPr>
                  <a:t>B</a:t>
                </a:r>
                <a:r>
                  <a:rPr lang="en-US" sz="2400" baseline="-25000" dirty="0">
                    <a:solidFill>
                      <a:srgbClr val="7030A0"/>
                    </a:solidFill>
                  </a:rPr>
                  <a:t>1,1</a:t>
                </a:r>
              </a:p>
              <a:p>
                <a:pPr marL="344488" indent="-271463"/>
                <a:r>
                  <a:rPr lang="en-US" sz="2800" dirty="0"/>
                  <a:t>Apply contraposition</a:t>
                </a:r>
                <a:endParaRPr lang="en-US" sz="2800" dirty="0">
                  <a:solidFill>
                    <a:srgbClr val="7030A0"/>
                  </a:solidFill>
                </a:endParaRPr>
              </a:p>
              <a:p>
                <a:pPr lvl="1"/>
                <a14:m>
                  <m:oMath xmlns:m="http://schemas.openxmlformats.org/officeDocument/2006/math">
                    <m:r>
                      <a:rPr lang="en-US" sz="2400">
                        <a:solidFill>
                          <a:srgbClr val="7030A0"/>
                        </a:solidFill>
                        <a:latin typeface="Cambria Math" panose="02040503050406030204" pitchFamily="18" charset="0"/>
                      </a:rPr>
                      <m:t>¬ </m:t>
                    </m:r>
                  </m:oMath>
                </a14:m>
                <a:r>
                  <a:rPr lang="en-US" sz="2400" dirty="0">
                    <a:solidFill>
                      <a:srgbClr val="7030A0"/>
                    </a:solidFill>
                  </a:rPr>
                  <a:t>B</a:t>
                </a:r>
                <a:r>
                  <a:rPr lang="en-US" sz="2400" baseline="-25000" dirty="0">
                    <a:solidFill>
                      <a:srgbClr val="7030A0"/>
                    </a:solidFill>
                  </a:rPr>
                  <a:t>1,1</a:t>
                </a:r>
                <a14:m>
                  <m:oMath xmlns:m="http://schemas.openxmlformats.org/officeDocument/2006/math">
                    <m:r>
                      <a:rPr lang="en-US" sz="2400" dirty="0">
                        <a:solidFill>
                          <a:srgbClr val="7030A0"/>
                        </a:solidFill>
                        <a:latin typeface="Cambria Math" panose="02040503050406030204" pitchFamily="18" charset="0"/>
                      </a:rPr>
                      <m:t>⇒</m:t>
                    </m:r>
                    <m:r>
                      <a:rPr lang="en-US" sz="2400">
                        <a:solidFill>
                          <a:srgbClr val="7030A0"/>
                        </a:solidFill>
                        <a:latin typeface="Cambria Math" panose="02040503050406030204" pitchFamily="18" charset="0"/>
                      </a:rPr>
                      <m:t>¬</m:t>
                    </m:r>
                  </m:oMath>
                </a14:m>
                <a:r>
                  <a:rPr lang="en-US" sz="2400" dirty="0">
                    <a:solidFill>
                      <a:srgbClr val="7030A0"/>
                    </a:solidFill>
                  </a:rPr>
                  <a:t>(P</a:t>
                </a:r>
                <a:r>
                  <a:rPr lang="en-US" sz="2400" baseline="-25000" dirty="0">
                    <a:solidFill>
                      <a:srgbClr val="7030A0"/>
                    </a:solidFill>
                  </a:rPr>
                  <a:t>1,2</a:t>
                </a:r>
                <a:r>
                  <a:rPr lang="en-US" sz="2400" dirty="0">
                    <a:solidFill>
                      <a:srgbClr val="7030A0"/>
                    </a:solidFill>
                  </a:rPr>
                  <a:t> </a:t>
                </a:r>
                <a14:m>
                  <m:oMath xmlns:m="http://schemas.openxmlformats.org/officeDocument/2006/math">
                    <m:r>
                      <a:rPr lang="en-US" sz="2400" dirty="0">
                        <a:solidFill>
                          <a:srgbClr val="7030A0"/>
                        </a:solidFill>
                        <a:latin typeface="Cambria Math" panose="02040503050406030204" pitchFamily="18" charset="0"/>
                      </a:rPr>
                      <m:t>∨</m:t>
                    </m:r>
                  </m:oMath>
                </a14:m>
                <a:r>
                  <a:rPr lang="en-US" sz="2400" dirty="0">
                    <a:solidFill>
                      <a:srgbClr val="7030A0"/>
                    </a:solidFill>
                  </a:rPr>
                  <a:t> P</a:t>
                </a:r>
                <a:r>
                  <a:rPr lang="en-US" sz="2400" baseline="-25000" dirty="0">
                    <a:solidFill>
                      <a:srgbClr val="7030A0"/>
                    </a:solidFill>
                  </a:rPr>
                  <a:t>2,1</a:t>
                </a:r>
                <a:r>
                  <a:rPr lang="en-US" sz="2400" dirty="0">
                    <a:solidFill>
                      <a:srgbClr val="7030A0"/>
                    </a:solidFill>
                  </a:rPr>
                  <a:t>)</a:t>
                </a:r>
              </a:p>
              <a:p>
                <a:pPr marL="344488" indent="-271463"/>
                <a:r>
                  <a:rPr lang="en-US" sz="2800" dirty="0"/>
                  <a:t>Apply</a:t>
                </a:r>
                <a:r>
                  <a:rPr lang="en-US" sz="2800" dirty="0">
                    <a:solidFill>
                      <a:srgbClr val="7030A0"/>
                    </a:solidFill>
                  </a:rPr>
                  <a:t> R</a:t>
                </a:r>
                <a:r>
                  <a:rPr lang="en-US" sz="2800" baseline="-25000" dirty="0">
                    <a:solidFill>
                      <a:srgbClr val="7030A0"/>
                    </a:solidFill>
                  </a:rPr>
                  <a:t>2</a:t>
                </a:r>
                <a:r>
                  <a:rPr lang="en-US" sz="2800" dirty="0">
                    <a:solidFill>
                      <a:srgbClr val="7030A0"/>
                    </a:solidFill>
                  </a:rPr>
                  <a:t>: </a:t>
                </a:r>
                <a14:m>
                  <m:oMath xmlns:m="http://schemas.openxmlformats.org/officeDocument/2006/math">
                    <m:r>
                      <a:rPr lang="en-US" sz="2800">
                        <a:solidFill>
                          <a:srgbClr val="7030A0"/>
                        </a:solidFill>
                        <a:latin typeface="Cambria Math" panose="02040503050406030204" pitchFamily="18" charset="0"/>
                      </a:rPr>
                      <m:t>¬</m:t>
                    </m:r>
                  </m:oMath>
                </a14:m>
                <a:r>
                  <a:rPr lang="en-US" sz="2800" dirty="0">
                    <a:solidFill>
                      <a:srgbClr val="7030A0"/>
                    </a:solidFill>
                  </a:rPr>
                  <a:t>B</a:t>
                </a:r>
                <a:r>
                  <a:rPr lang="en-US" sz="2800" baseline="-25000" dirty="0">
                    <a:solidFill>
                      <a:srgbClr val="7030A0"/>
                    </a:solidFill>
                  </a:rPr>
                  <a:t>1,1</a:t>
                </a:r>
                <a:endParaRPr lang="en-US" sz="2800" dirty="0">
                  <a:solidFill>
                    <a:srgbClr val="7030A0"/>
                  </a:solidFill>
                </a:endParaRPr>
              </a:p>
              <a:p>
                <a:pPr lvl="1"/>
                <a14:m>
                  <m:oMath xmlns:m="http://schemas.openxmlformats.org/officeDocument/2006/math">
                    <m:r>
                      <a:rPr lang="en-US" sz="2400">
                        <a:solidFill>
                          <a:srgbClr val="7030A0"/>
                        </a:solidFill>
                        <a:latin typeface="Cambria Math" panose="02040503050406030204" pitchFamily="18" charset="0"/>
                      </a:rPr>
                      <m:t>¬</m:t>
                    </m:r>
                  </m:oMath>
                </a14:m>
                <a:r>
                  <a:rPr lang="en-US" sz="2400" dirty="0">
                    <a:solidFill>
                      <a:srgbClr val="7030A0"/>
                    </a:solidFill>
                  </a:rPr>
                  <a:t>(P</a:t>
                </a:r>
                <a:r>
                  <a:rPr lang="en-US" sz="2400" baseline="-25000" dirty="0">
                    <a:solidFill>
                      <a:srgbClr val="7030A0"/>
                    </a:solidFill>
                  </a:rPr>
                  <a:t>1,2</a:t>
                </a:r>
                <a:r>
                  <a:rPr lang="en-US" sz="2400" dirty="0">
                    <a:solidFill>
                      <a:srgbClr val="7030A0"/>
                    </a:solidFill>
                  </a:rPr>
                  <a:t> </a:t>
                </a:r>
                <a14:m>
                  <m:oMath xmlns:m="http://schemas.openxmlformats.org/officeDocument/2006/math">
                    <m:r>
                      <a:rPr lang="en-US" sz="2400" dirty="0">
                        <a:solidFill>
                          <a:srgbClr val="7030A0"/>
                        </a:solidFill>
                        <a:latin typeface="Cambria Math" panose="02040503050406030204" pitchFamily="18" charset="0"/>
                      </a:rPr>
                      <m:t>∨</m:t>
                    </m:r>
                  </m:oMath>
                </a14:m>
                <a:r>
                  <a:rPr lang="en-US" sz="2400" dirty="0">
                    <a:solidFill>
                      <a:srgbClr val="7030A0"/>
                    </a:solidFill>
                  </a:rPr>
                  <a:t> P</a:t>
                </a:r>
                <a:r>
                  <a:rPr lang="en-US" sz="2400" baseline="-25000" dirty="0">
                    <a:solidFill>
                      <a:srgbClr val="7030A0"/>
                    </a:solidFill>
                  </a:rPr>
                  <a:t>2,1</a:t>
                </a:r>
                <a:r>
                  <a:rPr lang="en-US" sz="2400" dirty="0">
                    <a:solidFill>
                      <a:srgbClr val="7030A0"/>
                    </a:solidFill>
                  </a:rPr>
                  <a:t>)</a:t>
                </a:r>
              </a:p>
              <a:p>
                <a:pPr lvl="1"/>
                <a14:m>
                  <m:oMath xmlns:m="http://schemas.openxmlformats.org/officeDocument/2006/math">
                    <m:r>
                      <a:rPr lang="en-US" sz="2400">
                        <a:solidFill>
                          <a:srgbClr val="7030A0"/>
                        </a:solidFill>
                        <a:latin typeface="Cambria Math" panose="02040503050406030204" pitchFamily="18" charset="0"/>
                      </a:rPr>
                      <m:t>¬</m:t>
                    </m:r>
                  </m:oMath>
                </a14:m>
                <a:r>
                  <a:rPr lang="en-US" sz="2400" dirty="0">
                    <a:solidFill>
                      <a:srgbClr val="7030A0"/>
                    </a:solidFill>
                  </a:rPr>
                  <a:t>P</a:t>
                </a:r>
                <a:r>
                  <a:rPr lang="en-US" sz="2400" baseline="-25000" dirty="0">
                    <a:solidFill>
                      <a:srgbClr val="7030A0"/>
                    </a:solidFill>
                  </a:rPr>
                  <a:t>1,2</a:t>
                </a:r>
                <a14:m>
                  <m:oMath xmlns:m="http://schemas.openxmlformats.org/officeDocument/2006/math">
                    <m:r>
                      <a:rPr lang="en-US" sz="2400" dirty="0">
                        <a:solidFill>
                          <a:srgbClr val="7030A0"/>
                        </a:solidFill>
                        <a:latin typeface="Cambria Math" panose="02040503050406030204" pitchFamily="18" charset="0"/>
                      </a:rPr>
                      <m:t> ∧</m:t>
                    </m:r>
                    <m:r>
                      <a:rPr lang="en-US" sz="2400">
                        <a:solidFill>
                          <a:srgbClr val="7030A0"/>
                        </a:solidFill>
                        <a:latin typeface="Cambria Math" panose="02040503050406030204" pitchFamily="18" charset="0"/>
                      </a:rPr>
                      <m:t>¬</m:t>
                    </m:r>
                  </m:oMath>
                </a14:m>
                <a:r>
                  <a:rPr lang="en-US" sz="2400" dirty="0">
                    <a:solidFill>
                      <a:srgbClr val="7030A0"/>
                    </a:solidFill>
                  </a:rPr>
                  <a:t>P</a:t>
                </a:r>
                <a:r>
                  <a:rPr lang="en-US" sz="2400" baseline="-25000" dirty="0">
                    <a:solidFill>
                      <a:srgbClr val="7030A0"/>
                    </a:solidFill>
                  </a:rPr>
                  <a:t>2,1</a:t>
                </a:r>
                <a:endParaRPr lang="en-US" sz="2400" dirty="0">
                  <a:solidFill>
                    <a:srgbClr val="7030A0"/>
                  </a:solidFill>
                </a:endParaRPr>
              </a:p>
              <a:p>
                <a:pPr lvl="1"/>
                <a14:m>
                  <m:oMath xmlns:m="http://schemas.openxmlformats.org/officeDocument/2006/math">
                    <m:r>
                      <a:rPr lang="en-US" sz="2400">
                        <a:solidFill>
                          <a:srgbClr val="7030A0"/>
                        </a:solidFill>
                        <a:latin typeface="Cambria Math" panose="02040503050406030204" pitchFamily="18" charset="0"/>
                      </a:rPr>
                      <m:t>¬</m:t>
                    </m:r>
                    <m:r>
                      <m:rPr>
                        <m:nor/>
                      </m:rPr>
                      <a:rPr lang="en-US" sz="2400" dirty="0">
                        <a:solidFill>
                          <a:srgbClr val="7030A0"/>
                        </a:solidFill>
                      </a:rPr>
                      <m:t>P</m:t>
                    </m:r>
                    <m:r>
                      <m:rPr>
                        <m:nor/>
                      </m:rPr>
                      <a:rPr lang="en-US" sz="2400" baseline="-25000" dirty="0">
                        <a:solidFill>
                          <a:srgbClr val="7030A0"/>
                        </a:solidFill>
                      </a:rPr>
                      <m:t>1,2</m:t>
                    </m:r>
                  </m:oMath>
                </a14:m>
                <a:endParaRPr lang="en-US" sz="2400" dirty="0"/>
              </a:p>
            </p:txBody>
          </p:sp>
        </mc:Choice>
        <mc:Fallback xmlns="">
          <p:sp>
            <p:nvSpPr>
              <p:cNvPr id="3" name="Content Placeholder 2">
                <a:extLst>
                  <a:ext uri="{FF2B5EF4-FFF2-40B4-BE49-F238E27FC236}">
                    <a16:creationId xmlns:a16="http://schemas.microsoft.com/office/drawing/2014/main" id="{B46757CA-CDEF-4484-B9D7-7F9D9F3463FE}"/>
                  </a:ext>
                </a:extLst>
              </p:cNvPr>
              <p:cNvSpPr>
                <a:spLocks noGrp="1" noRot="1" noChangeAspect="1" noMove="1" noResize="1" noEditPoints="1" noAdjustHandles="1" noChangeArrowheads="1" noChangeShapeType="1" noTextEdit="1"/>
              </p:cNvSpPr>
              <p:nvPr>
                <p:ph idx="1"/>
              </p:nvPr>
            </p:nvSpPr>
            <p:spPr>
              <a:xfrm>
                <a:off x="609600" y="1219201"/>
                <a:ext cx="8229600" cy="5410199"/>
              </a:xfrm>
              <a:blipFill>
                <a:blip r:embed="rId3"/>
                <a:stretch>
                  <a:fillRect l="-926" t="-46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60D2127-0501-43DE-A9E7-08F75F5F3654}"/>
              </a:ext>
            </a:extLst>
          </p:cNvPr>
          <p:cNvSpPr>
            <a:spLocks noGrp="1"/>
          </p:cNvSpPr>
          <p:nvPr>
            <p:ph type="sldNum" sz="quarter" idx="12"/>
          </p:nvPr>
        </p:nvSpPr>
        <p:spPr/>
        <p:txBody>
          <a:bodyPr/>
          <a:lstStyle/>
          <a:p>
            <a:fld id="{CCF77436-EC8C-4AA7-8F7E-35D67B363DD7}" type="slidenum">
              <a:rPr lang="en-US" smtClean="0"/>
              <a:pPr/>
              <a:t>33</a:t>
            </a:fld>
            <a:endParaRPr lang="en-US" dirty="0"/>
          </a:p>
        </p:txBody>
      </p:sp>
      <p:sp>
        <p:nvSpPr>
          <p:cNvPr id="14" name="Rectangle 13">
            <a:extLst>
              <a:ext uri="{FF2B5EF4-FFF2-40B4-BE49-F238E27FC236}">
                <a16:creationId xmlns:a16="http://schemas.microsoft.com/office/drawing/2014/main" id="{6C380CC5-C63B-47C9-9B2B-5707167C6B55}"/>
              </a:ext>
            </a:extLst>
          </p:cNvPr>
          <p:cNvSpPr/>
          <p:nvPr/>
        </p:nvSpPr>
        <p:spPr>
          <a:xfrm>
            <a:off x="5502501" y="3696022"/>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5" name="Rectangle 14">
            <a:extLst>
              <a:ext uri="{FF2B5EF4-FFF2-40B4-BE49-F238E27FC236}">
                <a16:creationId xmlns:a16="http://schemas.microsoft.com/office/drawing/2014/main" id="{06D1E7BF-82A2-4F59-991F-D2F47B53FD1D}"/>
              </a:ext>
            </a:extLst>
          </p:cNvPr>
          <p:cNvSpPr/>
          <p:nvPr/>
        </p:nvSpPr>
        <p:spPr>
          <a:xfrm>
            <a:off x="5502501" y="2939380"/>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5" name="Rectangle 24">
            <a:extLst>
              <a:ext uri="{FF2B5EF4-FFF2-40B4-BE49-F238E27FC236}">
                <a16:creationId xmlns:a16="http://schemas.microsoft.com/office/drawing/2014/main" id="{3C022CC8-6EDE-490F-B9E9-C87F002F1616}"/>
              </a:ext>
            </a:extLst>
          </p:cNvPr>
          <p:cNvSpPr/>
          <p:nvPr/>
        </p:nvSpPr>
        <p:spPr>
          <a:xfrm>
            <a:off x="5502501" y="2177380"/>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26" name="Rectangle 25">
            <a:extLst>
              <a:ext uri="{FF2B5EF4-FFF2-40B4-BE49-F238E27FC236}">
                <a16:creationId xmlns:a16="http://schemas.microsoft.com/office/drawing/2014/main" id="{36D095D5-A98E-4020-9B58-887951EDE32C}"/>
              </a:ext>
            </a:extLst>
          </p:cNvPr>
          <p:cNvSpPr/>
          <p:nvPr/>
        </p:nvSpPr>
        <p:spPr>
          <a:xfrm>
            <a:off x="5502501" y="1491580"/>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27" name="Rectangle 26">
            <a:extLst>
              <a:ext uri="{FF2B5EF4-FFF2-40B4-BE49-F238E27FC236}">
                <a16:creationId xmlns:a16="http://schemas.microsoft.com/office/drawing/2014/main" id="{7699C5AF-676A-4BD3-8B14-B41346BC0186}"/>
              </a:ext>
            </a:extLst>
          </p:cNvPr>
          <p:cNvSpPr/>
          <p:nvPr/>
        </p:nvSpPr>
        <p:spPr>
          <a:xfrm>
            <a:off x="6112101" y="4202668"/>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8" name="Rectangle 27">
            <a:extLst>
              <a:ext uri="{FF2B5EF4-FFF2-40B4-BE49-F238E27FC236}">
                <a16:creationId xmlns:a16="http://schemas.microsoft.com/office/drawing/2014/main" id="{F4B81351-C7C8-488E-BB0E-F8BC49FAE30E}"/>
              </a:ext>
            </a:extLst>
          </p:cNvPr>
          <p:cNvSpPr/>
          <p:nvPr/>
        </p:nvSpPr>
        <p:spPr>
          <a:xfrm>
            <a:off x="6794787" y="4202668"/>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9" name="Rectangle 28">
            <a:extLst>
              <a:ext uri="{FF2B5EF4-FFF2-40B4-BE49-F238E27FC236}">
                <a16:creationId xmlns:a16="http://schemas.microsoft.com/office/drawing/2014/main" id="{34D1C886-DBF1-477E-B769-E90A0B25BF24}"/>
              </a:ext>
            </a:extLst>
          </p:cNvPr>
          <p:cNvSpPr/>
          <p:nvPr/>
        </p:nvSpPr>
        <p:spPr>
          <a:xfrm>
            <a:off x="7547514" y="4202668"/>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30" name="Rectangle 29">
            <a:extLst>
              <a:ext uri="{FF2B5EF4-FFF2-40B4-BE49-F238E27FC236}">
                <a16:creationId xmlns:a16="http://schemas.microsoft.com/office/drawing/2014/main" id="{8F616771-C599-4B0B-8042-D6AEF9405ADA}"/>
              </a:ext>
            </a:extLst>
          </p:cNvPr>
          <p:cNvSpPr/>
          <p:nvPr/>
        </p:nvSpPr>
        <p:spPr>
          <a:xfrm>
            <a:off x="8314150" y="4202668"/>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31" name="Rectangle 30">
            <a:extLst>
              <a:ext uri="{FF2B5EF4-FFF2-40B4-BE49-F238E27FC236}">
                <a16:creationId xmlns:a16="http://schemas.microsoft.com/office/drawing/2014/main" id="{B98D52F1-C489-4241-93CC-4931E9A2FB05}"/>
              </a:ext>
            </a:extLst>
          </p:cNvPr>
          <p:cNvSpPr/>
          <p:nvPr/>
        </p:nvSpPr>
        <p:spPr>
          <a:xfrm>
            <a:off x="6642387" y="3505200"/>
            <a:ext cx="685800" cy="653380"/>
          </a:xfrm>
          <a:prstGeom prst="rect">
            <a:avLst/>
          </a:prstGeom>
          <a:ln w="762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graphicFrame>
        <p:nvGraphicFramePr>
          <p:cNvPr id="32" name="Table 31">
            <a:extLst>
              <a:ext uri="{FF2B5EF4-FFF2-40B4-BE49-F238E27FC236}">
                <a16:creationId xmlns:a16="http://schemas.microsoft.com/office/drawing/2014/main" id="{6DC7DC12-1CC4-40F6-B06A-7688E66EE746}"/>
              </a:ext>
            </a:extLst>
          </p:cNvPr>
          <p:cNvGraphicFramePr>
            <a:graphicFrameLocks noGrp="1" noChangeAspect="1"/>
          </p:cNvGraphicFramePr>
          <p:nvPr>
            <p:extLst>
              <p:ext uri="{D42A27DB-BD31-4B8C-83A1-F6EECF244321}">
                <p14:modId xmlns:p14="http://schemas.microsoft.com/office/powerpoint/2010/main" val="4111967436"/>
              </p:ext>
            </p:extLst>
          </p:nvPr>
        </p:nvGraphicFramePr>
        <p:xfrm>
          <a:off x="5880387" y="1371600"/>
          <a:ext cx="2895600" cy="2831068"/>
        </p:xfrm>
        <a:graphic>
          <a:graphicData uri="http://schemas.openxmlformats.org/drawingml/2006/table">
            <a:tbl>
              <a:tblPr firstRow="1" bandRow="1">
                <a:tableStyleId>{5940675A-B579-460E-94D1-54222C63F5DA}</a:tableStyleId>
              </a:tblPr>
              <a:tblGrid>
                <a:gridCol w="723900">
                  <a:extLst>
                    <a:ext uri="{9D8B030D-6E8A-4147-A177-3AD203B41FA5}">
                      <a16:colId xmlns:a16="http://schemas.microsoft.com/office/drawing/2014/main" val="2932926781"/>
                    </a:ext>
                  </a:extLst>
                </a:gridCol>
                <a:gridCol w="723900">
                  <a:extLst>
                    <a:ext uri="{9D8B030D-6E8A-4147-A177-3AD203B41FA5}">
                      <a16:colId xmlns:a16="http://schemas.microsoft.com/office/drawing/2014/main" val="1626569003"/>
                    </a:ext>
                  </a:extLst>
                </a:gridCol>
                <a:gridCol w="723900">
                  <a:extLst>
                    <a:ext uri="{9D8B030D-6E8A-4147-A177-3AD203B41FA5}">
                      <a16:colId xmlns:a16="http://schemas.microsoft.com/office/drawing/2014/main" val="900683934"/>
                    </a:ext>
                  </a:extLst>
                </a:gridCol>
                <a:gridCol w="723900">
                  <a:extLst>
                    <a:ext uri="{9D8B030D-6E8A-4147-A177-3AD203B41FA5}">
                      <a16:colId xmlns:a16="http://schemas.microsoft.com/office/drawing/2014/main" val="1828140126"/>
                    </a:ext>
                  </a:extLst>
                </a:gridCol>
              </a:tblGrid>
              <a:tr h="707767">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3444034822"/>
                  </a:ext>
                </a:extLst>
              </a:tr>
              <a:tr h="707767">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877381475"/>
                  </a:ext>
                </a:extLst>
              </a:tr>
              <a:tr h="707767">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446117342"/>
                  </a:ext>
                </a:extLst>
              </a:tr>
              <a:tr h="707767">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2186478744"/>
                  </a:ext>
                </a:extLst>
              </a:tr>
            </a:tbl>
          </a:graphicData>
        </a:graphic>
      </p:graphicFrame>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4B112FC8-5DF1-4417-9D35-2AD8EE3AFF0F}"/>
                  </a:ext>
                </a:extLst>
              </p:cNvPr>
              <p:cNvSpPr/>
              <p:nvPr/>
            </p:nvSpPr>
            <p:spPr>
              <a:xfrm>
                <a:off x="5941745" y="3476474"/>
                <a:ext cx="633507" cy="369332"/>
              </a:xfrm>
              <a:prstGeom prst="rect">
                <a:avLst/>
              </a:prstGeom>
            </p:spPr>
            <p:txBody>
              <a:bodyPr wrap="none">
                <a:spAutoFit/>
              </a:bodyPr>
              <a:lstStyle/>
              <a:p>
                <a14:m>
                  <m:oMath xmlns:m="http://schemas.openxmlformats.org/officeDocument/2006/math">
                    <m:r>
                      <a:rPr lang="en-US">
                        <a:solidFill>
                          <a:srgbClr val="7030A0"/>
                        </a:solidFill>
                        <a:latin typeface="Cambria Math" panose="02040503050406030204" pitchFamily="18" charset="0"/>
                      </a:rPr>
                      <m:t>¬</m:t>
                    </m:r>
                  </m:oMath>
                </a14:m>
                <a:r>
                  <a:rPr lang="en-US" dirty="0">
                    <a:solidFill>
                      <a:srgbClr val="7030A0"/>
                    </a:solidFill>
                    <a:latin typeface="Candara" panose="020E0502030303020204" pitchFamily="34" charset="0"/>
                  </a:rPr>
                  <a:t>P</a:t>
                </a:r>
                <a:r>
                  <a:rPr lang="en-US" baseline="-25000" dirty="0">
                    <a:solidFill>
                      <a:srgbClr val="7030A0"/>
                    </a:solidFill>
                    <a:latin typeface="Candara" panose="020E0502030303020204" pitchFamily="34" charset="0"/>
                  </a:rPr>
                  <a:t>1,1</a:t>
                </a:r>
                <a:endParaRPr lang="en-US" dirty="0">
                  <a:latin typeface="Candara" panose="020E0502030303020204" pitchFamily="34" charset="0"/>
                </a:endParaRPr>
              </a:p>
            </p:txBody>
          </p:sp>
        </mc:Choice>
        <mc:Fallback xmlns="">
          <p:sp>
            <p:nvSpPr>
              <p:cNvPr id="33" name="Rectangle 32">
                <a:extLst>
                  <a:ext uri="{FF2B5EF4-FFF2-40B4-BE49-F238E27FC236}">
                    <a16:creationId xmlns:a16="http://schemas.microsoft.com/office/drawing/2014/main" id="{4B112FC8-5DF1-4417-9D35-2AD8EE3AFF0F}"/>
                  </a:ext>
                </a:extLst>
              </p:cNvPr>
              <p:cNvSpPr>
                <a:spLocks noRot="1" noChangeAspect="1" noMove="1" noResize="1" noEditPoints="1" noAdjustHandles="1" noChangeArrowheads="1" noChangeShapeType="1" noTextEdit="1"/>
              </p:cNvSpPr>
              <p:nvPr/>
            </p:nvSpPr>
            <p:spPr>
              <a:xfrm>
                <a:off x="5941745" y="3476474"/>
                <a:ext cx="633507" cy="369332"/>
              </a:xfrm>
              <a:prstGeom prst="rect">
                <a:avLst/>
              </a:prstGeom>
              <a:blipFill>
                <a:blip r:embed="rId4"/>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47000FB1-6378-49AF-AAE0-E7F46D61BDD9}"/>
                  </a:ext>
                </a:extLst>
              </p:cNvPr>
              <p:cNvSpPr/>
              <p:nvPr/>
            </p:nvSpPr>
            <p:spPr>
              <a:xfrm>
                <a:off x="5933173" y="3789401"/>
                <a:ext cx="639919" cy="369332"/>
              </a:xfrm>
              <a:prstGeom prst="rect">
                <a:avLst/>
              </a:prstGeom>
            </p:spPr>
            <p:txBody>
              <a:bodyPr wrap="none">
                <a:spAutoFit/>
              </a:bodyPr>
              <a:lstStyle/>
              <a:p>
                <a14:m>
                  <m:oMath xmlns:m="http://schemas.openxmlformats.org/officeDocument/2006/math">
                    <m:r>
                      <a:rPr lang="en-US">
                        <a:solidFill>
                          <a:srgbClr val="7030A0"/>
                        </a:solidFill>
                        <a:latin typeface="Cambria Math" panose="02040503050406030204" pitchFamily="18" charset="0"/>
                      </a:rPr>
                      <m:t>¬</m:t>
                    </m:r>
                  </m:oMath>
                </a14:m>
                <a:r>
                  <a:rPr lang="en-US" dirty="0">
                    <a:solidFill>
                      <a:srgbClr val="7030A0"/>
                    </a:solidFill>
                    <a:latin typeface="Candara" panose="020E0502030303020204" pitchFamily="34" charset="0"/>
                  </a:rPr>
                  <a:t>B</a:t>
                </a:r>
                <a:r>
                  <a:rPr lang="en-US" baseline="-25000" dirty="0">
                    <a:solidFill>
                      <a:srgbClr val="7030A0"/>
                    </a:solidFill>
                    <a:latin typeface="Candara" panose="020E0502030303020204" pitchFamily="34" charset="0"/>
                  </a:rPr>
                  <a:t>1,1</a:t>
                </a:r>
                <a:endParaRPr lang="en-US" dirty="0">
                  <a:latin typeface="Candara" panose="020E0502030303020204" pitchFamily="34" charset="0"/>
                </a:endParaRPr>
              </a:p>
            </p:txBody>
          </p:sp>
        </mc:Choice>
        <mc:Fallback xmlns="">
          <p:sp>
            <p:nvSpPr>
              <p:cNvPr id="34" name="Rectangle 33">
                <a:extLst>
                  <a:ext uri="{FF2B5EF4-FFF2-40B4-BE49-F238E27FC236}">
                    <a16:creationId xmlns:a16="http://schemas.microsoft.com/office/drawing/2014/main" id="{47000FB1-6378-49AF-AAE0-E7F46D61BDD9}"/>
                  </a:ext>
                </a:extLst>
              </p:cNvPr>
              <p:cNvSpPr>
                <a:spLocks noRot="1" noChangeAspect="1" noMove="1" noResize="1" noEditPoints="1" noAdjustHandles="1" noChangeArrowheads="1" noChangeShapeType="1" noTextEdit="1"/>
              </p:cNvSpPr>
              <p:nvPr/>
            </p:nvSpPr>
            <p:spPr>
              <a:xfrm>
                <a:off x="5933173" y="3789401"/>
                <a:ext cx="639919" cy="369332"/>
              </a:xfrm>
              <a:prstGeom prst="rect">
                <a:avLst/>
              </a:prstGeom>
              <a:blipFill>
                <a:blip r:embed="rId5"/>
                <a:stretch>
                  <a:fillRect t="-6667" b="-26667"/>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53A8E97A-53A9-42D3-A2F0-2F34C0A06276}"/>
              </a:ext>
            </a:extLst>
          </p:cNvPr>
          <p:cNvSpPr/>
          <p:nvPr/>
        </p:nvSpPr>
        <p:spPr>
          <a:xfrm>
            <a:off x="6080648" y="2919209"/>
            <a:ext cx="482824" cy="369332"/>
          </a:xfrm>
          <a:prstGeom prst="rect">
            <a:avLst/>
          </a:prstGeom>
        </p:spPr>
        <p:txBody>
          <a:bodyPr wrap="none">
            <a:spAutoFit/>
          </a:bodyPr>
          <a:lstStyle/>
          <a:p>
            <a:r>
              <a:rPr lang="en-US" dirty="0">
                <a:solidFill>
                  <a:srgbClr val="7030A0"/>
                </a:solidFill>
                <a:latin typeface="Candara" panose="020E0502030303020204" pitchFamily="34" charset="0"/>
              </a:rPr>
              <a:t>B</a:t>
            </a:r>
            <a:r>
              <a:rPr lang="en-US" baseline="-25000" dirty="0">
                <a:solidFill>
                  <a:srgbClr val="7030A0"/>
                </a:solidFill>
                <a:latin typeface="Candara" panose="020E0502030303020204" pitchFamily="34" charset="0"/>
              </a:rPr>
              <a:t>2,1</a:t>
            </a:r>
            <a:endParaRPr lang="en-US" dirty="0">
              <a:latin typeface="Candara" panose="020E0502030303020204" pitchFamily="34" charset="0"/>
            </a:endParaRPr>
          </a:p>
        </p:txBody>
      </p: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4F2EE875-0019-4F06-9B72-F6EBCB72CCC4}"/>
                  </a:ext>
                </a:extLst>
              </p:cNvPr>
              <p:cNvSpPr/>
              <p:nvPr/>
            </p:nvSpPr>
            <p:spPr>
              <a:xfrm>
                <a:off x="6626547" y="3626626"/>
                <a:ext cx="6992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solidFill>
                            <a:srgbClr val="7030A0"/>
                          </a:solidFill>
                          <a:latin typeface="Cambria Math" panose="02040503050406030204" pitchFamily="18" charset="0"/>
                        </a:rPr>
                        <m:t>¬</m:t>
                      </m:r>
                      <m:r>
                        <m:rPr>
                          <m:nor/>
                        </m:rPr>
                        <a:rPr lang="en-US" dirty="0">
                          <a:solidFill>
                            <a:srgbClr val="7030A0"/>
                          </a:solidFill>
                          <a:latin typeface="Candara" panose="020E0502030303020204" pitchFamily="34" charset="0"/>
                        </a:rPr>
                        <m:t>P</m:t>
                      </m:r>
                      <m:r>
                        <m:rPr>
                          <m:nor/>
                        </m:rPr>
                        <a:rPr lang="en-US" baseline="-25000" dirty="0">
                          <a:solidFill>
                            <a:srgbClr val="7030A0"/>
                          </a:solidFill>
                          <a:latin typeface="Candara" panose="020E0502030303020204" pitchFamily="34" charset="0"/>
                        </a:rPr>
                        <m:t>1,2</m:t>
                      </m:r>
                    </m:oMath>
                  </m:oMathPara>
                </a14:m>
                <a:endParaRPr lang="en-US" dirty="0">
                  <a:latin typeface="Candara" panose="020E0502030303020204" pitchFamily="34" charset="0"/>
                </a:endParaRPr>
              </a:p>
            </p:txBody>
          </p:sp>
        </mc:Choice>
        <mc:Fallback xmlns="">
          <p:sp>
            <p:nvSpPr>
              <p:cNvPr id="36" name="Rectangle 35">
                <a:extLst>
                  <a:ext uri="{FF2B5EF4-FFF2-40B4-BE49-F238E27FC236}">
                    <a16:creationId xmlns:a16="http://schemas.microsoft.com/office/drawing/2014/main" id="{4F2EE875-0019-4F06-9B72-F6EBCB72CCC4}"/>
                  </a:ext>
                </a:extLst>
              </p:cNvPr>
              <p:cNvSpPr>
                <a:spLocks noRot="1" noChangeAspect="1" noMove="1" noResize="1" noEditPoints="1" noAdjustHandles="1" noChangeArrowheads="1" noChangeShapeType="1" noTextEdit="1"/>
              </p:cNvSpPr>
              <p:nvPr/>
            </p:nvSpPr>
            <p:spPr>
              <a:xfrm>
                <a:off x="6626547" y="3626626"/>
                <a:ext cx="699230" cy="369332"/>
              </a:xfrm>
              <a:prstGeom prst="rect">
                <a:avLst/>
              </a:prstGeom>
              <a:blipFill>
                <a:blip r:embed="rId6"/>
                <a:stretch>
                  <a:fillRect b="-3333"/>
                </a:stretch>
              </a:blipFill>
            </p:spPr>
            <p:txBody>
              <a:bodyPr/>
              <a:lstStyle/>
              <a:p>
                <a:r>
                  <a:rPr lang="en-US">
                    <a:noFill/>
                  </a:rPr>
                  <a:t> </a:t>
                </a:r>
              </a:p>
            </p:txBody>
          </p:sp>
        </mc:Fallback>
      </mc:AlternateContent>
    </p:spTree>
    <p:extLst>
      <p:ext uri="{BB962C8B-B14F-4D97-AF65-F5344CB8AC3E}">
        <p14:creationId xmlns:p14="http://schemas.microsoft.com/office/powerpoint/2010/main" val="198136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8E61-E4D0-450A-B9AB-6CEE64AD66D9}"/>
              </a:ext>
            </a:extLst>
          </p:cNvPr>
          <p:cNvSpPr>
            <a:spLocks noGrp="1"/>
          </p:cNvSpPr>
          <p:nvPr>
            <p:ph type="title"/>
          </p:nvPr>
        </p:nvSpPr>
        <p:spPr/>
        <p:txBody>
          <a:bodyPr/>
          <a:lstStyle/>
          <a:p>
            <a:r>
              <a:rPr lang="en-US" dirty="0"/>
              <a:t>Propositional Theorem Proving</a:t>
            </a:r>
          </a:p>
        </p:txBody>
      </p:sp>
      <p:sp>
        <p:nvSpPr>
          <p:cNvPr id="7" name="Content Placeholder 6">
            <a:extLst>
              <a:ext uri="{FF2B5EF4-FFF2-40B4-BE49-F238E27FC236}">
                <a16:creationId xmlns:a16="http://schemas.microsoft.com/office/drawing/2014/main" id="{0A3DF647-A00B-EA42-A85B-C31A892E7C17}"/>
              </a:ext>
            </a:extLst>
          </p:cNvPr>
          <p:cNvSpPr>
            <a:spLocks noGrp="1"/>
          </p:cNvSpPr>
          <p:nvPr>
            <p:ph idx="1"/>
          </p:nvPr>
        </p:nvSpPr>
        <p:spPr/>
        <p:txBody>
          <a:bodyPr/>
          <a:lstStyle/>
          <a:p>
            <a:r>
              <a:rPr lang="en-US" dirty="0"/>
              <a:t>The inference path is derived by hand with human intelligence.</a:t>
            </a:r>
          </a:p>
          <a:p>
            <a:r>
              <a:rPr lang="en-US" dirty="0"/>
              <a:t>How can an intelligent agent perform such inference in general?</a:t>
            </a:r>
          </a:p>
          <a:p>
            <a:r>
              <a:rPr lang="en-US" dirty="0">
                <a:solidFill>
                  <a:srgbClr val="FF0000"/>
                </a:solidFill>
              </a:rPr>
              <a:t>Proof by Resolution</a:t>
            </a:r>
          </a:p>
        </p:txBody>
      </p:sp>
      <p:sp>
        <p:nvSpPr>
          <p:cNvPr id="4" name="Slide Number Placeholder 3">
            <a:extLst>
              <a:ext uri="{FF2B5EF4-FFF2-40B4-BE49-F238E27FC236}">
                <a16:creationId xmlns:a16="http://schemas.microsoft.com/office/drawing/2014/main" id="{F60D2127-0501-43DE-A9E7-08F75F5F3654}"/>
              </a:ext>
            </a:extLst>
          </p:cNvPr>
          <p:cNvSpPr>
            <a:spLocks noGrp="1"/>
          </p:cNvSpPr>
          <p:nvPr>
            <p:ph type="sldNum" sz="quarter" idx="12"/>
          </p:nvPr>
        </p:nvSpPr>
        <p:spPr/>
        <p:txBody>
          <a:bodyPr/>
          <a:lstStyle/>
          <a:p>
            <a:fld id="{CCF77436-EC8C-4AA7-8F7E-35D67B363DD7}" type="slidenum">
              <a:rPr lang="en-US" smtClean="0"/>
              <a:pPr/>
              <a:t>34</a:t>
            </a:fld>
            <a:endParaRPr lang="en-US" dirty="0"/>
          </a:p>
        </p:txBody>
      </p:sp>
    </p:spTree>
    <p:extLst>
      <p:ext uri="{BB962C8B-B14F-4D97-AF65-F5344CB8AC3E}">
        <p14:creationId xmlns:p14="http://schemas.microsoft.com/office/powerpoint/2010/main" val="363929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C342-54C3-E644-A9C2-B46B8904B31E}"/>
              </a:ext>
            </a:extLst>
          </p:cNvPr>
          <p:cNvSpPr>
            <a:spLocks noGrp="1"/>
          </p:cNvSpPr>
          <p:nvPr>
            <p:ph type="title"/>
          </p:nvPr>
        </p:nvSpPr>
        <p:spPr/>
        <p:txBody>
          <a:bodyPr/>
          <a:lstStyle/>
          <a:p>
            <a:r>
              <a:rPr lang="en-US" dirty="0"/>
              <a:t>Proof by Resolution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5FF398-F634-A748-A8B7-67D7C7D11368}"/>
                  </a:ext>
                </a:extLst>
              </p:cNvPr>
              <p:cNvSpPr>
                <a:spLocks noGrp="1"/>
              </p:cNvSpPr>
              <p:nvPr>
                <p:ph idx="1"/>
              </p:nvPr>
            </p:nvSpPr>
            <p:spPr/>
            <p:txBody>
              <a:bodyPr>
                <a:normAutofit/>
              </a:bodyPr>
              <a:lstStyle/>
              <a:p>
                <a:pPr marL="403225" indent="-392113">
                  <a:buFont typeface="+mj-lt"/>
                  <a:buAutoNum type="arabicPeriod"/>
                </a:pPr>
                <a:r>
                  <a:rPr lang="en-US" dirty="0"/>
                  <a:t>Convert a sentence into Conjunctive Normal Form (CNF), which is conjunction of disjunctions of literals.</a:t>
                </a:r>
              </a:p>
              <a:p>
                <a:pPr lvl="1"/>
                <a:r>
                  <a:rPr lang="en-US" dirty="0"/>
                  <a:t>Not CNF: </a:t>
                </a:r>
                <a:r>
                  <a:rPr lang="en-US" i="1" dirty="0">
                    <a:solidFill>
                      <a:srgbClr val="7030A0"/>
                    </a:solidFill>
                  </a:rPr>
                  <a:t>B</a:t>
                </a:r>
                <a:r>
                  <a:rPr lang="en-US" i="1" baseline="-25000" dirty="0">
                    <a:solidFill>
                      <a:srgbClr val="7030A0"/>
                    </a:solidFill>
                  </a:rPr>
                  <a:t>1,1</a:t>
                </a:r>
                <a:r>
                  <a:rPr lang="en-US" i="1" dirty="0">
                    <a:solidFill>
                      <a:srgbClr val="7030A0"/>
                    </a:solidFill>
                  </a:rPr>
                  <a:t> </a:t>
                </a:r>
                <a14:m>
                  <m:oMath xmlns:m="http://schemas.openxmlformats.org/officeDocument/2006/math">
                    <m:r>
                      <a:rPr lang="en-US" i="1" dirty="0">
                        <a:solidFill>
                          <a:srgbClr val="7030A0"/>
                        </a:solidFill>
                        <a:latin typeface="Cambria Math" panose="02040503050406030204" pitchFamily="18" charset="0"/>
                      </a:rPr>
                      <m:t>⇔</m:t>
                    </m:r>
                  </m:oMath>
                </a14:m>
                <a:r>
                  <a:rPr lang="en-US" i="1" dirty="0">
                    <a:solidFill>
                      <a:srgbClr val="7030A0"/>
                    </a:solidFill>
                  </a:rPr>
                  <a:t> (P</a:t>
                </a:r>
                <a:r>
                  <a:rPr lang="en-US" i="1" baseline="-25000" dirty="0">
                    <a:solidFill>
                      <a:srgbClr val="7030A0"/>
                    </a:solidFill>
                  </a:rPr>
                  <a:t>1,2</a:t>
                </a:r>
                <a:r>
                  <a:rPr lang="en-US" i="1" dirty="0">
                    <a:solidFill>
                      <a:srgbClr val="7030A0"/>
                    </a:solidFill>
                  </a:rPr>
                  <a:t> </a:t>
                </a:r>
                <a14:m>
                  <m:oMath xmlns:m="http://schemas.openxmlformats.org/officeDocument/2006/math">
                    <m:r>
                      <a:rPr lang="en-US" i="1" dirty="0">
                        <a:solidFill>
                          <a:srgbClr val="7030A0"/>
                        </a:solidFill>
                        <a:latin typeface="Cambria Math" panose="02040503050406030204" pitchFamily="18" charset="0"/>
                      </a:rPr>
                      <m:t>∨</m:t>
                    </m:r>
                  </m:oMath>
                </a14:m>
                <a:r>
                  <a:rPr lang="en-US" i="1" dirty="0">
                    <a:solidFill>
                      <a:srgbClr val="7030A0"/>
                    </a:solidFill>
                  </a:rPr>
                  <a:t> P</a:t>
                </a:r>
                <a:r>
                  <a:rPr lang="en-US" i="1" baseline="-25000" dirty="0">
                    <a:solidFill>
                      <a:srgbClr val="7030A0"/>
                    </a:solidFill>
                  </a:rPr>
                  <a:t>2,1</a:t>
                </a:r>
                <a:r>
                  <a:rPr lang="en-US" i="1" dirty="0">
                    <a:solidFill>
                      <a:srgbClr val="7030A0"/>
                    </a:solidFill>
                  </a:rPr>
                  <a:t>)</a:t>
                </a:r>
              </a:p>
              <a:p>
                <a:pPr lvl="1"/>
                <a:r>
                  <a:rPr lang="en-US" dirty="0"/>
                  <a:t>CNF: </a:t>
                </a:r>
                <a:r>
                  <a:rPr lang="en-US" i="1" dirty="0">
                    <a:solidFill>
                      <a:srgbClr val="7030A0"/>
                    </a:solidFill>
                  </a:rPr>
                  <a:t>(</a:t>
                </a:r>
                <a14:m>
                  <m:oMath xmlns:m="http://schemas.openxmlformats.org/officeDocument/2006/math">
                    <m:r>
                      <a:rPr lang="en-US" i="1">
                        <a:solidFill>
                          <a:srgbClr val="7030A0"/>
                        </a:solidFill>
                        <a:latin typeface="Cambria Math" panose="02040503050406030204" pitchFamily="18" charset="0"/>
                      </a:rPr>
                      <m:t>¬</m:t>
                    </m:r>
                  </m:oMath>
                </a14:m>
                <a:r>
                  <a:rPr lang="en-US" i="1" dirty="0">
                    <a:solidFill>
                      <a:srgbClr val="7030A0"/>
                    </a:solidFill>
                  </a:rPr>
                  <a:t>B</a:t>
                </a:r>
                <a:r>
                  <a:rPr lang="en-US" i="1" baseline="-25000" dirty="0">
                    <a:solidFill>
                      <a:srgbClr val="7030A0"/>
                    </a:solidFill>
                  </a:rPr>
                  <a:t>1,1 </a:t>
                </a:r>
                <a14:m>
                  <m:oMath xmlns:m="http://schemas.openxmlformats.org/officeDocument/2006/math">
                    <m:r>
                      <a:rPr lang="en-US" i="1" dirty="0">
                        <a:solidFill>
                          <a:srgbClr val="7030A0"/>
                        </a:solidFill>
                        <a:latin typeface="Cambria Math" panose="02040503050406030204" pitchFamily="18" charset="0"/>
                      </a:rPr>
                      <m:t>∨</m:t>
                    </m:r>
                  </m:oMath>
                </a14:m>
                <a:r>
                  <a:rPr lang="en-US" i="1" dirty="0">
                    <a:solidFill>
                      <a:srgbClr val="7030A0"/>
                    </a:solidFill>
                  </a:rPr>
                  <a:t> P</a:t>
                </a:r>
                <a:r>
                  <a:rPr lang="en-US" i="1" baseline="-25000" dirty="0">
                    <a:solidFill>
                      <a:srgbClr val="7030A0"/>
                    </a:solidFill>
                  </a:rPr>
                  <a:t>1,2</a:t>
                </a:r>
                <a:r>
                  <a:rPr lang="en-US" i="1" dirty="0">
                    <a:solidFill>
                      <a:srgbClr val="7030A0"/>
                    </a:solidFill>
                  </a:rPr>
                  <a:t> </a:t>
                </a:r>
                <a14:m>
                  <m:oMath xmlns:m="http://schemas.openxmlformats.org/officeDocument/2006/math">
                    <m:r>
                      <a:rPr lang="en-US" i="1" dirty="0">
                        <a:solidFill>
                          <a:srgbClr val="7030A0"/>
                        </a:solidFill>
                        <a:latin typeface="Cambria Math" panose="02040503050406030204" pitchFamily="18" charset="0"/>
                      </a:rPr>
                      <m:t>∨</m:t>
                    </m:r>
                    <m:r>
                      <m:rPr>
                        <m:nor/>
                      </m:rPr>
                      <a:rPr lang="en-US" i="1" dirty="0">
                        <a:solidFill>
                          <a:srgbClr val="7030A0"/>
                        </a:solidFill>
                      </a:rPr>
                      <m:t>P</m:t>
                    </m:r>
                    <m:r>
                      <m:rPr>
                        <m:nor/>
                      </m:rPr>
                      <a:rPr lang="en-US" i="1" baseline="-25000" dirty="0">
                        <a:solidFill>
                          <a:srgbClr val="7030A0"/>
                        </a:solidFill>
                      </a:rPr>
                      <m:t>2,1</m:t>
                    </m:r>
                  </m:oMath>
                </a14:m>
                <a:r>
                  <a:rPr lang="en-US" i="1" dirty="0">
                    <a:solidFill>
                      <a:srgbClr val="7030A0"/>
                    </a:solidFill>
                  </a:rPr>
                  <a:t>) </a:t>
                </a:r>
                <a14:m>
                  <m:oMath xmlns:m="http://schemas.openxmlformats.org/officeDocument/2006/math">
                    <m:r>
                      <a:rPr lang="en-US" i="1" dirty="0">
                        <a:solidFill>
                          <a:srgbClr val="7030A0"/>
                        </a:solidFill>
                        <a:latin typeface="Cambria Math" panose="02040503050406030204" pitchFamily="18" charset="0"/>
                      </a:rPr>
                      <m:t>∧</m:t>
                    </m:r>
                  </m:oMath>
                </a14:m>
                <a:r>
                  <a:rPr lang="en-US" i="1" dirty="0">
                    <a:solidFill>
                      <a:srgbClr val="7030A0"/>
                    </a:solidFill>
                  </a:rPr>
                  <a:t> (</a:t>
                </a:r>
                <a14:m>
                  <m:oMath xmlns:m="http://schemas.openxmlformats.org/officeDocument/2006/math">
                    <m:r>
                      <a:rPr lang="en-US" i="1" smtClean="0">
                        <a:solidFill>
                          <a:srgbClr val="7030A0"/>
                        </a:solidFill>
                        <a:latin typeface="Cambria Math" panose="02040503050406030204" pitchFamily="18" charset="0"/>
                      </a:rPr>
                      <m:t>¬</m:t>
                    </m:r>
                    <m:r>
                      <m:rPr>
                        <m:nor/>
                      </m:rPr>
                      <a:rPr lang="en-US" i="1" dirty="0">
                        <a:solidFill>
                          <a:srgbClr val="7030A0"/>
                        </a:solidFill>
                      </a:rPr>
                      <m:t>P</m:t>
                    </m:r>
                    <m:r>
                      <m:rPr>
                        <m:nor/>
                      </m:rPr>
                      <a:rPr lang="en-US" i="1" baseline="-25000" dirty="0">
                        <a:solidFill>
                          <a:srgbClr val="7030A0"/>
                        </a:solidFill>
                      </a:rPr>
                      <m:t>1,2</m:t>
                    </m:r>
                    <m:r>
                      <a:rPr lang="en-US" i="1" dirty="0">
                        <a:solidFill>
                          <a:srgbClr val="7030A0"/>
                        </a:solidFill>
                        <a:latin typeface="Cambria Math" panose="02040503050406030204" pitchFamily="18" charset="0"/>
                      </a:rPr>
                      <m:t>∨</m:t>
                    </m:r>
                    <m:r>
                      <m:rPr>
                        <m:nor/>
                      </m:rPr>
                      <a:rPr lang="en-US" i="1" dirty="0">
                        <a:solidFill>
                          <a:srgbClr val="7030A0"/>
                        </a:solidFill>
                      </a:rPr>
                      <m:t>B</m:t>
                    </m:r>
                    <m:r>
                      <m:rPr>
                        <m:nor/>
                      </m:rPr>
                      <a:rPr lang="en-US" i="1" baseline="-25000" dirty="0">
                        <a:solidFill>
                          <a:srgbClr val="7030A0"/>
                        </a:solidFill>
                      </a:rPr>
                      <m:t>1,1</m:t>
                    </m:r>
                  </m:oMath>
                </a14:m>
                <a:r>
                  <a:rPr lang="en-US" i="1" dirty="0">
                    <a:solidFill>
                      <a:srgbClr val="7030A0"/>
                    </a:solidFill>
                  </a:rPr>
                  <a:t>) </a:t>
                </a:r>
                <a14:m>
                  <m:oMath xmlns:m="http://schemas.openxmlformats.org/officeDocument/2006/math">
                    <m:r>
                      <a:rPr lang="en-US" i="1" dirty="0">
                        <a:solidFill>
                          <a:srgbClr val="7030A0"/>
                        </a:solidFill>
                        <a:latin typeface="Cambria Math" panose="02040503050406030204" pitchFamily="18" charset="0"/>
                      </a:rPr>
                      <m:t>∧</m:t>
                    </m:r>
                  </m:oMath>
                </a14:m>
                <a:r>
                  <a:rPr lang="en-US" i="1" dirty="0">
                    <a:solidFill>
                      <a:srgbClr val="7030A0"/>
                    </a:solidFill>
                  </a:rPr>
                  <a:t> (</a:t>
                </a:r>
                <a14:m>
                  <m:oMath xmlns:m="http://schemas.openxmlformats.org/officeDocument/2006/math">
                    <m:r>
                      <a:rPr lang="en-US" i="1">
                        <a:solidFill>
                          <a:srgbClr val="7030A0"/>
                        </a:solidFill>
                        <a:latin typeface="Cambria Math" panose="02040503050406030204" pitchFamily="18" charset="0"/>
                      </a:rPr>
                      <m:t>¬</m:t>
                    </m:r>
                    <m:r>
                      <m:rPr>
                        <m:nor/>
                      </m:rPr>
                      <a:rPr lang="en-US" i="1" dirty="0">
                        <a:solidFill>
                          <a:srgbClr val="7030A0"/>
                        </a:solidFill>
                      </a:rPr>
                      <m:t>P</m:t>
                    </m:r>
                    <m:r>
                      <m:rPr>
                        <m:nor/>
                      </m:rPr>
                      <a:rPr lang="en-US" i="1" baseline="-25000" dirty="0">
                        <a:solidFill>
                          <a:srgbClr val="7030A0"/>
                        </a:solidFill>
                      </a:rPr>
                      <m:t>2,1</m:t>
                    </m:r>
                    <m:r>
                      <a:rPr lang="en-US" i="1" dirty="0">
                        <a:solidFill>
                          <a:srgbClr val="7030A0"/>
                        </a:solidFill>
                        <a:latin typeface="Cambria Math" panose="02040503050406030204" pitchFamily="18" charset="0"/>
                      </a:rPr>
                      <m:t>∨</m:t>
                    </m:r>
                    <m:r>
                      <m:rPr>
                        <m:nor/>
                      </m:rPr>
                      <a:rPr lang="en-US" i="1" dirty="0">
                        <a:solidFill>
                          <a:srgbClr val="7030A0"/>
                        </a:solidFill>
                      </a:rPr>
                      <m:t>B</m:t>
                    </m:r>
                    <m:r>
                      <m:rPr>
                        <m:nor/>
                      </m:rPr>
                      <a:rPr lang="en-US" i="1" baseline="-25000" dirty="0">
                        <a:solidFill>
                          <a:srgbClr val="7030A0"/>
                        </a:solidFill>
                      </a:rPr>
                      <m:t>1,1</m:t>
                    </m:r>
                  </m:oMath>
                </a14:m>
                <a:r>
                  <a:rPr lang="en-US" i="1" dirty="0">
                    <a:solidFill>
                      <a:srgbClr val="7030A0"/>
                    </a:solidFill>
                  </a:rPr>
                  <a:t>)</a:t>
                </a:r>
              </a:p>
              <a:p>
                <a:pPr marL="403225" indent="-392113">
                  <a:buFont typeface="+mj-lt"/>
                  <a:buAutoNum type="arabicPeriod"/>
                </a:pPr>
                <a:r>
                  <a:rPr lang="en-US" dirty="0"/>
                  <a:t>Apply resolution inference rule to cancel out complementary literals (e.g., </a:t>
                </a:r>
                <a14:m>
                  <m:oMath xmlns:m="http://schemas.openxmlformats.org/officeDocument/2006/math">
                    <m:r>
                      <a:rPr lang="en-US" i="1">
                        <a:solidFill>
                          <a:srgbClr val="7030A0"/>
                        </a:solidFill>
                        <a:latin typeface="Cambria Math" panose="02040503050406030204" pitchFamily="18" charset="0"/>
                      </a:rPr>
                      <m:t>¬</m:t>
                    </m:r>
                  </m:oMath>
                </a14:m>
                <a:r>
                  <a:rPr lang="en-US" i="1" dirty="0">
                    <a:solidFill>
                      <a:srgbClr val="7030A0"/>
                    </a:solidFill>
                  </a:rPr>
                  <a:t>B</a:t>
                </a:r>
                <a:r>
                  <a:rPr lang="en-US" i="1" baseline="-25000" dirty="0">
                    <a:solidFill>
                      <a:srgbClr val="7030A0"/>
                    </a:solidFill>
                  </a:rPr>
                  <a:t>1,1</a:t>
                </a:r>
                <a:r>
                  <a:rPr lang="en-US" dirty="0"/>
                  <a:t> and </a:t>
                </a:r>
                <a:r>
                  <a:rPr lang="en-US" i="1" dirty="0">
                    <a:solidFill>
                      <a:srgbClr val="7030A0"/>
                    </a:solidFill>
                  </a:rPr>
                  <a:t>B</a:t>
                </a:r>
                <a:r>
                  <a:rPr lang="en-US" i="1" baseline="-25000" dirty="0">
                    <a:solidFill>
                      <a:srgbClr val="7030A0"/>
                    </a:solidFill>
                  </a:rPr>
                  <a:t>1,1</a:t>
                </a:r>
                <a:r>
                  <a:rPr lang="en-US" dirty="0"/>
                  <a:t>)</a:t>
                </a:r>
              </a:p>
            </p:txBody>
          </p:sp>
        </mc:Choice>
        <mc:Fallback xmlns="">
          <p:sp>
            <p:nvSpPr>
              <p:cNvPr id="3" name="Content Placeholder 2">
                <a:extLst>
                  <a:ext uri="{FF2B5EF4-FFF2-40B4-BE49-F238E27FC236}">
                    <a16:creationId xmlns:a16="http://schemas.microsoft.com/office/drawing/2014/main" id="{9E5FF398-F634-A748-A8B7-67D7C7D11368}"/>
                  </a:ext>
                </a:extLst>
              </p:cNvPr>
              <p:cNvSpPr>
                <a:spLocks noGrp="1" noRot="1" noChangeAspect="1" noMove="1" noResize="1" noEditPoints="1" noAdjustHandles="1" noChangeArrowheads="1" noChangeShapeType="1" noTextEdit="1"/>
              </p:cNvSpPr>
              <p:nvPr>
                <p:ph idx="1"/>
              </p:nvPr>
            </p:nvSpPr>
            <p:spPr>
              <a:blipFill>
                <a:blip r:embed="rId3"/>
                <a:stretch>
                  <a:fillRect l="-2222" t="-914" r="-19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1F9351F-5FD2-C047-A991-3EB1B30F884A}"/>
              </a:ext>
            </a:extLst>
          </p:cNvPr>
          <p:cNvSpPr>
            <a:spLocks noGrp="1"/>
          </p:cNvSpPr>
          <p:nvPr>
            <p:ph type="sldNum" sz="quarter" idx="12"/>
          </p:nvPr>
        </p:nvSpPr>
        <p:spPr/>
        <p:txBody>
          <a:bodyPr/>
          <a:lstStyle/>
          <a:p>
            <a:pPr>
              <a:defRPr/>
            </a:pPr>
            <a:fld id="{CCF77436-EC8C-4AA7-8F7E-35D67B363DD7}" type="slidenum">
              <a:rPr lang="en-US" smtClean="0"/>
              <a:pPr>
                <a:defRPr/>
              </a:pPr>
              <a:t>35</a:t>
            </a:fld>
            <a:endParaRPr lang="en-US" dirty="0"/>
          </a:p>
        </p:txBody>
      </p:sp>
    </p:spTree>
    <p:extLst>
      <p:ext uri="{BB962C8B-B14F-4D97-AF65-F5344CB8AC3E}">
        <p14:creationId xmlns:p14="http://schemas.microsoft.com/office/powerpoint/2010/main" val="114295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6B1E-DC25-4823-A883-E86620863CC4}"/>
              </a:ext>
            </a:extLst>
          </p:cNvPr>
          <p:cNvSpPr>
            <a:spLocks noGrp="1"/>
          </p:cNvSpPr>
          <p:nvPr>
            <p:ph type="title"/>
          </p:nvPr>
        </p:nvSpPr>
        <p:spPr/>
        <p:txBody>
          <a:bodyPr/>
          <a:lstStyle/>
          <a:p>
            <a:r>
              <a:rPr lang="en-US" dirty="0"/>
              <a:t>1. Converting to CNF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299312-2212-41D8-B203-1405E957C90A}"/>
                  </a:ext>
                </a:extLst>
              </p:cNvPr>
              <p:cNvSpPr>
                <a:spLocks noGrp="1"/>
              </p:cNvSpPr>
              <p:nvPr>
                <p:ph idx="1"/>
              </p:nvPr>
            </p:nvSpPr>
            <p:spPr>
              <a:xfrm>
                <a:off x="1066800" y="1143001"/>
                <a:ext cx="8001000" cy="5334001"/>
              </a:xfrm>
            </p:spPr>
            <p:txBody>
              <a:bodyPr>
                <a:normAutofit fontScale="92500" lnSpcReduction="20000"/>
              </a:bodyPr>
              <a:lstStyle/>
              <a:p>
                <a:pPr marL="11113" indent="0">
                  <a:buNone/>
                  <a:tabLst>
                    <a:tab pos="447675" algn="l"/>
                  </a:tabLst>
                </a:pPr>
                <a:r>
                  <a:rPr lang="en-US" dirty="0">
                    <a:solidFill>
                      <a:srgbClr val="7030A0"/>
                    </a:solidFill>
                  </a:rPr>
                  <a:t>	B</a:t>
                </a:r>
                <a:r>
                  <a:rPr lang="en-US" baseline="-25000" dirty="0">
                    <a:solidFill>
                      <a:srgbClr val="7030A0"/>
                    </a:solidFill>
                  </a:rPr>
                  <a:t>1,1</a:t>
                </a:r>
                <a:r>
                  <a:rPr lang="en-US" dirty="0">
                    <a:solidFill>
                      <a:srgbClr val="7030A0"/>
                    </a:solidFill>
                  </a:rPr>
                  <a:t> </a:t>
                </a:r>
                <a14:m>
                  <m:oMath xmlns:m="http://schemas.openxmlformats.org/officeDocument/2006/math">
                    <m:r>
                      <a:rPr lang="en-US" i="0" dirty="0">
                        <a:solidFill>
                          <a:srgbClr val="7030A0"/>
                        </a:solidFill>
                        <a:latin typeface="Cambria Math" panose="02040503050406030204" pitchFamily="18" charset="0"/>
                      </a:rPr>
                      <m:t>⇔</m:t>
                    </m:r>
                  </m:oMath>
                </a14:m>
                <a:r>
                  <a:rPr lang="en-US" dirty="0">
                    <a:solidFill>
                      <a:srgbClr val="7030A0"/>
                    </a:solidFill>
                  </a:rPr>
                  <a:t> (P</a:t>
                </a:r>
                <a:r>
                  <a:rPr lang="en-US" baseline="-25000" dirty="0">
                    <a:solidFill>
                      <a:srgbClr val="7030A0"/>
                    </a:solidFill>
                  </a:rPr>
                  <a:t>1,2</a:t>
                </a:r>
                <a:r>
                  <a:rPr lang="en-US" dirty="0">
                    <a:solidFill>
                      <a:srgbClr val="7030A0"/>
                    </a:solidFill>
                  </a:rPr>
                  <a:t> </a:t>
                </a:r>
                <a14:m>
                  <m:oMath xmlns:m="http://schemas.openxmlformats.org/officeDocument/2006/math">
                    <m:r>
                      <a:rPr lang="en-US" i="0" dirty="0">
                        <a:solidFill>
                          <a:srgbClr val="7030A0"/>
                        </a:solidFill>
                        <a:latin typeface="Cambria Math" panose="02040503050406030204" pitchFamily="18" charset="0"/>
                      </a:rPr>
                      <m:t>∨</m:t>
                    </m:r>
                  </m:oMath>
                </a14:m>
                <a:r>
                  <a:rPr lang="en-US" dirty="0">
                    <a:solidFill>
                      <a:srgbClr val="7030A0"/>
                    </a:solidFill>
                  </a:rPr>
                  <a:t> P</a:t>
                </a:r>
                <a:r>
                  <a:rPr lang="en-US" baseline="-25000" dirty="0">
                    <a:solidFill>
                      <a:srgbClr val="7030A0"/>
                    </a:solidFill>
                  </a:rPr>
                  <a:t>2,1</a:t>
                </a:r>
                <a:r>
                  <a:rPr lang="en-US" dirty="0">
                    <a:solidFill>
                      <a:srgbClr val="7030A0"/>
                    </a:solidFill>
                  </a:rPr>
                  <a:t>)</a:t>
                </a:r>
              </a:p>
              <a:p>
                <a:pPr marL="11113" indent="0">
                  <a:spcBef>
                    <a:spcPts val="1800"/>
                  </a:spcBef>
                  <a:buNone/>
                </a:pPr>
                <a:r>
                  <a:rPr lang="en-US" dirty="0">
                    <a:solidFill>
                      <a:schemeClr val="tx1"/>
                    </a:solidFill>
                  </a:rPr>
                  <a:t>Eliminate </a:t>
                </a:r>
                <a14:m>
                  <m:oMath xmlns:m="http://schemas.openxmlformats.org/officeDocument/2006/math">
                    <m:r>
                      <a:rPr lang="en-US" i="0" dirty="0">
                        <a:solidFill>
                          <a:schemeClr val="tx1"/>
                        </a:solidFill>
                        <a:latin typeface="Cambria Math" panose="02040503050406030204" pitchFamily="18" charset="0"/>
                      </a:rPr>
                      <m:t>⇔</m:t>
                    </m:r>
                  </m:oMath>
                </a14:m>
                <a:r>
                  <a:rPr lang="en-US" dirty="0">
                    <a:solidFill>
                      <a:schemeClr val="tx1"/>
                    </a:solidFill>
                  </a:rPr>
                  <a:t>: </a:t>
                </a:r>
                <a14:m>
                  <m:oMath xmlns:m="http://schemas.openxmlformats.org/officeDocument/2006/math">
                    <m:r>
                      <m:rPr>
                        <m:sty m:val="p"/>
                      </m:rPr>
                      <a:rPr lang="en-US" i="0" dirty="0" smtClean="0">
                        <a:solidFill>
                          <a:schemeClr val="tx1"/>
                        </a:solidFill>
                        <a:latin typeface="Cambria Math" panose="02040503050406030204" pitchFamily="18" charset="0"/>
                        <a:ea typeface="Cambria Math" panose="02040503050406030204" pitchFamily="18" charset="0"/>
                      </a:rPr>
                      <m:t>P</m:t>
                    </m:r>
                  </m:oMath>
                </a14:m>
                <a:r>
                  <a:rPr lang="en-US" baseline="-25000" dirty="0">
                    <a:solidFill>
                      <a:schemeClr val="tx1"/>
                    </a:solidFill>
                  </a:rPr>
                  <a:t> </a:t>
                </a:r>
                <a14:m>
                  <m:oMath xmlns:m="http://schemas.openxmlformats.org/officeDocument/2006/math">
                    <m:r>
                      <a:rPr lang="en-US" i="0" dirty="0">
                        <a:solidFill>
                          <a:schemeClr val="tx1"/>
                        </a:solidFill>
                        <a:latin typeface="Cambria Math" panose="02040503050406030204" pitchFamily="18" charset="0"/>
                      </a:rPr>
                      <m:t>⇔</m:t>
                    </m:r>
                    <m:r>
                      <m:rPr>
                        <m:sty m:val="p"/>
                      </m:rPr>
                      <a:rPr lang="en-US" i="0" dirty="0">
                        <a:solidFill>
                          <a:schemeClr val="tx1"/>
                        </a:solidFill>
                        <a:latin typeface="Cambria Math" panose="02040503050406030204" pitchFamily="18" charset="0"/>
                        <a:ea typeface="Cambria Math" panose="02040503050406030204" pitchFamily="18" charset="0"/>
                      </a:rPr>
                      <m:t>Q</m:t>
                    </m:r>
                  </m:oMath>
                </a14:m>
                <a:r>
                  <a:rPr lang="en-US" dirty="0">
                    <a:solidFill>
                      <a:schemeClr val="tx1"/>
                    </a:solidFill>
                  </a:rPr>
                  <a:t> </a:t>
                </a:r>
                <a:r>
                  <a:rPr lang="el-GR" dirty="0">
                    <a:solidFill>
                      <a:schemeClr val="tx1"/>
                    </a:solidFill>
                  </a:rPr>
                  <a:t>≡</a:t>
                </a:r>
                <a:r>
                  <a:rPr lang="en-US" dirty="0">
                    <a:solidFill>
                      <a:schemeClr val="tx1"/>
                    </a:solidFill>
                  </a:rPr>
                  <a:t> (P </a:t>
                </a:r>
                <a14:m>
                  <m:oMath xmlns:m="http://schemas.openxmlformats.org/officeDocument/2006/math">
                    <m:r>
                      <a:rPr lang="en-US" i="0" dirty="0">
                        <a:solidFill>
                          <a:schemeClr val="tx1"/>
                        </a:solidFill>
                        <a:latin typeface="Cambria Math" panose="02040503050406030204" pitchFamily="18" charset="0"/>
                      </a:rPr>
                      <m:t>⇒ </m:t>
                    </m:r>
                  </m:oMath>
                </a14:m>
                <a:r>
                  <a:rPr lang="en-US" dirty="0">
                    <a:solidFill>
                      <a:schemeClr val="tx1"/>
                    </a:solidFill>
                  </a:rPr>
                  <a:t>Q) </a:t>
                </a:r>
                <a14:m>
                  <m:oMath xmlns:m="http://schemas.openxmlformats.org/officeDocument/2006/math">
                    <m:r>
                      <a:rPr lang="en-US" i="0" dirty="0">
                        <a:solidFill>
                          <a:schemeClr val="tx1"/>
                        </a:solidFill>
                        <a:latin typeface="Cambria Math" panose="02040503050406030204" pitchFamily="18" charset="0"/>
                      </a:rPr>
                      <m:t>∧</m:t>
                    </m:r>
                  </m:oMath>
                </a14:m>
                <a:r>
                  <a:rPr lang="en-US" dirty="0">
                    <a:solidFill>
                      <a:schemeClr val="tx1"/>
                    </a:solidFill>
                  </a:rPr>
                  <a:t> (Q </a:t>
                </a:r>
                <a14:m>
                  <m:oMath xmlns:m="http://schemas.openxmlformats.org/officeDocument/2006/math">
                    <m:r>
                      <a:rPr lang="en-US" i="0" dirty="0">
                        <a:solidFill>
                          <a:schemeClr val="tx1"/>
                        </a:solidFill>
                        <a:latin typeface="Cambria Math" panose="02040503050406030204" pitchFamily="18" charset="0"/>
                      </a:rPr>
                      <m:t>⇒ </m:t>
                    </m:r>
                  </m:oMath>
                </a14:m>
                <a:r>
                  <a:rPr lang="en-US" dirty="0">
                    <a:solidFill>
                      <a:schemeClr val="tx1"/>
                    </a:solidFill>
                  </a:rPr>
                  <a:t>P)</a:t>
                </a:r>
              </a:p>
              <a:p>
                <a:pPr marL="11113" indent="0">
                  <a:buNone/>
                  <a:tabLst>
                    <a:tab pos="447675" algn="l"/>
                  </a:tabLst>
                </a:pPr>
                <a:r>
                  <a:rPr lang="en-US" dirty="0">
                    <a:solidFill>
                      <a:srgbClr val="7030A0"/>
                    </a:solidFill>
                  </a:rPr>
                  <a:t>	(B</a:t>
                </a:r>
                <a:r>
                  <a:rPr lang="en-US" baseline="-25000" dirty="0">
                    <a:solidFill>
                      <a:srgbClr val="7030A0"/>
                    </a:solidFill>
                  </a:rPr>
                  <a:t>1,1</a:t>
                </a:r>
                <a14:m>
                  <m:oMath xmlns:m="http://schemas.openxmlformats.org/officeDocument/2006/math">
                    <m:r>
                      <a:rPr lang="en-US" i="0" dirty="0">
                        <a:solidFill>
                          <a:srgbClr val="7030A0"/>
                        </a:solidFill>
                        <a:latin typeface="Cambria Math" panose="02040503050406030204" pitchFamily="18" charset="0"/>
                      </a:rPr>
                      <m:t>⇒</m:t>
                    </m:r>
                  </m:oMath>
                </a14:m>
                <a:r>
                  <a:rPr lang="en-US" dirty="0">
                    <a:solidFill>
                      <a:srgbClr val="7030A0"/>
                    </a:solidFill>
                  </a:rPr>
                  <a:t>(P</a:t>
                </a:r>
                <a:r>
                  <a:rPr lang="en-US" baseline="-25000" dirty="0">
                    <a:solidFill>
                      <a:srgbClr val="7030A0"/>
                    </a:solidFill>
                  </a:rPr>
                  <a:t>1,2</a:t>
                </a:r>
                <a:r>
                  <a:rPr lang="en-US" dirty="0">
                    <a:solidFill>
                      <a:srgbClr val="7030A0"/>
                    </a:solidFill>
                  </a:rPr>
                  <a:t> </a:t>
                </a:r>
                <a14:m>
                  <m:oMath xmlns:m="http://schemas.openxmlformats.org/officeDocument/2006/math">
                    <m:r>
                      <a:rPr lang="en-US" i="0" dirty="0">
                        <a:solidFill>
                          <a:srgbClr val="7030A0"/>
                        </a:solidFill>
                        <a:latin typeface="Cambria Math" panose="02040503050406030204" pitchFamily="18" charset="0"/>
                      </a:rPr>
                      <m:t>∨</m:t>
                    </m:r>
                  </m:oMath>
                </a14:m>
                <a:r>
                  <a:rPr lang="en-US" dirty="0">
                    <a:solidFill>
                      <a:srgbClr val="7030A0"/>
                    </a:solidFill>
                  </a:rPr>
                  <a:t> P</a:t>
                </a:r>
                <a:r>
                  <a:rPr lang="en-US" baseline="-25000" dirty="0">
                    <a:solidFill>
                      <a:srgbClr val="7030A0"/>
                    </a:solidFill>
                  </a:rPr>
                  <a:t>2,1</a:t>
                </a:r>
                <a:r>
                  <a:rPr lang="en-US" dirty="0">
                    <a:solidFill>
                      <a:srgbClr val="7030A0"/>
                    </a:solidFill>
                  </a:rPr>
                  <a:t>)) </a:t>
                </a:r>
                <a14:m>
                  <m:oMath xmlns:m="http://schemas.openxmlformats.org/officeDocument/2006/math">
                    <m:r>
                      <a:rPr lang="en-US" i="0" dirty="0">
                        <a:solidFill>
                          <a:srgbClr val="7030A0"/>
                        </a:solidFill>
                        <a:latin typeface="Cambria Math" panose="02040503050406030204" pitchFamily="18" charset="0"/>
                      </a:rPr>
                      <m:t>∧</m:t>
                    </m:r>
                  </m:oMath>
                </a14:m>
                <a:r>
                  <a:rPr lang="en-US" dirty="0">
                    <a:solidFill>
                      <a:srgbClr val="7030A0"/>
                    </a:solidFill>
                  </a:rPr>
                  <a:t> ( (P</a:t>
                </a:r>
                <a:r>
                  <a:rPr lang="en-US" baseline="-25000" dirty="0">
                    <a:solidFill>
                      <a:srgbClr val="7030A0"/>
                    </a:solidFill>
                  </a:rPr>
                  <a:t>1,2</a:t>
                </a:r>
                <a:r>
                  <a:rPr lang="en-US" dirty="0">
                    <a:solidFill>
                      <a:srgbClr val="7030A0"/>
                    </a:solidFill>
                  </a:rPr>
                  <a:t> </a:t>
                </a:r>
                <a14:m>
                  <m:oMath xmlns:m="http://schemas.openxmlformats.org/officeDocument/2006/math">
                    <m:r>
                      <a:rPr lang="en-US" i="0" dirty="0">
                        <a:solidFill>
                          <a:srgbClr val="7030A0"/>
                        </a:solidFill>
                        <a:latin typeface="Cambria Math" panose="02040503050406030204" pitchFamily="18" charset="0"/>
                      </a:rPr>
                      <m:t>∨</m:t>
                    </m:r>
                  </m:oMath>
                </a14:m>
                <a:r>
                  <a:rPr lang="en-US" dirty="0">
                    <a:solidFill>
                      <a:srgbClr val="7030A0"/>
                    </a:solidFill>
                  </a:rPr>
                  <a:t> P</a:t>
                </a:r>
                <a:r>
                  <a:rPr lang="en-US" baseline="-25000" dirty="0">
                    <a:solidFill>
                      <a:srgbClr val="7030A0"/>
                    </a:solidFill>
                  </a:rPr>
                  <a:t>2,1</a:t>
                </a:r>
                <a:r>
                  <a:rPr lang="en-US" dirty="0">
                    <a:solidFill>
                      <a:srgbClr val="7030A0"/>
                    </a:solidFill>
                  </a:rPr>
                  <a:t>) </a:t>
                </a:r>
                <a14:m>
                  <m:oMath xmlns:m="http://schemas.openxmlformats.org/officeDocument/2006/math">
                    <m:r>
                      <a:rPr lang="en-US" i="0" dirty="0">
                        <a:solidFill>
                          <a:srgbClr val="7030A0"/>
                        </a:solidFill>
                        <a:latin typeface="Cambria Math" panose="02040503050406030204" pitchFamily="18" charset="0"/>
                      </a:rPr>
                      <m:t>⇒ </m:t>
                    </m:r>
                  </m:oMath>
                </a14:m>
                <a:r>
                  <a:rPr lang="en-US" dirty="0">
                    <a:solidFill>
                      <a:srgbClr val="7030A0"/>
                    </a:solidFill>
                  </a:rPr>
                  <a:t>B</a:t>
                </a:r>
                <a:r>
                  <a:rPr lang="en-US" baseline="-25000" dirty="0">
                    <a:solidFill>
                      <a:srgbClr val="7030A0"/>
                    </a:solidFill>
                  </a:rPr>
                  <a:t>1,1</a:t>
                </a:r>
                <a:r>
                  <a:rPr lang="en-US" dirty="0">
                    <a:solidFill>
                      <a:srgbClr val="7030A0"/>
                    </a:solidFill>
                  </a:rPr>
                  <a:t>)</a:t>
                </a:r>
              </a:p>
              <a:p>
                <a:pPr marL="11113" indent="0">
                  <a:spcBef>
                    <a:spcPts val="1800"/>
                  </a:spcBef>
                  <a:buNone/>
                </a:pPr>
                <a:r>
                  <a:rPr lang="en-US" dirty="0"/>
                  <a:t>Eliminate</a:t>
                </a:r>
                <a:r>
                  <a:rPr lang="en-US" dirty="0">
                    <a:solidFill>
                      <a:schemeClr val="tx1"/>
                    </a:solidFill>
                  </a:rPr>
                  <a:t> </a:t>
                </a:r>
                <a14:m>
                  <m:oMath xmlns:m="http://schemas.openxmlformats.org/officeDocument/2006/math">
                    <m:r>
                      <a:rPr lang="en-US" i="0" dirty="0">
                        <a:solidFill>
                          <a:schemeClr val="tx1"/>
                        </a:solidFill>
                        <a:latin typeface="Cambria Math" panose="02040503050406030204" pitchFamily="18" charset="0"/>
                      </a:rPr>
                      <m:t>⇒</m:t>
                    </m:r>
                  </m:oMath>
                </a14:m>
                <a:r>
                  <a:rPr lang="en-US" dirty="0">
                    <a:solidFill>
                      <a:schemeClr val="tx1"/>
                    </a:solidFill>
                  </a:rPr>
                  <a:t>: P </a:t>
                </a:r>
                <a14:m>
                  <m:oMath xmlns:m="http://schemas.openxmlformats.org/officeDocument/2006/math">
                    <m:r>
                      <a:rPr lang="en-US" i="0" dirty="0">
                        <a:solidFill>
                          <a:schemeClr val="tx1"/>
                        </a:solidFill>
                        <a:latin typeface="Cambria Math" panose="02040503050406030204" pitchFamily="18" charset="0"/>
                      </a:rPr>
                      <m:t>⇒ </m:t>
                    </m:r>
                  </m:oMath>
                </a14:m>
                <a:r>
                  <a:rPr lang="en-US" dirty="0">
                    <a:solidFill>
                      <a:schemeClr val="tx1"/>
                    </a:solidFill>
                  </a:rPr>
                  <a:t>Q </a:t>
                </a:r>
                <a:r>
                  <a:rPr lang="el-GR" dirty="0">
                    <a:solidFill>
                      <a:schemeClr val="tx1"/>
                    </a:solidFill>
                  </a:rPr>
                  <a:t>≡</a:t>
                </a:r>
                <a:r>
                  <a:rPr lang="en-US" dirty="0">
                    <a:solidFill>
                      <a:schemeClr val="tx1"/>
                    </a:solidFill>
                  </a:rPr>
                  <a:t> </a:t>
                </a:r>
                <a14:m>
                  <m:oMath xmlns:m="http://schemas.openxmlformats.org/officeDocument/2006/math">
                    <m:r>
                      <a:rPr lang="en-US" i="0">
                        <a:solidFill>
                          <a:schemeClr val="tx1"/>
                        </a:solidFill>
                        <a:latin typeface="Cambria Math" panose="02040503050406030204" pitchFamily="18" charset="0"/>
                      </a:rPr>
                      <m:t>¬</m:t>
                    </m:r>
                  </m:oMath>
                </a14:m>
                <a:r>
                  <a:rPr lang="en-US" dirty="0">
                    <a:solidFill>
                      <a:schemeClr val="tx1"/>
                    </a:solidFill>
                  </a:rPr>
                  <a:t>P </a:t>
                </a:r>
                <a14:m>
                  <m:oMath xmlns:m="http://schemas.openxmlformats.org/officeDocument/2006/math">
                    <m:r>
                      <a:rPr lang="en-US" i="0" dirty="0">
                        <a:solidFill>
                          <a:schemeClr val="tx1"/>
                        </a:solidFill>
                        <a:latin typeface="Cambria Math" panose="02040503050406030204" pitchFamily="18" charset="0"/>
                      </a:rPr>
                      <m:t>∨</m:t>
                    </m:r>
                  </m:oMath>
                </a14:m>
                <a:r>
                  <a:rPr lang="en-US" dirty="0">
                    <a:solidFill>
                      <a:schemeClr val="tx1"/>
                    </a:solidFill>
                  </a:rPr>
                  <a:t> Q</a:t>
                </a:r>
              </a:p>
              <a:p>
                <a:pPr marL="11113" indent="0">
                  <a:buNone/>
                  <a:tabLst>
                    <a:tab pos="447675" algn="l"/>
                  </a:tabLst>
                </a:pPr>
                <a:r>
                  <a:rPr lang="en-US" dirty="0">
                    <a:solidFill>
                      <a:srgbClr val="7030A0"/>
                    </a:solidFill>
                  </a:rPr>
                  <a:t>	(</a:t>
                </a:r>
                <a14:m>
                  <m:oMath xmlns:m="http://schemas.openxmlformats.org/officeDocument/2006/math">
                    <m:r>
                      <a:rPr lang="en-US" i="0">
                        <a:solidFill>
                          <a:srgbClr val="7030A0"/>
                        </a:solidFill>
                        <a:latin typeface="Cambria Math" panose="02040503050406030204" pitchFamily="18" charset="0"/>
                      </a:rPr>
                      <m:t>¬</m:t>
                    </m:r>
                  </m:oMath>
                </a14:m>
                <a:r>
                  <a:rPr lang="en-US" dirty="0">
                    <a:solidFill>
                      <a:srgbClr val="7030A0"/>
                    </a:solidFill>
                  </a:rPr>
                  <a:t>B</a:t>
                </a:r>
                <a:r>
                  <a:rPr lang="en-US" baseline="-25000" dirty="0">
                    <a:solidFill>
                      <a:srgbClr val="7030A0"/>
                    </a:solidFill>
                  </a:rPr>
                  <a:t>1,1 </a:t>
                </a:r>
                <a14:m>
                  <m:oMath xmlns:m="http://schemas.openxmlformats.org/officeDocument/2006/math">
                    <m:r>
                      <a:rPr lang="en-US" i="0" dirty="0">
                        <a:solidFill>
                          <a:srgbClr val="7030A0"/>
                        </a:solidFill>
                        <a:latin typeface="Cambria Math" panose="02040503050406030204" pitchFamily="18" charset="0"/>
                      </a:rPr>
                      <m:t>∨</m:t>
                    </m:r>
                  </m:oMath>
                </a14:m>
                <a:r>
                  <a:rPr lang="en-US" dirty="0">
                    <a:solidFill>
                      <a:srgbClr val="7030A0"/>
                    </a:solidFill>
                  </a:rPr>
                  <a:t> P</a:t>
                </a:r>
                <a:r>
                  <a:rPr lang="en-US" baseline="-25000" dirty="0">
                    <a:solidFill>
                      <a:srgbClr val="7030A0"/>
                    </a:solidFill>
                  </a:rPr>
                  <a:t>1,2</a:t>
                </a:r>
                <a:r>
                  <a:rPr lang="en-US" dirty="0">
                    <a:solidFill>
                      <a:srgbClr val="7030A0"/>
                    </a:solidFill>
                  </a:rPr>
                  <a:t> </a:t>
                </a:r>
                <a14:m>
                  <m:oMath xmlns:m="http://schemas.openxmlformats.org/officeDocument/2006/math">
                    <m:r>
                      <a:rPr lang="en-US" i="0" dirty="0">
                        <a:solidFill>
                          <a:srgbClr val="7030A0"/>
                        </a:solidFill>
                        <a:latin typeface="Cambria Math" panose="02040503050406030204" pitchFamily="18" charset="0"/>
                      </a:rPr>
                      <m:t>∨</m:t>
                    </m:r>
                    <m:r>
                      <m:rPr>
                        <m:nor/>
                      </m:rPr>
                      <a:rPr lang="en-US" dirty="0">
                        <a:solidFill>
                          <a:srgbClr val="7030A0"/>
                        </a:solidFill>
                      </a:rPr>
                      <m:t>P</m:t>
                    </m:r>
                    <m:r>
                      <m:rPr>
                        <m:nor/>
                      </m:rPr>
                      <a:rPr lang="en-US" baseline="-25000" dirty="0">
                        <a:solidFill>
                          <a:srgbClr val="7030A0"/>
                        </a:solidFill>
                      </a:rPr>
                      <m:t>2,1</m:t>
                    </m:r>
                  </m:oMath>
                </a14:m>
                <a:r>
                  <a:rPr lang="en-US" dirty="0">
                    <a:solidFill>
                      <a:srgbClr val="7030A0"/>
                    </a:solidFill>
                  </a:rPr>
                  <a:t>) </a:t>
                </a:r>
                <a14:m>
                  <m:oMath xmlns:m="http://schemas.openxmlformats.org/officeDocument/2006/math">
                    <m:r>
                      <a:rPr lang="en-US" i="0" dirty="0">
                        <a:solidFill>
                          <a:srgbClr val="7030A0"/>
                        </a:solidFill>
                        <a:latin typeface="Cambria Math" panose="02040503050406030204" pitchFamily="18" charset="0"/>
                      </a:rPr>
                      <m:t>∧</m:t>
                    </m:r>
                  </m:oMath>
                </a14:m>
                <a:r>
                  <a:rPr lang="en-US" dirty="0">
                    <a:solidFill>
                      <a:srgbClr val="7030A0"/>
                    </a:solidFill>
                  </a:rPr>
                  <a:t> (</a:t>
                </a:r>
                <a14:m>
                  <m:oMath xmlns:m="http://schemas.openxmlformats.org/officeDocument/2006/math">
                    <m:r>
                      <a:rPr lang="en-US" i="0">
                        <a:solidFill>
                          <a:srgbClr val="7030A0"/>
                        </a:solidFill>
                        <a:latin typeface="Cambria Math" panose="02040503050406030204" pitchFamily="18" charset="0"/>
                      </a:rPr>
                      <m:t>¬</m:t>
                    </m:r>
                    <m:r>
                      <m:rPr>
                        <m:nor/>
                      </m:rPr>
                      <a:rPr lang="en-US" b="0" smtClean="0">
                        <a:solidFill>
                          <a:srgbClr val="7030A0"/>
                        </a:solidFill>
                        <a:latin typeface="Cambria Math" panose="02040503050406030204" pitchFamily="18" charset="0"/>
                      </a:rPr>
                      <m:t>(</m:t>
                    </m:r>
                    <m:r>
                      <m:rPr>
                        <m:nor/>
                      </m:rPr>
                      <a:rPr lang="en-US" dirty="0">
                        <a:solidFill>
                          <a:srgbClr val="7030A0"/>
                        </a:solidFill>
                      </a:rPr>
                      <m:t>P</m:t>
                    </m:r>
                    <m:r>
                      <m:rPr>
                        <m:nor/>
                      </m:rPr>
                      <a:rPr lang="en-US" baseline="-25000" dirty="0">
                        <a:solidFill>
                          <a:srgbClr val="7030A0"/>
                        </a:solidFill>
                      </a:rPr>
                      <m:t>1,2</m:t>
                    </m:r>
                    <m:r>
                      <a:rPr lang="en-US" i="0" dirty="0">
                        <a:solidFill>
                          <a:srgbClr val="7030A0"/>
                        </a:solidFill>
                        <a:latin typeface="Cambria Math" panose="02040503050406030204" pitchFamily="18" charset="0"/>
                      </a:rPr>
                      <m:t>∨</m:t>
                    </m:r>
                    <m:r>
                      <m:rPr>
                        <m:nor/>
                      </m:rPr>
                      <a:rPr lang="en-US" dirty="0">
                        <a:solidFill>
                          <a:srgbClr val="7030A0"/>
                        </a:solidFill>
                      </a:rPr>
                      <m:t>P</m:t>
                    </m:r>
                    <m:r>
                      <m:rPr>
                        <m:nor/>
                      </m:rPr>
                      <a:rPr lang="en-US" baseline="-25000" dirty="0">
                        <a:solidFill>
                          <a:srgbClr val="7030A0"/>
                        </a:solidFill>
                      </a:rPr>
                      <m:t>2,1</m:t>
                    </m:r>
                    <m:r>
                      <m:rPr>
                        <m:nor/>
                      </m:rPr>
                      <a:rPr lang="en-US" b="0" dirty="0" smtClean="0">
                        <a:solidFill>
                          <a:srgbClr val="7030A0"/>
                        </a:solidFill>
                      </a:rPr>
                      <m:t>)</m:t>
                    </m:r>
                    <m:r>
                      <a:rPr lang="en-US" i="0" dirty="0">
                        <a:solidFill>
                          <a:srgbClr val="7030A0"/>
                        </a:solidFill>
                        <a:latin typeface="Cambria Math" panose="02040503050406030204" pitchFamily="18" charset="0"/>
                      </a:rPr>
                      <m:t>∨</m:t>
                    </m:r>
                    <m:r>
                      <m:rPr>
                        <m:nor/>
                      </m:rPr>
                      <a:rPr lang="en-US" b="0" dirty="0" smtClean="0">
                        <a:solidFill>
                          <a:srgbClr val="7030A0"/>
                        </a:solidFill>
                      </a:rPr>
                      <m:t>B</m:t>
                    </m:r>
                    <m:r>
                      <m:rPr>
                        <m:nor/>
                      </m:rPr>
                      <a:rPr lang="en-US" baseline="-25000" dirty="0">
                        <a:solidFill>
                          <a:srgbClr val="7030A0"/>
                        </a:solidFill>
                      </a:rPr>
                      <m:t>1,1</m:t>
                    </m:r>
                  </m:oMath>
                </a14:m>
                <a:r>
                  <a:rPr lang="en-US" dirty="0">
                    <a:solidFill>
                      <a:srgbClr val="7030A0"/>
                    </a:solidFill>
                  </a:rPr>
                  <a:t>)</a:t>
                </a:r>
              </a:p>
              <a:p>
                <a:pPr marL="11113" indent="0">
                  <a:spcBef>
                    <a:spcPts val="1800"/>
                  </a:spcBef>
                  <a:buNone/>
                </a:pPr>
                <a:r>
                  <a:rPr lang="en-US" dirty="0"/>
                  <a:t>Move</a:t>
                </a:r>
                <a:r>
                  <a:rPr lang="en-US" dirty="0">
                    <a:solidFill>
                      <a:schemeClr val="tx1"/>
                    </a:solidFill>
                  </a:rPr>
                  <a:t> </a:t>
                </a:r>
                <a14:m>
                  <m:oMath xmlns:m="http://schemas.openxmlformats.org/officeDocument/2006/math">
                    <m:r>
                      <a:rPr lang="en-US" i="0">
                        <a:solidFill>
                          <a:schemeClr val="tx1"/>
                        </a:solidFill>
                        <a:latin typeface="Cambria Math" panose="02040503050406030204" pitchFamily="18" charset="0"/>
                      </a:rPr>
                      <m:t>¬</m:t>
                    </m:r>
                  </m:oMath>
                </a14:m>
                <a:r>
                  <a:rPr lang="en-US" dirty="0">
                    <a:solidFill>
                      <a:schemeClr val="tx1"/>
                    </a:solidFill>
                  </a:rPr>
                  <a:t> inward:</a:t>
                </a:r>
              </a:p>
              <a:p>
                <a:pPr marL="11113" indent="0">
                  <a:buNone/>
                  <a:tabLst>
                    <a:tab pos="447675" algn="l"/>
                  </a:tabLst>
                </a:pPr>
                <a:r>
                  <a:rPr lang="en-US" dirty="0">
                    <a:solidFill>
                      <a:srgbClr val="7030A0"/>
                    </a:solidFill>
                  </a:rPr>
                  <a:t>	(</a:t>
                </a:r>
                <a14:m>
                  <m:oMath xmlns:m="http://schemas.openxmlformats.org/officeDocument/2006/math">
                    <m:r>
                      <a:rPr lang="en-US" i="0">
                        <a:solidFill>
                          <a:srgbClr val="7030A0"/>
                        </a:solidFill>
                        <a:latin typeface="Cambria Math" panose="02040503050406030204" pitchFamily="18" charset="0"/>
                      </a:rPr>
                      <m:t>¬</m:t>
                    </m:r>
                  </m:oMath>
                </a14:m>
                <a:r>
                  <a:rPr lang="en-US" dirty="0">
                    <a:solidFill>
                      <a:srgbClr val="7030A0"/>
                    </a:solidFill>
                  </a:rPr>
                  <a:t>B</a:t>
                </a:r>
                <a:r>
                  <a:rPr lang="en-US" baseline="-25000" dirty="0">
                    <a:solidFill>
                      <a:srgbClr val="7030A0"/>
                    </a:solidFill>
                  </a:rPr>
                  <a:t>1,1 </a:t>
                </a:r>
                <a14:m>
                  <m:oMath xmlns:m="http://schemas.openxmlformats.org/officeDocument/2006/math">
                    <m:r>
                      <a:rPr lang="en-US" i="0" dirty="0">
                        <a:solidFill>
                          <a:srgbClr val="7030A0"/>
                        </a:solidFill>
                        <a:latin typeface="Cambria Math" panose="02040503050406030204" pitchFamily="18" charset="0"/>
                      </a:rPr>
                      <m:t>∨</m:t>
                    </m:r>
                  </m:oMath>
                </a14:m>
                <a:r>
                  <a:rPr lang="en-US" dirty="0">
                    <a:solidFill>
                      <a:srgbClr val="7030A0"/>
                    </a:solidFill>
                  </a:rPr>
                  <a:t> P</a:t>
                </a:r>
                <a:r>
                  <a:rPr lang="en-US" baseline="-25000" dirty="0">
                    <a:solidFill>
                      <a:srgbClr val="7030A0"/>
                    </a:solidFill>
                  </a:rPr>
                  <a:t>1,2</a:t>
                </a:r>
                <a:r>
                  <a:rPr lang="en-US" dirty="0">
                    <a:solidFill>
                      <a:srgbClr val="7030A0"/>
                    </a:solidFill>
                  </a:rPr>
                  <a:t> </a:t>
                </a:r>
                <a14:m>
                  <m:oMath xmlns:m="http://schemas.openxmlformats.org/officeDocument/2006/math">
                    <m:r>
                      <a:rPr lang="en-US" i="0" dirty="0">
                        <a:solidFill>
                          <a:srgbClr val="7030A0"/>
                        </a:solidFill>
                        <a:latin typeface="Cambria Math" panose="02040503050406030204" pitchFamily="18" charset="0"/>
                      </a:rPr>
                      <m:t>∨</m:t>
                    </m:r>
                    <m:r>
                      <m:rPr>
                        <m:nor/>
                      </m:rPr>
                      <a:rPr lang="en-US" dirty="0">
                        <a:solidFill>
                          <a:srgbClr val="7030A0"/>
                        </a:solidFill>
                      </a:rPr>
                      <m:t>P</m:t>
                    </m:r>
                    <m:r>
                      <m:rPr>
                        <m:nor/>
                      </m:rPr>
                      <a:rPr lang="en-US" baseline="-25000" dirty="0">
                        <a:solidFill>
                          <a:srgbClr val="7030A0"/>
                        </a:solidFill>
                      </a:rPr>
                      <m:t>2,1</m:t>
                    </m:r>
                  </m:oMath>
                </a14:m>
                <a:r>
                  <a:rPr lang="en-US" dirty="0">
                    <a:solidFill>
                      <a:srgbClr val="7030A0"/>
                    </a:solidFill>
                  </a:rPr>
                  <a:t>) </a:t>
                </a:r>
                <a14:m>
                  <m:oMath xmlns:m="http://schemas.openxmlformats.org/officeDocument/2006/math">
                    <m:r>
                      <a:rPr lang="en-US" i="0" dirty="0">
                        <a:solidFill>
                          <a:srgbClr val="7030A0"/>
                        </a:solidFill>
                        <a:latin typeface="Cambria Math" panose="02040503050406030204" pitchFamily="18" charset="0"/>
                      </a:rPr>
                      <m:t>∧</m:t>
                    </m:r>
                  </m:oMath>
                </a14:m>
                <a:r>
                  <a:rPr lang="en-US" dirty="0">
                    <a:solidFill>
                      <a:srgbClr val="7030A0"/>
                    </a:solidFill>
                  </a:rPr>
                  <a:t> ((</a:t>
                </a:r>
                <a14:m>
                  <m:oMath xmlns:m="http://schemas.openxmlformats.org/officeDocument/2006/math">
                    <m:r>
                      <a:rPr lang="en-US" i="0">
                        <a:solidFill>
                          <a:srgbClr val="7030A0"/>
                        </a:solidFill>
                        <a:latin typeface="Cambria Math" panose="02040503050406030204" pitchFamily="18" charset="0"/>
                      </a:rPr>
                      <m:t>¬</m:t>
                    </m:r>
                    <m:r>
                      <m:rPr>
                        <m:nor/>
                      </m:rPr>
                      <a:rPr lang="en-US" dirty="0">
                        <a:solidFill>
                          <a:srgbClr val="7030A0"/>
                        </a:solidFill>
                      </a:rPr>
                      <m:t>P</m:t>
                    </m:r>
                    <m:r>
                      <m:rPr>
                        <m:nor/>
                      </m:rPr>
                      <a:rPr lang="en-US" baseline="-25000" dirty="0">
                        <a:solidFill>
                          <a:srgbClr val="7030A0"/>
                        </a:solidFill>
                      </a:rPr>
                      <m:t>1,2</m:t>
                    </m:r>
                    <m:r>
                      <a:rPr lang="en-US" i="0" dirty="0">
                        <a:solidFill>
                          <a:srgbClr val="7030A0"/>
                        </a:solidFill>
                        <a:latin typeface="Cambria Math" panose="02040503050406030204" pitchFamily="18" charset="0"/>
                      </a:rPr>
                      <m:t>∧</m:t>
                    </m:r>
                    <m:r>
                      <a:rPr lang="en-US" i="0">
                        <a:solidFill>
                          <a:srgbClr val="7030A0"/>
                        </a:solidFill>
                        <a:latin typeface="Cambria Math" panose="02040503050406030204" pitchFamily="18" charset="0"/>
                      </a:rPr>
                      <m:t>¬</m:t>
                    </m:r>
                    <m:r>
                      <m:rPr>
                        <m:nor/>
                      </m:rPr>
                      <a:rPr lang="en-US" dirty="0">
                        <a:solidFill>
                          <a:srgbClr val="7030A0"/>
                        </a:solidFill>
                      </a:rPr>
                      <m:t>P</m:t>
                    </m:r>
                    <m:r>
                      <m:rPr>
                        <m:nor/>
                      </m:rPr>
                      <a:rPr lang="en-US" baseline="-25000" dirty="0">
                        <a:solidFill>
                          <a:srgbClr val="7030A0"/>
                        </a:solidFill>
                      </a:rPr>
                      <m:t>2,1</m:t>
                    </m:r>
                    <m:r>
                      <m:rPr>
                        <m:nor/>
                      </m:rPr>
                      <a:rPr lang="en-US" dirty="0">
                        <a:solidFill>
                          <a:srgbClr val="7030A0"/>
                        </a:solidFill>
                      </a:rPr>
                      <m:t>)</m:t>
                    </m:r>
                    <m:r>
                      <a:rPr lang="en-US" i="0" dirty="0">
                        <a:solidFill>
                          <a:srgbClr val="7030A0"/>
                        </a:solidFill>
                        <a:latin typeface="Cambria Math" panose="02040503050406030204" pitchFamily="18" charset="0"/>
                      </a:rPr>
                      <m:t>∨</m:t>
                    </m:r>
                    <m:r>
                      <m:rPr>
                        <m:nor/>
                      </m:rPr>
                      <a:rPr lang="en-US" dirty="0">
                        <a:solidFill>
                          <a:srgbClr val="7030A0"/>
                        </a:solidFill>
                      </a:rPr>
                      <m:t>B</m:t>
                    </m:r>
                    <m:r>
                      <m:rPr>
                        <m:nor/>
                      </m:rPr>
                      <a:rPr lang="en-US" baseline="-25000" dirty="0">
                        <a:solidFill>
                          <a:srgbClr val="7030A0"/>
                        </a:solidFill>
                      </a:rPr>
                      <m:t>1,1</m:t>
                    </m:r>
                  </m:oMath>
                </a14:m>
                <a:r>
                  <a:rPr lang="en-US" dirty="0">
                    <a:solidFill>
                      <a:srgbClr val="7030A0"/>
                    </a:solidFill>
                  </a:rPr>
                  <a:t>)</a:t>
                </a:r>
                <a:endParaRPr lang="en-US" dirty="0"/>
              </a:p>
              <a:p>
                <a:pPr marL="11113" indent="0">
                  <a:spcBef>
                    <a:spcPts val="1800"/>
                  </a:spcBef>
                  <a:buNone/>
                </a:pPr>
                <a:r>
                  <a:rPr lang="en-US" dirty="0"/>
                  <a:t>Apply distributivity law:</a:t>
                </a:r>
              </a:p>
              <a:p>
                <a:pPr marL="11113" indent="0">
                  <a:buNone/>
                  <a:tabLst>
                    <a:tab pos="447675" algn="l"/>
                  </a:tabLst>
                </a:pPr>
                <a:r>
                  <a:rPr lang="en-US" dirty="0">
                    <a:solidFill>
                      <a:srgbClr val="7030A0"/>
                    </a:solidFill>
                  </a:rPr>
                  <a:t>	(</a:t>
                </a:r>
                <a14:m>
                  <m:oMath xmlns:m="http://schemas.openxmlformats.org/officeDocument/2006/math">
                    <m:r>
                      <a:rPr lang="en-US" i="0">
                        <a:solidFill>
                          <a:srgbClr val="7030A0"/>
                        </a:solidFill>
                        <a:latin typeface="Cambria Math" panose="02040503050406030204" pitchFamily="18" charset="0"/>
                      </a:rPr>
                      <m:t>¬</m:t>
                    </m:r>
                  </m:oMath>
                </a14:m>
                <a:r>
                  <a:rPr lang="en-US" dirty="0">
                    <a:solidFill>
                      <a:srgbClr val="7030A0"/>
                    </a:solidFill>
                  </a:rPr>
                  <a:t>B</a:t>
                </a:r>
                <a:r>
                  <a:rPr lang="en-US" baseline="-25000" dirty="0">
                    <a:solidFill>
                      <a:srgbClr val="7030A0"/>
                    </a:solidFill>
                  </a:rPr>
                  <a:t>1,1 </a:t>
                </a:r>
                <a14:m>
                  <m:oMath xmlns:m="http://schemas.openxmlformats.org/officeDocument/2006/math">
                    <m:r>
                      <a:rPr lang="en-US" i="0" dirty="0">
                        <a:solidFill>
                          <a:srgbClr val="7030A0"/>
                        </a:solidFill>
                        <a:latin typeface="Cambria Math" panose="02040503050406030204" pitchFamily="18" charset="0"/>
                      </a:rPr>
                      <m:t>∨</m:t>
                    </m:r>
                  </m:oMath>
                </a14:m>
                <a:r>
                  <a:rPr lang="en-US" dirty="0">
                    <a:solidFill>
                      <a:srgbClr val="7030A0"/>
                    </a:solidFill>
                  </a:rPr>
                  <a:t> P</a:t>
                </a:r>
                <a:r>
                  <a:rPr lang="en-US" baseline="-25000" dirty="0">
                    <a:solidFill>
                      <a:srgbClr val="7030A0"/>
                    </a:solidFill>
                  </a:rPr>
                  <a:t>1,2</a:t>
                </a:r>
                <a:r>
                  <a:rPr lang="en-US" dirty="0">
                    <a:solidFill>
                      <a:srgbClr val="7030A0"/>
                    </a:solidFill>
                  </a:rPr>
                  <a:t> </a:t>
                </a:r>
                <a14:m>
                  <m:oMath xmlns:m="http://schemas.openxmlformats.org/officeDocument/2006/math">
                    <m:r>
                      <a:rPr lang="en-US" i="0" dirty="0">
                        <a:solidFill>
                          <a:srgbClr val="7030A0"/>
                        </a:solidFill>
                        <a:latin typeface="Cambria Math" panose="02040503050406030204" pitchFamily="18" charset="0"/>
                      </a:rPr>
                      <m:t>∨</m:t>
                    </m:r>
                    <m:r>
                      <m:rPr>
                        <m:nor/>
                      </m:rPr>
                      <a:rPr lang="en-US" dirty="0">
                        <a:solidFill>
                          <a:srgbClr val="7030A0"/>
                        </a:solidFill>
                      </a:rPr>
                      <m:t>P</m:t>
                    </m:r>
                    <m:r>
                      <m:rPr>
                        <m:nor/>
                      </m:rPr>
                      <a:rPr lang="en-US" baseline="-25000" dirty="0">
                        <a:solidFill>
                          <a:srgbClr val="7030A0"/>
                        </a:solidFill>
                      </a:rPr>
                      <m:t>2,1</m:t>
                    </m:r>
                  </m:oMath>
                </a14:m>
                <a:r>
                  <a:rPr lang="en-US" dirty="0">
                    <a:solidFill>
                      <a:srgbClr val="7030A0"/>
                    </a:solidFill>
                  </a:rPr>
                  <a:t>) </a:t>
                </a:r>
                <a14:m>
                  <m:oMath xmlns:m="http://schemas.openxmlformats.org/officeDocument/2006/math">
                    <m:r>
                      <a:rPr lang="en-US" i="0" dirty="0">
                        <a:solidFill>
                          <a:srgbClr val="7030A0"/>
                        </a:solidFill>
                        <a:latin typeface="Cambria Math" panose="02040503050406030204" pitchFamily="18" charset="0"/>
                      </a:rPr>
                      <m:t>∧</m:t>
                    </m:r>
                  </m:oMath>
                </a14:m>
                <a:r>
                  <a:rPr lang="en-US" dirty="0">
                    <a:solidFill>
                      <a:srgbClr val="7030A0"/>
                    </a:solidFill>
                  </a:rPr>
                  <a:t> (</a:t>
                </a:r>
                <a14:m>
                  <m:oMath xmlns:m="http://schemas.openxmlformats.org/officeDocument/2006/math">
                    <m:r>
                      <a:rPr lang="en-US" i="0">
                        <a:solidFill>
                          <a:srgbClr val="7030A0"/>
                        </a:solidFill>
                        <a:latin typeface="Cambria Math" panose="02040503050406030204" pitchFamily="18" charset="0"/>
                      </a:rPr>
                      <m:t>¬</m:t>
                    </m:r>
                    <m:r>
                      <m:rPr>
                        <m:nor/>
                      </m:rPr>
                      <a:rPr lang="en-US" dirty="0">
                        <a:solidFill>
                          <a:srgbClr val="7030A0"/>
                        </a:solidFill>
                      </a:rPr>
                      <m:t>P</m:t>
                    </m:r>
                    <m:r>
                      <m:rPr>
                        <m:nor/>
                      </m:rPr>
                      <a:rPr lang="en-US" baseline="-25000" dirty="0">
                        <a:solidFill>
                          <a:srgbClr val="7030A0"/>
                        </a:solidFill>
                      </a:rPr>
                      <m:t>1,2</m:t>
                    </m:r>
                    <m:r>
                      <a:rPr lang="en-US" i="0" dirty="0">
                        <a:solidFill>
                          <a:srgbClr val="7030A0"/>
                        </a:solidFill>
                        <a:latin typeface="Cambria Math" panose="02040503050406030204" pitchFamily="18" charset="0"/>
                      </a:rPr>
                      <m:t>∨</m:t>
                    </m:r>
                    <m:r>
                      <m:rPr>
                        <m:nor/>
                      </m:rPr>
                      <a:rPr lang="en-US" dirty="0">
                        <a:solidFill>
                          <a:srgbClr val="7030A0"/>
                        </a:solidFill>
                      </a:rPr>
                      <m:t>B</m:t>
                    </m:r>
                    <m:r>
                      <m:rPr>
                        <m:nor/>
                      </m:rPr>
                      <a:rPr lang="en-US" baseline="-25000" dirty="0">
                        <a:solidFill>
                          <a:srgbClr val="7030A0"/>
                        </a:solidFill>
                      </a:rPr>
                      <m:t>1,1</m:t>
                    </m:r>
                  </m:oMath>
                </a14:m>
                <a:r>
                  <a:rPr lang="en-US" dirty="0">
                    <a:solidFill>
                      <a:srgbClr val="7030A0"/>
                    </a:solidFill>
                  </a:rPr>
                  <a:t>) </a:t>
                </a:r>
                <a14:m>
                  <m:oMath xmlns:m="http://schemas.openxmlformats.org/officeDocument/2006/math">
                    <m:r>
                      <a:rPr lang="en-US" i="0" dirty="0">
                        <a:solidFill>
                          <a:srgbClr val="7030A0"/>
                        </a:solidFill>
                        <a:latin typeface="Cambria Math" panose="02040503050406030204" pitchFamily="18" charset="0"/>
                      </a:rPr>
                      <m:t>∧</m:t>
                    </m:r>
                  </m:oMath>
                </a14:m>
                <a:r>
                  <a:rPr lang="en-US" dirty="0">
                    <a:solidFill>
                      <a:srgbClr val="7030A0"/>
                    </a:solidFill>
                  </a:rPr>
                  <a:t> (</a:t>
                </a:r>
                <a14:m>
                  <m:oMath xmlns:m="http://schemas.openxmlformats.org/officeDocument/2006/math">
                    <m:r>
                      <a:rPr lang="en-US" i="0">
                        <a:solidFill>
                          <a:srgbClr val="7030A0"/>
                        </a:solidFill>
                        <a:latin typeface="Cambria Math" panose="02040503050406030204" pitchFamily="18" charset="0"/>
                      </a:rPr>
                      <m:t>¬</m:t>
                    </m:r>
                    <m:r>
                      <m:rPr>
                        <m:nor/>
                      </m:rPr>
                      <a:rPr lang="en-US" dirty="0">
                        <a:solidFill>
                          <a:srgbClr val="7030A0"/>
                        </a:solidFill>
                      </a:rPr>
                      <m:t>P</m:t>
                    </m:r>
                    <m:r>
                      <m:rPr>
                        <m:nor/>
                      </m:rPr>
                      <a:rPr lang="en-US" baseline="-25000" dirty="0">
                        <a:solidFill>
                          <a:srgbClr val="7030A0"/>
                        </a:solidFill>
                      </a:rPr>
                      <m:t>2,1</m:t>
                    </m:r>
                    <m:r>
                      <a:rPr lang="en-US" i="0" dirty="0">
                        <a:solidFill>
                          <a:srgbClr val="7030A0"/>
                        </a:solidFill>
                        <a:latin typeface="Cambria Math" panose="02040503050406030204" pitchFamily="18" charset="0"/>
                      </a:rPr>
                      <m:t>∨</m:t>
                    </m:r>
                    <m:r>
                      <m:rPr>
                        <m:nor/>
                      </m:rPr>
                      <a:rPr lang="en-US" dirty="0">
                        <a:solidFill>
                          <a:srgbClr val="7030A0"/>
                        </a:solidFill>
                      </a:rPr>
                      <m:t>B</m:t>
                    </m:r>
                    <m:r>
                      <m:rPr>
                        <m:nor/>
                      </m:rPr>
                      <a:rPr lang="en-US" baseline="-25000" dirty="0">
                        <a:solidFill>
                          <a:srgbClr val="7030A0"/>
                        </a:solidFill>
                      </a:rPr>
                      <m:t>1,1</m:t>
                    </m:r>
                  </m:oMath>
                </a14:m>
                <a:r>
                  <a:rPr lang="en-US" dirty="0">
                    <a:solidFill>
                      <a:srgbClr val="7030A0"/>
                    </a:solidFill>
                  </a:rPr>
                  <a:t>)</a:t>
                </a:r>
                <a:endParaRPr lang="en-US" dirty="0"/>
              </a:p>
            </p:txBody>
          </p:sp>
        </mc:Choice>
        <mc:Fallback xmlns="">
          <p:sp>
            <p:nvSpPr>
              <p:cNvPr id="3" name="Content Placeholder 2">
                <a:extLst>
                  <a:ext uri="{FF2B5EF4-FFF2-40B4-BE49-F238E27FC236}">
                    <a16:creationId xmlns:a16="http://schemas.microsoft.com/office/drawing/2014/main" id="{F9299312-2212-41D8-B203-1405E957C90A}"/>
                  </a:ext>
                </a:extLst>
              </p:cNvPr>
              <p:cNvSpPr>
                <a:spLocks noGrp="1" noRot="1" noChangeAspect="1" noMove="1" noResize="1" noEditPoints="1" noAdjustHandles="1" noChangeArrowheads="1" noChangeShapeType="1" noTextEdit="1"/>
              </p:cNvSpPr>
              <p:nvPr>
                <p:ph idx="1"/>
              </p:nvPr>
            </p:nvSpPr>
            <p:spPr>
              <a:xfrm>
                <a:off x="1066800" y="1143001"/>
                <a:ext cx="8001000" cy="5334001"/>
              </a:xfrm>
              <a:blipFill>
                <a:blip r:embed="rId2"/>
                <a:stretch>
                  <a:fillRect l="-2060" t="-1900" r="-475" b="-213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05CD374-C4B9-468F-B1FC-FF97365DD557}"/>
              </a:ext>
            </a:extLst>
          </p:cNvPr>
          <p:cNvSpPr>
            <a:spLocks noGrp="1"/>
          </p:cNvSpPr>
          <p:nvPr>
            <p:ph type="sldNum" sz="quarter" idx="12"/>
          </p:nvPr>
        </p:nvSpPr>
        <p:spPr/>
        <p:txBody>
          <a:bodyPr/>
          <a:lstStyle/>
          <a:p>
            <a:pPr>
              <a:defRPr/>
            </a:pPr>
            <a:fld id="{CCF77436-EC8C-4AA7-8F7E-35D67B363DD7}" type="slidenum">
              <a:rPr lang="en-US" smtClean="0"/>
              <a:pPr>
                <a:defRPr/>
              </a:pPr>
              <a:t>36</a:t>
            </a:fld>
            <a:endParaRPr lang="en-US" dirty="0"/>
          </a:p>
        </p:txBody>
      </p:sp>
    </p:spTree>
    <p:extLst>
      <p:ext uri="{BB962C8B-B14F-4D97-AF65-F5344CB8AC3E}">
        <p14:creationId xmlns:p14="http://schemas.microsoft.com/office/powerpoint/2010/main" val="384819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C342-54C3-E644-A9C2-B46B8904B31E}"/>
              </a:ext>
            </a:extLst>
          </p:cNvPr>
          <p:cNvSpPr>
            <a:spLocks noGrp="1"/>
          </p:cNvSpPr>
          <p:nvPr>
            <p:ph type="title"/>
          </p:nvPr>
        </p:nvSpPr>
        <p:spPr/>
        <p:txBody>
          <a:bodyPr>
            <a:normAutofit/>
          </a:bodyPr>
          <a:lstStyle/>
          <a:p>
            <a:r>
              <a:rPr lang="en-US" dirty="0"/>
              <a:t>2. Applying Resolution Inference Rule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5FF398-F634-A748-A8B7-67D7C7D11368}"/>
                  </a:ext>
                </a:extLst>
              </p:cNvPr>
              <p:cNvSpPr>
                <a:spLocks noGrp="1"/>
              </p:cNvSpPr>
              <p:nvPr>
                <p:ph idx="1"/>
              </p:nvPr>
            </p:nvSpPr>
            <p:spPr/>
            <p:txBody>
              <a:bodyPr>
                <a:normAutofit/>
              </a:bodyPr>
              <a:lstStyle/>
              <a:p>
                <a:r>
                  <a:rPr lang="en-US" dirty="0"/>
                  <a:t>Unit resolution inference rule:</a:t>
                </a:r>
              </a:p>
              <a:p>
                <a:pPr lvl="1"/>
                <a14:m>
                  <m:oMath xmlns:m="http://schemas.openxmlformats.org/officeDocument/2006/math">
                    <m:f>
                      <m:fPr>
                        <m:ctrlPr>
                          <a:rPr lang="en-US" i="1" smtClean="0">
                            <a:solidFill>
                              <a:srgbClr val="7030A0"/>
                            </a:solidFill>
                            <a:latin typeface="Cambria Math" panose="02040503050406030204" pitchFamily="18" charset="0"/>
                          </a:rPr>
                        </m:ctrlPr>
                      </m:fPr>
                      <m:num>
                        <m:r>
                          <m:rPr>
                            <m:sty m:val="p"/>
                          </m:rPr>
                          <a:rPr lang="en-US" i="0" smtClean="0">
                            <a:solidFill>
                              <a:srgbClr val="7030A0"/>
                            </a:solidFill>
                            <a:latin typeface="Cambria Math" panose="02040503050406030204" pitchFamily="18" charset="0"/>
                          </a:rPr>
                          <m:t>P</m:t>
                        </m:r>
                        <m:r>
                          <a:rPr lang="en-US" i="0" dirty="0">
                            <a:solidFill>
                              <a:srgbClr val="7030A0"/>
                            </a:solidFill>
                            <a:latin typeface="Cambria Math" panose="02040503050406030204" pitchFamily="18" charset="0"/>
                          </a:rPr>
                          <m:t>∨</m:t>
                        </m:r>
                        <m:r>
                          <m:rPr>
                            <m:sty m:val="p"/>
                          </m:rPr>
                          <a:rPr lang="en-US" i="0" smtClean="0">
                            <a:solidFill>
                              <a:srgbClr val="7030A0"/>
                            </a:solidFill>
                            <a:latin typeface="Cambria Math" panose="02040503050406030204" pitchFamily="18" charset="0"/>
                          </a:rPr>
                          <m:t>Q</m:t>
                        </m:r>
                        <m:r>
                          <a:rPr lang="en-US" i="0">
                            <a:solidFill>
                              <a:srgbClr val="7030A0"/>
                            </a:solidFill>
                            <a:latin typeface="Cambria Math" panose="02040503050406030204" pitchFamily="18" charset="0"/>
                          </a:rPr>
                          <m:t>,</m:t>
                        </m:r>
                        <m:r>
                          <a:rPr lang="en-US" i="0" smtClean="0">
                            <a:solidFill>
                              <a:srgbClr val="7030A0"/>
                            </a:solidFill>
                            <a:latin typeface="Cambria Math" panose="02040503050406030204" pitchFamily="18" charset="0"/>
                          </a:rPr>
                          <m:t>     </m:t>
                        </m:r>
                        <m:r>
                          <a:rPr lang="en-US" i="0">
                            <a:solidFill>
                              <a:srgbClr val="7030A0"/>
                            </a:solidFill>
                            <a:latin typeface="Cambria Math" panose="02040503050406030204" pitchFamily="18" charset="0"/>
                          </a:rPr>
                          <m:t>¬</m:t>
                        </m:r>
                        <m:r>
                          <m:rPr>
                            <m:sty m:val="p"/>
                          </m:rPr>
                          <a:rPr lang="en-US" i="0" smtClean="0">
                            <a:solidFill>
                              <a:srgbClr val="7030A0"/>
                            </a:solidFill>
                            <a:latin typeface="Cambria Math" panose="02040503050406030204" pitchFamily="18" charset="0"/>
                          </a:rPr>
                          <m:t>P</m:t>
                        </m:r>
                      </m:num>
                      <m:den>
                        <m:r>
                          <m:rPr>
                            <m:sty m:val="p"/>
                          </m:rPr>
                          <a:rPr lang="en-US" i="0" smtClean="0">
                            <a:solidFill>
                              <a:srgbClr val="7030A0"/>
                            </a:solidFill>
                            <a:latin typeface="Cambria Math" panose="02040503050406030204" pitchFamily="18" charset="0"/>
                          </a:rPr>
                          <m:t>Q</m:t>
                        </m:r>
                      </m:den>
                    </m:f>
                  </m:oMath>
                </a14:m>
                <a:r>
                  <a:rPr lang="en-US" dirty="0"/>
                  <a:t> (Modus Ponens, Latin for "mode that affirms by affirming"), i.e., both </a:t>
                </a:r>
                <a14:m>
                  <m:oMath xmlns:m="http://schemas.openxmlformats.org/officeDocument/2006/math">
                    <m:r>
                      <m:rPr>
                        <m:sty m:val="p"/>
                      </m:rPr>
                      <a:rPr lang="en-US" i="0">
                        <a:solidFill>
                          <a:srgbClr val="7030A0"/>
                        </a:solidFill>
                        <a:latin typeface="Cambria Math" panose="02040503050406030204" pitchFamily="18" charset="0"/>
                      </a:rPr>
                      <m:t>P</m:t>
                    </m:r>
                    <m:r>
                      <a:rPr lang="en-US" i="0" dirty="0">
                        <a:solidFill>
                          <a:srgbClr val="7030A0"/>
                        </a:solidFill>
                        <a:latin typeface="Cambria Math" panose="02040503050406030204" pitchFamily="18" charset="0"/>
                      </a:rPr>
                      <m:t>∨</m:t>
                    </m:r>
                    <m:r>
                      <m:rPr>
                        <m:sty m:val="p"/>
                      </m:rPr>
                      <a:rPr lang="en-US" i="0">
                        <a:solidFill>
                          <a:srgbClr val="7030A0"/>
                        </a:solidFill>
                        <a:latin typeface="Cambria Math" panose="02040503050406030204" pitchFamily="18" charset="0"/>
                      </a:rPr>
                      <m:t>Q</m:t>
                    </m:r>
                    <m:r>
                      <a:rPr lang="en-US" i="0">
                        <a:solidFill>
                          <a:srgbClr val="7030A0"/>
                        </a:solidFill>
                        <a:latin typeface="Cambria Math" panose="02040503050406030204" pitchFamily="18" charset="0"/>
                      </a:rPr>
                      <m:t> </m:t>
                    </m:r>
                  </m:oMath>
                </a14:m>
                <a:r>
                  <a:rPr lang="en-US" dirty="0"/>
                  <a:t>and </a:t>
                </a:r>
                <a14:m>
                  <m:oMath xmlns:m="http://schemas.openxmlformats.org/officeDocument/2006/math">
                    <m:r>
                      <a:rPr lang="en-US" i="0">
                        <a:solidFill>
                          <a:srgbClr val="7030A0"/>
                        </a:solidFill>
                        <a:latin typeface="Cambria Math" panose="02040503050406030204" pitchFamily="18" charset="0"/>
                      </a:rPr>
                      <m:t>¬</m:t>
                    </m:r>
                    <m:r>
                      <m:rPr>
                        <m:sty m:val="p"/>
                      </m:rPr>
                      <a:rPr lang="en-US" i="0">
                        <a:solidFill>
                          <a:srgbClr val="7030A0"/>
                        </a:solidFill>
                        <a:latin typeface="Cambria Math" panose="02040503050406030204" pitchFamily="18" charset="0"/>
                      </a:rPr>
                      <m:t>P</m:t>
                    </m:r>
                    <m:r>
                      <a:rPr lang="en-US" i="0">
                        <a:solidFill>
                          <a:srgbClr val="7030A0"/>
                        </a:solidFill>
                        <a:latin typeface="Cambria Math" panose="02040503050406030204" pitchFamily="18" charset="0"/>
                      </a:rPr>
                      <m:t> </m:t>
                    </m:r>
                  </m:oMath>
                </a14:m>
                <a:r>
                  <a:rPr lang="en-US" dirty="0"/>
                  <a:t>are given, </a:t>
                </a:r>
                <a14:m>
                  <m:oMath xmlns:m="http://schemas.openxmlformats.org/officeDocument/2006/math">
                    <m:r>
                      <m:rPr>
                        <m:sty m:val="p"/>
                      </m:rPr>
                      <a:rPr lang="en-US" i="0">
                        <a:solidFill>
                          <a:srgbClr val="7030A0"/>
                        </a:solidFill>
                        <a:latin typeface="Cambria Math" panose="02040503050406030204" pitchFamily="18" charset="0"/>
                      </a:rPr>
                      <m:t>Q</m:t>
                    </m:r>
                  </m:oMath>
                </a14:m>
                <a:r>
                  <a:rPr lang="en-US" dirty="0"/>
                  <a:t> can be inferred.</a:t>
                </a:r>
              </a:p>
              <a:p>
                <a:r>
                  <a:rPr lang="en-US" dirty="0"/>
                  <a:t>Full resolution inference rule:</a:t>
                </a:r>
              </a:p>
              <a:p>
                <a:pPr lvl="1"/>
                <a14:m>
                  <m:oMath xmlns:m="http://schemas.openxmlformats.org/officeDocument/2006/math">
                    <m:f>
                      <m:fPr>
                        <m:ctrlPr>
                          <a:rPr lang="en-US" i="1" smtClean="0">
                            <a:solidFill>
                              <a:srgbClr val="7030A0"/>
                            </a:solidFill>
                            <a:latin typeface="Cambria Math" panose="02040503050406030204" pitchFamily="18" charset="0"/>
                          </a:rPr>
                        </m:ctrlPr>
                      </m:fPr>
                      <m:num>
                        <m:sSub>
                          <m:sSubPr>
                            <m:ctrlPr>
                              <a:rPr lang="en-US" i="1" smtClean="0">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P</m:t>
                            </m:r>
                          </m:e>
                          <m:sub>
                            <m:r>
                              <a:rPr lang="en-US" i="0" smtClean="0">
                                <a:solidFill>
                                  <a:srgbClr val="7030A0"/>
                                </a:solidFill>
                                <a:latin typeface="Cambria Math" panose="02040503050406030204" pitchFamily="18" charset="0"/>
                              </a:rPr>
                              <m:t>1</m:t>
                            </m:r>
                          </m:sub>
                        </m:sSub>
                        <m:r>
                          <a:rPr lang="en-US" i="0" dirty="0">
                            <a:solidFill>
                              <a:srgbClr val="7030A0"/>
                            </a:solidFill>
                            <a:latin typeface="Cambria Math" panose="02040503050406030204" pitchFamily="18" charset="0"/>
                          </a:rPr>
                          <m:t>∨</m:t>
                        </m:r>
                        <m:r>
                          <a:rPr lang="en-US" i="0" smtClean="0">
                            <a:solidFill>
                              <a:srgbClr val="7030A0"/>
                            </a:solidFill>
                            <a:latin typeface="Cambria Math" panose="02040503050406030204" pitchFamily="18" charset="0"/>
                          </a:rPr>
                          <m:t>⋯</m:t>
                        </m:r>
                        <m:r>
                          <a:rPr lang="en-US" i="0" dirty="0">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P</m:t>
                            </m:r>
                          </m:e>
                          <m:sub>
                            <m:r>
                              <m:rPr>
                                <m:sty m:val="p"/>
                              </m:rPr>
                              <a:rPr lang="en-US" i="0" smtClean="0">
                                <a:solidFill>
                                  <a:srgbClr val="7030A0"/>
                                </a:solidFill>
                                <a:latin typeface="Cambria Math" panose="02040503050406030204" pitchFamily="18" charset="0"/>
                              </a:rPr>
                              <m:t>k</m:t>
                            </m:r>
                          </m:sub>
                        </m:sSub>
                        <m:r>
                          <a:rPr lang="en-US" i="0" smtClean="0">
                            <a:solidFill>
                              <a:srgbClr val="7030A0"/>
                            </a:solidFill>
                            <a:latin typeface="Cambria Math" panose="02040503050406030204" pitchFamily="18" charset="0"/>
                          </a:rPr>
                          <m:t>,    </m:t>
                        </m:r>
                        <m:r>
                          <a:rPr lang="en-US" b="0" i="0" smtClean="0">
                            <a:solidFill>
                              <a:srgbClr val="7030A0"/>
                            </a:solidFill>
                            <a:latin typeface="Cambria Math" panose="02040503050406030204" pitchFamily="18" charset="0"/>
                          </a:rPr>
                          <m:t>   </m:t>
                        </m:r>
                        <m:r>
                          <a:rPr lang="en-US" i="0" smtClean="0">
                            <a:solidFill>
                              <a:srgbClr val="7030A0"/>
                            </a:solidFill>
                            <a:latin typeface="Cambria Math" panose="02040503050406030204" pitchFamily="18" charset="0"/>
                          </a:rPr>
                          <m:t> </m:t>
                        </m:r>
                        <m:sSub>
                          <m:sSubPr>
                            <m:ctrlPr>
                              <a:rPr lang="en-US" i="1" smtClean="0">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Q</m:t>
                            </m:r>
                          </m:e>
                          <m:sub>
                            <m:r>
                              <a:rPr lang="en-US" i="0">
                                <a:solidFill>
                                  <a:srgbClr val="7030A0"/>
                                </a:solidFill>
                                <a:latin typeface="Cambria Math" panose="02040503050406030204" pitchFamily="18" charset="0"/>
                              </a:rPr>
                              <m:t>1</m:t>
                            </m:r>
                          </m:sub>
                        </m:sSub>
                        <m:r>
                          <a:rPr lang="en-US" i="0" dirty="0">
                            <a:solidFill>
                              <a:srgbClr val="7030A0"/>
                            </a:solidFill>
                            <a:latin typeface="Cambria Math" panose="02040503050406030204" pitchFamily="18" charset="0"/>
                          </a:rPr>
                          <m:t>∨</m:t>
                        </m:r>
                        <m:r>
                          <a:rPr lang="en-US" i="0">
                            <a:solidFill>
                              <a:srgbClr val="7030A0"/>
                            </a:solidFill>
                            <a:latin typeface="Cambria Math" panose="02040503050406030204" pitchFamily="18" charset="0"/>
                          </a:rPr>
                          <m:t>⋯</m:t>
                        </m:r>
                        <m:r>
                          <a:rPr lang="en-US" i="0" dirty="0">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Q</m:t>
                            </m:r>
                          </m:e>
                          <m:sub>
                            <m:r>
                              <m:rPr>
                                <m:sty m:val="p"/>
                              </m:rPr>
                              <a:rPr lang="en-US" i="0" smtClean="0">
                                <a:solidFill>
                                  <a:srgbClr val="7030A0"/>
                                </a:solidFill>
                                <a:latin typeface="Cambria Math" panose="02040503050406030204" pitchFamily="18" charset="0"/>
                              </a:rPr>
                              <m:t>n</m:t>
                            </m:r>
                          </m:sub>
                        </m:sSub>
                      </m:num>
                      <m:den>
                        <m:sSub>
                          <m:sSubPr>
                            <m:ctrlPr>
                              <a:rPr lang="en-US" i="1">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P</m:t>
                            </m:r>
                          </m:e>
                          <m:sub>
                            <m:r>
                              <a:rPr lang="en-US" i="0">
                                <a:solidFill>
                                  <a:srgbClr val="7030A0"/>
                                </a:solidFill>
                                <a:latin typeface="Cambria Math" panose="02040503050406030204" pitchFamily="18" charset="0"/>
                              </a:rPr>
                              <m:t>1</m:t>
                            </m:r>
                          </m:sub>
                        </m:sSub>
                        <m:r>
                          <a:rPr lang="en-US" i="0" dirty="0">
                            <a:solidFill>
                              <a:srgbClr val="7030A0"/>
                            </a:solidFill>
                            <a:latin typeface="Cambria Math" panose="02040503050406030204" pitchFamily="18" charset="0"/>
                          </a:rPr>
                          <m:t>∨</m:t>
                        </m:r>
                        <m:r>
                          <a:rPr lang="en-US" i="0">
                            <a:solidFill>
                              <a:srgbClr val="7030A0"/>
                            </a:solidFill>
                            <a:latin typeface="Cambria Math" panose="02040503050406030204" pitchFamily="18" charset="0"/>
                          </a:rPr>
                          <m:t>⋯</m:t>
                        </m:r>
                        <m:r>
                          <a:rPr lang="en-US" i="0" dirty="0">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P</m:t>
                            </m:r>
                          </m:e>
                          <m:sub>
                            <m:r>
                              <m:rPr>
                                <m:sty m:val="p"/>
                              </m:rPr>
                              <a:rPr lang="en-US" i="0">
                                <a:solidFill>
                                  <a:srgbClr val="7030A0"/>
                                </a:solidFill>
                                <a:latin typeface="Cambria Math" panose="02040503050406030204" pitchFamily="18" charset="0"/>
                              </a:rPr>
                              <m:t>i</m:t>
                            </m:r>
                            <m:r>
                              <a:rPr lang="en-US" i="0">
                                <a:solidFill>
                                  <a:srgbClr val="7030A0"/>
                                </a:solidFill>
                                <a:latin typeface="Cambria Math" panose="02040503050406030204" pitchFamily="18" charset="0"/>
                              </a:rPr>
                              <m:t>−1</m:t>
                            </m:r>
                          </m:sub>
                        </m:sSub>
                        <m:r>
                          <a:rPr lang="en-US" i="0" dirty="0">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P</m:t>
                            </m:r>
                          </m:e>
                          <m:sub>
                            <m:r>
                              <m:rPr>
                                <m:sty m:val="p"/>
                              </m:rPr>
                              <a:rPr lang="en-US" i="0">
                                <a:solidFill>
                                  <a:srgbClr val="7030A0"/>
                                </a:solidFill>
                                <a:latin typeface="Cambria Math" panose="02040503050406030204" pitchFamily="18" charset="0"/>
                              </a:rPr>
                              <m:t>i</m:t>
                            </m:r>
                            <m:r>
                              <a:rPr lang="en-US" i="0" smtClean="0">
                                <a:solidFill>
                                  <a:srgbClr val="7030A0"/>
                                </a:solidFill>
                                <a:latin typeface="Cambria Math" panose="02040503050406030204" pitchFamily="18" charset="0"/>
                              </a:rPr>
                              <m:t>+</m:t>
                            </m:r>
                            <m:r>
                              <a:rPr lang="en-US" i="0">
                                <a:solidFill>
                                  <a:srgbClr val="7030A0"/>
                                </a:solidFill>
                                <a:latin typeface="Cambria Math" panose="02040503050406030204" pitchFamily="18" charset="0"/>
                              </a:rPr>
                              <m:t>1</m:t>
                            </m:r>
                          </m:sub>
                        </m:sSub>
                        <m:r>
                          <a:rPr lang="en-US" i="0" dirty="0">
                            <a:solidFill>
                              <a:srgbClr val="7030A0"/>
                            </a:solidFill>
                            <a:latin typeface="Cambria Math" panose="02040503050406030204" pitchFamily="18" charset="0"/>
                          </a:rPr>
                          <m:t>∨</m:t>
                        </m:r>
                        <m:r>
                          <a:rPr lang="en-US" i="0">
                            <a:solidFill>
                              <a:srgbClr val="7030A0"/>
                            </a:solidFill>
                            <a:latin typeface="Cambria Math" panose="02040503050406030204" pitchFamily="18" charset="0"/>
                          </a:rPr>
                          <m:t>⋯</m:t>
                        </m:r>
                        <m:r>
                          <a:rPr lang="en-US" i="0" dirty="0">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P</m:t>
                            </m:r>
                          </m:e>
                          <m:sub>
                            <m:r>
                              <m:rPr>
                                <m:sty m:val="p"/>
                              </m:rPr>
                              <a:rPr lang="en-US" i="0">
                                <a:solidFill>
                                  <a:srgbClr val="7030A0"/>
                                </a:solidFill>
                                <a:latin typeface="Cambria Math" panose="02040503050406030204" pitchFamily="18" charset="0"/>
                              </a:rPr>
                              <m:t>k</m:t>
                            </m:r>
                          </m:sub>
                        </m:sSub>
                        <m:r>
                          <a:rPr lang="en-US" i="0" dirty="0">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Q</m:t>
                            </m:r>
                          </m:e>
                          <m:sub>
                            <m:r>
                              <a:rPr lang="en-US" i="0">
                                <a:solidFill>
                                  <a:srgbClr val="7030A0"/>
                                </a:solidFill>
                                <a:latin typeface="Cambria Math" panose="02040503050406030204" pitchFamily="18" charset="0"/>
                              </a:rPr>
                              <m:t>1</m:t>
                            </m:r>
                          </m:sub>
                        </m:sSub>
                        <m:r>
                          <a:rPr lang="en-US" i="0" dirty="0">
                            <a:solidFill>
                              <a:srgbClr val="7030A0"/>
                            </a:solidFill>
                            <a:latin typeface="Cambria Math" panose="02040503050406030204" pitchFamily="18" charset="0"/>
                          </a:rPr>
                          <m:t>∨</m:t>
                        </m:r>
                        <m:r>
                          <a:rPr lang="en-US" i="0">
                            <a:solidFill>
                              <a:srgbClr val="7030A0"/>
                            </a:solidFill>
                            <a:latin typeface="Cambria Math" panose="02040503050406030204" pitchFamily="18" charset="0"/>
                          </a:rPr>
                          <m:t>⋯</m:t>
                        </m:r>
                        <m:r>
                          <a:rPr lang="en-US" i="0" dirty="0">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Q</m:t>
                            </m:r>
                          </m:e>
                          <m:sub>
                            <m:r>
                              <m:rPr>
                                <m:sty m:val="p"/>
                              </m:rPr>
                              <a:rPr lang="en-US" i="0" smtClean="0">
                                <a:solidFill>
                                  <a:srgbClr val="7030A0"/>
                                </a:solidFill>
                                <a:latin typeface="Cambria Math" panose="02040503050406030204" pitchFamily="18" charset="0"/>
                              </a:rPr>
                              <m:t>j</m:t>
                            </m:r>
                            <m:r>
                              <a:rPr lang="en-US" i="0">
                                <a:solidFill>
                                  <a:srgbClr val="7030A0"/>
                                </a:solidFill>
                                <a:latin typeface="Cambria Math" panose="02040503050406030204" pitchFamily="18" charset="0"/>
                              </a:rPr>
                              <m:t>−1</m:t>
                            </m:r>
                          </m:sub>
                        </m:sSub>
                        <m:r>
                          <a:rPr lang="en-US" i="0" dirty="0">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Q</m:t>
                            </m:r>
                          </m:e>
                          <m:sub>
                            <m:r>
                              <m:rPr>
                                <m:sty m:val="p"/>
                              </m:rPr>
                              <a:rPr lang="en-US" i="0" smtClean="0">
                                <a:solidFill>
                                  <a:srgbClr val="7030A0"/>
                                </a:solidFill>
                                <a:latin typeface="Cambria Math" panose="02040503050406030204" pitchFamily="18" charset="0"/>
                              </a:rPr>
                              <m:t>j</m:t>
                            </m:r>
                            <m:r>
                              <a:rPr lang="en-US" i="0">
                                <a:solidFill>
                                  <a:srgbClr val="7030A0"/>
                                </a:solidFill>
                                <a:latin typeface="Cambria Math" panose="02040503050406030204" pitchFamily="18" charset="0"/>
                              </a:rPr>
                              <m:t>+1</m:t>
                            </m:r>
                          </m:sub>
                        </m:sSub>
                        <m:r>
                          <a:rPr lang="en-US" i="0" dirty="0">
                            <a:solidFill>
                              <a:srgbClr val="7030A0"/>
                            </a:solidFill>
                            <a:latin typeface="Cambria Math" panose="02040503050406030204" pitchFamily="18" charset="0"/>
                          </a:rPr>
                          <m:t>∨</m:t>
                        </m:r>
                        <m:r>
                          <a:rPr lang="en-US" i="0">
                            <a:solidFill>
                              <a:srgbClr val="7030A0"/>
                            </a:solidFill>
                            <a:latin typeface="Cambria Math" panose="02040503050406030204" pitchFamily="18" charset="0"/>
                          </a:rPr>
                          <m:t>⋯</m:t>
                        </m:r>
                        <m:r>
                          <a:rPr lang="en-US" i="0" dirty="0">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m:rPr>
                                <m:sty m:val="p"/>
                              </m:rPr>
                              <a:rPr lang="en-US" b="0" i="0" smtClean="0">
                                <a:solidFill>
                                  <a:srgbClr val="7030A0"/>
                                </a:solidFill>
                                <a:latin typeface="Cambria Math" panose="02040503050406030204" pitchFamily="18" charset="0"/>
                              </a:rPr>
                              <m:t>Q</m:t>
                            </m:r>
                          </m:e>
                          <m:sub>
                            <m:r>
                              <m:rPr>
                                <m:sty m:val="p"/>
                              </m:rPr>
                              <a:rPr lang="en-US" i="0" smtClean="0">
                                <a:solidFill>
                                  <a:srgbClr val="7030A0"/>
                                </a:solidFill>
                                <a:latin typeface="Cambria Math" panose="02040503050406030204" pitchFamily="18" charset="0"/>
                              </a:rPr>
                              <m:t>n</m:t>
                            </m:r>
                          </m:sub>
                        </m:sSub>
                      </m:den>
                    </m:f>
                  </m:oMath>
                </a14:m>
                <a:r>
                  <a:rPr lang="en-US" dirty="0"/>
                  <a:t>, where </a:t>
                </a:r>
                <a14:m>
                  <m:oMath xmlns:m="http://schemas.openxmlformats.org/officeDocument/2006/math">
                    <m:sSub>
                      <m:sSubPr>
                        <m:ctrlPr>
                          <a:rPr lang="en-US" sz="2200" i="1">
                            <a:solidFill>
                              <a:srgbClr val="7030A0"/>
                            </a:solidFill>
                            <a:latin typeface="Cambria Math" panose="02040503050406030204" pitchFamily="18" charset="0"/>
                          </a:rPr>
                        </m:ctrlPr>
                      </m:sSubPr>
                      <m:e>
                        <m:r>
                          <m:rPr>
                            <m:sty m:val="p"/>
                          </m:rPr>
                          <a:rPr lang="en-US" sz="2200">
                            <a:solidFill>
                              <a:srgbClr val="7030A0"/>
                            </a:solidFill>
                            <a:latin typeface="Cambria Math" panose="02040503050406030204" pitchFamily="18" charset="0"/>
                          </a:rPr>
                          <m:t>P</m:t>
                        </m:r>
                      </m:e>
                      <m:sub>
                        <m:r>
                          <m:rPr>
                            <m:sty m:val="p"/>
                          </m:rPr>
                          <a:rPr lang="en-US" sz="2200">
                            <a:solidFill>
                              <a:srgbClr val="7030A0"/>
                            </a:solidFill>
                            <a:latin typeface="Cambria Math" panose="02040503050406030204" pitchFamily="18" charset="0"/>
                          </a:rPr>
                          <m:t>i</m:t>
                        </m:r>
                      </m:sub>
                    </m:sSub>
                    <m:r>
                      <m:rPr>
                        <m:nor/>
                      </m:rPr>
                      <a:rPr lang="el-GR" sz="2200" dirty="0">
                        <a:solidFill>
                          <a:srgbClr val="7030A0"/>
                        </a:solidFill>
                      </a:rPr>
                      <m:t>≡</m:t>
                    </m:r>
                    <m:r>
                      <a:rPr lang="en-US" sz="2200">
                        <a:solidFill>
                          <a:srgbClr val="7030A0"/>
                        </a:solidFill>
                        <a:latin typeface="Cambria Math" panose="02040503050406030204" pitchFamily="18" charset="0"/>
                      </a:rPr>
                      <m:t>¬</m:t>
                    </m:r>
                    <m:sSub>
                      <m:sSubPr>
                        <m:ctrlPr>
                          <a:rPr lang="en-US" sz="2200" i="1">
                            <a:solidFill>
                              <a:srgbClr val="7030A0"/>
                            </a:solidFill>
                            <a:latin typeface="Cambria Math" panose="02040503050406030204" pitchFamily="18" charset="0"/>
                          </a:rPr>
                        </m:ctrlPr>
                      </m:sSubPr>
                      <m:e>
                        <m:r>
                          <m:rPr>
                            <m:sty m:val="p"/>
                          </m:rPr>
                          <a:rPr lang="en-US" sz="2200">
                            <a:solidFill>
                              <a:srgbClr val="7030A0"/>
                            </a:solidFill>
                            <a:latin typeface="Cambria Math" panose="02040503050406030204" pitchFamily="18" charset="0"/>
                          </a:rPr>
                          <m:t>Q</m:t>
                        </m:r>
                      </m:e>
                      <m:sub>
                        <m:r>
                          <m:rPr>
                            <m:sty m:val="p"/>
                          </m:rPr>
                          <a:rPr lang="en-US" sz="2200">
                            <a:solidFill>
                              <a:srgbClr val="7030A0"/>
                            </a:solidFill>
                            <a:latin typeface="Cambria Math" panose="02040503050406030204" pitchFamily="18" charset="0"/>
                          </a:rPr>
                          <m:t>j</m:t>
                        </m:r>
                      </m:sub>
                    </m:sSub>
                  </m:oMath>
                </a14:m>
                <a:endParaRPr lang="en-US" sz="2200" dirty="0"/>
              </a:p>
              <a:p>
                <a:pPr lvl="1"/>
                <a:r>
                  <a:rPr lang="en-US" sz="2200" dirty="0"/>
                  <a:t>IMPORTANT NOTE: KB MUST RESOLVE TO TRUE (KB=TRUE) IN ORDER FOR RESOLUTION INFERENCE RULE TO BE USEFUL/APPLICABLE!</a:t>
                </a:r>
              </a:p>
            </p:txBody>
          </p:sp>
        </mc:Choice>
        <mc:Fallback>
          <p:sp>
            <p:nvSpPr>
              <p:cNvPr id="3" name="Content Placeholder 2">
                <a:extLst>
                  <a:ext uri="{FF2B5EF4-FFF2-40B4-BE49-F238E27FC236}">
                    <a16:creationId xmlns:a16="http://schemas.microsoft.com/office/drawing/2014/main" id="{9E5FF398-F634-A748-A8B7-67D7C7D11368}"/>
                  </a:ext>
                </a:extLst>
              </p:cNvPr>
              <p:cNvSpPr>
                <a:spLocks noGrp="1" noRot="1" noChangeAspect="1" noMove="1" noResize="1" noEditPoints="1" noAdjustHandles="1" noChangeArrowheads="1" noChangeShapeType="1" noTextEdit="1"/>
              </p:cNvSpPr>
              <p:nvPr>
                <p:ph idx="1"/>
              </p:nvPr>
            </p:nvSpPr>
            <p:spPr>
              <a:blipFill>
                <a:blip r:embed="rId3"/>
                <a:stretch>
                  <a:fillRect l="-1500" t="-571" r="-14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1F9351F-5FD2-C047-A991-3EB1B30F884A}"/>
              </a:ext>
            </a:extLst>
          </p:cNvPr>
          <p:cNvSpPr>
            <a:spLocks noGrp="1"/>
          </p:cNvSpPr>
          <p:nvPr>
            <p:ph type="sldNum" sz="quarter" idx="12"/>
          </p:nvPr>
        </p:nvSpPr>
        <p:spPr/>
        <p:txBody>
          <a:bodyPr/>
          <a:lstStyle/>
          <a:p>
            <a:fld id="{CCF77436-EC8C-4AA7-8F7E-35D67B363DD7}" type="slidenum">
              <a:rPr lang="en-US" smtClean="0"/>
              <a:pPr/>
              <a:t>37</a:t>
            </a:fld>
            <a:endParaRPr lang="en-US" dirty="0"/>
          </a:p>
        </p:txBody>
      </p:sp>
    </p:spTree>
    <p:extLst>
      <p:ext uri="{BB962C8B-B14F-4D97-AF65-F5344CB8AC3E}">
        <p14:creationId xmlns:p14="http://schemas.microsoft.com/office/powerpoint/2010/main" val="183154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DE67-62A0-DF41-9675-045CB53A034D}"/>
              </a:ext>
            </a:extLst>
          </p:cNvPr>
          <p:cNvSpPr>
            <a:spLocks noGrp="1"/>
          </p:cNvSpPr>
          <p:nvPr>
            <p:ph type="title"/>
          </p:nvPr>
        </p:nvSpPr>
        <p:spPr/>
        <p:txBody>
          <a:bodyPr/>
          <a:lstStyle/>
          <a:p>
            <a:r>
              <a:rPr lang="en-US" dirty="0"/>
              <a:t>Proof through Truth Table</a:t>
            </a:r>
          </a:p>
        </p:txBody>
      </p:sp>
      <p:sp>
        <p:nvSpPr>
          <p:cNvPr id="4" name="Slide Number Placeholder 3">
            <a:extLst>
              <a:ext uri="{FF2B5EF4-FFF2-40B4-BE49-F238E27FC236}">
                <a16:creationId xmlns:a16="http://schemas.microsoft.com/office/drawing/2014/main" id="{74D6E2AD-0EE0-EC4F-9D0D-DC78FCDFE120}"/>
              </a:ext>
            </a:extLst>
          </p:cNvPr>
          <p:cNvSpPr>
            <a:spLocks noGrp="1"/>
          </p:cNvSpPr>
          <p:nvPr>
            <p:ph type="sldNum" sz="quarter" idx="12"/>
          </p:nvPr>
        </p:nvSpPr>
        <p:spPr/>
        <p:txBody>
          <a:bodyPr/>
          <a:lstStyle/>
          <a:p>
            <a:pPr>
              <a:defRPr/>
            </a:pPr>
            <a:fld id="{CCF77436-EC8C-4AA7-8F7E-35D67B363DD7}" type="slidenum">
              <a:rPr lang="en-US" smtClean="0"/>
              <a:pPr>
                <a:defRPr/>
              </a:pPr>
              <a:t>38</a:t>
            </a:fld>
            <a:endParaRPr lang="en-US" dirty="0"/>
          </a:p>
        </p:txBody>
      </p:sp>
      <mc:AlternateContent xmlns:mc="http://schemas.openxmlformats.org/markup-compatibility/2006" xmlns:a14="http://schemas.microsoft.com/office/drawing/2010/main">
        <mc:Choice Requires="a14">
          <p:graphicFrame>
            <p:nvGraphicFramePr>
              <p:cNvPr id="5" name="Content Placeholder 7">
                <a:extLst>
                  <a:ext uri="{FF2B5EF4-FFF2-40B4-BE49-F238E27FC236}">
                    <a16:creationId xmlns:a16="http://schemas.microsoft.com/office/drawing/2014/main" id="{57F823D3-2793-964E-8DCE-8EBC344D1902}"/>
                  </a:ext>
                </a:extLst>
              </p:cNvPr>
              <p:cNvGraphicFramePr>
                <a:graphicFrameLocks/>
              </p:cNvGraphicFramePr>
              <p:nvPr>
                <p:extLst>
                  <p:ext uri="{D42A27DB-BD31-4B8C-83A1-F6EECF244321}">
                    <p14:modId xmlns:p14="http://schemas.microsoft.com/office/powerpoint/2010/main" val="178431713"/>
                  </p:ext>
                </p:extLst>
              </p:nvPr>
            </p:nvGraphicFramePr>
            <p:xfrm>
              <a:off x="3590020" y="3193967"/>
              <a:ext cx="5020581" cy="1584960"/>
            </p:xfrm>
            <a:graphic>
              <a:graphicData uri="http://schemas.openxmlformats.org/drawingml/2006/table">
                <a:tbl>
                  <a:tblPr firstRow="1" bandRow="1">
                    <a:tableStyleId>{93296810-A885-4BE3-A3E7-6D5BEEA58F35}</a:tableStyleId>
                  </a:tblPr>
                  <a:tblGrid>
                    <a:gridCol w="1136205">
                      <a:extLst>
                        <a:ext uri="{9D8B030D-6E8A-4147-A177-3AD203B41FA5}">
                          <a16:colId xmlns:a16="http://schemas.microsoft.com/office/drawing/2014/main" val="2947413380"/>
                        </a:ext>
                      </a:extLst>
                    </a:gridCol>
                    <a:gridCol w="1388618">
                      <a:extLst>
                        <a:ext uri="{9D8B030D-6E8A-4147-A177-3AD203B41FA5}">
                          <a16:colId xmlns:a16="http://schemas.microsoft.com/office/drawing/2014/main" val="107092462"/>
                        </a:ext>
                      </a:extLst>
                    </a:gridCol>
                    <a:gridCol w="395261">
                      <a:extLst>
                        <a:ext uri="{9D8B030D-6E8A-4147-A177-3AD203B41FA5}">
                          <a16:colId xmlns:a16="http://schemas.microsoft.com/office/drawing/2014/main" val="2646032077"/>
                        </a:ext>
                      </a:extLst>
                    </a:gridCol>
                    <a:gridCol w="508317">
                      <a:extLst>
                        <a:ext uri="{9D8B030D-6E8A-4147-A177-3AD203B41FA5}">
                          <a16:colId xmlns:a16="http://schemas.microsoft.com/office/drawing/2014/main" val="3270863780"/>
                        </a:ext>
                      </a:extLst>
                    </a:gridCol>
                    <a:gridCol w="463867">
                      <a:extLst>
                        <a:ext uri="{9D8B030D-6E8A-4147-A177-3AD203B41FA5}">
                          <a16:colId xmlns:a16="http://schemas.microsoft.com/office/drawing/2014/main" val="2482520684"/>
                        </a:ext>
                      </a:extLst>
                    </a:gridCol>
                    <a:gridCol w="1128313">
                      <a:extLst>
                        <a:ext uri="{9D8B030D-6E8A-4147-A177-3AD203B41FA5}">
                          <a16:colId xmlns:a16="http://schemas.microsoft.com/office/drawing/2014/main" val="1003659403"/>
                        </a:ext>
                      </a:extLst>
                    </a:gridCol>
                  </a:tblGrid>
                  <a:tr h="457200">
                    <a:tc>
                      <a:txBody>
                        <a:bodyPr/>
                        <a:lstStyle/>
                        <a:p>
                          <a:pPr algn="ct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𝐏</m:t>
                                </m:r>
                                <m:r>
                                  <a:rPr lang="en-US" sz="2800" b="1" i="0" dirty="0" smtClean="0">
                                    <a:latin typeface="Cambria Math" panose="02040503050406030204" pitchFamily="18" charset="0"/>
                                  </a:rPr>
                                  <m:t>∨</m:t>
                                </m:r>
                                <m:r>
                                  <a:rPr lang="en-US" sz="2800" b="1" i="0" smtClean="0">
                                    <a:latin typeface="Cambria Math" panose="02040503050406030204" pitchFamily="18" charset="0"/>
                                  </a:rPr>
                                  <m:t>𝐐</m:t>
                                </m:r>
                              </m:oMath>
                            </m:oMathPara>
                          </a14:m>
                          <a:endParaRPr lang="en-US" sz="2800" b="1" i="0" dirty="0">
                            <a:latin typeface="Candara" panose="020E0502030303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m:t>
                                </m:r>
                                <m:r>
                                  <a:rPr lang="en-US" sz="2800" b="1" i="0" smtClean="0">
                                    <a:latin typeface="Cambria Math" panose="02040503050406030204" pitchFamily="18" charset="0"/>
                                  </a:rPr>
                                  <m:t>𝐏</m:t>
                                </m:r>
                                <m:r>
                                  <a:rPr lang="en-US" sz="2800" b="1" i="0" dirty="0" smtClean="0">
                                    <a:latin typeface="Cambria Math" panose="02040503050406030204" pitchFamily="18" charset="0"/>
                                  </a:rPr>
                                  <m:t>∨</m:t>
                                </m:r>
                                <m:r>
                                  <a:rPr lang="en-US" sz="2800" b="1" i="0" smtClean="0">
                                    <a:latin typeface="Cambria Math" panose="02040503050406030204" pitchFamily="18" charset="0"/>
                                  </a:rPr>
                                  <m:t>𝐑</m:t>
                                </m:r>
                              </m:oMath>
                            </m:oMathPara>
                          </a14:m>
                          <a:endParaRPr lang="en-US" sz="2800" b="1" i="0" dirty="0">
                            <a:latin typeface="Candara" panose="020E0502030303020204" pitchFamily="34" charset="0"/>
                          </a:endParaRPr>
                        </a:p>
                      </a:txBody>
                      <a:tcPr/>
                    </a:tc>
                    <a:tc>
                      <a:txBody>
                        <a:bodyPr/>
                        <a:lstStyle/>
                        <a:p>
                          <a:pPr algn="ctr"/>
                          <a:r>
                            <a:rPr lang="en-US" sz="2800" i="0" dirty="0">
                              <a:latin typeface="Candara" panose="020E0502030303020204" pitchFamily="34" charset="0"/>
                            </a:rPr>
                            <a:t>P</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dirty="0">
                              <a:latin typeface="Candara" panose="020E0502030303020204" pitchFamily="34" charset="0"/>
                            </a:rPr>
                            <a:t>Q</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dirty="0">
                              <a:latin typeface="Candara" panose="020E0502030303020204" pitchFamily="34" charset="0"/>
                            </a:rPr>
                            <a:t>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𝐐</m:t>
                                </m:r>
                                <m:r>
                                  <a:rPr lang="en-US" sz="2800" b="1" i="0" dirty="0" smtClean="0">
                                    <a:latin typeface="Cambria Math" panose="02040503050406030204" pitchFamily="18" charset="0"/>
                                  </a:rPr>
                                  <m:t>∨</m:t>
                                </m:r>
                                <m:r>
                                  <a:rPr lang="en-US" sz="2800" b="1" i="0" smtClean="0">
                                    <a:latin typeface="Cambria Math" panose="02040503050406030204" pitchFamily="18" charset="0"/>
                                  </a:rPr>
                                  <m:t>𝐑</m:t>
                                </m:r>
                              </m:oMath>
                            </m:oMathPara>
                          </a14:m>
                          <a:endParaRPr lang="en-US" sz="2800" b="1" i="0" dirty="0">
                            <a:latin typeface="Candara" panose="020E0502030303020204" pitchFamily="34" charset="0"/>
                          </a:endParaRPr>
                        </a:p>
                      </a:txBody>
                      <a:tcPr/>
                    </a:tc>
                    <a:extLst>
                      <a:ext uri="{0D108BD9-81ED-4DB2-BD59-A6C34878D82A}">
                        <a16:rowId xmlns:a16="http://schemas.microsoft.com/office/drawing/2014/main" val="2144787653"/>
                      </a:ext>
                    </a:extLst>
                  </a:tr>
                  <a:tr h="533400">
                    <a:tc>
                      <a:txBody>
                        <a:bodyPr/>
                        <a:lstStyle/>
                        <a:p>
                          <a:pPr algn="ctr"/>
                          <a:r>
                            <a:rPr lang="en-US" sz="2800" i="0" dirty="0">
                              <a:latin typeface="Candara" panose="020E0502030303020204" pitchFamily="34" charset="0"/>
                            </a:rPr>
                            <a:t>T</a:t>
                          </a:r>
                        </a:p>
                      </a:txBody>
                      <a:tcPr/>
                    </a:tc>
                    <a:tc>
                      <a:txBody>
                        <a:bodyPr/>
                        <a:lstStyle/>
                        <a:p>
                          <a:pPr algn="ctr"/>
                          <a:r>
                            <a:rPr lang="en-US" sz="2800" i="0" dirty="0">
                              <a:latin typeface="Candara" panose="020E0502030303020204" pitchFamily="34" charset="0"/>
                            </a:rPr>
                            <a:t>T</a:t>
                          </a:r>
                        </a:p>
                      </a:txBody>
                      <a:tcPr/>
                    </a:tc>
                    <a:tc>
                      <a:txBody>
                        <a:bodyPr/>
                        <a:lstStyle/>
                        <a:p>
                          <a:pPr algn="ctr"/>
                          <a:r>
                            <a:rPr lang="en-US" sz="2800" i="0" dirty="0">
                              <a:latin typeface="Candara" panose="020E0502030303020204" pitchFamily="34" charset="0"/>
                            </a:rPr>
                            <a:t>T</a:t>
                          </a: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extLst>
                      <a:ext uri="{0D108BD9-81ED-4DB2-BD59-A6C34878D82A}">
                        <a16:rowId xmlns:a16="http://schemas.microsoft.com/office/drawing/2014/main" val="1030666510"/>
                      </a:ext>
                    </a:extLst>
                  </a:tr>
                  <a:tr h="533400">
                    <a:tc>
                      <a:txBody>
                        <a:bodyPr/>
                        <a:lstStyle/>
                        <a:p>
                          <a:pPr algn="ctr"/>
                          <a:r>
                            <a:rPr lang="en-US" sz="2800" i="0" dirty="0">
                              <a:latin typeface="Candara" panose="020E0502030303020204" pitchFamily="34" charset="0"/>
                            </a:rPr>
                            <a:t>T</a:t>
                          </a:r>
                        </a:p>
                      </a:txBody>
                      <a:tcPr/>
                    </a:tc>
                    <a:tc>
                      <a:txBody>
                        <a:bodyPr/>
                        <a:lstStyle/>
                        <a:p>
                          <a:pPr algn="ctr"/>
                          <a:r>
                            <a:rPr lang="en-US" sz="2800" i="0" dirty="0">
                              <a:latin typeface="Candara" panose="020E0502030303020204" pitchFamily="34" charset="0"/>
                            </a:rPr>
                            <a:t>T</a:t>
                          </a:r>
                        </a:p>
                      </a:txBody>
                      <a:tcPr/>
                    </a:tc>
                    <a:tc>
                      <a:txBody>
                        <a:bodyPr/>
                        <a:lstStyle/>
                        <a:p>
                          <a:pPr algn="ctr"/>
                          <a:r>
                            <a:rPr lang="en-US" sz="2800" i="0" dirty="0">
                              <a:latin typeface="Candara" panose="020E0502030303020204" pitchFamily="34" charset="0"/>
                            </a:rPr>
                            <a:t>F</a:t>
                          </a: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extLst>
                      <a:ext uri="{0D108BD9-81ED-4DB2-BD59-A6C34878D82A}">
                        <a16:rowId xmlns:a16="http://schemas.microsoft.com/office/drawing/2014/main" val="4266051361"/>
                      </a:ext>
                    </a:extLst>
                  </a:tr>
                </a:tbl>
              </a:graphicData>
            </a:graphic>
          </p:graphicFrame>
        </mc:Choice>
        <mc:Fallback xmlns="">
          <p:graphicFrame>
            <p:nvGraphicFramePr>
              <p:cNvPr id="5" name="Content Placeholder 7">
                <a:extLst>
                  <a:ext uri="{FF2B5EF4-FFF2-40B4-BE49-F238E27FC236}">
                    <a16:creationId xmlns:a16="http://schemas.microsoft.com/office/drawing/2014/main" id="{57F823D3-2793-964E-8DCE-8EBC344D1902}"/>
                  </a:ext>
                </a:extLst>
              </p:cNvPr>
              <p:cNvGraphicFramePr>
                <a:graphicFrameLocks/>
              </p:cNvGraphicFramePr>
              <p:nvPr>
                <p:extLst>
                  <p:ext uri="{D42A27DB-BD31-4B8C-83A1-F6EECF244321}">
                    <p14:modId xmlns:p14="http://schemas.microsoft.com/office/powerpoint/2010/main" val="178431713"/>
                  </p:ext>
                </p:extLst>
              </p:nvPr>
            </p:nvGraphicFramePr>
            <p:xfrm>
              <a:off x="3590020" y="3193967"/>
              <a:ext cx="5020581" cy="1584960"/>
            </p:xfrm>
            <a:graphic>
              <a:graphicData uri="http://schemas.openxmlformats.org/drawingml/2006/table">
                <a:tbl>
                  <a:tblPr firstRow="1" bandRow="1">
                    <a:tableStyleId>{93296810-A885-4BE3-A3E7-6D5BEEA58F35}</a:tableStyleId>
                  </a:tblPr>
                  <a:tblGrid>
                    <a:gridCol w="1136205">
                      <a:extLst>
                        <a:ext uri="{9D8B030D-6E8A-4147-A177-3AD203B41FA5}">
                          <a16:colId xmlns:a16="http://schemas.microsoft.com/office/drawing/2014/main" val="2947413380"/>
                        </a:ext>
                      </a:extLst>
                    </a:gridCol>
                    <a:gridCol w="1388618">
                      <a:extLst>
                        <a:ext uri="{9D8B030D-6E8A-4147-A177-3AD203B41FA5}">
                          <a16:colId xmlns:a16="http://schemas.microsoft.com/office/drawing/2014/main" val="107092462"/>
                        </a:ext>
                      </a:extLst>
                    </a:gridCol>
                    <a:gridCol w="395261">
                      <a:extLst>
                        <a:ext uri="{9D8B030D-6E8A-4147-A177-3AD203B41FA5}">
                          <a16:colId xmlns:a16="http://schemas.microsoft.com/office/drawing/2014/main" val="2646032077"/>
                        </a:ext>
                      </a:extLst>
                    </a:gridCol>
                    <a:gridCol w="508317">
                      <a:extLst>
                        <a:ext uri="{9D8B030D-6E8A-4147-A177-3AD203B41FA5}">
                          <a16:colId xmlns:a16="http://schemas.microsoft.com/office/drawing/2014/main" val="3270863780"/>
                        </a:ext>
                      </a:extLst>
                    </a:gridCol>
                    <a:gridCol w="463867">
                      <a:extLst>
                        <a:ext uri="{9D8B030D-6E8A-4147-A177-3AD203B41FA5}">
                          <a16:colId xmlns:a16="http://schemas.microsoft.com/office/drawing/2014/main" val="2482520684"/>
                        </a:ext>
                      </a:extLst>
                    </a:gridCol>
                    <a:gridCol w="1128313">
                      <a:extLst>
                        <a:ext uri="{9D8B030D-6E8A-4147-A177-3AD203B41FA5}">
                          <a16:colId xmlns:a16="http://schemas.microsoft.com/office/drawing/2014/main" val="1003659403"/>
                        </a:ext>
                      </a:extLst>
                    </a:gridCol>
                  </a:tblGrid>
                  <a:tr h="518160">
                    <a:tc>
                      <a:txBody>
                        <a:bodyPr/>
                        <a:lstStyle/>
                        <a:p>
                          <a:endParaRPr lang="en-US"/>
                        </a:p>
                      </a:txBody>
                      <a:tcPr>
                        <a:blipFill>
                          <a:blip r:embed="rId3"/>
                          <a:stretch>
                            <a:fillRect l="-1111" t="-12195" r="-343333" b="-236585"/>
                          </a:stretch>
                        </a:blipFill>
                      </a:tcPr>
                    </a:tc>
                    <a:tc>
                      <a:txBody>
                        <a:bodyPr/>
                        <a:lstStyle/>
                        <a:p>
                          <a:endParaRPr lang="en-US"/>
                        </a:p>
                      </a:txBody>
                      <a:tcPr>
                        <a:blipFill>
                          <a:blip r:embed="rId3"/>
                          <a:stretch>
                            <a:fillRect l="-82727" t="-12195" r="-180909" b="-236585"/>
                          </a:stretch>
                        </a:blipFill>
                      </a:tcPr>
                    </a:tc>
                    <a:tc>
                      <a:txBody>
                        <a:bodyPr/>
                        <a:lstStyle/>
                        <a:p>
                          <a:pPr algn="ctr"/>
                          <a:r>
                            <a:rPr lang="en-US" sz="2800" i="0" dirty="0">
                              <a:latin typeface="Candara" panose="020E0502030303020204" pitchFamily="34" charset="0"/>
                            </a:rPr>
                            <a:t>P</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dirty="0">
                              <a:latin typeface="Candara" panose="020E0502030303020204" pitchFamily="34" charset="0"/>
                            </a:rPr>
                            <a:t>Q</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dirty="0">
                              <a:latin typeface="Candara" panose="020E0502030303020204" pitchFamily="34" charset="0"/>
                            </a:rPr>
                            <a:t>R</a:t>
                          </a:r>
                        </a:p>
                      </a:txBody>
                      <a:tcPr/>
                    </a:tc>
                    <a:tc>
                      <a:txBody>
                        <a:bodyPr/>
                        <a:lstStyle/>
                        <a:p>
                          <a:endParaRPr lang="en-US"/>
                        </a:p>
                      </a:txBody>
                      <a:tcPr>
                        <a:blipFill>
                          <a:blip r:embed="rId3"/>
                          <a:stretch>
                            <a:fillRect l="-347191" t="-12195" r="-2247" b="-236585"/>
                          </a:stretch>
                        </a:blipFill>
                      </a:tcPr>
                    </a:tc>
                    <a:extLst>
                      <a:ext uri="{0D108BD9-81ED-4DB2-BD59-A6C34878D82A}">
                        <a16:rowId xmlns:a16="http://schemas.microsoft.com/office/drawing/2014/main" val="2144787653"/>
                      </a:ext>
                    </a:extLst>
                  </a:tr>
                  <a:tr h="533400">
                    <a:tc>
                      <a:txBody>
                        <a:bodyPr/>
                        <a:lstStyle/>
                        <a:p>
                          <a:pPr algn="ctr"/>
                          <a:r>
                            <a:rPr lang="en-US" sz="2800" i="0" dirty="0">
                              <a:latin typeface="Candara" panose="020E0502030303020204" pitchFamily="34" charset="0"/>
                            </a:rPr>
                            <a:t>T</a:t>
                          </a:r>
                        </a:p>
                      </a:txBody>
                      <a:tcPr/>
                    </a:tc>
                    <a:tc>
                      <a:txBody>
                        <a:bodyPr/>
                        <a:lstStyle/>
                        <a:p>
                          <a:pPr algn="ctr"/>
                          <a:r>
                            <a:rPr lang="en-US" sz="2800" i="0" dirty="0">
                              <a:latin typeface="Candara" panose="020E0502030303020204" pitchFamily="34" charset="0"/>
                            </a:rPr>
                            <a:t>T</a:t>
                          </a:r>
                        </a:p>
                      </a:txBody>
                      <a:tcPr/>
                    </a:tc>
                    <a:tc>
                      <a:txBody>
                        <a:bodyPr/>
                        <a:lstStyle/>
                        <a:p>
                          <a:pPr algn="ctr"/>
                          <a:r>
                            <a:rPr lang="en-US" sz="2800" i="0" dirty="0">
                              <a:latin typeface="Candara" panose="020E0502030303020204" pitchFamily="34" charset="0"/>
                            </a:rPr>
                            <a:t>T</a:t>
                          </a: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extLst>
                      <a:ext uri="{0D108BD9-81ED-4DB2-BD59-A6C34878D82A}">
                        <a16:rowId xmlns:a16="http://schemas.microsoft.com/office/drawing/2014/main" val="1030666510"/>
                      </a:ext>
                    </a:extLst>
                  </a:tr>
                  <a:tr h="533400">
                    <a:tc>
                      <a:txBody>
                        <a:bodyPr/>
                        <a:lstStyle/>
                        <a:p>
                          <a:pPr algn="ctr"/>
                          <a:r>
                            <a:rPr lang="en-US" sz="2800" i="0" dirty="0">
                              <a:latin typeface="Candara" panose="020E0502030303020204" pitchFamily="34" charset="0"/>
                            </a:rPr>
                            <a:t>T</a:t>
                          </a:r>
                        </a:p>
                      </a:txBody>
                      <a:tcPr/>
                    </a:tc>
                    <a:tc>
                      <a:txBody>
                        <a:bodyPr/>
                        <a:lstStyle/>
                        <a:p>
                          <a:pPr algn="ctr"/>
                          <a:r>
                            <a:rPr lang="en-US" sz="2800" i="0" dirty="0">
                              <a:latin typeface="Candara" panose="020E0502030303020204" pitchFamily="34" charset="0"/>
                            </a:rPr>
                            <a:t>T</a:t>
                          </a:r>
                        </a:p>
                      </a:txBody>
                      <a:tcPr/>
                    </a:tc>
                    <a:tc>
                      <a:txBody>
                        <a:bodyPr/>
                        <a:lstStyle/>
                        <a:p>
                          <a:pPr algn="ctr"/>
                          <a:r>
                            <a:rPr lang="en-US" sz="2800" i="0" dirty="0">
                              <a:latin typeface="Candara" panose="020E0502030303020204" pitchFamily="34" charset="0"/>
                            </a:rPr>
                            <a:t>F</a:t>
                          </a: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tc>
                      <a:txBody>
                        <a:bodyPr/>
                        <a:lstStyle/>
                        <a:p>
                          <a:pPr algn="ctr"/>
                          <a:endParaRPr lang="en-US" sz="2800" i="0" dirty="0">
                            <a:latin typeface="Candara" panose="020E0502030303020204" pitchFamily="34" charset="0"/>
                          </a:endParaRPr>
                        </a:p>
                      </a:txBody>
                      <a:tcPr/>
                    </a:tc>
                    <a:extLst>
                      <a:ext uri="{0D108BD9-81ED-4DB2-BD59-A6C34878D82A}">
                        <a16:rowId xmlns:a16="http://schemas.microsoft.com/office/drawing/2014/main" val="4266051361"/>
                      </a:ext>
                    </a:extLst>
                  </a:tr>
                </a:tbl>
              </a:graphicData>
            </a:graphic>
          </p:graphicFrame>
        </mc:Fallback>
      </mc:AlternateContent>
      <p:sp>
        <p:nvSpPr>
          <p:cNvPr id="6" name="Rectangle 5">
            <a:extLst>
              <a:ext uri="{FF2B5EF4-FFF2-40B4-BE49-F238E27FC236}">
                <a16:creationId xmlns:a16="http://schemas.microsoft.com/office/drawing/2014/main" id="{B63C9F11-D77B-A04F-8F83-02F57BCF4CEA}"/>
              </a:ext>
            </a:extLst>
          </p:cNvPr>
          <p:cNvSpPr/>
          <p:nvPr/>
        </p:nvSpPr>
        <p:spPr>
          <a:xfrm>
            <a:off x="7841554" y="3726136"/>
            <a:ext cx="373821"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p>
        </p:txBody>
      </p:sp>
      <p:sp>
        <p:nvSpPr>
          <p:cNvPr id="7" name="Rectangle 6">
            <a:extLst>
              <a:ext uri="{FF2B5EF4-FFF2-40B4-BE49-F238E27FC236}">
                <a16:creationId xmlns:a16="http://schemas.microsoft.com/office/drawing/2014/main" id="{B103C5CD-EE73-0440-AB37-FAEEAC506082}"/>
              </a:ext>
            </a:extLst>
          </p:cNvPr>
          <p:cNvSpPr/>
          <p:nvPr/>
        </p:nvSpPr>
        <p:spPr>
          <a:xfrm>
            <a:off x="7079721" y="3726136"/>
            <a:ext cx="373821"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p>
        </p:txBody>
      </p:sp>
      <p:sp>
        <p:nvSpPr>
          <p:cNvPr id="8" name="Rectangle 7">
            <a:extLst>
              <a:ext uri="{FF2B5EF4-FFF2-40B4-BE49-F238E27FC236}">
                <a16:creationId xmlns:a16="http://schemas.microsoft.com/office/drawing/2014/main" id="{82B3C760-91F3-8841-BD2D-DF32C53D8D0F}"/>
              </a:ext>
            </a:extLst>
          </p:cNvPr>
          <p:cNvSpPr/>
          <p:nvPr/>
        </p:nvSpPr>
        <p:spPr>
          <a:xfrm>
            <a:off x="7846362" y="4277380"/>
            <a:ext cx="373820"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p>
        </p:txBody>
      </p:sp>
      <p:sp>
        <p:nvSpPr>
          <p:cNvPr id="9" name="Rectangle 8">
            <a:extLst>
              <a:ext uri="{FF2B5EF4-FFF2-40B4-BE49-F238E27FC236}">
                <a16:creationId xmlns:a16="http://schemas.microsoft.com/office/drawing/2014/main" id="{1C27ADC9-72C2-C94A-85F3-F55940E52FBE}"/>
              </a:ext>
            </a:extLst>
          </p:cNvPr>
          <p:cNvSpPr/>
          <p:nvPr/>
        </p:nvSpPr>
        <p:spPr>
          <a:xfrm>
            <a:off x="6595407" y="4249356"/>
            <a:ext cx="373821" cy="523220"/>
          </a:xfrm>
          <a:prstGeom prst="rect">
            <a:avLst/>
          </a:prstGeom>
        </p:spPr>
        <p:txBody>
          <a:bodyPr wrap="none">
            <a:spAutoFit/>
          </a:bodyPr>
          <a:lstStyle/>
          <a:p>
            <a:pPr algn="ctr"/>
            <a:r>
              <a:rPr lang="en-US" sz="2800" b="1" dirty="0">
                <a:solidFill>
                  <a:srgbClr val="0000CC"/>
                </a:solidFill>
                <a:latin typeface="Candara" panose="020E0502030303020204" pitchFamily="34" charset="0"/>
                <a:cs typeface="Calibri" panose="020F0502020204030204" pitchFamily="34" charset="0"/>
              </a:rPr>
              <a:t>T</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D8C81621-DEF3-0749-8317-589EF2ED6535}"/>
                  </a:ext>
                </a:extLst>
              </p:cNvPr>
              <p:cNvSpPr/>
              <p:nvPr/>
            </p:nvSpPr>
            <p:spPr>
              <a:xfrm>
                <a:off x="4343401" y="1511347"/>
                <a:ext cx="3124573" cy="12155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i="1">
                              <a:solidFill>
                                <a:srgbClr val="7030A0"/>
                              </a:solidFill>
                              <a:latin typeface="Cambria Math" panose="02040503050406030204" pitchFamily="18" charset="0"/>
                            </a:rPr>
                          </m:ctrlPr>
                        </m:fPr>
                        <m:num>
                          <m:r>
                            <m:rPr>
                              <m:sty m:val="p"/>
                            </m:rPr>
                            <a:rPr lang="en-US" sz="3600">
                              <a:solidFill>
                                <a:srgbClr val="7030A0"/>
                              </a:solidFill>
                              <a:latin typeface="Cambria Math" panose="02040503050406030204" pitchFamily="18" charset="0"/>
                            </a:rPr>
                            <m:t>P</m:t>
                          </m:r>
                          <m:r>
                            <a:rPr lang="en-US" sz="3600" dirty="0">
                              <a:solidFill>
                                <a:srgbClr val="7030A0"/>
                              </a:solidFill>
                              <a:latin typeface="Cambria Math" panose="02040503050406030204" pitchFamily="18" charset="0"/>
                            </a:rPr>
                            <m:t>∨</m:t>
                          </m:r>
                          <m:r>
                            <m:rPr>
                              <m:sty m:val="p"/>
                            </m:rPr>
                            <a:rPr lang="en-US" sz="3600">
                              <a:solidFill>
                                <a:srgbClr val="7030A0"/>
                              </a:solidFill>
                              <a:latin typeface="Cambria Math" panose="02040503050406030204" pitchFamily="18" charset="0"/>
                            </a:rPr>
                            <m:t>Q</m:t>
                          </m:r>
                          <m:r>
                            <a:rPr lang="en-US" sz="3600">
                              <a:solidFill>
                                <a:srgbClr val="7030A0"/>
                              </a:solidFill>
                              <a:latin typeface="Cambria Math" panose="02040503050406030204" pitchFamily="18" charset="0"/>
                            </a:rPr>
                            <m:t>,   ¬</m:t>
                          </m:r>
                          <m:r>
                            <m:rPr>
                              <m:sty m:val="p"/>
                            </m:rPr>
                            <a:rPr lang="en-US" sz="3600">
                              <a:solidFill>
                                <a:srgbClr val="7030A0"/>
                              </a:solidFill>
                              <a:latin typeface="Cambria Math" panose="02040503050406030204" pitchFamily="18" charset="0"/>
                            </a:rPr>
                            <m:t>P</m:t>
                          </m:r>
                          <m:r>
                            <a:rPr lang="en-US" sz="3600" dirty="0">
                              <a:solidFill>
                                <a:srgbClr val="7030A0"/>
                              </a:solidFill>
                              <a:latin typeface="Cambria Math" panose="02040503050406030204" pitchFamily="18" charset="0"/>
                            </a:rPr>
                            <m:t>∨</m:t>
                          </m:r>
                          <m:r>
                            <m:rPr>
                              <m:sty m:val="p"/>
                            </m:rPr>
                            <a:rPr lang="en-US" sz="3600">
                              <a:solidFill>
                                <a:srgbClr val="7030A0"/>
                              </a:solidFill>
                              <a:latin typeface="Cambria Math" panose="02040503050406030204" pitchFamily="18" charset="0"/>
                            </a:rPr>
                            <m:t>R</m:t>
                          </m:r>
                        </m:num>
                        <m:den>
                          <m:r>
                            <m:rPr>
                              <m:sty m:val="p"/>
                            </m:rPr>
                            <a:rPr lang="en-US" sz="3600">
                              <a:solidFill>
                                <a:srgbClr val="7030A0"/>
                              </a:solidFill>
                              <a:latin typeface="Cambria Math" panose="02040503050406030204" pitchFamily="18" charset="0"/>
                            </a:rPr>
                            <m:t>Q</m:t>
                          </m:r>
                          <m:r>
                            <a:rPr lang="en-US" sz="3600" dirty="0">
                              <a:solidFill>
                                <a:srgbClr val="7030A0"/>
                              </a:solidFill>
                              <a:latin typeface="Cambria Math" panose="02040503050406030204" pitchFamily="18" charset="0"/>
                            </a:rPr>
                            <m:t>∨</m:t>
                          </m:r>
                          <m:r>
                            <m:rPr>
                              <m:sty m:val="p"/>
                            </m:rPr>
                            <a:rPr lang="en-US" sz="3600">
                              <a:solidFill>
                                <a:srgbClr val="7030A0"/>
                              </a:solidFill>
                              <a:latin typeface="Cambria Math" panose="02040503050406030204" pitchFamily="18" charset="0"/>
                            </a:rPr>
                            <m:t>R</m:t>
                          </m:r>
                        </m:den>
                      </m:f>
                    </m:oMath>
                  </m:oMathPara>
                </a14:m>
                <a:endParaRPr lang="en-US" sz="3600" dirty="0">
                  <a:latin typeface="Candara" panose="020E0502030303020204" pitchFamily="34" charset="0"/>
                </a:endParaRPr>
              </a:p>
            </p:txBody>
          </p:sp>
        </mc:Choice>
        <mc:Fallback xmlns="">
          <p:sp>
            <p:nvSpPr>
              <p:cNvPr id="21" name="Rectangle 20">
                <a:extLst>
                  <a:ext uri="{FF2B5EF4-FFF2-40B4-BE49-F238E27FC236}">
                    <a16:creationId xmlns:a16="http://schemas.microsoft.com/office/drawing/2014/main" id="{D8C81621-DEF3-0749-8317-589EF2ED6535}"/>
                  </a:ext>
                </a:extLst>
              </p:cNvPr>
              <p:cNvSpPr>
                <a:spLocks noRot="1" noChangeAspect="1" noMove="1" noResize="1" noEditPoints="1" noAdjustHandles="1" noChangeArrowheads="1" noChangeShapeType="1" noTextEdit="1"/>
              </p:cNvSpPr>
              <p:nvPr/>
            </p:nvSpPr>
            <p:spPr>
              <a:xfrm>
                <a:off x="4343401" y="1511347"/>
                <a:ext cx="3124573" cy="1215589"/>
              </a:xfrm>
              <a:prstGeom prst="rect">
                <a:avLst/>
              </a:prstGeom>
              <a:blipFill>
                <a:blip r:embed="rId4"/>
                <a:stretch>
                  <a:fillRect t="-4167" b="-12500"/>
                </a:stretch>
              </a:blipFill>
            </p:spPr>
            <p:txBody>
              <a:bodyPr/>
              <a:lstStyle/>
              <a:p>
                <a:r>
                  <a:rPr lang="en-US">
                    <a:noFill/>
                  </a:rPr>
                  <a:t> </a:t>
                </a:r>
              </a:p>
            </p:txBody>
          </p:sp>
        </mc:Fallback>
      </mc:AlternateContent>
    </p:spTree>
    <p:extLst>
      <p:ext uri="{BB962C8B-B14F-4D97-AF65-F5344CB8AC3E}">
        <p14:creationId xmlns:p14="http://schemas.microsoft.com/office/powerpoint/2010/main" val="345486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DE67-62A0-DF41-9675-045CB53A034D}"/>
              </a:ext>
            </a:extLst>
          </p:cNvPr>
          <p:cNvSpPr>
            <a:spLocks noGrp="1"/>
          </p:cNvSpPr>
          <p:nvPr>
            <p:ph type="title"/>
          </p:nvPr>
        </p:nvSpPr>
        <p:spPr/>
        <p:txBody>
          <a:bodyPr/>
          <a:lstStyle/>
          <a:p>
            <a:r>
              <a:rPr lang="en-US" dirty="0"/>
              <a:t>Proof through Chain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6D3FA1-5636-C243-9138-95FCACCBD6AE}"/>
                  </a:ext>
                </a:extLst>
              </p:cNvPr>
              <p:cNvSpPr>
                <a:spLocks noGrp="1"/>
              </p:cNvSpPr>
              <p:nvPr>
                <p:ph idx="1"/>
              </p:nvPr>
            </p:nvSpPr>
            <p:spPr>
              <a:xfrm>
                <a:off x="3429000" y="3174530"/>
                <a:ext cx="5715000" cy="2889247"/>
              </a:xfrm>
            </p:spPr>
            <p:txBody>
              <a:bodyPr>
                <a:normAutofit fontScale="92500"/>
              </a:bodyPr>
              <a:lstStyle/>
              <a:p>
                <a:pPr>
                  <a:buClr>
                    <a:schemeClr val="bg1"/>
                  </a:buClr>
                </a:pPr>
                <a14:m>
                  <m:oMath xmlns:m="http://schemas.openxmlformats.org/officeDocument/2006/math">
                    <m:d>
                      <m:dPr>
                        <m:ctrlPr>
                          <a:rPr lang="en-US" sz="3600" i="1">
                            <a:solidFill>
                              <a:srgbClr val="7030A0"/>
                            </a:solidFill>
                            <a:latin typeface="Cambria Math" panose="02040503050406030204" pitchFamily="18" charset="0"/>
                          </a:rPr>
                        </m:ctrlPr>
                      </m:dPr>
                      <m:e>
                        <m:r>
                          <m:rPr>
                            <m:sty m:val="p"/>
                          </m:rPr>
                          <a:rPr lang="en-US" sz="3600">
                            <a:solidFill>
                              <a:srgbClr val="7030A0"/>
                            </a:solidFill>
                            <a:latin typeface="Cambria Math" panose="02040503050406030204" pitchFamily="18" charset="0"/>
                          </a:rPr>
                          <m:t>P</m:t>
                        </m:r>
                        <m:r>
                          <a:rPr lang="en-US" sz="3600" dirty="0">
                            <a:solidFill>
                              <a:srgbClr val="7030A0"/>
                            </a:solidFill>
                            <a:latin typeface="Cambria Math" panose="02040503050406030204" pitchFamily="18" charset="0"/>
                          </a:rPr>
                          <m:t>∨</m:t>
                        </m:r>
                        <m:r>
                          <m:rPr>
                            <m:sty m:val="p"/>
                          </m:rPr>
                          <a:rPr lang="en-US" sz="3600">
                            <a:solidFill>
                              <a:srgbClr val="7030A0"/>
                            </a:solidFill>
                            <a:latin typeface="Cambria Math" panose="02040503050406030204" pitchFamily="18" charset="0"/>
                          </a:rPr>
                          <m:t>Q</m:t>
                        </m:r>
                      </m:e>
                    </m:d>
                    <m:r>
                      <a:rPr lang="en-US" sz="3600" dirty="0">
                        <a:solidFill>
                          <a:srgbClr val="7030A0"/>
                        </a:solidFill>
                        <a:latin typeface="Cambria Math" panose="02040503050406030204" pitchFamily="18" charset="0"/>
                      </a:rPr>
                      <m:t>∧</m:t>
                    </m:r>
                    <m:d>
                      <m:dPr>
                        <m:ctrlPr>
                          <a:rPr lang="en-US" sz="3600" i="1" dirty="0">
                            <a:solidFill>
                              <a:srgbClr val="7030A0"/>
                            </a:solidFill>
                            <a:latin typeface="Cambria Math" panose="02040503050406030204" pitchFamily="18" charset="0"/>
                          </a:rPr>
                        </m:ctrlPr>
                      </m:dPr>
                      <m:e>
                        <m:r>
                          <a:rPr lang="en-US" sz="3600">
                            <a:solidFill>
                              <a:srgbClr val="7030A0"/>
                            </a:solidFill>
                            <a:latin typeface="Cambria Math" panose="02040503050406030204" pitchFamily="18" charset="0"/>
                          </a:rPr>
                          <m:t>¬</m:t>
                        </m:r>
                        <m:r>
                          <m:rPr>
                            <m:sty m:val="p"/>
                          </m:rPr>
                          <a:rPr lang="en-US" sz="3600">
                            <a:solidFill>
                              <a:srgbClr val="7030A0"/>
                            </a:solidFill>
                            <a:latin typeface="Cambria Math" panose="02040503050406030204" pitchFamily="18" charset="0"/>
                          </a:rPr>
                          <m:t>P</m:t>
                        </m:r>
                        <m:r>
                          <a:rPr lang="en-US" sz="3600" dirty="0">
                            <a:solidFill>
                              <a:srgbClr val="7030A0"/>
                            </a:solidFill>
                            <a:latin typeface="Cambria Math" panose="02040503050406030204" pitchFamily="18" charset="0"/>
                          </a:rPr>
                          <m:t>∨</m:t>
                        </m:r>
                        <m:r>
                          <m:rPr>
                            <m:sty m:val="p"/>
                          </m:rPr>
                          <a:rPr lang="en-US" sz="3600">
                            <a:solidFill>
                              <a:srgbClr val="7030A0"/>
                            </a:solidFill>
                            <a:latin typeface="Cambria Math" panose="02040503050406030204" pitchFamily="18" charset="0"/>
                          </a:rPr>
                          <m:t>R</m:t>
                        </m:r>
                      </m:e>
                    </m:d>
                    <m:r>
                      <m:rPr>
                        <m:nor/>
                      </m:rPr>
                      <a:rPr lang="en-US" sz="3600">
                        <a:solidFill>
                          <a:srgbClr val="7030A0"/>
                        </a:solidFill>
                        <a:latin typeface="Cambria Math" panose="02040503050406030204" pitchFamily="18" charset="0"/>
                      </a:rPr>
                      <m:t> </m:t>
                    </m:r>
                  </m:oMath>
                </a14:m>
                <a:endParaRPr lang="en-US" sz="3600" dirty="0">
                  <a:solidFill>
                    <a:srgbClr val="7030A0"/>
                  </a:solidFill>
                  <a:latin typeface="Cambria Math" panose="02040503050406030204" pitchFamily="18" charset="0"/>
                </a:endParaRPr>
              </a:p>
              <a:p>
                <a:pPr>
                  <a:buClr>
                    <a:schemeClr val="bg1"/>
                  </a:buClr>
                </a:pPr>
                <a14:m>
                  <m:oMath xmlns:m="http://schemas.openxmlformats.org/officeDocument/2006/math">
                    <m:r>
                      <m:rPr>
                        <m:nor/>
                      </m:rPr>
                      <a:rPr lang="el-GR" sz="3600" dirty="0"/>
                      <m:t>≡</m:t>
                    </m:r>
                    <m:r>
                      <m:rPr>
                        <m:nor/>
                      </m:rPr>
                      <a:rPr lang="en-US" sz="3600" dirty="0"/>
                      <m:t> </m:t>
                    </m:r>
                    <m:d>
                      <m:dPr>
                        <m:ctrlPr>
                          <a:rPr lang="en-US" sz="3600" i="1" dirty="0">
                            <a:solidFill>
                              <a:srgbClr val="7030A0"/>
                            </a:solidFill>
                            <a:latin typeface="Cambria Math" panose="02040503050406030204" pitchFamily="18" charset="0"/>
                          </a:rPr>
                        </m:ctrlPr>
                      </m:dPr>
                      <m:e>
                        <m:r>
                          <a:rPr lang="en-US" sz="3600">
                            <a:solidFill>
                              <a:srgbClr val="7030A0"/>
                            </a:solidFill>
                            <a:latin typeface="Cambria Math" panose="02040503050406030204" pitchFamily="18" charset="0"/>
                          </a:rPr>
                          <m:t>¬</m:t>
                        </m:r>
                        <m:r>
                          <m:rPr>
                            <m:sty m:val="p"/>
                          </m:rPr>
                          <a:rPr lang="en-US" sz="3600">
                            <a:solidFill>
                              <a:srgbClr val="7030A0"/>
                            </a:solidFill>
                            <a:latin typeface="Cambria Math" panose="02040503050406030204" pitchFamily="18" charset="0"/>
                          </a:rPr>
                          <m:t>Q</m:t>
                        </m:r>
                        <m:r>
                          <a:rPr lang="en-US" sz="3600" dirty="0">
                            <a:solidFill>
                              <a:srgbClr val="7030A0"/>
                            </a:solidFill>
                            <a:latin typeface="Cambria Math" panose="02040503050406030204" pitchFamily="18" charset="0"/>
                          </a:rPr>
                          <m:t>⇒</m:t>
                        </m:r>
                        <m:r>
                          <m:rPr>
                            <m:sty m:val="p"/>
                          </m:rPr>
                          <a:rPr lang="en-US" sz="3600">
                            <a:solidFill>
                              <a:srgbClr val="7030A0"/>
                            </a:solidFill>
                            <a:latin typeface="Cambria Math" panose="02040503050406030204" pitchFamily="18" charset="0"/>
                          </a:rPr>
                          <m:t>P</m:t>
                        </m:r>
                      </m:e>
                    </m:d>
                  </m:oMath>
                </a14:m>
                <a:r>
                  <a:rPr lang="en-US" sz="3600" dirty="0">
                    <a:solidFill>
                      <a:srgbClr val="7030A0"/>
                    </a:solidFill>
                  </a:rPr>
                  <a:t> </a:t>
                </a:r>
                <a14:m>
                  <m:oMath xmlns:m="http://schemas.openxmlformats.org/officeDocument/2006/math">
                    <m:r>
                      <a:rPr lang="en-US" sz="3600" dirty="0">
                        <a:solidFill>
                          <a:srgbClr val="7030A0"/>
                        </a:solidFill>
                        <a:latin typeface="Cambria Math" panose="02040503050406030204" pitchFamily="18" charset="0"/>
                      </a:rPr>
                      <m:t>∧</m:t>
                    </m:r>
                    <m:d>
                      <m:dPr>
                        <m:ctrlPr>
                          <a:rPr lang="en-US" sz="3600" i="1" dirty="0">
                            <a:solidFill>
                              <a:srgbClr val="7030A0"/>
                            </a:solidFill>
                            <a:latin typeface="Cambria Math" panose="02040503050406030204" pitchFamily="18" charset="0"/>
                          </a:rPr>
                        </m:ctrlPr>
                      </m:dPr>
                      <m:e>
                        <m:r>
                          <m:rPr>
                            <m:sty m:val="p"/>
                          </m:rPr>
                          <a:rPr lang="en-US" sz="3600">
                            <a:solidFill>
                              <a:srgbClr val="7030A0"/>
                            </a:solidFill>
                            <a:latin typeface="Cambria Math" panose="02040503050406030204" pitchFamily="18" charset="0"/>
                          </a:rPr>
                          <m:t>P</m:t>
                        </m:r>
                        <m:r>
                          <a:rPr lang="en-US" sz="3600" dirty="0">
                            <a:solidFill>
                              <a:srgbClr val="7030A0"/>
                            </a:solidFill>
                            <a:latin typeface="Cambria Math" panose="02040503050406030204" pitchFamily="18" charset="0"/>
                          </a:rPr>
                          <m:t>⇒</m:t>
                        </m:r>
                        <m:r>
                          <m:rPr>
                            <m:sty m:val="p"/>
                          </m:rPr>
                          <a:rPr lang="en-US" sz="3600">
                            <a:solidFill>
                              <a:srgbClr val="7030A0"/>
                            </a:solidFill>
                            <a:latin typeface="Cambria Math" panose="02040503050406030204" pitchFamily="18" charset="0"/>
                          </a:rPr>
                          <m:t>R</m:t>
                        </m:r>
                      </m:e>
                    </m:d>
                  </m:oMath>
                </a14:m>
                <a:endParaRPr lang="en-US" sz="3600" dirty="0"/>
              </a:p>
              <a:p>
                <a:pPr>
                  <a:buClr>
                    <a:schemeClr val="bg1"/>
                  </a:buClr>
                </a:pPr>
                <a14:m>
                  <m:oMath xmlns:m="http://schemas.openxmlformats.org/officeDocument/2006/math">
                    <m:r>
                      <m:rPr>
                        <m:nor/>
                      </m:rPr>
                      <a:rPr lang="el-GR" sz="3600" dirty="0"/>
                      <m:t>≡</m:t>
                    </m:r>
                    <m:r>
                      <m:rPr>
                        <m:nor/>
                      </m:rPr>
                      <a:rPr lang="en-US" sz="3600" dirty="0"/>
                      <m:t> </m:t>
                    </m:r>
                    <m:d>
                      <m:dPr>
                        <m:ctrlPr>
                          <a:rPr lang="en-US" sz="3600" i="1" dirty="0">
                            <a:solidFill>
                              <a:srgbClr val="7030A0"/>
                            </a:solidFill>
                            <a:latin typeface="Cambria Math" panose="02040503050406030204" pitchFamily="18" charset="0"/>
                          </a:rPr>
                        </m:ctrlPr>
                      </m:dPr>
                      <m:e>
                        <m:r>
                          <a:rPr lang="en-US" sz="3600">
                            <a:solidFill>
                              <a:srgbClr val="7030A0"/>
                            </a:solidFill>
                            <a:latin typeface="Cambria Math" panose="02040503050406030204" pitchFamily="18" charset="0"/>
                          </a:rPr>
                          <m:t>¬</m:t>
                        </m:r>
                        <m:r>
                          <m:rPr>
                            <m:sty m:val="p"/>
                          </m:rPr>
                          <a:rPr lang="en-US" sz="3600">
                            <a:solidFill>
                              <a:srgbClr val="7030A0"/>
                            </a:solidFill>
                            <a:latin typeface="Cambria Math" panose="02040503050406030204" pitchFamily="18" charset="0"/>
                          </a:rPr>
                          <m:t>Q</m:t>
                        </m:r>
                        <m:r>
                          <a:rPr lang="en-US" sz="3600" dirty="0">
                            <a:solidFill>
                              <a:srgbClr val="7030A0"/>
                            </a:solidFill>
                            <a:latin typeface="Cambria Math" panose="02040503050406030204" pitchFamily="18" charset="0"/>
                          </a:rPr>
                          <m:t>⇒</m:t>
                        </m:r>
                        <m:r>
                          <m:rPr>
                            <m:sty m:val="p"/>
                          </m:rPr>
                          <a:rPr lang="en-US" sz="3600">
                            <a:solidFill>
                              <a:srgbClr val="7030A0"/>
                            </a:solidFill>
                            <a:latin typeface="Cambria Math" panose="02040503050406030204" pitchFamily="18" charset="0"/>
                          </a:rPr>
                          <m:t>R</m:t>
                        </m:r>
                      </m:e>
                    </m:d>
                  </m:oMath>
                </a14:m>
                <a:r>
                  <a:rPr lang="en-US" sz="3600" dirty="0">
                    <a:solidFill>
                      <a:srgbClr val="7030A0"/>
                    </a:solidFill>
                  </a:rPr>
                  <a:t>   </a:t>
                </a:r>
                <a:r>
                  <a:rPr lang="en-US" sz="3600" dirty="0"/>
                  <a:t>by chain rule</a:t>
                </a:r>
              </a:p>
              <a:p>
                <a:pPr>
                  <a:buClr>
                    <a:schemeClr val="bg1"/>
                  </a:buClr>
                </a:pPr>
                <a14:m>
                  <m:oMath xmlns:m="http://schemas.openxmlformats.org/officeDocument/2006/math">
                    <m:r>
                      <m:rPr>
                        <m:nor/>
                      </m:rPr>
                      <a:rPr lang="el-GR" sz="3600" dirty="0"/>
                      <m:t>≡</m:t>
                    </m:r>
                    <m:r>
                      <a:rPr lang="en-US" sz="3600" dirty="0">
                        <a:latin typeface="Cambria Math" panose="02040503050406030204" pitchFamily="18" charset="0"/>
                      </a:rPr>
                      <m:t> </m:t>
                    </m:r>
                    <m:r>
                      <m:rPr>
                        <m:sty m:val="p"/>
                      </m:rPr>
                      <a:rPr lang="en-US" sz="3600">
                        <a:solidFill>
                          <a:srgbClr val="7030A0"/>
                        </a:solidFill>
                        <a:latin typeface="Cambria Math" panose="02040503050406030204" pitchFamily="18" charset="0"/>
                      </a:rPr>
                      <m:t>Q</m:t>
                    </m:r>
                    <m:r>
                      <a:rPr lang="en-US" sz="3600" dirty="0">
                        <a:solidFill>
                          <a:srgbClr val="7030A0"/>
                        </a:solidFill>
                        <a:latin typeface="Cambria Math" panose="02040503050406030204" pitchFamily="18" charset="0"/>
                      </a:rPr>
                      <m:t>∨</m:t>
                    </m:r>
                    <m:r>
                      <m:rPr>
                        <m:sty m:val="p"/>
                      </m:rPr>
                      <a:rPr lang="en-US" sz="3600">
                        <a:solidFill>
                          <a:srgbClr val="7030A0"/>
                        </a:solidFill>
                        <a:latin typeface="Cambria Math" panose="02040503050406030204" pitchFamily="18" charset="0"/>
                      </a:rPr>
                      <m:t>R</m:t>
                    </m:r>
                  </m:oMath>
                </a14:m>
                <a:r>
                  <a:rPr lang="en-US" sz="3600" dirty="0"/>
                  <a:t>  </a:t>
                </a:r>
                <a:r>
                  <a:rPr lang="en-US" sz="2200" dirty="0"/>
                  <a:t>(now do implication elimination)</a:t>
                </a:r>
                <a:endParaRPr lang="en-US" sz="3600" dirty="0"/>
              </a:p>
            </p:txBody>
          </p:sp>
        </mc:Choice>
        <mc:Fallback xmlns="">
          <p:sp>
            <p:nvSpPr>
              <p:cNvPr id="3" name="Content Placeholder 2">
                <a:extLst>
                  <a:ext uri="{FF2B5EF4-FFF2-40B4-BE49-F238E27FC236}">
                    <a16:creationId xmlns:a16="http://schemas.microsoft.com/office/drawing/2014/main" id="{426D3FA1-5636-C243-9138-95FCACCBD6AE}"/>
                  </a:ext>
                </a:extLst>
              </p:cNvPr>
              <p:cNvSpPr>
                <a:spLocks noGrp="1" noRot="1" noChangeAspect="1" noMove="1" noResize="1" noEditPoints="1" noAdjustHandles="1" noChangeArrowheads="1" noChangeShapeType="1" noTextEdit="1"/>
              </p:cNvSpPr>
              <p:nvPr>
                <p:ph idx="1"/>
              </p:nvPr>
            </p:nvSpPr>
            <p:spPr>
              <a:xfrm>
                <a:off x="3429000" y="3174530"/>
                <a:ext cx="5715000" cy="2889247"/>
              </a:xfrm>
              <a:blipFill>
                <a:blip r:embed="rId3"/>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4D6E2AD-0EE0-EC4F-9D0D-DC78FCDFE120}"/>
              </a:ext>
            </a:extLst>
          </p:cNvPr>
          <p:cNvSpPr>
            <a:spLocks noGrp="1"/>
          </p:cNvSpPr>
          <p:nvPr>
            <p:ph type="sldNum" sz="quarter" idx="12"/>
          </p:nvPr>
        </p:nvSpPr>
        <p:spPr/>
        <p:txBody>
          <a:bodyPr/>
          <a:lstStyle/>
          <a:p>
            <a:pPr>
              <a:defRPr/>
            </a:pPr>
            <a:fld id="{CCF77436-EC8C-4AA7-8F7E-35D67B363DD7}" type="slidenum">
              <a:rPr lang="en-US" smtClean="0"/>
              <a:pPr>
                <a:defRPr/>
              </a:pPr>
              <a:t>39</a:t>
            </a:fld>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66EA54E-5A12-47CD-8CE0-8240F3B7EC02}"/>
                  </a:ext>
                </a:extLst>
              </p:cNvPr>
              <p:cNvSpPr/>
              <p:nvPr/>
            </p:nvSpPr>
            <p:spPr>
              <a:xfrm>
                <a:off x="4343401" y="1511347"/>
                <a:ext cx="3124573" cy="12155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i="1">
                              <a:solidFill>
                                <a:srgbClr val="7030A0"/>
                              </a:solidFill>
                              <a:latin typeface="Cambria Math" panose="02040503050406030204" pitchFamily="18" charset="0"/>
                            </a:rPr>
                          </m:ctrlPr>
                        </m:fPr>
                        <m:num>
                          <m:r>
                            <m:rPr>
                              <m:sty m:val="p"/>
                            </m:rPr>
                            <a:rPr lang="en-US" sz="3600">
                              <a:solidFill>
                                <a:srgbClr val="7030A0"/>
                              </a:solidFill>
                              <a:latin typeface="Cambria Math" panose="02040503050406030204" pitchFamily="18" charset="0"/>
                            </a:rPr>
                            <m:t>P</m:t>
                          </m:r>
                          <m:r>
                            <a:rPr lang="en-US" sz="3600" dirty="0">
                              <a:solidFill>
                                <a:srgbClr val="7030A0"/>
                              </a:solidFill>
                              <a:latin typeface="Cambria Math" panose="02040503050406030204" pitchFamily="18" charset="0"/>
                            </a:rPr>
                            <m:t>∨</m:t>
                          </m:r>
                          <m:r>
                            <m:rPr>
                              <m:sty m:val="p"/>
                            </m:rPr>
                            <a:rPr lang="en-US" sz="3600">
                              <a:solidFill>
                                <a:srgbClr val="7030A0"/>
                              </a:solidFill>
                              <a:latin typeface="Cambria Math" panose="02040503050406030204" pitchFamily="18" charset="0"/>
                            </a:rPr>
                            <m:t>Q</m:t>
                          </m:r>
                          <m:r>
                            <a:rPr lang="en-US" sz="3600">
                              <a:solidFill>
                                <a:srgbClr val="7030A0"/>
                              </a:solidFill>
                              <a:latin typeface="Cambria Math" panose="02040503050406030204" pitchFamily="18" charset="0"/>
                            </a:rPr>
                            <m:t>,   ¬</m:t>
                          </m:r>
                          <m:r>
                            <m:rPr>
                              <m:sty m:val="p"/>
                            </m:rPr>
                            <a:rPr lang="en-US" sz="3600">
                              <a:solidFill>
                                <a:srgbClr val="7030A0"/>
                              </a:solidFill>
                              <a:latin typeface="Cambria Math" panose="02040503050406030204" pitchFamily="18" charset="0"/>
                            </a:rPr>
                            <m:t>P</m:t>
                          </m:r>
                          <m:r>
                            <a:rPr lang="en-US" sz="3600" dirty="0">
                              <a:solidFill>
                                <a:srgbClr val="7030A0"/>
                              </a:solidFill>
                              <a:latin typeface="Cambria Math" panose="02040503050406030204" pitchFamily="18" charset="0"/>
                            </a:rPr>
                            <m:t>∨</m:t>
                          </m:r>
                          <m:r>
                            <m:rPr>
                              <m:sty m:val="p"/>
                            </m:rPr>
                            <a:rPr lang="en-US" sz="3600">
                              <a:solidFill>
                                <a:srgbClr val="7030A0"/>
                              </a:solidFill>
                              <a:latin typeface="Cambria Math" panose="02040503050406030204" pitchFamily="18" charset="0"/>
                            </a:rPr>
                            <m:t>R</m:t>
                          </m:r>
                        </m:num>
                        <m:den>
                          <m:r>
                            <m:rPr>
                              <m:sty m:val="p"/>
                            </m:rPr>
                            <a:rPr lang="en-US" sz="3600">
                              <a:solidFill>
                                <a:srgbClr val="7030A0"/>
                              </a:solidFill>
                              <a:latin typeface="Cambria Math" panose="02040503050406030204" pitchFamily="18" charset="0"/>
                            </a:rPr>
                            <m:t>Q</m:t>
                          </m:r>
                          <m:r>
                            <a:rPr lang="en-US" sz="3600" dirty="0">
                              <a:solidFill>
                                <a:srgbClr val="7030A0"/>
                              </a:solidFill>
                              <a:latin typeface="Cambria Math" panose="02040503050406030204" pitchFamily="18" charset="0"/>
                            </a:rPr>
                            <m:t>∨</m:t>
                          </m:r>
                          <m:r>
                            <m:rPr>
                              <m:sty m:val="p"/>
                            </m:rPr>
                            <a:rPr lang="en-US" sz="3600">
                              <a:solidFill>
                                <a:srgbClr val="7030A0"/>
                              </a:solidFill>
                              <a:latin typeface="Cambria Math" panose="02040503050406030204" pitchFamily="18" charset="0"/>
                            </a:rPr>
                            <m:t>R</m:t>
                          </m:r>
                        </m:den>
                      </m:f>
                    </m:oMath>
                  </m:oMathPara>
                </a14:m>
                <a:endParaRPr lang="en-US" sz="3600" dirty="0">
                  <a:latin typeface="Candara" panose="020E0502030303020204" pitchFamily="34" charset="0"/>
                </a:endParaRPr>
              </a:p>
            </p:txBody>
          </p:sp>
        </mc:Choice>
        <mc:Fallback xmlns="">
          <p:sp>
            <p:nvSpPr>
              <p:cNvPr id="6" name="Rectangle 5">
                <a:extLst>
                  <a:ext uri="{FF2B5EF4-FFF2-40B4-BE49-F238E27FC236}">
                    <a16:creationId xmlns:a16="http://schemas.microsoft.com/office/drawing/2014/main" id="{966EA54E-5A12-47CD-8CE0-8240F3B7EC02}"/>
                  </a:ext>
                </a:extLst>
              </p:cNvPr>
              <p:cNvSpPr>
                <a:spLocks noRot="1" noChangeAspect="1" noMove="1" noResize="1" noEditPoints="1" noAdjustHandles="1" noChangeArrowheads="1" noChangeShapeType="1" noTextEdit="1"/>
              </p:cNvSpPr>
              <p:nvPr/>
            </p:nvSpPr>
            <p:spPr>
              <a:xfrm>
                <a:off x="4343401" y="1511347"/>
                <a:ext cx="3124573" cy="1215589"/>
              </a:xfrm>
              <a:prstGeom prst="rect">
                <a:avLst/>
              </a:prstGeom>
              <a:blipFill>
                <a:blip r:embed="rId4"/>
                <a:stretch>
                  <a:fillRect t="-4167" b="-12500"/>
                </a:stretch>
              </a:blipFill>
            </p:spPr>
            <p:txBody>
              <a:bodyPr/>
              <a:lstStyle/>
              <a:p>
                <a:r>
                  <a:rPr lang="en-US">
                    <a:noFill/>
                  </a:rPr>
                  <a:t> </a:t>
                </a:r>
              </a:p>
            </p:txBody>
          </p:sp>
        </mc:Fallback>
      </mc:AlternateContent>
    </p:spTree>
    <p:extLst>
      <p:ext uri="{BB962C8B-B14F-4D97-AF65-F5344CB8AC3E}">
        <p14:creationId xmlns:p14="http://schemas.microsoft.com/office/powerpoint/2010/main" val="271267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EDC19-DC25-4A1B-9050-54803D7CC9F3}"/>
              </a:ext>
            </a:extLst>
          </p:cNvPr>
          <p:cNvSpPr>
            <a:spLocks noGrp="1"/>
          </p:cNvSpPr>
          <p:nvPr>
            <p:ph type="title"/>
          </p:nvPr>
        </p:nvSpPr>
        <p:spPr>
          <a:xfrm>
            <a:off x="609600" y="76200"/>
            <a:ext cx="10972800" cy="987552"/>
          </a:xfrm>
        </p:spPr>
        <p:txBody>
          <a:bodyPr/>
          <a:lstStyle/>
          <a:p>
            <a:r>
              <a:rPr lang="en-US" dirty="0"/>
              <a:t>A Knowledge-based Agent</a:t>
            </a:r>
          </a:p>
        </p:txBody>
      </p:sp>
      <p:sp>
        <p:nvSpPr>
          <p:cNvPr id="12" name="Content Placeholder 11">
            <a:extLst>
              <a:ext uri="{FF2B5EF4-FFF2-40B4-BE49-F238E27FC236}">
                <a16:creationId xmlns:a16="http://schemas.microsoft.com/office/drawing/2014/main" id="{0FE7943C-C297-4F05-B566-FD40B91A4C13}"/>
              </a:ext>
            </a:extLst>
          </p:cNvPr>
          <p:cNvSpPr>
            <a:spLocks noGrp="1"/>
          </p:cNvSpPr>
          <p:nvPr>
            <p:ph idx="1"/>
          </p:nvPr>
        </p:nvSpPr>
        <p:spPr>
          <a:xfrm>
            <a:off x="609600" y="3084886"/>
            <a:ext cx="10972800" cy="3468313"/>
          </a:xfrm>
        </p:spPr>
        <p:txBody>
          <a:bodyPr>
            <a:normAutofit/>
          </a:bodyPr>
          <a:lstStyle/>
          <a:p>
            <a:r>
              <a:rPr lang="en-US" dirty="0"/>
              <a:t>Knowledge base (KB): </a:t>
            </a:r>
          </a:p>
          <a:p>
            <a:pPr lvl="1"/>
            <a:r>
              <a:rPr lang="en-US" dirty="0"/>
              <a:t>Stores knowledge, which is represented by sentences in a particular knowledge representation language.</a:t>
            </a:r>
          </a:p>
          <a:p>
            <a:r>
              <a:rPr lang="en-US" dirty="0"/>
              <a:t>Inference engine: </a:t>
            </a:r>
          </a:p>
          <a:p>
            <a:pPr lvl="1"/>
            <a:r>
              <a:rPr lang="en-US" dirty="0"/>
              <a:t>Draws conclusions in new sentences to answer questions, solve problems, or suggest actions to perform to achieve goals.</a:t>
            </a:r>
          </a:p>
          <a:p>
            <a:pPr lvl="1"/>
            <a:endParaRPr lang="en-US" dirty="0"/>
          </a:p>
        </p:txBody>
      </p:sp>
      <p:sp>
        <p:nvSpPr>
          <p:cNvPr id="4" name="Slide Number Placeholder 3">
            <a:extLst>
              <a:ext uri="{FF2B5EF4-FFF2-40B4-BE49-F238E27FC236}">
                <a16:creationId xmlns:a16="http://schemas.microsoft.com/office/drawing/2014/main" id="{D1200E2D-8157-461A-9F2B-B954E8B39DE7}"/>
              </a:ext>
            </a:extLst>
          </p:cNvPr>
          <p:cNvSpPr>
            <a:spLocks noGrp="1"/>
          </p:cNvSpPr>
          <p:nvPr>
            <p:ph type="sldNum" sz="quarter" idx="12"/>
          </p:nvPr>
        </p:nvSpPr>
        <p:spPr>
          <a:xfrm>
            <a:off x="10939195" y="6583680"/>
            <a:ext cx="978485" cy="274320"/>
          </a:xfrm>
        </p:spPr>
        <p:txBody>
          <a:bodyPr/>
          <a:lstStyle/>
          <a:p>
            <a:fld id="{CCF77436-EC8C-4AA7-8F7E-35D67B363DD7}" type="slidenum">
              <a:rPr lang="en-US" smtClean="0"/>
              <a:pPr/>
              <a:t>4</a:t>
            </a:fld>
            <a:endParaRPr lang="en-US" dirty="0"/>
          </a:p>
        </p:txBody>
      </p:sp>
      <p:sp>
        <p:nvSpPr>
          <p:cNvPr id="16" name="Oval 15">
            <a:extLst>
              <a:ext uri="{FF2B5EF4-FFF2-40B4-BE49-F238E27FC236}">
                <a16:creationId xmlns:a16="http://schemas.microsoft.com/office/drawing/2014/main" id="{81A5B6CD-3012-DB4D-AADC-60FED9E3F6FD}"/>
              </a:ext>
            </a:extLst>
          </p:cNvPr>
          <p:cNvSpPr/>
          <p:nvPr/>
        </p:nvSpPr>
        <p:spPr>
          <a:xfrm>
            <a:off x="3634303" y="1772193"/>
            <a:ext cx="867230" cy="613083"/>
          </a:xfrm>
          <a:prstGeom prst="ellipse">
            <a:avLst/>
          </a:prstGeom>
          <a:ln w="25400">
            <a:solidFill>
              <a:srgbClr val="00206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dirty="0">
                <a:latin typeface="Candara" panose="020E0502030303020204" pitchFamily="34" charset="0"/>
              </a:rPr>
              <a:t>KB</a:t>
            </a:r>
          </a:p>
        </p:txBody>
      </p:sp>
      <p:sp>
        <p:nvSpPr>
          <p:cNvPr id="17" name="Rectangle 16">
            <a:extLst>
              <a:ext uri="{FF2B5EF4-FFF2-40B4-BE49-F238E27FC236}">
                <a16:creationId xmlns:a16="http://schemas.microsoft.com/office/drawing/2014/main" id="{29DDE860-5B1D-3145-B2D4-C54C105EDFA3}"/>
              </a:ext>
            </a:extLst>
          </p:cNvPr>
          <p:cNvSpPr/>
          <p:nvPr/>
        </p:nvSpPr>
        <p:spPr>
          <a:xfrm>
            <a:off x="4876800" y="1607221"/>
            <a:ext cx="1473004" cy="946818"/>
          </a:xfrm>
          <a:prstGeom prst="rect">
            <a:avLst/>
          </a:prstGeom>
          <a:ln w="25400">
            <a:solidFill>
              <a:srgbClr val="002060"/>
            </a:solidFill>
          </a:ln>
        </p:spPr>
        <p:style>
          <a:lnRef idx="1">
            <a:schemeClr val="dk1"/>
          </a:lnRef>
          <a:fillRef idx="0">
            <a:schemeClr val="dk1"/>
          </a:fillRef>
          <a:effectRef idx="0">
            <a:schemeClr val="dk1"/>
          </a:effectRef>
          <a:fontRef idx="minor">
            <a:schemeClr val="tx1"/>
          </a:fontRef>
        </p:style>
        <p:txBody>
          <a:bodyPr rtlCol="0" anchor="t"/>
          <a:lstStyle/>
          <a:p>
            <a:pPr algn="ctr"/>
            <a:r>
              <a:rPr lang="en-US" sz="2400" dirty="0">
                <a:latin typeface="Candara" panose="020E0502030303020204" pitchFamily="34" charset="0"/>
              </a:rPr>
              <a:t>Inference engine</a:t>
            </a:r>
          </a:p>
        </p:txBody>
      </p:sp>
      <p:cxnSp>
        <p:nvCxnSpPr>
          <p:cNvPr id="18" name="Straight Arrow Connector 17">
            <a:extLst>
              <a:ext uri="{FF2B5EF4-FFF2-40B4-BE49-F238E27FC236}">
                <a16:creationId xmlns:a16="http://schemas.microsoft.com/office/drawing/2014/main" id="{333A9C14-EE2B-1F41-BF64-8CF4139C169B}"/>
              </a:ext>
            </a:extLst>
          </p:cNvPr>
          <p:cNvCxnSpPr>
            <a:cxnSpLocks/>
            <a:stCxn id="16" idx="6"/>
            <a:endCxn id="17" idx="1"/>
          </p:cNvCxnSpPr>
          <p:nvPr/>
        </p:nvCxnSpPr>
        <p:spPr>
          <a:xfrm>
            <a:off x="4501534" y="2078734"/>
            <a:ext cx="375267" cy="1896"/>
          </a:xfrm>
          <a:prstGeom prst="straightConnector1">
            <a:avLst/>
          </a:prstGeom>
          <a:ln w="50800"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A54A6DE4-CD3E-C449-8E91-96639D84C62F}"/>
              </a:ext>
            </a:extLst>
          </p:cNvPr>
          <p:cNvSpPr/>
          <p:nvPr/>
        </p:nvSpPr>
        <p:spPr>
          <a:xfrm>
            <a:off x="6959088" y="1400847"/>
            <a:ext cx="973343"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Query</a:t>
            </a:r>
          </a:p>
        </p:txBody>
      </p:sp>
      <p:pic>
        <p:nvPicPr>
          <p:cNvPr id="20" name="Graphic 19" descr="User">
            <a:extLst>
              <a:ext uri="{FF2B5EF4-FFF2-40B4-BE49-F238E27FC236}">
                <a16:creationId xmlns:a16="http://schemas.microsoft.com/office/drawing/2014/main" id="{80B6AD2F-1F5F-E14B-A711-FD5C6FADCB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0" y="1600200"/>
            <a:ext cx="914400" cy="914400"/>
          </a:xfrm>
          <a:prstGeom prst="rect">
            <a:avLst/>
          </a:prstGeom>
        </p:spPr>
      </p:pic>
      <p:sp>
        <p:nvSpPr>
          <p:cNvPr id="21" name="Rectangle 20">
            <a:extLst>
              <a:ext uri="{FF2B5EF4-FFF2-40B4-BE49-F238E27FC236}">
                <a16:creationId xmlns:a16="http://schemas.microsoft.com/office/drawing/2014/main" id="{C3BDFDFD-480B-FE42-A564-D4C7E284CEE4}"/>
              </a:ext>
            </a:extLst>
          </p:cNvPr>
          <p:cNvSpPr/>
          <p:nvPr/>
        </p:nvSpPr>
        <p:spPr>
          <a:xfrm>
            <a:off x="6771207" y="2204071"/>
            <a:ext cx="1600118"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Conclusion</a:t>
            </a:r>
          </a:p>
        </p:txBody>
      </p:sp>
      <p:sp>
        <p:nvSpPr>
          <p:cNvPr id="22" name="Oval 21">
            <a:extLst>
              <a:ext uri="{FF2B5EF4-FFF2-40B4-BE49-F238E27FC236}">
                <a16:creationId xmlns:a16="http://schemas.microsoft.com/office/drawing/2014/main" id="{59ECA8EC-2AB2-404E-AF3D-6162623A8CFC}"/>
              </a:ext>
            </a:extLst>
          </p:cNvPr>
          <p:cNvSpPr/>
          <p:nvPr/>
        </p:nvSpPr>
        <p:spPr>
          <a:xfrm>
            <a:off x="3373906" y="1219201"/>
            <a:ext cx="3443229" cy="1682931"/>
          </a:xfrm>
          <a:prstGeom prst="ellipse">
            <a:avLst/>
          </a:prstGeom>
          <a:ln w="50800">
            <a:solidFill>
              <a:srgbClr val="002060"/>
            </a:solidFill>
          </a:ln>
        </p:spPr>
        <p:style>
          <a:lnRef idx="1">
            <a:schemeClr val="dk1"/>
          </a:lnRef>
          <a:fillRef idx="0">
            <a:schemeClr val="dk1"/>
          </a:fillRef>
          <a:effectRef idx="0">
            <a:schemeClr val="dk1"/>
          </a:effectRef>
          <a:fontRef idx="minor">
            <a:schemeClr val="tx1"/>
          </a:fontRef>
        </p:style>
        <p:txBody>
          <a:bodyPr rtlCol="0" anchor="t"/>
          <a:lstStyle/>
          <a:p>
            <a:endParaRPr lang="en-US" sz="2400" dirty="0">
              <a:latin typeface="Candara" panose="020E0502030303020204" pitchFamily="34" charset="0"/>
            </a:endParaRPr>
          </a:p>
        </p:txBody>
      </p:sp>
      <p:cxnSp>
        <p:nvCxnSpPr>
          <p:cNvPr id="23" name="Straight Arrow Connector 22">
            <a:extLst>
              <a:ext uri="{FF2B5EF4-FFF2-40B4-BE49-F238E27FC236}">
                <a16:creationId xmlns:a16="http://schemas.microsoft.com/office/drawing/2014/main" id="{D9D1F41E-A3E8-A042-8320-3CB4F0B8369B}"/>
              </a:ext>
            </a:extLst>
          </p:cNvPr>
          <p:cNvCxnSpPr>
            <a:cxnSpLocks/>
          </p:cNvCxnSpPr>
          <p:nvPr/>
        </p:nvCxnSpPr>
        <p:spPr>
          <a:xfrm flipH="1">
            <a:off x="6324600" y="1830696"/>
            <a:ext cx="2033414" cy="0"/>
          </a:xfrm>
          <a:prstGeom prst="straightConnector1">
            <a:avLst/>
          </a:prstGeom>
          <a:ln w="50800"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B51B6B0-C7B0-8848-9299-253E1DB43959}"/>
              </a:ext>
            </a:extLst>
          </p:cNvPr>
          <p:cNvCxnSpPr>
            <a:cxnSpLocks/>
          </p:cNvCxnSpPr>
          <p:nvPr/>
        </p:nvCxnSpPr>
        <p:spPr>
          <a:xfrm>
            <a:off x="6349804" y="2286000"/>
            <a:ext cx="2032196" cy="0"/>
          </a:xfrm>
          <a:prstGeom prst="straightConnector1">
            <a:avLst/>
          </a:prstGeom>
          <a:ln w="50800"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189005E0-429C-A740-9F3C-DCE017A94C91}"/>
              </a:ext>
            </a:extLst>
          </p:cNvPr>
          <p:cNvSpPr/>
          <p:nvPr/>
        </p:nvSpPr>
        <p:spPr>
          <a:xfrm>
            <a:off x="3962401" y="1295401"/>
            <a:ext cx="976549"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Agent</a:t>
            </a:r>
          </a:p>
        </p:txBody>
      </p:sp>
    </p:spTree>
    <p:extLst>
      <p:ext uri="{BB962C8B-B14F-4D97-AF65-F5344CB8AC3E}">
        <p14:creationId xmlns:p14="http://schemas.microsoft.com/office/powerpoint/2010/main" val="310208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22" presetClass="entr" presetSubtype="2"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right)">
                                      <p:cBhvr>
                                        <p:cTn id="27" dur="500"/>
                                        <p:tgtEl>
                                          <p:spTgt spid="19"/>
                                        </p:tgtEl>
                                      </p:cBhvr>
                                    </p:animEffect>
                                  </p:childTnLst>
                                </p:cTn>
                              </p:par>
                              <p:par>
                                <p:cTn id="28" presetID="22" presetClass="entr" presetSubtype="2"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right)">
                                      <p:cBhvr>
                                        <p:cTn id="30" dur="500"/>
                                        <p:tgtEl>
                                          <p:spTgt spid="23"/>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6" grpId="0" animBg="1"/>
      <p:bldP spid="17" grpId="0" animBg="1"/>
      <p:bldP spid="19" grpId="0"/>
      <p:bldP spid="2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8FA12-10DD-4E36-A3DF-CB024A6361E9}"/>
              </a:ext>
            </a:extLst>
          </p:cNvPr>
          <p:cNvSpPr>
            <a:spLocks noGrp="1"/>
          </p:cNvSpPr>
          <p:nvPr>
            <p:ph type="title"/>
          </p:nvPr>
        </p:nvSpPr>
        <p:spPr>
          <a:xfrm>
            <a:off x="609600" y="76200"/>
            <a:ext cx="10972800" cy="987552"/>
          </a:xfrm>
        </p:spPr>
        <p:txBody>
          <a:bodyPr/>
          <a:lstStyle/>
          <a:p>
            <a:r>
              <a:rPr lang="en-US" dirty="0"/>
              <a:t>Resolution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1772906-2E19-4823-A0BE-AEB16E19C51E}"/>
                  </a:ext>
                </a:extLst>
              </p:cNvPr>
              <p:cNvSpPr>
                <a:spLocks noGrp="1"/>
              </p:cNvSpPr>
              <p:nvPr>
                <p:ph idx="1"/>
              </p:nvPr>
            </p:nvSpPr>
            <p:spPr>
              <a:xfrm>
                <a:off x="609600" y="1219200"/>
                <a:ext cx="10972800" cy="1219200"/>
              </a:xfrm>
            </p:spPr>
            <p:txBody>
              <a:bodyPr>
                <a:noAutofit/>
              </a:bodyPr>
              <a:lstStyle/>
              <a:p>
                <a:r>
                  <a:rPr lang="en-US" sz="2800" dirty="0"/>
                  <a:t>Given KB, we aim to infer </a:t>
                </a:r>
                <a14:m>
                  <m:oMath xmlns:m="http://schemas.openxmlformats.org/officeDocument/2006/math">
                    <m:r>
                      <m:rPr>
                        <m:sty m:val="p"/>
                      </m:rPr>
                      <a:rPr lang="en-US" sz="2800" dirty="0">
                        <a:latin typeface="Cambria Math" panose="02040503050406030204" pitchFamily="18" charset="0"/>
                      </a:rPr>
                      <m:t>α</m:t>
                    </m:r>
                  </m:oMath>
                </a14:m>
                <a:r>
                  <a:rPr lang="en-US" sz="2800" dirty="0"/>
                  <a:t>: </a:t>
                </a:r>
                <a14:m>
                  <m:oMath xmlns:m="http://schemas.openxmlformats.org/officeDocument/2006/math">
                    <m:r>
                      <m:rPr>
                        <m:sty m:val="p"/>
                      </m:rPr>
                      <a:rPr lang="en-US" sz="2800" dirty="0">
                        <a:latin typeface="Cambria Math" panose="02040503050406030204" pitchFamily="18" charset="0"/>
                      </a:rPr>
                      <m:t>KB</m:t>
                    </m:r>
                    <m:r>
                      <a:rPr lang="en-US" sz="2800" dirty="0">
                        <a:latin typeface="Cambria Math" panose="02040503050406030204" pitchFamily="18" charset="0"/>
                      </a:rPr>
                      <m:t>⇒</m:t>
                    </m:r>
                    <m:r>
                      <m:rPr>
                        <m:sty m:val="p"/>
                      </m:rPr>
                      <a:rPr lang="en-US" sz="2800" dirty="0">
                        <a:latin typeface="Cambria Math" panose="02040503050406030204" pitchFamily="18" charset="0"/>
                      </a:rPr>
                      <m:t>α</m:t>
                    </m:r>
                    <m:r>
                      <m:rPr>
                        <m:nor/>
                      </m:rPr>
                      <a:rPr lang="en-US" sz="2800" dirty="0"/>
                      <m:t> </m:t>
                    </m:r>
                    <m:r>
                      <m:rPr>
                        <m:nor/>
                      </m:rPr>
                      <a:rPr lang="el-GR" sz="2800" dirty="0"/>
                      <m:t>≡</m:t>
                    </m:r>
                    <m:r>
                      <m:rPr>
                        <m:nor/>
                      </m:rPr>
                      <a:rPr lang="en-US" sz="2800" dirty="0"/>
                      <m:t> </m:t>
                    </m:r>
                    <m:r>
                      <a:rPr lang="en-US" sz="2800">
                        <a:latin typeface="Cambria Math" panose="02040503050406030204" pitchFamily="18" charset="0"/>
                      </a:rPr>
                      <m:t>¬</m:t>
                    </m:r>
                    <m:r>
                      <m:rPr>
                        <m:nor/>
                      </m:rPr>
                      <a:rPr lang="en-US" sz="2800" dirty="0"/>
                      <m:t>KB</m:t>
                    </m:r>
                    <m:r>
                      <a:rPr lang="en-US" sz="2800" dirty="0">
                        <a:latin typeface="Cambria Math" panose="02040503050406030204" pitchFamily="18" charset="0"/>
                      </a:rPr>
                      <m:t>∨</m:t>
                    </m:r>
                    <m:r>
                      <m:rPr>
                        <m:sty m:val="p"/>
                      </m:rPr>
                      <a:rPr lang="en-US" sz="2800" dirty="0">
                        <a:latin typeface="Cambria Math" panose="02040503050406030204" pitchFamily="18" charset="0"/>
                      </a:rPr>
                      <m:t>α</m:t>
                    </m:r>
                  </m:oMath>
                </a14:m>
                <a:endParaRPr lang="en-US" sz="2800" dirty="0"/>
              </a:p>
              <a:p>
                <a:r>
                  <a:rPr lang="en-US" sz="2800" dirty="0"/>
                  <a:t>Proof by contradiction:  </a:t>
                </a:r>
                <a14:m>
                  <m:oMath xmlns:m="http://schemas.openxmlformats.org/officeDocument/2006/math">
                    <m:r>
                      <m:rPr>
                        <m:nor/>
                      </m:rPr>
                      <a:rPr lang="en-US" sz="2800" dirty="0"/>
                      <m:t>KB</m:t>
                    </m:r>
                    <m:r>
                      <a:rPr lang="en-US" sz="2800" dirty="0">
                        <a:latin typeface="Cambria Math" panose="02040503050406030204" pitchFamily="18" charset="0"/>
                      </a:rPr>
                      <m:t>∧</m:t>
                    </m:r>
                    <m:r>
                      <a:rPr lang="en-US" sz="2800">
                        <a:latin typeface="Cambria Math" panose="02040503050406030204" pitchFamily="18" charset="0"/>
                      </a:rPr>
                      <m:t>¬</m:t>
                    </m:r>
                    <m:r>
                      <m:rPr>
                        <m:sty m:val="p"/>
                      </m:rPr>
                      <a:rPr lang="en-US" sz="2800" dirty="0">
                        <a:latin typeface="Cambria Math" panose="02040503050406030204" pitchFamily="18" charset="0"/>
                      </a:rPr>
                      <m:t>α</m:t>
                    </m:r>
                  </m:oMath>
                </a14:m>
                <a:r>
                  <a:rPr lang="en-US" sz="2800" dirty="0"/>
                  <a:t> is unsatisfiable.</a:t>
                </a:r>
              </a:p>
              <a:p>
                <a:endParaRPr lang="en-US" sz="2800" dirty="0"/>
              </a:p>
            </p:txBody>
          </p:sp>
        </mc:Choice>
        <mc:Fallback>
          <p:sp>
            <p:nvSpPr>
              <p:cNvPr id="3" name="Content Placeholder 2">
                <a:extLst>
                  <a:ext uri="{FF2B5EF4-FFF2-40B4-BE49-F238E27FC236}">
                    <a16:creationId xmlns:a16="http://schemas.microsoft.com/office/drawing/2014/main" id="{81772906-2E19-4823-A0BE-AEB16E19C51E}"/>
                  </a:ext>
                </a:extLst>
              </p:cNvPr>
              <p:cNvSpPr>
                <a:spLocks noGrp="1" noRot="1" noChangeAspect="1" noMove="1" noResize="1" noEditPoints="1" noAdjustHandles="1" noChangeArrowheads="1" noChangeShapeType="1" noTextEdit="1"/>
              </p:cNvSpPr>
              <p:nvPr>
                <p:ph idx="1"/>
              </p:nvPr>
            </p:nvSpPr>
            <p:spPr>
              <a:xfrm>
                <a:off x="609600" y="1219200"/>
                <a:ext cx="10972800" cy="1219200"/>
              </a:xfrm>
              <a:blipFill>
                <a:blip r:embed="rId3"/>
                <a:stretch>
                  <a:fillRect l="-1222" t="-1000" b="-80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A2A7546-5933-46BD-9C0E-53C037F61AEE}"/>
              </a:ext>
            </a:extLst>
          </p:cNvPr>
          <p:cNvSpPr>
            <a:spLocks noGrp="1"/>
          </p:cNvSpPr>
          <p:nvPr>
            <p:ph type="sldNum" sz="quarter" idx="12"/>
          </p:nvPr>
        </p:nvSpPr>
        <p:spPr>
          <a:xfrm>
            <a:off x="10939195" y="6583680"/>
            <a:ext cx="978485" cy="274320"/>
          </a:xfrm>
        </p:spPr>
        <p:txBody>
          <a:bodyPr/>
          <a:lstStyle/>
          <a:p>
            <a:fld id="{CCF77436-EC8C-4AA7-8F7E-35D67B363DD7}" type="slidenum">
              <a:rPr lang="en-US" smtClean="0"/>
              <a:pPr/>
              <a:t>40</a:t>
            </a:fld>
            <a:endParaRPr lang="en-US" dirty="0"/>
          </a:p>
        </p:txBody>
      </p:sp>
      <p:pic>
        <p:nvPicPr>
          <p:cNvPr id="6" name="Picture 5">
            <a:extLst>
              <a:ext uri="{FF2B5EF4-FFF2-40B4-BE49-F238E27FC236}">
                <a16:creationId xmlns:a16="http://schemas.microsoft.com/office/drawing/2014/main" id="{46B08040-E7B4-4980-8D93-266C4E251945}"/>
              </a:ext>
            </a:extLst>
          </p:cNvPr>
          <p:cNvPicPr>
            <a:picLocks noChangeAspect="1"/>
          </p:cNvPicPr>
          <p:nvPr/>
        </p:nvPicPr>
        <p:blipFill>
          <a:blip r:embed="rId4"/>
          <a:stretch>
            <a:fillRect/>
          </a:stretch>
        </p:blipFill>
        <p:spPr>
          <a:xfrm>
            <a:off x="990600" y="2514601"/>
            <a:ext cx="7576282" cy="4069079"/>
          </a:xfrm>
          <a:prstGeom prst="rect">
            <a:avLst/>
          </a:prstGeom>
        </p:spPr>
      </p:pic>
      <p:sp>
        <p:nvSpPr>
          <p:cNvPr id="7" name="Rectangle 6">
            <a:extLst>
              <a:ext uri="{FF2B5EF4-FFF2-40B4-BE49-F238E27FC236}">
                <a16:creationId xmlns:a16="http://schemas.microsoft.com/office/drawing/2014/main" id="{093BA8EC-C44D-7F42-BB71-36CA9277E836}"/>
              </a:ext>
            </a:extLst>
          </p:cNvPr>
          <p:cNvSpPr/>
          <p:nvPr/>
        </p:nvSpPr>
        <p:spPr>
          <a:xfrm>
            <a:off x="3733800" y="4937759"/>
            <a:ext cx="2438400" cy="320040"/>
          </a:xfrm>
          <a:prstGeom prst="rect">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5" name="Rectangle 4">
            <a:extLst>
              <a:ext uri="{FF2B5EF4-FFF2-40B4-BE49-F238E27FC236}">
                <a16:creationId xmlns:a16="http://schemas.microsoft.com/office/drawing/2014/main" id="{5DC18192-773A-46D2-BAB2-B77A6E20B3E0}"/>
              </a:ext>
            </a:extLst>
          </p:cNvPr>
          <p:cNvSpPr/>
          <p:nvPr/>
        </p:nvSpPr>
        <p:spPr>
          <a:xfrm>
            <a:off x="6202414" y="4724400"/>
            <a:ext cx="2438400" cy="646331"/>
          </a:xfrm>
          <a:prstGeom prst="rect">
            <a:avLst/>
          </a:prstGeom>
        </p:spPr>
        <p:txBody>
          <a:bodyPr wrap="square">
            <a:spAutoFit/>
          </a:bodyPr>
          <a:lstStyle/>
          <a:p>
            <a:r>
              <a:rPr lang="en-US" dirty="0">
                <a:solidFill>
                  <a:srgbClr val="FF0000"/>
                </a:solidFill>
                <a:latin typeface="Candara" panose="020E0502030303020204" pitchFamily="34" charset="0"/>
              </a:rPr>
              <a:t>Applying the resolution inference rule</a:t>
            </a:r>
          </a:p>
        </p:txBody>
      </p:sp>
    </p:spTree>
    <p:extLst>
      <p:ext uri="{BB962C8B-B14F-4D97-AF65-F5344CB8AC3E}">
        <p14:creationId xmlns:p14="http://schemas.microsoft.com/office/powerpoint/2010/main" val="387429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CE37-33BA-40B1-BB9F-9FB4E16C898F}"/>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F9624F48-FEFC-45F6-9A5D-25E9AB84CD45}"/>
              </a:ext>
            </a:extLst>
          </p:cNvPr>
          <p:cNvSpPr>
            <a:spLocks noGrp="1"/>
          </p:cNvSpPr>
          <p:nvPr>
            <p:ph type="sldNum" sz="quarter" idx="12"/>
          </p:nvPr>
        </p:nvSpPr>
        <p:spPr/>
        <p:txBody>
          <a:bodyPr/>
          <a:lstStyle/>
          <a:p>
            <a:pPr>
              <a:defRPr/>
            </a:pPr>
            <a:fld id="{CCF77436-EC8C-4AA7-8F7E-35D67B363DD7}" type="slidenum">
              <a:rPr lang="en-US" smtClean="0"/>
              <a:pPr>
                <a:defRPr/>
              </a:pPr>
              <a:t>41</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3834DE76-D28B-4C27-801C-370F05003236}"/>
                  </a:ext>
                </a:extLst>
              </p:cNvPr>
              <p:cNvGraphicFramePr>
                <a:graphicFrameLocks noGrp="1"/>
              </p:cNvGraphicFramePr>
              <p:nvPr>
                <p:extLst>
                  <p:ext uri="{D42A27DB-BD31-4B8C-83A1-F6EECF244321}">
                    <p14:modId xmlns:p14="http://schemas.microsoft.com/office/powerpoint/2010/main" val="3758680959"/>
                  </p:ext>
                </p:extLst>
              </p:nvPr>
            </p:nvGraphicFramePr>
            <p:xfrm>
              <a:off x="3048000" y="1222950"/>
              <a:ext cx="5842318" cy="1463040"/>
            </p:xfrm>
            <a:graphic>
              <a:graphicData uri="http://schemas.openxmlformats.org/drawingml/2006/table">
                <a:tbl>
                  <a:tblPr firstRow="1" bandRow="1">
                    <a:tableStyleId>{93296810-A885-4BE3-A3E7-6D5BEEA58F35}</a:tableStyleId>
                  </a:tblPr>
                  <a:tblGrid>
                    <a:gridCol w="3733800">
                      <a:extLst>
                        <a:ext uri="{9D8B030D-6E8A-4147-A177-3AD203B41FA5}">
                          <a16:colId xmlns:a16="http://schemas.microsoft.com/office/drawing/2014/main" val="527413465"/>
                        </a:ext>
                      </a:extLst>
                    </a:gridCol>
                    <a:gridCol w="2108518">
                      <a:extLst>
                        <a:ext uri="{9D8B030D-6E8A-4147-A177-3AD203B41FA5}">
                          <a16:colId xmlns:a16="http://schemas.microsoft.com/office/drawing/2014/main" val="874459737"/>
                        </a:ext>
                      </a:extLst>
                    </a:gridCol>
                  </a:tblGrid>
                  <a:tr h="370840">
                    <a:tc>
                      <a:txBody>
                        <a:bodyPr/>
                        <a:lstStyle/>
                        <a:p>
                          <a:pPr algn="l"/>
                          <a:r>
                            <a:rPr lang="en-US" sz="2800" i="0" dirty="0">
                              <a:latin typeface="Candara" panose="020E0502030303020204" pitchFamily="34" charset="0"/>
                            </a:rPr>
                            <a:t>KB</a:t>
                          </a:r>
                        </a:p>
                      </a:txBody>
                      <a:tcPr/>
                    </a:tc>
                    <a:tc>
                      <a:txBody>
                        <a:bodyPr/>
                        <a:lstStyle/>
                        <a:p>
                          <a:pPr algn="l"/>
                          <a14:m>
                            <m:oMathPara xmlns:m="http://schemas.openxmlformats.org/officeDocument/2006/math">
                              <m:oMathParaPr>
                                <m:jc m:val="left"/>
                              </m:oMathParaPr>
                              <m:oMath xmlns:m="http://schemas.openxmlformats.org/officeDocument/2006/math">
                                <m:r>
                                  <m:rPr>
                                    <m:sty m:val="p"/>
                                  </m:rPr>
                                  <a:rPr lang="en-US" sz="2800" i="0" dirty="0" smtClean="0">
                                    <a:latin typeface="Cambria Math" panose="02040503050406030204" pitchFamily="18" charset="0"/>
                                  </a:rPr>
                                  <m:t>α</m:t>
                                </m:r>
                              </m:oMath>
                            </m:oMathPara>
                          </a14:m>
                          <a:endParaRPr lang="en-US" sz="2800" i="0" dirty="0">
                            <a:latin typeface="Candara" panose="020E0502030303020204" pitchFamily="34" charset="0"/>
                          </a:endParaRPr>
                        </a:p>
                      </a:txBody>
                      <a:tcPr/>
                    </a:tc>
                    <a:extLst>
                      <a:ext uri="{0D108BD9-81ED-4DB2-BD59-A6C34878D82A}">
                        <a16:rowId xmlns:a16="http://schemas.microsoft.com/office/drawing/2014/main" val="1157161563"/>
                      </a:ext>
                    </a:extLst>
                  </a:tr>
                  <a:tr h="370840">
                    <a:tc>
                      <a:txBody>
                        <a:bodyPr/>
                        <a:lstStyle/>
                        <a:p>
                          <a:pPr marL="230188" marR="0" lvl="0" indent="-2301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i="0" dirty="0">
                              <a:latin typeface="Candara" panose="020E0502030303020204" pitchFamily="34" charset="0"/>
                            </a:rPr>
                            <a:t>B</a:t>
                          </a:r>
                          <a:r>
                            <a:rPr lang="en-US" sz="2800" i="0" baseline="-25000" dirty="0"/>
                            <a:t>1,1</a:t>
                          </a:r>
                          <a:r>
                            <a:rPr lang="en-US" sz="2800" i="0" dirty="0"/>
                            <a:t> </a:t>
                          </a:r>
                          <a14:m>
                            <m:oMath xmlns:m="http://schemas.openxmlformats.org/officeDocument/2006/math">
                              <m:r>
                                <a:rPr lang="en-US" sz="2800" i="0" dirty="0">
                                  <a:latin typeface="Cambria Math" panose="02040503050406030204" pitchFamily="18" charset="0"/>
                                </a:rPr>
                                <m:t>⇔</m:t>
                              </m:r>
                            </m:oMath>
                          </a14:m>
                          <a:r>
                            <a:rPr lang="en-US" sz="2800" i="0" dirty="0"/>
                            <a:t> (P</a:t>
                          </a:r>
                          <a:r>
                            <a:rPr lang="en-US" sz="2800" i="0" baseline="-25000" dirty="0"/>
                            <a:t>1,2</a:t>
                          </a:r>
                          <a:r>
                            <a:rPr lang="en-US" sz="2800" i="0" dirty="0"/>
                            <a:t> </a:t>
                          </a:r>
                          <a14:m>
                            <m:oMath xmlns:m="http://schemas.openxmlformats.org/officeDocument/2006/math">
                              <m:r>
                                <a:rPr lang="en-US" sz="2800" i="0" dirty="0">
                                  <a:latin typeface="Cambria Math" panose="02040503050406030204" pitchFamily="18" charset="0"/>
                                </a:rPr>
                                <m:t>∨</m:t>
                              </m:r>
                            </m:oMath>
                          </a14:m>
                          <a:r>
                            <a:rPr lang="en-US" sz="2800" i="0" dirty="0"/>
                            <a:t> P</a:t>
                          </a:r>
                          <a:r>
                            <a:rPr lang="en-US" sz="2800" i="0" baseline="-25000" dirty="0"/>
                            <a:t>2,1</a:t>
                          </a:r>
                          <a:r>
                            <a:rPr lang="en-US" sz="2800" i="0" dirty="0"/>
                            <a:t>)</a:t>
                          </a:r>
                        </a:p>
                        <a:p>
                          <a:pPr marL="230188" marR="0" lvl="0" indent="-2301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lang="en-US" sz="2800" i="0">
                                  <a:latin typeface="Cambria Math" panose="02040503050406030204" pitchFamily="18" charset="0"/>
                                </a:rPr>
                                <m:t>¬</m:t>
                              </m:r>
                            </m:oMath>
                          </a14:m>
                          <a:r>
                            <a:rPr lang="en-US" sz="2800" i="0" dirty="0"/>
                            <a:t>B</a:t>
                          </a:r>
                          <a:r>
                            <a:rPr lang="en-US" sz="2800" i="0" baseline="-25000" dirty="0"/>
                            <a:t>1,1 </a:t>
                          </a:r>
                          <a:endParaRPr lang="en-US" sz="2800" i="0" dirty="0">
                            <a:solidFill>
                              <a:srgbClr val="7030A0"/>
                            </a:solidFill>
                          </a:endParaRPr>
                        </a:p>
                      </a:txBody>
                      <a:tcPr/>
                    </a:tc>
                    <a:tc>
                      <a:txBody>
                        <a:bodyPr/>
                        <a:lstStyle/>
                        <a:p>
                          <a:pPr algn="l"/>
                          <a14:m>
                            <m:oMathPara xmlns:m="http://schemas.openxmlformats.org/officeDocument/2006/math">
                              <m:oMathParaPr>
                                <m:jc m:val="left"/>
                              </m:oMathParaPr>
                              <m:oMath xmlns:m="http://schemas.openxmlformats.org/officeDocument/2006/math">
                                <m:r>
                                  <a:rPr lang="en-US" sz="2800" i="0" smtClean="0">
                                    <a:latin typeface="Cambria Math" panose="02040503050406030204" pitchFamily="18" charset="0"/>
                                  </a:rPr>
                                  <m:t>¬</m:t>
                                </m:r>
                                <m:r>
                                  <m:rPr>
                                    <m:nor/>
                                  </m:rPr>
                                  <a:rPr lang="en-US" sz="2800" i="0" dirty="0">
                                    <a:latin typeface="Candara" panose="020E0502030303020204" pitchFamily="34" charset="0"/>
                                  </a:rPr>
                                  <m:t>P</m:t>
                                </m:r>
                                <m:r>
                                  <m:rPr>
                                    <m:nor/>
                                  </m:rPr>
                                  <a:rPr lang="en-US" sz="2800" i="0" baseline="-25000" dirty="0"/>
                                  <m:t>1,2</m:t>
                                </m:r>
                              </m:oMath>
                            </m:oMathPara>
                          </a14:m>
                          <a:endParaRPr lang="en-US" sz="2800" i="0" dirty="0"/>
                        </a:p>
                      </a:txBody>
                      <a:tcPr/>
                    </a:tc>
                    <a:extLst>
                      <a:ext uri="{0D108BD9-81ED-4DB2-BD59-A6C34878D82A}">
                        <a16:rowId xmlns:a16="http://schemas.microsoft.com/office/drawing/2014/main" val="710164735"/>
                      </a:ext>
                    </a:extLst>
                  </a:tr>
                </a:tbl>
              </a:graphicData>
            </a:graphic>
          </p:graphicFrame>
        </mc:Choice>
        <mc:Fallback xmlns="">
          <p:graphicFrame>
            <p:nvGraphicFramePr>
              <p:cNvPr id="5" name="Table 4">
                <a:extLst>
                  <a:ext uri="{FF2B5EF4-FFF2-40B4-BE49-F238E27FC236}">
                    <a16:creationId xmlns:a16="http://schemas.microsoft.com/office/drawing/2014/main" id="{3834DE76-D28B-4C27-801C-370F05003236}"/>
                  </a:ext>
                </a:extLst>
              </p:cNvPr>
              <p:cNvGraphicFramePr>
                <a:graphicFrameLocks noGrp="1"/>
              </p:cNvGraphicFramePr>
              <p:nvPr>
                <p:extLst>
                  <p:ext uri="{D42A27DB-BD31-4B8C-83A1-F6EECF244321}">
                    <p14:modId xmlns:p14="http://schemas.microsoft.com/office/powerpoint/2010/main" val="3758680959"/>
                  </p:ext>
                </p:extLst>
              </p:nvPr>
            </p:nvGraphicFramePr>
            <p:xfrm>
              <a:off x="3048000" y="1222950"/>
              <a:ext cx="5842318" cy="1463040"/>
            </p:xfrm>
            <a:graphic>
              <a:graphicData uri="http://schemas.openxmlformats.org/drawingml/2006/table">
                <a:tbl>
                  <a:tblPr firstRow="1" bandRow="1">
                    <a:tableStyleId>{93296810-A885-4BE3-A3E7-6D5BEEA58F35}</a:tableStyleId>
                  </a:tblPr>
                  <a:tblGrid>
                    <a:gridCol w="3733800">
                      <a:extLst>
                        <a:ext uri="{9D8B030D-6E8A-4147-A177-3AD203B41FA5}">
                          <a16:colId xmlns:a16="http://schemas.microsoft.com/office/drawing/2014/main" val="527413465"/>
                        </a:ext>
                      </a:extLst>
                    </a:gridCol>
                    <a:gridCol w="2108518">
                      <a:extLst>
                        <a:ext uri="{9D8B030D-6E8A-4147-A177-3AD203B41FA5}">
                          <a16:colId xmlns:a16="http://schemas.microsoft.com/office/drawing/2014/main" val="874459737"/>
                        </a:ext>
                      </a:extLst>
                    </a:gridCol>
                  </a:tblGrid>
                  <a:tr h="518160">
                    <a:tc>
                      <a:txBody>
                        <a:bodyPr/>
                        <a:lstStyle/>
                        <a:p>
                          <a:pPr algn="l"/>
                          <a:r>
                            <a:rPr lang="en-US" sz="2800" i="0" dirty="0">
                              <a:latin typeface="Candara" panose="020E0502030303020204" pitchFamily="34" charset="0"/>
                            </a:rPr>
                            <a:t>KB</a:t>
                          </a:r>
                        </a:p>
                      </a:txBody>
                      <a:tcPr/>
                    </a:tc>
                    <a:tc>
                      <a:txBody>
                        <a:bodyPr/>
                        <a:lstStyle/>
                        <a:p>
                          <a:endParaRPr lang="en-US"/>
                        </a:p>
                      </a:txBody>
                      <a:tcPr>
                        <a:blipFill>
                          <a:blip r:embed="rId2"/>
                          <a:stretch>
                            <a:fillRect l="-178313" t="-12195" r="-1205" b="-217073"/>
                          </a:stretch>
                        </a:blipFill>
                      </a:tcPr>
                    </a:tc>
                    <a:extLst>
                      <a:ext uri="{0D108BD9-81ED-4DB2-BD59-A6C34878D82A}">
                        <a16:rowId xmlns:a16="http://schemas.microsoft.com/office/drawing/2014/main" val="1157161563"/>
                      </a:ext>
                    </a:extLst>
                  </a:tr>
                  <a:tr h="944880">
                    <a:tc>
                      <a:txBody>
                        <a:bodyPr/>
                        <a:lstStyle/>
                        <a:p>
                          <a:endParaRPr lang="en-US"/>
                        </a:p>
                      </a:txBody>
                      <a:tcPr>
                        <a:blipFill>
                          <a:blip r:embed="rId2"/>
                          <a:stretch>
                            <a:fillRect l="-339" t="-61333" r="-56949" b="-18667"/>
                          </a:stretch>
                        </a:blipFill>
                      </a:tcPr>
                    </a:tc>
                    <a:tc>
                      <a:txBody>
                        <a:bodyPr/>
                        <a:lstStyle/>
                        <a:p>
                          <a:endParaRPr lang="en-US"/>
                        </a:p>
                      </a:txBody>
                      <a:tcPr>
                        <a:blipFill>
                          <a:blip r:embed="rId2"/>
                          <a:stretch>
                            <a:fillRect l="-178313" t="-61333" r="-1205" b="-18667"/>
                          </a:stretch>
                        </a:blipFill>
                      </a:tcPr>
                    </a:tc>
                    <a:extLst>
                      <a:ext uri="{0D108BD9-81ED-4DB2-BD59-A6C34878D82A}">
                        <a16:rowId xmlns:a16="http://schemas.microsoft.com/office/drawing/2014/main" val="710164735"/>
                      </a:ext>
                    </a:extLst>
                  </a:tr>
                </a:tbl>
              </a:graphicData>
            </a:graphic>
          </p:graphicFrame>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8482869-70BE-411B-98D8-140325639C9A}"/>
                  </a:ext>
                </a:extLst>
              </p:cNvPr>
              <p:cNvSpPr/>
              <p:nvPr/>
            </p:nvSpPr>
            <p:spPr>
              <a:xfrm>
                <a:off x="1990725" y="2845189"/>
                <a:ext cx="8252460" cy="830997"/>
              </a:xfrm>
              <a:prstGeom prst="rect">
                <a:avLst/>
              </a:prstGeom>
            </p:spPr>
            <p:txBody>
              <a:bodyPr wrap="square">
                <a:spAutoFit/>
              </a:bodyPr>
              <a:lstStyle/>
              <a:p>
                <a:pPr algn="ctr"/>
                <a14:m>
                  <m:oMath xmlns:m="http://schemas.openxmlformats.org/officeDocument/2006/math">
                    <m:r>
                      <m:rPr>
                        <m:nor/>
                      </m:rPr>
                      <a:rPr lang="en-US" sz="2400" dirty="0">
                        <a:solidFill>
                          <a:srgbClr val="7030A0"/>
                        </a:solidFill>
                        <a:latin typeface="Candara" panose="020E0502030303020204" pitchFamily="34" charset="0"/>
                        <a:cs typeface="Calibri" panose="020F0502020204030204" pitchFamily="34" charset="0"/>
                      </a:rPr>
                      <m:t>KB</m:t>
                    </m:r>
                    <m:r>
                      <a:rPr lang="en-US" sz="2400" dirty="0">
                        <a:solidFill>
                          <a:srgbClr val="7030A0"/>
                        </a:solidFill>
                        <a:latin typeface="Cambria Math" panose="02040503050406030204" pitchFamily="18" charset="0"/>
                      </a:rPr>
                      <m:t>∧</m:t>
                    </m:r>
                    <m:r>
                      <a:rPr lang="en-US" sz="2400">
                        <a:solidFill>
                          <a:srgbClr val="7030A0"/>
                        </a:solidFill>
                        <a:latin typeface="Cambria Math" panose="02040503050406030204" pitchFamily="18" charset="0"/>
                      </a:rPr>
                      <m:t>¬</m:t>
                    </m:r>
                    <m:r>
                      <m:rPr>
                        <m:sty m:val="p"/>
                      </m:rPr>
                      <a:rPr lang="en-US" sz="2400" dirty="0">
                        <a:solidFill>
                          <a:srgbClr val="7030A0"/>
                        </a:solidFill>
                        <a:latin typeface="Cambria Math" panose="02040503050406030204" pitchFamily="18" charset="0"/>
                        <a:ea typeface="Cambria Math" panose="02040503050406030204" pitchFamily="18" charset="0"/>
                      </a:rPr>
                      <m:t>α</m:t>
                    </m:r>
                  </m:oMath>
                </a14:m>
                <a:r>
                  <a:rPr lang="en-US" sz="2400" dirty="0">
                    <a:latin typeface="Candara" panose="020E0502030303020204" pitchFamily="34" charset="0"/>
                    <a:cs typeface="Calibri" panose="020F0502020204030204" pitchFamily="34" charset="0"/>
                  </a:rPr>
                  <a:t>:  </a:t>
                </a:r>
              </a:p>
              <a:p>
                <a:pPr algn="ctr"/>
                <a:r>
                  <a:rPr lang="en-US" sz="2400" dirty="0">
                    <a:solidFill>
                      <a:srgbClr val="7030A0"/>
                    </a:solidFill>
                    <a:latin typeface="Candara" panose="020E0502030303020204" pitchFamily="34" charset="0"/>
                    <a:cs typeface="Calibri" panose="020F0502020204030204" pitchFamily="34" charset="0"/>
                  </a:rPr>
                  <a:t>(</a:t>
                </a:r>
                <a14:m>
                  <m:oMath xmlns:m="http://schemas.openxmlformats.org/officeDocument/2006/math">
                    <m:r>
                      <a:rPr lang="en-US" sz="2400">
                        <a:solidFill>
                          <a:srgbClr val="7030A0"/>
                        </a:solidFill>
                        <a:latin typeface="Cambria Math" panose="02040503050406030204" pitchFamily="18" charset="0"/>
                      </a:rPr>
                      <m:t>¬</m:t>
                    </m:r>
                  </m:oMath>
                </a14:m>
                <a:r>
                  <a:rPr lang="en-US" sz="2400" dirty="0">
                    <a:solidFill>
                      <a:srgbClr val="7030A0"/>
                    </a:solidFill>
                    <a:latin typeface="Candara" panose="020E0502030303020204" pitchFamily="34" charset="0"/>
                    <a:cs typeface="Calibri" panose="020F0502020204030204" pitchFamily="34" charset="0"/>
                  </a:rPr>
                  <a:t>B</a:t>
                </a:r>
                <a:r>
                  <a:rPr lang="en-US" sz="2400" baseline="-25000" dirty="0">
                    <a:solidFill>
                      <a:srgbClr val="7030A0"/>
                    </a:solidFill>
                    <a:latin typeface="Candara" panose="020E0502030303020204" pitchFamily="34" charset="0"/>
                    <a:cs typeface="Calibri" panose="020F0502020204030204" pitchFamily="34" charset="0"/>
                  </a:rPr>
                  <a:t>1,1 </a:t>
                </a:r>
                <a14:m>
                  <m:oMath xmlns:m="http://schemas.openxmlformats.org/officeDocument/2006/math">
                    <m:r>
                      <a:rPr lang="en-US" sz="2400" dirty="0">
                        <a:solidFill>
                          <a:srgbClr val="7030A0"/>
                        </a:solidFill>
                        <a:latin typeface="Cambria Math" panose="02040503050406030204" pitchFamily="18" charset="0"/>
                      </a:rPr>
                      <m:t>∨</m:t>
                    </m:r>
                  </m:oMath>
                </a14:m>
                <a:r>
                  <a:rPr lang="en-US" sz="2400" dirty="0">
                    <a:solidFill>
                      <a:srgbClr val="7030A0"/>
                    </a:solidFill>
                    <a:latin typeface="Candara" panose="020E0502030303020204" pitchFamily="34" charset="0"/>
                    <a:cs typeface="Calibri" panose="020F0502020204030204" pitchFamily="34" charset="0"/>
                  </a:rPr>
                  <a:t> P</a:t>
                </a:r>
                <a:r>
                  <a:rPr lang="en-US" sz="2400" baseline="-25000" dirty="0">
                    <a:solidFill>
                      <a:srgbClr val="7030A0"/>
                    </a:solidFill>
                    <a:latin typeface="Candara" panose="020E0502030303020204" pitchFamily="34" charset="0"/>
                    <a:cs typeface="Calibri" panose="020F0502020204030204" pitchFamily="34" charset="0"/>
                  </a:rPr>
                  <a:t>1,2</a:t>
                </a:r>
                <a:r>
                  <a:rPr lang="en-US" sz="24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a:rPr lang="en-US" sz="2400" dirty="0">
                        <a:solidFill>
                          <a:srgbClr val="7030A0"/>
                        </a:solidFill>
                        <a:latin typeface="Cambria Math" panose="02040503050406030204" pitchFamily="18" charset="0"/>
                      </a:rPr>
                      <m:t>∨</m:t>
                    </m:r>
                    <m:r>
                      <m:rPr>
                        <m:nor/>
                      </m:rPr>
                      <a:rPr lang="en-US" sz="2400" dirty="0">
                        <a:solidFill>
                          <a:srgbClr val="7030A0"/>
                        </a:solidFill>
                        <a:latin typeface="Candara" panose="020E0502030303020204" pitchFamily="34" charset="0"/>
                        <a:cs typeface="Calibri" panose="020F0502020204030204" pitchFamily="34" charset="0"/>
                      </a:rPr>
                      <m:t>P</m:t>
                    </m:r>
                    <m:r>
                      <m:rPr>
                        <m:nor/>
                      </m:rPr>
                      <a:rPr lang="en-US" sz="2400" baseline="-25000" dirty="0">
                        <a:solidFill>
                          <a:srgbClr val="7030A0"/>
                        </a:solidFill>
                        <a:latin typeface="Candara" panose="020E0502030303020204" pitchFamily="34" charset="0"/>
                        <a:cs typeface="Calibri" panose="020F0502020204030204" pitchFamily="34" charset="0"/>
                      </a:rPr>
                      <m:t>2,1</m:t>
                    </m:r>
                  </m:oMath>
                </a14:m>
                <a:r>
                  <a:rPr lang="en-US" sz="24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a:rPr lang="en-US" sz="2400" dirty="0">
                        <a:solidFill>
                          <a:srgbClr val="7030A0"/>
                        </a:solidFill>
                        <a:latin typeface="Cambria Math" panose="02040503050406030204" pitchFamily="18" charset="0"/>
                      </a:rPr>
                      <m:t>∧</m:t>
                    </m:r>
                  </m:oMath>
                </a14:m>
                <a:r>
                  <a:rPr lang="en-US" sz="24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a:rPr lang="en-US" sz="2400">
                        <a:solidFill>
                          <a:srgbClr val="7030A0"/>
                        </a:solidFill>
                        <a:latin typeface="Cambria Math" panose="02040503050406030204" pitchFamily="18" charset="0"/>
                      </a:rPr>
                      <m:t>¬</m:t>
                    </m:r>
                    <m:r>
                      <m:rPr>
                        <m:nor/>
                      </m:rPr>
                      <a:rPr lang="en-US" sz="2400" dirty="0">
                        <a:solidFill>
                          <a:srgbClr val="7030A0"/>
                        </a:solidFill>
                        <a:latin typeface="Candara" panose="020E0502030303020204" pitchFamily="34" charset="0"/>
                        <a:cs typeface="Calibri" panose="020F0502020204030204" pitchFamily="34" charset="0"/>
                      </a:rPr>
                      <m:t>P</m:t>
                    </m:r>
                    <m:r>
                      <m:rPr>
                        <m:nor/>
                      </m:rPr>
                      <a:rPr lang="en-US" sz="2400" baseline="-25000" dirty="0">
                        <a:solidFill>
                          <a:srgbClr val="7030A0"/>
                        </a:solidFill>
                        <a:latin typeface="Candara" panose="020E0502030303020204" pitchFamily="34" charset="0"/>
                        <a:cs typeface="Calibri" panose="020F0502020204030204" pitchFamily="34" charset="0"/>
                      </a:rPr>
                      <m:t>1,2</m:t>
                    </m:r>
                    <m:r>
                      <a:rPr lang="en-US" sz="2400" dirty="0">
                        <a:solidFill>
                          <a:srgbClr val="7030A0"/>
                        </a:solidFill>
                        <a:latin typeface="Cambria Math" panose="02040503050406030204" pitchFamily="18" charset="0"/>
                      </a:rPr>
                      <m:t>∨</m:t>
                    </m:r>
                    <m:r>
                      <m:rPr>
                        <m:nor/>
                      </m:rPr>
                      <a:rPr lang="en-US" sz="2400" dirty="0">
                        <a:solidFill>
                          <a:srgbClr val="7030A0"/>
                        </a:solidFill>
                        <a:latin typeface="Candara" panose="020E0502030303020204" pitchFamily="34" charset="0"/>
                        <a:cs typeface="Calibri" panose="020F0502020204030204" pitchFamily="34" charset="0"/>
                      </a:rPr>
                      <m:t>B</m:t>
                    </m:r>
                    <m:r>
                      <m:rPr>
                        <m:nor/>
                      </m:rPr>
                      <a:rPr lang="en-US" sz="2400" baseline="-25000" dirty="0">
                        <a:solidFill>
                          <a:srgbClr val="7030A0"/>
                        </a:solidFill>
                        <a:latin typeface="Candara" panose="020E0502030303020204" pitchFamily="34" charset="0"/>
                        <a:cs typeface="Calibri" panose="020F0502020204030204" pitchFamily="34" charset="0"/>
                      </a:rPr>
                      <m:t>1,1</m:t>
                    </m:r>
                  </m:oMath>
                </a14:m>
                <a:r>
                  <a:rPr lang="en-US" sz="24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a:rPr lang="en-US" sz="2400" dirty="0">
                        <a:solidFill>
                          <a:srgbClr val="7030A0"/>
                        </a:solidFill>
                        <a:latin typeface="Cambria Math" panose="02040503050406030204" pitchFamily="18" charset="0"/>
                      </a:rPr>
                      <m:t>∧</m:t>
                    </m:r>
                  </m:oMath>
                </a14:m>
                <a:r>
                  <a:rPr lang="en-US" sz="24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a:rPr lang="en-US" sz="2400">
                        <a:solidFill>
                          <a:srgbClr val="7030A0"/>
                        </a:solidFill>
                        <a:latin typeface="Cambria Math" panose="02040503050406030204" pitchFamily="18" charset="0"/>
                      </a:rPr>
                      <m:t>¬</m:t>
                    </m:r>
                    <m:r>
                      <m:rPr>
                        <m:nor/>
                      </m:rPr>
                      <a:rPr lang="en-US" sz="2400" dirty="0">
                        <a:solidFill>
                          <a:srgbClr val="7030A0"/>
                        </a:solidFill>
                        <a:latin typeface="Candara" panose="020E0502030303020204" pitchFamily="34" charset="0"/>
                        <a:cs typeface="Calibri" panose="020F0502020204030204" pitchFamily="34" charset="0"/>
                      </a:rPr>
                      <m:t>P</m:t>
                    </m:r>
                    <m:r>
                      <m:rPr>
                        <m:nor/>
                      </m:rPr>
                      <a:rPr lang="en-US" sz="2400" baseline="-25000" dirty="0">
                        <a:solidFill>
                          <a:srgbClr val="7030A0"/>
                        </a:solidFill>
                        <a:latin typeface="Candara" panose="020E0502030303020204" pitchFamily="34" charset="0"/>
                        <a:cs typeface="Calibri" panose="020F0502020204030204" pitchFamily="34" charset="0"/>
                      </a:rPr>
                      <m:t>2,1</m:t>
                    </m:r>
                    <m:r>
                      <a:rPr lang="en-US" sz="2400" dirty="0">
                        <a:solidFill>
                          <a:srgbClr val="7030A0"/>
                        </a:solidFill>
                        <a:latin typeface="Cambria Math" panose="02040503050406030204" pitchFamily="18" charset="0"/>
                      </a:rPr>
                      <m:t>∨</m:t>
                    </m:r>
                    <m:r>
                      <m:rPr>
                        <m:nor/>
                      </m:rPr>
                      <a:rPr lang="en-US" sz="2400" dirty="0">
                        <a:solidFill>
                          <a:srgbClr val="7030A0"/>
                        </a:solidFill>
                        <a:latin typeface="Candara" panose="020E0502030303020204" pitchFamily="34" charset="0"/>
                        <a:cs typeface="Calibri" panose="020F0502020204030204" pitchFamily="34" charset="0"/>
                      </a:rPr>
                      <m:t>B</m:t>
                    </m:r>
                    <m:r>
                      <m:rPr>
                        <m:nor/>
                      </m:rPr>
                      <a:rPr lang="en-US" sz="2400" baseline="-25000" dirty="0">
                        <a:solidFill>
                          <a:srgbClr val="7030A0"/>
                        </a:solidFill>
                        <a:latin typeface="Candara" panose="020E0502030303020204" pitchFamily="34" charset="0"/>
                        <a:cs typeface="Calibri" panose="020F0502020204030204" pitchFamily="34" charset="0"/>
                      </a:rPr>
                      <m:t>1,1</m:t>
                    </m:r>
                  </m:oMath>
                </a14:m>
                <a:r>
                  <a:rPr lang="en-US" sz="2400" dirty="0">
                    <a:solidFill>
                      <a:srgbClr val="7030A0"/>
                    </a:solidFill>
                    <a:latin typeface="Candara" panose="020E0502030303020204" pitchFamily="34" charset="0"/>
                    <a:cs typeface="Calibri" panose="020F0502020204030204" pitchFamily="34" charset="0"/>
                  </a:rPr>
                  <a:t>)</a:t>
                </a:r>
                <a:r>
                  <a:rPr lang="en-US" sz="2400" dirty="0">
                    <a:solidFill>
                      <a:srgbClr val="7030A0"/>
                    </a:solidFill>
                    <a:latin typeface="Candara" panose="020E0502030303020204" pitchFamily="34" charset="0"/>
                  </a:rPr>
                  <a:t> </a:t>
                </a:r>
                <a14:m>
                  <m:oMath xmlns:m="http://schemas.openxmlformats.org/officeDocument/2006/math">
                    <m:r>
                      <a:rPr lang="en-US" sz="2400" dirty="0">
                        <a:solidFill>
                          <a:srgbClr val="7030A0"/>
                        </a:solidFill>
                        <a:latin typeface="Cambria Math" panose="02040503050406030204" pitchFamily="18" charset="0"/>
                      </a:rPr>
                      <m:t>∧</m:t>
                    </m:r>
                    <m:r>
                      <a:rPr lang="en-US" sz="2400">
                        <a:solidFill>
                          <a:srgbClr val="7030A0"/>
                        </a:solidFill>
                        <a:latin typeface="Cambria Math" panose="02040503050406030204" pitchFamily="18" charset="0"/>
                      </a:rPr>
                      <m:t>¬</m:t>
                    </m:r>
                  </m:oMath>
                </a14:m>
                <a:r>
                  <a:rPr lang="en-US" sz="2400" dirty="0">
                    <a:solidFill>
                      <a:srgbClr val="7030A0"/>
                    </a:solidFill>
                    <a:latin typeface="Candara" panose="020E0502030303020204" pitchFamily="34" charset="0"/>
                    <a:cs typeface="Calibri" panose="020F0502020204030204" pitchFamily="34" charset="0"/>
                  </a:rPr>
                  <a:t>B</a:t>
                </a:r>
                <a:r>
                  <a:rPr lang="en-US" sz="2400" baseline="-25000" dirty="0">
                    <a:solidFill>
                      <a:srgbClr val="7030A0"/>
                    </a:solidFill>
                    <a:latin typeface="Candara" panose="020E0502030303020204" pitchFamily="34" charset="0"/>
                    <a:cs typeface="Calibri" panose="020F0502020204030204" pitchFamily="34" charset="0"/>
                  </a:rPr>
                  <a:t>1,1</a:t>
                </a:r>
                <a:r>
                  <a:rPr lang="en-US" sz="24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a:rPr lang="en-US" sz="2400" dirty="0">
                        <a:solidFill>
                          <a:srgbClr val="7030A0"/>
                        </a:solidFill>
                        <a:latin typeface="Cambria Math" panose="02040503050406030204" pitchFamily="18" charset="0"/>
                      </a:rPr>
                      <m:t>∧</m:t>
                    </m:r>
                    <m:r>
                      <m:rPr>
                        <m:nor/>
                      </m:rPr>
                      <a:rPr lang="en-US" sz="2400" dirty="0">
                        <a:solidFill>
                          <a:srgbClr val="7030A0"/>
                        </a:solidFill>
                        <a:latin typeface="Candara" panose="020E0502030303020204" pitchFamily="34" charset="0"/>
                        <a:cs typeface="Calibri" panose="020F0502020204030204" pitchFamily="34" charset="0"/>
                      </a:rPr>
                      <m:t>P</m:t>
                    </m:r>
                    <m:r>
                      <m:rPr>
                        <m:nor/>
                      </m:rPr>
                      <a:rPr lang="en-US" sz="2400" baseline="-25000" dirty="0">
                        <a:solidFill>
                          <a:srgbClr val="7030A0"/>
                        </a:solidFill>
                        <a:latin typeface="Candara" panose="020E0502030303020204" pitchFamily="34" charset="0"/>
                        <a:cs typeface="Calibri" panose="020F0502020204030204" pitchFamily="34" charset="0"/>
                      </a:rPr>
                      <m:t>1,2</m:t>
                    </m:r>
                  </m:oMath>
                </a14:m>
                <a:endParaRPr lang="en-US" sz="2400" dirty="0">
                  <a:latin typeface="Candara" panose="020E0502030303020204" pitchFamily="34" charset="0"/>
                  <a:cs typeface="Calibri" panose="020F0502020204030204" pitchFamily="34" charset="0"/>
                </a:endParaRPr>
              </a:p>
            </p:txBody>
          </p:sp>
        </mc:Choice>
        <mc:Fallback xmlns="">
          <p:sp>
            <p:nvSpPr>
              <p:cNvPr id="7" name="Rectangle 6">
                <a:extLst>
                  <a:ext uri="{FF2B5EF4-FFF2-40B4-BE49-F238E27FC236}">
                    <a16:creationId xmlns:a16="http://schemas.microsoft.com/office/drawing/2014/main" id="{68482869-70BE-411B-98D8-140325639C9A}"/>
                  </a:ext>
                </a:extLst>
              </p:cNvPr>
              <p:cNvSpPr>
                <a:spLocks noRot="1" noChangeAspect="1" noMove="1" noResize="1" noEditPoints="1" noAdjustHandles="1" noChangeArrowheads="1" noChangeShapeType="1" noTextEdit="1"/>
              </p:cNvSpPr>
              <p:nvPr/>
            </p:nvSpPr>
            <p:spPr>
              <a:xfrm>
                <a:off x="1990725" y="2845189"/>
                <a:ext cx="8252460" cy="830997"/>
              </a:xfrm>
              <a:prstGeom prst="rect">
                <a:avLst/>
              </a:prstGeom>
              <a:blipFill>
                <a:blip r:embed="rId4"/>
                <a:stretch>
                  <a:fillRect t="-4545" b="-15152"/>
                </a:stretch>
              </a:blipFill>
            </p:spPr>
            <p:txBody>
              <a:bodyPr/>
              <a:lstStyle/>
              <a:p>
                <a:r>
                  <a:rPr lang="en-US">
                    <a:noFill/>
                  </a:rPr>
                  <a:t> </a:t>
                </a:r>
              </a:p>
            </p:txBody>
          </p:sp>
        </mc:Fallback>
      </mc:AlternateContent>
      <p:pic>
        <p:nvPicPr>
          <p:cNvPr id="9" name="Picture 8" descr="Diagram&#10;&#10;Description automatically generated">
            <a:extLst>
              <a:ext uri="{FF2B5EF4-FFF2-40B4-BE49-F238E27FC236}">
                <a16:creationId xmlns:a16="http://schemas.microsoft.com/office/drawing/2014/main" id="{241C29D3-D4BF-2E46-BEF5-7BC698A0D532}"/>
              </a:ext>
            </a:extLst>
          </p:cNvPr>
          <p:cNvPicPr>
            <a:picLocks noChangeAspect="1"/>
          </p:cNvPicPr>
          <p:nvPr/>
        </p:nvPicPr>
        <p:blipFill>
          <a:blip r:embed="rId5"/>
          <a:stretch>
            <a:fillRect/>
          </a:stretch>
        </p:blipFill>
        <p:spPr>
          <a:xfrm>
            <a:off x="1066800" y="4267200"/>
            <a:ext cx="9343977" cy="1851959"/>
          </a:xfrm>
          <a:prstGeom prst="rect">
            <a:avLst/>
          </a:prstGeom>
        </p:spPr>
      </p:pic>
    </p:spTree>
    <p:extLst>
      <p:ext uri="{BB962C8B-B14F-4D97-AF65-F5344CB8AC3E}">
        <p14:creationId xmlns:p14="http://schemas.microsoft.com/office/powerpoint/2010/main" val="299783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4D62B-8009-4FBF-8306-D5D676DB6A4E}"/>
              </a:ext>
            </a:extLst>
          </p:cNvPr>
          <p:cNvSpPr>
            <a:spLocks noGrp="1"/>
          </p:cNvSpPr>
          <p:nvPr>
            <p:ph type="title"/>
          </p:nvPr>
        </p:nvSpPr>
        <p:spPr/>
        <p:txBody>
          <a:bodyPr/>
          <a:lstStyle/>
          <a:p>
            <a:r>
              <a:rPr lang="en-US" dirty="0"/>
              <a:t>Quiz</a:t>
            </a:r>
          </a:p>
        </p:txBody>
      </p:sp>
      <p:sp>
        <p:nvSpPr>
          <p:cNvPr id="3" name="Slide Number Placeholder 2">
            <a:extLst>
              <a:ext uri="{FF2B5EF4-FFF2-40B4-BE49-F238E27FC236}">
                <a16:creationId xmlns:a16="http://schemas.microsoft.com/office/drawing/2014/main" id="{E3D7EBFD-6FFD-45DB-ABC4-057C99E20FA6}"/>
              </a:ext>
            </a:extLst>
          </p:cNvPr>
          <p:cNvSpPr>
            <a:spLocks noGrp="1"/>
          </p:cNvSpPr>
          <p:nvPr>
            <p:ph type="sldNum" sz="quarter" idx="12"/>
          </p:nvPr>
        </p:nvSpPr>
        <p:spPr/>
        <p:txBody>
          <a:bodyPr/>
          <a:lstStyle/>
          <a:p>
            <a:pPr>
              <a:defRPr/>
            </a:pPr>
            <a:fld id="{14DEAD52-71AB-4B9A-8984-E0E28FAD1E9A}" type="slidenum">
              <a:rPr lang="en-US" smtClean="0"/>
              <a:pPr>
                <a:defRPr/>
              </a:pPr>
              <a:t>42</a:t>
            </a:fld>
            <a:endParaRPr lang="en-US" dirty="0"/>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76C98BD4-557D-1E4C-98BF-A3EEB9CCFC3C}"/>
                  </a:ext>
                </a:extLst>
              </p:cNvPr>
              <p:cNvGraphicFramePr>
                <a:graphicFrameLocks noGrp="1"/>
              </p:cNvGraphicFramePr>
              <p:nvPr>
                <p:extLst>
                  <p:ext uri="{D42A27DB-BD31-4B8C-83A1-F6EECF244321}">
                    <p14:modId xmlns:p14="http://schemas.microsoft.com/office/powerpoint/2010/main" val="730762014"/>
                  </p:ext>
                </p:extLst>
              </p:nvPr>
            </p:nvGraphicFramePr>
            <p:xfrm>
              <a:off x="4724978" y="1130292"/>
              <a:ext cx="2434972" cy="1889760"/>
            </p:xfrm>
            <a:graphic>
              <a:graphicData uri="http://schemas.openxmlformats.org/drawingml/2006/table">
                <a:tbl>
                  <a:tblPr firstRow="1" bandRow="1">
                    <a:tableStyleId>{93296810-A885-4BE3-A3E7-6D5BEEA58F35}</a:tableStyleId>
                  </a:tblPr>
                  <a:tblGrid>
                    <a:gridCol w="1688529">
                      <a:extLst>
                        <a:ext uri="{9D8B030D-6E8A-4147-A177-3AD203B41FA5}">
                          <a16:colId xmlns:a16="http://schemas.microsoft.com/office/drawing/2014/main" val="527413465"/>
                        </a:ext>
                      </a:extLst>
                    </a:gridCol>
                    <a:gridCol w="746443">
                      <a:extLst>
                        <a:ext uri="{9D8B030D-6E8A-4147-A177-3AD203B41FA5}">
                          <a16:colId xmlns:a16="http://schemas.microsoft.com/office/drawing/2014/main" val="874459737"/>
                        </a:ext>
                      </a:extLst>
                    </a:gridCol>
                  </a:tblGrid>
                  <a:tr h="370840">
                    <a:tc>
                      <a:txBody>
                        <a:bodyPr/>
                        <a:lstStyle/>
                        <a:p>
                          <a:pPr algn="l"/>
                          <a:r>
                            <a:rPr lang="en-US" sz="2800" i="0" dirty="0">
                              <a:latin typeface="Candara" panose="020E0502030303020204" pitchFamily="34" charset="0"/>
                            </a:rPr>
                            <a:t>KB</a:t>
                          </a:r>
                        </a:p>
                      </a:txBody>
                      <a:tcPr/>
                    </a:tc>
                    <a:tc>
                      <a:txBody>
                        <a:bodyPr/>
                        <a:lstStyle/>
                        <a:p>
                          <a:pPr algn="l"/>
                          <a14:m>
                            <m:oMathPara xmlns:m="http://schemas.openxmlformats.org/officeDocument/2006/math">
                              <m:oMathParaPr>
                                <m:jc m:val="left"/>
                              </m:oMathParaPr>
                              <m:oMath xmlns:m="http://schemas.openxmlformats.org/officeDocument/2006/math">
                                <m:r>
                                  <m:rPr>
                                    <m:sty m:val="p"/>
                                  </m:rPr>
                                  <a:rPr lang="en-US" sz="2800" i="0" dirty="0" smtClean="0">
                                    <a:latin typeface="Cambria Math" panose="02040503050406030204" pitchFamily="18" charset="0"/>
                                  </a:rPr>
                                  <m:t>α</m:t>
                                </m:r>
                              </m:oMath>
                            </m:oMathPara>
                          </a14:m>
                          <a:endParaRPr lang="en-US" sz="2800" i="0" dirty="0">
                            <a:latin typeface="Candara" panose="020E0502030303020204" pitchFamily="34" charset="0"/>
                          </a:endParaRPr>
                        </a:p>
                      </a:txBody>
                      <a:tcPr/>
                    </a:tc>
                    <a:extLst>
                      <a:ext uri="{0D108BD9-81ED-4DB2-BD59-A6C34878D82A}">
                        <a16:rowId xmlns:a16="http://schemas.microsoft.com/office/drawing/2014/main" val="1157161563"/>
                      </a:ext>
                    </a:extLst>
                  </a:tr>
                  <a:tr h="370840">
                    <a:tc>
                      <a:txBody>
                        <a:bodyPr/>
                        <a:lstStyle/>
                        <a:p>
                          <a:pPr marL="230188" marR="0" lvl="0" indent="-2301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i="0" dirty="0">
                              <a:latin typeface="Candara" panose="020E0502030303020204" pitchFamily="34" charset="0"/>
                            </a:rPr>
                            <a:t>P </a:t>
                          </a:r>
                          <a14:m>
                            <m:oMath xmlns:m="http://schemas.openxmlformats.org/officeDocument/2006/math">
                              <m:r>
                                <a:rPr lang="en-US" sz="2800" i="0" dirty="0">
                                  <a:latin typeface="Cambria Math" panose="02040503050406030204" pitchFamily="18" charset="0"/>
                                </a:rPr>
                                <m:t>∨</m:t>
                              </m:r>
                            </m:oMath>
                          </a14:m>
                          <a:r>
                            <a:rPr lang="en-US" sz="2800" i="0" dirty="0">
                              <a:latin typeface="Candara" panose="020E0502030303020204" pitchFamily="34" charset="0"/>
                            </a:rPr>
                            <a:t> Q</a:t>
                          </a:r>
                        </a:p>
                        <a:p>
                          <a:pPr marL="230188" marR="0" lvl="0" indent="-2301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i="0" dirty="0">
                              <a:solidFill>
                                <a:schemeClr val="tx1"/>
                              </a:solidFill>
                              <a:latin typeface="Candara" panose="020E0502030303020204" pitchFamily="34" charset="0"/>
                            </a:rPr>
                            <a:t>R </a:t>
                          </a:r>
                          <a14:m>
                            <m:oMath xmlns:m="http://schemas.openxmlformats.org/officeDocument/2006/math">
                              <m:r>
                                <a:rPr lang="en-US" sz="2800" i="0" dirty="0">
                                  <a:solidFill>
                                    <a:schemeClr val="tx1"/>
                                  </a:solidFill>
                                  <a:latin typeface="Cambria Math" panose="02040503050406030204" pitchFamily="18" charset="0"/>
                                </a:rPr>
                                <m:t>⇒</m:t>
                              </m:r>
                              <m:r>
                                <a:rPr lang="en-US" sz="2800" i="0" smtClean="0">
                                  <a:latin typeface="Cambria Math" panose="02040503050406030204" pitchFamily="18" charset="0"/>
                                </a:rPr>
                                <m:t>¬</m:t>
                              </m:r>
                              <m:r>
                                <m:rPr>
                                  <m:sty m:val="p"/>
                                </m:rPr>
                                <a:rPr lang="en-US" sz="2800" b="0" i="0" smtClean="0">
                                  <a:latin typeface="Cambria Math" panose="02040503050406030204" pitchFamily="18" charset="0"/>
                                </a:rPr>
                                <m:t>P</m:t>
                              </m:r>
                            </m:oMath>
                          </a14:m>
                          <a:endParaRPr lang="en-US" sz="2800" i="0" dirty="0">
                            <a:solidFill>
                              <a:schemeClr val="tx1"/>
                            </a:solidFill>
                            <a:latin typeface="Candara" panose="020E0502030303020204" pitchFamily="34" charset="0"/>
                          </a:endParaRPr>
                        </a:p>
                        <a:p>
                          <a:pPr marL="230188" marR="0" lvl="0" indent="-2301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i="0" dirty="0">
                              <a:solidFill>
                                <a:schemeClr val="tx1"/>
                              </a:solidFill>
                              <a:latin typeface="Candara" panose="020E0502030303020204" pitchFamily="34" charset="0"/>
                            </a:rPr>
                            <a:t>R </a:t>
                          </a:r>
                          <a14:m>
                            <m:oMath xmlns:m="http://schemas.openxmlformats.org/officeDocument/2006/math">
                              <m:r>
                                <a:rPr lang="en-US" sz="2800" i="0" dirty="0">
                                  <a:solidFill>
                                    <a:schemeClr val="tx1"/>
                                  </a:solidFill>
                                  <a:latin typeface="Cambria Math" panose="02040503050406030204" pitchFamily="18" charset="0"/>
                                </a:rPr>
                                <m:t>⇒</m:t>
                              </m:r>
                              <m:r>
                                <a:rPr lang="en-US" sz="2800" i="0" smtClean="0">
                                  <a:latin typeface="Cambria Math" panose="02040503050406030204" pitchFamily="18" charset="0"/>
                                </a:rPr>
                                <m:t>¬</m:t>
                              </m:r>
                              <m:r>
                                <m:rPr>
                                  <m:sty m:val="p"/>
                                </m:rPr>
                                <a:rPr lang="en-US" sz="2800" b="0" i="0" smtClean="0">
                                  <a:latin typeface="Cambria Math" panose="02040503050406030204" pitchFamily="18" charset="0"/>
                                </a:rPr>
                                <m:t>Q</m:t>
                              </m:r>
                            </m:oMath>
                          </a14:m>
                          <a:endParaRPr lang="en-US" sz="2800" i="0" dirty="0">
                            <a:solidFill>
                              <a:schemeClr val="tx1"/>
                            </a:solidFill>
                            <a:latin typeface="Candara" panose="020E0502030303020204" pitchFamily="34" charset="0"/>
                          </a:endParaRPr>
                        </a:p>
                      </a:txBody>
                      <a:tcPr/>
                    </a:tc>
                    <a:tc>
                      <a:txBody>
                        <a:bodyPr/>
                        <a:lstStyle/>
                        <a:p>
                          <a:pPr algn="l"/>
                          <a14:m>
                            <m:oMathPara xmlns:m="http://schemas.openxmlformats.org/officeDocument/2006/math">
                              <m:oMathParaPr>
                                <m:jc m:val="left"/>
                              </m:oMathParaPr>
                              <m:oMath xmlns:m="http://schemas.openxmlformats.org/officeDocument/2006/math">
                                <m:r>
                                  <a:rPr lang="en-US" sz="2800" i="0" smtClean="0">
                                    <a:latin typeface="Cambria Math" panose="02040503050406030204" pitchFamily="18" charset="0"/>
                                  </a:rPr>
                                  <m:t>¬</m:t>
                                </m:r>
                                <m:r>
                                  <m:rPr>
                                    <m:sty m:val="p"/>
                                  </m:rPr>
                                  <a:rPr lang="en-US" sz="2800" b="0" i="0" smtClean="0">
                                    <a:latin typeface="Cambria Math" panose="02040503050406030204" pitchFamily="18" charset="0"/>
                                  </a:rPr>
                                  <m:t>R</m:t>
                                </m:r>
                              </m:oMath>
                            </m:oMathPara>
                          </a14:m>
                          <a:endParaRPr lang="en-US" sz="2800" i="0" dirty="0">
                            <a:latin typeface="Candara" panose="020E0502030303020204" pitchFamily="34" charset="0"/>
                          </a:endParaRPr>
                        </a:p>
                      </a:txBody>
                      <a:tcPr/>
                    </a:tc>
                    <a:extLst>
                      <a:ext uri="{0D108BD9-81ED-4DB2-BD59-A6C34878D82A}">
                        <a16:rowId xmlns:a16="http://schemas.microsoft.com/office/drawing/2014/main" val="710164735"/>
                      </a:ext>
                    </a:extLst>
                  </a:tr>
                </a:tbl>
              </a:graphicData>
            </a:graphic>
          </p:graphicFrame>
        </mc:Choice>
        <mc:Fallback xmlns="">
          <p:graphicFrame>
            <p:nvGraphicFramePr>
              <p:cNvPr id="6" name="Table 5">
                <a:extLst>
                  <a:ext uri="{FF2B5EF4-FFF2-40B4-BE49-F238E27FC236}">
                    <a16:creationId xmlns:a16="http://schemas.microsoft.com/office/drawing/2014/main" id="{76C98BD4-557D-1E4C-98BF-A3EEB9CCFC3C}"/>
                  </a:ext>
                </a:extLst>
              </p:cNvPr>
              <p:cNvGraphicFramePr>
                <a:graphicFrameLocks noGrp="1"/>
              </p:cNvGraphicFramePr>
              <p:nvPr>
                <p:extLst>
                  <p:ext uri="{D42A27DB-BD31-4B8C-83A1-F6EECF244321}">
                    <p14:modId xmlns:p14="http://schemas.microsoft.com/office/powerpoint/2010/main" val="730762014"/>
                  </p:ext>
                </p:extLst>
              </p:nvPr>
            </p:nvGraphicFramePr>
            <p:xfrm>
              <a:off x="4724978" y="1130292"/>
              <a:ext cx="2434972" cy="1889760"/>
            </p:xfrm>
            <a:graphic>
              <a:graphicData uri="http://schemas.openxmlformats.org/drawingml/2006/table">
                <a:tbl>
                  <a:tblPr firstRow="1" bandRow="1">
                    <a:tableStyleId>{93296810-A885-4BE3-A3E7-6D5BEEA58F35}</a:tableStyleId>
                  </a:tblPr>
                  <a:tblGrid>
                    <a:gridCol w="1688529">
                      <a:extLst>
                        <a:ext uri="{9D8B030D-6E8A-4147-A177-3AD203B41FA5}">
                          <a16:colId xmlns:a16="http://schemas.microsoft.com/office/drawing/2014/main" val="527413465"/>
                        </a:ext>
                      </a:extLst>
                    </a:gridCol>
                    <a:gridCol w="746443">
                      <a:extLst>
                        <a:ext uri="{9D8B030D-6E8A-4147-A177-3AD203B41FA5}">
                          <a16:colId xmlns:a16="http://schemas.microsoft.com/office/drawing/2014/main" val="874459737"/>
                        </a:ext>
                      </a:extLst>
                    </a:gridCol>
                  </a:tblGrid>
                  <a:tr h="518160">
                    <a:tc>
                      <a:txBody>
                        <a:bodyPr/>
                        <a:lstStyle/>
                        <a:p>
                          <a:pPr algn="l"/>
                          <a:r>
                            <a:rPr lang="en-US" sz="2800" i="0" dirty="0">
                              <a:latin typeface="Candara" panose="020E0502030303020204" pitchFamily="34" charset="0"/>
                            </a:rPr>
                            <a:t>KB</a:t>
                          </a:r>
                        </a:p>
                      </a:txBody>
                      <a:tcPr/>
                    </a:tc>
                    <a:tc>
                      <a:txBody>
                        <a:bodyPr/>
                        <a:lstStyle/>
                        <a:p>
                          <a:endParaRPr lang="en-US"/>
                        </a:p>
                      </a:txBody>
                      <a:tcPr>
                        <a:blipFill>
                          <a:blip r:embed="rId4"/>
                          <a:stretch>
                            <a:fillRect l="-227119" t="-9756" r="-3390" b="-297561"/>
                          </a:stretch>
                        </a:blipFill>
                      </a:tcPr>
                    </a:tc>
                    <a:extLst>
                      <a:ext uri="{0D108BD9-81ED-4DB2-BD59-A6C34878D82A}">
                        <a16:rowId xmlns:a16="http://schemas.microsoft.com/office/drawing/2014/main" val="1157161563"/>
                      </a:ext>
                    </a:extLst>
                  </a:tr>
                  <a:tr h="1371600">
                    <a:tc>
                      <a:txBody>
                        <a:bodyPr/>
                        <a:lstStyle/>
                        <a:p>
                          <a:endParaRPr lang="en-US"/>
                        </a:p>
                      </a:txBody>
                      <a:tcPr>
                        <a:blipFill>
                          <a:blip r:embed="rId4"/>
                          <a:stretch>
                            <a:fillRect l="-752" t="-41284" r="-45865" b="-11927"/>
                          </a:stretch>
                        </a:blipFill>
                      </a:tcPr>
                    </a:tc>
                    <a:tc>
                      <a:txBody>
                        <a:bodyPr/>
                        <a:lstStyle/>
                        <a:p>
                          <a:endParaRPr lang="en-US"/>
                        </a:p>
                      </a:txBody>
                      <a:tcPr>
                        <a:blipFill>
                          <a:blip r:embed="rId4"/>
                          <a:stretch>
                            <a:fillRect l="-227119" t="-41284" r="-3390" b="-11927"/>
                          </a:stretch>
                        </a:blipFill>
                      </a:tcPr>
                    </a:tc>
                    <a:extLst>
                      <a:ext uri="{0D108BD9-81ED-4DB2-BD59-A6C34878D82A}">
                        <a16:rowId xmlns:a16="http://schemas.microsoft.com/office/drawing/2014/main" val="710164735"/>
                      </a:ext>
                    </a:extLst>
                  </a:tr>
                </a:tbl>
              </a:graphicData>
            </a:graphic>
          </p:graphicFrame>
        </mc:Fallback>
      </mc:AlternateContent>
    </p:spTree>
    <p:extLst>
      <p:ext uri="{BB962C8B-B14F-4D97-AF65-F5344CB8AC3E}">
        <p14:creationId xmlns:p14="http://schemas.microsoft.com/office/powerpoint/2010/main" val="789040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4D62B-8009-4FBF-8306-D5D676DB6A4E}"/>
              </a:ext>
            </a:extLst>
          </p:cNvPr>
          <p:cNvSpPr>
            <a:spLocks noGrp="1"/>
          </p:cNvSpPr>
          <p:nvPr>
            <p:ph type="title"/>
          </p:nvPr>
        </p:nvSpPr>
        <p:spPr/>
        <p:txBody>
          <a:bodyPr/>
          <a:lstStyle/>
          <a:p>
            <a:r>
              <a:rPr lang="en-US" dirty="0"/>
              <a:t>Quiz: Solution</a:t>
            </a:r>
          </a:p>
        </p:txBody>
      </p:sp>
      <p:sp>
        <p:nvSpPr>
          <p:cNvPr id="3" name="Slide Number Placeholder 2">
            <a:extLst>
              <a:ext uri="{FF2B5EF4-FFF2-40B4-BE49-F238E27FC236}">
                <a16:creationId xmlns:a16="http://schemas.microsoft.com/office/drawing/2014/main" id="{E3D7EBFD-6FFD-45DB-ABC4-057C99E20FA6}"/>
              </a:ext>
            </a:extLst>
          </p:cNvPr>
          <p:cNvSpPr>
            <a:spLocks noGrp="1"/>
          </p:cNvSpPr>
          <p:nvPr>
            <p:ph type="sldNum" sz="quarter" idx="12"/>
          </p:nvPr>
        </p:nvSpPr>
        <p:spPr/>
        <p:txBody>
          <a:bodyPr/>
          <a:lstStyle/>
          <a:p>
            <a:pPr>
              <a:defRPr/>
            </a:pPr>
            <a:fld id="{14DEAD52-71AB-4B9A-8984-E0E28FAD1E9A}" type="slidenum">
              <a:rPr lang="en-US" smtClean="0"/>
              <a:pPr>
                <a:defRPr/>
              </a:pPr>
              <a:t>43</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CB953F0-7A86-E746-A3D3-FEF6769486E0}"/>
                  </a:ext>
                </a:extLst>
              </p:cNvPr>
              <p:cNvGraphicFramePr>
                <a:graphicFrameLocks noGrp="1"/>
              </p:cNvGraphicFramePr>
              <p:nvPr>
                <p:extLst>
                  <p:ext uri="{D42A27DB-BD31-4B8C-83A1-F6EECF244321}">
                    <p14:modId xmlns:p14="http://schemas.microsoft.com/office/powerpoint/2010/main" val="2395784089"/>
                  </p:ext>
                </p:extLst>
              </p:nvPr>
            </p:nvGraphicFramePr>
            <p:xfrm>
              <a:off x="4724978" y="1130292"/>
              <a:ext cx="2434972" cy="1889760"/>
            </p:xfrm>
            <a:graphic>
              <a:graphicData uri="http://schemas.openxmlformats.org/drawingml/2006/table">
                <a:tbl>
                  <a:tblPr firstRow="1" bandRow="1">
                    <a:tableStyleId>{93296810-A885-4BE3-A3E7-6D5BEEA58F35}</a:tableStyleId>
                  </a:tblPr>
                  <a:tblGrid>
                    <a:gridCol w="1688529">
                      <a:extLst>
                        <a:ext uri="{9D8B030D-6E8A-4147-A177-3AD203B41FA5}">
                          <a16:colId xmlns:a16="http://schemas.microsoft.com/office/drawing/2014/main" val="527413465"/>
                        </a:ext>
                      </a:extLst>
                    </a:gridCol>
                    <a:gridCol w="746443">
                      <a:extLst>
                        <a:ext uri="{9D8B030D-6E8A-4147-A177-3AD203B41FA5}">
                          <a16:colId xmlns:a16="http://schemas.microsoft.com/office/drawing/2014/main" val="874459737"/>
                        </a:ext>
                      </a:extLst>
                    </a:gridCol>
                  </a:tblGrid>
                  <a:tr h="370840">
                    <a:tc>
                      <a:txBody>
                        <a:bodyPr/>
                        <a:lstStyle/>
                        <a:p>
                          <a:pPr algn="l"/>
                          <a:r>
                            <a:rPr lang="en-US" sz="2800" i="0" dirty="0">
                              <a:latin typeface="Candara" panose="020E0502030303020204" pitchFamily="34" charset="0"/>
                            </a:rPr>
                            <a:t>KB</a:t>
                          </a:r>
                        </a:p>
                      </a:txBody>
                      <a:tcPr/>
                    </a:tc>
                    <a:tc>
                      <a:txBody>
                        <a:bodyPr/>
                        <a:lstStyle/>
                        <a:p>
                          <a:pPr algn="l"/>
                          <a14:m>
                            <m:oMathPara xmlns:m="http://schemas.openxmlformats.org/officeDocument/2006/math">
                              <m:oMathParaPr>
                                <m:jc m:val="left"/>
                              </m:oMathParaPr>
                              <m:oMath xmlns:m="http://schemas.openxmlformats.org/officeDocument/2006/math">
                                <m:r>
                                  <m:rPr>
                                    <m:sty m:val="p"/>
                                  </m:rPr>
                                  <a:rPr lang="en-US" sz="2800" i="0" dirty="0" smtClean="0">
                                    <a:latin typeface="Cambria Math" panose="02040503050406030204" pitchFamily="18" charset="0"/>
                                  </a:rPr>
                                  <m:t>α</m:t>
                                </m:r>
                              </m:oMath>
                            </m:oMathPara>
                          </a14:m>
                          <a:endParaRPr lang="en-US" sz="2800" i="0" dirty="0">
                            <a:latin typeface="Candara" panose="020E0502030303020204" pitchFamily="34" charset="0"/>
                          </a:endParaRPr>
                        </a:p>
                      </a:txBody>
                      <a:tcPr/>
                    </a:tc>
                    <a:extLst>
                      <a:ext uri="{0D108BD9-81ED-4DB2-BD59-A6C34878D82A}">
                        <a16:rowId xmlns:a16="http://schemas.microsoft.com/office/drawing/2014/main" val="1157161563"/>
                      </a:ext>
                    </a:extLst>
                  </a:tr>
                  <a:tr h="370840">
                    <a:tc>
                      <a:txBody>
                        <a:bodyPr/>
                        <a:lstStyle/>
                        <a:p>
                          <a:pPr marL="230188" marR="0" lvl="0" indent="-2301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i="0" dirty="0">
                              <a:latin typeface="Candara" panose="020E0502030303020204" pitchFamily="34" charset="0"/>
                            </a:rPr>
                            <a:t>P </a:t>
                          </a:r>
                          <a14:m>
                            <m:oMath xmlns:m="http://schemas.openxmlformats.org/officeDocument/2006/math">
                              <m:r>
                                <a:rPr lang="en-US" sz="2800" i="0" dirty="0">
                                  <a:latin typeface="Cambria Math" panose="02040503050406030204" pitchFamily="18" charset="0"/>
                                </a:rPr>
                                <m:t>∨</m:t>
                              </m:r>
                            </m:oMath>
                          </a14:m>
                          <a:r>
                            <a:rPr lang="en-US" sz="2800" i="0" dirty="0">
                              <a:latin typeface="Candara" panose="020E0502030303020204" pitchFamily="34" charset="0"/>
                            </a:rPr>
                            <a:t> Q</a:t>
                          </a:r>
                        </a:p>
                        <a:p>
                          <a:pPr marL="230188" marR="0" lvl="0" indent="-2301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i="0" dirty="0">
                              <a:solidFill>
                                <a:schemeClr val="tx1"/>
                              </a:solidFill>
                              <a:latin typeface="Candara" panose="020E0502030303020204" pitchFamily="34" charset="0"/>
                            </a:rPr>
                            <a:t>R </a:t>
                          </a:r>
                          <a14:m>
                            <m:oMath xmlns:m="http://schemas.openxmlformats.org/officeDocument/2006/math">
                              <m:r>
                                <a:rPr lang="en-US" sz="2800" i="0" dirty="0">
                                  <a:solidFill>
                                    <a:schemeClr val="tx1"/>
                                  </a:solidFill>
                                  <a:latin typeface="Cambria Math" panose="02040503050406030204" pitchFamily="18" charset="0"/>
                                </a:rPr>
                                <m:t>⇒</m:t>
                              </m:r>
                              <m:r>
                                <a:rPr lang="en-US" sz="2800" i="0" smtClean="0">
                                  <a:latin typeface="Cambria Math" panose="02040503050406030204" pitchFamily="18" charset="0"/>
                                </a:rPr>
                                <m:t>¬</m:t>
                              </m:r>
                              <m:r>
                                <m:rPr>
                                  <m:sty m:val="p"/>
                                </m:rPr>
                                <a:rPr lang="en-US" sz="2800" b="0" i="0" smtClean="0">
                                  <a:latin typeface="Cambria Math" panose="02040503050406030204" pitchFamily="18" charset="0"/>
                                </a:rPr>
                                <m:t>P</m:t>
                              </m:r>
                            </m:oMath>
                          </a14:m>
                          <a:endParaRPr lang="en-US" sz="2800" i="0" dirty="0">
                            <a:solidFill>
                              <a:schemeClr val="tx1"/>
                            </a:solidFill>
                            <a:latin typeface="Candara" panose="020E0502030303020204" pitchFamily="34" charset="0"/>
                          </a:endParaRPr>
                        </a:p>
                        <a:p>
                          <a:pPr marL="230188" marR="0" lvl="0" indent="-23018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i="0" dirty="0">
                              <a:solidFill>
                                <a:schemeClr val="tx1"/>
                              </a:solidFill>
                              <a:latin typeface="Candara" panose="020E0502030303020204" pitchFamily="34" charset="0"/>
                            </a:rPr>
                            <a:t>R </a:t>
                          </a:r>
                          <a14:m>
                            <m:oMath xmlns:m="http://schemas.openxmlformats.org/officeDocument/2006/math">
                              <m:r>
                                <a:rPr lang="en-US" sz="2800" i="0" dirty="0">
                                  <a:solidFill>
                                    <a:schemeClr val="tx1"/>
                                  </a:solidFill>
                                  <a:latin typeface="Cambria Math" panose="02040503050406030204" pitchFamily="18" charset="0"/>
                                </a:rPr>
                                <m:t>⇒</m:t>
                              </m:r>
                              <m:r>
                                <a:rPr lang="en-US" sz="2800" i="0" smtClean="0">
                                  <a:latin typeface="Cambria Math" panose="02040503050406030204" pitchFamily="18" charset="0"/>
                                </a:rPr>
                                <m:t>¬</m:t>
                              </m:r>
                              <m:r>
                                <m:rPr>
                                  <m:sty m:val="p"/>
                                </m:rPr>
                                <a:rPr lang="en-US" sz="2800" b="0" i="0" smtClean="0">
                                  <a:latin typeface="Cambria Math" panose="02040503050406030204" pitchFamily="18" charset="0"/>
                                </a:rPr>
                                <m:t>Q</m:t>
                              </m:r>
                            </m:oMath>
                          </a14:m>
                          <a:endParaRPr lang="en-US" sz="2800" i="0" dirty="0">
                            <a:solidFill>
                              <a:schemeClr val="tx1"/>
                            </a:solidFill>
                            <a:latin typeface="Candara" panose="020E0502030303020204" pitchFamily="34" charset="0"/>
                          </a:endParaRPr>
                        </a:p>
                      </a:txBody>
                      <a:tcPr/>
                    </a:tc>
                    <a:tc>
                      <a:txBody>
                        <a:bodyPr/>
                        <a:lstStyle/>
                        <a:p>
                          <a:pPr algn="l"/>
                          <a14:m>
                            <m:oMathPara xmlns:m="http://schemas.openxmlformats.org/officeDocument/2006/math">
                              <m:oMathParaPr>
                                <m:jc m:val="left"/>
                              </m:oMathParaPr>
                              <m:oMath xmlns:m="http://schemas.openxmlformats.org/officeDocument/2006/math">
                                <m:r>
                                  <a:rPr lang="en-US" sz="2800" i="0" smtClean="0">
                                    <a:latin typeface="Cambria Math" panose="02040503050406030204" pitchFamily="18" charset="0"/>
                                  </a:rPr>
                                  <m:t>¬</m:t>
                                </m:r>
                                <m:r>
                                  <m:rPr>
                                    <m:sty m:val="p"/>
                                  </m:rPr>
                                  <a:rPr lang="en-US" sz="2800" b="0" i="0" smtClean="0">
                                    <a:latin typeface="Cambria Math" panose="02040503050406030204" pitchFamily="18" charset="0"/>
                                  </a:rPr>
                                  <m:t>R</m:t>
                                </m:r>
                              </m:oMath>
                            </m:oMathPara>
                          </a14:m>
                          <a:endParaRPr lang="en-US" sz="2800" i="0" dirty="0">
                            <a:latin typeface="Candara" panose="020E0502030303020204" pitchFamily="34" charset="0"/>
                          </a:endParaRPr>
                        </a:p>
                      </a:txBody>
                      <a:tcPr/>
                    </a:tc>
                    <a:extLst>
                      <a:ext uri="{0D108BD9-81ED-4DB2-BD59-A6C34878D82A}">
                        <a16:rowId xmlns:a16="http://schemas.microsoft.com/office/drawing/2014/main" val="710164735"/>
                      </a:ext>
                    </a:extLst>
                  </a:tr>
                </a:tbl>
              </a:graphicData>
            </a:graphic>
          </p:graphicFrame>
        </mc:Choice>
        <mc:Fallback xmlns="">
          <p:graphicFrame>
            <p:nvGraphicFramePr>
              <p:cNvPr id="5" name="Table 4">
                <a:extLst>
                  <a:ext uri="{FF2B5EF4-FFF2-40B4-BE49-F238E27FC236}">
                    <a16:creationId xmlns:a16="http://schemas.microsoft.com/office/drawing/2014/main" id="{DCB953F0-7A86-E746-A3D3-FEF6769486E0}"/>
                  </a:ext>
                </a:extLst>
              </p:cNvPr>
              <p:cNvGraphicFramePr>
                <a:graphicFrameLocks noGrp="1"/>
              </p:cNvGraphicFramePr>
              <p:nvPr>
                <p:extLst>
                  <p:ext uri="{D42A27DB-BD31-4B8C-83A1-F6EECF244321}">
                    <p14:modId xmlns:p14="http://schemas.microsoft.com/office/powerpoint/2010/main" val="2395784089"/>
                  </p:ext>
                </p:extLst>
              </p:nvPr>
            </p:nvGraphicFramePr>
            <p:xfrm>
              <a:off x="4724978" y="1130292"/>
              <a:ext cx="2434972" cy="1889760"/>
            </p:xfrm>
            <a:graphic>
              <a:graphicData uri="http://schemas.openxmlformats.org/drawingml/2006/table">
                <a:tbl>
                  <a:tblPr firstRow="1" bandRow="1">
                    <a:tableStyleId>{93296810-A885-4BE3-A3E7-6D5BEEA58F35}</a:tableStyleId>
                  </a:tblPr>
                  <a:tblGrid>
                    <a:gridCol w="1688529">
                      <a:extLst>
                        <a:ext uri="{9D8B030D-6E8A-4147-A177-3AD203B41FA5}">
                          <a16:colId xmlns:a16="http://schemas.microsoft.com/office/drawing/2014/main" val="527413465"/>
                        </a:ext>
                      </a:extLst>
                    </a:gridCol>
                    <a:gridCol w="746443">
                      <a:extLst>
                        <a:ext uri="{9D8B030D-6E8A-4147-A177-3AD203B41FA5}">
                          <a16:colId xmlns:a16="http://schemas.microsoft.com/office/drawing/2014/main" val="874459737"/>
                        </a:ext>
                      </a:extLst>
                    </a:gridCol>
                  </a:tblGrid>
                  <a:tr h="518160">
                    <a:tc>
                      <a:txBody>
                        <a:bodyPr/>
                        <a:lstStyle/>
                        <a:p>
                          <a:pPr algn="l"/>
                          <a:r>
                            <a:rPr lang="en-US" sz="2800" i="0" dirty="0">
                              <a:latin typeface="Candara" panose="020E0502030303020204" pitchFamily="34" charset="0"/>
                            </a:rPr>
                            <a:t>KB</a:t>
                          </a:r>
                        </a:p>
                      </a:txBody>
                      <a:tcPr/>
                    </a:tc>
                    <a:tc>
                      <a:txBody>
                        <a:bodyPr/>
                        <a:lstStyle/>
                        <a:p>
                          <a:endParaRPr lang="en-US"/>
                        </a:p>
                      </a:txBody>
                      <a:tcPr>
                        <a:blipFill>
                          <a:blip r:embed="rId3"/>
                          <a:stretch>
                            <a:fillRect l="-227119" t="-9756" r="-3390" b="-297561"/>
                          </a:stretch>
                        </a:blipFill>
                      </a:tcPr>
                    </a:tc>
                    <a:extLst>
                      <a:ext uri="{0D108BD9-81ED-4DB2-BD59-A6C34878D82A}">
                        <a16:rowId xmlns:a16="http://schemas.microsoft.com/office/drawing/2014/main" val="1157161563"/>
                      </a:ext>
                    </a:extLst>
                  </a:tr>
                  <a:tr h="1371600">
                    <a:tc>
                      <a:txBody>
                        <a:bodyPr/>
                        <a:lstStyle/>
                        <a:p>
                          <a:endParaRPr lang="en-US"/>
                        </a:p>
                      </a:txBody>
                      <a:tcPr>
                        <a:blipFill>
                          <a:blip r:embed="rId3"/>
                          <a:stretch>
                            <a:fillRect l="-752" t="-41284" r="-45865" b="-11927"/>
                          </a:stretch>
                        </a:blipFill>
                      </a:tcPr>
                    </a:tc>
                    <a:tc>
                      <a:txBody>
                        <a:bodyPr/>
                        <a:lstStyle/>
                        <a:p>
                          <a:endParaRPr lang="en-US"/>
                        </a:p>
                      </a:txBody>
                      <a:tcPr>
                        <a:blipFill>
                          <a:blip r:embed="rId3"/>
                          <a:stretch>
                            <a:fillRect l="-227119" t="-41284" r="-3390" b="-11927"/>
                          </a:stretch>
                        </a:blipFill>
                      </a:tcPr>
                    </a:tc>
                    <a:extLst>
                      <a:ext uri="{0D108BD9-81ED-4DB2-BD59-A6C34878D82A}">
                        <a16:rowId xmlns:a16="http://schemas.microsoft.com/office/drawing/2014/main" val="710164735"/>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B4B4F57-A06B-AF45-8430-B76DE772D371}"/>
                  </a:ext>
                </a:extLst>
              </p:cNvPr>
              <p:cNvSpPr/>
              <p:nvPr/>
            </p:nvSpPr>
            <p:spPr>
              <a:xfrm>
                <a:off x="1990725" y="3283804"/>
                <a:ext cx="8252460" cy="830997"/>
              </a:xfrm>
              <a:prstGeom prst="rect">
                <a:avLst/>
              </a:prstGeom>
            </p:spPr>
            <p:txBody>
              <a:bodyPr wrap="square">
                <a:spAutoFit/>
              </a:bodyPr>
              <a:lstStyle/>
              <a:p>
                <a:pPr algn="ctr"/>
                <a14:m>
                  <m:oMath xmlns:m="http://schemas.openxmlformats.org/officeDocument/2006/math">
                    <m:r>
                      <m:rPr>
                        <m:nor/>
                      </m:rPr>
                      <a:rPr lang="en-US" sz="2400" dirty="0">
                        <a:solidFill>
                          <a:srgbClr val="7030A0"/>
                        </a:solidFill>
                        <a:latin typeface="Candara" panose="020E0502030303020204" pitchFamily="34" charset="0"/>
                        <a:cs typeface="Calibri" panose="020F0502020204030204" pitchFamily="34" charset="0"/>
                      </a:rPr>
                      <m:t>KB</m:t>
                    </m:r>
                    <m:r>
                      <a:rPr lang="en-US" sz="2400" dirty="0">
                        <a:solidFill>
                          <a:srgbClr val="7030A0"/>
                        </a:solidFill>
                        <a:latin typeface="Cambria Math" panose="02040503050406030204" pitchFamily="18" charset="0"/>
                      </a:rPr>
                      <m:t>∧</m:t>
                    </m:r>
                    <m:r>
                      <a:rPr lang="en-US" sz="2400">
                        <a:solidFill>
                          <a:srgbClr val="7030A0"/>
                        </a:solidFill>
                        <a:latin typeface="Cambria Math" panose="02040503050406030204" pitchFamily="18" charset="0"/>
                      </a:rPr>
                      <m:t>¬</m:t>
                    </m:r>
                    <m:r>
                      <m:rPr>
                        <m:sty m:val="p"/>
                      </m:rPr>
                      <a:rPr lang="en-US" sz="2400" dirty="0">
                        <a:solidFill>
                          <a:srgbClr val="7030A0"/>
                        </a:solidFill>
                        <a:latin typeface="Cambria Math" panose="02040503050406030204" pitchFamily="18" charset="0"/>
                        <a:ea typeface="Cambria Math" panose="02040503050406030204" pitchFamily="18" charset="0"/>
                      </a:rPr>
                      <m:t>α</m:t>
                    </m:r>
                  </m:oMath>
                </a14:m>
                <a:r>
                  <a:rPr lang="en-US" sz="2400" dirty="0">
                    <a:latin typeface="Candara" panose="020E0502030303020204" pitchFamily="34" charset="0"/>
                    <a:cs typeface="Calibri" panose="020F0502020204030204" pitchFamily="34" charset="0"/>
                  </a:rPr>
                  <a:t>:  </a:t>
                </a:r>
              </a:p>
              <a:p>
                <a:pPr algn="ctr"/>
                <a:r>
                  <a:rPr lang="en-US" sz="2400" dirty="0">
                    <a:solidFill>
                      <a:srgbClr val="7030A0"/>
                    </a:solidFill>
                    <a:latin typeface="Candara" panose="020E0502030303020204" pitchFamily="34" charset="0"/>
                    <a:cs typeface="Calibri" panose="020F0502020204030204" pitchFamily="34" charset="0"/>
                  </a:rPr>
                  <a:t>(</a:t>
                </a:r>
                <a14:m>
                  <m:oMath xmlns:m="http://schemas.openxmlformats.org/officeDocument/2006/math">
                    <m:r>
                      <m:rPr>
                        <m:sty m:val="p"/>
                      </m:rPr>
                      <a:rPr lang="en-US" sz="2400">
                        <a:solidFill>
                          <a:srgbClr val="7030A0"/>
                        </a:solidFill>
                        <a:latin typeface="Cambria Math" panose="02040503050406030204" pitchFamily="18" charset="0"/>
                      </a:rPr>
                      <m:t>P</m:t>
                    </m:r>
                    <m:r>
                      <a:rPr lang="en-US" sz="2400" dirty="0">
                        <a:solidFill>
                          <a:srgbClr val="7030A0"/>
                        </a:solidFill>
                        <a:latin typeface="Cambria Math" panose="02040503050406030204" pitchFamily="18" charset="0"/>
                      </a:rPr>
                      <m:t>∨</m:t>
                    </m:r>
                  </m:oMath>
                </a14:m>
                <a:r>
                  <a:rPr lang="en-US" sz="2400" dirty="0">
                    <a:solidFill>
                      <a:srgbClr val="7030A0"/>
                    </a:solidFill>
                    <a:latin typeface="Candara" panose="020E0502030303020204" pitchFamily="34" charset="0"/>
                    <a:cs typeface="Calibri" panose="020F0502020204030204" pitchFamily="34" charset="0"/>
                  </a:rPr>
                  <a:t> Q) </a:t>
                </a:r>
                <a14:m>
                  <m:oMath xmlns:m="http://schemas.openxmlformats.org/officeDocument/2006/math">
                    <m:r>
                      <a:rPr lang="en-US" sz="2400" dirty="0">
                        <a:solidFill>
                          <a:srgbClr val="7030A0"/>
                        </a:solidFill>
                        <a:latin typeface="Cambria Math" panose="02040503050406030204" pitchFamily="18" charset="0"/>
                      </a:rPr>
                      <m:t>∧</m:t>
                    </m:r>
                  </m:oMath>
                </a14:m>
                <a:r>
                  <a:rPr lang="en-US" sz="24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a:rPr lang="en-US" sz="2400">
                        <a:solidFill>
                          <a:srgbClr val="7030A0"/>
                        </a:solidFill>
                        <a:latin typeface="Cambria Math" panose="02040503050406030204" pitchFamily="18" charset="0"/>
                      </a:rPr>
                      <m:t>¬</m:t>
                    </m:r>
                    <m:r>
                      <m:rPr>
                        <m:sty m:val="p"/>
                      </m:rPr>
                      <a:rPr lang="en-US" sz="2400">
                        <a:solidFill>
                          <a:srgbClr val="7030A0"/>
                        </a:solidFill>
                        <a:latin typeface="Cambria Math" panose="02040503050406030204" pitchFamily="18" charset="0"/>
                      </a:rPr>
                      <m:t>R</m:t>
                    </m:r>
                    <m:r>
                      <a:rPr lang="en-US" sz="2400" dirty="0">
                        <a:solidFill>
                          <a:srgbClr val="7030A0"/>
                        </a:solidFill>
                        <a:latin typeface="Cambria Math" panose="02040503050406030204" pitchFamily="18" charset="0"/>
                      </a:rPr>
                      <m:t>∨</m:t>
                    </m:r>
                    <m:r>
                      <a:rPr lang="en-US" sz="2400">
                        <a:solidFill>
                          <a:srgbClr val="7030A0"/>
                        </a:solidFill>
                        <a:latin typeface="Cambria Math" panose="02040503050406030204" pitchFamily="18" charset="0"/>
                      </a:rPr>
                      <m:t>¬</m:t>
                    </m:r>
                    <m:r>
                      <m:rPr>
                        <m:sty m:val="p"/>
                      </m:rPr>
                      <a:rPr lang="en-US" sz="2400">
                        <a:solidFill>
                          <a:srgbClr val="7030A0"/>
                        </a:solidFill>
                        <a:latin typeface="Cambria Math" panose="02040503050406030204" pitchFamily="18" charset="0"/>
                      </a:rPr>
                      <m:t>P</m:t>
                    </m:r>
                  </m:oMath>
                </a14:m>
                <a:r>
                  <a:rPr lang="en-US" sz="24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a:rPr lang="en-US" sz="2400" dirty="0">
                        <a:solidFill>
                          <a:srgbClr val="7030A0"/>
                        </a:solidFill>
                        <a:latin typeface="Cambria Math" panose="02040503050406030204" pitchFamily="18" charset="0"/>
                      </a:rPr>
                      <m:t>∧</m:t>
                    </m:r>
                  </m:oMath>
                </a14:m>
                <a:r>
                  <a:rPr lang="en-US" sz="24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a:rPr lang="en-US" sz="2400">
                        <a:solidFill>
                          <a:srgbClr val="7030A0"/>
                        </a:solidFill>
                        <a:latin typeface="Cambria Math" panose="02040503050406030204" pitchFamily="18" charset="0"/>
                      </a:rPr>
                      <m:t>¬</m:t>
                    </m:r>
                    <m:r>
                      <m:rPr>
                        <m:sty m:val="p"/>
                      </m:rPr>
                      <a:rPr lang="en-US" sz="2400">
                        <a:solidFill>
                          <a:srgbClr val="7030A0"/>
                        </a:solidFill>
                        <a:latin typeface="Cambria Math" panose="02040503050406030204" pitchFamily="18" charset="0"/>
                      </a:rPr>
                      <m:t>R</m:t>
                    </m:r>
                    <m:r>
                      <a:rPr lang="en-US" sz="2400" dirty="0">
                        <a:solidFill>
                          <a:srgbClr val="7030A0"/>
                        </a:solidFill>
                        <a:latin typeface="Cambria Math" panose="02040503050406030204" pitchFamily="18" charset="0"/>
                      </a:rPr>
                      <m:t>∨</m:t>
                    </m:r>
                    <m:r>
                      <a:rPr lang="en-US" sz="2400">
                        <a:solidFill>
                          <a:srgbClr val="7030A0"/>
                        </a:solidFill>
                        <a:latin typeface="Cambria Math" panose="02040503050406030204" pitchFamily="18" charset="0"/>
                      </a:rPr>
                      <m:t>¬</m:t>
                    </m:r>
                    <m:r>
                      <m:rPr>
                        <m:sty m:val="p"/>
                      </m:rPr>
                      <a:rPr lang="en-US" sz="2400">
                        <a:solidFill>
                          <a:srgbClr val="7030A0"/>
                        </a:solidFill>
                        <a:latin typeface="Cambria Math" panose="02040503050406030204" pitchFamily="18" charset="0"/>
                      </a:rPr>
                      <m:t>Q</m:t>
                    </m:r>
                  </m:oMath>
                </a14:m>
                <a:r>
                  <a:rPr lang="en-US" sz="24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a:rPr lang="en-US" sz="2400" dirty="0">
                        <a:solidFill>
                          <a:srgbClr val="7030A0"/>
                        </a:solidFill>
                        <a:latin typeface="Cambria Math" panose="02040503050406030204" pitchFamily="18" charset="0"/>
                      </a:rPr>
                      <m:t>∧</m:t>
                    </m:r>
                    <m:r>
                      <m:rPr>
                        <m:sty m:val="p"/>
                      </m:rPr>
                      <a:rPr lang="en-US" sz="2400">
                        <a:solidFill>
                          <a:srgbClr val="7030A0"/>
                        </a:solidFill>
                        <a:latin typeface="Cambria Math" panose="02040503050406030204" pitchFamily="18" charset="0"/>
                      </a:rPr>
                      <m:t>R</m:t>
                    </m:r>
                  </m:oMath>
                </a14:m>
                <a:endParaRPr lang="en-US" sz="2400" dirty="0">
                  <a:latin typeface="Candara" panose="020E0502030303020204" pitchFamily="34" charset="0"/>
                  <a:cs typeface="Calibri" panose="020F0502020204030204" pitchFamily="34" charset="0"/>
                </a:endParaRPr>
              </a:p>
            </p:txBody>
          </p:sp>
        </mc:Choice>
        <mc:Fallback xmlns="">
          <p:sp>
            <p:nvSpPr>
              <p:cNvPr id="6" name="Rectangle 5">
                <a:extLst>
                  <a:ext uri="{FF2B5EF4-FFF2-40B4-BE49-F238E27FC236}">
                    <a16:creationId xmlns:a16="http://schemas.microsoft.com/office/drawing/2014/main" id="{9B4B4F57-A06B-AF45-8430-B76DE772D371}"/>
                  </a:ext>
                </a:extLst>
              </p:cNvPr>
              <p:cNvSpPr>
                <a:spLocks noRot="1" noChangeAspect="1" noMove="1" noResize="1" noEditPoints="1" noAdjustHandles="1" noChangeArrowheads="1" noChangeShapeType="1" noTextEdit="1"/>
              </p:cNvSpPr>
              <p:nvPr/>
            </p:nvSpPr>
            <p:spPr>
              <a:xfrm>
                <a:off x="1990725" y="3283804"/>
                <a:ext cx="8252460" cy="830997"/>
              </a:xfrm>
              <a:prstGeom prst="rect">
                <a:avLst/>
              </a:prstGeom>
              <a:blipFill>
                <a:blip r:embed="rId4"/>
                <a:stretch>
                  <a:fillRect t="-4545"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4931538-A814-2141-9C26-994837F55EC6}"/>
                  </a:ext>
                </a:extLst>
              </p:cNvPr>
              <p:cNvSpPr/>
              <p:nvPr/>
            </p:nvSpPr>
            <p:spPr>
              <a:xfrm>
                <a:off x="3253157" y="4267201"/>
                <a:ext cx="906595" cy="461665"/>
              </a:xfrm>
              <a:prstGeom prst="rect">
                <a:avLst/>
              </a:prstGeom>
              <a:ln>
                <a:solidFill>
                  <a:schemeClr val="bg1">
                    <a:lumMod val="75000"/>
                  </a:schemeClr>
                </a:solidFill>
              </a:ln>
            </p:spPr>
            <p:txBody>
              <a:bodyPr wrap="none">
                <a:spAutoFit/>
              </a:bodyPr>
              <a:lstStyle/>
              <a:p>
                <a14:m>
                  <m:oMath xmlns:m="http://schemas.openxmlformats.org/officeDocument/2006/math">
                    <m:r>
                      <m:rPr>
                        <m:sty m:val="p"/>
                      </m:rPr>
                      <a:rPr lang="en-US" sz="2400">
                        <a:solidFill>
                          <a:srgbClr val="7030A0"/>
                        </a:solidFill>
                        <a:latin typeface="Cambria Math" panose="02040503050406030204" pitchFamily="18" charset="0"/>
                      </a:rPr>
                      <m:t>P</m:t>
                    </m:r>
                    <m:r>
                      <a:rPr lang="en-US" sz="2400" dirty="0">
                        <a:solidFill>
                          <a:srgbClr val="7030A0"/>
                        </a:solidFill>
                        <a:latin typeface="Cambria Math" panose="02040503050406030204" pitchFamily="18" charset="0"/>
                      </a:rPr>
                      <m:t>∨</m:t>
                    </m:r>
                  </m:oMath>
                </a14:m>
                <a:r>
                  <a:rPr lang="en-US" sz="2400" dirty="0">
                    <a:solidFill>
                      <a:srgbClr val="7030A0"/>
                    </a:solidFill>
                    <a:latin typeface="Candara" panose="020E0502030303020204" pitchFamily="34" charset="0"/>
                    <a:cs typeface="Calibri" panose="020F0502020204030204" pitchFamily="34" charset="0"/>
                  </a:rPr>
                  <a:t> Q</a:t>
                </a:r>
                <a:endParaRPr lang="en-US" sz="2400" dirty="0">
                  <a:latin typeface="Candara" panose="020E0502030303020204" pitchFamily="34" charset="0"/>
                </a:endParaRPr>
              </a:p>
            </p:txBody>
          </p:sp>
        </mc:Choice>
        <mc:Fallback xmlns="">
          <p:sp>
            <p:nvSpPr>
              <p:cNvPr id="7" name="Rectangle 6">
                <a:extLst>
                  <a:ext uri="{FF2B5EF4-FFF2-40B4-BE49-F238E27FC236}">
                    <a16:creationId xmlns:a16="http://schemas.microsoft.com/office/drawing/2014/main" id="{74931538-A814-2141-9C26-994837F55EC6}"/>
                  </a:ext>
                </a:extLst>
              </p:cNvPr>
              <p:cNvSpPr>
                <a:spLocks noRot="1" noChangeAspect="1" noMove="1" noResize="1" noEditPoints="1" noAdjustHandles="1" noChangeArrowheads="1" noChangeShapeType="1" noTextEdit="1"/>
              </p:cNvSpPr>
              <p:nvPr/>
            </p:nvSpPr>
            <p:spPr>
              <a:xfrm>
                <a:off x="3253157" y="4267201"/>
                <a:ext cx="906595" cy="461665"/>
              </a:xfrm>
              <a:prstGeom prst="rect">
                <a:avLst/>
              </a:prstGeom>
              <a:blipFill>
                <a:blip r:embed="rId5"/>
                <a:stretch>
                  <a:fillRect l="-1370" t="-5263" r="-8219" b="-28947"/>
                </a:stretch>
              </a:blipFill>
              <a:ln>
                <a:solidFill>
                  <a:schemeClr val="bg1">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CDC973BE-A360-F14E-BB7C-C7C0296433FF}"/>
                  </a:ext>
                </a:extLst>
              </p:cNvPr>
              <p:cNvSpPr/>
              <p:nvPr/>
            </p:nvSpPr>
            <p:spPr>
              <a:xfrm>
                <a:off x="4548556" y="4267201"/>
                <a:ext cx="1393908" cy="461665"/>
              </a:xfrm>
              <a:prstGeom prst="rect">
                <a:avLst/>
              </a:prstGeom>
              <a:ln>
                <a:solidFill>
                  <a:schemeClr val="bg1">
                    <a:lumMod val="75000"/>
                  </a:schemeClr>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400">
                          <a:solidFill>
                            <a:srgbClr val="7030A0"/>
                          </a:solidFill>
                          <a:latin typeface="Cambria Math" panose="02040503050406030204" pitchFamily="18" charset="0"/>
                        </a:rPr>
                        <m:t>¬</m:t>
                      </m:r>
                      <m:r>
                        <m:rPr>
                          <m:sty m:val="p"/>
                        </m:rPr>
                        <a:rPr lang="en-US" sz="2400">
                          <a:solidFill>
                            <a:srgbClr val="7030A0"/>
                          </a:solidFill>
                          <a:latin typeface="Cambria Math" panose="02040503050406030204" pitchFamily="18" charset="0"/>
                        </a:rPr>
                        <m:t>R</m:t>
                      </m:r>
                      <m:r>
                        <a:rPr lang="en-US" sz="2400" dirty="0">
                          <a:solidFill>
                            <a:srgbClr val="7030A0"/>
                          </a:solidFill>
                          <a:latin typeface="Cambria Math" panose="02040503050406030204" pitchFamily="18" charset="0"/>
                        </a:rPr>
                        <m:t>∨</m:t>
                      </m:r>
                      <m:r>
                        <a:rPr lang="en-US" sz="2400">
                          <a:solidFill>
                            <a:srgbClr val="7030A0"/>
                          </a:solidFill>
                          <a:latin typeface="Cambria Math" panose="02040503050406030204" pitchFamily="18" charset="0"/>
                        </a:rPr>
                        <m:t>¬</m:t>
                      </m:r>
                      <m:r>
                        <m:rPr>
                          <m:sty m:val="p"/>
                        </m:rPr>
                        <a:rPr lang="en-US" sz="2400">
                          <a:solidFill>
                            <a:srgbClr val="7030A0"/>
                          </a:solidFill>
                          <a:latin typeface="Cambria Math" panose="02040503050406030204" pitchFamily="18" charset="0"/>
                        </a:rPr>
                        <m:t>P</m:t>
                      </m:r>
                    </m:oMath>
                  </m:oMathPara>
                </a14:m>
                <a:endParaRPr lang="en-US" sz="2400" dirty="0">
                  <a:latin typeface="Candara" panose="020E0502030303020204" pitchFamily="34" charset="0"/>
                </a:endParaRPr>
              </a:p>
            </p:txBody>
          </p:sp>
        </mc:Choice>
        <mc:Fallback xmlns="">
          <p:sp>
            <p:nvSpPr>
              <p:cNvPr id="8" name="Rectangle 7">
                <a:extLst>
                  <a:ext uri="{FF2B5EF4-FFF2-40B4-BE49-F238E27FC236}">
                    <a16:creationId xmlns:a16="http://schemas.microsoft.com/office/drawing/2014/main" id="{CDC973BE-A360-F14E-BB7C-C7C0296433FF}"/>
                  </a:ext>
                </a:extLst>
              </p:cNvPr>
              <p:cNvSpPr>
                <a:spLocks noRot="1" noChangeAspect="1" noMove="1" noResize="1" noEditPoints="1" noAdjustHandles="1" noChangeArrowheads="1" noChangeShapeType="1" noTextEdit="1"/>
              </p:cNvSpPr>
              <p:nvPr/>
            </p:nvSpPr>
            <p:spPr>
              <a:xfrm>
                <a:off x="4548556" y="4267201"/>
                <a:ext cx="1393908" cy="461665"/>
              </a:xfrm>
              <a:prstGeom prst="rect">
                <a:avLst/>
              </a:prstGeom>
              <a:blipFill>
                <a:blip r:embed="rId6"/>
                <a:stretch>
                  <a:fillRect/>
                </a:stretch>
              </a:blipFill>
              <a:ln>
                <a:solidFill>
                  <a:schemeClr val="bg1">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0E6B3FF-682C-A442-A99B-74E716291940}"/>
                  </a:ext>
                </a:extLst>
              </p:cNvPr>
              <p:cNvSpPr/>
              <p:nvPr/>
            </p:nvSpPr>
            <p:spPr>
              <a:xfrm>
                <a:off x="6394298" y="4276726"/>
                <a:ext cx="1474506" cy="461665"/>
              </a:xfrm>
              <a:prstGeom prst="rect">
                <a:avLst/>
              </a:prstGeom>
              <a:ln>
                <a:solidFill>
                  <a:schemeClr val="bg1">
                    <a:lumMod val="75000"/>
                  </a:schemeClr>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400">
                          <a:solidFill>
                            <a:srgbClr val="7030A0"/>
                          </a:solidFill>
                          <a:latin typeface="Cambria Math" panose="02040503050406030204" pitchFamily="18" charset="0"/>
                        </a:rPr>
                        <m:t>¬</m:t>
                      </m:r>
                      <m:r>
                        <m:rPr>
                          <m:sty m:val="p"/>
                        </m:rPr>
                        <a:rPr lang="en-US" sz="2400">
                          <a:solidFill>
                            <a:srgbClr val="7030A0"/>
                          </a:solidFill>
                          <a:latin typeface="Cambria Math" panose="02040503050406030204" pitchFamily="18" charset="0"/>
                        </a:rPr>
                        <m:t>R</m:t>
                      </m:r>
                      <m:r>
                        <a:rPr lang="en-US" sz="2400" dirty="0">
                          <a:solidFill>
                            <a:srgbClr val="7030A0"/>
                          </a:solidFill>
                          <a:latin typeface="Cambria Math" panose="02040503050406030204" pitchFamily="18" charset="0"/>
                        </a:rPr>
                        <m:t>∨</m:t>
                      </m:r>
                      <m:r>
                        <a:rPr lang="en-US" sz="2400">
                          <a:solidFill>
                            <a:srgbClr val="7030A0"/>
                          </a:solidFill>
                          <a:latin typeface="Cambria Math" panose="02040503050406030204" pitchFamily="18" charset="0"/>
                        </a:rPr>
                        <m:t>¬</m:t>
                      </m:r>
                      <m:r>
                        <m:rPr>
                          <m:sty m:val="p"/>
                        </m:rPr>
                        <a:rPr lang="en-US" sz="2400">
                          <a:solidFill>
                            <a:srgbClr val="7030A0"/>
                          </a:solidFill>
                          <a:latin typeface="Cambria Math" panose="02040503050406030204" pitchFamily="18" charset="0"/>
                        </a:rPr>
                        <m:t>Q</m:t>
                      </m:r>
                    </m:oMath>
                  </m:oMathPara>
                </a14:m>
                <a:endParaRPr lang="en-US" sz="2400" dirty="0">
                  <a:latin typeface="Candara" panose="020E0502030303020204" pitchFamily="34" charset="0"/>
                </a:endParaRPr>
              </a:p>
            </p:txBody>
          </p:sp>
        </mc:Choice>
        <mc:Fallback xmlns="">
          <p:sp>
            <p:nvSpPr>
              <p:cNvPr id="9" name="Rectangle 8">
                <a:extLst>
                  <a:ext uri="{FF2B5EF4-FFF2-40B4-BE49-F238E27FC236}">
                    <a16:creationId xmlns:a16="http://schemas.microsoft.com/office/drawing/2014/main" id="{10E6B3FF-682C-A442-A99B-74E716291940}"/>
                  </a:ext>
                </a:extLst>
              </p:cNvPr>
              <p:cNvSpPr>
                <a:spLocks noRot="1" noChangeAspect="1" noMove="1" noResize="1" noEditPoints="1" noAdjustHandles="1" noChangeArrowheads="1" noChangeShapeType="1" noTextEdit="1"/>
              </p:cNvSpPr>
              <p:nvPr/>
            </p:nvSpPr>
            <p:spPr>
              <a:xfrm>
                <a:off x="6394298" y="4276726"/>
                <a:ext cx="1474506" cy="461665"/>
              </a:xfrm>
              <a:prstGeom prst="rect">
                <a:avLst/>
              </a:prstGeom>
              <a:blipFill>
                <a:blip r:embed="rId7"/>
                <a:stretch>
                  <a:fillRect b="-10526"/>
                </a:stretch>
              </a:blipFill>
              <a:ln>
                <a:solidFill>
                  <a:schemeClr val="bg1">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2C523AA-B9CE-7144-BDD0-2754C03F7389}"/>
                  </a:ext>
                </a:extLst>
              </p:cNvPr>
              <p:cNvSpPr/>
              <p:nvPr/>
            </p:nvSpPr>
            <p:spPr>
              <a:xfrm>
                <a:off x="8358556" y="4276726"/>
                <a:ext cx="442750" cy="461665"/>
              </a:xfrm>
              <a:prstGeom prst="rect">
                <a:avLst/>
              </a:prstGeom>
              <a:ln>
                <a:solidFill>
                  <a:schemeClr val="bg1">
                    <a:lumMod val="75000"/>
                  </a:schemeClr>
                </a:solid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400">
                          <a:solidFill>
                            <a:srgbClr val="7030A0"/>
                          </a:solidFill>
                          <a:latin typeface="Cambria Math" panose="02040503050406030204" pitchFamily="18" charset="0"/>
                        </a:rPr>
                        <m:t>R</m:t>
                      </m:r>
                    </m:oMath>
                  </m:oMathPara>
                </a14:m>
                <a:endParaRPr lang="en-US" sz="2400" dirty="0">
                  <a:latin typeface="Candara" panose="020E0502030303020204" pitchFamily="34" charset="0"/>
                </a:endParaRPr>
              </a:p>
            </p:txBody>
          </p:sp>
        </mc:Choice>
        <mc:Fallback xmlns="">
          <p:sp>
            <p:nvSpPr>
              <p:cNvPr id="10" name="Rectangle 9">
                <a:extLst>
                  <a:ext uri="{FF2B5EF4-FFF2-40B4-BE49-F238E27FC236}">
                    <a16:creationId xmlns:a16="http://schemas.microsoft.com/office/drawing/2014/main" id="{92C523AA-B9CE-7144-BDD0-2754C03F7389}"/>
                  </a:ext>
                </a:extLst>
              </p:cNvPr>
              <p:cNvSpPr>
                <a:spLocks noRot="1" noChangeAspect="1" noMove="1" noResize="1" noEditPoints="1" noAdjustHandles="1" noChangeArrowheads="1" noChangeShapeType="1" noTextEdit="1"/>
              </p:cNvSpPr>
              <p:nvPr/>
            </p:nvSpPr>
            <p:spPr>
              <a:xfrm>
                <a:off x="8358556" y="4276726"/>
                <a:ext cx="442750" cy="461665"/>
              </a:xfrm>
              <a:prstGeom prst="rect">
                <a:avLst/>
              </a:prstGeom>
              <a:blipFill>
                <a:blip r:embed="rId8"/>
                <a:stretch>
                  <a:fillRect/>
                </a:stretch>
              </a:blipFill>
              <a:ln>
                <a:solidFill>
                  <a:schemeClr val="bg1">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4088E3AD-A008-B54A-B29B-F08BBBF4D7EA}"/>
                  </a:ext>
                </a:extLst>
              </p:cNvPr>
              <p:cNvSpPr/>
              <p:nvPr/>
            </p:nvSpPr>
            <p:spPr>
              <a:xfrm>
                <a:off x="3760063" y="5190321"/>
                <a:ext cx="1154419" cy="461665"/>
              </a:xfrm>
              <a:prstGeom prst="rect">
                <a:avLst/>
              </a:prstGeom>
              <a:ln>
                <a:solidFill>
                  <a:schemeClr val="bg1">
                    <a:lumMod val="75000"/>
                  </a:schemeClr>
                </a:solidFill>
              </a:ln>
            </p:spPr>
            <p:txBody>
              <a:bodyPr wrap="none">
                <a:spAutoFit/>
              </a:bodyPr>
              <a:lstStyle/>
              <a:p>
                <a14:m>
                  <m:oMath xmlns:m="http://schemas.openxmlformats.org/officeDocument/2006/math">
                    <m:r>
                      <m:rPr>
                        <m:sty m:val="p"/>
                      </m:rPr>
                      <a:rPr lang="en-US" sz="2400">
                        <a:solidFill>
                          <a:srgbClr val="7030A0"/>
                        </a:solidFill>
                        <a:latin typeface="Cambria Math" panose="02040503050406030204" pitchFamily="18" charset="0"/>
                      </a:rPr>
                      <m:t>Q</m:t>
                    </m:r>
                    <m:r>
                      <a:rPr lang="en-US" sz="2400" dirty="0">
                        <a:solidFill>
                          <a:srgbClr val="7030A0"/>
                        </a:solidFill>
                        <a:latin typeface="Cambria Math" panose="02040503050406030204" pitchFamily="18" charset="0"/>
                      </a:rPr>
                      <m:t>∨</m:t>
                    </m:r>
                  </m:oMath>
                </a14:m>
                <a:r>
                  <a:rPr lang="en-US" sz="24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a:rPr lang="en-US" sz="2400">
                        <a:solidFill>
                          <a:srgbClr val="7030A0"/>
                        </a:solidFill>
                        <a:latin typeface="Cambria Math" panose="02040503050406030204" pitchFamily="18" charset="0"/>
                      </a:rPr>
                      <m:t>¬</m:t>
                    </m:r>
                    <m:r>
                      <m:rPr>
                        <m:sty m:val="p"/>
                      </m:rPr>
                      <a:rPr lang="en-US" sz="2400">
                        <a:solidFill>
                          <a:srgbClr val="7030A0"/>
                        </a:solidFill>
                        <a:latin typeface="Cambria Math" panose="02040503050406030204" pitchFamily="18" charset="0"/>
                      </a:rPr>
                      <m:t>R</m:t>
                    </m:r>
                  </m:oMath>
                </a14:m>
                <a:endParaRPr lang="en-US" sz="2400" dirty="0">
                  <a:latin typeface="Candara" panose="020E0502030303020204" pitchFamily="34" charset="0"/>
                </a:endParaRPr>
              </a:p>
            </p:txBody>
          </p:sp>
        </mc:Choice>
        <mc:Fallback xmlns="">
          <p:sp>
            <p:nvSpPr>
              <p:cNvPr id="11" name="Rectangle 10">
                <a:extLst>
                  <a:ext uri="{FF2B5EF4-FFF2-40B4-BE49-F238E27FC236}">
                    <a16:creationId xmlns:a16="http://schemas.microsoft.com/office/drawing/2014/main" id="{4088E3AD-A008-B54A-B29B-F08BBBF4D7EA}"/>
                  </a:ext>
                </a:extLst>
              </p:cNvPr>
              <p:cNvSpPr>
                <a:spLocks noRot="1" noChangeAspect="1" noMove="1" noResize="1" noEditPoints="1" noAdjustHandles="1" noChangeArrowheads="1" noChangeShapeType="1" noTextEdit="1"/>
              </p:cNvSpPr>
              <p:nvPr/>
            </p:nvSpPr>
            <p:spPr>
              <a:xfrm>
                <a:off x="3760063" y="5190321"/>
                <a:ext cx="1154419" cy="461665"/>
              </a:xfrm>
              <a:prstGeom prst="rect">
                <a:avLst/>
              </a:prstGeom>
              <a:blipFill>
                <a:blip r:embed="rId9"/>
                <a:stretch>
                  <a:fillRect l="-3226" b="-10526"/>
                </a:stretch>
              </a:blipFill>
              <a:ln>
                <a:solidFill>
                  <a:schemeClr val="bg1">
                    <a:lumMod val="75000"/>
                  </a:schemeClr>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1314BAB6-269A-1949-A056-F51E92A5D0CB}"/>
              </a:ext>
            </a:extLst>
          </p:cNvPr>
          <p:cNvCxnSpPr>
            <a:stCxn id="7" idx="2"/>
            <a:endCxn id="11" idx="0"/>
          </p:cNvCxnSpPr>
          <p:nvPr/>
        </p:nvCxnSpPr>
        <p:spPr>
          <a:xfrm>
            <a:off x="3706454" y="4728866"/>
            <a:ext cx="630818" cy="461455"/>
          </a:xfrm>
          <a:prstGeom prst="straightConnector1">
            <a:avLst/>
          </a:prstGeom>
          <a:ln w="12700">
            <a:solidFill>
              <a:schemeClr val="tx1">
                <a:lumMod val="50000"/>
                <a:lumOff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A07C7BD-20E9-DF45-86A4-AF545CA06FB2}"/>
              </a:ext>
            </a:extLst>
          </p:cNvPr>
          <p:cNvCxnSpPr>
            <a:cxnSpLocks/>
            <a:stCxn id="8" idx="2"/>
            <a:endCxn id="11" idx="0"/>
          </p:cNvCxnSpPr>
          <p:nvPr/>
        </p:nvCxnSpPr>
        <p:spPr>
          <a:xfrm flipH="1">
            <a:off x="4337272" y="4728866"/>
            <a:ext cx="908238" cy="461455"/>
          </a:xfrm>
          <a:prstGeom prst="straightConnector1">
            <a:avLst/>
          </a:prstGeom>
          <a:ln w="12700">
            <a:solidFill>
              <a:schemeClr val="tx1">
                <a:lumMod val="50000"/>
                <a:lumOff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24598329-7A71-3549-85FC-5A660E9D6162}"/>
                  </a:ext>
                </a:extLst>
              </p:cNvPr>
              <p:cNvSpPr/>
              <p:nvPr/>
            </p:nvSpPr>
            <p:spPr>
              <a:xfrm>
                <a:off x="5038394" y="5190321"/>
                <a:ext cx="1097865" cy="461665"/>
              </a:xfrm>
              <a:prstGeom prst="rect">
                <a:avLst/>
              </a:prstGeom>
              <a:ln>
                <a:solidFill>
                  <a:schemeClr val="bg1">
                    <a:lumMod val="75000"/>
                  </a:schemeClr>
                </a:solidFill>
              </a:ln>
            </p:spPr>
            <p:txBody>
              <a:bodyPr wrap="none">
                <a:spAutoFit/>
              </a:bodyPr>
              <a:lstStyle/>
              <a:p>
                <a14:m>
                  <m:oMath xmlns:m="http://schemas.openxmlformats.org/officeDocument/2006/math">
                    <m:r>
                      <m:rPr>
                        <m:sty m:val="p"/>
                      </m:rPr>
                      <a:rPr lang="en-US" sz="2400">
                        <a:solidFill>
                          <a:srgbClr val="7030A0"/>
                        </a:solidFill>
                        <a:latin typeface="Cambria Math" panose="02040503050406030204" pitchFamily="18" charset="0"/>
                      </a:rPr>
                      <m:t>P</m:t>
                    </m:r>
                    <m:r>
                      <a:rPr lang="en-US" sz="2400" dirty="0">
                        <a:solidFill>
                          <a:srgbClr val="7030A0"/>
                        </a:solidFill>
                        <a:latin typeface="Cambria Math" panose="02040503050406030204" pitchFamily="18" charset="0"/>
                      </a:rPr>
                      <m:t>∨</m:t>
                    </m:r>
                  </m:oMath>
                </a14:m>
                <a:r>
                  <a:rPr lang="en-US" sz="24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a:rPr lang="en-US" sz="2400">
                        <a:solidFill>
                          <a:srgbClr val="7030A0"/>
                        </a:solidFill>
                        <a:latin typeface="Cambria Math" panose="02040503050406030204" pitchFamily="18" charset="0"/>
                      </a:rPr>
                      <m:t>¬</m:t>
                    </m:r>
                    <m:r>
                      <m:rPr>
                        <m:sty m:val="p"/>
                      </m:rPr>
                      <a:rPr lang="en-US" sz="2400">
                        <a:solidFill>
                          <a:srgbClr val="7030A0"/>
                        </a:solidFill>
                        <a:latin typeface="Cambria Math" panose="02040503050406030204" pitchFamily="18" charset="0"/>
                      </a:rPr>
                      <m:t>R</m:t>
                    </m:r>
                  </m:oMath>
                </a14:m>
                <a:endParaRPr lang="en-US" sz="2400" dirty="0">
                  <a:latin typeface="Candara" panose="020E0502030303020204" pitchFamily="34" charset="0"/>
                </a:endParaRPr>
              </a:p>
            </p:txBody>
          </p:sp>
        </mc:Choice>
        <mc:Fallback xmlns="">
          <p:sp>
            <p:nvSpPr>
              <p:cNvPr id="18" name="Rectangle 17">
                <a:extLst>
                  <a:ext uri="{FF2B5EF4-FFF2-40B4-BE49-F238E27FC236}">
                    <a16:creationId xmlns:a16="http://schemas.microsoft.com/office/drawing/2014/main" id="{24598329-7A71-3549-85FC-5A660E9D6162}"/>
                  </a:ext>
                </a:extLst>
              </p:cNvPr>
              <p:cNvSpPr>
                <a:spLocks noRot="1" noChangeAspect="1" noMove="1" noResize="1" noEditPoints="1" noAdjustHandles="1" noChangeArrowheads="1" noChangeShapeType="1" noTextEdit="1"/>
              </p:cNvSpPr>
              <p:nvPr/>
            </p:nvSpPr>
            <p:spPr>
              <a:xfrm>
                <a:off x="5038394" y="5190321"/>
                <a:ext cx="1097865" cy="461665"/>
              </a:xfrm>
              <a:prstGeom prst="rect">
                <a:avLst/>
              </a:prstGeom>
              <a:blipFill>
                <a:blip r:embed="rId10"/>
                <a:stretch>
                  <a:fillRect l="-1136"/>
                </a:stretch>
              </a:blipFill>
              <a:ln>
                <a:solidFill>
                  <a:schemeClr val="bg1">
                    <a:lumMod val="75000"/>
                  </a:schemeClr>
                </a:solidFill>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AF5322D0-293F-3448-A5E3-572B7439DF77}"/>
              </a:ext>
            </a:extLst>
          </p:cNvPr>
          <p:cNvCxnSpPr>
            <a:cxnSpLocks/>
            <a:stCxn id="7" idx="2"/>
            <a:endCxn id="18" idx="0"/>
          </p:cNvCxnSpPr>
          <p:nvPr/>
        </p:nvCxnSpPr>
        <p:spPr>
          <a:xfrm>
            <a:off x="3706454" y="4728866"/>
            <a:ext cx="1880872" cy="461455"/>
          </a:xfrm>
          <a:prstGeom prst="straightConnector1">
            <a:avLst/>
          </a:prstGeom>
          <a:ln w="12700">
            <a:solidFill>
              <a:schemeClr val="tx1">
                <a:lumMod val="50000"/>
                <a:lumOff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1011592-066C-804F-B5EE-9BC1A45B8970}"/>
              </a:ext>
            </a:extLst>
          </p:cNvPr>
          <p:cNvCxnSpPr>
            <a:cxnSpLocks/>
            <a:stCxn id="9" idx="2"/>
            <a:endCxn id="18" idx="0"/>
          </p:cNvCxnSpPr>
          <p:nvPr/>
        </p:nvCxnSpPr>
        <p:spPr>
          <a:xfrm flipH="1">
            <a:off x="5587327" y="4738390"/>
            <a:ext cx="1544225" cy="451930"/>
          </a:xfrm>
          <a:prstGeom prst="straightConnector1">
            <a:avLst/>
          </a:prstGeom>
          <a:ln w="12700">
            <a:solidFill>
              <a:schemeClr val="tx1">
                <a:lumMod val="50000"/>
                <a:lumOff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DFEB3D73-262D-0F43-9EB7-743B4BF1E593}"/>
                  </a:ext>
                </a:extLst>
              </p:cNvPr>
              <p:cNvSpPr/>
              <p:nvPr/>
            </p:nvSpPr>
            <p:spPr>
              <a:xfrm>
                <a:off x="6388488" y="5190321"/>
                <a:ext cx="655949" cy="461665"/>
              </a:xfrm>
              <a:prstGeom prst="rect">
                <a:avLst/>
              </a:prstGeom>
              <a:ln>
                <a:solidFill>
                  <a:schemeClr val="bg1">
                    <a:lumMod val="75000"/>
                  </a:schemeClr>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400">
                          <a:solidFill>
                            <a:srgbClr val="7030A0"/>
                          </a:solidFill>
                          <a:latin typeface="Cambria Math" panose="02040503050406030204" pitchFamily="18" charset="0"/>
                        </a:rPr>
                        <m:t>¬</m:t>
                      </m:r>
                      <m:r>
                        <m:rPr>
                          <m:sty m:val="p"/>
                        </m:rPr>
                        <a:rPr lang="en-US" sz="2400">
                          <a:solidFill>
                            <a:srgbClr val="7030A0"/>
                          </a:solidFill>
                          <a:latin typeface="Cambria Math" panose="02040503050406030204" pitchFamily="18" charset="0"/>
                        </a:rPr>
                        <m:t>P</m:t>
                      </m:r>
                    </m:oMath>
                  </m:oMathPara>
                </a14:m>
                <a:endParaRPr lang="en-US" sz="2400" dirty="0">
                  <a:latin typeface="Candara" panose="020E0502030303020204" pitchFamily="34" charset="0"/>
                </a:endParaRPr>
              </a:p>
            </p:txBody>
          </p:sp>
        </mc:Choice>
        <mc:Fallback xmlns="">
          <p:sp>
            <p:nvSpPr>
              <p:cNvPr id="25" name="Rectangle 24">
                <a:extLst>
                  <a:ext uri="{FF2B5EF4-FFF2-40B4-BE49-F238E27FC236}">
                    <a16:creationId xmlns:a16="http://schemas.microsoft.com/office/drawing/2014/main" id="{DFEB3D73-262D-0F43-9EB7-743B4BF1E593}"/>
                  </a:ext>
                </a:extLst>
              </p:cNvPr>
              <p:cNvSpPr>
                <a:spLocks noRot="1" noChangeAspect="1" noMove="1" noResize="1" noEditPoints="1" noAdjustHandles="1" noChangeArrowheads="1" noChangeShapeType="1" noTextEdit="1"/>
              </p:cNvSpPr>
              <p:nvPr/>
            </p:nvSpPr>
            <p:spPr>
              <a:xfrm>
                <a:off x="6388488" y="5190321"/>
                <a:ext cx="655949" cy="461665"/>
              </a:xfrm>
              <a:prstGeom prst="rect">
                <a:avLst/>
              </a:prstGeom>
              <a:blipFill>
                <a:blip r:embed="rId11"/>
                <a:stretch>
                  <a:fillRect/>
                </a:stretch>
              </a:blipFill>
              <a:ln>
                <a:solidFill>
                  <a:schemeClr val="bg1">
                    <a:lumMod val="75000"/>
                  </a:schemeClr>
                </a:solidFill>
              </a:ln>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F24F403D-AD7E-2B4C-9F10-29670FF13598}"/>
              </a:ext>
            </a:extLst>
          </p:cNvPr>
          <p:cNvCxnSpPr>
            <a:cxnSpLocks/>
            <a:stCxn id="8" idx="2"/>
            <a:endCxn id="25" idx="0"/>
          </p:cNvCxnSpPr>
          <p:nvPr/>
        </p:nvCxnSpPr>
        <p:spPr>
          <a:xfrm>
            <a:off x="5245510" y="4728866"/>
            <a:ext cx="1470952" cy="461455"/>
          </a:xfrm>
          <a:prstGeom prst="straightConnector1">
            <a:avLst/>
          </a:prstGeom>
          <a:ln w="12700">
            <a:solidFill>
              <a:schemeClr val="tx1">
                <a:lumMod val="50000"/>
                <a:lumOff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6E097BE-FC90-2B4D-A391-C32B74AAA08C}"/>
              </a:ext>
            </a:extLst>
          </p:cNvPr>
          <p:cNvCxnSpPr>
            <a:cxnSpLocks/>
            <a:stCxn id="10" idx="2"/>
            <a:endCxn id="25" idx="0"/>
          </p:cNvCxnSpPr>
          <p:nvPr/>
        </p:nvCxnSpPr>
        <p:spPr>
          <a:xfrm flipH="1">
            <a:off x="6716463" y="4738390"/>
            <a:ext cx="1863469" cy="451930"/>
          </a:xfrm>
          <a:prstGeom prst="straightConnector1">
            <a:avLst/>
          </a:prstGeom>
          <a:ln w="12700">
            <a:solidFill>
              <a:schemeClr val="tx1">
                <a:lumMod val="50000"/>
                <a:lumOff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685010F3-7467-054F-A23C-44C9091A02FB}"/>
                  </a:ext>
                </a:extLst>
              </p:cNvPr>
              <p:cNvSpPr/>
              <p:nvPr/>
            </p:nvSpPr>
            <p:spPr>
              <a:xfrm>
                <a:off x="7354503" y="5190321"/>
                <a:ext cx="681597" cy="461665"/>
              </a:xfrm>
              <a:prstGeom prst="rect">
                <a:avLst/>
              </a:prstGeom>
              <a:ln>
                <a:solidFill>
                  <a:schemeClr val="bg1">
                    <a:lumMod val="75000"/>
                  </a:schemeClr>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400">
                          <a:solidFill>
                            <a:srgbClr val="7030A0"/>
                          </a:solidFill>
                          <a:latin typeface="Cambria Math" panose="02040503050406030204" pitchFamily="18" charset="0"/>
                        </a:rPr>
                        <m:t>¬</m:t>
                      </m:r>
                      <m:r>
                        <m:rPr>
                          <m:sty m:val="p"/>
                        </m:rPr>
                        <a:rPr lang="en-US" sz="2400">
                          <a:solidFill>
                            <a:srgbClr val="7030A0"/>
                          </a:solidFill>
                          <a:latin typeface="Cambria Math" panose="02040503050406030204" pitchFamily="18" charset="0"/>
                        </a:rPr>
                        <m:t>Q</m:t>
                      </m:r>
                    </m:oMath>
                  </m:oMathPara>
                </a14:m>
                <a:endParaRPr lang="en-US" sz="2400" dirty="0">
                  <a:latin typeface="Candara" panose="020E0502030303020204" pitchFamily="34" charset="0"/>
                </a:endParaRPr>
              </a:p>
            </p:txBody>
          </p:sp>
        </mc:Choice>
        <mc:Fallback xmlns="">
          <p:sp>
            <p:nvSpPr>
              <p:cNvPr id="33" name="Rectangle 32">
                <a:extLst>
                  <a:ext uri="{FF2B5EF4-FFF2-40B4-BE49-F238E27FC236}">
                    <a16:creationId xmlns:a16="http://schemas.microsoft.com/office/drawing/2014/main" id="{685010F3-7467-054F-A23C-44C9091A02FB}"/>
                  </a:ext>
                </a:extLst>
              </p:cNvPr>
              <p:cNvSpPr>
                <a:spLocks noRot="1" noChangeAspect="1" noMove="1" noResize="1" noEditPoints="1" noAdjustHandles="1" noChangeArrowheads="1" noChangeShapeType="1" noTextEdit="1"/>
              </p:cNvSpPr>
              <p:nvPr/>
            </p:nvSpPr>
            <p:spPr>
              <a:xfrm>
                <a:off x="7354503" y="5190321"/>
                <a:ext cx="681597" cy="461665"/>
              </a:xfrm>
              <a:prstGeom prst="rect">
                <a:avLst/>
              </a:prstGeom>
              <a:blipFill>
                <a:blip r:embed="rId12"/>
                <a:stretch>
                  <a:fillRect b="-10526"/>
                </a:stretch>
              </a:blipFill>
              <a:ln>
                <a:solidFill>
                  <a:schemeClr val="bg1">
                    <a:lumMod val="75000"/>
                  </a:schemeClr>
                </a:solidFill>
              </a:ln>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5F4ADF37-1465-FF4A-9B32-84E75632BBB4}"/>
              </a:ext>
            </a:extLst>
          </p:cNvPr>
          <p:cNvCxnSpPr>
            <a:cxnSpLocks/>
            <a:stCxn id="9" idx="2"/>
            <a:endCxn id="33" idx="0"/>
          </p:cNvCxnSpPr>
          <p:nvPr/>
        </p:nvCxnSpPr>
        <p:spPr>
          <a:xfrm>
            <a:off x="7131551" y="4738391"/>
            <a:ext cx="563751" cy="451930"/>
          </a:xfrm>
          <a:prstGeom prst="straightConnector1">
            <a:avLst/>
          </a:prstGeom>
          <a:ln w="12700">
            <a:solidFill>
              <a:schemeClr val="tx1">
                <a:lumMod val="50000"/>
                <a:lumOff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A46A5AA-84F1-C64C-88DB-12787105496C}"/>
              </a:ext>
            </a:extLst>
          </p:cNvPr>
          <p:cNvCxnSpPr>
            <a:cxnSpLocks/>
            <a:stCxn id="10" idx="2"/>
            <a:endCxn id="33" idx="0"/>
          </p:cNvCxnSpPr>
          <p:nvPr/>
        </p:nvCxnSpPr>
        <p:spPr>
          <a:xfrm flipH="1">
            <a:off x="7695301" y="4738390"/>
            <a:ext cx="884630" cy="451930"/>
          </a:xfrm>
          <a:prstGeom prst="straightConnector1">
            <a:avLst/>
          </a:prstGeom>
          <a:ln w="12700">
            <a:solidFill>
              <a:schemeClr val="tx1">
                <a:lumMod val="50000"/>
                <a:lumOff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03AAA465-0501-DE46-8165-1F221408220B}"/>
                  </a:ext>
                </a:extLst>
              </p:cNvPr>
              <p:cNvSpPr/>
              <p:nvPr/>
            </p:nvSpPr>
            <p:spPr>
              <a:xfrm>
                <a:off x="5087675" y="6029326"/>
                <a:ext cx="671979" cy="461665"/>
              </a:xfrm>
              <a:prstGeom prst="rect">
                <a:avLst/>
              </a:prstGeom>
              <a:ln>
                <a:solidFill>
                  <a:schemeClr val="bg1">
                    <a:lumMod val="75000"/>
                  </a:schemeClr>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400">
                          <a:solidFill>
                            <a:srgbClr val="7030A0"/>
                          </a:solidFill>
                          <a:latin typeface="Cambria Math" panose="02040503050406030204" pitchFamily="18" charset="0"/>
                        </a:rPr>
                        <m:t>¬</m:t>
                      </m:r>
                      <m:r>
                        <m:rPr>
                          <m:sty m:val="p"/>
                        </m:rPr>
                        <a:rPr lang="en-US" sz="2400">
                          <a:solidFill>
                            <a:srgbClr val="7030A0"/>
                          </a:solidFill>
                          <a:latin typeface="Cambria Math" panose="02040503050406030204" pitchFamily="18" charset="0"/>
                        </a:rPr>
                        <m:t>R</m:t>
                      </m:r>
                    </m:oMath>
                  </m:oMathPara>
                </a14:m>
                <a:endParaRPr lang="en-US" sz="2400" dirty="0">
                  <a:latin typeface="Candara" panose="020E0502030303020204" pitchFamily="34" charset="0"/>
                </a:endParaRPr>
              </a:p>
            </p:txBody>
          </p:sp>
        </mc:Choice>
        <mc:Fallback xmlns="">
          <p:sp>
            <p:nvSpPr>
              <p:cNvPr id="40" name="Rectangle 39">
                <a:extLst>
                  <a:ext uri="{FF2B5EF4-FFF2-40B4-BE49-F238E27FC236}">
                    <a16:creationId xmlns:a16="http://schemas.microsoft.com/office/drawing/2014/main" id="{03AAA465-0501-DE46-8165-1F221408220B}"/>
                  </a:ext>
                </a:extLst>
              </p:cNvPr>
              <p:cNvSpPr>
                <a:spLocks noRot="1" noChangeAspect="1" noMove="1" noResize="1" noEditPoints="1" noAdjustHandles="1" noChangeArrowheads="1" noChangeShapeType="1" noTextEdit="1"/>
              </p:cNvSpPr>
              <p:nvPr/>
            </p:nvSpPr>
            <p:spPr>
              <a:xfrm>
                <a:off x="5087675" y="6029326"/>
                <a:ext cx="671979" cy="461665"/>
              </a:xfrm>
              <a:prstGeom prst="rect">
                <a:avLst/>
              </a:prstGeom>
              <a:blipFill>
                <a:blip r:embed="rId13"/>
                <a:stretch>
                  <a:fillRect/>
                </a:stretch>
              </a:blipFill>
              <a:ln>
                <a:solidFill>
                  <a:schemeClr val="bg1">
                    <a:lumMod val="75000"/>
                  </a:schemeClr>
                </a:solidFill>
              </a:ln>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C5B1279B-2844-8D42-9583-0CCA2F66FEF6}"/>
              </a:ext>
            </a:extLst>
          </p:cNvPr>
          <p:cNvCxnSpPr>
            <a:cxnSpLocks/>
            <a:stCxn id="11" idx="2"/>
            <a:endCxn id="40" idx="0"/>
          </p:cNvCxnSpPr>
          <p:nvPr/>
        </p:nvCxnSpPr>
        <p:spPr>
          <a:xfrm>
            <a:off x="4337272" y="5651985"/>
            <a:ext cx="1086392" cy="377340"/>
          </a:xfrm>
          <a:prstGeom prst="straightConnector1">
            <a:avLst/>
          </a:prstGeom>
          <a:ln w="12700">
            <a:solidFill>
              <a:schemeClr val="tx1">
                <a:lumMod val="50000"/>
                <a:lumOff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3D14681D-627E-6B45-A0B3-22B4279D1379}"/>
              </a:ext>
            </a:extLst>
          </p:cNvPr>
          <p:cNvCxnSpPr>
            <a:cxnSpLocks/>
            <a:stCxn id="33" idx="2"/>
            <a:endCxn id="40" idx="0"/>
          </p:cNvCxnSpPr>
          <p:nvPr/>
        </p:nvCxnSpPr>
        <p:spPr>
          <a:xfrm flipH="1">
            <a:off x="5423665" y="5651985"/>
            <a:ext cx="2271637" cy="377340"/>
          </a:xfrm>
          <a:prstGeom prst="straightConnector1">
            <a:avLst/>
          </a:prstGeom>
          <a:ln w="12700">
            <a:solidFill>
              <a:schemeClr val="tx1">
                <a:lumMod val="50000"/>
                <a:lumOff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C1F9132D-5E23-1047-AF36-3EC2C56C2EAF}"/>
                  </a:ext>
                </a:extLst>
              </p:cNvPr>
              <p:cNvSpPr/>
              <p:nvPr/>
            </p:nvSpPr>
            <p:spPr>
              <a:xfrm>
                <a:off x="6002075" y="6019801"/>
                <a:ext cx="671979" cy="461665"/>
              </a:xfrm>
              <a:prstGeom prst="rect">
                <a:avLst/>
              </a:prstGeom>
              <a:ln>
                <a:solidFill>
                  <a:schemeClr val="bg1">
                    <a:lumMod val="75000"/>
                  </a:schemeClr>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400">
                          <a:solidFill>
                            <a:srgbClr val="7030A0"/>
                          </a:solidFill>
                          <a:latin typeface="Cambria Math" panose="02040503050406030204" pitchFamily="18" charset="0"/>
                        </a:rPr>
                        <m:t>¬</m:t>
                      </m:r>
                      <m:r>
                        <m:rPr>
                          <m:sty m:val="p"/>
                        </m:rPr>
                        <a:rPr lang="en-US" sz="2400">
                          <a:solidFill>
                            <a:srgbClr val="7030A0"/>
                          </a:solidFill>
                          <a:latin typeface="Cambria Math" panose="02040503050406030204" pitchFamily="18" charset="0"/>
                        </a:rPr>
                        <m:t>R</m:t>
                      </m:r>
                    </m:oMath>
                  </m:oMathPara>
                </a14:m>
                <a:endParaRPr lang="en-US" sz="2400" dirty="0">
                  <a:latin typeface="Candara" panose="020E0502030303020204" pitchFamily="34" charset="0"/>
                </a:endParaRPr>
              </a:p>
            </p:txBody>
          </p:sp>
        </mc:Choice>
        <mc:Fallback xmlns="">
          <p:sp>
            <p:nvSpPr>
              <p:cNvPr id="47" name="Rectangle 46">
                <a:extLst>
                  <a:ext uri="{FF2B5EF4-FFF2-40B4-BE49-F238E27FC236}">
                    <a16:creationId xmlns:a16="http://schemas.microsoft.com/office/drawing/2014/main" id="{C1F9132D-5E23-1047-AF36-3EC2C56C2EAF}"/>
                  </a:ext>
                </a:extLst>
              </p:cNvPr>
              <p:cNvSpPr>
                <a:spLocks noRot="1" noChangeAspect="1" noMove="1" noResize="1" noEditPoints="1" noAdjustHandles="1" noChangeArrowheads="1" noChangeShapeType="1" noTextEdit="1"/>
              </p:cNvSpPr>
              <p:nvPr/>
            </p:nvSpPr>
            <p:spPr>
              <a:xfrm>
                <a:off x="6002075" y="6019801"/>
                <a:ext cx="671979" cy="461665"/>
              </a:xfrm>
              <a:prstGeom prst="rect">
                <a:avLst/>
              </a:prstGeom>
              <a:blipFill>
                <a:blip r:embed="rId14"/>
                <a:stretch>
                  <a:fillRect/>
                </a:stretch>
              </a:blipFill>
              <a:ln>
                <a:solidFill>
                  <a:schemeClr val="bg1">
                    <a:lumMod val="75000"/>
                  </a:schemeClr>
                </a:solidFill>
              </a:ln>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257312CF-C3CB-8B44-8127-B3FFDACB74FA}"/>
              </a:ext>
            </a:extLst>
          </p:cNvPr>
          <p:cNvCxnSpPr>
            <a:cxnSpLocks/>
            <a:stCxn id="18" idx="2"/>
            <a:endCxn id="47" idx="0"/>
          </p:cNvCxnSpPr>
          <p:nvPr/>
        </p:nvCxnSpPr>
        <p:spPr>
          <a:xfrm>
            <a:off x="5587326" y="5651986"/>
            <a:ext cx="750738" cy="367815"/>
          </a:xfrm>
          <a:prstGeom prst="straightConnector1">
            <a:avLst/>
          </a:prstGeom>
          <a:ln w="12700">
            <a:solidFill>
              <a:schemeClr val="tx1">
                <a:lumMod val="50000"/>
                <a:lumOff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71C39084-A25C-5A48-8034-C44AD261E667}"/>
              </a:ext>
            </a:extLst>
          </p:cNvPr>
          <p:cNvCxnSpPr>
            <a:cxnSpLocks/>
            <a:stCxn id="25" idx="2"/>
            <a:endCxn id="47" idx="0"/>
          </p:cNvCxnSpPr>
          <p:nvPr/>
        </p:nvCxnSpPr>
        <p:spPr>
          <a:xfrm flipH="1">
            <a:off x="6338064" y="5651986"/>
            <a:ext cx="378398" cy="367815"/>
          </a:xfrm>
          <a:prstGeom prst="straightConnector1">
            <a:avLst/>
          </a:prstGeom>
          <a:ln w="12700">
            <a:solidFill>
              <a:schemeClr val="tx1">
                <a:lumMod val="50000"/>
                <a:lumOff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A3D58F4F-0D76-5647-8A1D-A7FA48A5F1C2}"/>
              </a:ext>
            </a:extLst>
          </p:cNvPr>
          <p:cNvCxnSpPr>
            <a:cxnSpLocks/>
            <a:stCxn id="47" idx="3"/>
            <a:endCxn id="58" idx="1"/>
          </p:cNvCxnSpPr>
          <p:nvPr/>
        </p:nvCxnSpPr>
        <p:spPr>
          <a:xfrm>
            <a:off x="6674053" y="6250634"/>
            <a:ext cx="1607366" cy="336531"/>
          </a:xfrm>
          <a:prstGeom prst="straightConnector1">
            <a:avLst/>
          </a:prstGeom>
          <a:ln w="12700">
            <a:solidFill>
              <a:schemeClr val="tx1">
                <a:lumMod val="50000"/>
                <a:lumOff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E9847703-1FD1-724E-8E91-5999B822106B}"/>
              </a:ext>
            </a:extLst>
          </p:cNvPr>
          <p:cNvSpPr/>
          <p:nvPr/>
        </p:nvSpPr>
        <p:spPr>
          <a:xfrm>
            <a:off x="8281420" y="6356332"/>
            <a:ext cx="252981" cy="461665"/>
          </a:xfrm>
          <a:prstGeom prst="rect">
            <a:avLst/>
          </a:prstGeom>
          <a:ln>
            <a:solidFill>
              <a:schemeClr val="bg1">
                <a:lumMod val="75000"/>
              </a:schemeClr>
            </a:solidFill>
          </a:ln>
        </p:spPr>
        <p:txBody>
          <a:bodyPr wrap="square">
            <a:spAutoFit/>
          </a:bodyPr>
          <a:lstStyle/>
          <a:p>
            <a:endParaRPr lang="en-US" sz="2400" dirty="0">
              <a:latin typeface="Candara" panose="020E0502030303020204" pitchFamily="34" charset="0"/>
            </a:endParaRPr>
          </a:p>
        </p:txBody>
      </p:sp>
      <p:cxnSp>
        <p:nvCxnSpPr>
          <p:cNvPr id="61" name="Straight Arrow Connector 60">
            <a:extLst>
              <a:ext uri="{FF2B5EF4-FFF2-40B4-BE49-F238E27FC236}">
                <a16:creationId xmlns:a16="http://schemas.microsoft.com/office/drawing/2014/main" id="{8668CD39-2CE7-8949-BBD7-0954182C5560}"/>
              </a:ext>
            </a:extLst>
          </p:cNvPr>
          <p:cNvCxnSpPr>
            <a:cxnSpLocks/>
            <a:stCxn id="10" idx="2"/>
            <a:endCxn id="58" idx="0"/>
          </p:cNvCxnSpPr>
          <p:nvPr/>
        </p:nvCxnSpPr>
        <p:spPr>
          <a:xfrm flipH="1">
            <a:off x="8407911" y="4738391"/>
            <a:ext cx="172021" cy="1617941"/>
          </a:xfrm>
          <a:prstGeom prst="straightConnector1">
            <a:avLst/>
          </a:prstGeom>
          <a:ln w="12700">
            <a:solidFill>
              <a:schemeClr val="tx1">
                <a:lumMod val="50000"/>
                <a:lumOff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861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P spid="11" grpId="0" animBg="1"/>
      <p:bldP spid="18" grpId="0" animBg="1"/>
      <p:bldP spid="25" grpId="0" animBg="1"/>
      <p:bldP spid="33" grpId="0" animBg="1"/>
      <p:bldP spid="40" grpId="0" animBg="1"/>
      <p:bldP spid="47" grpId="0" animBg="1"/>
      <p:bldP spid="5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EF28F-D73D-4D91-87A1-0D1162B04AAE}"/>
              </a:ext>
            </a:extLst>
          </p:cNvPr>
          <p:cNvSpPr>
            <a:spLocks noGrp="1"/>
          </p:cNvSpPr>
          <p:nvPr>
            <p:ph type="title"/>
          </p:nvPr>
        </p:nvSpPr>
        <p:spPr/>
        <p:txBody>
          <a:bodyPr/>
          <a:lstStyle/>
          <a:p>
            <a:r>
              <a:rPr lang="en-US" dirty="0"/>
              <a:t>Speedup the Algorithm</a:t>
            </a:r>
          </a:p>
        </p:txBody>
      </p:sp>
      <p:sp>
        <p:nvSpPr>
          <p:cNvPr id="3" name="Content Placeholder 2">
            <a:extLst>
              <a:ext uri="{FF2B5EF4-FFF2-40B4-BE49-F238E27FC236}">
                <a16:creationId xmlns:a16="http://schemas.microsoft.com/office/drawing/2014/main" id="{9D0FDEF8-EA82-4D6B-BCE8-BFFA6449773B}"/>
              </a:ext>
            </a:extLst>
          </p:cNvPr>
          <p:cNvSpPr>
            <a:spLocks noGrp="1"/>
          </p:cNvSpPr>
          <p:nvPr>
            <p:ph idx="1"/>
          </p:nvPr>
        </p:nvSpPr>
        <p:spPr/>
        <p:txBody>
          <a:bodyPr/>
          <a:lstStyle/>
          <a:p>
            <a:r>
              <a:rPr lang="en-US" dirty="0"/>
              <a:t>The complexity of  the resolution algorithm takes polynomial time.</a:t>
            </a:r>
          </a:p>
          <a:p>
            <a:r>
              <a:rPr lang="en-US" dirty="0"/>
              <a:t>We can design linear-time algorithms for some restricted forms of propositional logic.</a:t>
            </a:r>
          </a:p>
        </p:txBody>
      </p:sp>
      <p:sp>
        <p:nvSpPr>
          <p:cNvPr id="4" name="Slide Number Placeholder 3">
            <a:extLst>
              <a:ext uri="{FF2B5EF4-FFF2-40B4-BE49-F238E27FC236}">
                <a16:creationId xmlns:a16="http://schemas.microsoft.com/office/drawing/2014/main" id="{1F7907CC-B73D-44D7-914A-B79B6BCA703E}"/>
              </a:ext>
            </a:extLst>
          </p:cNvPr>
          <p:cNvSpPr>
            <a:spLocks noGrp="1"/>
          </p:cNvSpPr>
          <p:nvPr>
            <p:ph type="sldNum" sz="quarter" idx="12"/>
          </p:nvPr>
        </p:nvSpPr>
        <p:spPr/>
        <p:txBody>
          <a:bodyPr/>
          <a:lstStyle/>
          <a:p>
            <a:pPr>
              <a:defRPr/>
            </a:pPr>
            <a:fld id="{CCF77436-EC8C-4AA7-8F7E-35D67B363DD7}" type="slidenum">
              <a:rPr lang="en-US" smtClean="0"/>
              <a:pPr>
                <a:defRPr/>
              </a:pPr>
              <a:t>44</a:t>
            </a:fld>
            <a:endParaRPr lang="en-US" dirty="0"/>
          </a:p>
        </p:txBody>
      </p:sp>
    </p:spTree>
    <p:extLst>
      <p:ext uri="{BB962C8B-B14F-4D97-AF65-F5344CB8AC3E}">
        <p14:creationId xmlns:p14="http://schemas.microsoft.com/office/powerpoint/2010/main" val="3192585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BB00-F5F3-4256-B3D3-D7A57BD13C22}"/>
              </a:ext>
            </a:extLst>
          </p:cNvPr>
          <p:cNvSpPr>
            <a:spLocks noGrp="1"/>
          </p:cNvSpPr>
          <p:nvPr>
            <p:ph type="title"/>
          </p:nvPr>
        </p:nvSpPr>
        <p:spPr/>
        <p:txBody>
          <a:bodyPr/>
          <a:lstStyle/>
          <a:p>
            <a:r>
              <a:rPr lang="en-US" dirty="0"/>
              <a:t>Horn Clauses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E02513-292B-488A-A84E-C11BFC9FE32E}"/>
                  </a:ext>
                </a:extLst>
              </p:cNvPr>
              <p:cNvSpPr>
                <a:spLocks noGrp="1"/>
              </p:cNvSpPr>
              <p:nvPr>
                <p:ph idx="1"/>
              </p:nvPr>
            </p:nvSpPr>
            <p:spPr/>
            <p:txBody>
              <a:bodyPr/>
              <a:lstStyle/>
              <a:p>
                <a:r>
                  <a:rPr lang="en-US" dirty="0"/>
                  <a:t>A disjunction of literals (clause) of which at most one is positive, including</a:t>
                </a:r>
              </a:p>
              <a:p>
                <a:pPr lvl="1"/>
                <a:r>
                  <a:rPr lang="en-US" dirty="0">
                    <a:solidFill>
                      <a:srgbClr val="0000CC"/>
                    </a:solidFill>
                  </a:rPr>
                  <a:t>Definite clauses </a:t>
                </a:r>
                <a:r>
                  <a:rPr lang="en-US" dirty="0"/>
                  <a:t>with exactly one positive literals;</a:t>
                </a:r>
              </a:p>
              <a:p>
                <a:pPr lvl="1"/>
                <a:r>
                  <a:rPr lang="en-US" dirty="0">
                    <a:solidFill>
                      <a:srgbClr val="0000CC"/>
                    </a:solidFill>
                  </a:rPr>
                  <a:t>Goal clauses </a:t>
                </a:r>
                <a:r>
                  <a:rPr lang="en-US" dirty="0"/>
                  <a:t>with no positive literals.</a:t>
                </a:r>
              </a:p>
              <a:p>
                <a:r>
                  <a:rPr lang="en-US" dirty="0"/>
                  <a:t>Examples:</a:t>
                </a:r>
              </a:p>
              <a:p>
                <a:pPr lvl="1"/>
                <a14:m>
                  <m:oMath xmlns:m="http://schemas.openxmlformats.org/officeDocument/2006/math">
                    <m:r>
                      <a:rPr lang="en-US" i="0">
                        <a:solidFill>
                          <a:srgbClr val="7030A0"/>
                        </a:solidFill>
                        <a:latin typeface="Cambria Math" panose="02040503050406030204" pitchFamily="18" charset="0"/>
                      </a:rPr>
                      <m:t>¬</m:t>
                    </m:r>
                    <m:r>
                      <m:rPr>
                        <m:sty m:val="p"/>
                      </m:rPr>
                      <a:rPr lang="en-US" i="0">
                        <a:solidFill>
                          <a:srgbClr val="7030A0"/>
                        </a:solidFill>
                        <a:latin typeface="Cambria Math" panose="02040503050406030204" pitchFamily="18" charset="0"/>
                      </a:rPr>
                      <m:t>P</m:t>
                    </m:r>
                  </m:oMath>
                </a14:m>
                <a:endParaRPr lang="en-US" dirty="0">
                  <a:solidFill>
                    <a:srgbClr val="7030A0"/>
                  </a:solidFill>
                  <a:latin typeface="Cambria Math" panose="02040503050406030204" pitchFamily="18" charset="0"/>
                </a:endParaRPr>
              </a:p>
              <a:p>
                <a:pPr lvl="1"/>
                <a14:m>
                  <m:oMath xmlns:m="http://schemas.openxmlformats.org/officeDocument/2006/math">
                    <m:r>
                      <m:rPr>
                        <m:sty m:val="p"/>
                      </m:rPr>
                      <a:rPr lang="en-US" i="0">
                        <a:solidFill>
                          <a:srgbClr val="7030A0"/>
                        </a:solidFill>
                        <a:latin typeface="Cambria Math" panose="02040503050406030204" pitchFamily="18" charset="0"/>
                      </a:rPr>
                      <m:t>P</m:t>
                    </m:r>
                  </m:oMath>
                </a14:m>
                <a:endParaRPr lang="en-US" dirty="0">
                  <a:solidFill>
                    <a:srgbClr val="7030A0"/>
                  </a:solidFill>
                  <a:latin typeface="Cambria Math" panose="02040503050406030204" pitchFamily="18" charset="0"/>
                </a:endParaRPr>
              </a:p>
              <a:p>
                <a:pPr lvl="1"/>
                <a14:m>
                  <m:oMath xmlns:m="http://schemas.openxmlformats.org/officeDocument/2006/math">
                    <m:r>
                      <a:rPr lang="en-US" i="0">
                        <a:solidFill>
                          <a:srgbClr val="7030A0"/>
                        </a:solidFill>
                        <a:latin typeface="Cambria Math" panose="02040503050406030204" pitchFamily="18" charset="0"/>
                      </a:rPr>
                      <m:t>¬</m:t>
                    </m:r>
                    <m:r>
                      <m:rPr>
                        <m:sty m:val="p"/>
                      </m:rPr>
                      <a:rPr lang="en-US" i="0">
                        <a:solidFill>
                          <a:srgbClr val="7030A0"/>
                        </a:solidFill>
                        <a:latin typeface="Cambria Math" panose="02040503050406030204" pitchFamily="18" charset="0"/>
                      </a:rPr>
                      <m:t>P</m:t>
                    </m:r>
                    <m:r>
                      <a:rPr lang="en-US" i="0" dirty="0">
                        <a:solidFill>
                          <a:srgbClr val="7030A0"/>
                        </a:solidFill>
                        <a:latin typeface="Cambria Math" panose="02040503050406030204" pitchFamily="18" charset="0"/>
                      </a:rPr>
                      <m:t> ∨ </m:t>
                    </m:r>
                    <m:r>
                      <a:rPr lang="en-US" i="0">
                        <a:solidFill>
                          <a:srgbClr val="7030A0"/>
                        </a:solidFill>
                        <a:latin typeface="Cambria Math" panose="02040503050406030204" pitchFamily="18" charset="0"/>
                      </a:rPr>
                      <m:t>¬</m:t>
                    </m:r>
                    <m:r>
                      <m:rPr>
                        <m:sty m:val="p"/>
                      </m:rPr>
                      <a:rPr lang="en-US" i="0">
                        <a:solidFill>
                          <a:srgbClr val="7030A0"/>
                        </a:solidFill>
                        <a:latin typeface="Cambria Math" panose="02040503050406030204" pitchFamily="18" charset="0"/>
                      </a:rPr>
                      <m:t>Q</m:t>
                    </m:r>
                    <m:r>
                      <a:rPr lang="en-US" i="0">
                        <a:solidFill>
                          <a:srgbClr val="7030A0"/>
                        </a:solidFill>
                        <a:latin typeface="Cambria Math" panose="02040503050406030204" pitchFamily="18" charset="0"/>
                      </a:rPr>
                      <m:t> ∨ </m:t>
                    </m:r>
                    <m:r>
                      <m:rPr>
                        <m:sty m:val="p"/>
                      </m:rPr>
                      <a:rPr lang="en-US" i="0">
                        <a:solidFill>
                          <a:srgbClr val="7030A0"/>
                        </a:solidFill>
                        <a:latin typeface="Cambria Math" panose="02040503050406030204" pitchFamily="18" charset="0"/>
                      </a:rPr>
                      <m:t>R</m:t>
                    </m:r>
                  </m:oMath>
                </a14:m>
                <a:endParaRPr lang="en-US" dirty="0"/>
              </a:p>
              <a:p>
                <a:pPr lvl="1"/>
                <a14:m>
                  <m:oMath xmlns:m="http://schemas.openxmlformats.org/officeDocument/2006/math">
                    <m:r>
                      <a:rPr lang="en-US" i="0">
                        <a:solidFill>
                          <a:srgbClr val="7030A0"/>
                        </a:solidFill>
                        <a:latin typeface="Cambria Math" panose="02040503050406030204" pitchFamily="18" charset="0"/>
                      </a:rPr>
                      <m:t>¬</m:t>
                    </m:r>
                    <m:r>
                      <m:rPr>
                        <m:sty m:val="p"/>
                      </m:rPr>
                      <a:rPr lang="en-US" i="0">
                        <a:solidFill>
                          <a:srgbClr val="7030A0"/>
                        </a:solidFill>
                        <a:latin typeface="Cambria Math" panose="02040503050406030204" pitchFamily="18" charset="0"/>
                      </a:rPr>
                      <m:t>P</m:t>
                    </m:r>
                    <m:r>
                      <a:rPr lang="en-US" i="0" dirty="0">
                        <a:solidFill>
                          <a:srgbClr val="7030A0"/>
                        </a:solidFill>
                        <a:latin typeface="Cambria Math" panose="02040503050406030204" pitchFamily="18" charset="0"/>
                      </a:rPr>
                      <m:t> ∨ </m:t>
                    </m:r>
                    <m:r>
                      <a:rPr lang="en-US" i="0">
                        <a:solidFill>
                          <a:srgbClr val="7030A0"/>
                        </a:solidFill>
                        <a:latin typeface="Cambria Math" panose="02040503050406030204" pitchFamily="18" charset="0"/>
                      </a:rPr>
                      <m:t>¬</m:t>
                    </m:r>
                    <m:r>
                      <m:rPr>
                        <m:sty m:val="p"/>
                      </m:rPr>
                      <a:rPr lang="en-US" i="0">
                        <a:solidFill>
                          <a:srgbClr val="7030A0"/>
                        </a:solidFill>
                        <a:latin typeface="Cambria Math" panose="02040503050406030204" pitchFamily="18" charset="0"/>
                      </a:rPr>
                      <m:t>Q</m:t>
                    </m:r>
                    <m:r>
                      <a:rPr lang="en-US" i="0">
                        <a:solidFill>
                          <a:srgbClr val="7030A0"/>
                        </a:solidFill>
                        <a:latin typeface="Cambria Math" panose="02040503050406030204" pitchFamily="18" charset="0"/>
                      </a:rPr>
                      <m:t> ∨¬</m:t>
                    </m:r>
                    <m:r>
                      <m:rPr>
                        <m:sty m:val="p"/>
                      </m:rPr>
                      <a:rPr lang="en-US" i="0">
                        <a:solidFill>
                          <a:srgbClr val="7030A0"/>
                        </a:solidFill>
                        <a:latin typeface="Cambria Math" panose="02040503050406030204" pitchFamily="18" charset="0"/>
                      </a:rPr>
                      <m:t>R</m:t>
                    </m:r>
                  </m:oMath>
                </a14:m>
                <a:endParaRPr lang="en-US" dirty="0"/>
              </a:p>
            </p:txBody>
          </p:sp>
        </mc:Choice>
        <mc:Fallback xmlns="">
          <p:sp>
            <p:nvSpPr>
              <p:cNvPr id="3" name="Content Placeholder 2">
                <a:extLst>
                  <a:ext uri="{FF2B5EF4-FFF2-40B4-BE49-F238E27FC236}">
                    <a16:creationId xmlns:a16="http://schemas.microsoft.com/office/drawing/2014/main" id="{2DE02513-292B-488A-A84E-C11BFC9FE32E}"/>
                  </a:ext>
                </a:extLst>
              </p:cNvPr>
              <p:cNvSpPr>
                <a:spLocks noGrp="1" noRot="1" noChangeAspect="1" noMove="1" noResize="1" noEditPoints="1" noAdjustHandles="1" noChangeArrowheads="1" noChangeShapeType="1" noTextEdit="1"/>
              </p:cNvSpPr>
              <p:nvPr>
                <p:ph idx="1"/>
              </p:nvPr>
            </p:nvSpPr>
            <p:spPr>
              <a:blipFill>
                <a:blip r:embed="rId2"/>
                <a:stretch>
                  <a:fillRect l="-2000" t="-57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15A0035-1F35-4A88-A9C8-32D19BC0E374}"/>
              </a:ext>
            </a:extLst>
          </p:cNvPr>
          <p:cNvSpPr>
            <a:spLocks noGrp="1"/>
          </p:cNvSpPr>
          <p:nvPr>
            <p:ph type="sldNum" sz="quarter" idx="12"/>
          </p:nvPr>
        </p:nvSpPr>
        <p:spPr/>
        <p:txBody>
          <a:bodyPr/>
          <a:lstStyle/>
          <a:p>
            <a:fld id="{CCF77436-EC8C-4AA7-8F7E-35D67B363DD7}" type="slidenum">
              <a:rPr lang="en-US" smtClean="0"/>
              <a:pPr/>
              <a:t>45</a:t>
            </a:fld>
            <a:endParaRPr lang="en-US" dirty="0"/>
          </a:p>
        </p:txBody>
      </p:sp>
    </p:spTree>
    <p:extLst>
      <p:ext uri="{BB962C8B-B14F-4D97-AF65-F5344CB8AC3E}">
        <p14:creationId xmlns:p14="http://schemas.microsoft.com/office/powerpoint/2010/main" val="29799533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0376-7608-41A2-ACDE-82C547E70266}"/>
              </a:ext>
            </a:extLst>
          </p:cNvPr>
          <p:cNvSpPr>
            <a:spLocks noGrp="1"/>
          </p:cNvSpPr>
          <p:nvPr>
            <p:ph type="title"/>
          </p:nvPr>
        </p:nvSpPr>
        <p:spPr/>
        <p:txBody>
          <a:bodyPr/>
          <a:lstStyle/>
          <a:p>
            <a:r>
              <a:rPr lang="en-US" dirty="0"/>
              <a:t>Different Perspective of Horn Clauses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DD0E5A-81AA-41CD-9DA4-CE4485F4D2FE}"/>
                  </a:ext>
                </a:extLst>
              </p:cNvPr>
              <p:cNvSpPr>
                <a:spLocks noGrp="1"/>
              </p:cNvSpPr>
              <p:nvPr>
                <p:ph idx="1"/>
              </p:nvPr>
            </p:nvSpPr>
            <p:spPr/>
            <p:txBody>
              <a:bodyPr>
                <a:normAutofit/>
              </a:bodyPr>
              <a:lstStyle/>
              <a:p>
                <a:r>
                  <a:rPr lang="en-US" dirty="0"/>
                  <a:t>Either: </a:t>
                </a:r>
                <a:r>
                  <a:rPr lang="en-US" dirty="0">
                    <a:solidFill>
                      <a:srgbClr val="FF0000"/>
                    </a:solidFill>
                  </a:rPr>
                  <a:t>symbol</a:t>
                </a:r>
                <a:r>
                  <a:rPr lang="en-US" dirty="0"/>
                  <a:t> </a:t>
                </a:r>
              </a:p>
              <a:p>
                <a:pPr marL="11113" indent="0">
                  <a:buNone/>
                </a:pPr>
                <a:r>
                  <a:rPr lang="en-US" dirty="0">
                    <a:solidFill>
                      <a:srgbClr val="7030A0"/>
                    </a:solidFill>
                  </a:rPr>
                  <a:t>     </a:t>
                </a:r>
                <a14:m>
                  <m:oMath xmlns:m="http://schemas.openxmlformats.org/officeDocument/2006/math">
                    <m:r>
                      <m:rPr>
                        <m:nor/>
                      </m:rPr>
                      <a:rPr lang="en-US" dirty="0">
                        <a:solidFill>
                          <a:srgbClr val="7030A0"/>
                        </a:solidFill>
                      </a:rPr>
                      <m:t>P</m:t>
                    </m:r>
                  </m:oMath>
                </a14:m>
                <a:endParaRPr lang="en-US" dirty="0">
                  <a:solidFill>
                    <a:srgbClr val="7030A0"/>
                  </a:solidFill>
                </a:endParaRPr>
              </a:p>
              <a:p>
                <a:pPr marL="11113" indent="0">
                  <a:buNone/>
                </a:pPr>
                <a:r>
                  <a:rPr lang="en-US" dirty="0">
                    <a:solidFill>
                      <a:srgbClr val="7030A0"/>
                    </a:solidFill>
                  </a:rPr>
                  <a:t>     </a:t>
                </a:r>
                <a14:m>
                  <m:oMath xmlns:m="http://schemas.openxmlformats.org/officeDocument/2006/math">
                    <m:r>
                      <a:rPr lang="en-US" smtClean="0">
                        <a:solidFill>
                          <a:srgbClr val="7030A0"/>
                        </a:solidFill>
                        <a:latin typeface="Cambria Math" panose="02040503050406030204" pitchFamily="18" charset="0"/>
                      </a:rPr>
                      <m:t>¬</m:t>
                    </m:r>
                    <m:r>
                      <m:rPr>
                        <m:sty m:val="p"/>
                      </m:rPr>
                      <a:rPr lang="en-US" b="0" i="0" smtClean="0">
                        <a:solidFill>
                          <a:srgbClr val="7030A0"/>
                        </a:solidFill>
                        <a:latin typeface="Cambria Math" panose="02040503050406030204" pitchFamily="18" charset="0"/>
                      </a:rPr>
                      <m:t>Q</m:t>
                    </m:r>
                  </m:oMath>
                </a14:m>
                <a:endParaRPr lang="en-US" dirty="0">
                  <a:solidFill>
                    <a:srgbClr val="7030A0"/>
                  </a:solidFill>
                </a:endParaRPr>
              </a:p>
              <a:p>
                <a:r>
                  <a:rPr lang="en-US" dirty="0"/>
                  <a:t>Or: </a:t>
                </a:r>
                <a:r>
                  <a:rPr lang="en-US" dirty="0">
                    <a:solidFill>
                      <a:srgbClr val="FF0000"/>
                    </a:solidFill>
                  </a:rPr>
                  <a:t>(conjunction of symbols) </a:t>
                </a:r>
                <a14:m>
                  <m:oMath xmlns:m="http://schemas.openxmlformats.org/officeDocument/2006/math">
                    <m:r>
                      <a:rPr lang="en-US" i="1" dirty="0">
                        <a:solidFill>
                          <a:srgbClr val="FF0000"/>
                        </a:solidFill>
                        <a:latin typeface="Cambria Math" panose="02040503050406030204" pitchFamily="18" charset="0"/>
                      </a:rPr>
                      <m:t>⇒</m:t>
                    </m:r>
                  </m:oMath>
                </a14:m>
                <a:r>
                  <a:rPr lang="en-US" dirty="0">
                    <a:solidFill>
                      <a:srgbClr val="FF0000"/>
                    </a:solidFill>
                  </a:rPr>
                  <a:t> symbol</a:t>
                </a:r>
                <a:endParaRPr lang="en-US" dirty="0"/>
              </a:p>
              <a:p>
                <a:pPr marL="73025" indent="0">
                  <a:buNone/>
                </a:pPr>
                <a:r>
                  <a:rPr lang="en-US" dirty="0">
                    <a:solidFill>
                      <a:srgbClr val="7030A0"/>
                    </a:solidFill>
                  </a:rPr>
                  <a:t>    </a:t>
                </a:r>
                <a14:m>
                  <m:oMath xmlns:m="http://schemas.openxmlformats.org/officeDocument/2006/math">
                    <m:r>
                      <a:rPr lang="en-US">
                        <a:solidFill>
                          <a:srgbClr val="7030A0"/>
                        </a:solidFill>
                        <a:latin typeface="Cambria Math" panose="02040503050406030204" pitchFamily="18" charset="0"/>
                      </a:rPr>
                      <m:t>¬</m:t>
                    </m:r>
                    <m:r>
                      <m:rPr>
                        <m:nor/>
                      </m:rPr>
                      <a:rPr lang="en-US" dirty="0">
                        <a:solidFill>
                          <a:srgbClr val="7030A0"/>
                        </a:solidFill>
                      </a:rPr>
                      <m:t>P</m:t>
                    </m:r>
                    <m:r>
                      <a:rPr lang="en-US" dirty="0">
                        <a:solidFill>
                          <a:srgbClr val="7030A0"/>
                        </a:solidFill>
                        <a:latin typeface="Cambria Math" panose="02040503050406030204" pitchFamily="18" charset="0"/>
                      </a:rPr>
                      <m:t>∨</m:t>
                    </m:r>
                    <m:r>
                      <a:rPr lang="en-US">
                        <a:solidFill>
                          <a:srgbClr val="7030A0"/>
                        </a:solidFill>
                        <a:latin typeface="Cambria Math" panose="02040503050406030204" pitchFamily="18" charset="0"/>
                      </a:rPr>
                      <m:t>¬</m:t>
                    </m:r>
                    <m:r>
                      <m:rPr>
                        <m:sty m:val="p"/>
                      </m:rPr>
                      <a:rPr lang="en-US">
                        <a:solidFill>
                          <a:srgbClr val="7030A0"/>
                        </a:solidFill>
                        <a:latin typeface="Cambria Math" panose="02040503050406030204" pitchFamily="18" charset="0"/>
                      </a:rPr>
                      <m:t>Q</m:t>
                    </m:r>
                    <m:r>
                      <a:rPr lang="en-US" dirty="0">
                        <a:solidFill>
                          <a:srgbClr val="7030A0"/>
                        </a:solidFill>
                        <a:latin typeface="Cambria Math" panose="02040503050406030204" pitchFamily="18" charset="0"/>
                      </a:rPr>
                      <m:t>∨</m:t>
                    </m:r>
                    <m:r>
                      <m:rPr>
                        <m:nor/>
                      </m:rPr>
                      <a:rPr lang="en-US" dirty="0">
                        <a:solidFill>
                          <a:srgbClr val="7030A0"/>
                        </a:solidFill>
                      </a:rPr>
                      <m:t>R</m:t>
                    </m:r>
                  </m:oMath>
                </a14:m>
                <a:r>
                  <a:rPr lang="en-US" dirty="0"/>
                  <a:t> </a:t>
                </a:r>
                <a:r>
                  <a:rPr lang="el-GR" dirty="0"/>
                  <a:t>≡</a:t>
                </a:r>
                <a:r>
                  <a:rPr lang="en-US" dirty="0"/>
                  <a:t> </a:t>
                </a:r>
                <a14:m>
                  <m:oMath xmlns:m="http://schemas.openxmlformats.org/officeDocument/2006/math">
                    <m:r>
                      <a:rPr lang="en-US">
                        <a:solidFill>
                          <a:srgbClr val="7030A0"/>
                        </a:solidFill>
                        <a:latin typeface="Cambria Math" panose="02040503050406030204" pitchFamily="18" charset="0"/>
                      </a:rPr>
                      <m:t>¬</m:t>
                    </m:r>
                    <m:r>
                      <m:rPr>
                        <m:nor/>
                      </m:rPr>
                      <a:rPr lang="en-US">
                        <a:solidFill>
                          <a:srgbClr val="7030A0"/>
                        </a:solidFill>
                        <a:latin typeface="Cambria Math" panose="02040503050406030204" pitchFamily="18" charset="0"/>
                      </a:rPr>
                      <m:t>(</m:t>
                    </m:r>
                    <m:r>
                      <m:rPr>
                        <m:nor/>
                      </m:rPr>
                      <a:rPr lang="en-US" dirty="0">
                        <a:solidFill>
                          <a:srgbClr val="7030A0"/>
                        </a:solidFill>
                      </a:rPr>
                      <m:t>P</m:t>
                    </m:r>
                    <m:r>
                      <a:rPr lang="en-US" dirty="0">
                        <a:solidFill>
                          <a:srgbClr val="7030A0"/>
                        </a:solidFill>
                        <a:latin typeface="Cambria Math" panose="02040503050406030204" pitchFamily="18" charset="0"/>
                      </a:rPr>
                      <m:t>∧</m:t>
                    </m:r>
                    <m:r>
                      <m:rPr>
                        <m:nor/>
                      </m:rPr>
                      <a:rPr lang="en-US" dirty="0">
                        <a:solidFill>
                          <a:srgbClr val="7030A0"/>
                        </a:solidFill>
                        <a:latin typeface="Cambria Math" panose="02040503050406030204" pitchFamily="18" charset="0"/>
                      </a:rPr>
                      <m:t>Q</m:t>
                    </m:r>
                    <m:r>
                      <m:rPr>
                        <m:nor/>
                      </m:rPr>
                      <a:rPr lang="en-US" dirty="0">
                        <a:solidFill>
                          <a:srgbClr val="7030A0"/>
                        </a:solidFill>
                      </a:rPr>
                      <m:t>)</m:t>
                    </m:r>
                    <m:r>
                      <a:rPr lang="en-US" dirty="0">
                        <a:solidFill>
                          <a:srgbClr val="7030A0"/>
                        </a:solidFill>
                        <a:latin typeface="Cambria Math" panose="02040503050406030204" pitchFamily="18" charset="0"/>
                      </a:rPr>
                      <m:t>∨</m:t>
                    </m:r>
                    <m:r>
                      <m:rPr>
                        <m:nor/>
                      </m:rPr>
                      <a:rPr lang="en-US" dirty="0">
                        <a:solidFill>
                          <a:srgbClr val="7030A0"/>
                        </a:solidFill>
                        <a:latin typeface="Cambria Math" panose="02040503050406030204" pitchFamily="18" charset="0"/>
                      </a:rPr>
                      <m:t>R</m:t>
                    </m:r>
                  </m:oMath>
                </a14:m>
                <a:r>
                  <a:rPr lang="en-US" dirty="0"/>
                  <a:t> </a:t>
                </a:r>
                <a:r>
                  <a:rPr lang="el-GR" dirty="0"/>
                  <a:t>≡</a:t>
                </a:r>
                <a:r>
                  <a:rPr lang="en-US" dirty="0"/>
                  <a:t> </a:t>
                </a:r>
                <a14:m>
                  <m:oMath xmlns:m="http://schemas.openxmlformats.org/officeDocument/2006/math">
                    <m:r>
                      <m:rPr>
                        <m:nor/>
                      </m:rPr>
                      <a:rPr lang="en-US" dirty="0">
                        <a:solidFill>
                          <a:srgbClr val="7030A0"/>
                        </a:solidFill>
                      </a:rPr>
                      <m:t>P</m:t>
                    </m:r>
                    <m:r>
                      <a:rPr lang="en-US" dirty="0">
                        <a:solidFill>
                          <a:srgbClr val="7030A0"/>
                        </a:solidFill>
                        <a:latin typeface="Cambria Math" panose="02040503050406030204" pitchFamily="18" charset="0"/>
                      </a:rPr>
                      <m:t>∧</m:t>
                    </m:r>
                    <m:r>
                      <m:rPr>
                        <m:sty m:val="p"/>
                      </m:rPr>
                      <a:rPr lang="en-US" dirty="0">
                        <a:solidFill>
                          <a:srgbClr val="7030A0"/>
                        </a:solidFill>
                        <a:latin typeface="Cambria Math" panose="02040503050406030204" pitchFamily="18" charset="0"/>
                      </a:rPr>
                      <m:t>Q</m:t>
                    </m:r>
                    <m:r>
                      <a:rPr lang="en-US" dirty="0">
                        <a:solidFill>
                          <a:srgbClr val="7030A0"/>
                        </a:solidFill>
                        <a:latin typeface="Cambria Math" panose="02040503050406030204" pitchFamily="18" charset="0"/>
                      </a:rPr>
                      <m:t>⇒</m:t>
                    </m:r>
                    <m:r>
                      <m:rPr>
                        <m:nor/>
                      </m:rPr>
                      <a:rPr lang="en-US" dirty="0">
                        <a:solidFill>
                          <a:srgbClr val="7030A0"/>
                        </a:solidFill>
                        <a:latin typeface="Cambria Math" panose="02040503050406030204" pitchFamily="18" charset="0"/>
                      </a:rPr>
                      <m:t>R</m:t>
                    </m:r>
                  </m:oMath>
                </a14:m>
                <a:endParaRPr lang="en-US" dirty="0"/>
              </a:p>
            </p:txBody>
          </p:sp>
        </mc:Choice>
        <mc:Fallback xmlns="">
          <p:sp>
            <p:nvSpPr>
              <p:cNvPr id="3" name="Content Placeholder 2">
                <a:extLst>
                  <a:ext uri="{FF2B5EF4-FFF2-40B4-BE49-F238E27FC236}">
                    <a16:creationId xmlns:a16="http://schemas.microsoft.com/office/drawing/2014/main" id="{BEDD0E5A-81AA-41CD-9DA4-CE4485F4D2FE}"/>
                  </a:ext>
                </a:extLst>
              </p:cNvPr>
              <p:cNvSpPr>
                <a:spLocks noGrp="1" noRot="1" noChangeAspect="1" noMove="1" noResize="1" noEditPoints="1" noAdjustHandles="1" noChangeArrowheads="1" noChangeShapeType="1" noTextEdit="1"/>
              </p:cNvSpPr>
              <p:nvPr>
                <p:ph idx="1"/>
              </p:nvPr>
            </p:nvSpPr>
            <p:spPr>
              <a:blipFill>
                <a:blip r:embed="rId3"/>
                <a:stretch>
                  <a:fillRect l="-1503" t="-7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5902BB0-E48F-483E-BA6B-E348185C5102}"/>
              </a:ext>
            </a:extLst>
          </p:cNvPr>
          <p:cNvSpPr>
            <a:spLocks noGrp="1"/>
          </p:cNvSpPr>
          <p:nvPr>
            <p:ph type="sldNum" sz="quarter" idx="12"/>
          </p:nvPr>
        </p:nvSpPr>
        <p:spPr/>
        <p:txBody>
          <a:bodyPr/>
          <a:lstStyle/>
          <a:p>
            <a:fld id="{CCF77436-EC8C-4AA7-8F7E-35D67B363DD7}" type="slidenum">
              <a:rPr lang="en-US" smtClean="0"/>
              <a:pPr/>
              <a:t>46</a:t>
            </a:fld>
            <a:endParaRPr lang="en-US" dirty="0"/>
          </a:p>
        </p:txBody>
      </p:sp>
    </p:spTree>
    <p:extLst>
      <p:ext uri="{BB962C8B-B14F-4D97-AF65-F5344CB8AC3E}">
        <p14:creationId xmlns:p14="http://schemas.microsoft.com/office/powerpoint/2010/main" val="310701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99E2-C20D-491D-8CE2-A6F4035790BE}"/>
              </a:ext>
            </a:extLst>
          </p:cNvPr>
          <p:cNvSpPr>
            <a:spLocks noGrp="1"/>
          </p:cNvSpPr>
          <p:nvPr>
            <p:ph type="title"/>
          </p:nvPr>
        </p:nvSpPr>
        <p:spPr/>
        <p:txBody>
          <a:bodyPr/>
          <a:lstStyle/>
          <a:p>
            <a:r>
              <a:rPr lang="en-US" dirty="0"/>
              <a:t>Forward Chaining</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A11C1C3-3BFE-BF48-B499-D5925AC340E4}"/>
                  </a:ext>
                </a:extLst>
              </p:cNvPr>
              <p:cNvSpPr>
                <a:spLocks noGrp="1"/>
              </p:cNvSpPr>
              <p:nvPr>
                <p:ph idx="1"/>
              </p:nvPr>
            </p:nvSpPr>
            <p:spPr/>
            <p:txBody>
              <a:bodyPr>
                <a:normAutofit/>
              </a:bodyPr>
              <a:lstStyle/>
              <a:p>
                <a:r>
                  <a:rPr lang="en-US" dirty="0"/>
                  <a:t>Resolution for Horn clauses (Modus Ponens):</a:t>
                </a:r>
              </a:p>
              <a:p>
                <a:pPr marL="350837" lvl="1" indent="0">
                  <a:buNone/>
                </a:pPr>
                <a14:m>
                  <m:oMathPara xmlns:m="http://schemas.openxmlformats.org/officeDocument/2006/math">
                    <m:oMathParaPr>
                      <m:jc m:val="centerGroup"/>
                    </m:oMathParaPr>
                    <m:oMath xmlns:m="http://schemas.openxmlformats.org/officeDocument/2006/math">
                      <m:f>
                        <m:fPr>
                          <m:ctrlPr>
                            <a:rPr lang="en-US" i="1">
                              <a:solidFill>
                                <a:srgbClr val="7030A0"/>
                              </a:solidFill>
                              <a:latin typeface="Cambria Math" panose="02040503050406030204" pitchFamily="18" charset="0"/>
                            </a:rPr>
                          </m:ctrlPr>
                        </m:fPr>
                        <m:num>
                          <m:sSub>
                            <m:sSubPr>
                              <m:ctrlPr>
                                <a:rPr lang="en-US" i="1">
                                  <a:solidFill>
                                    <a:srgbClr val="7030A0"/>
                                  </a:solidFill>
                                  <a:latin typeface="Cambria Math" panose="02040503050406030204" pitchFamily="18" charset="0"/>
                                  <a:ea typeface="Cambria Math" panose="02040503050406030204" pitchFamily="18" charset="0"/>
                                </a:rPr>
                              </m:ctrlPr>
                            </m:sSubPr>
                            <m:e>
                              <m:r>
                                <m:rPr>
                                  <m:sty m:val="p"/>
                                </m:rPr>
                                <a:rPr lang="en-US" i="0">
                                  <a:solidFill>
                                    <a:srgbClr val="7030A0"/>
                                  </a:solidFill>
                                  <a:latin typeface="Cambria Math" panose="02040503050406030204" pitchFamily="18" charset="0"/>
                                  <a:ea typeface="Cambria Math" panose="02040503050406030204" pitchFamily="18" charset="0"/>
                                </a:rPr>
                                <m:t>P</m:t>
                              </m:r>
                            </m:e>
                            <m:sub>
                              <m:r>
                                <a:rPr lang="en-US" i="0">
                                  <a:solidFill>
                                    <a:srgbClr val="7030A0"/>
                                  </a:solidFill>
                                  <a:latin typeface="Cambria Math" panose="02040503050406030204" pitchFamily="18" charset="0"/>
                                  <a:ea typeface="Cambria Math" panose="02040503050406030204" pitchFamily="18" charset="0"/>
                                </a:rPr>
                                <m:t>1</m:t>
                              </m:r>
                            </m:sub>
                          </m:sSub>
                          <m:r>
                            <a:rPr lang="en-US" i="0">
                              <a:solidFill>
                                <a:srgbClr val="7030A0"/>
                              </a:solidFill>
                              <a:latin typeface="Cambria Math" panose="02040503050406030204" pitchFamily="18" charset="0"/>
                              <a:ea typeface="Cambria Math" panose="02040503050406030204" pitchFamily="18" charset="0"/>
                            </a:rPr>
                            <m:t>, …,</m:t>
                          </m:r>
                          <m:sSub>
                            <m:sSubPr>
                              <m:ctrlPr>
                                <a:rPr lang="en-US" i="1">
                                  <a:solidFill>
                                    <a:srgbClr val="7030A0"/>
                                  </a:solidFill>
                                  <a:latin typeface="Cambria Math" panose="02040503050406030204" pitchFamily="18" charset="0"/>
                                  <a:ea typeface="Cambria Math" panose="02040503050406030204" pitchFamily="18" charset="0"/>
                                </a:rPr>
                              </m:ctrlPr>
                            </m:sSubPr>
                            <m:e>
                              <m:r>
                                <a:rPr lang="en-US" i="0">
                                  <a:solidFill>
                                    <a:srgbClr val="7030A0"/>
                                  </a:solidFill>
                                  <a:latin typeface="Cambria Math" panose="02040503050406030204" pitchFamily="18" charset="0"/>
                                  <a:ea typeface="Cambria Math" panose="02040503050406030204" pitchFamily="18" charset="0"/>
                                </a:rPr>
                                <m:t> </m:t>
                              </m:r>
                              <m:r>
                                <m:rPr>
                                  <m:sty m:val="p"/>
                                </m:rPr>
                                <a:rPr lang="en-US" i="0">
                                  <a:solidFill>
                                    <a:srgbClr val="7030A0"/>
                                  </a:solidFill>
                                  <a:latin typeface="Cambria Math" panose="02040503050406030204" pitchFamily="18" charset="0"/>
                                  <a:ea typeface="Cambria Math" panose="02040503050406030204" pitchFamily="18" charset="0"/>
                                </a:rPr>
                                <m:t>P</m:t>
                              </m:r>
                            </m:e>
                            <m:sub>
                              <m:r>
                                <m:rPr>
                                  <m:sty m:val="p"/>
                                </m:rPr>
                                <a:rPr lang="en-US" i="0">
                                  <a:solidFill>
                                    <a:srgbClr val="7030A0"/>
                                  </a:solidFill>
                                  <a:latin typeface="Cambria Math" panose="02040503050406030204" pitchFamily="18" charset="0"/>
                                  <a:ea typeface="Cambria Math" panose="02040503050406030204" pitchFamily="18" charset="0"/>
                                </a:rPr>
                                <m:t>n</m:t>
                              </m:r>
                            </m:sub>
                          </m:sSub>
                          <m:r>
                            <a:rPr lang="en-US" i="0">
                              <a:solidFill>
                                <a:srgbClr val="7030A0"/>
                              </a:solidFill>
                              <a:latin typeface="Cambria Math" panose="02040503050406030204" pitchFamily="18" charset="0"/>
                              <a:ea typeface="Cambria Math" panose="02040503050406030204" pitchFamily="18" charset="0"/>
                            </a:rPr>
                            <m:t>,   (</m:t>
                          </m:r>
                          <m:sSub>
                            <m:sSubPr>
                              <m:ctrlPr>
                                <a:rPr lang="en-US" i="1">
                                  <a:solidFill>
                                    <a:srgbClr val="7030A0"/>
                                  </a:solidFill>
                                  <a:latin typeface="Cambria Math" panose="02040503050406030204" pitchFamily="18" charset="0"/>
                                  <a:ea typeface="Cambria Math" panose="02040503050406030204" pitchFamily="18" charset="0"/>
                                </a:rPr>
                              </m:ctrlPr>
                            </m:sSubPr>
                            <m:e>
                              <m:r>
                                <m:rPr>
                                  <m:sty m:val="p"/>
                                </m:rPr>
                                <a:rPr lang="en-US" i="0">
                                  <a:solidFill>
                                    <a:srgbClr val="7030A0"/>
                                  </a:solidFill>
                                  <a:latin typeface="Cambria Math" panose="02040503050406030204" pitchFamily="18" charset="0"/>
                                  <a:ea typeface="Cambria Math" panose="02040503050406030204" pitchFamily="18" charset="0"/>
                                </a:rPr>
                                <m:t>P</m:t>
                              </m:r>
                            </m:e>
                            <m:sub>
                              <m:r>
                                <a:rPr lang="en-US" i="0">
                                  <a:solidFill>
                                    <a:srgbClr val="7030A0"/>
                                  </a:solidFill>
                                  <a:latin typeface="Cambria Math" panose="02040503050406030204" pitchFamily="18" charset="0"/>
                                  <a:ea typeface="Cambria Math" panose="02040503050406030204" pitchFamily="18" charset="0"/>
                                </a:rPr>
                                <m:t>1</m:t>
                              </m:r>
                            </m:sub>
                          </m:sSub>
                          <m:r>
                            <a:rPr lang="en-US" i="0" dirty="0">
                              <a:solidFill>
                                <a:srgbClr val="7030A0"/>
                              </a:solidFill>
                              <a:latin typeface="Cambria Math" panose="02040503050406030204" pitchFamily="18" charset="0"/>
                            </a:rPr>
                            <m:t>∧</m:t>
                          </m:r>
                          <m:r>
                            <a:rPr lang="en-US" i="0">
                              <a:solidFill>
                                <a:srgbClr val="7030A0"/>
                              </a:solidFill>
                              <a:latin typeface="Cambria Math" panose="02040503050406030204" pitchFamily="18" charset="0"/>
                              <a:ea typeface="Cambria Math" panose="02040503050406030204" pitchFamily="18" charset="0"/>
                            </a:rPr>
                            <m:t>…</m:t>
                          </m:r>
                          <m:r>
                            <a:rPr lang="en-US" i="0" dirty="0">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ea typeface="Cambria Math" panose="02040503050406030204" pitchFamily="18" charset="0"/>
                                </a:rPr>
                              </m:ctrlPr>
                            </m:sSubPr>
                            <m:e>
                              <m:r>
                                <m:rPr>
                                  <m:sty m:val="p"/>
                                </m:rPr>
                                <a:rPr lang="en-US" i="0">
                                  <a:solidFill>
                                    <a:srgbClr val="7030A0"/>
                                  </a:solidFill>
                                  <a:latin typeface="Cambria Math" panose="02040503050406030204" pitchFamily="18" charset="0"/>
                                  <a:ea typeface="Cambria Math" panose="02040503050406030204" pitchFamily="18" charset="0"/>
                                </a:rPr>
                                <m:t>P</m:t>
                              </m:r>
                            </m:e>
                            <m:sub>
                              <m:r>
                                <m:rPr>
                                  <m:sty m:val="p"/>
                                </m:rPr>
                                <a:rPr lang="en-US" i="0">
                                  <a:solidFill>
                                    <a:srgbClr val="7030A0"/>
                                  </a:solidFill>
                                  <a:latin typeface="Cambria Math" panose="02040503050406030204" pitchFamily="18" charset="0"/>
                                  <a:ea typeface="Cambria Math" panose="02040503050406030204" pitchFamily="18" charset="0"/>
                                </a:rPr>
                                <m:t>n</m:t>
                              </m:r>
                            </m:sub>
                          </m:sSub>
                          <m:r>
                            <a:rPr lang="en-US" i="0">
                              <a:solidFill>
                                <a:srgbClr val="7030A0"/>
                              </a:solidFill>
                              <a:latin typeface="Cambria Math" panose="02040503050406030204" pitchFamily="18" charset="0"/>
                              <a:ea typeface="Cambria Math" panose="02040503050406030204" pitchFamily="18" charset="0"/>
                            </a:rPr>
                            <m:t>)</m:t>
                          </m:r>
                          <m:r>
                            <a:rPr lang="en-US" i="0">
                              <a:solidFill>
                                <a:srgbClr val="7030A0"/>
                              </a:solidFill>
                              <a:latin typeface="Cambria Math" panose="02040503050406030204" pitchFamily="18" charset="0"/>
                            </a:rPr>
                            <m:t>⇒</m:t>
                          </m:r>
                          <m:r>
                            <m:rPr>
                              <m:sty m:val="p"/>
                            </m:rPr>
                            <a:rPr lang="en-US" i="0">
                              <a:solidFill>
                                <a:srgbClr val="7030A0"/>
                              </a:solidFill>
                              <a:latin typeface="Cambria Math" panose="02040503050406030204" pitchFamily="18" charset="0"/>
                              <a:ea typeface="Cambria Math" panose="02040503050406030204" pitchFamily="18" charset="0"/>
                            </a:rPr>
                            <m:t>Q</m:t>
                          </m:r>
                        </m:num>
                        <m:den>
                          <m:r>
                            <m:rPr>
                              <m:sty m:val="p"/>
                            </m:rPr>
                            <a:rPr lang="en-US" i="0">
                              <a:solidFill>
                                <a:srgbClr val="7030A0"/>
                              </a:solidFill>
                              <a:latin typeface="Cambria Math" panose="02040503050406030204" pitchFamily="18" charset="0"/>
                              <a:ea typeface="Cambria Math" panose="02040503050406030204" pitchFamily="18" charset="0"/>
                            </a:rPr>
                            <m:t>Q</m:t>
                          </m:r>
                        </m:den>
                      </m:f>
                    </m:oMath>
                  </m:oMathPara>
                </a14:m>
                <a:endParaRPr lang="en-US" dirty="0"/>
              </a:p>
            </p:txBody>
          </p:sp>
        </mc:Choice>
        <mc:Fallback xmlns="">
          <p:sp>
            <p:nvSpPr>
              <p:cNvPr id="6" name="Content Placeholder 5">
                <a:extLst>
                  <a:ext uri="{FF2B5EF4-FFF2-40B4-BE49-F238E27FC236}">
                    <a16:creationId xmlns:a16="http://schemas.microsoft.com/office/drawing/2014/main" id="{1A11C1C3-3BFE-BF48-B499-D5925AC340E4}"/>
                  </a:ext>
                </a:extLst>
              </p:cNvPr>
              <p:cNvSpPr>
                <a:spLocks noGrp="1" noRot="1" noChangeAspect="1" noMove="1" noResize="1" noEditPoints="1" noAdjustHandles="1" noChangeArrowheads="1" noChangeShapeType="1" noTextEdit="1"/>
              </p:cNvSpPr>
              <p:nvPr>
                <p:ph idx="1"/>
              </p:nvPr>
            </p:nvSpPr>
            <p:spPr>
              <a:blipFill>
                <a:blip r:embed="rId2"/>
                <a:stretch>
                  <a:fillRect l="-1503" t="-7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912E297-04F9-421E-BB79-A86787CE82D9}"/>
              </a:ext>
            </a:extLst>
          </p:cNvPr>
          <p:cNvSpPr>
            <a:spLocks noGrp="1"/>
          </p:cNvSpPr>
          <p:nvPr>
            <p:ph type="sldNum" sz="quarter" idx="12"/>
          </p:nvPr>
        </p:nvSpPr>
        <p:spPr/>
        <p:txBody>
          <a:bodyPr/>
          <a:lstStyle/>
          <a:p>
            <a:fld id="{CCF77436-EC8C-4AA7-8F7E-35D67B363DD7}" type="slidenum">
              <a:rPr lang="en-US" smtClean="0"/>
              <a:pPr/>
              <a:t>47</a:t>
            </a:fld>
            <a:endParaRPr lang="en-US" dirty="0"/>
          </a:p>
        </p:txBody>
      </p:sp>
    </p:spTree>
    <p:extLst>
      <p:ext uri="{BB962C8B-B14F-4D97-AF65-F5344CB8AC3E}">
        <p14:creationId xmlns:p14="http://schemas.microsoft.com/office/powerpoint/2010/main" val="24033751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99E2-C20D-491D-8CE2-A6F4035790BE}"/>
              </a:ext>
            </a:extLst>
          </p:cNvPr>
          <p:cNvSpPr>
            <a:spLocks noGrp="1"/>
          </p:cNvSpPr>
          <p:nvPr>
            <p:ph type="title"/>
          </p:nvPr>
        </p:nvSpPr>
        <p:spPr/>
        <p:txBody>
          <a:bodyPr/>
          <a:lstStyle/>
          <a:p>
            <a:r>
              <a:rPr lang="en-US" dirty="0"/>
              <a:t>Forward Chaining</a:t>
            </a:r>
          </a:p>
        </p:txBody>
      </p:sp>
      <p:sp>
        <p:nvSpPr>
          <p:cNvPr id="4" name="Slide Number Placeholder 3">
            <a:extLst>
              <a:ext uri="{FF2B5EF4-FFF2-40B4-BE49-F238E27FC236}">
                <a16:creationId xmlns:a16="http://schemas.microsoft.com/office/drawing/2014/main" id="{5912E297-04F9-421E-BB79-A86787CE82D9}"/>
              </a:ext>
            </a:extLst>
          </p:cNvPr>
          <p:cNvSpPr>
            <a:spLocks noGrp="1"/>
          </p:cNvSpPr>
          <p:nvPr>
            <p:ph type="sldNum" sz="quarter" idx="12"/>
          </p:nvPr>
        </p:nvSpPr>
        <p:spPr/>
        <p:txBody>
          <a:bodyPr/>
          <a:lstStyle/>
          <a:p>
            <a:fld id="{CCF77436-EC8C-4AA7-8F7E-35D67B363DD7}" type="slidenum">
              <a:rPr lang="en-US" smtClean="0"/>
              <a:pPr/>
              <a:t>48</a:t>
            </a:fld>
            <a:endParaRPr lang="en-US" dirty="0"/>
          </a:p>
        </p:txBody>
      </p:sp>
      <p:pic>
        <p:nvPicPr>
          <p:cNvPr id="3" name="Picture 2">
            <a:extLst>
              <a:ext uri="{FF2B5EF4-FFF2-40B4-BE49-F238E27FC236}">
                <a16:creationId xmlns:a16="http://schemas.microsoft.com/office/drawing/2014/main" id="{37DF64F7-5EB4-482B-8CD9-1E34B9CD0628}"/>
              </a:ext>
            </a:extLst>
          </p:cNvPr>
          <p:cNvPicPr>
            <a:picLocks noChangeAspect="1"/>
          </p:cNvPicPr>
          <p:nvPr/>
        </p:nvPicPr>
        <p:blipFill>
          <a:blip r:embed="rId2"/>
          <a:stretch>
            <a:fillRect/>
          </a:stretch>
        </p:blipFill>
        <p:spPr>
          <a:xfrm>
            <a:off x="685800" y="1000259"/>
            <a:ext cx="8550255" cy="5257800"/>
          </a:xfrm>
          <a:prstGeom prst="rect">
            <a:avLst/>
          </a:prstGeom>
        </p:spPr>
      </p:pic>
    </p:spTree>
    <p:extLst>
      <p:ext uri="{BB962C8B-B14F-4D97-AF65-F5344CB8AC3E}">
        <p14:creationId xmlns:p14="http://schemas.microsoft.com/office/powerpoint/2010/main" val="1149673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99E2-C20D-491D-8CE2-A6F4035790BE}"/>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5912E297-04F9-421E-BB79-A86787CE82D9}"/>
              </a:ext>
            </a:extLst>
          </p:cNvPr>
          <p:cNvSpPr>
            <a:spLocks noGrp="1"/>
          </p:cNvSpPr>
          <p:nvPr>
            <p:ph type="sldNum" sz="quarter" idx="12"/>
          </p:nvPr>
        </p:nvSpPr>
        <p:spPr/>
        <p:txBody>
          <a:bodyPr/>
          <a:lstStyle/>
          <a:p>
            <a:fld id="{CCF77436-EC8C-4AA7-8F7E-35D67B363DD7}" type="slidenum">
              <a:rPr lang="en-US" smtClean="0"/>
              <a:pPr/>
              <a:t>49</a:t>
            </a:fld>
            <a:endParaRPr lang="en-US" dirty="0"/>
          </a:p>
        </p:txBody>
      </p:sp>
      <p:pic>
        <p:nvPicPr>
          <p:cNvPr id="11" name="Picture 10">
            <a:extLst>
              <a:ext uri="{FF2B5EF4-FFF2-40B4-BE49-F238E27FC236}">
                <a16:creationId xmlns:a16="http://schemas.microsoft.com/office/drawing/2014/main" id="{A051BED5-B8A0-410E-922A-8FAB30A259CB}"/>
              </a:ext>
            </a:extLst>
          </p:cNvPr>
          <p:cNvPicPr>
            <a:picLocks noChangeAspect="1"/>
          </p:cNvPicPr>
          <p:nvPr/>
        </p:nvPicPr>
        <p:blipFill rotWithShape="1">
          <a:blip r:embed="rId3"/>
          <a:srcRect r="56695"/>
          <a:stretch/>
        </p:blipFill>
        <p:spPr>
          <a:xfrm>
            <a:off x="609600" y="914400"/>
            <a:ext cx="2438400" cy="3567152"/>
          </a:xfrm>
          <a:prstGeom prst="rect">
            <a:avLst/>
          </a:prstGeom>
        </p:spPr>
      </p:pic>
      <p:sp>
        <p:nvSpPr>
          <p:cNvPr id="3" name="Rectangle 2">
            <a:extLst>
              <a:ext uri="{FF2B5EF4-FFF2-40B4-BE49-F238E27FC236}">
                <a16:creationId xmlns:a16="http://schemas.microsoft.com/office/drawing/2014/main" id="{22B36C7C-F43E-476F-950D-2A7989D752CF}"/>
              </a:ext>
            </a:extLst>
          </p:cNvPr>
          <p:cNvSpPr/>
          <p:nvPr/>
        </p:nvSpPr>
        <p:spPr>
          <a:xfrm>
            <a:off x="609600" y="4648200"/>
            <a:ext cx="1239442" cy="461665"/>
          </a:xfrm>
          <a:prstGeom prst="rect">
            <a:avLst/>
          </a:prstGeom>
        </p:spPr>
        <p:txBody>
          <a:bodyPr wrap="none">
            <a:spAutoFit/>
          </a:bodyPr>
          <a:lstStyle/>
          <a:p>
            <a:r>
              <a:rPr lang="en-US" sz="2400" dirty="0">
                <a:latin typeface="+mn-lt"/>
              </a:rPr>
              <a:t>Query </a:t>
            </a:r>
            <a:r>
              <a:rPr lang="en-US" sz="2400" i="1" dirty="0">
                <a:solidFill>
                  <a:srgbClr val="7030A0"/>
                </a:solidFill>
                <a:latin typeface="+mn-lt"/>
              </a:rPr>
              <a:t>Q</a:t>
            </a:r>
            <a:endParaRPr lang="en-US" sz="2400" dirty="0">
              <a:latin typeface="+mn-lt"/>
            </a:endParaRPr>
          </a:p>
        </p:txBody>
      </p:sp>
    </p:spTree>
    <p:extLst>
      <p:ext uri="{BB962C8B-B14F-4D97-AF65-F5344CB8AC3E}">
        <p14:creationId xmlns:p14="http://schemas.microsoft.com/office/powerpoint/2010/main" val="599650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a:extLst>
              <a:ext uri="{FF2B5EF4-FFF2-40B4-BE49-F238E27FC236}">
                <a16:creationId xmlns:a16="http://schemas.microsoft.com/office/drawing/2014/main" id="{9562C410-962D-E14E-89FC-73B8712DF913}"/>
              </a:ext>
            </a:extLst>
          </p:cNvPr>
          <p:cNvSpPr>
            <a:spLocks noGrp="1"/>
          </p:cNvSpPr>
          <p:nvPr>
            <p:ph type="title"/>
          </p:nvPr>
        </p:nvSpPr>
        <p:spPr>
          <a:xfrm>
            <a:off x="609600" y="76200"/>
            <a:ext cx="10972800" cy="987552"/>
          </a:xfrm>
        </p:spPr>
        <p:txBody>
          <a:bodyPr>
            <a:normAutofit/>
          </a:bodyPr>
          <a:lstStyle/>
          <a:p>
            <a:r>
              <a:rPr lang="en-US" dirty="0"/>
              <a:t>Knowledge Representation Language</a:t>
            </a:r>
          </a:p>
        </p:txBody>
      </p:sp>
      <p:sp>
        <p:nvSpPr>
          <p:cNvPr id="40" name="Content Placeholder 39">
            <a:extLst>
              <a:ext uri="{FF2B5EF4-FFF2-40B4-BE49-F238E27FC236}">
                <a16:creationId xmlns:a16="http://schemas.microsoft.com/office/drawing/2014/main" id="{D96F75A1-AF0A-CE40-BC6F-2CA88E8E403E}"/>
              </a:ext>
            </a:extLst>
          </p:cNvPr>
          <p:cNvSpPr>
            <a:spLocks noGrp="1"/>
          </p:cNvSpPr>
          <p:nvPr>
            <p:ph idx="1"/>
          </p:nvPr>
        </p:nvSpPr>
        <p:spPr>
          <a:xfrm>
            <a:off x="609600" y="3278310"/>
            <a:ext cx="10972800" cy="3274889"/>
          </a:xfrm>
        </p:spPr>
        <p:txBody>
          <a:bodyPr>
            <a:normAutofit lnSpcReduction="10000"/>
          </a:bodyPr>
          <a:lstStyle/>
          <a:p>
            <a:r>
              <a:rPr lang="en-US" dirty="0"/>
              <a:t>Syntax defines the sentences in the language (how to group together objects=vocabulary to form a sentence).</a:t>
            </a:r>
          </a:p>
          <a:p>
            <a:r>
              <a:rPr lang="en-US" dirty="0"/>
              <a:t>Semantics defines the “meaning” of sentences, i.e., define truth of a sentence in a world.</a:t>
            </a:r>
          </a:p>
          <a:p>
            <a:r>
              <a:rPr lang="en-US" dirty="0"/>
              <a:t>Logical inference (deduction) derives new sentences in the language from existing ones.</a:t>
            </a:r>
          </a:p>
        </p:txBody>
      </p:sp>
      <p:sp>
        <p:nvSpPr>
          <p:cNvPr id="4" name="Slide Number Placeholder 3">
            <a:extLst>
              <a:ext uri="{FF2B5EF4-FFF2-40B4-BE49-F238E27FC236}">
                <a16:creationId xmlns:a16="http://schemas.microsoft.com/office/drawing/2014/main" id="{AC634B59-8F32-F343-8801-A23E9633AB7A}"/>
              </a:ext>
            </a:extLst>
          </p:cNvPr>
          <p:cNvSpPr>
            <a:spLocks noGrp="1"/>
          </p:cNvSpPr>
          <p:nvPr>
            <p:ph type="sldNum" sz="quarter" idx="12"/>
          </p:nvPr>
        </p:nvSpPr>
        <p:spPr>
          <a:xfrm>
            <a:off x="10939195" y="6583680"/>
            <a:ext cx="978485" cy="274320"/>
          </a:xfrm>
        </p:spPr>
        <p:txBody>
          <a:bodyPr/>
          <a:lstStyle/>
          <a:p>
            <a:fld id="{CCF77436-EC8C-4AA7-8F7E-35D67B363DD7}" type="slidenum">
              <a:rPr lang="en-US" smtClean="0"/>
              <a:pPr/>
              <a:t>5</a:t>
            </a:fld>
            <a:endParaRPr lang="en-US" dirty="0"/>
          </a:p>
        </p:txBody>
      </p:sp>
      <p:cxnSp>
        <p:nvCxnSpPr>
          <p:cNvPr id="42" name="Straight Connector 41">
            <a:extLst>
              <a:ext uri="{FF2B5EF4-FFF2-40B4-BE49-F238E27FC236}">
                <a16:creationId xmlns:a16="http://schemas.microsoft.com/office/drawing/2014/main" id="{AE92DE6A-5E1D-2D46-AC1E-17AE649E5365}"/>
              </a:ext>
            </a:extLst>
          </p:cNvPr>
          <p:cNvCxnSpPr>
            <a:cxnSpLocks/>
          </p:cNvCxnSpPr>
          <p:nvPr/>
        </p:nvCxnSpPr>
        <p:spPr>
          <a:xfrm>
            <a:off x="2895600" y="1927351"/>
            <a:ext cx="5791200" cy="0"/>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A6DE3479-B65F-A546-8AEF-26A7A611F5F7}"/>
              </a:ext>
            </a:extLst>
          </p:cNvPr>
          <p:cNvSpPr/>
          <p:nvPr/>
        </p:nvSpPr>
        <p:spPr>
          <a:xfrm>
            <a:off x="4419600" y="1066801"/>
            <a:ext cx="1500732"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sentences</a:t>
            </a:r>
          </a:p>
        </p:txBody>
      </p:sp>
      <p:sp>
        <p:nvSpPr>
          <p:cNvPr id="44" name="Rectangle 43">
            <a:extLst>
              <a:ext uri="{FF2B5EF4-FFF2-40B4-BE49-F238E27FC236}">
                <a16:creationId xmlns:a16="http://schemas.microsoft.com/office/drawing/2014/main" id="{06428F94-819A-8A4C-A15D-057E306C1528}"/>
              </a:ext>
            </a:extLst>
          </p:cNvPr>
          <p:cNvSpPr/>
          <p:nvPr/>
        </p:nvSpPr>
        <p:spPr>
          <a:xfrm>
            <a:off x="7248390" y="1066801"/>
            <a:ext cx="1372492"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sentence</a:t>
            </a:r>
          </a:p>
        </p:txBody>
      </p:sp>
      <p:sp>
        <p:nvSpPr>
          <p:cNvPr id="45" name="Rectangle 44">
            <a:extLst>
              <a:ext uri="{FF2B5EF4-FFF2-40B4-BE49-F238E27FC236}">
                <a16:creationId xmlns:a16="http://schemas.microsoft.com/office/drawing/2014/main" id="{82C59BC8-F9AE-B844-8BE3-44FA7926088C}"/>
              </a:ext>
            </a:extLst>
          </p:cNvPr>
          <p:cNvSpPr/>
          <p:nvPr/>
        </p:nvSpPr>
        <p:spPr>
          <a:xfrm>
            <a:off x="4724401" y="2414585"/>
            <a:ext cx="817853"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facts</a:t>
            </a:r>
          </a:p>
        </p:txBody>
      </p:sp>
      <p:sp>
        <p:nvSpPr>
          <p:cNvPr id="46" name="Rectangle 45">
            <a:extLst>
              <a:ext uri="{FF2B5EF4-FFF2-40B4-BE49-F238E27FC236}">
                <a16:creationId xmlns:a16="http://schemas.microsoft.com/office/drawing/2014/main" id="{4A7C6C5E-C879-764C-96BA-10213D5F2207}"/>
              </a:ext>
            </a:extLst>
          </p:cNvPr>
          <p:cNvSpPr/>
          <p:nvPr/>
        </p:nvSpPr>
        <p:spPr>
          <a:xfrm>
            <a:off x="7497593" y="2414585"/>
            <a:ext cx="689612" cy="461665"/>
          </a:xfrm>
          <a:prstGeom prst="rect">
            <a:avLst/>
          </a:prstGeom>
        </p:spPr>
        <p:txBody>
          <a:bodyPr wrap="none">
            <a:spAutoFit/>
          </a:bodyPr>
          <a:lstStyle/>
          <a:p>
            <a:r>
              <a:rPr lang="en-US" sz="2400" dirty="0">
                <a:latin typeface="Candara" panose="020E0502030303020204" pitchFamily="34" charset="0"/>
                <a:cs typeface="Calibri" panose="020F0502020204030204" pitchFamily="34" charset="0"/>
              </a:rPr>
              <a:t>fact</a:t>
            </a:r>
          </a:p>
        </p:txBody>
      </p:sp>
      <p:cxnSp>
        <p:nvCxnSpPr>
          <p:cNvPr id="47" name="Straight Arrow Connector 46">
            <a:extLst>
              <a:ext uri="{FF2B5EF4-FFF2-40B4-BE49-F238E27FC236}">
                <a16:creationId xmlns:a16="http://schemas.microsoft.com/office/drawing/2014/main" id="{09298204-A3D3-6D41-A6AC-A3A3C17B59D9}"/>
              </a:ext>
            </a:extLst>
          </p:cNvPr>
          <p:cNvCxnSpPr>
            <a:cxnSpLocks/>
          </p:cNvCxnSpPr>
          <p:nvPr/>
        </p:nvCxnSpPr>
        <p:spPr>
          <a:xfrm>
            <a:off x="5924820" y="1297632"/>
            <a:ext cx="1323571" cy="0"/>
          </a:xfrm>
          <a:prstGeom prst="straightConnector1">
            <a:avLst/>
          </a:prstGeom>
          <a:ln w="50800"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6A3F7DA9-82C2-9D4F-8F71-3A8DCE433010}"/>
              </a:ext>
            </a:extLst>
          </p:cNvPr>
          <p:cNvCxnSpPr>
            <a:cxnSpLocks/>
          </p:cNvCxnSpPr>
          <p:nvPr/>
        </p:nvCxnSpPr>
        <p:spPr>
          <a:xfrm>
            <a:off x="5943601" y="2645416"/>
            <a:ext cx="1323571" cy="0"/>
          </a:xfrm>
          <a:prstGeom prst="straightConnector1">
            <a:avLst/>
          </a:prstGeom>
          <a:ln w="50800"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EAF78070-1D68-214C-A42E-4EECAB26298B}"/>
              </a:ext>
            </a:extLst>
          </p:cNvPr>
          <p:cNvCxnSpPr>
            <a:cxnSpLocks/>
          </p:cNvCxnSpPr>
          <p:nvPr/>
        </p:nvCxnSpPr>
        <p:spPr>
          <a:xfrm>
            <a:off x="5105400" y="1524552"/>
            <a:ext cx="5676" cy="890033"/>
          </a:xfrm>
          <a:prstGeom prst="straightConnector1">
            <a:avLst/>
          </a:prstGeom>
          <a:ln w="50800"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13BE03DB-CF82-C346-A8A7-0E87E84F1BD1}"/>
              </a:ext>
            </a:extLst>
          </p:cNvPr>
          <p:cNvCxnSpPr>
            <a:cxnSpLocks/>
          </p:cNvCxnSpPr>
          <p:nvPr/>
        </p:nvCxnSpPr>
        <p:spPr>
          <a:xfrm>
            <a:off x="7848600" y="1524552"/>
            <a:ext cx="0" cy="890033"/>
          </a:xfrm>
          <a:prstGeom prst="straightConnector1">
            <a:avLst/>
          </a:prstGeom>
          <a:ln w="50800"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682F0987-7755-4140-8FAB-68E1EEAD4756}"/>
              </a:ext>
            </a:extLst>
          </p:cNvPr>
          <p:cNvSpPr/>
          <p:nvPr/>
        </p:nvSpPr>
        <p:spPr>
          <a:xfrm>
            <a:off x="2873492" y="1567971"/>
            <a:ext cx="1358064" cy="307777"/>
          </a:xfrm>
          <a:prstGeom prst="rect">
            <a:avLst/>
          </a:prstGeom>
        </p:spPr>
        <p:txBody>
          <a:bodyPr wrap="none">
            <a:spAutoFit/>
          </a:bodyPr>
          <a:lstStyle/>
          <a:p>
            <a:r>
              <a:rPr lang="en-US" sz="1400" dirty="0">
                <a:latin typeface="Candara" panose="020E0502030303020204" pitchFamily="34" charset="0"/>
                <a:cs typeface="Calibri" panose="020F0502020204030204" pitchFamily="34" charset="0"/>
              </a:rPr>
              <a:t>Representation</a:t>
            </a:r>
          </a:p>
        </p:txBody>
      </p:sp>
      <p:sp>
        <p:nvSpPr>
          <p:cNvPr id="52" name="Rectangle 51">
            <a:extLst>
              <a:ext uri="{FF2B5EF4-FFF2-40B4-BE49-F238E27FC236}">
                <a16:creationId xmlns:a16="http://schemas.microsoft.com/office/drawing/2014/main" id="{CC3FEC31-45D5-AB45-8985-4C1CB0634A7C}"/>
              </a:ext>
            </a:extLst>
          </p:cNvPr>
          <p:cNvSpPr/>
          <p:nvPr/>
        </p:nvSpPr>
        <p:spPr>
          <a:xfrm>
            <a:off x="2873493" y="1973518"/>
            <a:ext cx="1164101" cy="307777"/>
          </a:xfrm>
          <a:prstGeom prst="rect">
            <a:avLst/>
          </a:prstGeom>
        </p:spPr>
        <p:txBody>
          <a:bodyPr wrap="none">
            <a:spAutoFit/>
          </a:bodyPr>
          <a:lstStyle/>
          <a:p>
            <a:r>
              <a:rPr lang="en-US" sz="1400" dirty="0">
                <a:latin typeface="Candara" panose="020E0502030303020204" pitchFamily="34" charset="0"/>
                <a:cs typeface="Calibri" panose="020F0502020204030204" pitchFamily="34" charset="0"/>
              </a:rPr>
              <a:t>Environment</a:t>
            </a:r>
          </a:p>
        </p:txBody>
      </p:sp>
      <p:sp>
        <p:nvSpPr>
          <p:cNvPr id="53" name="Rectangle 52">
            <a:extLst>
              <a:ext uri="{FF2B5EF4-FFF2-40B4-BE49-F238E27FC236}">
                <a16:creationId xmlns:a16="http://schemas.microsoft.com/office/drawing/2014/main" id="{3C65A122-604B-1547-BBD0-AA6E98538BF6}"/>
              </a:ext>
            </a:extLst>
          </p:cNvPr>
          <p:cNvSpPr/>
          <p:nvPr/>
        </p:nvSpPr>
        <p:spPr>
          <a:xfrm>
            <a:off x="6128176" y="1320552"/>
            <a:ext cx="825867"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Entails</a:t>
            </a:r>
          </a:p>
        </p:txBody>
      </p:sp>
      <p:sp>
        <p:nvSpPr>
          <p:cNvPr id="54" name="Rectangle 53">
            <a:extLst>
              <a:ext uri="{FF2B5EF4-FFF2-40B4-BE49-F238E27FC236}">
                <a16:creationId xmlns:a16="http://schemas.microsoft.com/office/drawing/2014/main" id="{31EB724F-29C0-1948-A593-B59CA8A6F52F}"/>
              </a:ext>
            </a:extLst>
          </p:cNvPr>
          <p:cNvSpPr/>
          <p:nvPr/>
        </p:nvSpPr>
        <p:spPr>
          <a:xfrm>
            <a:off x="6128572" y="2266649"/>
            <a:ext cx="931665"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Follows</a:t>
            </a:r>
          </a:p>
        </p:txBody>
      </p:sp>
      <p:sp>
        <p:nvSpPr>
          <p:cNvPr id="55" name="Rectangle 54">
            <a:extLst>
              <a:ext uri="{FF2B5EF4-FFF2-40B4-BE49-F238E27FC236}">
                <a16:creationId xmlns:a16="http://schemas.microsoft.com/office/drawing/2014/main" id="{4DA886A3-23D6-B741-9DA9-EC8B3183BD99}"/>
              </a:ext>
            </a:extLst>
          </p:cNvPr>
          <p:cNvSpPr/>
          <p:nvPr/>
        </p:nvSpPr>
        <p:spPr>
          <a:xfrm rot="5400000">
            <a:off x="4690319" y="1867942"/>
            <a:ext cx="1137940" cy="307777"/>
          </a:xfrm>
          <a:prstGeom prst="rect">
            <a:avLst/>
          </a:prstGeom>
        </p:spPr>
        <p:txBody>
          <a:bodyPr wrap="square">
            <a:spAutoFit/>
          </a:bodyPr>
          <a:lstStyle/>
          <a:p>
            <a:r>
              <a:rPr lang="en-US" sz="1400" dirty="0">
                <a:latin typeface="Candara" panose="020E0502030303020204" pitchFamily="34" charset="0"/>
                <a:cs typeface="Calibri" panose="020F0502020204030204" pitchFamily="34" charset="0"/>
              </a:rPr>
              <a:t>Semantics</a:t>
            </a:r>
          </a:p>
        </p:txBody>
      </p:sp>
      <p:sp>
        <p:nvSpPr>
          <p:cNvPr id="56" name="Rectangle 55">
            <a:extLst>
              <a:ext uri="{FF2B5EF4-FFF2-40B4-BE49-F238E27FC236}">
                <a16:creationId xmlns:a16="http://schemas.microsoft.com/office/drawing/2014/main" id="{0F1CAFD5-3CBF-174A-8ADF-55FF6AEEEF1F}"/>
              </a:ext>
            </a:extLst>
          </p:cNvPr>
          <p:cNvSpPr/>
          <p:nvPr/>
        </p:nvSpPr>
        <p:spPr>
          <a:xfrm rot="5400000">
            <a:off x="7125741" y="1862883"/>
            <a:ext cx="1137940" cy="307777"/>
          </a:xfrm>
          <a:prstGeom prst="rect">
            <a:avLst/>
          </a:prstGeom>
        </p:spPr>
        <p:txBody>
          <a:bodyPr wrap="square">
            <a:spAutoFit/>
          </a:bodyPr>
          <a:lstStyle/>
          <a:p>
            <a:r>
              <a:rPr lang="en-US" sz="1400" dirty="0">
                <a:latin typeface="Candara" panose="020E0502030303020204" pitchFamily="34" charset="0"/>
                <a:cs typeface="Calibri" panose="020F0502020204030204" pitchFamily="34" charset="0"/>
              </a:rPr>
              <a:t>Semantics</a:t>
            </a:r>
          </a:p>
        </p:txBody>
      </p:sp>
    </p:spTree>
    <p:extLst>
      <p:ext uri="{BB962C8B-B14F-4D97-AF65-F5344CB8AC3E}">
        <p14:creationId xmlns:p14="http://schemas.microsoft.com/office/powerpoint/2010/main" val="414752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9"/>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53" grpId="0"/>
      <p:bldP spid="54" grpId="0"/>
      <p:bldP spid="55" grpId="0"/>
      <p:bldP spid="5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3C624-B27F-41B0-A60F-CD02B964B5F6}"/>
              </a:ext>
            </a:extLst>
          </p:cNvPr>
          <p:cNvSpPr>
            <a:spLocks noGrp="1"/>
          </p:cNvSpPr>
          <p:nvPr>
            <p:ph type="title"/>
          </p:nvPr>
        </p:nvSpPr>
        <p:spPr>
          <a:xfrm>
            <a:off x="609600" y="152400"/>
            <a:ext cx="10972800" cy="838200"/>
          </a:xfrm>
        </p:spPr>
        <p:txBody>
          <a:bodyPr/>
          <a:lstStyle/>
          <a:p>
            <a:r>
              <a:rPr lang="en-US" dirty="0"/>
              <a:t>Example: Solution in Table</a:t>
            </a:r>
          </a:p>
        </p:txBody>
      </p:sp>
      <p:sp>
        <p:nvSpPr>
          <p:cNvPr id="4" name="Slide Number Placeholder 3">
            <a:extLst>
              <a:ext uri="{FF2B5EF4-FFF2-40B4-BE49-F238E27FC236}">
                <a16:creationId xmlns:a16="http://schemas.microsoft.com/office/drawing/2014/main" id="{684A895B-5413-4334-B36C-8059DDBA9370}"/>
              </a:ext>
            </a:extLst>
          </p:cNvPr>
          <p:cNvSpPr>
            <a:spLocks noGrp="1"/>
          </p:cNvSpPr>
          <p:nvPr>
            <p:ph type="sldNum" sz="quarter" idx="12"/>
          </p:nvPr>
        </p:nvSpPr>
        <p:spPr>
          <a:xfrm>
            <a:off x="10939195" y="6583680"/>
            <a:ext cx="978485" cy="274320"/>
          </a:xfrm>
        </p:spPr>
        <p:txBody>
          <a:bodyPr/>
          <a:lstStyle/>
          <a:p>
            <a:fld id="{CCF77436-EC8C-4AA7-8F7E-35D67B363DD7}" type="slidenum">
              <a:rPr lang="en-US" smtClean="0"/>
              <a:pPr/>
              <a:t>50</a:t>
            </a:fld>
            <a:endParaRPr lang="en-US" dirty="0"/>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153C31DC-016F-4765-A1FF-6A2BE90E24FE}"/>
                  </a:ext>
                </a:extLst>
              </p:cNvPr>
              <p:cNvGraphicFramePr>
                <a:graphicFrameLocks noGrp="1"/>
              </p:cNvGraphicFramePr>
              <p:nvPr>
                <p:extLst>
                  <p:ext uri="{D42A27DB-BD31-4B8C-83A1-F6EECF244321}">
                    <p14:modId xmlns:p14="http://schemas.microsoft.com/office/powerpoint/2010/main" val="999205304"/>
                  </p:ext>
                </p:extLst>
              </p:nvPr>
            </p:nvGraphicFramePr>
            <p:xfrm>
              <a:off x="2126614" y="2331720"/>
              <a:ext cx="1233742" cy="2926080"/>
            </p:xfrm>
            <a:graphic>
              <a:graphicData uri="http://schemas.openxmlformats.org/drawingml/2006/table">
                <a:tbl>
                  <a:tblPr firstRow="1" bandRow="1">
                    <a:tableStyleId>{93296810-A885-4BE3-A3E7-6D5BEEA58F35}</a:tableStyleId>
                  </a:tblPr>
                  <a:tblGrid>
                    <a:gridCol w="1233742">
                      <a:extLst>
                        <a:ext uri="{9D8B030D-6E8A-4147-A177-3AD203B41FA5}">
                          <a16:colId xmlns:a16="http://schemas.microsoft.com/office/drawing/2014/main" val="952736664"/>
                        </a:ext>
                      </a:extLst>
                    </a:gridCol>
                  </a:tblGrid>
                  <a:tr h="332740">
                    <a:tc>
                      <a:txBody>
                        <a:bodyPr/>
                        <a:lstStyle/>
                        <a:p>
                          <a:pPr algn="l"/>
                          <a:r>
                            <a:rPr lang="en-US" i="0" dirty="0">
                              <a:latin typeface="Candara" panose="020E0502030303020204" pitchFamily="34" charset="0"/>
                            </a:rPr>
                            <a:t>KB</a:t>
                          </a:r>
                        </a:p>
                      </a:txBody>
                      <a:tcPr/>
                    </a:tc>
                    <a:extLst>
                      <a:ext uri="{0D108BD9-81ED-4DB2-BD59-A6C34878D82A}">
                        <a16:rowId xmlns:a16="http://schemas.microsoft.com/office/drawing/2014/main" val="4191992978"/>
                      </a:ext>
                    </a:extLst>
                  </a:tr>
                  <a:tr h="332740">
                    <a:tc>
                      <a:txBody>
                        <a:bodyPr/>
                        <a:lstStyle/>
                        <a:p>
                          <a:pPr algn="l"/>
                          <a14:m>
                            <m:oMathPara xmlns:m="http://schemas.openxmlformats.org/officeDocument/2006/math">
                              <m:oMathParaPr>
                                <m:jc m:val="left"/>
                              </m:oMathParaPr>
                              <m:oMath xmlns:m="http://schemas.openxmlformats.org/officeDocument/2006/math">
                                <m:r>
                                  <m:rPr>
                                    <m:sty m:val="p"/>
                                  </m:rPr>
                                  <a:rPr lang="en-US" b="0" i="0" dirty="0" smtClean="0">
                                    <a:solidFill>
                                      <a:srgbClr val="7030A0"/>
                                    </a:solidFill>
                                    <a:latin typeface="Cambria Math" panose="02040503050406030204" pitchFamily="18" charset="0"/>
                                  </a:rPr>
                                  <m:t>P</m:t>
                                </m:r>
                                <m:r>
                                  <a:rPr lang="en-US" i="0" dirty="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Q</m:t>
                                </m:r>
                              </m:oMath>
                            </m:oMathPara>
                          </a14:m>
                          <a:endParaRPr lang="en-US" i="0" dirty="0">
                            <a:latin typeface="Candara" panose="020E0502030303020204" pitchFamily="34" charset="0"/>
                          </a:endParaRPr>
                        </a:p>
                      </a:txBody>
                      <a:tcPr/>
                    </a:tc>
                    <a:extLst>
                      <a:ext uri="{0D108BD9-81ED-4DB2-BD59-A6C34878D82A}">
                        <a16:rowId xmlns:a16="http://schemas.microsoft.com/office/drawing/2014/main" val="2941279164"/>
                      </a:ext>
                    </a:extLst>
                  </a:tr>
                  <a:tr h="332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L</m:t>
                                </m:r>
                                <m:r>
                                  <a:rPr lang="en-US" i="0" dirty="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M</m:t>
                                </m:r>
                                <m:r>
                                  <a:rPr lang="en-US" i="0" dirty="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P</m:t>
                                </m:r>
                              </m:oMath>
                            </m:oMathPara>
                          </a14:m>
                          <a:endParaRPr lang="en-US" i="0" dirty="0"/>
                        </a:p>
                      </a:txBody>
                      <a:tcPr/>
                    </a:tc>
                    <a:extLst>
                      <a:ext uri="{0D108BD9-81ED-4DB2-BD59-A6C34878D82A}">
                        <a16:rowId xmlns:a16="http://schemas.microsoft.com/office/drawing/2014/main" val="3922949474"/>
                      </a:ext>
                    </a:extLst>
                  </a:tr>
                  <a:tr h="332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B</m:t>
                                </m:r>
                                <m:r>
                                  <a:rPr lang="en-US" i="0" dirty="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L</m:t>
                                </m:r>
                                <m:r>
                                  <a:rPr lang="en-US" i="0" dirty="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M</m:t>
                                </m:r>
                              </m:oMath>
                            </m:oMathPara>
                          </a14:m>
                          <a:endParaRPr lang="en-US" i="0" dirty="0"/>
                        </a:p>
                      </a:txBody>
                      <a:tcPr/>
                    </a:tc>
                    <a:extLst>
                      <a:ext uri="{0D108BD9-81ED-4DB2-BD59-A6C34878D82A}">
                        <a16:rowId xmlns:a16="http://schemas.microsoft.com/office/drawing/2014/main" val="301106531"/>
                      </a:ext>
                    </a:extLst>
                  </a:tr>
                  <a:tr h="332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A</m:t>
                                </m:r>
                                <m:r>
                                  <a:rPr lang="en-US" i="0" dirty="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P</m:t>
                                </m:r>
                                <m:r>
                                  <a:rPr lang="en-US" i="0" dirty="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L</m:t>
                                </m:r>
                              </m:oMath>
                            </m:oMathPara>
                          </a14:m>
                          <a:endParaRPr lang="en-US" i="0" dirty="0"/>
                        </a:p>
                      </a:txBody>
                      <a:tcPr/>
                    </a:tc>
                    <a:extLst>
                      <a:ext uri="{0D108BD9-81ED-4DB2-BD59-A6C34878D82A}">
                        <a16:rowId xmlns:a16="http://schemas.microsoft.com/office/drawing/2014/main" val="590235102"/>
                      </a:ext>
                    </a:extLst>
                  </a:tr>
                  <a:tr h="332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A</m:t>
                                </m:r>
                                <m:r>
                                  <a:rPr lang="en-US" i="0" dirty="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B</m:t>
                                </m:r>
                                <m:r>
                                  <a:rPr lang="en-US" i="0" dirty="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L</m:t>
                                </m:r>
                              </m:oMath>
                            </m:oMathPara>
                          </a14:m>
                          <a:endParaRPr lang="en-US" i="0" dirty="0"/>
                        </a:p>
                      </a:txBody>
                      <a:tcPr/>
                    </a:tc>
                    <a:extLst>
                      <a:ext uri="{0D108BD9-81ED-4DB2-BD59-A6C34878D82A}">
                        <a16:rowId xmlns:a16="http://schemas.microsoft.com/office/drawing/2014/main" val="2329880774"/>
                      </a:ext>
                    </a:extLst>
                  </a:tr>
                  <a:tr h="332740">
                    <a:tc>
                      <a:txBody>
                        <a:bodyPr/>
                        <a:lstStyle/>
                        <a:p>
                          <a:pPr algn="l"/>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A</m:t>
                                </m:r>
                              </m:oMath>
                            </m:oMathPara>
                          </a14:m>
                          <a:endParaRPr lang="en-US" i="0" dirty="0"/>
                        </a:p>
                      </a:txBody>
                      <a:tcPr/>
                    </a:tc>
                    <a:extLst>
                      <a:ext uri="{0D108BD9-81ED-4DB2-BD59-A6C34878D82A}">
                        <a16:rowId xmlns:a16="http://schemas.microsoft.com/office/drawing/2014/main" val="1919847036"/>
                      </a:ext>
                    </a:extLst>
                  </a:tr>
                  <a:tr h="332740">
                    <a:tc>
                      <a:txBody>
                        <a:bodyPr/>
                        <a:lstStyle/>
                        <a:p>
                          <a:pPr algn="l"/>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B</m:t>
                                </m:r>
                              </m:oMath>
                            </m:oMathPara>
                          </a14:m>
                          <a:endParaRPr lang="en-US" i="0" dirty="0"/>
                        </a:p>
                      </a:txBody>
                      <a:tcPr/>
                    </a:tc>
                    <a:extLst>
                      <a:ext uri="{0D108BD9-81ED-4DB2-BD59-A6C34878D82A}">
                        <a16:rowId xmlns:a16="http://schemas.microsoft.com/office/drawing/2014/main" val="3283832643"/>
                      </a:ext>
                    </a:extLst>
                  </a:tr>
                </a:tbl>
              </a:graphicData>
            </a:graphic>
          </p:graphicFrame>
        </mc:Choice>
        <mc:Fallback xmlns="">
          <p:graphicFrame>
            <p:nvGraphicFramePr>
              <p:cNvPr id="3" name="Table 2">
                <a:extLst>
                  <a:ext uri="{FF2B5EF4-FFF2-40B4-BE49-F238E27FC236}">
                    <a16:creationId xmlns:a16="http://schemas.microsoft.com/office/drawing/2014/main" id="{153C31DC-016F-4765-A1FF-6A2BE90E24FE}"/>
                  </a:ext>
                </a:extLst>
              </p:cNvPr>
              <p:cNvGraphicFramePr>
                <a:graphicFrameLocks noGrp="1"/>
              </p:cNvGraphicFramePr>
              <p:nvPr>
                <p:extLst>
                  <p:ext uri="{D42A27DB-BD31-4B8C-83A1-F6EECF244321}">
                    <p14:modId xmlns:p14="http://schemas.microsoft.com/office/powerpoint/2010/main" val="999205304"/>
                  </p:ext>
                </p:extLst>
              </p:nvPr>
            </p:nvGraphicFramePr>
            <p:xfrm>
              <a:off x="2126614" y="2331720"/>
              <a:ext cx="1233742" cy="2926080"/>
            </p:xfrm>
            <a:graphic>
              <a:graphicData uri="http://schemas.openxmlformats.org/drawingml/2006/table">
                <a:tbl>
                  <a:tblPr firstRow="1" bandRow="1">
                    <a:tableStyleId>{93296810-A885-4BE3-A3E7-6D5BEEA58F35}</a:tableStyleId>
                  </a:tblPr>
                  <a:tblGrid>
                    <a:gridCol w="1233742">
                      <a:extLst>
                        <a:ext uri="{9D8B030D-6E8A-4147-A177-3AD203B41FA5}">
                          <a16:colId xmlns:a16="http://schemas.microsoft.com/office/drawing/2014/main" val="952736664"/>
                        </a:ext>
                      </a:extLst>
                    </a:gridCol>
                  </a:tblGrid>
                  <a:tr h="365760">
                    <a:tc>
                      <a:txBody>
                        <a:bodyPr/>
                        <a:lstStyle/>
                        <a:p>
                          <a:pPr algn="l"/>
                          <a:r>
                            <a:rPr lang="en-US" i="0" dirty="0">
                              <a:latin typeface="Candara" panose="020E0502030303020204" pitchFamily="34" charset="0"/>
                            </a:rPr>
                            <a:t>KB</a:t>
                          </a:r>
                        </a:p>
                      </a:txBody>
                      <a:tcPr/>
                    </a:tc>
                    <a:extLst>
                      <a:ext uri="{0D108BD9-81ED-4DB2-BD59-A6C34878D82A}">
                        <a16:rowId xmlns:a16="http://schemas.microsoft.com/office/drawing/2014/main" val="4191992978"/>
                      </a:ext>
                    </a:extLst>
                  </a:tr>
                  <a:tr h="365760">
                    <a:tc>
                      <a:txBody>
                        <a:bodyPr/>
                        <a:lstStyle/>
                        <a:p>
                          <a:endParaRPr lang="en-US"/>
                        </a:p>
                      </a:txBody>
                      <a:tcPr>
                        <a:blipFill>
                          <a:blip r:embed="rId3"/>
                          <a:stretch>
                            <a:fillRect l="-1020" t="-106897" r="-2041" b="-603448"/>
                          </a:stretch>
                        </a:blipFill>
                      </a:tcPr>
                    </a:tc>
                    <a:extLst>
                      <a:ext uri="{0D108BD9-81ED-4DB2-BD59-A6C34878D82A}">
                        <a16:rowId xmlns:a16="http://schemas.microsoft.com/office/drawing/2014/main" val="2941279164"/>
                      </a:ext>
                    </a:extLst>
                  </a:tr>
                  <a:tr h="365760">
                    <a:tc>
                      <a:txBody>
                        <a:bodyPr/>
                        <a:lstStyle/>
                        <a:p>
                          <a:endParaRPr lang="en-US"/>
                        </a:p>
                      </a:txBody>
                      <a:tcPr>
                        <a:blipFill>
                          <a:blip r:embed="rId3"/>
                          <a:stretch>
                            <a:fillRect l="-1020" t="-206897" r="-2041" b="-503448"/>
                          </a:stretch>
                        </a:blipFill>
                      </a:tcPr>
                    </a:tc>
                    <a:extLst>
                      <a:ext uri="{0D108BD9-81ED-4DB2-BD59-A6C34878D82A}">
                        <a16:rowId xmlns:a16="http://schemas.microsoft.com/office/drawing/2014/main" val="3922949474"/>
                      </a:ext>
                    </a:extLst>
                  </a:tr>
                  <a:tr h="365760">
                    <a:tc>
                      <a:txBody>
                        <a:bodyPr/>
                        <a:lstStyle/>
                        <a:p>
                          <a:endParaRPr lang="en-US"/>
                        </a:p>
                      </a:txBody>
                      <a:tcPr>
                        <a:blipFill>
                          <a:blip r:embed="rId3"/>
                          <a:stretch>
                            <a:fillRect l="-1020" t="-306897" r="-2041" b="-403448"/>
                          </a:stretch>
                        </a:blipFill>
                      </a:tcPr>
                    </a:tc>
                    <a:extLst>
                      <a:ext uri="{0D108BD9-81ED-4DB2-BD59-A6C34878D82A}">
                        <a16:rowId xmlns:a16="http://schemas.microsoft.com/office/drawing/2014/main" val="301106531"/>
                      </a:ext>
                    </a:extLst>
                  </a:tr>
                  <a:tr h="365760">
                    <a:tc>
                      <a:txBody>
                        <a:bodyPr/>
                        <a:lstStyle/>
                        <a:p>
                          <a:endParaRPr lang="en-US"/>
                        </a:p>
                      </a:txBody>
                      <a:tcPr>
                        <a:blipFill>
                          <a:blip r:embed="rId3"/>
                          <a:stretch>
                            <a:fillRect l="-1020" t="-421429" r="-2041" b="-317857"/>
                          </a:stretch>
                        </a:blipFill>
                      </a:tcPr>
                    </a:tc>
                    <a:extLst>
                      <a:ext uri="{0D108BD9-81ED-4DB2-BD59-A6C34878D82A}">
                        <a16:rowId xmlns:a16="http://schemas.microsoft.com/office/drawing/2014/main" val="590235102"/>
                      </a:ext>
                    </a:extLst>
                  </a:tr>
                  <a:tr h="365760">
                    <a:tc>
                      <a:txBody>
                        <a:bodyPr/>
                        <a:lstStyle/>
                        <a:p>
                          <a:endParaRPr lang="en-US"/>
                        </a:p>
                      </a:txBody>
                      <a:tcPr>
                        <a:blipFill>
                          <a:blip r:embed="rId3"/>
                          <a:stretch>
                            <a:fillRect l="-1020" t="-503448" r="-2041" b="-206897"/>
                          </a:stretch>
                        </a:blipFill>
                      </a:tcPr>
                    </a:tc>
                    <a:extLst>
                      <a:ext uri="{0D108BD9-81ED-4DB2-BD59-A6C34878D82A}">
                        <a16:rowId xmlns:a16="http://schemas.microsoft.com/office/drawing/2014/main" val="2329880774"/>
                      </a:ext>
                    </a:extLst>
                  </a:tr>
                  <a:tr h="365760">
                    <a:tc>
                      <a:txBody>
                        <a:bodyPr/>
                        <a:lstStyle/>
                        <a:p>
                          <a:endParaRPr lang="en-US"/>
                        </a:p>
                      </a:txBody>
                      <a:tcPr>
                        <a:blipFill>
                          <a:blip r:embed="rId3"/>
                          <a:stretch>
                            <a:fillRect l="-1020" t="-603448" r="-2041" b="-106897"/>
                          </a:stretch>
                        </a:blipFill>
                      </a:tcPr>
                    </a:tc>
                    <a:extLst>
                      <a:ext uri="{0D108BD9-81ED-4DB2-BD59-A6C34878D82A}">
                        <a16:rowId xmlns:a16="http://schemas.microsoft.com/office/drawing/2014/main" val="1919847036"/>
                      </a:ext>
                    </a:extLst>
                  </a:tr>
                  <a:tr h="365760">
                    <a:tc>
                      <a:txBody>
                        <a:bodyPr/>
                        <a:lstStyle/>
                        <a:p>
                          <a:endParaRPr lang="en-US"/>
                        </a:p>
                      </a:txBody>
                      <a:tcPr>
                        <a:blipFill>
                          <a:blip r:embed="rId3"/>
                          <a:stretch>
                            <a:fillRect l="-1020" t="-703448" r="-2041" b="-6897"/>
                          </a:stretch>
                        </a:blipFill>
                      </a:tcPr>
                    </a:tc>
                    <a:extLst>
                      <a:ext uri="{0D108BD9-81ED-4DB2-BD59-A6C34878D82A}">
                        <a16:rowId xmlns:a16="http://schemas.microsoft.com/office/drawing/2014/main" val="328383264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5EE4B8F7-35B4-4C7C-BEE9-D4A14FCCDE6F}"/>
                  </a:ext>
                </a:extLst>
              </p:cNvPr>
              <p:cNvGraphicFramePr>
                <a:graphicFrameLocks noGrp="1"/>
              </p:cNvGraphicFramePr>
              <p:nvPr>
                <p:extLst>
                  <p:ext uri="{D42A27DB-BD31-4B8C-83A1-F6EECF244321}">
                    <p14:modId xmlns:p14="http://schemas.microsoft.com/office/powerpoint/2010/main" val="1789749471"/>
                  </p:ext>
                </p:extLst>
              </p:nvPr>
            </p:nvGraphicFramePr>
            <p:xfrm>
              <a:off x="3879214" y="1249680"/>
              <a:ext cx="1835786" cy="2560320"/>
            </p:xfrm>
            <a:graphic>
              <a:graphicData uri="http://schemas.openxmlformats.org/drawingml/2006/table">
                <a:tbl>
                  <a:tblPr firstRow="1" bandRow="1">
                    <a:tableStyleId>{93296810-A885-4BE3-A3E7-6D5BEEA58F35}</a:tableStyleId>
                  </a:tblPr>
                  <a:tblGrid>
                    <a:gridCol w="1233742">
                      <a:extLst>
                        <a:ext uri="{9D8B030D-6E8A-4147-A177-3AD203B41FA5}">
                          <a16:colId xmlns:a16="http://schemas.microsoft.com/office/drawing/2014/main" val="952736664"/>
                        </a:ext>
                      </a:extLst>
                    </a:gridCol>
                    <a:gridCol w="602044">
                      <a:extLst>
                        <a:ext uri="{9D8B030D-6E8A-4147-A177-3AD203B41FA5}">
                          <a16:colId xmlns:a16="http://schemas.microsoft.com/office/drawing/2014/main" val="2439034108"/>
                        </a:ext>
                      </a:extLst>
                    </a:gridCol>
                  </a:tblGrid>
                  <a:tr h="332740">
                    <a:tc>
                      <a:txBody>
                        <a:bodyPr/>
                        <a:lstStyle/>
                        <a:p>
                          <a:pPr algn="l"/>
                          <a:r>
                            <a:rPr lang="en-US" i="0" dirty="0">
                              <a:latin typeface="Candara" panose="020E0502030303020204" pitchFamily="34" charset="0"/>
                            </a:rPr>
                            <a:t>Step 1</a:t>
                          </a:r>
                        </a:p>
                      </a:txBody>
                      <a:tcPr/>
                    </a:tc>
                    <a:tc>
                      <a:txBody>
                        <a:bodyPr/>
                        <a:lstStyle/>
                        <a:p>
                          <a:pPr algn="l"/>
                          <a:endParaRPr lang="en-US" i="0" dirty="0">
                            <a:latin typeface="Candara" panose="020E0502030303020204" pitchFamily="34" charset="0"/>
                          </a:endParaRPr>
                        </a:p>
                      </a:txBody>
                      <a:tcPr/>
                    </a:tc>
                    <a:extLst>
                      <a:ext uri="{0D108BD9-81ED-4DB2-BD59-A6C34878D82A}">
                        <a16:rowId xmlns:a16="http://schemas.microsoft.com/office/drawing/2014/main" val="4191992978"/>
                      </a:ext>
                    </a:extLst>
                  </a:tr>
                  <a:tr h="332740">
                    <a:tc>
                      <a:txBody>
                        <a:bodyPr/>
                        <a:lstStyle/>
                        <a:p>
                          <a:pPr algn="l"/>
                          <a14:m>
                            <m:oMathPara xmlns:m="http://schemas.openxmlformats.org/officeDocument/2006/math">
                              <m:oMathParaPr>
                                <m:jc m:val="left"/>
                              </m:oMathParaPr>
                              <m:oMath xmlns:m="http://schemas.openxmlformats.org/officeDocument/2006/math">
                                <m:r>
                                  <m:rPr>
                                    <m:sty m:val="p"/>
                                  </m:rPr>
                                  <a:rPr lang="en-US" b="0" i="0" dirty="0" smtClean="0">
                                    <a:solidFill>
                                      <a:srgbClr val="7030A0"/>
                                    </a:solidFill>
                                    <a:latin typeface="Cambria Math" panose="02040503050406030204" pitchFamily="18" charset="0"/>
                                  </a:rPr>
                                  <m:t>P</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Q</m:t>
                                </m:r>
                              </m:oMath>
                            </m:oMathPara>
                          </a14:m>
                          <a:endParaRPr lang="en-US" i="0" dirty="0">
                            <a:latin typeface="Candara" panose="020E0502030303020204" pitchFamily="34" charset="0"/>
                          </a:endParaRPr>
                        </a:p>
                      </a:txBody>
                      <a:tcPr/>
                    </a:tc>
                    <a:tc>
                      <a:txBody>
                        <a:bodyPr/>
                        <a:lstStyle/>
                        <a:p>
                          <a:pPr algn="l"/>
                          <a:r>
                            <a:rPr lang="en-US" i="0" dirty="0">
                              <a:latin typeface="Candara" panose="020E0502030303020204" pitchFamily="34" charset="0"/>
                            </a:rPr>
                            <a:t>1</a:t>
                          </a:r>
                        </a:p>
                      </a:txBody>
                      <a:tcPr/>
                    </a:tc>
                    <a:extLst>
                      <a:ext uri="{0D108BD9-81ED-4DB2-BD59-A6C34878D82A}">
                        <a16:rowId xmlns:a16="http://schemas.microsoft.com/office/drawing/2014/main" val="2941279164"/>
                      </a:ext>
                    </a:extLst>
                  </a:tr>
                  <a:tr h="332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L</m:t>
                                </m:r>
                                <m:r>
                                  <a:rPr lang="en-US"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M</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P</m:t>
                                </m:r>
                              </m:oMath>
                            </m:oMathPara>
                          </a14:m>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2</a:t>
                          </a:r>
                        </a:p>
                      </a:txBody>
                      <a:tcPr/>
                    </a:tc>
                    <a:extLst>
                      <a:ext uri="{0D108BD9-81ED-4DB2-BD59-A6C34878D82A}">
                        <a16:rowId xmlns:a16="http://schemas.microsoft.com/office/drawing/2014/main" val="3922949474"/>
                      </a:ext>
                    </a:extLst>
                  </a:tr>
                  <a:tr h="332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B</m:t>
                                </m:r>
                                <m:r>
                                  <a:rPr lang="en-US"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L</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M</m:t>
                                </m:r>
                              </m:oMath>
                            </m:oMathPara>
                          </a14:m>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2</a:t>
                          </a:r>
                        </a:p>
                      </a:txBody>
                      <a:tcPr/>
                    </a:tc>
                    <a:extLst>
                      <a:ext uri="{0D108BD9-81ED-4DB2-BD59-A6C34878D82A}">
                        <a16:rowId xmlns:a16="http://schemas.microsoft.com/office/drawing/2014/main" val="301106531"/>
                      </a:ext>
                    </a:extLst>
                  </a:tr>
                  <a:tr h="332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A</m:t>
                                </m:r>
                                <m:r>
                                  <a:rPr lang="en-US"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P</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L</m:t>
                                </m:r>
                              </m:oMath>
                            </m:oMathPara>
                          </a14:m>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2</a:t>
                          </a:r>
                        </a:p>
                      </a:txBody>
                      <a:tcPr/>
                    </a:tc>
                    <a:extLst>
                      <a:ext uri="{0D108BD9-81ED-4DB2-BD59-A6C34878D82A}">
                        <a16:rowId xmlns:a16="http://schemas.microsoft.com/office/drawing/2014/main" val="590235102"/>
                      </a:ext>
                    </a:extLst>
                  </a:tr>
                  <a:tr h="332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A</m:t>
                                </m:r>
                                <m:r>
                                  <a:rPr lang="en-US"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B</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L</m:t>
                                </m:r>
                              </m:oMath>
                            </m:oMathPara>
                          </a14:m>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2</a:t>
                          </a:r>
                        </a:p>
                      </a:txBody>
                      <a:tcPr/>
                    </a:tc>
                    <a:extLst>
                      <a:ext uri="{0D108BD9-81ED-4DB2-BD59-A6C34878D82A}">
                        <a16:rowId xmlns:a16="http://schemas.microsoft.com/office/drawing/2014/main" val="2329880774"/>
                      </a:ext>
                    </a:extLst>
                  </a:tr>
                  <a:tr h="332740">
                    <a:tc>
                      <a:txBody>
                        <a:bodyPr/>
                        <a:lstStyle/>
                        <a:p>
                          <a:pPr algn="l"/>
                          <a:r>
                            <a:rPr lang="en-US" i="0" dirty="0">
                              <a:latin typeface="Candara" panose="020E0502030303020204" pitchFamily="34" charset="0"/>
                            </a:rPr>
                            <a:t>Agenda</a:t>
                          </a:r>
                        </a:p>
                      </a:txBody>
                      <a:tcPr>
                        <a:solidFill>
                          <a:schemeClr val="bg2"/>
                        </a:solidFill>
                      </a:tcPr>
                    </a:tc>
                    <a:tc>
                      <a:txBody>
                        <a:bodyPr/>
                        <a:lstStyle/>
                        <a:p>
                          <a:pPr algn="l"/>
                          <a:r>
                            <a:rPr lang="en-US" i="0" dirty="0">
                              <a:latin typeface="Candara" panose="020E0502030303020204" pitchFamily="34" charset="0"/>
                            </a:rPr>
                            <a:t>A, B</a:t>
                          </a:r>
                        </a:p>
                      </a:txBody>
                      <a:tcPr>
                        <a:solidFill>
                          <a:schemeClr val="bg2"/>
                        </a:solidFill>
                      </a:tcPr>
                    </a:tc>
                    <a:extLst>
                      <a:ext uri="{0D108BD9-81ED-4DB2-BD59-A6C34878D82A}">
                        <a16:rowId xmlns:a16="http://schemas.microsoft.com/office/drawing/2014/main" val="3283832643"/>
                      </a:ext>
                    </a:extLst>
                  </a:tr>
                </a:tbl>
              </a:graphicData>
            </a:graphic>
          </p:graphicFrame>
        </mc:Choice>
        <mc:Fallback xmlns="">
          <p:graphicFrame>
            <p:nvGraphicFramePr>
              <p:cNvPr id="13" name="Table 12">
                <a:extLst>
                  <a:ext uri="{FF2B5EF4-FFF2-40B4-BE49-F238E27FC236}">
                    <a16:creationId xmlns:a16="http://schemas.microsoft.com/office/drawing/2014/main" id="{5EE4B8F7-35B4-4C7C-BEE9-D4A14FCCDE6F}"/>
                  </a:ext>
                </a:extLst>
              </p:cNvPr>
              <p:cNvGraphicFramePr>
                <a:graphicFrameLocks noGrp="1"/>
              </p:cNvGraphicFramePr>
              <p:nvPr>
                <p:extLst>
                  <p:ext uri="{D42A27DB-BD31-4B8C-83A1-F6EECF244321}">
                    <p14:modId xmlns:p14="http://schemas.microsoft.com/office/powerpoint/2010/main" val="1789749471"/>
                  </p:ext>
                </p:extLst>
              </p:nvPr>
            </p:nvGraphicFramePr>
            <p:xfrm>
              <a:off x="3879214" y="1249680"/>
              <a:ext cx="1835786" cy="2560320"/>
            </p:xfrm>
            <a:graphic>
              <a:graphicData uri="http://schemas.openxmlformats.org/drawingml/2006/table">
                <a:tbl>
                  <a:tblPr firstRow="1" bandRow="1">
                    <a:tableStyleId>{93296810-A885-4BE3-A3E7-6D5BEEA58F35}</a:tableStyleId>
                  </a:tblPr>
                  <a:tblGrid>
                    <a:gridCol w="1233742">
                      <a:extLst>
                        <a:ext uri="{9D8B030D-6E8A-4147-A177-3AD203B41FA5}">
                          <a16:colId xmlns:a16="http://schemas.microsoft.com/office/drawing/2014/main" val="952736664"/>
                        </a:ext>
                      </a:extLst>
                    </a:gridCol>
                    <a:gridCol w="602044">
                      <a:extLst>
                        <a:ext uri="{9D8B030D-6E8A-4147-A177-3AD203B41FA5}">
                          <a16:colId xmlns:a16="http://schemas.microsoft.com/office/drawing/2014/main" val="2439034108"/>
                        </a:ext>
                      </a:extLst>
                    </a:gridCol>
                  </a:tblGrid>
                  <a:tr h="365760">
                    <a:tc>
                      <a:txBody>
                        <a:bodyPr/>
                        <a:lstStyle/>
                        <a:p>
                          <a:pPr algn="l"/>
                          <a:r>
                            <a:rPr lang="en-US" i="0" dirty="0">
                              <a:latin typeface="Candara" panose="020E0502030303020204" pitchFamily="34" charset="0"/>
                            </a:rPr>
                            <a:t>Step 1</a:t>
                          </a:r>
                        </a:p>
                      </a:txBody>
                      <a:tcPr/>
                    </a:tc>
                    <a:tc>
                      <a:txBody>
                        <a:bodyPr/>
                        <a:lstStyle/>
                        <a:p>
                          <a:pPr algn="l"/>
                          <a:endParaRPr lang="en-US" i="0" dirty="0">
                            <a:latin typeface="Candara" panose="020E0502030303020204" pitchFamily="34" charset="0"/>
                          </a:endParaRPr>
                        </a:p>
                      </a:txBody>
                      <a:tcPr/>
                    </a:tc>
                    <a:extLst>
                      <a:ext uri="{0D108BD9-81ED-4DB2-BD59-A6C34878D82A}">
                        <a16:rowId xmlns:a16="http://schemas.microsoft.com/office/drawing/2014/main" val="4191992978"/>
                      </a:ext>
                    </a:extLst>
                  </a:tr>
                  <a:tr h="365760">
                    <a:tc>
                      <a:txBody>
                        <a:bodyPr/>
                        <a:lstStyle/>
                        <a:p>
                          <a:endParaRPr lang="en-US"/>
                        </a:p>
                      </a:txBody>
                      <a:tcPr>
                        <a:blipFill>
                          <a:blip r:embed="rId4"/>
                          <a:stretch>
                            <a:fillRect l="-1031" t="-106897" r="-52577" b="-527586"/>
                          </a:stretch>
                        </a:blipFill>
                      </a:tcPr>
                    </a:tc>
                    <a:tc>
                      <a:txBody>
                        <a:bodyPr/>
                        <a:lstStyle/>
                        <a:p>
                          <a:pPr algn="l"/>
                          <a:r>
                            <a:rPr lang="en-US" i="0" dirty="0">
                              <a:latin typeface="Candara" panose="020E0502030303020204" pitchFamily="34" charset="0"/>
                            </a:rPr>
                            <a:t>1</a:t>
                          </a:r>
                        </a:p>
                      </a:txBody>
                      <a:tcPr/>
                    </a:tc>
                    <a:extLst>
                      <a:ext uri="{0D108BD9-81ED-4DB2-BD59-A6C34878D82A}">
                        <a16:rowId xmlns:a16="http://schemas.microsoft.com/office/drawing/2014/main" val="2941279164"/>
                      </a:ext>
                    </a:extLst>
                  </a:tr>
                  <a:tr h="365760">
                    <a:tc>
                      <a:txBody>
                        <a:bodyPr/>
                        <a:lstStyle/>
                        <a:p>
                          <a:endParaRPr lang="en-US"/>
                        </a:p>
                      </a:txBody>
                      <a:tcPr>
                        <a:blipFill>
                          <a:blip r:embed="rId4"/>
                          <a:stretch>
                            <a:fillRect l="-1031" t="-206897" r="-52577" b="-42758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2</a:t>
                          </a:r>
                        </a:p>
                      </a:txBody>
                      <a:tcPr/>
                    </a:tc>
                    <a:extLst>
                      <a:ext uri="{0D108BD9-81ED-4DB2-BD59-A6C34878D82A}">
                        <a16:rowId xmlns:a16="http://schemas.microsoft.com/office/drawing/2014/main" val="3922949474"/>
                      </a:ext>
                    </a:extLst>
                  </a:tr>
                  <a:tr h="365760">
                    <a:tc>
                      <a:txBody>
                        <a:bodyPr/>
                        <a:lstStyle/>
                        <a:p>
                          <a:endParaRPr lang="en-US"/>
                        </a:p>
                      </a:txBody>
                      <a:tcPr>
                        <a:blipFill>
                          <a:blip r:embed="rId4"/>
                          <a:stretch>
                            <a:fillRect l="-1031" t="-317857" r="-52577" b="-34285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2</a:t>
                          </a:r>
                        </a:p>
                      </a:txBody>
                      <a:tcPr/>
                    </a:tc>
                    <a:extLst>
                      <a:ext uri="{0D108BD9-81ED-4DB2-BD59-A6C34878D82A}">
                        <a16:rowId xmlns:a16="http://schemas.microsoft.com/office/drawing/2014/main" val="301106531"/>
                      </a:ext>
                    </a:extLst>
                  </a:tr>
                  <a:tr h="365760">
                    <a:tc>
                      <a:txBody>
                        <a:bodyPr/>
                        <a:lstStyle/>
                        <a:p>
                          <a:endParaRPr lang="en-US"/>
                        </a:p>
                      </a:txBody>
                      <a:tcPr>
                        <a:blipFill>
                          <a:blip r:embed="rId4"/>
                          <a:stretch>
                            <a:fillRect l="-1031" t="-403448" r="-52577" b="-23103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2</a:t>
                          </a:r>
                        </a:p>
                      </a:txBody>
                      <a:tcPr/>
                    </a:tc>
                    <a:extLst>
                      <a:ext uri="{0D108BD9-81ED-4DB2-BD59-A6C34878D82A}">
                        <a16:rowId xmlns:a16="http://schemas.microsoft.com/office/drawing/2014/main" val="590235102"/>
                      </a:ext>
                    </a:extLst>
                  </a:tr>
                  <a:tr h="365760">
                    <a:tc>
                      <a:txBody>
                        <a:bodyPr/>
                        <a:lstStyle/>
                        <a:p>
                          <a:endParaRPr lang="en-US"/>
                        </a:p>
                      </a:txBody>
                      <a:tcPr>
                        <a:blipFill>
                          <a:blip r:embed="rId4"/>
                          <a:stretch>
                            <a:fillRect l="-1031" t="-503448" r="-52577" b="-13103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2</a:t>
                          </a:r>
                        </a:p>
                      </a:txBody>
                      <a:tcPr/>
                    </a:tc>
                    <a:extLst>
                      <a:ext uri="{0D108BD9-81ED-4DB2-BD59-A6C34878D82A}">
                        <a16:rowId xmlns:a16="http://schemas.microsoft.com/office/drawing/2014/main" val="2329880774"/>
                      </a:ext>
                    </a:extLst>
                  </a:tr>
                  <a:tr h="365760">
                    <a:tc>
                      <a:txBody>
                        <a:bodyPr/>
                        <a:lstStyle/>
                        <a:p>
                          <a:pPr algn="l"/>
                          <a:r>
                            <a:rPr lang="en-US" i="0" dirty="0">
                              <a:latin typeface="Candara" panose="020E0502030303020204" pitchFamily="34" charset="0"/>
                            </a:rPr>
                            <a:t>Agenda</a:t>
                          </a:r>
                        </a:p>
                      </a:txBody>
                      <a:tcPr>
                        <a:solidFill>
                          <a:schemeClr val="bg2"/>
                        </a:solidFill>
                      </a:tcPr>
                    </a:tc>
                    <a:tc>
                      <a:txBody>
                        <a:bodyPr/>
                        <a:lstStyle/>
                        <a:p>
                          <a:pPr algn="l"/>
                          <a:r>
                            <a:rPr lang="en-US" i="0" dirty="0">
                              <a:latin typeface="Candara" panose="020E0502030303020204" pitchFamily="34" charset="0"/>
                            </a:rPr>
                            <a:t>A, B</a:t>
                          </a:r>
                        </a:p>
                      </a:txBody>
                      <a:tcPr>
                        <a:solidFill>
                          <a:schemeClr val="bg2"/>
                        </a:solidFill>
                      </a:tcPr>
                    </a:tc>
                    <a:extLst>
                      <a:ext uri="{0D108BD9-81ED-4DB2-BD59-A6C34878D82A}">
                        <a16:rowId xmlns:a16="http://schemas.microsoft.com/office/drawing/2014/main" val="328383264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799AF66A-4CBB-45C2-B1AD-B2B9F0577194}"/>
                  </a:ext>
                </a:extLst>
              </p:cNvPr>
              <p:cNvGraphicFramePr>
                <a:graphicFrameLocks noGrp="1"/>
              </p:cNvGraphicFramePr>
              <p:nvPr>
                <p:extLst>
                  <p:ext uri="{D42A27DB-BD31-4B8C-83A1-F6EECF244321}">
                    <p14:modId xmlns:p14="http://schemas.microsoft.com/office/powerpoint/2010/main" val="1021650274"/>
                  </p:ext>
                </p:extLst>
              </p:nvPr>
            </p:nvGraphicFramePr>
            <p:xfrm>
              <a:off x="5860414" y="1249680"/>
              <a:ext cx="1835786" cy="2560320"/>
            </p:xfrm>
            <a:graphic>
              <a:graphicData uri="http://schemas.openxmlformats.org/drawingml/2006/table">
                <a:tbl>
                  <a:tblPr firstRow="1" bandRow="1">
                    <a:tableStyleId>{93296810-A885-4BE3-A3E7-6D5BEEA58F35}</a:tableStyleId>
                  </a:tblPr>
                  <a:tblGrid>
                    <a:gridCol w="1233742">
                      <a:extLst>
                        <a:ext uri="{9D8B030D-6E8A-4147-A177-3AD203B41FA5}">
                          <a16:colId xmlns:a16="http://schemas.microsoft.com/office/drawing/2014/main" val="952736664"/>
                        </a:ext>
                      </a:extLst>
                    </a:gridCol>
                    <a:gridCol w="602044">
                      <a:extLst>
                        <a:ext uri="{9D8B030D-6E8A-4147-A177-3AD203B41FA5}">
                          <a16:colId xmlns:a16="http://schemas.microsoft.com/office/drawing/2014/main" val="2439034108"/>
                        </a:ext>
                      </a:extLst>
                    </a:gridCol>
                  </a:tblGrid>
                  <a:tr h="332740">
                    <a:tc>
                      <a:txBody>
                        <a:bodyPr/>
                        <a:lstStyle/>
                        <a:p>
                          <a:pPr algn="l"/>
                          <a:r>
                            <a:rPr lang="en-US" i="0" dirty="0">
                              <a:latin typeface="Candara" panose="020E0502030303020204" pitchFamily="34" charset="0"/>
                            </a:rPr>
                            <a:t>Step 2</a:t>
                          </a:r>
                        </a:p>
                      </a:txBody>
                      <a:tcPr/>
                    </a:tc>
                    <a:tc>
                      <a:txBody>
                        <a:bodyPr/>
                        <a:lstStyle/>
                        <a:p>
                          <a:pPr algn="l"/>
                          <a:endParaRPr lang="en-US" i="0" dirty="0">
                            <a:latin typeface="Candara" panose="020E0502030303020204" pitchFamily="34" charset="0"/>
                          </a:endParaRPr>
                        </a:p>
                      </a:txBody>
                      <a:tcPr/>
                    </a:tc>
                    <a:extLst>
                      <a:ext uri="{0D108BD9-81ED-4DB2-BD59-A6C34878D82A}">
                        <a16:rowId xmlns:a16="http://schemas.microsoft.com/office/drawing/2014/main" val="4191992978"/>
                      </a:ext>
                    </a:extLst>
                  </a:tr>
                  <a:tr h="332740">
                    <a:tc>
                      <a:txBody>
                        <a:bodyPr/>
                        <a:lstStyle/>
                        <a:p>
                          <a:pPr algn="l"/>
                          <a14:m>
                            <m:oMathPara xmlns:m="http://schemas.openxmlformats.org/officeDocument/2006/math">
                              <m:oMathParaPr>
                                <m:jc m:val="left"/>
                              </m:oMathParaPr>
                              <m:oMath xmlns:m="http://schemas.openxmlformats.org/officeDocument/2006/math">
                                <m:r>
                                  <m:rPr>
                                    <m:sty m:val="p"/>
                                  </m:rPr>
                                  <a:rPr lang="en-US" b="0" i="0" dirty="0" smtClean="0">
                                    <a:solidFill>
                                      <a:srgbClr val="7030A0"/>
                                    </a:solidFill>
                                    <a:latin typeface="Cambria Math" panose="02040503050406030204" pitchFamily="18" charset="0"/>
                                  </a:rPr>
                                  <m:t>P</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Q</m:t>
                                </m:r>
                              </m:oMath>
                            </m:oMathPara>
                          </a14:m>
                          <a:endParaRPr lang="en-US" i="0" dirty="0">
                            <a:latin typeface="Candara" panose="020E0502030303020204" pitchFamily="34" charset="0"/>
                          </a:endParaRPr>
                        </a:p>
                      </a:txBody>
                      <a:tcPr/>
                    </a:tc>
                    <a:tc>
                      <a:txBody>
                        <a:bodyPr/>
                        <a:lstStyle/>
                        <a:p>
                          <a:pPr algn="l"/>
                          <a:r>
                            <a:rPr lang="en-US" i="0" dirty="0">
                              <a:latin typeface="Candara" panose="020E0502030303020204" pitchFamily="34" charset="0"/>
                            </a:rPr>
                            <a:t>1</a:t>
                          </a:r>
                        </a:p>
                      </a:txBody>
                      <a:tcPr/>
                    </a:tc>
                    <a:extLst>
                      <a:ext uri="{0D108BD9-81ED-4DB2-BD59-A6C34878D82A}">
                        <a16:rowId xmlns:a16="http://schemas.microsoft.com/office/drawing/2014/main" val="2941279164"/>
                      </a:ext>
                    </a:extLst>
                  </a:tr>
                  <a:tr h="332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L</m:t>
                                </m:r>
                                <m:r>
                                  <a:rPr lang="en-US"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M</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P</m:t>
                                </m:r>
                              </m:oMath>
                            </m:oMathPara>
                          </a14:m>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2</a:t>
                          </a:r>
                        </a:p>
                      </a:txBody>
                      <a:tcPr/>
                    </a:tc>
                    <a:extLst>
                      <a:ext uri="{0D108BD9-81ED-4DB2-BD59-A6C34878D82A}">
                        <a16:rowId xmlns:a16="http://schemas.microsoft.com/office/drawing/2014/main" val="3922949474"/>
                      </a:ext>
                    </a:extLst>
                  </a:tr>
                  <a:tr h="332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B</m:t>
                                </m:r>
                                <m:r>
                                  <a:rPr lang="en-US"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L</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M</m:t>
                                </m:r>
                              </m:oMath>
                            </m:oMathPara>
                          </a14:m>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2</a:t>
                          </a:r>
                        </a:p>
                      </a:txBody>
                      <a:tcPr/>
                    </a:tc>
                    <a:extLst>
                      <a:ext uri="{0D108BD9-81ED-4DB2-BD59-A6C34878D82A}">
                        <a16:rowId xmlns:a16="http://schemas.microsoft.com/office/drawing/2014/main" val="301106531"/>
                      </a:ext>
                    </a:extLst>
                  </a:tr>
                  <a:tr h="332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A</m:t>
                                </m:r>
                                <m:r>
                                  <a:rPr lang="en-US"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P</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L</m:t>
                                </m:r>
                              </m:oMath>
                            </m:oMathPara>
                          </a14:m>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1</a:t>
                          </a:r>
                        </a:p>
                      </a:txBody>
                      <a:tcPr/>
                    </a:tc>
                    <a:extLst>
                      <a:ext uri="{0D108BD9-81ED-4DB2-BD59-A6C34878D82A}">
                        <a16:rowId xmlns:a16="http://schemas.microsoft.com/office/drawing/2014/main" val="590235102"/>
                      </a:ext>
                    </a:extLst>
                  </a:tr>
                  <a:tr h="332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A</m:t>
                                </m:r>
                                <m:r>
                                  <a:rPr lang="en-US"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B</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L</m:t>
                                </m:r>
                              </m:oMath>
                            </m:oMathPara>
                          </a14:m>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1</a:t>
                          </a:r>
                        </a:p>
                      </a:txBody>
                      <a:tcPr/>
                    </a:tc>
                    <a:extLst>
                      <a:ext uri="{0D108BD9-81ED-4DB2-BD59-A6C34878D82A}">
                        <a16:rowId xmlns:a16="http://schemas.microsoft.com/office/drawing/2014/main" val="2329880774"/>
                      </a:ext>
                    </a:extLst>
                  </a:tr>
                  <a:tr h="332740">
                    <a:tc>
                      <a:txBody>
                        <a:bodyPr/>
                        <a:lstStyle/>
                        <a:p>
                          <a:pPr algn="l"/>
                          <a:r>
                            <a:rPr lang="en-US" i="0" dirty="0">
                              <a:latin typeface="Candara" panose="020E0502030303020204" pitchFamily="34" charset="0"/>
                            </a:rPr>
                            <a:t>Agenda</a:t>
                          </a:r>
                        </a:p>
                      </a:txBody>
                      <a:tcPr>
                        <a:solidFill>
                          <a:schemeClr val="bg2"/>
                        </a:solidFill>
                      </a:tcPr>
                    </a:tc>
                    <a:tc>
                      <a:txBody>
                        <a:bodyPr/>
                        <a:lstStyle/>
                        <a:p>
                          <a:pPr algn="l"/>
                          <a:r>
                            <a:rPr lang="en-US" i="0" dirty="0">
                              <a:latin typeface="Candara" panose="020E0502030303020204" pitchFamily="34" charset="0"/>
                            </a:rPr>
                            <a:t>B</a:t>
                          </a:r>
                        </a:p>
                      </a:txBody>
                      <a:tcPr>
                        <a:solidFill>
                          <a:schemeClr val="bg2"/>
                        </a:solidFill>
                      </a:tcPr>
                    </a:tc>
                    <a:extLst>
                      <a:ext uri="{0D108BD9-81ED-4DB2-BD59-A6C34878D82A}">
                        <a16:rowId xmlns:a16="http://schemas.microsoft.com/office/drawing/2014/main" val="3283832643"/>
                      </a:ext>
                    </a:extLst>
                  </a:tr>
                </a:tbl>
              </a:graphicData>
            </a:graphic>
          </p:graphicFrame>
        </mc:Choice>
        <mc:Fallback xmlns="">
          <p:graphicFrame>
            <p:nvGraphicFramePr>
              <p:cNvPr id="14" name="Table 13">
                <a:extLst>
                  <a:ext uri="{FF2B5EF4-FFF2-40B4-BE49-F238E27FC236}">
                    <a16:creationId xmlns:a16="http://schemas.microsoft.com/office/drawing/2014/main" id="{799AF66A-4CBB-45C2-B1AD-B2B9F0577194}"/>
                  </a:ext>
                </a:extLst>
              </p:cNvPr>
              <p:cNvGraphicFramePr>
                <a:graphicFrameLocks noGrp="1"/>
              </p:cNvGraphicFramePr>
              <p:nvPr>
                <p:extLst>
                  <p:ext uri="{D42A27DB-BD31-4B8C-83A1-F6EECF244321}">
                    <p14:modId xmlns:p14="http://schemas.microsoft.com/office/powerpoint/2010/main" val="1021650274"/>
                  </p:ext>
                </p:extLst>
              </p:nvPr>
            </p:nvGraphicFramePr>
            <p:xfrm>
              <a:off x="5860414" y="1249680"/>
              <a:ext cx="1835786" cy="2560320"/>
            </p:xfrm>
            <a:graphic>
              <a:graphicData uri="http://schemas.openxmlformats.org/drawingml/2006/table">
                <a:tbl>
                  <a:tblPr firstRow="1" bandRow="1">
                    <a:tableStyleId>{93296810-A885-4BE3-A3E7-6D5BEEA58F35}</a:tableStyleId>
                  </a:tblPr>
                  <a:tblGrid>
                    <a:gridCol w="1233742">
                      <a:extLst>
                        <a:ext uri="{9D8B030D-6E8A-4147-A177-3AD203B41FA5}">
                          <a16:colId xmlns:a16="http://schemas.microsoft.com/office/drawing/2014/main" val="952736664"/>
                        </a:ext>
                      </a:extLst>
                    </a:gridCol>
                    <a:gridCol w="602044">
                      <a:extLst>
                        <a:ext uri="{9D8B030D-6E8A-4147-A177-3AD203B41FA5}">
                          <a16:colId xmlns:a16="http://schemas.microsoft.com/office/drawing/2014/main" val="2439034108"/>
                        </a:ext>
                      </a:extLst>
                    </a:gridCol>
                  </a:tblGrid>
                  <a:tr h="365760">
                    <a:tc>
                      <a:txBody>
                        <a:bodyPr/>
                        <a:lstStyle/>
                        <a:p>
                          <a:pPr algn="l"/>
                          <a:r>
                            <a:rPr lang="en-US" i="0" dirty="0">
                              <a:latin typeface="Candara" panose="020E0502030303020204" pitchFamily="34" charset="0"/>
                            </a:rPr>
                            <a:t>Step 2</a:t>
                          </a:r>
                        </a:p>
                      </a:txBody>
                      <a:tcPr/>
                    </a:tc>
                    <a:tc>
                      <a:txBody>
                        <a:bodyPr/>
                        <a:lstStyle/>
                        <a:p>
                          <a:pPr algn="l"/>
                          <a:endParaRPr lang="en-US" i="0" dirty="0">
                            <a:latin typeface="Candara" panose="020E0502030303020204" pitchFamily="34" charset="0"/>
                          </a:endParaRPr>
                        </a:p>
                      </a:txBody>
                      <a:tcPr/>
                    </a:tc>
                    <a:extLst>
                      <a:ext uri="{0D108BD9-81ED-4DB2-BD59-A6C34878D82A}">
                        <a16:rowId xmlns:a16="http://schemas.microsoft.com/office/drawing/2014/main" val="4191992978"/>
                      </a:ext>
                    </a:extLst>
                  </a:tr>
                  <a:tr h="365760">
                    <a:tc>
                      <a:txBody>
                        <a:bodyPr/>
                        <a:lstStyle/>
                        <a:p>
                          <a:endParaRPr lang="en-US"/>
                        </a:p>
                      </a:txBody>
                      <a:tcPr>
                        <a:blipFill>
                          <a:blip r:embed="rId5"/>
                          <a:stretch>
                            <a:fillRect l="-1031" t="-106897" r="-52577" b="-527586"/>
                          </a:stretch>
                        </a:blipFill>
                      </a:tcPr>
                    </a:tc>
                    <a:tc>
                      <a:txBody>
                        <a:bodyPr/>
                        <a:lstStyle/>
                        <a:p>
                          <a:pPr algn="l"/>
                          <a:r>
                            <a:rPr lang="en-US" i="0" dirty="0">
                              <a:latin typeface="Candara" panose="020E0502030303020204" pitchFamily="34" charset="0"/>
                            </a:rPr>
                            <a:t>1</a:t>
                          </a:r>
                        </a:p>
                      </a:txBody>
                      <a:tcPr/>
                    </a:tc>
                    <a:extLst>
                      <a:ext uri="{0D108BD9-81ED-4DB2-BD59-A6C34878D82A}">
                        <a16:rowId xmlns:a16="http://schemas.microsoft.com/office/drawing/2014/main" val="2941279164"/>
                      </a:ext>
                    </a:extLst>
                  </a:tr>
                  <a:tr h="365760">
                    <a:tc>
                      <a:txBody>
                        <a:bodyPr/>
                        <a:lstStyle/>
                        <a:p>
                          <a:endParaRPr lang="en-US"/>
                        </a:p>
                      </a:txBody>
                      <a:tcPr>
                        <a:blipFill>
                          <a:blip r:embed="rId5"/>
                          <a:stretch>
                            <a:fillRect l="-1031" t="-206897" r="-52577" b="-42758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2</a:t>
                          </a:r>
                        </a:p>
                      </a:txBody>
                      <a:tcPr/>
                    </a:tc>
                    <a:extLst>
                      <a:ext uri="{0D108BD9-81ED-4DB2-BD59-A6C34878D82A}">
                        <a16:rowId xmlns:a16="http://schemas.microsoft.com/office/drawing/2014/main" val="3922949474"/>
                      </a:ext>
                    </a:extLst>
                  </a:tr>
                  <a:tr h="365760">
                    <a:tc>
                      <a:txBody>
                        <a:bodyPr/>
                        <a:lstStyle/>
                        <a:p>
                          <a:endParaRPr lang="en-US"/>
                        </a:p>
                      </a:txBody>
                      <a:tcPr>
                        <a:blipFill>
                          <a:blip r:embed="rId5"/>
                          <a:stretch>
                            <a:fillRect l="-1031" t="-317857" r="-52577" b="-34285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2</a:t>
                          </a:r>
                        </a:p>
                      </a:txBody>
                      <a:tcPr/>
                    </a:tc>
                    <a:extLst>
                      <a:ext uri="{0D108BD9-81ED-4DB2-BD59-A6C34878D82A}">
                        <a16:rowId xmlns:a16="http://schemas.microsoft.com/office/drawing/2014/main" val="301106531"/>
                      </a:ext>
                    </a:extLst>
                  </a:tr>
                  <a:tr h="365760">
                    <a:tc>
                      <a:txBody>
                        <a:bodyPr/>
                        <a:lstStyle/>
                        <a:p>
                          <a:endParaRPr lang="en-US"/>
                        </a:p>
                      </a:txBody>
                      <a:tcPr>
                        <a:blipFill>
                          <a:blip r:embed="rId5"/>
                          <a:stretch>
                            <a:fillRect l="-1031" t="-403448" r="-52577" b="-23103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1</a:t>
                          </a:r>
                        </a:p>
                      </a:txBody>
                      <a:tcPr/>
                    </a:tc>
                    <a:extLst>
                      <a:ext uri="{0D108BD9-81ED-4DB2-BD59-A6C34878D82A}">
                        <a16:rowId xmlns:a16="http://schemas.microsoft.com/office/drawing/2014/main" val="590235102"/>
                      </a:ext>
                    </a:extLst>
                  </a:tr>
                  <a:tr h="365760">
                    <a:tc>
                      <a:txBody>
                        <a:bodyPr/>
                        <a:lstStyle/>
                        <a:p>
                          <a:endParaRPr lang="en-US"/>
                        </a:p>
                      </a:txBody>
                      <a:tcPr>
                        <a:blipFill>
                          <a:blip r:embed="rId5"/>
                          <a:stretch>
                            <a:fillRect l="-1031" t="-503448" r="-52577" b="-13103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1</a:t>
                          </a:r>
                        </a:p>
                      </a:txBody>
                      <a:tcPr/>
                    </a:tc>
                    <a:extLst>
                      <a:ext uri="{0D108BD9-81ED-4DB2-BD59-A6C34878D82A}">
                        <a16:rowId xmlns:a16="http://schemas.microsoft.com/office/drawing/2014/main" val="2329880774"/>
                      </a:ext>
                    </a:extLst>
                  </a:tr>
                  <a:tr h="365760">
                    <a:tc>
                      <a:txBody>
                        <a:bodyPr/>
                        <a:lstStyle/>
                        <a:p>
                          <a:pPr algn="l"/>
                          <a:r>
                            <a:rPr lang="en-US" i="0" dirty="0">
                              <a:latin typeface="Candara" panose="020E0502030303020204" pitchFamily="34" charset="0"/>
                            </a:rPr>
                            <a:t>Agenda</a:t>
                          </a:r>
                        </a:p>
                      </a:txBody>
                      <a:tcPr>
                        <a:solidFill>
                          <a:schemeClr val="bg2"/>
                        </a:solidFill>
                      </a:tcPr>
                    </a:tc>
                    <a:tc>
                      <a:txBody>
                        <a:bodyPr/>
                        <a:lstStyle/>
                        <a:p>
                          <a:pPr algn="l"/>
                          <a:r>
                            <a:rPr lang="en-US" i="0" dirty="0">
                              <a:latin typeface="Candara" panose="020E0502030303020204" pitchFamily="34" charset="0"/>
                            </a:rPr>
                            <a:t>B</a:t>
                          </a:r>
                        </a:p>
                      </a:txBody>
                      <a:tcPr>
                        <a:solidFill>
                          <a:schemeClr val="bg2"/>
                        </a:solidFill>
                      </a:tcPr>
                    </a:tc>
                    <a:extLst>
                      <a:ext uri="{0D108BD9-81ED-4DB2-BD59-A6C34878D82A}">
                        <a16:rowId xmlns:a16="http://schemas.microsoft.com/office/drawing/2014/main" val="328383264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5" name="Table 14">
                <a:extLst>
                  <a:ext uri="{FF2B5EF4-FFF2-40B4-BE49-F238E27FC236}">
                    <a16:creationId xmlns:a16="http://schemas.microsoft.com/office/drawing/2014/main" id="{ED54983F-1362-4F91-B681-960072206F91}"/>
                  </a:ext>
                </a:extLst>
              </p:cNvPr>
              <p:cNvGraphicFramePr>
                <a:graphicFrameLocks noGrp="1"/>
              </p:cNvGraphicFramePr>
              <p:nvPr>
                <p:extLst>
                  <p:ext uri="{D42A27DB-BD31-4B8C-83A1-F6EECF244321}">
                    <p14:modId xmlns:p14="http://schemas.microsoft.com/office/powerpoint/2010/main" val="1718285560"/>
                  </p:ext>
                </p:extLst>
              </p:nvPr>
            </p:nvGraphicFramePr>
            <p:xfrm>
              <a:off x="7841614" y="1249680"/>
              <a:ext cx="1835786" cy="2560320"/>
            </p:xfrm>
            <a:graphic>
              <a:graphicData uri="http://schemas.openxmlformats.org/drawingml/2006/table">
                <a:tbl>
                  <a:tblPr firstRow="1" bandRow="1">
                    <a:tableStyleId>{93296810-A885-4BE3-A3E7-6D5BEEA58F35}</a:tableStyleId>
                  </a:tblPr>
                  <a:tblGrid>
                    <a:gridCol w="1233742">
                      <a:extLst>
                        <a:ext uri="{9D8B030D-6E8A-4147-A177-3AD203B41FA5}">
                          <a16:colId xmlns:a16="http://schemas.microsoft.com/office/drawing/2014/main" val="952736664"/>
                        </a:ext>
                      </a:extLst>
                    </a:gridCol>
                    <a:gridCol w="602044">
                      <a:extLst>
                        <a:ext uri="{9D8B030D-6E8A-4147-A177-3AD203B41FA5}">
                          <a16:colId xmlns:a16="http://schemas.microsoft.com/office/drawing/2014/main" val="2439034108"/>
                        </a:ext>
                      </a:extLst>
                    </a:gridCol>
                  </a:tblGrid>
                  <a:tr h="332740">
                    <a:tc>
                      <a:txBody>
                        <a:bodyPr/>
                        <a:lstStyle/>
                        <a:p>
                          <a:pPr algn="l"/>
                          <a:r>
                            <a:rPr lang="en-US" i="0" dirty="0">
                              <a:latin typeface="Candara" panose="020E0502030303020204" pitchFamily="34" charset="0"/>
                            </a:rPr>
                            <a:t>Step 3</a:t>
                          </a:r>
                        </a:p>
                      </a:txBody>
                      <a:tcPr/>
                    </a:tc>
                    <a:tc>
                      <a:txBody>
                        <a:bodyPr/>
                        <a:lstStyle/>
                        <a:p>
                          <a:pPr algn="l"/>
                          <a:endParaRPr lang="en-US" i="0" dirty="0">
                            <a:latin typeface="Candara" panose="020E0502030303020204" pitchFamily="34" charset="0"/>
                          </a:endParaRPr>
                        </a:p>
                      </a:txBody>
                      <a:tcPr/>
                    </a:tc>
                    <a:extLst>
                      <a:ext uri="{0D108BD9-81ED-4DB2-BD59-A6C34878D82A}">
                        <a16:rowId xmlns:a16="http://schemas.microsoft.com/office/drawing/2014/main" val="4191992978"/>
                      </a:ext>
                    </a:extLst>
                  </a:tr>
                  <a:tr h="332740">
                    <a:tc>
                      <a:txBody>
                        <a:bodyPr/>
                        <a:lstStyle/>
                        <a:p>
                          <a:pPr algn="l"/>
                          <a14:m>
                            <m:oMathPara xmlns:m="http://schemas.openxmlformats.org/officeDocument/2006/math">
                              <m:oMathParaPr>
                                <m:jc m:val="left"/>
                              </m:oMathParaPr>
                              <m:oMath xmlns:m="http://schemas.openxmlformats.org/officeDocument/2006/math">
                                <m:r>
                                  <m:rPr>
                                    <m:sty m:val="p"/>
                                  </m:rPr>
                                  <a:rPr lang="en-US" b="0" i="0" dirty="0" smtClean="0">
                                    <a:solidFill>
                                      <a:srgbClr val="7030A0"/>
                                    </a:solidFill>
                                    <a:latin typeface="Cambria Math" panose="02040503050406030204" pitchFamily="18" charset="0"/>
                                  </a:rPr>
                                  <m:t>P</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Q</m:t>
                                </m:r>
                              </m:oMath>
                            </m:oMathPara>
                          </a14:m>
                          <a:endParaRPr lang="en-US" i="0" dirty="0">
                            <a:latin typeface="Candara" panose="020E0502030303020204" pitchFamily="34" charset="0"/>
                          </a:endParaRPr>
                        </a:p>
                      </a:txBody>
                      <a:tcPr/>
                    </a:tc>
                    <a:tc>
                      <a:txBody>
                        <a:bodyPr/>
                        <a:lstStyle/>
                        <a:p>
                          <a:pPr algn="l"/>
                          <a:r>
                            <a:rPr lang="en-US" i="0" dirty="0">
                              <a:latin typeface="Candara" panose="020E0502030303020204" pitchFamily="34" charset="0"/>
                            </a:rPr>
                            <a:t>1</a:t>
                          </a:r>
                        </a:p>
                      </a:txBody>
                      <a:tcPr/>
                    </a:tc>
                    <a:extLst>
                      <a:ext uri="{0D108BD9-81ED-4DB2-BD59-A6C34878D82A}">
                        <a16:rowId xmlns:a16="http://schemas.microsoft.com/office/drawing/2014/main" val="2941279164"/>
                      </a:ext>
                    </a:extLst>
                  </a:tr>
                  <a:tr h="332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L</m:t>
                                </m:r>
                                <m:r>
                                  <a:rPr lang="en-US"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M</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P</m:t>
                                </m:r>
                              </m:oMath>
                            </m:oMathPara>
                          </a14:m>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2</a:t>
                          </a:r>
                        </a:p>
                      </a:txBody>
                      <a:tcPr/>
                    </a:tc>
                    <a:extLst>
                      <a:ext uri="{0D108BD9-81ED-4DB2-BD59-A6C34878D82A}">
                        <a16:rowId xmlns:a16="http://schemas.microsoft.com/office/drawing/2014/main" val="3922949474"/>
                      </a:ext>
                    </a:extLst>
                  </a:tr>
                  <a:tr h="332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B</m:t>
                                </m:r>
                                <m:r>
                                  <a:rPr lang="en-US"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L</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M</m:t>
                                </m:r>
                              </m:oMath>
                            </m:oMathPara>
                          </a14:m>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1</a:t>
                          </a:r>
                        </a:p>
                      </a:txBody>
                      <a:tcPr/>
                    </a:tc>
                    <a:extLst>
                      <a:ext uri="{0D108BD9-81ED-4DB2-BD59-A6C34878D82A}">
                        <a16:rowId xmlns:a16="http://schemas.microsoft.com/office/drawing/2014/main" val="301106531"/>
                      </a:ext>
                    </a:extLst>
                  </a:tr>
                  <a:tr h="332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A</m:t>
                                </m:r>
                                <m:r>
                                  <a:rPr lang="en-US"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P</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L</m:t>
                                </m:r>
                              </m:oMath>
                            </m:oMathPara>
                          </a14:m>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1</a:t>
                          </a:r>
                        </a:p>
                      </a:txBody>
                      <a:tcPr/>
                    </a:tc>
                    <a:extLst>
                      <a:ext uri="{0D108BD9-81ED-4DB2-BD59-A6C34878D82A}">
                        <a16:rowId xmlns:a16="http://schemas.microsoft.com/office/drawing/2014/main" val="590235102"/>
                      </a:ext>
                    </a:extLst>
                  </a:tr>
                  <a:tr h="3327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A</m:t>
                                </m:r>
                                <m:r>
                                  <a:rPr lang="en-US"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B</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L</m:t>
                                </m:r>
                              </m:oMath>
                            </m:oMathPara>
                          </a14:m>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0</a:t>
                          </a:r>
                        </a:p>
                      </a:txBody>
                      <a:tcPr/>
                    </a:tc>
                    <a:extLst>
                      <a:ext uri="{0D108BD9-81ED-4DB2-BD59-A6C34878D82A}">
                        <a16:rowId xmlns:a16="http://schemas.microsoft.com/office/drawing/2014/main" val="2329880774"/>
                      </a:ext>
                    </a:extLst>
                  </a:tr>
                  <a:tr h="332740">
                    <a:tc>
                      <a:txBody>
                        <a:bodyPr/>
                        <a:lstStyle/>
                        <a:p>
                          <a:pPr algn="l"/>
                          <a:r>
                            <a:rPr lang="en-US" i="0" dirty="0">
                              <a:latin typeface="Candara" panose="020E0502030303020204" pitchFamily="34" charset="0"/>
                            </a:rPr>
                            <a:t>Agenda</a:t>
                          </a:r>
                        </a:p>
                      </a:txBody>
                      <a:tcPr>
                        <a:solidFill>
                          <a:schemeClr val="bg2"/>
                        </a:solidFill>
                      </a:tcPr>
                    </a:tc>
                    <a:tc>
                      <a:txBody>
                        <a:bodyPr/>
                        <a:lstStyle/>
                        <a:p>
                          <a:pPr algn="l"/>
                          <a:r>
                            <a:rPr lang="en-US" i="0" dirty="0">
                              <a:latin typeface="Candara" panose="020E0502030303020204" pitchFamily="34" charset="0"/>
                            </a:rPr>
                            <a:t>L</a:t>
                          </a:r>
                        </a:p>
                      </a:txBody>
                      <a:tcPr>
                        <a:solidFill>
                          <a:schemeClr val="bg2"/>
                        </a:solidFill>
                      </a:tcPr>
                    </a:tc>
                    <a:extLst>
                      <a:ext uri="{0D108BD9-81ED-4DB2-BD59-A6C34878D82A}">
                        <a16:rowId xmlns:a16="http://schemas.microsoft.com/office/drawing/2014/main" val="3283832643"/>
                      </a:ext>
                    </a:extLst>
                  </a:tr>
                </a:tbl>
              </a:graphicData>
            </a:graphic>
          </p:graphicFrame>
        </mc:Choice>
        <mc:Fallback xmlns="">
          <p:graphicFrame>
            <p:nvGraphicFramePr>
              <p:cNvPr id="15" name="Table 14">
                <a:extLst>
                  <a:ext uri="{FF2B5EF4-FFF2-40B4-BE49-F238E27FC236}">
                    <a16:creationId xmlns:a16="http://schemas.microsoft.com/office/drawing/2014/main" id="{ED54983F-1362-4F91-B681-960072206F91}"/>
                  </a:ext>
                </a:extLst>
              </p:cNvPr>
              <p:cNvGraphicFramePr>
                <a:graphicFrameLocks noGrp="1"/>
              </p:cNvGraphicFramePr>
              <p:nvPr>
                <p:extLst>
                  <p:ext uri="{D42A27DB-BD31-4B8C-83A1-F6EECF244321}">
                    <p14:modId xmlns:p14="http://schemas.microsoft.com/office/powerpoint/2010/main" val="1718285560"/>
                  </p:ext>
                </p:extLst>
              </p:nvPr>
            </p:nvGraphicFramePr>
            <p:xfrm>
              <a:off x="7841614" y="1249680"/>
              <a:ext cx="1835786" cy="2560320"/>
            </p:xfrm>
            <a:graphic>
              <a:graphicData uri="http://schemas.openxmlformats.org/drawingml/2006/table">
                <a:tbl>
                  <a:tblPr firstRow="1" bandRow="1">
                    <a:tableStyleId>{93296810-A885-4BE3-A3E7-6D5BEEA58F35}</a:tableStyleId>
                  </a:tblPr>
                  <a:tblGrid>
                    <a:gridCol w="1233742">
                      <a:extLst>
                        <a:ext uri="{9D8B030D-6E8A-4147-A177-3AD203B41FA5}">
                          <a16:colId xmlns:a16="http://schemas.microsoft.com/office/drawing/2014/main" val="952736664"/>
                        </a:ext>
                      </a:extLst>
                    </a:gridCol>
                    <a:gridCol w="602044">
                      <a:extLst>
                        <a:ext uri="{9D8B030D-6E8A-4147-A177-3AD203B41FA5}">
                          <a16:colId xmlns:a16="http://schemas.microsoft.com/office/drawing/2014/main" val="2439034108"/>
                        </a:ext>
                      </a:extLst>
                    </a:gridCol>
                  </a:tblGrid>
                  <a:tr h="365760">
                    <a:tc>
                      <a:txBody>
                        <a:bodyPr/>
                        <a:lstStyle/>
                        <a:p>
                          <a:pPr algn="l"/>
                          <a:r>
                            <a:rPr lang="en-US" i="0" dirty="0">
                              <a:latin typeface="Candara" panose="020E0502030303020204" pitchFamily="34" charset="0"/>
                            </a:rPr>
                            <a:t>Step 3</a:t>
                          </a:r>
                        </a:p>
                      </a:txBody>
                      <a:tcPr/>
                    </a:tc>
                    <a:tc>
                      <a:txBody>
                        <a:bodyPr/>
                        <a:lstStyle/>
                        <a:p>
                          <a:pPr algn="l"/>
                          <a:endParaRPr lang="en-US" i="0" dirty="0">
                            <a:latin typeface="Candara" panose="020E0502030303020204" pitchFamily="34" charset="0"/>
                          </a:endParaRPr>
                        </a:p>
                      </a:txBody>
                      <a:tcPr/>
                    </a:tc>
                    <a:extLst>
                      <a:ext uri="{0D108BD9-81ED-4DB2-BD59-A6C34878D82A}">
                        <a16:rowId xmlns:a16="http://schemas.microsoft.com/office/drawing/2014/main" val="4191992978"/>
                      </a:ext>
                    </a:extLst>
                  </a:tr>
                  <a:tr h="365760">
                    <a:tc>
                      <a:txBody>
                        <a:bodyPr/>
                        <a:lstStyle/>
                        <a:p>
                          <a:endParaRPr lang="en-US"/>
                        </a:p>
                      </a:txBody>
                      <a:tcPr>
                        <a:blipFill>
                          <a:blip r:embed="rId6"/>
                          <a:stretch>
                            <a:fillRect l="-1031" t="-106897" r="-52577" b="-527586"/>
                          </a:stretch>
                        </a:blipFill>
                      </a:tcPr>
                    </a:tc>
                    <a:tc>
                      <a:txBody>
                        <a:bodyPr/>
                        <a:lstStyle/>
                        <a:p>
                          <a:pPr algn="l"/>
                          <a:r>
                            <a:rPr lang="en-US" i="0" dirty="0">
                              <a:latin typeface="Candara" panose="020E0502030303020204" pitchFamily="34" charset="0"/>
                            </a:rPr>
                            <a:t>1</a:t>
                          </a:r>
                        </a:p>
                      </a:txBody>
                      <a:tcPr/>
                    </a:tc>
                    <a:extLst>
                      <a:ext uri="{0D108BD9-81ED-4DB2-BD59-A6C34878D82A}">
                        <a16:rowId xmlns:a16="http://schemas.microsoft.com/office/drawing/2014/main" val="2941279164"/>
                      </a:ext>
                    </a:extLst>
                  </a:tr>
                  <a:tr h="365760">
                    <a:tc>
                      <a:txBody>
                        <a:bodyPr/>
                        <a:lstStyle/>
                        <a:p>
                          <a:endParaRPr lang="en-US"/>
                        </a:p>
                      </a:txBody>
                      <a:tcPr>
                        <a:blipFill>
                          <a:blip r:embed="rId6"/>
                          <a:stretch>
                            <a:fillRect l="-1031" t="-206897" r="-52577" b="-42758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2</a:t>
                          </a:r>
                        </a:p>
                      </a:txBody>
                      <a:tcPr/>
                    </a:tc>
                    <a:extLst>
                      <a:ext uri="{0D108BD9-81ED-4DB2-BD59-A6C34878D82A}">
                        <a16:rowId xmlns:a16="http://schemas.microsoft.com/office/drawing/2014/main" val="3922949474"/>
                      </a:ext>
                    </a:extLst>
                  </a:tr>
                  <a:tr h="365760">
                    <a:tc>
                      <a:txBody>
                        <a:bodyPr/>
                        <a:lstStyle/>
                        <a:p>
                          <a:endParaRPr lang="en-US"/>
                        </a:p>
                      </a:txBody>
                      <a:tcPr>
                        <a:blipFill>
                          <a:blip r:embed="rId6"/>
                          <a:stretch>
                            <a:fillRect l="-1031" t="-317857" r="-52577" b="-34285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1</a:t>
                          </a:r>
                        </a:p>
                      </a:txBody>
                      <a:tcPr/>
                    </a:tc>
                    <a:extLst>
                      <a:ext uri="{0D108BD9-81ED-4DB2-BD59-A6C34878D82A}">
                        <a16:rowId xmlns:a16="http://schemas.microsoft.com/office/drawing/2014/main" val="301106531"/>
                      </a:ext>
                    </a:extLst>
                  </a:tr>
                  <a:tr h="365760">
                    <a:tc>
                      <a:txBody>
                        <a:bodyPr/>
                        <a:lstStyle/>
                        <a:p>
                          <a:endParaRPr lang="en-US"/>
                        </a:p>
                      </a:txBody>
                      <a:tcPr>
                        <a:blipFill>
                          <a:blip r:embed="rId6"/>
                          <a:stretch>
                            <a:fillRect l="-1031" t="-403448" r="-52577" b="-23103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1</a:t>
                          </a:r>
                        </a:p>
                      </a:txBody>
                      <a:tcPr/>
                    </a:tc>
                    <a:extLst>
                      <a:ext uri="{0D108BD9-81ED-4DB2-BD59-A6C34878D82A}">
                        <a16:rowId xmlns:a16="http://schemas.microsoft.com/office/drawing/2014/main" val="590235102"/>
                      </a:ext>
                    </a:extLst>
                  </a:tr>
                  <a:tr h="365760">
                    <a:tc>
                      <a:txBody>
                        <a:bodyPr/>
                        <a:lstStyle/>
                        <a:p>
                          <a:endParaRPr lang="en-US"/>
                        </a:p>
                      </a:txBody>
                      <a:tcPr>
                        <a:blipFill>
                          <a:blip r:embed="rId6"/>
                          <a:stretch>
                            <a:fillRect l="-1031" t="-503448" r="-52577" b="-13103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0</a:t>
                          </a:r>
                        </a:p>
                      </a:txBody>
                      <a:tcPr/>
                    </a:tc>
                    <a:extLst>
                      <a:ext uri="{0D108BD9-81ED-4DB2-BD59-A6C34878D82A}">
                        <a16:rowId xmlns:a16="http://schemas.microsoft.com/office/drawing/2014/main" val="2329880774"/>
                      </a:ext>
                    </a:extLst>
                  </a:tr>
                  <a:tr h="365760">
                    <a:tc>
                      <a:txBody>
                        <a:bodyPr/>
                        <a:lstStyle/>
                        <a:p>
                          <a:pPr algn="l"/>
                          <a:r>
                            <a:rPr lang="en-US" i="0" dirty="0">
                              <a:latin typeface="Candara" panose="020E0502030303020204" pitchFamily="34" charset="0"/>
                            </a:rPr>
                            <a:t>Agenda</a:t>
                          </a:r>
                        </a:p>
                      </a:txBody>
                      <a:tcPr>
                        <a:solidFill>
                          <a:schemeClr val="bg2"/>
                        </a:solidFill>
                      </a:tcPr>
                    </a:tc>
                    <a:tc>
                      <a:txBody>
                        <a:bodyPr/>
                        <a:lstStyle/>
                        <a:p>
                          <a:pPr algn="l"/>
                          <a:r>
                            <a:rPr lang="en-US" i="0" dirty="0">
                              <a:latin typeface="Candara" panose="020E0502030303020204" pitchFamily="34" charset="0"/>
                            </a:rPr>
                            <a:t>L</a:t>
                          </a:r>
                        </a:p>
                      </a:txBody>
                      <a:tcPr>
                        <a:solidFill>
                          <a:schemeClr val="bg2"/>
                        </a:solidFill>
                      </a:tcPr>
                    </a:tc>
                    <a:extLst>
                      <a:ext uri="{0D108BD9-81ED-4DB2-BD59-A6C34878D82A}">
                        <a16:rowId xmlns:a16="http://schemas.microsoft.com/office/drawing/2014/main" val="328383264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6" name="Table 15">
                <a:extLst>
                  <a:ext uri="{FF2B5EF4-FFF2-40B4-BE49-F238E27FC236}">
                    <a16:creationId xmlns:a16="http://schemas.microsoft.com/office/drawing/2014/main" id="{44C8FF6F-D284-48AC-A32B-B56CBCB9F2AC}"/>
                  </a:ext>
                </a:extLst>
              </p:cNvPr>
              <p:cNvGraphicFramePr>
                <a:graphicFrameLocks noGrp="1"/>
              </p:cNvGraphicFramePr>
              <p:nvPr>
                <p:extLst>
                  <p:ext uri="{D42A27DB-BD31-4B8C-83A1-F6EECF244321}">
                    <p14:modId xmlns:p14="http://schemas.microsoft.com/office/powerpoint/2010/main" val="2875340729"/>
                  </p:ext>
                </p:extLst>
              </p:nvPr>
            </p:nvGraphicFramePr>
            <p:xfrm>
              <a:off x="3879214" y="3931920"/>
              <a:ext cx="1835786" cy="2560320"/>
            </p:xfrm>
            <a:graphic>
              <a:graphicData uri="http://schemas.openxmlformats.org/drawingml/2006/table">
                <a:tbl>
                  <a:tblPr firstRow="1" bandRow="1">
                    <a:tableStyleId>{93296810-A885-4BE3-A3E7-6D5BEEA58F35}</a:tableStyleId>
                  </a:tblPr>
                  <a:tblGrid>
                    <a:gridCol w="1233742">
                      <a:extLst>
                        <a:ext uri="{9D8B030D-6E8A-4147-A177-3AD203B41FA5}">
                          <a16:colId xmlns:a16="http://schemas.microsoft.com/office/drawing/2014/main" val="952736664"/>
                        </a:ext>
                      </a:extLst>
                    </a:gridCol>
                    <a:gridCol w="602044">
                      <a:extLst>
                        <a:ext uri="{9D8B030D-6E8A-4147-A177-3AD203B41FA5}">
                          <a16:colId xmlns:a16="http://schemas.microsoft.com/office/drawing/2014/main" val="2439034108"/>
                        </a:ext>
                      </a:extLst>
                    </a:gridCol>
                  </a:tblGrid>
                  <a:tr h="341471">
                    <a:tc>
                      <a:txBody>
                        <a:bodyPr/>
                        <a:lstStyle/>
                        <a:p>
                          <a:pPr algn="l"/>
                          <a:r>
                            <a:rPr lang="en-US" i="0" dirty="0">
                              <a:latin typeface="Candara" panose="020E0502030303020204" pitchFamily="34" charset="0"/>
                            </a:rPr>
                            <a:t>Step 4</a:t>
                          </a:r>
                        </a:p>
                      </a:txBody>
                      <a:tcPr/>
                    </a:tc>
                    <a:tc>
                      <a:txBody>
                        <a:bodyPr/>
                        <a:lstStyle/>
                        <a:p>
                          <a:pPr algn="l"/>
                          <a:endParaRPr lang="en-US" i="0" dirty="0">
                            <a:latin typeface="Candara" panose="020E0502030303020204" pitchFamily="34" charset="0"/>
                          </a:endParaRPr>
                        </a:p>
                      </a:txBody>
                      <a:tcPr/>
                    </a:tc>
                    <a:extLst>
                      <a:ext uri="{0D108BD9-81ED-4DB2-BD59-A6C34878D82A}">
                        <a16:rowId xmlns:a16="http://schemas.microsoft.com/office/drawing/2014/main" val="4191992978"/>
                      </a:ext>
                    </a:extLst>
                  </a:tr>
                  <a:tr h="341471">
                    <a:tc>
                      <a:txBody>
                        <a:bodyPr/>
                        <a:lstStyle/>
                        <a:p>
                          <a:pPr algn="l"/>
                          <a14:m>
                            <m:oMathPara xmlns:m="http://schemas.openxmlformats.org/officeDocument/2006/math">
                              <m:oMathParaPr>
                                <m:jc m:val="left"/>
                              </m:oMathParaPr>
                              <m:oMath xmlns:m="http://schemas.openxmlformats.org/officeDocument/2006/math">
                                <m:r>
                                  <m:rPr>
                                    <m:sty m:val="p"/>
                                  </m:rPr>
                                  <a:rPr lang="en-US" b="0" i="0" dirty="0" smtClean="0">
                                    <a:solidFill>
                                      <a:srgbClr val="7030A0"/>
                                    </a:solidFill>
                                    <a:latin typeface="Cambria Math" panose="02040503050406030204" pitchFamily="18" charset="0"/>
                                  </a:rPr>
                                  <m:t>P</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Q</m:t>
                                </m:r>
                              </m:oMath>
                            </m:oMathPara>
                          </a14:m>
                          <a:endParaRPr lang="en-US" i="0" dirty="0">
                            <a:latin typeface="Candara" panose="020E0502030303020204" pitchFamily="34" charset="0"/>
                          </a:endParaRPr>
                        </a:p>
                      </a:txBody>
                      <a:tcPr/>
                    </a:tc>
                    <a:tc>
                      <a:txBody>
                        <a:bodyPr/>
                        <a:lstStyle/>
                        <a:p>
                          <a:pPr algn="l"/>
                          <a:r>
                            <a:rPr lang="en-US" i="0" dirty="0">
                              <a:latin typeface="Candara" panose="020E0502030303020204" pitchFamily="34" charset="0"/>
                            </a:rPr>
                            <a:t>1</a:t>
                          </a:r>
                        </a:p>
                      </a:txBody>
                      <a:tcPr/>
                    </a:tc>
                    <a:extLst>
                      <a:ext uri="{0D108BD9-81ED-4DB2-BD59-A6C34878D82A}">
                        <a16:rowId xmlns:a16="http://schemas.microsoft.com/office/drawing/2014/main" val="2941279164"/>
                      </a:ext>
                    </a:extLst>
                  </a:tr>
                  <a:tr h="341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L</m:t>
                                </m:r>
                                <m:r>
                                  <a:rPr lang="en-US"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M</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P</m:t>
                                </m:r>
                              </m:oMath>
                            </m:oMathPara>
                          </a14:m>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1</a:t>
                          </a:r>
                        </a:p>
                      </a:txBody>
                      <a:tcPr/>
                    </a:tc>
                    <a:extLst>
                      <a:ext uri="{0D108BD9-81ED-4DB2-BD59-A6C34878D82A}">
                        <a16:rowId xmlns:a16="http://schemas.microsoft.com/office/drawing/2014/main" val="3922949474"/>
                      </a:ext>
                    </a:extLst>
                  </a:tr>
                  <a:tr h="341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B</m:t>
                                </m:r>
                                <m:r>
                                  <a:rPr lang="en-US"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L</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M</m:t>
                                </m:r>
                              </m:oMath>
                            </m:oMathPara>
                          </a14:m>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0</a:t>
                          </a:r>
                        </a:p>
                      </a:txBody>
                      <a:tcPr/>
                    </a:tc>
                    <a:extLst>
                      <a:ext uri="{0D108BD9-81ED-4DB2-BD59-A6C34878D82A}">
                        <a16:rowId xmlns:a16="http://schemas.microsoft.com/office/drawing/2014/main" val="301106531"/>
                      </a:ext>
                    </a:extLst>
                  </a:tr>
                  <a:tr h="341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A</m:t>
                                </m:r>
                                <m:r>
                                  <a:rPr lang="en-US"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P</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L</m:t>
                                </m:r>
                              </m:oMath>
                            </m:oMathPara>
                          </a14:m>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1</a:t>
                          </a:r>
                        </a:p>
                      </a:txBody>
                      <a:tcPr/>
                    </a:tc>
                    <a:extLst>
                      <a:ext uri="{0D108BD9-81ED-4DB2-BD59-A6C34878D82A}">
                        <a16:rowId xmlns:a16="http://schemas.microsoft.com/office/drawing/2014/main" val="590235102"/>
                      </a:ext>
                    </a:extLst>
                  </a:tr>
                  <a:tr h="341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A</m:t>
                                </m:r>
                                <m:r>
                                  <a:rPr lang="en-US"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B</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L</m:t>
                                </m:r>
                              </m:oMath>
                            </m:oMathPara>
                          </a14:m>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0</a:t>
                          </a:r>
                        </a:p>
                      </a:txBody>
                      <a:tcPr/>
                    </a:tc>
                    <a:extLst>
                      <a:ext uri="{0D108BD9-81ED-4DB2-BD59-A6C34878D82A}">
                        <a16:rowId xmlns:a16="http://schemas.microsoft.com/office/drawing/2014/main" val="2329880774"/>
                      </a:ext>
                    </a:extLst>
                  </a:tr>
                  <a:tr h="341471">
                    <a:tc>
                      <a:txBody>
                        <a:bodyPr/>
                        <a:lstStyle/>
                        <a:p>
                          <a:pPr algn="l"/>
                          <a:r>
                            <a:rPr lang="en-US" i="0" dirty="0">
                              <a:latin typeface="Candara" panose="020E0502030303020204" pitchFamily="34" charset="0"/>
                            </a:rPr>
                            <a:t>Agenda</a:t>
                          </a:r>
                        </a:p>
                      </a:txBody>
                      <a:tcPr>
                        <a:solidFill>
                          <a:schemeClr val="bg2"/>
                        </a:solidFill>
                      </a:tcPr>
                    </a:tc>
                    <a:tc>
                      <a:txBody>
                        <a:bodyPr/>
                        <a:lstStyle/>
                        <a:p>
                          <a:pPr algn="l"/>
                          <a:r>
                            <a:rPr lang="en-US" i="0" dirty="0">
                              <a:latin typeface="Candara" panose="020E0502030303020204" pitchFamily="34" charset="0"/>
                            </a:rPr>
                            <a:t>M</a:t>
                          </a:r>
                        </a:p>
                      </a:txBody>
                      <a:tcPr>
                        <a:solidFill>
                          <a:schemeClr val="bg2"/>
                        </a:solidFill>
                      </a:tcPr>
                    </a:tc>
                    <a:extLst>
                      <a:ext uri="{0D108BD9-81ED-4DB2-BD59-A6C34878D82A}">
                        <a16:rowId xmlns:a16="http://schemas.microsoft.com/office/drawing/2014/main" val="3283832643"/>
                      </a:ext>
                    </a:extLst>
                  </a:tr>
                </a:tbl>
              </a:graphicData>
            </a:graphic>
          </p:graphicFrame>
        </mc:Choice>
        <mc:Fallback xmlns="">
          <p:graphicFrame>
            <p:nvGraphicFramePr>
              <p:cNvPr id="16" name="Table 15">
                <a:extLst>
                  <a:ext uri="{FF2B5EF4-FFF2-40B4-BE49-F238E27FC236}">
                    <a16:creationId xmlns:a16="http://schemas.microsoft.com/office/drawing/2014/main" id="{44C8FF6F-D284-48AC-A32B-B56CBCB9F2AC}"/>
                  </a:ext>
                </a:extLst>
              </p:cNvPr>
              <p:cNvGraphicFramePr>
                <a:graphicFrameLocks noGrp="1"/>
              </p:cNvGraphicFramePr>
              <p:nvPr>
                <p:extLst>
                  <p:ext uri="{D42A27DB-BD31-4B8C-83A1-F6EECF244321}">
                    <p14:modId xmlns:p14="http://schemas.microsoft.com/office/powerpoint/2010/main" val="2875340729"/>
                  </p:ext>
                </p:extLst>
              </p:nvPr>
            </p:nvGraphicFramePr>
            <p:xfrm>
              <a:off x="3879214" y="3931920"/>
              <a:ext cx="1835786" cy="2560320"/>
            </p:xfrm>
            <a:graphic>
              <a:graphicData uri="http://schemas.openxmlformats.org/drawingml/2006/table">
                <a:tbl>
                  <a:tblPr firstRow="1" bandRow="1">
                    <a:tableStyleId>{93296810-A885-4BE3-A3E7-6D5BEEA58F35}</a:tableStyleId>
                  </a:tblPr>
                  <a:tblGrid>
                    <a:gridCol w="1233742">
                      <a:extLst>
                        <a:ext uri="{9D8B030D-6E8A-4147-A177-3AD203B41FA5}">
                          <a16:colId xmlns:a16="http://schemas.microsoft.com/office/drawing/2014/main" val="952736664"/>
                        </a:ext>
                      </a:extLst>
                    </a:gridCol>
                    <a:gridCol w="602044">
                      <a:extLst>
                        <a:ext uri="{9D8B030D-6E8A-4147-A177-3AD203B41FA5}">
                          <a16:colId xmlns:a16="http://schemas.microsoft.com/office/drawing/2014/main" val="2439034108"/>
                        </a:ext>
                      </a:extLst>
                    </a:gridCol>
                  </a:tblGrid>
                  <a:tr h="365760">
                    <a:tc>
                      <a:txBody>
                        <a:bodyPr/>
                        <a:lstStyle/>
                        <a:p>
                          <a:pPr algn="l"/>
                          <a:r>
                            <a:rPr lang="en-US" i="0" dirty="0">
                              <a:latin typeface="Candara" panose="020E0502030303020204" pitchFamily="34" charset="0"/>
                            </a:rPr>
                            <a:t>Step 4</a:t>
                          </a:r>
                        </a:p>
                      </a:txBody>
                      <a:tcPr/>
                    </a:tc>
                    <a:tc>
                      <a:txBody>
                        <a:bodyPr/>
                        <a:lstStyle/>
                        <a:p>
                          <a:pPr algn="l"/>
                          <a:endParaRPr lang="en-US" i="0" dirty="0">
                            <a:latin typeface="Candara" panose="020E0502030303020204" pitchFamily="34" charset="0"/>
                          </a:endParaRPr>
                        </a:p>
                      </a:txBody>
                      <a:tcPr/>
                    </a:tc>
                    <a:extLst>
                      <a:ext uri="{0D108BD9-81ED-4DB2-BD59-A6C34878D82A}">
                        <a16:rowId xmlns:a16="http://schemas.microsoft.com/office/drawing/2014/main" val="4191992978"/>
                      </a:ext>
                    </a:extLst>
                  </a:tr>
                  <a:tr h="365760">
                    <a:tc>
                      <a:txBody>
                        <a:bodyPr/>
                        <a:lstStyle/>
                        <a:p>
                          <a:endParaRPr lang="en-US"/>
                        </a:p>
                      </a:txBody>
                      <a:tcPr>
                        <a:blipFill>
                          <a:blip r:embed="rId7"/>
                          <a:stretch>
                            <a:fillRect l="-1031" t="-106897" r="-52577" b="-527586"/>
                          </a:stretch>
                        </a:blipFill>
                      </a:tcPr>
                    </a:tc>
                    <a:tc>
                      <a:txBody>
                        <a:bodyPr/>
                        <a:lstStyle/>
                        <a:p>
                          <a:pPr algn="l"/>
                          <a:r>
                            <a:rPr lang="en-US" i="0" dirty="0">
                              <a:latin typeface="Candara" panose="020E0502030303020204" pitchFamily="34" charset="0"/>
                            </a:rPr>
                            <a:t>1</a:t>
                          </a:r>
                        </a:p>
                      </a:txBody>
                      <a:tcPr/>
                    </a:tc>
                    <a:extLst>
                      <a:ext uri="{0D108BD9-81ED-4DB2-BD59-A6C34878D82A}">
                        <a16:rowId xmlns:a16="http://schemas.microsoft.com/office/drawing/2014/main" val="2941279164"/>
                      </a:ext>
                    </a:extLst>
                  </a:tr>
                  <a:tr h="365760">
                    <a:tc>
                      <a:txBody>
                        <a:bodyPr/>
                        <a:lstStyle/>
                        <a:p>
                          <a:endParaRPr lang="en-US"/>
                        </a:p>
                      </a:txBody>
                      <a:tcPr>
                        <a:blipFill>
                          <a:blip r:embed="rId7"/>
                          <a:stretch>
                            <a:fillRect l="-1031" t="-206897" r="-52577" b="-42758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1</a:t>
                          </a:r>
                        </a:p>
                      </a:txBody>
                      <a:tcPr/>
                    </a:tc>
                    <a:extLst>
                      <a:ext uri="{0D108BD9-81ED-4DB2-BD59-A6C34878D82A}">
                        <a16:rowId xmlns:a16="http://schemas.microsoft.com/office/drawing/2014/main" val="3922949474"/>
                      </a:ext>
                    </a:extLst>
                  </a:tr>
                  <a:tr h="365760">
                    <a:tc>
                      <a:txBody>
                        <a:bodyPr/>
                        <a:lstStyle/>
                        <a:p>
                          <a:endParaRPr lang="en-US"/>
                        </a:p>
                      </a:txBody>
                      <a:tcPr>
                        <a:blipFill>
                          <a:blip r:embed="rId7"/>
                          <a:stretch>
                            <a:fillRect l="-1031" t="-306897" r="-52577" b="-32758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0</a:t>
                          </a:r>
                        </a:p>
                      </a:txBody>
                      <a:tcPr/>
                    </a:tc>
                    <a:extLst>
                      <a:ext uri="{0D108BD9-81ED-4DB2-BD59-A6C34878D82A}">
                        <a16:rowId xmlns:a16="http://schemas.microsoft.com/office/drawing/2014/main" val="301106531"/>
                      </a:ext>
                    </a:extLst>
                  </a:tr>
                  <a:tr h="365760">
                    <a:tc>
                      <a:txBody>
                        <a:bodyPr/>
                        <a:lstStyle/>
                        <a:p>
                          <a:endParaRPr lang="en-US"/>
                        </a:p>
                      </a:txBody>
                      <a:tcPr>
                        <a:blipFill>
                          <a:blip r:embed="rId7"/>
                          <a:stretch>
                            <a:fillRect l="-1031" t="-406897" r="-52577" b="-22758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1</a:t>
                          </a:r>
                        </a:p>
                      </a:txBody>
                      <a:tcPr/>
                    </a:tc>
                    <a:extLst>
                      <a:ext uri="{0D108BD9-81ED-4DB2-BD59-A6C34878D82A}">
                        <a16:rowId xmlns:a16="http://schemas.microsoft.com/office/drawing/2014/main" val="590235102"/>
                      </a:ext>
                    </a:extLst>
                  </a:tr>
                  <a:tr h="365760">
                    <a:tc>
                      <a:txBody>
                        <a:bodyPr/>
                        <a:lstStyle/>
                        <a:p>
                          <a:endParaRPr lang="en-US"/>
                        </a:p>
                      </a:txBody>
                      <a:tcPr>
                        <a:blipFill>
                          <a:blip r:embed="rId7"/>
                          <a:stretch>
                            <a:fillRect l="-1031" t="-506897" r="-52577" b="-12758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0</a:t>
                          </a:r>
                        </a:p>
                      </a:txBody>
                      <a:tcPr/>
                    </a:tc>
                    <a:extLst>
                      <a:ext uri="{0D108BD9-81ED-4DB2-BD59-A6C34878D82A}">
                        <a16:rowId xmlns:a16="http://schemas.microsoft.com/office/drawing/2014/main" val="2329880774"/>
                      </a:ext>
                    </a:extLst>
                  </a:tr>
                  <a:tr h="365760">
                    <a:tc>
                      <a:txBody>
                        <a:bodyPr/>
                        <a:lstStyle/>
                        <a:p>
                          <a:pPr algn="l"/>
                          <a:r>
                            <a:rPr lang="en-US" i="0" dirty="0">
                              <a:latin typeface="Candara" panose="020E0502030303020204" pitchFamily="34" charset="0"/>
                            </a:rPr>
                            <a:t>Agenda</a:t>
                          </a:r>
                        </a:p>
                      </a:txBody>
                      <a:tcPr>
                        <a:solidFill>
                          <a:schemeClr val="bg2"/>
                        </a:solidFill>
                      </a:tcPr>
                    </a:tc>
                    <a:tc>
                      <a:txBody>
                        <a:bodyPr/>
                        <a:lstStyle/>
                        <a:p>
                          <a:pPr algn="l"/>
                          <a:r>
                            <a:rPr lang="en-US" i="0" dirty="0">
                              <a:latin typeface="Candara" panose="020E0502030303020204" pitchFamily="34" charset="0"/>
                            </a:rPr>
                            <a:t>M</a:t>
                          </a:r>
                        </a:p>
                      </a:txBody>
                      <a:tcPr>
                        <a:solidFill>
                          <a:schemeClr val="bg2"/>
                        </a:solidFill>
                      </a:tcPr>
                    </a:tc>
                    <a:extLst>
                      <a:ext uri="{0D108BD9-81ED-4DB2-BD59-A6C34878D82A}">
                        <a16:rowId xmlns:a16="http://schemas.microsoft.com/office/drawing/2014/main" val="328383264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7" name="Table 16">
                <a:extLst>
                  <a:ext uri="{FF2B5EF4-FFF2-40B4-BE49-F238E27FC236}">
                    <a16:creationId xmlns:a16="http://schemas.microsoft.com/office/drawing/2014/main" id="{0E9495D0-6231-4B33-8171-4315A9B1D079}"/>
                  </a:ext>
                </a:extLst>
              </p:cNvPr>
              <p:cNvGraphicFramePr>
                <a:graphicFrameLocks noGrp="1"/>
              </p:cNvGraphicFramePr>
              <p:nvPr>
                <p:extLst>
                  <p:ext uri="{D42A27DB-BD31-4B8C-83A1-F6EECF244321}">
                    <p14:modId xmlns:p14="http://schemas.microsoft.com/office/powerpoint/2010/main" val="7005556"/>
                  </p:ext>
                </p:extLst>
              </p:nvPr>
            </p:nvGraphicFramePr>
            <p:xfrm>
              <a:off x="5860414" y="3931920"/>
              <a:ext cx="1835786" cy="2560320"/>
            </p:xfrm>
            <a:graphic>
              <a:graphicData uri="http://schemas.openxmlformats.org/drawingml/2006/table">
                <a:tbl>
                  <a:tblPr firstRow="1" bandRow="1">
                    <a:tableStyleId>{93296810-A885-4BE3-A3E7-6D5BEEA58F35}</a:tableStyleId>
                  </a:tblPr>
                  <a:tblGrid>
                    <a:gridCol w="1233742">
                      <a:extLst>
                        <a:ext uri="{9D8B030D-6E8A-4147-A177-3AD203B41FA5}">
                          <a16:colId xmlns:a16="http://schemas.microsoft.com/office/drawing/2014/main" val="952736664"/>
                        </a:ext>
                      </a:extLst>
                    </a:gridCol>
                    <a:gridCol w="602044">
                      <a:extLst>
                        <a:ext uri="{9D8B030D-6E8A-4147-A177-3AD203B41FA5}">
                          <a16:colId xmlns:a16="http://schemas.microsoft.com/office/drawing/2014/main" val="2439034108"/>
                        </a:ext>
                      </a:extLst>
                    </a:gridCol>
                  </a:tblGrid>
                  <a:tr h="341471">
                    <a:tc>
                      <a:txBody>
                        <a:bodyPr/>
                        <a:lstStyle/>
                        <a:p>
                          <a:pPr algn="l"/>
                          <a:r>
                            <a:rPr lang="en-US" i="0" dirty="0">
                              <a:latin typeface="Candara" panose="020E0502030303020204" pitchFamily="34" charset="0"/>
                            </a:rPr>
                            <a:t>Step 5</a:t>
                          </a:r>
                        </a:p>
                      </a:txBody>
                      <a:tcPr/>
                    </a:tc>
                    <a:tc>
                      <a:txBody>
                        <a:bodyPr/>
                        <a:lstStyle/>
                        <a:p>
                          <a:pPr algn="l"/>
                          <a:endParaRPr lang="en-US" i="0" dirty="0">
                            <a:latin typeface="Candara" panose="020E0502030303020204" pitchFamily="34" charset="0"/>
                          </a:endParaRPr>
                        </a:p>
                      </a:txBody>
                      <a:tcPr/>
                    </a:tc>
                    <a:extLst>
                      <a:ext uri="{0D108BD9-81ED-4DB2-BD59-A6C34878D82A}">
                        <a16:rowId xmlns:a16="http://schemas.microsoft.com/office/drawing/2014/main" val="4191992978"/>
                      </a:ext>
                    </a:extLst>
                  </a:tr>
                  <a:tr h="341471">
                    <a:tc>
                      <a:txBody>
                        <a:bodyPr/>
                        <a:lstStyle/>
                        <a:p>
                          <a:pPr algn="l"/>
                          <a14:m>
                            <m:oMathPara xmlns:m="http://schemas.openxmlformats.org/officeDocument/2006/math">
                              <m:oMathParaPr>
                                <m:jc m:val="left"/>
                              </m:oMathParaPr>
                              <m:oMath xmlns:m="http://schemas.openxmlformats.org/officeDocument/2006/math">
                                <m:r>
                                  <m:rPr>
                                    <m:sty m:val="p"/>
                                  </m:rPr>
                                  <a:rPr lang="en-US" b="0" i="0" dirty="0" smtClean="0">
                                    <a:solidFill>
                                      <a:srgbClr val="7030A0"/>
                                    </a:solidFill>
                                    <a:latin typeface="Cambria Math" panose="02040503050406030204" pitchFamily="18" charset="0"/>
                                  </a:rPr>
                                  <m:t>P</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Q</m:t>
                                </m:r>
                              </m:oMath>
                            </m:oMathPara>
                          </a14:m>
                          <a:endParaRPr lang="en-US" i="0" dirty="0">
                            <a:latin typeface="Candara" panose="020E0502030303020204" pitchFamily="34" charset="0"/>
                          </a:endParaRPr>
                        </a:p>
                      </a:txBody>
                      <a:tcPr/>
                    </a:tc>
                    <a:tc>
                      <a:txBody>
                        <a:bodyPr/>
                        <a:lstStyle/>
                        <a:p>
                          <a:pPr algn="l"/>
                          <a:r>
                            <a:rPr lang="en-US" i="0" dirty="0">
                              <a:latin typeface="Candara" panose="020E0502030303020204" pitchFamily="34" charset="0"/>
                            </a:rPr>
                            <a:t>1</a:t>
                          </a:r>
                        </a:p>
                      </a:txBody>
                      <a:tcPr/>
                    </a:tc>
                    <a:extLst>
                      <a:ext uri="{0D108BD9-81ED-4DB2-BD59-A6C34878D82A}">
                        <a16:rowId xmlns:a16="http://schemas.microsoft.com/office/drawing/2014/main" val="2941279164"/>
                      </a:ext>
                    </a:extLst>
                  </a:tr>
                  <a:tr h="341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L</m:t>
                                </m:r>
                                <m:r>
                                  <a:rPr lang="en-US"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M</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P</m:t>
                                </m:r>
                              </m:oMath>
                            </m:oMathPara>
                          </a14:m>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0</a:t>
                          </a:r>
                        </a:p>
                      </a:txBody>
                      <a:tcPr/>
                    </a:tc>
                    <a:extLst>
                      <a:ext uri="{0D108BD9-81ED-4DB2-BD59-A6C34878D82A}">
                        <a16:rowId xmlns:a16="http://schemas.microsoft.com/office/drawing/2014/main" val="3922949474"/>
                      </a:ext>
                    </a:extLst>
                  </a:tr>
                  <a:tr h="341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B</m:t>
                                </m:r>
                                <m:r>
                                  <a:rPr lang="en-US"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L</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M</m:t>
                                </m:r>
                              </m:oMath>
                            </m:oMathPara>
                          </a14:m>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0</a:t>
                          </a:r>
                        </a:p>
                      </a:txBody>
                      <a:tcPr/>
                    </a:tc>
                    <a:extLst>
                      <a:ext uri="{0D108BD9-81ED-4DB2-BD59-A6C34878D82A}">
                        <a16:rowId xmlns:a16="http://schemas.microsoft.com/office/drawing/2014/main" val="301106531"/>
                      </a:ext>
                    </a:extLst>
                  </a:tr>
                  <a:tr h="341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A</m:t>
                                </m:r>
                                <m:r>
                                  <a:rPr lang="en-US"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P</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L</m:t>
                                </m:r>
                              </m:oMath>
                            </m:oMathPara>
                          </a14:m>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1</a:t>
                          </a:r>
                        </a:p>
                      </a:txBody>
                      <a:tcPr/>
                    </a:tc>
                    <a:extLst>
                      <a:ext uri="{0D108BD9-81ED-4DB2-BD59-A6C34878D82A}">
                        <a16:rowId xmlns:a16="http://schemas.microsoft.com/office/drawing/2014/main" val="590235102"/>
                      </a:ext>
                    </a:extLst>
                  </a:tr>
                  <a:tr h="341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A</m:t>
                                </m:r>
                                <m:r>
                                  <a:rPr lang="en-US"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B</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L</m:t>
                                </m:r>
                              </m:oMath>
                            </m:oMathPara>
                          </a14:m>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0</a:t>
                          </a:r>
                        </a:p>
                      </a:txBody>
                      <a:tcPr/>
                    </a:tc>
                    <a:extLst>
                      <a:ext uri="{0D108BD9-81ED-4DB2-BD59-A6C34878D82A}">
                        <a16:rowId xmlns:a16="http://schemas.microsoft.com/office/drawing/2014/main" val="2329880774"/>
                      </a:ext>
                    </a:extLst>
                  </a:tr>
                  <a:tr h="341471">
                    <a:tc>
                      <a:txBody>
                        <a:bodyPr/>
                        <a:lstStyle/>
                        <a:p>
                          <a:pPr algn="l"/>
                          <a:r>
                            <a:rPr lang="en-US" i="0" dirty="0">
                              <a:latin typeface="Candara" panose="020E0502030303020204" pitchFamily="34" charset="0"/>
                            </a:rPr>
                            <a:t>Agenda</a:t>
                          </a:r>
                        </a:p>
                      </a:txBody>
                      <a:tcPr>
                        <a:solidFill>
                          <a:schemeClr val="bg2"/>
                        </a:solidFill>
                      </a:tcPr>
                    </a:tc>
                    <a:tc>
                      <a:txBody>
                        <a:bodyPr/>
                        <a:lstStyle/>
                        <a:p>
                          <a:pPr algn="l"/>
                          <a:r>
                            <a:rPr lang="en-US" i="0" dirty="0">
                              <a:latin typeface="Candara" panose="020E0502030303020204" pitchFamily="34" charset="0"/>
                            </a:rPr>
                            <a:t>P</a:t>
                          </a:r>
                        </a:p>
                      </a:txBody>
                      <a:tcPr>
                        <a:solidFill>
                          <a:schemeClr val="bg2"/>
                        </a:solidFill>
                      </a:tcPr>
                    </a:tc>
                    <a:extLst>
                      <a:ext uri="{0D108BD9-81ED-4DB2-BD59-A6C34878D82A}">
                        <a16:rowId xmlns:a16="http://schemas.microsoft.com/office/drawing/2014/main" val="3283832643"/>
                      </a:ext>
                    </a:extLst>
                  </a:tr>
                </a:tbl>
              </a:graphicData>
            </a:graphic>
          </p:graphicFrame>
        </mc:Choice>
        <mc:Fallback xmlns="">
          <p:graphicFrame>
            <p:nvGraphicFramePr>
              <p:cNvPr id="17" name="Table 16">
                <a:extLst>
                  <a:ext uri="{FF2B5EF4-FFF2-40B4-BE49-F238E27FC236}">
                    <a16:creationId xmlns:a16="http://schemas.microsoft.com/office/drawing/2014/main" id="{0E9495D0-6231-4B33-8171-4315A9B1D079}"/>
                  </a:ext>
                </a:extLst>
              </p:cNvPr>
              <p:cNvGraphicFramePr>
                <a:graphicFrameLocks noGrp="1"/>
              </p:cNvGraphicFramePr>
              <p:nvPr>
                <p:extLst>
                  <p:ext uri="{D42A27DB-BD31-4B8C-83A1-F6EECF244321}">
                    <p14:modId xmlns:p14="http://schemas.microsoft.com/office/powerpoint/2010/main" val="7005556"/>
                  </p:ext>
                </p:extLst>
              </p:nvPr>
            </p:nvGraphicFramePr>
            <p:xfrm>
              <a:off x="5860414" y="3931920"/>
              <a:ext cx="1835786" cy="2560320"/>
            </p:xfrm>
            <a:graphic>
              <a:graphicData uri="http://schemas.openxmlformats.org/drawingml/2006/table">
                <a:tbl>
                  <a:tblPr firstRow="1" bandRow="1">
                    <a:tableStyleId>{93296810-A885-4BE3-A3E7-6D5BEEA58F35}</a:tableStyleId>
                  </a:tblPr>
                  <a:tblGrid>
                    <a:gridCol w="1233742">
                      <a:extLst>
                        <a:ext uri="{9D8B030D-6E8A-4147-A177-3AD203B41FA5}">
                          <a16:colId xmlns:a16="http://schemas.microsoft.com/office/drawing/2014/main" val="952736664"/>
                        </a:ext>
                      </a:extLst>
                    </a:gridCol>
                    <a:gridCol w="602044">
                      <a:extLst>
                        <a:ext uri="{9D8B030D-6E8A-4147-A177-3AD203B41FA5}">
                          <a16:colId xmlns:a16="http://schemas.microsoft.com/office/drawing/2014/main" val="2439034108"/>
                        </a:ext>
                      </a:extLst>
                    </a:gridCol>
                  </a:tblGrid>
                  <a:tr h="365760">
                    <a:tc>
                      <a:txBody>
                        <a:bodyPr/>
                        <a:lstStyle/>
                        <a:p>
                          <a:pPr algn="l"/>
                          <a:r>
                            <a:rPr lang="en-US" i="0" dirty="0">
                              <a:latin typeface="Candara" panose="020E0502030303020204" pitchFamily="34" charset="0"/>
                            </a:rPr>
                            <a:t>Step 5</a:t>
                          </a:r>
                        </a:p>
                      </a:txBody>
                      <a:tcPr/>
                    </a:tc>
                    <a:tc>
                      <a:txBody>
                        <a:bodyPr/>
                        <a:lstStyle/>
                        <a:p>
                          <a:pPr algn="l"/>
                          <a:endParaRPr lang="en-US" i="0" dirty="0">
                            <a:latin typeface="Candara" panose="020E0502030303020204" pitchFamily="34" charset="0"/>
                          </a:endParaRPr>
                        </a:p>
                      </a:txBody>
                      <a:tcPr/>
                    </a:tc>
                    <a:extLst>
                      <a:ext uri="{0D108BD9-81ED-4DB2-BD59-A6C34878D82A}">
                        <a16:rowId xmlns:a16="http://schemas.microsoft.com/office/drawing/2014/main" val="4191992978"/>
                      </a:ext>
                    </a:extLst>
                  </a:tr>
                  <a:tr h="365760">
                    <a:tc>
                      <a:txBody>
                        <a:bodyPr/>
                        <a:lstStyle/>
                        <a:p>
                          <a:endParaRPr lang="en-US"/>
                        </a:p>
                      </a:txBody>
                      <a:tcPr>
                        <a:blipFill>
                          <a:blip r:embed="rId8"/>
                          <a:stretch>
                            <a:fillRect l="-1031" t="-106897" r="-52577" b="-527586"/>
                          </a:stretch>
                        </a:blipFill>
                      </a:tcPr>
                    </a:tc>
                    <a:tc>
                      <a:txBody>
                        <a:bodyPr/>
                        <a:lstStyle/>
                        <a:p>
                          <a:pPr algn="l"/>
                          <a:r>
                            <a:rPr lang="en-US" i="0" dirty="0">
                              <a:latin typeface="Candara" panose="020E0502030303020204" pitchFamily="34" charset="0"/>
                            </a:rPr>
                            <a:t>1</a:t>
                          </a:r>
                        </a:p>
                      </a:txBody>
                      <a:tcPr/>
                    </a:tc>
                    <a:extLst>
                      <a:ext uri="{0D108BD9-81ED-4DB2-BD59-A6C34878D82A}">
                        <a16:rowId xmlns:a16="http://schemas.microsoft.com/office/drawing/2014/main" val="2941279164"/>
                      </a:ext>
                    </a:extLst>
                  </a:tr>
                  <a:tr h="365760">
                    <a:tc>
                      <a:txBody>
                        <a:bodyPr/>
                        <a:lstStyle/>
                        <a:p>
                          <a:endParaRPr lang="en-US"/>
                        </a:p>
                      </a:txBody>
                      <a:tcPr>
                        <a:blipFill>
                          <a:blip r:embed="rId8"/>
                          <a:stretch>
                            <a:fillRect l="-1031" t="-206897" r="-52577" b="-42758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0</a:t>
                          </a:r>
                        </a:p>
                      </a:txBody>
                      <a:tcPr/>
                    </a:tc>
                    <a:extLst>
                      <a:ext uri="{0D108BD9-81ED-4DB2-BD59-A6C34878D82A}">
                        <a16:rowId xmlns:a16="http://schemas.microsoft.com/office/drawing/2014/main" val="3922949474"/>
                      </a:ext>
                    </a:extLst>
                  </a:tr>
                  <a:tr h="365760">
                    <a:tc>
                      <a:txBody>
                        <a:bodyPr/>
                        <a:lstStyle/>
                        <a:p>
                          <a:endParaRPr lang="en-US"/>
                        </a:p>
                      </a:txBody>
                      <a:tcPr>
                        <a:blipFill>
                          <a:blip r:embed="rId8"/>
                          <a:stretch>
                            <a:fillRect l="-1031" t="-306897" r="-52577" b="-32758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0</a:t>
                          </a:r>
                        </a:p>
                      </a:txBody>
                      <a:tcPr/>
                    </a:tc>
                    <a:extLst>
                      <a:ext uri="{0D108BD9-81ED-4DB2-BD59-A6C34878D82A}">
                        <a16:rowId xmlns:a16="http://schemas.microsoft.com/office/drawing/2014/main" val="301106531"/>
                      </a:ext>
                    </a:extLst>
                  </a:tr>
                  <a:tr h="365760">
                    <a:tc>
                      <a:txBody>
                        <a:bodyPr/>
                        <a:lstStyle/>
                        <a:p>
                          <a:endParaRPr lang="en-US"/>
                        </a:p>
                      </a:txBody>
                      <a:tcPr>
                        <a:blipFill>
                          <a:blip r:embed="rId8"/>
                          <a:stretch>
                            <a:fillRect l="-1031" t="-406897" r="-52577" b="-22758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1</a:t>
                          </a:r>
                        </a:p>
                      </a:txBody>
                      <a:tcPr/>
                    </a:tc>
                    <a:extLst>
                      <a:ext uri="{0D108BD9-81ED-4DB2-BD59-A6C34878D82A}">
                        <a16:rowId xmlns:a16="http://schemas.microsoft.com/office/drawing/2014/main" val="590235102"/>
                      </a:ext>
                    </a:extLst>
                  </a:tr>
                  <a:tr h="365760">
                    <a:tc>
                      <a:txBody>
                        <a:bodyPr/>
                        <a:lstStyle/>
                        <a:p>
                          <a:endParaRPr lang="en-US"/>
                        </a:p>
                      </a:txBody>
                      <a:tcPr>
                        <a:blipFill>
                          <a:blip r:embed="rId8"/>
                          <a:stretch>
                            <a:fillRect l="-1031" t="-506897" r="-52577" b="-12758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0</a:t>
                          </a:r>
                        </a:p>
                      </a:txBody>
                      <a:tcPr/>
                    </a:tc>
                    <a:extLst>
                      <a:ext uri="{0D108BD9-81ED-4DB2-BD59-A6C34878D82A}">
                        <a16:rowId xmlns:a16="http://schemas.microsoft.com/office/drawing/2014/main" val="2329880774"/>
                      </a:ext>
                    </a:extLst>
                  </a:tr>
                  <a:tr h="365760">
                    <a:tc>
                      <a:txBody>
                        <a:bodyPr/>
                        <a:lstStyle/>
                        <a:p>
                          <a:pPr algn="l"/>
                          <a:r>
                            <a:rPr lang="en-US" i="0" dirty="0">
                              <a:latin typeface="Candara" panose="020E0502030303020204" pitchFamily="34" charset="0"/>
                            </a:rPr>
                            <a:t>Agenda</a:t>
                          </a:r>
                        </a:p>
                      </a:txBody>
                      <a:tcPr>
                        <a:solidFill>
                          <a:schemeClr val="bg2"/>
                        </a:solidFill>
                      </a:tcPr>
                    </a:tc>
                    <a:tc>
                      <a:txBody>
                        <a:bodyPr/>
                        <a:lstStyle/>
                        <a:p>
                          <a:pPr algn="l"/>
                          <a:r>
                            <a:rPr lang="en-US" i="0" dirty="0">
                              <a:latin typeface="Candara" panose="020E0502030303020204" pitchFamily="34" charset="0"/>
                            </a:rPr>
                            <a:t>P</a:t>
                          </a:r>
                        </a:p>
                      </a:txBody>
                      <a:tcPr>
                        <a:solidFill>
                          <a:schemeClr val="bg2"/>
                        </a:solidFill>
                      </a:tcPr>
                    </a:tc>
                    <a:extLst>
                      <a:ext uri="{0D108BD9-81ED-4DB2-BD59-A6C34878D82A}">
                        <a16:rowId xmlns:a16="http://schemas.microsoft.com/office/drawing/2014/main" val="328383264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46C19856-4BAD-4DC6-B731-CD23C3C77CA1}"/>
                  </a:ext>
                </a:extLst>
              </p:cNvPr>
              <p:cNvGraphicFramePr>
                <a:graphicFrameLocks noGrp="1"/>
              </p:cNvGraphicFramePr>
              <p:nvPr>
                <p:extLst>
                  <p:ext uri="{D42A27DB-BD31-4B8C-83A1-F6EECF244321}">
                    <p14:modId xmlns:p14="http://schemas.microsoft.com/office/powerpoint/2010/main" val="1105007029"/>
                  </p:ext>
                </p:extLst>
              </p:nvPr>
            </p:nvGraphicFramePr>
            <p:xfrm>
              <a:off x="7841614" y="3931920"/>
              <a:ext cx="1835786" cy="2560320"/>
            </p:xfrm>
            <a:graphic>
              <a:graphicData uri="http://schemas.openxmlformats.org/drawingml/2006/table">
                <a:tbl>
                  <a:tblPr firstRow="1" bandRow="1">
                    <a:tableStyleId>{93296810-A885-4BE3-A3E7-6D5BEEA58F35}</a:tableStyleId>
                  </a:tblPr>
                  <a:tblGrid>
                    <a:gridCol w="1233742">
                      <a:extLst>
                        <a:ext uri="{9D8B030D-6E8A-4147-A177-3AD203B41FA5}">
                          <a16:colId xmlns:a16="http://schemas.microsoft.com/office/drawing/2014/main" val="952736664"/>
                        </a:ext>
                      </a:extLst>
                    </a:gridCol>
                    <a:gridCol w="602044">
                      <a:extLst>
                        <a:ext uri="{9D8B030D-6E8A-4147-A177-3AD203B41FA5}">
                          <a16:colId xmlns:a16="http://schemas.microsoft.com/office/drawing/2014/main" val="2439034108"/>
                        </a:ext>
                      </a:extLst>
                    </a:gridCol>
                  </a:tblGrid>
                  <a:tr h="341471">
                    <a:tc>
                      <a:txBody>
                        <a:bodyPr/>
                        <a:lstStyle/>
                        <a:p>
                          <a:pPr algn="l"/>
                          <a:r>
                            <a:rPr lang="en-US" i="0" dirty="0">
                              <a:latin typeface="Candara" panose="020E0502030303020204" pitchFamily="34" charset="0"/>
                            </a:rPr>
                            <a:t>Step 6</a:t>
                          </a:r>
                        </a:p>
                      </a:txBody>
                      <a:tcPr/>
                    </a:tc>
                    <a:tc>
                      <a:txBody>
                        <a:bodyPr/>
                        <a:lstStyle/>
                        <a:p>
                          <a:pPr algn="l"/>
                          <a:endParaRPr lang="en-US" i="0" dirty="0">
                            <a:latin typeface="Candara" panose="020E0502030303020204" pitchFamily="34" charset="0"/>
                          </a:endParaRPr>
                        </a:p>
                      </a:txBody>
                      <a:tcPr/>
                    </a:tc>
                    <a:extLst>
                      <a:ext uri="{0D108BD9-81ED-4DB2-BD59-A6C34878D82A}">
                        <a16:rowId xmlns:a16="http://schemas.microsoft.com/office/drawing/2014/main" val="4191992978"/>
                      </a:ext>
                    </a:extLst>
                  </a:tr>
                  <a:tr h="341471">
                    <a:tc>
                      <a:txBody>
                        <a:bodyPr/>
                        <a:lstStyle/>
                        <a:p>
                          <a:pPr algn="l"/>
                          <a14:m>
                            <m:oMathPara xmlns:m="http://schemas.openxmlformats.org/officeDocument/2006/math">
                              <m:oMathParaPr>
                                <m:jc m:val="left"/>
                              </m:oMathParaPr>
                              <m:oMath xmlns:m="http://schemas.openxmlformats.org/officeDocument/2006/math">
                                <m:r>
                                  <m:rPr>
                                    <m:sty m:val="p"/>
                                  </m:rPr>
                                  <a:rPr lang="en-US" b="0" i="0" dirty="0" smtClean="0">
                                    <a:solidFill>
                                      <a:srgbClr val="7030A0"/>
                                    </a:solidFill>
                                    <a:latin typeface="Cambria Math" panose="02040503050406030204" pitchFamily="18" charset="0"/>
                                  </a:rPr>
                                  <m:t>P</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Q</m:t>
                                </m:r>
                              </m:oMath>
                            </m:oMathPara>
                          </a14:m>
                          <a:endParaRPr lang="en-US" i="0" dirty="0">
                            <a:latin typeface="Candara" panose="020E0502030303020204" pitchFamily="34" charset="0"/>
                          </a:endParaRPr>
                        </a:p>
                      </a:txBody>
                      <a:tcPr/>
                    </a:tc>
                    <a:tc>
                      <a:txBody>
                        <a:bodyPr/>
                        <a:lstStyle/>
                        <a:p>
                          <a:pPr algn="l"/>
                          <a:r>
                            <a:rPr lang="en-US" i="0" dirty="0">
                              <a:latin typeface="Candara" panose="020E0502030303020204" pitchFamily="34" charset="0"/>
                            </a:rPr>
                            <a:t>0</a:t>
                          </a:r>
                        </a:p>
                      </a:txBody>
                      <a:tcPr/>
                    </a:tc>
                    <a:extLst>
                      <a:ext uri="{0D108BD9-81ED-4DB2-BD59-A6C34878D82A}">
                        <a16:rowId xmlns:a16="http://schemas.microsoft.com/office/drawing/2014/main" val="2941279164"/>
                      </a:ext>
                    </a:extLst>
                  </a:tr>
                  <a:tr h="341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L</m:t>
                                </m:r>
                                <m:r>
                                  <a:rPr lang="en-US"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M</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P</m:t>
                                </m:r>
                              </m:oMath>
                            </m:oMathPara>
                          </a14:m>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0</a:t>
                          </a:r>
                        </a:p>
                      </a:txBody>
                      <a:tcPr/>
                    </a:tc>
                    <a:extLst>
                      <a:ext uri="{0D108BD9-81ED-4DB2-BD59-A6C34878D82A}">
                        <a16:rowId xmlns:a16="http://schemas.microsoft.com/office/drawing/2014/main" val="3922949474"/>
                      </a:ext>
                    </a:extLst>
                  </a:tr>
                  <a:tr h="341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B</m:t>
                                </m:r>
                                <m:r>
                                  <a:rPr lang="en-US"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L</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M</m:t>
                                </m:r>
                              </m:oMath>
                            </m:oMathPara>
                          </a14:m>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0</a:t>
                          </a:r>
                        </a:p>
                      </a:txBody>
                      <a:tcPr/>
                    </a:tc>
                    <a:extLst>
                      <a:ext uri="{0D108BD9-81ED-4DB2-BD59-A6C34878D82A}">
                        <a16:rowId xmlns:a16="http://schemas.microsoft.com/office/drawing/2014/main" val="301106531"/>
                      </a:ext>
                    </a:extLst>
                  </a:tr>
                  <a:tr h="341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A</m:t>
                                </m:r>
                                <m:r>
                                  <a:rPr lang="en-US"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P</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L</m:t>
                                </m:r>
                              </m:oMath>
                            </m:oMathPara>
                          </a14:m>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0</a:t>
                          </a:r>
                        </a:p>
                      </a:txBody>
                      <a:tcPr/>
                    </a:tc>
                    <a:extLst>
                      <a:ext uri="{0D108BD9-81ED-4DB2-BD59-A6C34878D82A}">
                        <a16:rowId xmlns:a16="http://schemas.microsoft.com/office/drawing/2014/main" val="590235102"/>
                      </a:ext>
                    </a:extLst>
                  </a:tr>
                  <a:tr h="3414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lang="en-US" b="0" i="0" dirty="0" smtClean="0">
                                    <a:solidFill>
                                      <a:srgbClr val="7030A0"/>
                                    </a:solidFill>
                                    <a:latin typeface="Candara" panose="020E0502030303020204" pitchFamily="34" charset="0"/>
                                  </a:rPr>
                                  <m:t>A</m:t>
                                </m:r>
                                <m:r>
                                  <a:rPr lang="en-US" i="0" dirty="0" smtClean="0">
                                    <a:solidFill>
                                      <a:srgbClr val="7030A0"/>
                                    </a:solidFill>
                                    <a:latin typeface="Cambria Math" panose="02040503050406030204" pitchFamily="18" charset="0"/>
                                  </a:rPr>
                                  <m:t>∧</m:t>
                                </m:r>
                                <m:r>
                                  <m:rPr>
                                    <m:sty m:val="p"/>
                                  </m:rPr>
                                  <a:rPr lang="en-US" b="0" i="0" dirty="0" smtClean="0">
                                    <a:solidFill>
                                      <a:srgbClr val="7030A0"/>
                                    </a:solidFill>
                                    <a:latin typeface="Cambria Math" panose="02040503050406030204" pitchFamily="18" charset="0"/>
                                  </a:rPr>
                                  <m:t>B</m:t>
                                </m:r>
                                <m:r>
                                  <a:rPr lang="en-US" i="0" dirty="0" smtClean="0">
                                    <a:solidFill>
                                      <a:srgbClr val="7030A0"/>
                                    </a:solidFill>
                                    <a:latin typeface="Cambria Math" panose="02040503050406030204" pitchFamily="18" charset="0"/>
                                  </a:rPr>
                                  <m:t>⇒</m:t>
                                </m:r>
                                <m:r>
                                  <m:rPr>
                                    <m:nor/>
                                  </m:rPr>
                                  <a:rPr lang="en-US" b="0" i="0" dirty="0" smtClean="0">
                                    <a:solidFill>
                                      <a:srgbClr val="7030A0"/>
                                    </a:solidFill>
                                    <a:latin typeface="Cambria Math" panose="02040503050406030204" pitchFamily="18" charset="0"/>
                                  </a:rPr>
                                  <m:t>L</m:t>
                                </m:r>
                              </m:oMath>
                            </m:oMathPara>
                          </a14:m>
                          <a:endParaRPr lang="en-US"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0</a:t>
                          </a:r>
                        </a:p>
                      </a:txBody>
                      <a:tcPr/>
                    </a:tc>
                    <a:extLst>
                      <a:ext uri="{0D108BD9-81ED-4DB2-BD59-A6C34878D82A}">
                        <a16:rowId xmlns:a16="http://schemas.microsoft.com/office/drawing/2014/main" val="2329880774"/>
                      </a:ext>
                    </a:extLst>
                  </a:tr>
                  <a:tr h="341471">
                    <a:tc>
                      <a:txBody>
                        <a:bodyPr/>
                        <a:lstStyle/>
                        <a:p>
                          <a:pPr algn="l"/>
                          <a:r>
                            <a:rPr lang="en-US" i="0" dirty="0">
                              <a:latin typeface="Candara" panose="020E0502030303020204" pitchFamily="34" charset="0"/>
                            </a:rPr>
                            <a:t>Agenda</a:t>
                          </a:r>
                        </a:p>
                      </a:txBody>
                      <a:tcPr>
                        <a:solidFill>
                          <a:schemeClr val="bg2"/>
                        </a:solidFill>
                      </a:tcPr>
                    </a:tc>
                    <a:tc>
                      <a:txBody>
                        <a:bodyPr/>
                        <a:lstStyle/>
                        <a:p>
                          <a:pPr algn="l"/>
                          <a:r>
                            <a:rPr lang="en-US" i="0" dirty="0">
                              <a:latin typeface="Candara" panose="020E0502030303020204" pitchFamily="34" charset="0"/>
                            </a:rPr>
                            <a:t>Q, L</a:t>
                          </a:r>
                        </a:p>
                      </a:txBody>
                      <a:tcPr>
                        <a:solidFill>
                          <a:schemeClr val="bg2"/>
                        </a:solidFill>
                      </a:tcPr>
                    </a:tc>
                    <a:extLst>
                      <a:ext uri="{0D108BD9-81ED-4DB2-BD59-A6C34878D82A}">
                        <a16:rowId xmlns:a16="http://schemas.microsoft.com/office/drawing/2014/main" val="3283832643"/>
                      </a:ext>
                    </a:extLst>
                  </a:tr>
                </a:tbl>
              </a:graphicData>
            </a:graphic>
          </p:graphicFrame>
        </mc:Choice>
        <mc:Fallback xmlns="">
          <p:graphicFrame>
            <p:nvGraphicFramePr>
              <p:cNvPr id="18" name="Table 17">
                <a:extLst>
                  <a:ext uri="{FF2B5EF4-FFF2-40B4-BE49-F238E27FC236}">
                    <a16:creationId xmlns:a16="http://schemas.microsoft.com/office/drawing/2014/main" id="{46C19856-4BAD-4DC6-B731-CD23C3C77CA1}"/>
                  </a:ext>
                </a:extLst>
              </p:cNvPr>
              <p:cNvGraphicFramePr>
                <a:graphicFrameLocks noGrp="1"/>
              </p:cNvGraphicFramePr>
              <p:nvPr>
                <p:extLst>
                  <p:ext uri="{D42A27DB-BD31-4B8C-83A1-F6EECF244321}">
                    <p14:modId xmlns:p14="http://schemas.microsoft.com/office/powerpoint/2010/main" val="1105007029"/>
                  </p:ext>
                </p:extLst>
              </p:nvPr>
            </p:nvGraphicFramePr>
            <p:xfrm>
              <a:off x="7841614" y="3931920"/>
              <a:ext cx="1835786" cy="2560320"/>
            </p:xfrm>
            <a:graphic>
              <a:graphicData uri="http://schemas.openxmlformats.org/drawingml/2006/table">
                <a:tbl>
                  <a:tblPr firstRow="1" bandRow="1">
                    <a:tableStyleId>{93296810-A885-4BE3-A3E7-6D5BEEA58F35}</a:tableStyleId>
                  </a:tblPr>
                  <a:tblGrid>
                    <a:gridCol w="1233742">
                      <a:extLst>
                        <a:ext uri="{9D8B030D-6E8A-4147-A177-3AD203B41FA5}">
                          <a16:colId xmlns:a16="http://schemas.microsoft.com/office/drawing/2014/main" val="952736664"/>
                        </a:ext>
                      </a:extLst>
                    </a:gridCol>
                    <a:gridCol w="602044">
                      <a:extLst>
                        <a:ext uri="{9D8B030D-6E8A-4147-A177-3AD203B41FA5}">
                          <a16:colId xmlns:a16="http://schemas.microsoft.com/office/drawing/2014/main" val="2439034108"/>
                        </a:ext>
                      </a:extLst>
                    </a:gridCol>
                  </a:tblGrid>
                  <a:tr h="365760">
                    <a:tc>
                      <a:txBody>
                        <a:bodyPr/>
                        <a:lstStyle/>
                        <a:p>
                          <a:pPr algn="l"/>
                          <a:r>
                            <a:rPr lang="en-US" i="0" dirty="0">
                              <a:latin typeface="Candara" panose="020E0502030303020204" pitchFamily="34" charset="0"/>
                            </a:rPr>
                            <a:t>Step 6</a:t>
                          </a:r>
                        </a:p>
                      </a:txBody>
                      <a:tcPr/>
                    </a:tc>
                    <a:tc>
                      <a:txBody>
                        <a:bodyPr/>
                        <a:lstStyle/>
                        <a:p>
                          <a:pPr algn="l"/>
                          <a:endParaRPr lang="en-US" i="0" dirty="0">
                            <a:latin typeface="Candara" panose="020E0502030303020204" pitchFamily="34" charset="0"/>
                          </a:endParaRPr>
                        </a:p>
                      </a:txBody>
                      <a:tcPr/>
                    </a:tc>
                    <a:extLst>
                      <a:ext uri="{0D108BD9-81ED-4DB2-BD59-A6C34878D82A}">
                        <a16:rowId xmlns:a16="http://schemas.microsoft.com/office/drawing/2014/main" val="4191992978"/>
                      </a:ext>
                    </a:extLst>
                  </a:tr>
                  <a:tr h="365760">
                    <a:tc>
                      <a:txBody>
                        <a:bodyPr/>
                        <a:lstStyle/>
                        <a:p>
                          <a:endParaRPr lang="en-US"/>
                        </a:p>
                      </a:txBody>
                      <a:tcPr>
                        <a:blipFill>
                          <a:blip r:embed="rId9"/>
                          <a:stretch>
                            <a:fillRect l="-1031" t="-106897" r="-52577" b="-527586"/>
                          </a:stretch>
                        </a:blipFill>
                      </a:tcPr>
                    </a:tc>
                    <a:tc>
                      <a:txBody>
                        <a:bodyPr/>
                        <a:lstStyle/>
                        <a:p>
                          <a:pPr algn="l"/>
                          <a:r>
                            <a:rPr lang="en-US" i="0" dirty="0">
                              <a:latin typeface="Candara" panose="020E0502030303020204" pitchFamily="34" charset="0"/>
                            </a:rPr>
                            <a:t>0</a:t>
                          </a:r>
                        </a:p>
                      </a:txBody>
                      <a:tcPr/>
                    </a:tc>
                    <a:extLst>
                      <a:ext uri="{0D108BD9-81ED-4DB2-BD59-A6C34878D82A}">
                        <a16:rowId xmlns:a16="http://schemas.microsoft.com/office/drawing/2014/main" val="2941279164"/>
                      </a:ext>
                    </a:extLst>
                  </a:tr>
                  <a:tr h="365760">
                    <a:tc>
                      <a:txBody>
                        <a:bodyPr/>
                        <a:lstStyle/>
                        <a:p>
                          <a:endParaRPr lang="en-US"/>
                        </a:p>
                      </a:txBody>
                      <a:tcPr>
                        <a:blipFill>
                          <a:blip r:embed="rId9"/>
                          <a:stretch>
                            <a:fillRect l="-1031" t="-206897" r="-52577" b="-42758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0</a:t>
                          </a:r>
                        </a:p>
                      </a:txBody>
                      <a:tcPr/>
                    </a:tc>
                    <a:extLst>
                      <a:ext uri="{0D108BD9-81ED-4DB2-BD59-A6C34878D82A}">
                        <a16:rowId xmlns:a16="http://schemas.microsoft.com/office/drawing/2014/main" val="3922949474"/>
                      </a:ext>
                    </a:extLst>
                  </a:tr>
                  <a:tr h="365760">
                    <a:tc>
                      <a:txBody>
                        <a:bodyPr/>
                        <a:lstStyle/>
                        <a:p>
                          <a:endParaRPr lang="en-US"/>
                        </a:p>
                      </a:txBody>
                      <a:tcPr>
                        <a:blipFill>
                          <a:blip r:embed="rId9"/>
                          <a:stretch>
                            <a:fillRect l="-1031" t="-306897" r="-52577" b="-32758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0</a:t>
                          </a:r>
                        </a:p>
                      </a:txBody>
                      <a:tcPr/>
                    </a:tc>
                    <a:extLst>
                      <a:ext uri="{0D108BD9-81ED-4DB2-BD59-A6C34878D82A}">
                        <a16:rowId xmlns:a16="http://schemas.microsoft.com/office/drawing/2014/main" val="301106531"/>
                      </a:ext>
                    </a:extLst>
                  </a:tr>
                  <a:tr h="365760">
                    <a:tc>
                      <a:txBody>
                        <a:bodyPr/>
                        <a:lstStyle/>
                        <a:p>
                          <a:endParaRPr lang="en-US"/>
                        </a:p>
                      </a:txBody>
                      <a:tcPr>
                        <a:blipFill>
                          <a:blip r:embed="rId9"/>
                          <a:stretch>
                            <a:fillRect l="-1031" t="-406897" r="-52577" b="-22758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0</a:t>
                          </a:r>
                        </a:p>
                      </a:txBody>
                      <a:tcPr/>
                    </a:tc>
                    <a:extLst>
                      <a:ext uri="{0D108BD9-81ED-4DB2-BD59-A6C34878D82A}">
                        <a16:rowId xmlns:a16="http://schemas.microsoft.com/office/drawing/2014/main" val="590235102"/>
                      </a:ext>
                    </a:extLst>
                  </a:tr>
                  <a:tr h="365760">
                    <a:tc>
                      <a:txBody>
                        <a:bodyPr/>
                        <a:lstStyle/>
                        <a:p>
                          <a:endParaRPr lang="en-US"/>
                        </a:p>
                      </a:txBody>
                      <a:tcPr>
                        <a:blipFill>
                          <a:blip r:embed="rId9"/>
                          <a:stretch>
                            <a:fillRect l="-1031" t="-506897" r="-52577" b="-12758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ndara" panose="020E0502030303020204" pitchFamily="34" charset="0"/>
                            </a:rPr>
                            <a:t>0</a:t>
                          </a:r>
                        </a:p>
                      </a:txBody>
                      <a:tcPr/>
                    </a:tc>
                    <a:extLst>
                      <a:ext uri="{0D108BD9-81ED-4DB2-BD59-A6C34878D82A}">
                        <a16:rowId xmlns:a16="http://schemas.microsoft.com/office/drawing/2014/main" val="2329880774"/>
                      </a:ext>
                    </a:extLst>
                  </a:tr>
                  <a:tr h="365760">
                    <a:tc>
                      <a:txBody>
                        <a:bodyPr/>
                        <a:lstStyle/>
                        <a:p>
                          <a:pPr algn="l"/>
                          <a:r>
                            <a:rPr lang="en-US" i="0" dirty="0">
                              <a:latin typeface="Candara" panose="020E0502030303020204" pitchFamily="34" charset="0"/>
                            </a:rPr>
                            <a:t>Agenda</a:t>
                          </a:r>
                        </a:p>
                      </a:txBody>
                      <a:tcPr>
                        <a:solidFill>
                          <a:schemeClr val="bg2"/>
                        </a:solidFill>
                      </a:tcPr>
                    </a:tc>
                    <a:tc>
                      <a:txBody>
                        <a:bodyPr/>
                        <a:lstStyle/>
                        <a:p>
                          <a:pPr algn="l"/>
                          <a:r>
                            <a:rPr lang="en-US" i="0" dirty="0">
                              <a:latin typeface="Candara" panose="020E0502030303020204" pitchFamily="34" charset="0"/>
                            </a:rPr>
                            <a:t>Q, L</a:t>
                          </a:r>
                        </a:p>
                      </a:txBody>
                      <a:tcPr>
                        <a:solidFill>
                          <a:schemeClr val="bg2"/>
                        </a:solidFill>
                      </a:tcPr>
                    </a:tc>
                    <a:extLst>
                      <a:ext uri="{0D108BD9-81ED-4DB2-BD59-A6C34878D82A}">
                        <a16:rowId xmlns:a16="http://schemas.microsoft.com/office/drawing/2014/main" val="3283832643"/>
                      </a:ext>
                    </a:extLst>
                  </a:tr>
                </a:tbl>
              </a:graphicData>
            </a:graphic>
          </p:graphicFrame>
        </mc:Fallback>
      </mc:AlternateContent>
    </p:spTree>
    <p:extLst>
      <p:ext uri="{BB962C8B-B14F-4D97-AF65-F5344CB8AC3E}">
        <p14:creationId xmlns:p14="http://schemas.microsoft.com/office/powerpoint/2010/main" val="140383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99E2-C20D-491D-8CE2-A6F4035790BE}"/>
              </a:ext>
            </a:extLst>
          </p:cNvPr>
          <p:cNvSpPr>
            <a:spLocks noGrp="1"/>
          </p:cNvSpPr>
          <p:nvPr>
            <p:ph type="title"/>
          </p:nvPr>
        </p:nvSpPr>
        <p:spPr/>
        <p:txBody>
          <a:bodyPr/>
          <a:lstStyle/>
          <a:p>
            <a:r>
              <a:rPr lang="en-US" dirty="0"/>
              <a:t>Example: Solution in Graph</a:t>
            </a:r>
          </a:p>
        </p:txBody>
      </p:sp>
      <p:sp>
        <p:nvSpPr>
          <p:cNvPr id="4" name="Slide Number Placeholder 3">
            <a:extLst>
              <a:ext uri="{FF2B5EF4-FFF2-40B4-BE49-F238E27FC236}">
                <a16:creationId xmlns:a16="http://schemas.microsoft.com/office/drawing/2014/main" id="{5912E297-04F9-421E-BB79-A86787CE82D9}"/>
              </a:ext>
            </a:extLst>
          </p:cNvPr>
          <p:cNvSpPr>
            <a:spLocks noGrp="1"/>
          </p:cNvSpPr>
          <p:nvPr>
            <p:ph type="sldNum" sz="quarter" idx="12"/>
          </p:nvPr>
        </p:nvSpPr>
        <p:spPr/>
        <p:txBody>
          <a:bodyPr/>
          <a:lstStyle/>
          <a:p>
            <a:fld id="{CCF77436-EC8C-4AA7-8F7E-35D67B363DD7}" type="slidenum">
              <a:rPr lang="en-US" smtClean="0"/>
              <a:pPr/>
              <a:t>51</a:t>
            </a:fld>
            <a:endParaRPr lang="en-US" dirty="0"/>
          </a:p>
        </p:txBody>
      </p:sp>
      <p:pic>
        <p:nvPicPr>
          <p:cNvPr id="11" name="Picture 10">
            <a:extLst>
              <a:ext uri="{FF2B5EF4-FFF2-40B4-BE49-F238E27FC236}">
                <a16:creationId xmlns:a16="http://schemas.microsoft.com/office/drawing/2014/main" id="{A051BED5-B8A0-410E-922A-8FAB30A259CB}"/>
              </a:ext>
            </a:extLst>
          </p:cNvPr>
          <p:cNvPicPr>
            <a:picLocks noChangeAspect="1"/>
          </p:cNvPicPr>
          <p:nvPr/>
        </p:nvPicPr>
        <p:blipFill>
          <a:blip r:embed="rId2"/>
          <a:stretch>
            <a:fillRect/>
          </a:stretch>
        </p:blipFill>
        <p:spPr>
          <a:xfrm>
            <a:off x="609600" y="914401"/>
            <a:ext cx="5715000" cy="3620498"/>
          </a:xfrm>
          <a:prstGeom prst="rect">
            <a:avLst/>
          </a:prstGeom>
        </p:spPr>
      </p:pic>
      <p:sp>
        <p:nvSpPr>
          <p:cNvPr id="3" name="Rectangle 2">
            <a:extLst>
              <a:ext uri="{FF2B5EF4-FFF2-40B4-BE49-F238E27FC236}">
                <a16:creationId xmlns:a16="http://schemas.microsoft.com/office/drawing/2014/main" id="{22B36C7C-F43E-476F-950D-2A7989D752CF}"/>
              </a:ext>
            </a:extLst>
          </p:cNvPr>
          <p:cNvSpPr/>
          <p:nvPr/>
        </p:nvSpPr>
        <p:spPr>
          <a:xfrm>
            <a:off x="609600" y="4911435"/>
            <a:ext cx="1229696" cy="461665"/>
          </a:xfrm>
          <a:prstGeom prst="rect">
            <a:avLst/>
          </a:prstGeom>
        </p:spPr>
        <p:txBody>
          <a:bodyPr wrap="none">
            <a:spAutoFit/>
          </a:bodyPr>
          <a:lstStyle/>
          <a:p>
            <a:r>
              <a:rPr lang="en-US" sz="2400" dirty="0">
                <a:latin typeface="+mn-lt"/>
              </a:rPr>
              <a:t>Query </a:t>
            </a:r>
            <a:r>
              <a:rPr lang="en-US" sz="2400" i="1" dirty="0">
                <a:solidFill>
                  <a:srgbClr val="7030A0"/>
                </a:solidFill>
                <a:latin typeface="+mn-lt"/>
              </a:rPr>
              <a:t>Q</a:t>
            </a:r>
            <a:endParaRPr lang="en-US" sz="2400" dirty="0">
              <a:latin typeface="+mn-lt"/>
            </a:endParaRPr>
          </a:p>
        </p:txBody>
      </p:sp>
    </p:spTree>
    <p:extLst>
      <p:ext uri="{BB962C8B-B14F-4D97-AF65-F5344CB8AC3E}">
        <p14:creationId xmlns:p14="http://schemas.microsoft.com/office/powerpoint/2010/main" val="31113988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3C624-B27F-41B0-A60F-CD02B964B5F6}"/>
              </a:ext>
            </a:extLst>
          </p:cNvPr>
          <p:cNvSpPr>
            <a:spLocks noGrp="1"/>
          </p:cNvSpPr>
          <p:nvPr>
            <p:ph type="title"/>
          </p:nvPr>
        </p:nvSpPr>
        <p:spPr/>
        <p:txBody>
          <a:bodyPr/>
          <a:lstStyle/>
          <a:p>
            <a:r>
              <a:rPr lang="en-US" dirty="0"/>
              <a:t>Example: Solution in Graph (cont’d)</a:t>
            </a:r>
          </a:p>
        </p:txBody>
      </p:sp>
      <p:sp>
        <p:nvSpPr>
          <p:cNvPr id="4" name="Slide Number Placeholder 3">
            <a:extLst>
              <a:ext uri="{FF2B5EF4-FFF2-40B4-BE49-F238E27FC236}">
                <a16:creationId xmlns:a16="http://schemas.microsoft.com/office/drawing/2014/main" id="{684A895B-5413-4334-B36C-8059DDBA9370}"/>
              </a:ext>
            </a:extLst>
          </p:cNvPr>
          <p:cNvSpPr>
            <a:spLocks noGrp="1"/>
          </p:cNvSpPr>
          <p:nvPr>
            <p:ph type="sldNum" sz="quarter" idx="12"/>
          </p:nvPr>
        </p:nvSpPr>
        <p:spPr/>
        <p:txBody>
          <a:bodyPr/>
          <a:lstStyle/>
          <a:p>
            <a:pPr>
              <a:defRPr/>
            </a:pPr>
            <a:fld id="{CCF77436-EC8C-4AA7-8F7E-35D67B363DD7}" type="slidenum">
              <a:rPr lang="en-US" smtClean="0"/>
              <a:pPr>
                <a:defRPr/>
              </a:pPr>
              <a:t>52</a:t>
            </a:fld>
            <a:endParaRPr lang="en-US" dirty="0"/>
          </a:p>
        </p:txBody>
      </p:sp>
      <p:pic>
        <p:nvPicPr>
          <p:cNvPr id="5" name="Picture 4">
            <a:extLst>
              <a:ext uri="{FF2B5EF4-FFF2-40B4-BE49-F238E27FC236}">
                <a16:creationId xmlns:a16="http://schemas.microsoft.com/office/drawing/2014/main" id="{31BDAB08-59A1-4B46-A886-5A8EA3A281D2}"/>
              </a:ext>
            </a:extLst>
          </p:cNvPr>
          <p:cNvPicPr>
            <a:picLocks noChangeAspect="1"/>
          </p:cNvPicPr>
          <p:nvPr/>
        </p:nvPicPr>
        <p:blipFill>
          <a:blip r:embed="rId2"/>
          <a:stretch>
            <a:fillRect/>
          </a:stretch>
        </p:blipFill>
        <p:spPr>
          <a:xfrm>
            <a:off x="2362200" y="1137674"/>
            <a:ext cx="1468416" cy="2185416"/>
          </a:xfrm>
          <a:prstGeom prst="rect">
            <a:avLst/>
          </a:prstGeom>
        </p:spPr>
      </p:pic>
      <p:pic>
        <p:nvPicPr>
          <p:cNvPr id="6" name="Picture 5">
            <a:extLst>
              <a:ext uri="{FF2B5EF4-FFF2-40B4-BE49-F238E27FC236}">
                <a16:creationId xmlns:a16="http://schemas.microsoft.com/office/drawing/2014/main" id="{173388B8-9FCC-4078-8993-24C163D9ACF6}"/>
              </a:ext>
            </a:extLst>
          </p:cNvPr>
          <p:cNvPicPr>
            <a:picLocks noChangeAspect="1"/>
          </p:cNvPicPr>
          <p:nvPr/>
        </p:nvPicPr>
        <p:blipFill>
          <a:blip r:embed="rId3"/>
          <a:stretch>
            <a:fillRect/>
          </a:stretch>
        </p:blipFill>
        <p:spPr>
          <a:xfrm>
            <a:off x="4388643" y="1137674"/>
            <a:ext cx="1456943" cy="2185416"/>
          </a:xfrm>
          <a:prstGeom prst="rect">
            <a:avLst/>
          </a:prstGeom>
        </p:spPr>
      </p:pic>
      <p:pic>
        <p:nvPicPr>
          <p:cNvPr id="7" name="Picture 6">
            <a:extLst>
              <a:ext uri="{FF2B5EF4-FFF2-40B4-BE49-F238E27FC236}">
                <a16:creationId xmlns:a16="http://schemas.microsoft.com/office/drawing/2014/main" id="{14803A51-5F69-4027-A388-28E61DA98D66}"/>
              </a:ext>
            </a:extLst>
          </p:cNvPr>
          <p:cNvPicPr>
            <a:picLocks noChangeAspect="1"/>
          </p:cNvPicPr>
          <p:nvPr/>
        </p:nvPicPr>
        <p:blipFill>
          <a:blip r:embed="rId4"/>
          <a:stretch>
            <a:fillRect/>
          </a:stretch>
        </p:blipFill>
        <p:spPr>
          <a:xfrm>
            <a:off x="6403611" y="1137674"/>
            <a:ext cx="1449276" cy="2185416"/>
          </a:xfrm>
          <a:prstGeom prst="rect">
            <a:avLst/>
          </a:prstGeom>
        </p:spPr>
      </p:pic>
      <p:pic>
        <p:nvPicPr>
          <p:cNvPr id="8" name="Picture 7">
            <a:extLst>
              <a:ext uri="{FF2B5EF4-FFF2-40B4-BE49-F238E27FC236}">
                <a16:creationId xmlns:a16="http://schemas.microsoft.com/office/drawing/2014/main" id="{AA40BAD7-87DC-45AB-93DC-B708D6045098}"/>
              </a:ext>
            </a:extLst>
          </p:cNvPr>
          <p:cNvPicPr>
            <a:picLocks noChangeAspect="1"/>
          </p:cNvPicPr>
          <p:nvPr/>
        </p:nvPicPr>
        <p:blipFill>
          <a:blip r:embed="rId5"/>
          <a:stretch>
            <a:fillRect/>
          </a:stretch>
        </p:blipFill>
        <p:spPr>
          <a:xfrm>
            <a:off x="8410912" y="1137674"/>
            <a:ext cx="1472280" cy="2185416"/>
          </a:xfrm>
          <a:prstGeom prst="rect">
            <a:avLst/>
          </a:prstGeom>
        </p:spPr>
      </p:pic>
      <p:pic>
        <p:nvPicPr>
          <p:cNvPr id="9" name="Picture 8">
            <a:extLst>
              <a:ext uri="{FF2B5EF4-FFF2-40B4-BE49-F238E27FC236}">
                <a16:creationId xmlns:a16="http://schemas.microsoft.com/office/drawing/2014/main" id="{2B3A7BCE-1F96-48F1-A2A6-BAAF72C278CD}"/>
              </a:ext>
            </a:extLst>
          </p:cNvPr>
          <p:cNvPicPr>
            <a:picLocks noChangeAspect="1"/>
          </p:cNvPicPr>
          <p:nvPr/>
        </p:nvPicPr>
        <p:blipFill>
          <a:blip r:embed="rId6"/>
          <a:stretch>
            <a:fillRect/>
          </a:stretch>
        </p:blipFill>
        <p:spPr>
          <a:xfrm>
            <a:off x="2362201" y="3881535"/>
            <a:ext cx="1472281" cy="2185416"/>
          </a:xfrm>
          <a:prstGeom prst="rect">
            <a:avLst/>
          </a:prstGeom>
        </p:spPr>
      </p:pic>
      <p:pic>
        <p:nvPicPr>
          <p:cNvPr id="10" name="Picture 9">
            <a:extLst>
              <a:ext uri="{FF2B5EF4-FFF2-40B4-BE49-F238E27FC236}">
                <a16:creationId xmlns:a16="http://schemas.microsoft.com/office/drawing/2014/main" id="{4646BD2B-D956-4CFD-B2C5-357E001A2D09}"/>
              </a:ext>
            </a:extLst>
          </p:cNvPr>
          <p:cNvPicPr>
            <a:picLocks noChangeAspect="1"/>
          </p:cNvPicPr>
          <p:nvPr/>
        </p:nvPicPr>
        <p:blipFill>
          <a:blip r:embed="rId7"/>
          <a:stretch>
            <a:fillRect/>
          </a:stretch>
        </p:blipFill>
        <p:spPr>
          <a:xfrm>
            <a:off x="4432529" y="3881535"/>
            <a:ext cx="1419393" cy="2185416"/>
          </a:xfrm>
          <a:prstGeom prst="rect">
            <a:avLst/>
          </a:prstGeom>
        </p:spPr>
      </p:pic>
      <p:pic>
        <p:nvPicPr>
          <p:cNvPr id="11" name="Picture 10">
            <a:extLst>
              <a:ext uri="{FF2B5EF4-FFF2-40B4-BE49-F238E27FC236}">
                <a16:creationId xmlns:a16="http://schemas.microsoft.com/office/drawing/2014/main" id="{FCACB5F8-306A-46F1-B398-1FD3DF667981}"/>
              </a:ext>
            </a:extLst>
          </p:cNvPr>
          <p:cNvPicPr>
            <a:picLocks noChangeAspect="1"/>
          </p:cNvPicPr>
          <p:nvPr/>
        </p:nvPicPr>
        <p:blipFill>
          <a:blip r:embed="rId8"/>
          <a:stretch>
            <a:fillRect/>
          </a:stretch>
        </p:blipFill>
        <p:spPr>
          <a:xfrm>
            <a:off x="6449968" y="3881535"/>
            <a:ext cx="1423062" cy="2185416"/>
          </a:xfrm>
          <a:prstGeom prst="rect">
            <a:avLst/>
          </a:prstGeom>
        </p:spPr>
      </p:pic>
      <p:pic>
        <p:nvPicPr>
          <p:cNvPr id="12" name="Picture 11">
            <a:extLst>
              <a:ext uri="{FF2B5EF4-FFF2-40B4-BE49-F238E27FC236}">
                <a16:creationId xmlns:a16="http://schemas.microsoft.com/office/drawing/2014/main" id="{BE5B06ED-E763-4010-9AE3-212590DFE91E}"/>
              </a:ext>
            </a:extLst>
          </p:cNvPr>
          <p:cNvPicPr>
            <a:picLocks noChangeAspect="1"/>
          </p:cNvPicPr>
          <p:nvPr/>
        </p:nvPicPr>
        <p:blipFill>
          <a:blip r:embed="rId9"/>
          <a:stretch>
            <a:fillRect/>
          </a:stretch>
        </p:blipFill>
        <p:spPr>
          <a:xfrm>
            <a:off x="8471078" y="3881535"/>
            <a:ext cx="1412114" cy="2185416"/>
          </a:xfrm>
          <a:prstGeom prst="rect">
            <a:avLst/>
          </a:prstGeom>
        </p:spPr>
      </p:pic>
      <p:sp>
        <p:nvSpPr>
          <p:cNvPr id="13" name="Rectangle 12">
            <a:extLst>
              <a:ext uri="{FF2B5EF4-FFF2-40B4-BE49-F238E27FC236}">
                <a16:creationId xmlns:a16="http://schemas.microsoft.com/office/drawing/2014/main" id="{D4C9500F-D38A-F347-AC8B-2263F75AB8F5}"/>
              </a:ext>
            </a:extLst>
          </p:cNvPr>
          <p:cNvSpPr/>
          <p:nvPr/>
        </p:nvSpPr>
        <p:spPr>
          <a:xfrm>
            <a:off x="609600" y="1021724"/>
            <a:ext cx="2334293" cy="584775"/>
          </a:xfrm>
          <a:prstGeom prst="rect">
            <a:avLst/>
          </a:prstGeom>
        </p:spPr>
        <p:txBody>
          <a:bodyPr wrap="none">
            <a:spAutoFit/>
          </a:bodyPr>
          <a:lstStyle/>
          <a:p>
            <a:r>
              <a:rPr lang="en-US" sz="1600" dirty="0">
                <a:latin typeface="Candara" panose="020E0502030303020204" pitchFamily="34" charset="0"/>
              </a:rPr>
              <a:t>Red ring: facts unapplied</a:t>
            </a:r>
          </a:p>
          <a:p>
            <a:r>
              <a:rPr lang="en-US" sz="1600" dirty="0">
                <a:latin typeface="Candara" panose="020E0502030303020204" pitchFamily="34" charset="0"/>
              </a:rPr>
              <a:t>Red disk: facts applied</a:t>
            </a:r>
          </a:p>
        </p:txBody>
      </p:sp>
    </p:spTree>
    <p:extLst>
      <p:ext uri="{BB962C8B-B14F-4D97-AF65-F5344CB8AC3E}">
        <p14:creationId xmlns:p14="http://schemas.microsoft.com/office/powerpoint/2010/main" val="98665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999E2-C20D-491D-8CE2-A6F4035790BE}"/>
              </a:ext>
            </a:extLst>
          </p:cNvPr>
          <p:cNvSpPr>
            <a:spLocks noGrp="1"/>
          </p:cNvSpPr>
          <p:nvPr>
            <p:ph type="title"/>
          </p:nvPr>
        </p:nvSpPr>
        <p:spPr/>
        <p:txBody>
          <a:bodyPr/>
          <a:lstStyle/>
          <a:p>
            <a:r>
              <a:rPr lang="en-US" dirty="0"/>
              <a:t>Summary: Forward Chaining</a:t>
            </a:r>
          </a:p>
        </p:txBody>
      </p:sp>
      <p:sp>
        <p:nvSpPr>
          <p:cNvPr id="6" name="Content Placeholder 5">
            <a:extLst>
              <a:ext uri="{FF2B5EF4-FFF2-40B4-BE49-F238E27FC236}">
                <a16:creationId xmlns:a16="http://schemas.microsoft.com/office/drawing/2014/main" id="{1A11C1C3-3BFE-BF48-B499-D5925AC340E4}"/>
              </a:ext>
            </a:extLst>
          </p:cNvPr>
          <p:cNvSpPr>
            <a:spLocks noGrp="1"/>
          </p:cNvSpPr>
          <p:nvPr>
            <p:ph idx="1"/>
          </p:nvPr>
        </p:nvSpPr>
        <p:spPr/>
        <p:txBody>
          <a:bodyPr>
            <a:normAutofit/>
          </a:bodyPr>
          <a:lstStyle/>
          <a:p>
            <a:r>
              <a:rPr lang="en-US" dirty="0"/>
              <a:t>Counts the unknown premises in all clauses.</a:t>
            </a:r>
          </a:p>
          <a:p>
            <a:r>
              <a:rPr lang="en-US" dirty="0"/>
              <a:t>Decrease the count if a premise is known.</a:t>
            </a:r>
          </a:p>
          <a:p>
            <a:r>
              <a:rPr lang="en-US" dirty="0"/>
              <a:t>When a count becomes zero, the conclusion is added as a known fact.</a:t>
            </a:r>
          </a:p>
          <a:p>
            <a:r>
              <a:rPr lang="en-US" dirty="0"/>
              <a:t>Record the inferred symbols to avoid redundant work.</a:t>
            </a:r>
          </a:p>
        </p:txBody>
      </p:sp>
      <p:sp>
        <p:nvSpPr>
          <p:cNvPr id="4" name="Slide Number Placeholder 3">
            <a:extLst>
              <a:ext uri="{FF2B5EF4-FFF2-40B4-BE49-F238E27FC236}">
                <a16:creationId xmlns:a16="http://schemas.microsoft.com/office/drawing/2014/main" id="{5912E297-04F9-421E-BB79-A86787CE82D9}"/>
              </a:ext>
            </a:extLst>
          </p:cNvPr>
          <p:cNvSpPr>
            <a:spLocks noGrp="1"/>
          </p:cNvSpPr>
          <p:nvPr>
            <p:ph type="sldNum" sz="quarter" idx="12"/>
          </p:nvPr>
        </p:nvSpPr>
        <p:spPr/>
        <p:txBody>
          <a:bodyPr/>
          <a:lstStyle/>
          <a:p>
            <a:fld id="{CCF77436-EC8C-4AA7-8F7E-35D67B363DD7}" type="slidenum">
              <a:rPr lang="en-US" smtClean="0"/>
              <a:pPr/>
              <a:t>53</a:t>
            </a:fld>
            <a:endParaRPr lang="en-US" dirty="0"/>
          </a:p>
        </p:txBody>
      </p:sp>
    </p:spTree>
    <p:extLst>
      <p:ext uri="{BB962C8B-B14F-4D97-AF65-F5344CB8AC3E}">
        <p14:creationId xmlns:p14="http://schemas.microsoft.com/office/powerpoint/2010/main" val="16321439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B57CBC6-9174-754B-9B97-DF25B3DE0D78}"/>
              </a:ext>
            </a:extLst>
          </p:cNvPr>
          <p:cNvPicPr>
            <a:picLocks noChangeAspect="1"/>
          </p:cNvPicPr>
          <p:nvPr/>
        </p:nvPicPr>
        <p:blipFill rotWithShape="1">
          <a:blip r:embed="rId2">
            <a:extLst>
              <a:ext uri="{28A0092B-C50C-407E-A947-70E740481C1C}">
                <a14:useLocalDpi xmlns:a14="http://schemas.microsoft.com/office/drawing/2010/main"/>
              </a:ext>
            </a:extLst>
          </a:blip>
          <a:srcRect l="58771" r="-1"/>
          <a:stretch/>
        </p:blipFill>
        <p:spPr>
          <a:xfrm>
            <a:off x="7841276" y="1224280"/>
            <a:ext cx="2826725" cy="4343400"/>
          </a:xfrm>
          <a:prstGeom prst="rect">
            <a:avLst/>
          </a:prstGeom>
        </p:spPr>
      </p:pic>
      <p:sp>
        <p:nvSpPr>
          <p:cNvPr id="2" name="Title 1">
            <a:extLst>
              <a:ext uri="{FF2B5EF4-FFF2-40B4-BE49-F238E27FC236}">
                <a16:creationId xmlns:a16="http://schemas.microsoft.com/office/drawing/2014/main" id="{B88116E9-8189-4208-B57F-52E8C6707E04}"/>
              </a:ext>
            </a:extLst>
          </p:cNvPr>
          <p:cNvSpPr>
            <a:spLocks noGrp="1"/>
          </p:cNvSpPr>
          <p:nvPr>
            <p:ph type="title"/>
          </p:nvPr>
        </p:nvSpPr>
        <p:spPr>
          <a:xfrm>
            <a:off x="609600" y="76200"/>
            <a:ext cx="10972800" cy="987552"/>
          </a:xfrm>
        </p:spPr>
        <p:txBody>
          <a:bodyPr/>
          <a:lstStyle/>
          <a:p>
            <a:r>
              <a:rPr lang="en-US"/>
              <a:t>Backward Chaining</a:t>
            </a:r>
            <a:endParaRPr lang="en-US" dirty="0"/>
          </a:p>
        </p:txBody>
      </p:sp>
      <p:sp>
        <p:nvSpPr>
          <p:cNvPr id="11" name="Content Placeholder 10">
            <a:extLst>
              <a:ext uri="{FF2B5EF4-FFF2-40B4-BE49-F238E27FC236}">
                <a16:creationId xmlns:a16="http://schemas.microsoft.com/office/drawing/2014/main" id="{1274A392-0671-6C41-A44D-979113849F8B}"/>
              </a:ext>
            </a:extLst>
          </p:cNvPr>
          <p:cNvSpPr>
            <a:spLocks noGrp="1"/>
          </p:cNvSpPr>
          <p:nvPr>
            <p:ph idx="1"/>
          </p:nvPr>
        </p:nvSpPr>
        <p:spPr>
          <a:xfrm>
            <a:off x="609600" y="1219201"/>
            <a:ext cx="6705600" cy="5334001"/>
          </a:xfrm>
        </p:spPr>
        <p:txBody>
          <a:bodyPr/>
          <a:lstStyle/>
          <a:p>
            <a:r>
              <a:rPr lang="en-US" sz="2800" dirty="0"/>
              <a:t>Work backwards from the query </a:t>
            </a:r>
            <a:r>
              <a:rPr lang="en-US" sz="2800" i="1" dirty="0">
                <a:solidFill>
                  <a:srgbClr val="7030A0"/>
                </a:solidFill>
              </a:rPr>
              <a:t>Q</a:t>
            </a:r>
            <a:r>
              <a:rPr lang="en-US" sz="2800" dirty="0"/>
              <a:t>.</a:t>
            </a:r>
          </a:p>
          <a:p>
            <a:pPr lvl="1"/>
            <a:r>
              <a:rPr lang="en-US" sz="2400" dirty="0"/>
              <a:t>If </a:t>
            </a:r>
            <a:r>
              <a:rPr lang="en-US" sz="2400" i="1" dirty="0">
                <a:solidFill>
                  <a:srgbClr val="7030A0"/>
                </a:solidFill>
              </a:rPr>
              <a:t>Q</a:t>
            </a:r>
            <a:r>
              <a:rPr lang="en-US" sz="2400" dirty="0"/>
              <a:t> is known, done.</a:t>
            </a:r>
          </a:p>
          <a:p>
            <a:pPr lvl="1"/>
            <a:r>
              <a:rPr lang="en-US" sz="2400" dirty="0"/>
              <a:t>Otherwise, check its premise </a:t>
            </a:r>
            <a:r>
              <a:rPr lang="en-US" sz="2400" i="1" dirty="0">
                <a:solidFill>
                  <a:srgbClr val="7030A0"/>
                </a:solidFill>
              </a:rPr>
              <a:t>P</a:t>
            </a:r>
            <a:r>
              <a:rPr lang="en-US" sz="2400" dirty="0"/>
              <a:t>.</a:t>
            </a:r>
          </a:p>
          <a:p>
            <a:pPr lvl="1"/>
            <a:r>
              <a:rPr lang="en-US" sz="2400" dirty="0"/>
              <a:t>Next step check </a:t>
            </a:r>
            <a:r>
              <a:rPr lang="en-US" sz="2400" i="1" dirty="0">
                <a:solidFill>
                  <a:srgbClr val="7030A0"/>
                </a:solidFill>
              </a:rPr>
              <a:t>L</a:t>
            </a:r>
            <a:r>
              <a:rPr lang="en-US" sz="2400" dirty="0"/>
              <a:t> and </a:t>
            </a:r>
            <a:r>
              <a:rPr lang="en-US" sz="2400" i="1" dirty="0">
                <a:solidFill>
                  <a:srgbClr val="7030A0"/>
                </a:solidFill>
              </a:rPr>
              <a:t>M</a:t>
            </a:r>
            <a:r>
              <a:rPr lang="en-US" sz="2400" dirty="0"/>
              <a:t>.</a:t>
            </a:r>
          </a:p>
          <a:p>
            <a:r>
              <a:rPr lang="en-US" sz="2800" dirty="0"/>
              <a:t>Avoid loops: check if new sub-goal is already on the goal stack.</a:t>
            </a:r>
          </a:p>
          <a:p>
            <a:r>
              <a:rPr lang="en-US" sz="2800" dirty="0"/>
              <a:t>Avoid repeated work: check if new sub-goal has already been proved true or failed.</a:t>
            </a:r>
          </a:p>
        </p:txBody>
      </p:sp>
      <p:sp>
        <p:nvSpPr>
          <p:cNvPr id="4" name="Slide Number Placeholder 3">
            <a:extLst>
              <a:ext uri="{FF2B5EF4-FFF2-40B4-BE49-F238E27FC236}">
                <a16:creationId xmlns:a16="http://schemas.microsoft.com/office/drawing/2014/main" id="{8ED6E001-B6B5-4181-B3B1-1666FC1FFDD6}"/>
              </a:ext>
            </a:extLst>
          </p:cNvPr>
          <p:cNvSpPr>
            <a:spLocks noGrp="1"/>
          </p:cNvSpPr>
          <p:nvPr>
            <p:ph type="sldNum" sz="quarter" idx="12"/>
          </p:nvPr>
        </p:nvSpPr>
        <p:spPr>
          <a:xfrm>
            <a:off x="10939195" y="6583680"/>
            <a:ext cx="978485" cy="274320"/>
          </a:xfrm>
        </p:spPr>
        <p:txBody>
          <a:bodyPr/>
          <a:lstStyle/>
          <a:p>
            <a:fld id="{CCF77436-EC8C-4AA7-8F7E-35D67B363DD7}" type="slidenum">
              <a:rPr lang="en-US" smtClean="0"/>
              <a:pPr/>
              <a:t>54</a:t>
            </a:fld>
            <a:endParaRPr lang="en-US" dirty="0"/>
          </a:p>
        </p:txBody>
      </p:sp>
    </p:spTree>
    <p:extLst>
      <p:ext uri="{BB962C8B-B14F-4D97-AF65-F5344CB8AC3E}">
        <p14:creationId xmlns:p14="http://schemas.microsoft.com/office/powerpoint/2010/main" val="1345377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C203-9B0F-47B7-BE9B-8AFFC80D0EAF}"/>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096C5FA0-ABF7-4D1D-B14C-47E38D9FA287}"/>
              </a:ext>
            </a:extLst>
          </p:cNvPr>
          <p:cNvSpPr>
            <a:spLocks noGrp="1"/>
          </p:cNvSpPr>
          <p:nvPr>
            <p:ph type="sldNum" sz="quarter" idx="12"/>
          </p:nvPr>
        </p:nvSpPr>
        <p:spPr/>
        <p:txBody>
          <a:bodyPr/>
          <a:lstStyle/>
          <a:p>
            <a:pPr>
              <a:defRPr/>
            </a:pPr>
            <a:fld id="{CCF77436-EC8C-4AA7-8F7E-35D67B363DD7}" type="slidenum">
              <a:rPr lang="en-US" smtClean="0"/>
              <a:pPr>
                <a:defRPr/>
              </a:pPr>
              <a:t>55</a:t>
            </a:fld>
            <a:endParaRPr lang="en-US" dirty="0"/>
          </a:p>
        </p:txBody>
      </p:sp>
      <p:pic>
        <p:nvPicPr>
          <p:cNvPr id="5" name="Picture 4">
            <a:extLst>
              <a:ext uri="{FF2B5EF4-FFF2-40B4-BE49-F238E27FC236}">
                <a16:creationId xmlns:a16="http://schemas.microsoft.com/office/drawing/2014/main" id="{11133A02-D032-4A3B-B4A0-824D507D99EE}"/>
              </a:ext>
            </a:extLst>
          </p:cNvPr>
          <p:cNvPicPr>
            <a:picLocks noChangeAspect="1"/>
          </p:cNvPicPr>
          <p:nvPr/>
        </p:nvPicPr>
        <p:blipFill>
          <a:blip r:embed="rId2"/>
          <a:stretch>
            <a:fillRect/>
          </a:stretch>
        </p:blipFill>
        <p:spPr>
          <a:xfrm>
            <a:off x="4275543" y="100584"/>
            <a:ext cx="1408499" cy="2185416"/>
          </a:xfrm>
          <a:prstGeom prst="rect">
            <a:avLst/>
          </a:prstGeom>
        </p:spPr>
      </p:pic>
      <p:pic>
        <p:nvPicPr>
          <p:cNvPr id="6" name="Picture 5">
            <a:extLst>
              <a:ext uri="{FF2B5EF4-FFF2-40B4-BE49-F238E27FC236}">
                <a16:creationId xmlns:a16="http://schemas.microsoft.com/office/drawing/2014/main" id="{E37F71C3-67A3-4DD7-AADA-CE54C721AABA}"/>
              </a:ext>
            </a:extLst>
          </p:cNvPr>
          <p:cNvPicPr>
            <a:picLocks noChangeAspect="1"/>
          </p:cNvPicPr>
          <p:nvPr/>
        </p:nvPicPr>
        <p:blipFill>
          <a:blip r:embed="rId3"/>
          <a:stretch>
            <a:fillRect/>
          </a:stretch>
        </p:blipFill>
        <p:spPr>
          <a:xfrm>
            <a:off x="6391431" y="100584"/>
            <a:ext cx="1427212" cy="2185416"/>
          </a:xfrm>
          <a:prstGeom prst="rect">
            <a:avLst/>
          </a:prstGeom>
        </p:spPr>
      </p:pic>
      <p:pic>
        <p:nvPicPr>
          <p:cNvPr id="7" name="Picture 6">
            <a:extLst>
              <a:ext uri="{FF2B5EF4-FFF2-40B4-BE49-F238E27FC236}">
                <a16:creationId xmlns:a16="http://schemas.microsoft.com/office/drawing/2014/main" id="{A3992C9B-FB9B-4DB8-A53C-12C1593B95EF}"/>
              </a:ext>
            </a:extLst>
          </p:cNvPr>
          <p:cNvPicPr>
            <a:picLocks noChangeAspect="1"/>
          </p:cNvPicPr>
          <p:nvPr/>
        </p:nvPicPr>
        <p:blipFill>
          <a:blip r:embed="rId4"/>
          <a:stretch>
            <a:fillRect/>
          </a:stretch>
        </p:blipFill>
        <p:spPr>
          <a:xfrm>
            <a:off x="8494414" y="100584"/>
            <a:ext cx="1415740" cy="2185416"/>
          </a:xfrm>
          <a:prstGeom prst="rect">
            <a:avLst/>
          </a:prstGeom>
        </p:spPr>
      </p:pic>
      <p:pic>
        <p:nvPicPr>
          <p:cNvPr id="8" name="Picture 7">
            <a:extLst>
              <a:ext uri="{FF2B5EF4-FFF2-40B4-BE49-F238E27FC236}">
                <a16:creationId xmlns:a16="http://schemas.microsoft.com/office/drawing/2014/main" id="{41EEE2AF-B358-4A36-A70C-01A9B1D02913}"/>
              </a:ext>
            </a:extLst>
          </p:cNvPr>
          <p:cNvPicPr>
            <a:picLocks noChangeAspect="1"/>
          </p:cNvPicPr>
          <p:nvPr/>
        </p:nvPicPr>
        <p:blipFill>
          <a:blip r:embed="rId5"/>
          <a:stretch>
            <a:fillRect/>
          </a:stretch>
        </p:blipFill>
        <p:spPr>
          <a:xfrm>
            <a:off x="2133601" y="2348484"/>
            <a:ext cx="1402165" cy="2185416"/>
          </a:xfrm>
          <a:prstGeom prst="rect">
            <a:avLst/>
          </a:prstGeom>
        </p:spPr>
      </p:pic>
      <p:pic>
        <p:nvPicPr>
          <p:cNvPr id="9" name="Picture 8">
            <a:extLst>
              <a:ext uri="{FF2B5EF4-FFF2-40B4-BE49-F238E27FC236}">
                <a16:creationId xmlns:a16="http://schemas.microsoft.com/office/drawing/2014/main" id="{723A6495-5F5A-428C-8965-9DDB6B400EB3}"/>
              </a:ext>
            </a:extLst>
          </p:cNvPr>
          <p:cNvPicPr>
            <a:picLocks noChangeAspect="1"/>
          </p:cNvPicPr>
          <p:nvPr/>
        </p:nvPicPr>
        <p:blipFill>
          <a:blip r:embed="rId6"/>
          <a:stretch>
            <a:fillRect/>
          </a:stretch>
        </p:blipFill>
        <p:spPr>
          <a:xfrm>
            <a:off x="4275542" y="2348484"/>
            <a:ext cx="1427212" cy="2185416"/>
          </a:xfrm>
          <a:prstGeom prst="rect">
            <a:avLst/>
          </a:prstGeom>
        </p:spPr>
      </p:pic>
      <p:pic>
        <p:nvPicPr>
          <p:cNvPr id="10" name="Picture 9">
            <a:extLst>
              <a:ext uri="{FF2B5EF4-FFF2-40B4-BE49-F238E27FC236}">
                <a16:creationId xmlns:a16="http://schemas.microsoft.com/office/drawing/2014/main" id="{A722DEB8-3767-4EC4-AED2-39A1A760CB93}"/>
              </a:ext>
            </a:extLst>
          </p:cNvPr>
          <p:cNvPicPr>
            <a:picLocks noChangeAspect="1"/>
          </p:cNvPicPr>
          <p:nvPr/>
        </p:nvPicPr>
        <p:blipFill>
          <a:blip r:embed="rId7"/>
          <a:stretch>
            <a:fillRect/>
          </a:stretch>
        </p:blipFill>
        <p:spPr>
          <a:xfrm>
            <a:off x="6391432" y="2348484"/>
            <a:ext cx="1427667" cy="2185416"/>
          </a:xfrm>
          <a:prstGeom prst="rect">
            <a:avLst/>
          </a:prstGeom>
        </p:spPr>
      </p:pic>
      <p:pic>
        <p:nvPicPr>
          <p:cNvPr id="11" name="Picture 10">
            <a:extLst>
              <a:ext uri="{FF2B5EF4-FFF2-40B4-BE49-F238E27FC236}">
                <a16:creationId xmlns:a16="http://schemas.microsoft.com/office/drawing/2014/main" id="{32445D3B-03ED-421F-80C2-8217C2743DDE}"/>
              </a:ext>
            </a:extLst>
          </p:cNvPr>
          <p:cNvPicPr>
            <a:picLocks noChangeAspect="1"/>
          </p:cNvPicPr>
          <p:nvPr/>
        </p:nvPicPr>
        <p:blipFill>
          <a:blip r:embed="rId8"/>
          <a:stretch>
            <a:fillRect/>
          </a:stretch>
        </p:blipFill>
        <p:spPr>
          <a:xfrm>
            <a:off x="8503400" y="2348484"/>
            <a:ext cx="1397768" cy="2185416"/>
          </a:xfrm>
          <a:prstGeom prst="rect">
            <a:avLst/>
          </a:prstGeom>
        </p:spPr>
      </p:pic>
      <p:pic>
        <p:nvPicPr>
          <p:cNvPr id="12" name="Picture 11">
            <a:extLst>
              <a:ext uri="{FF2B5EF4-FFF2-40B4-BE49-F238E27FC236}">
                <a16:creationId xmlns:a16="http://schemas.microsoft.com/office/drawing/2014/main" id="{07716CBD-21DB-44E7-8C51-CCF43762591F}"/>
              </a:ext>
            </a:extLst>
          </p:cNvPr>
          <p:cNvPicPr>
            <a:picLocks noChangeAspect="1"/>
          </p:cNvPicPr>
          <p:nvPr/>
        </p:nvPicPr>
        <p:blipFill>
          <a:blip r:embed="rId9"/>
          <a:stretch>
            <a:fillRect/>
          </a:stretch>
        </p:blipFill>
        <p:spPr>
          <a:xfrm>
            <a:off x="2133601" y="4596384"/>
            <a:ext cx="1453263" cy="2185416"/>
          </a:xfrm>
          <a:prstGeom prst="rect">
            <a:avLst/>
          </a:prstGeom>
        </p:spPr>
      </p:pic>
      <p:pic>
        <p:nvPicPr>
          <p:cNvPr id="13" name="Picture 12">
            <a:extLst>
              <a:ext uri="{FF2B5EF4-FFF2-40B4-BE49-F238E27FC236}">
                <a16:creationId xmlns:a16="http://schemas.microsoft.com/office/drawing/2014/main" id="{AA4D88E9-E501-514B-A559-BF82C9DA7964}"/>
              </a:ext>
            </a:extLst>
          </p:cNvPr>
          <p:cNvPicPr>
            <a:picLocks noChangeAspect="1"/>
          </p:cNvPicPr>
          <p:nvPr/>
        </p:nvPicPr>
        <p:blipFill>
          <a:blip r:embed="rId10"/>
          <a:stretch>
            <a:fillRect/>
          </a:stretch>
        </p:blipFill>
        <p:spPr>
          <a:xfrm>
            <a:off x="4275542" y="4596384"/>
            <a:ext cx="1427210" cy="2185416"/>
          </a:xfrm>
          <a:prstGeom prst="rect">
            <a:avLst/>
          </a:prstGeom>
        </p:spPr>
      </p:pic>
      <p:pic>
        <p:nvPicPr>
          <p:cNvPr id="14" name="Picture 13">
            <a:extLst>
              <a:ext uri="{FF2B5EF4-FFF2-40B4-BE49-F238E27FC236}">
                <a16:creationId xmlns:a16="http://schemas.microsoft.com/office/drawing/2014/main" id="{A3B3B602-F280-0E48-9550-906C9A430CF1}"/>
              </a:ext>
            </a:extLst>
          </p:cNvPr>
          <p:cNvPicPr>
            <a:picLocks noChangeAspect="1"/>
          </p:cNvPicPr>
          <p:nvPr/>
        </p:nvPicPr>
        <p:blipFill>
          <a:blip r:embed="rId11"/>
          <a:stretch>
            <a:fillRect/>
          </a:stretch>
        </p:blipFill>
        <p:spPr>
          <a:xfrm>
            <a:off x="6391432" y="4596384"/>
            <a:ext cx="1404909" cy="2185416"/>
          </a:xfrm>
          <a:prstGeom prst="rect">
            <a:avLst/>
          </a:prstGeom>
        </p:spPr>
      </p:pic>
      <p:pic>
        <p:nvPicPr>
          <p:cNvPr id="15" name="Picture 14">
            <a:extLst>
              <a:ext uri="{FF2B5EF4-FFF2-40B4-BE49-F238E27FC236}">
                <a16:creationId xmlns:a16="http://schemas.microsoft.com/office/drawing/2014/main" id="{7B4A9FD6-56A3-3341-B85F-ED34799CAE16}"/>
              </a:ext>
            </a:extLst>
          </p:cNvPr>
          <p:cNvPicPr>
            <a:picLocks noChangeAspect="1"/>
          </p:cNvPicPr>
          <p:nvPr/>
        </p:nvPicPr>
        <p:blipFill>
          <a:blip r:embed="rId12"/>
          <a:stretch>
            <a:fillRect/>
          </a:stretch>
        </p:blipFill>
        <p:spPr>
          <a:xfrm>
            <a:off x="8485019" y="4596384"/>
            <a:ext cx="1434530" cy="2185416"/>
          </a:xfrm>
          <a:prstGeom prst="rect">
            <a:avLst/>
          </a:prstGeom>
        </p:spPr>
      </p:pic>
      <p:sp>
        <p:nvSpPr>
          <p:cNvPr id="3" name="Rectangle 2">
            <a:extLst>
              <a:ext uri="{FF2B5EF4-FFF2-40B4-BE49-F238E27FC236}">
                <a16:creationId xmlns:a16="http://schemas.microsoft.com/office/drawing/2014/main" id="{CA38C319-DB9C-4D83-A818-DEBB17ECD377}"/>
              </a:ext>
            </a:extLst>
          </p:cNvPr>
          <p:cNvSpPr/>
          <p:nvPr/>
        </p:nvSpPr>
        <p:spPr>
          <a:xfrm>
            <a:off x="2008910" y="990601"/>
            <a:ext cx="1938351" cy="830997"/>
          </a:xfrm>
          <a:prstGeom prst="rect">
            <a:avLst/>
          </a:prstGeom>
        </p:spPr>
        <p:txBody>
          <a:bodyPr wrap="none">
            <a:spAutoFit/>
          </a:bodyPr>
          <a:lstStyle/>
          <a:p>
            <a:r>
              <a:rPr lang="en-US" sz="1600" dirty="0">
                <a:latin typeface="Candara" panose="020E0502030303020204" pitchFamily="34" charset="0"/>
              </a:rPr>
              <a:t>green ring: checking</a:t>
            </a:r>
          </a:p>
          <a:p>
            <a:r>
              <a:rPr lang="en-US" sz="1600" dirty="0">
                <a:latin typeface="Candara" panose="020E0502030303020204" pitchFamily="34" charset="0"/>
              </a:rPr>
              <a:t>green disk: checked</a:t>
            </a:r>
          </a:p>
          <a:p>
            <a:r>
              <a:rPr lang="en-US" sz="1600" dirty="0">
                <a:latin typeface="Candara" panose="020E0502030303020204" pitchFamily="34" charset="0"/>
              </a:rPr>
              <a:t>Red disk: facts</a:t>
            </a:r>
          </a:p>
        </p:txBody>
      </p:sp>
    </p:spTree>
    <p:extLst>
      <p:ext uri="{BB962C8B-B14F-4D97-AF65-F5344CB8AC3E}">
        <p14:creationId xmlns:p14="http://schemas.microsoft.com/office/powerpoint/2010/main" val="57437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8B7A0-4F75-4593-A982-CBFD4121AEF6}"/>
              </a:ext>
            </a:extLst>
          </p:cNvPr>
          <p:cNvSpPr>
            <a:spLocks noGrp="1"/>
          </p:cNvSpPr>
          <p:nvPr>
            <p:ph type="title"/>
          </p:nvPr>
        </p:nvSpPr>
        <p:spPr/>
        <p:txBody>
          <a:bodyPr/>
          <a:lstStyle/>
          <a:p>
            <a:r>
              <a:rPr lang="en-US" dirty="0"/>
              <a:t>Forward vs. Backward Chaining</a:t>
            </a:r>
          </a:p>
        </p:txBody>
      </p:sp>
      <p:sp>
        <p:nvSpPr>
          <p:cNvPr id="7" name="Content Placeholder 6">
            <a:extLst>
              <a:ext uri="{FF2B5EF4-FFF2-40B4-BE49-F238E27FC236}">
                <a16:creationId xmlns:a16="http://schemas.microsoft.com/office/drawing/2014/main" id="{1990FBB2-6E69-49E5-B75F-73A8FB04C87C}"/>
              </a:ext>
            </a:extLst>
          </p:cNvPr>
          <p:cNvSpPr>
            <a:spLocks noGrp="1"/>
          </p:cNvSpPr>
          <p:nvPr>
            <p:ph idx="1"/>
          </p:nvPr>
        </p:nvSpPr>
        <p:spPr/>
        <p:txBody>
          <a:bodyPr/>
          <a:lstStyle/>
          <a:p>
            <a:r>
              <a:rPr lang="en-US" dirty="0"/>
              <a:t>Both time complexities are linear to the size of KB.</a:t>
            </a:r>
          </a:p>
          <a:p>
            <a:r>
              <a:rPr lang="en-US" dirty="0"/>
              <a:t>Forward chaining is data-driven, and may do lots of work that is irrelevant to the goal.</a:t>
            </a:r>
          </a:p>
          <a:p>
            <a:r>
              <a:rPr lang="en-US" dirty="0"/>
              <a:t>Backward chaining is goal-driven, and can be much less than linear in terms of time complexity.</a:t>
            </a:r>
          </a:p>
          <a:p>
            <a:endParaRPr lang="en-US" dirty="0"/>
          </a:p>
        </p:txBody>
      </p:sp>
      <p:sp>
        <p:nvSpPr>
          <p:cNvPr id="4" name="Slide Number Placeholder 3">
            <a:extLst>
              <a:ext uri="{FF2B5EF4-FFF2-40B4-BE49-F238E27FC236}">
                <a16:creationId xmlns:a16="http://schemas.microsoft.com/office/drawing/2014/main" id="{D8F68D03-516E-4EEC-AB39-283B15FC5F0D}"/>
              </a:ext>
            </a:extLst>
          </p:cNvPr>
          <p:cNvSpPr>
            <a:spLocks noGrp="1"/>
          </p:cNvSpPr>
          <p:nvPr>
            <p:ph type="sldNum" sz="quarter" idx="12"/>
          </p:nvPr>
        </p:nvSpPr>
        <p:spPr/>
        <p:txBody>
          <a:bodyPr/>
          <a:lstStyle/>
          <a:p>
            <a:fld id="{CCF77436-EC8C-4AA7-8F7E-35D67B363DD7}" type="slidenum">
              <a:rPr lang="en-US" smtClean="0"/>
              <a:pPr/>
              <a:t>56</a:t>
            </a:fld>
            <a:endParaRPr lang="en-US" dirty="0"/>
          </a:p>
        </p:txBody>
      </p:sp>
    </p:spTree>
    <p:extLst>
      <p:ext uri="{BB962C8B-B14F-4D97-AF65-F5344CB8AC3E}">
        <p14:creationId xmlns:p14="http://schemas.microsoft.com/office/powerpoint/2010/main" val="28095793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101DE-25FE-CC4E-B6F7-AA1FF73611CE}"/>
              </a:ext>
            </a:extLst>
          </p:cNvPr>
          <p:cNvSpPr>
            <a:spLocks noGrp="1"/>
          </p:cNvSpPr>
          <p:nvPr>
            <p:ph type="title"/>
          </p:nvPr>
        </p:nvSpPr>
        <p:spPr/>
        <p:txBody>
          <a:bodyPr>
            <a:normAutofit/>
          </a:bodyPr>
          <a:lstStyle/>
          <a:p>
            <a:r>
              <a:rPr lang="en-US" dirty="0"/>
              <a:t>Pros and Cons of Propositional Logic </a:t>
            </a:r>
          </a:p>
        </p:txBody>
      </p:sp>
      <p:sp>
        <p:nvSpPr>
          <p:cNvPr id="3" name="Content Placeholder 2">
            <a:extLst>
              <a:ext uri="{FF2B5EF4-FFF2-40B4-BE49-F238E27FC236}">
                <a16:creationId xmlns:a16="http://schemas.microsoft.com/office/drawing/2014/main" id="{FCD18B65-C4A1-344C-B1EE-5990F8E92A75}"/>
              </a:ext>
            </a:extLst>
          </p:cNvPr>
          <p:cNvSpPr>
            <a:spLocks noGrp="1"/>
          </p:cNvSpPr>
          <p:nvPr>
            <p:ph sz="half" idx="1"/>
          </p:nvPr>
        </p:nvSpPr>
        <p:spPr/>
        <p:txBody>
          <a:bodyPr>
            <a:normAutofit/>
          </a:bodyPr>
          <a:lstStyle/>
          <a:p>
            <a:pPr marL="11113" indent="0">
              <a:buNone/>
            </a:pPr>
            <a:r>
              <a:rPr lang="en-US" dirty="0"/>
              <a:t>Pros</a:t>
            </a:r>
          </a:p>
          <a:p>
            <a:r>
              <a:rPr lang="en-US" dirty="0"/>
              <a:t>It is declarative: pieces of syntax correspond to facts.</a:t>
            </a:r>
          </a:p>
          <a:p>
            <a:r>
              <a:rPr lang="en-US" dirty="0"/>
              <a:t>It is compositional and allows partial, disjunctive, or negated information: unlike most data structures and databases.</a:t>
            </a:r>
          </a:p>
          <a:p>
            <a:r>
              <a:rPr lang="en-US" dirty="0"/>
              <a:t>Meaning is context-independent: unlike natural language.</a:t>
            </a:r>
          </a:p>
        </p:txBody>
      </p:sp>
      <p:sp>
        <p:nvSpPr>
          <p:cNvPr id="5" name="Content Placeholder 4">
            <a:extLst>
              <a:ext uri="{FF2B5EF4-FFF2-40B4-BE49-F238E27FC236}">
                <a16:creationId xmlns:a16="http://schemas.microsoft.com/office/drawing/2014/main" id="{0D820081-EB76-8048-AB65-C7C1522F5129}"/>
              </a:ext>
            </a:extLst>
          </p:cNvPr>
          <p:cNvSpPr>
            <a:spLocks noGrp="1"/>
          </p:cNvSpPr>
          <p:nvPr>
            <p:ph sz="half" idx="2"/>
          </p:nvPr>
        </p:nvSpPr>
        <p:spPr/>
        <p:txBody>
          <a:bodyPr>
            <a:normAutofit/>
          </a:bodyPr>
          <a:lstStyle/>
          <a:p>
            <a:pPr marL="11113" indent="0">
              <a:buNone/>
            </a:pPr>
            <a:r>
              <a:rPr lang="en-US" dirty="0"/>
              <a:t>Cons</a:t>
            </a:r>
          </a:p>
          <a:p>
            <a:r>
              <a:rPr lang="en-US" dirty="0"/>
              <a:t>It has very limited expressive power: unlike natural language</a:t>
            </a:r>
          </a:p>
          <a:p>
            <a:pPr lvl="1"/>
            <a:r>
              <a:rPr lang="en-US" dirty="0"/>
              <a:t>E.g., cannot say “pits cause breezes in adjacent squares” except by writing one sentence for each square.</a:t>
            </a:r>
          </a:p>
        </p:txBody>
      </p:sp>
      <p:sp>
        <p:nvSpPr>
          <p:cNvPr id="4" name="Slide Number Placeholder 3">
            <a:extLst>
              <a:ext uri="{FF2B5EF4-FFF2-40B4-BE49-F238E27FC236}">
                <a16:creationId xmlns:a16="http://schemas.microsoft.com/office/drawing/2014/main" id="{3BBB506F-6BD7-D040-9A6C-710AE035EF47}"/>
              </a:ext>
            </a:extLst>
          </p:cNvPr>
          <p:cNvSpPr>
            <a:spLocks noGrp="1"/>
          </p:cNvSpPr>
          <p:nvPr>
            <p:ph type="sldNum" sz="quarter" idx="12"/>
          </p:nvPr>
        </p:nvSpPr>
        <p:spPr/>
        <p:txBody>
          <a:bodyPr/>
          <a:lstStyle/>
          <a:p>
            <a:fld id="{CCF77436-EC8C-4AA7-8F7E-35D67B363DD7}" type="slidenum">
              <a:rPr lang="en-US" smtClean="0"/>
              <a:pPr/>
              <a:t>57</a:t>
            </a:fld>
            <a:endParaRPr lang="en-US" dirty="0"/>
          </a:p>
        </p:txBody>
      </p:sp>
    </p:spTree>
    <p:extLst>
      <p:ext uri="{BB962C8B-B14F-4D97-AF65-F5344CB8AC3E}">
        <p14:creationId xmlns:p14="http://schemas.microsoft.com/office/powerpoint/2010/main" val="31384418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B44D-FFBE-4FD4-8E8A-DE2C03432B3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1B1ECAA-DA4F-459A-ACC6-91BD68861CAD}"/>
              </a:ext>
            </a:extLst>
          </p:cNvPr>
          <p:cNvSpPr>
            <a:spLocks noGrp="1"/>
          </p:cNvSpPr>
          <p:nvPr>
            <p:ph idx="1"/>
          </p:nvPr>
        </p:nvSpPr>
        <p:spPr/>
        <p:txBody>
          <a:bodyPr/>
          <a:lstStyle/>
          <a:p>
            <a:r>
              <a:rPr lang="en-US" dirty="0"/>
              <a:t>Knowledge-based Agents</a:t>
            </a:r>
          </a:p>
          <a:p>
            <a:r>
              <a:rPr lang="en-US" dirty="0"/>
              <a:t>Propositional Logic</a:t>
            </a:r>
          </a:p>
          <a:p>
            <a:r>
              <a:rPr lang="en-US" dirty="0"/>
              <a:t>First-Order Logic</a:t>
            </a:r>
          </a:p>
        </p:txBody>
      </p:sp>
      <p:sp>
        <p:nvSpPr>
          <p:cNvPr id="4" name="Slide Number Placeholder 3">
            <a:extLst>
              <a:ext uri="{FF2B5EF4-FFF2-40B4-BE49-F238E27FC236}">
                <a16:creationId xmlns:a16="http://schemas.microsoft.com/office/drawing/2014/main" id="{3ACD25EB-491A-45A0-937D-B76D9C098DBA}"/>
              </a:ext>
            </a:extLst>
          </p:cNvPr>
          <p:cNvSpPr>
            <a:spLocks noGrp="1"/>
          </p:cNvSpPr>
          <p:nvPr>
            <p:ph type="sldNum" sz="quarter" idx="12"/>
          </p:nvPr>
        </p:nvSpPr>
        <p:spPr/>
        <p:txBody>
          <a:bodyPr/>
          <a:lstStyle/>
          <a:p>
            <a:pPr>
              <a:defRPr/>
            </a:pPr>
            <a:fld id="{CCF77436-EC8C-4AA7-8F7E-35D67B363DD7}" type="slidenum">
              <a:rPr lang="en-US" smtClean="0"/>
              <a:pPr>
                <a:defRPr/>
              </a:pPr>
              <a:t>58</a:t>
            </a:fld>
            <a:endParaRPr lang="en-US" dirty="0"/>
          </a:p>
        </p:txBody>
      </p:sp>
    </p:spTree>
    <p:extLst>
      <p:ext uri="{BB962C8B-B14F-4D97-AF65-F5344CB8AC3E}">
        <p14:creationId xmlns:p14="http://schemas.microsoft.com/office/powerpoint/2010/main" val="30099488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6F3B1-DE8D-2849-B426-1121BFAAF51F}"/>
              </a:ext>
            </a:extLst>
          </p:cNvPr>
          <p:cNvSpPr>
            <a:spLocks noGrp="1"/>
          </p:cNvSpPr>
          <p:nvPr>
            <p:ph type="title"/>
          </p:nvPr>
        </p:nvSpPr>
        <p:spPr/>
        <p:txBody>
          <a:bodyPr>
            <a:normAutofit fontScale="90000"/>
          </a:bodyPr>
          <a:lstStyle/>
          <a:p>
            <a:r>
              <a:rPr lang="en-US" dirty="0"/>
              <a:t>Combining the Best of Formal </a:t>
            </a:r>
            <a:br>
              <a:rPr lang="en-US" dirty="0"/>
            </a:br>
            <a:r>
              <a:rPr lang="en-US" dirty="0"/>
              <a:t>and Natural Languages</a:t>
            </a:r>
          </a:p>
        </p:txBody>
      </p:sp>
      <p:sp>
        <p:nvSpPr>
          <p:cNvPr id="3" name="Content Placeholder 2">
            <a:extLst>
              <a:ext uri="{FF2B5EF4-FFF2-40B4-BE49-F238E27FC236}">
                <a16:creationId xmlns:a16="http://schemas.microsoft.com/office/drawing/2014/main" id="{36061084-EA3D-3F48-BC98-B69A6E3C4BFE}"/>
              </a:ext>
            </a:extLst>
          </p:cNvPr>
          <p:cNvSpPr>
            <a:spLocks noGrp="1"/>
          </p:cNvSpPr>
          <p:nvPr>
            <p:ph idx="1"/>
          </p:nvPr>
        </p:nvSpPr>
        <p:spPr/>
        <p:txBody>
          <a:bodyPr>
            <a:normAutofit/>
          </a:bodyPr>
          <a:lstStyle/>
          <a:p>
            <a:r>
              <a:rPr lang="en-US" dirty="0"/>
              <a:t>When we look at the syntax of natural language, the most obvious elements are </a:t>
            </a:r>
          </a:p>
          <a:p>
            <a:pPr lvl="1"/>
            <a:r>
              <a:rPr lang="en-US" dirty="0"/>
              <a:t>nouns and noun phrases that refer to objects (squares, pits, wumpuses) </a:t>
            </a:r>
          </a:p>
          <a:p>
            <a:pPr lvl="1"/>
            <a:r>
              <a:rPr lang="en-US" dirty="0"/>
              <a:t>verbs and verb phrases that refer to relations among objects (is breezy, is adjacent to, shoots). Some of these relations are functions -- relations in which there is only one “value” for a given “input.”</a:t>
            </a:r>
          </a:p>
        </p:txBody>
      </p:sp>
      <p:sp>
        <p:nvSpPr>
          <p:cNvPr id="4" name="Slide Number Placeholder 3">
            <a:extLst>
              <a:ext uri="{FF2B5EF4-FFF2-40B4-BE49-F238E27FC236}">
                <a16:creationId xmlns:a16="http://schemas.microsoft.com/office/drawing/2014/main" id="{E57A2A77-EBEA-6B43-9021-9585823BDBB7}"/>
              </a:ext>
            </a:extLst>
          </p:cNvPr>
          <p:cNvSpPr>
            <a:spLocks noGrp="1"/>
          </p:cNvSpPr>
          <p:nvPr>
            <p:ph type="sldNum" sz="quarter" idx="12"/>
          </p:nvPr>
        </p:nvSpPr>
        <p:spPr/>
        <p:txBody>
          <a:bodyPr/>
          <a:lstStyle/>
          <a:p>
            <a:pPr>
              <a:defRPr/>
            </a:pPr>
            <a:fld id="{CCF77436-EC8C-4AA7-8F7E-35D67B363DD7}" type="slidenum">
              <a:rPr lang="en-US" smtClean="0"/>
              <a:pPr>
                <a:defRPr/>
              </a:pPr>
              <a:t>59</a:t>
            </a:fld>
            <a:endParaRPr lang="en-US" dirty="0"/>
          </a:p>
        </p:txBody>
      </p:sp>
    </p:spTree>
    <p:extLst>
      <p:ext uri="{BB962C8B-B14F-4D97-AF65-F5344CB8AC3E}">
        <p14:creationId xmlns:p14="http://schemas.microsoft.com/office/powerpoint/2010/main" val="3593601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E028D-827D-1B46-B32D-1764725B09D7}"/>
              </a:ext>
            </a:extLst>
          </p:cNvPr>
          <p:cNvSpPr>
            <a:spLocks noGrp="1"/>
          </p:cNvSpPr>
          <p:nvPr>
            <p:ph type="title"/>
          </p:nvPr>
        </p:nvSpPr>
        <p:spPr/>
        <p:txBody>
          <a:bodyPr>
            <a:normAutofit/>
          </a:bodyPr>
          <a:lstStyle/>
          <a:p>
            <a:r>
              <a:rPr lang="en-US" dirty="0"/>
              <a:t>Knowledge Representation Language</a:t>
            </a:r>
          </a:p>
        </p:txBody>
      </p:sp>
      <p:sp>
        <p:nvSpPr>
          <p:cNvPr id="3" name="Content Placeholder 2">
            <a:extLst>
              <a:ext uri="{FF2B5EF4-FFF2-40B4-BE49-F238E27FC236}">
                <a16:creationId xmlns:a16="http://schemas.microsoft.com/office/drawing/2014/main" id="{04F37567-3551-FE47-8D7F-F5FBCE251879}"/>
              </a:ext>
            </a:extLst>
          </p:cNvPr>
          <p:cNvSpPr>
            <a:spLocks noGrp="1"/>
          </p:cNvSpPr>
          <p:nvPr>
            <p:ph idx="1"/>
          </p:nvPr>
        </p:nvSpPr>
        <p:spPr/>
        <p:txBody>
          <a:bodyPr/>
          <a:lstStyle/>
          <a:p>
            <a:r>
              <a:rPr lang="en-US" dirty="0"/>
              <a:t>Propositional (discrete) logic</a:t>
            </a:r>
          </a:p>
          <a:p>
            <a:r>
              <a:rPr lang="en-US" dirty="0"/>
              <a:t>First order logic</a:t>
            </a:r>
          </a:p>
        </p:txBody>
      </p:sp>
      <p:sp>
        <p:nvSpPr>
          <p:cNvPr id="4" name="Slide Number Placeholder 3">
            <a:extLst>
              <a:ext uri="{FF2B5EF4-FFF2-40B4-BE49-F238E27FC236}">
                <a16:creationId xmlns:a16="http://schemas.microsoft.com/office/drawing/2014/main" id="{09327189-9B82-DE47-BAB2-EC22D545A355}"/>
              </a:ext>
            </a:extLst>
          </p:cNvPr>
          <p:cNvSpPr>
            <a:spLocks noGrp="1"/>
          </p:cNvSpPr>
          <p:nvPr>
            <p:ph type="sldNum" sz="quarter" idx="12"/>
          </p:nvPr>
        </p:nvSpPr>
        <p:spPr/>
        <p:txBody>
          <a:bodyPr/>
          <a:lstStyle/>
          <a:p>
            <a:pPr>
              <a:defRPr/>
            </a:pPr>
            <a:fld id="{CCF77436-EC8C-4AA7-8F7E-35D67B363DD7}" type="slidenum">
              <a:rPr lang="en-US" smtClean="0"/>
              <a:pPr>
                <a:defRPr/>
              </a:pPr>
              <a:t>6</a:t>
            </a:fld>
            <a:endParaRPr lang="en-US" dirty="0"/>
          </a:p>
        </p:txBody>
      </p:sp>
    </p:spTree>
    <p:extLst>
      <p:ext uri="{BB962C8B-B14F-4D97-AF65-F5344CB8AC3E}">
        <p14:creationId xmlns:p14="http://schemas.microsoft.com/office/powerpoint/2010/main" val="20942739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3E01-1810-654A-BB3B-60FB88012BC0}"/>
              </a:ext>
            </a:extLst>
          </p:cNvPr>
          <p:cNvSpPr>
            <a:spLocks noGrp="1"/>
          </p:cNvSpPr>
          <p:nvPr>
            <p:ph type="title"/>
          </p:nvPr>
        </p:nvSpPr>
        <p:spPr/>
        <p:txBody>
          <a:bodyPr>
            <a:normAutofit/>
          </a:bodyPr>
          <a:lstStyle/>
          <a:p>
            <a:r>
              <a:rPr lang="en-US" dirty="0"/>
              <a:t>First-Order Logic (FOL)</a:t>
            </a:r>
          </a:p>
        </p:txBody>
      </p:sp>
      <p:sp>
        <p:nvSpPr>
          <p:cNvPr id="3" name="Content Placeholder 2">
            <a:extLst>
              <a:ext uri="{FF2B5EF4-FFF2-40B4-BE49-F238E27FC236}">
                <a16:creationId xmlns:a16="http://schemas.microsoft.com/office/drawing/2014/main" id="{FF89B1BA-E878-7240-9BE5-B9050360270A}"/>
              </a:ext>
            </a:extLst>
          </p:cNvPr>
          <p:cNvSpPr>
            <a:spLocks noGrp="1"/>
          </p:cNvSpPr>
          <p:nvPr>
            <p:ph idx="1"/>
          </p:nvPr>
        </p:nvSpPr>
        <p:spPr/>
        <p:txBody>
          <a:bodyPr>
            <a:normAutofit/>
          </a:bodyPr>
          <a:lstStyle/>
          <a:p>
            <a:r>
              <a:rPr lang="en-US" sz="2800" dirty="0"/>
              <a:t>Propositional logic assumes world contains </a:t>
            </a:r>
          </a:p>
          <a:p>
            <a:pPr lvl="1"/>
            <a:r>
              <a:rPr lang="en-US" sz="2400" dirty="0">
                <a:solidFill>
                  <a:srgbClr val="FF0000"/>
                </a:solidFill>
              </a:rPr>
              <a:t>Facts</a:t>
            </a:r>
            <a:endParaRPr lang="en-US" sz="2400" dirty="0"/>
          </a:p>
          <a:p>
            <a:r>
              <a:rPr lang="en-US" sz="2800" dirty="0"/>
              <a:t>First-order logic (like natural language) assumes the world contains</a:t>
            </a:r>
          </a:p>
          <a:p>
            <a:pPr lvl="1"/>
            <a:r>
              <a:rPr lang="en-US" sz="2400" dirty="0">
                <a:solidFill>
                  <a:srgbClr val="FF0000"/>
                </a:solidFill>
              </a:rPr>
              <a:t>Objects</a:t>
            </a:r>
            <a:r>
              <a:rPr lang="en-US" sz="2400" dirty="0"/>
              <a:t>: people, houses, numbers, theories, Ronald McDonald, colors, baseball games, wars, centuries, … </a:t>
            </a:r>
          </a:p>
          <a:p>
            <a:pPr lvl="1"/>
            <a:r>
              <a:rPr lang="en-US" sz="2400" dirty="0">
                <a:solidFill>
                  <a:srgbClr val="FF0000"/>
                </a:solidFill>
              </a:rPr>
              <a:t>Relations</a:t>
            </a:r>
            <a:r>
              <a:rPr lang="en-US" sz="2400" dirty="0"/>
              <a:t>: red, round, bogus, prime, multistoried, brother of, bigger than, inside, part of, has color, occurred after, owns, comes between, …</a:t>
            </a:r>
          </a:p>
          <a:p>
            <a:pPr lvl="1"/>
            <a:r>
              <a:rPr lang="en-US" sz="2400" dirty="0">
                <a:solidFill>
                  <a:srgbClr val="FF0000"/>
                </a:solidFill>
              </a:rPr>
              <a:t>Functions</a:t>
            </a:r>
            <a:r>
              <a:rPr lang="en-US" sz="2400" dirty="0"/>
              <a:t>: father of, best friend, third inning of, one more than, end of, …</a:t>
            </a:r>
          </a:p>
          <a:p>
            <a:endParaRPr lang="en-US" sz="2800" dirty="0"/>
          </a:p>
        </p:txBody>
      </p:sp>
      <p:sp>
        <p:nvSpPr>
          <p:cNvPr id="4" name="Slide Number Placeholder 3">
            <a:extLst>
              <a:ext uri="{FF2B5EF4-FFF2-40B4-BE49-F238E27FC236}">
                <a16:creationId xmlns:a16="http://schemas.microsoft.com/office/drawing/2014/main" id="{B5DF6EAE-D691-C248-BA35-C66CD8473445}"/>
              </a:ext>
            </a:extLst>
          </p:cNvPr>
          <p:cNvSpPr>
            <a:spLocks noGrp="1"/>
          </p:cNvSpPr>
          <p:nvPr>
            <p:ph type="sldNum" sz="quarter" idx="12"/>
          </p:nvPr>
        </p:nvSpPr>
        <p:spPr/>
        <p:txBody>
          <a:bodyPr/>
          <a:lstStyle/>
          <a:p>
            <a:pPr>
              <a:defRPr/>
            </a:pPr>
            <a:fld id="{CCF77436-EC8C-4AA7-8F7E-35D67B363DD7}" type="slidenum">
              <a:rPr lang="en-US" smtClean="0"/>
              <a:pPr>
                <a:defRPr/>
              </a:pPr>
              <a:t>60</a:t>
            </a:fld>
            <a:endParaRPr lang="en-US" dirty="0"/>
          </a:p>
        </p:txBody>
      </p:sp>
    </p:spTree>
    <p:extLst>
      <p:ext uri="{BB962C8B-B14F-4D97-AF65-F5344CB8AC3E}">
        <p14:creationId xmlns:p14="http://schemas.microsoft.com/office/powerpoint/2010/main" val="15075279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03B45F05-3A6D-A546-B3CC-6A41BC25FB66}"/>
              </a:ext>
            </a:extLst>
          </p:cNvPr>
          <p:cNvPicPr>
            <a:picLocks noChangeAspect="1"/>
          </p:cNvPicPr>
          <p:nvPr/>
        </p:nvPicPr>
        <p:blipFill>
          <a:blip r:embed="rId2"/>
          <a:stretch>
            <a:fillRect/>
          </a:stretch>
        </p:blipFill>
        <p:spPr>
          <a:xfrm>
            <a:off x="5029200" y="643230"/>
            <a:ext cx="5965174" cy="4538370"/>
          </a:xfrm>
          <a:prstGeom prst="rect">
            <a:avLst/>
          </a:prstGeom>
        </p:spPr>
      </p:pic>
      <p:sp>
        <p:nvSpPr>
          <p:cNvPr id="2" name="Title 1">
            <a:extLst>
              <a:ext uri="{FF2B5EF4-FFF2-40B4-BE49-F238E27FC236}">
                <a16:creationId xmlns:a16="http://schemas.microsoft.com/office/drawing/2014/main" id="{400E4D72-FA58-8E4D-B534-B1BC41BE0A6A}"/>
              </a:ext>
            </a:extLst>
          </p:cNvPr>
          <p:cNvSpPr>
            <a:spLocks noGrp="1"/>
          </p:cNvSpPr>
          <p:nvPr>
            <p:ph type="title"/>
          </p:nvPr>
        </p:nvSpPr>
        <p:spPr/>
        <p:txBody>
          <a:bodyPr/>
          <a:lstStyle/>
          <a:p>
            <a:r>
              <a:rPr lang="en-US" dirty="0"/>
              <a:t>Example: Model for FOL</a:t>
            </a:r>
          </a:p>
        </p:txBody>
      </p:sp>
      <p:sp>
        <p:nvSpPr>
          <p:cNvPr id="10" name="Content Placeholder 9">
            <a:extLst>
              <a:ext uri="{FF2B5EF4-FFF2-40B4-BE49-F238E27FC236}">
                <a16:creationId xmlns:a16="http://schemas.microsoft.com/office/drawing/2014/main" id="{0987E178-6CF8-7F44-85DB-3411D1F82E55}"/>
              </a:ext>
            </a:extLst>
          </p:cNvPr>
          <p:cNvSpPr>
            <a:spLocks noGrp="1"/>
          </p:cNvSpPr>
          <p:nvPr>
            <p:ph idx="1"/>
          </p:nvPr>
        </p:nvSpPr>
        <p:spPr/>
        <p:txBody>
          <a:bodyPr>
            <a:normAutofit fontScale="85000" lnSpcReduction="20000"/>
          </a:bodyPr>
          <a:lstStyle/>
          <a:p>
            <a:r>
              <a:rPr lang="en-US" dirty="0"/>
              <a:t>Five objects: </a:t>
            </a:r>
          </a:p>
          <a:p>
            <a:pPr lvl="1"/>
            <a:r>
              <a:rPr lang="en-US" dirty="0"/>
              <a:t>Richard the Lionheart, King </a:t>
            </a:r>
            <a:br>
              <a:rPr lang="en-US" dirty="0"/>
            </a:br>
            <a:r>
              <a:rPr lang="en-US" dirty="0"/>
              <a:t>of England (1189-1199); </a:t>
            </a:r>
          </a:p>
          <a:p>
            <a:pPr lvl="1"/>
            <a:r>
              <a:rPr lang="en-US" dirty="0"/>
              <a:t>His younger brother John, </a:t>
            </a:r>
            <a:br>
              <a:rPr lang="en-US" dirty="0"/>
            </a:br>
            <a:r>
              <a:rPr lang="en-US" dirty="0"/>
              <a:t>the evil King (1199-1215); </a:t>
            </a:r>
          </a:p>
          <a:p>
            <a:pPr lvl="1"/>
            <a:r>
              <a:rPr lang="en-US" dirty="0"/>
              <a:t>Their left legs; </a:t>
            </a:r>
          </a:p>
          <a:p>
            <a:pPr lvl="1"/>
            <a:r>
              <a:rPr lang="en-US" dirty="0"/>
              <a:t>A crown.</a:t>
            </a:r>
          </a:p>
          <a:p>
            <a:r>
              <a:rPr lang="en-US" dirty="0"/>
              <a:t>Relations (tuples):</a:t>
            </a:r>
          </a:p>
          <a:p>
            <a:pPr lvl="1"/>
            <a:r>
              <a:rPr lang="en-US" dirty="0"/>
              <a:t>Brotherhood: ⟨Richard, John⟩, ⟨John, Richard⟩</a:t>
            </a:r>
          </a:p>
          <a:p>
            <a:pPr lvl="1"/>
            <a:r>
              <a:rPr lang="en-US" dirty="0"/>
              <a:t>“on head” relation: ⟨the crown, John⟩</a:t>
            </a:r>
          </a:p>
          <a:p>
            <a:r>
              <a:rPr lang="en-US" dirty="0"/>
              <a:t>Functions:</a:t>
            </a:r>
          </a:p>
          <a:p>
            <a:pPr lvl="1"/>
            <a:r>
              <a:rPr lang="en-US" dirty="0"/>
              <a:t>“left leg”: ⟨Richard⟩ → Richard’s left leg; ⟨John⟩ → John’s left leg</a:t>
            </a:r>
          </a:p>
          <a:p>
            <a:endParaRPr lang="en-US" dirty="0"/>
          </a:p>
        </p:txBody>
      </p:sp>
      <p:sp>
        <p:nvSpPr>
          <p:cNvPr id="4" name="Slide Number Placeholder 3">
            <a:extLst>
              <a:ext uri="{FF2B5EF4-FFF2-40B4-BE49-F238E27FC236}">
                <a16:creationId xmlns:a16="http://schemas.microsoft.com/office/drawing/2014/main" id="{C6AA1F6C-EC84-D84D-B4D4-29F528CF7279}"/>
              </a:ext>
            </a:extLst>
          </p:cNvPr>
          <p:cNvSpPr>
            <a:spLocks noGrp="1"/>
          </p:cNvSpPr>
          <p:nvPr>
            <p:ph type="sldNum" sz="quarter" idx="12"/>
          </p:nvPr>
        </p:nvSpPr>
        <p:spPr/>
        <p:txBody>
          <a:bodyPr/>
          <a:lstStyle/>
          <a:p>
            <a:fld id="{CCF77436-EC8C-4AA7-8F7E-35D67B363DD7}" type="slidenum">
              <a:rPr lang="en-US" smtClean="0"/>
              <a:pPr/>
              <a:t>61</a:t>
            </a:fld>
            <a:endParaRPr lang="en-US" dirty="0"/>
          </a:p>
        </p:txBody>
      </p:sp>
    </p:spTree>
    <p:extLst>
      <p:ext uri="{BB962C8B-B14F-4D97-AF65-F5344CB8AC3E}">
        <p14:creationId xmlns:p14="http://schemas.microsoft.com/office/powerpoint/2010/main" val="38192003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4D72-FA58-8E4D-B534-B1BC41BE0A6A}"/>
              </a:ext>
            </a:extLst>
          </p:cNvPr>
          <p:cNvSpPr>
            <a:spLocks noGrp="1"/>
          </p:cNvSpPr>
          <p:nvPr>
            <p:ph type="title"/>
          </p:nvPr>
        </p:nvSpPr>
        <p:spPr/>
        <p:txBody>
          <a:bodyPr>
            <a:normAutofit/>
          </a:bodyPr>
          <a:lstStyle/>
          <a:p>
            <a:r>
              <a:rPr lang="en-US" dirty="0"/>
              <a:t>Syntax of FOL: Basic Elements</a:t>
            </a:r>
          </a:p>
        </p:txBody>
      </p:sp>
      <p:sp>
        <p:nvSpPr>
          <p:cNvPr id="4" name="Slide Number Placeholder 3">
            <a:extLst>
              <a:ext uri="{FF2B5EF4-FFF2-40B4-BE49-F238E27FC236}">
                <a16:creationId xmlns:a16="http://schemas.microsoft.com/office/drawing/2014/main" id="{C6AA1F6C-EC84-D84D-B4D4-29F528CF7279}"/>
              </a:ext>
            </a:extLst>
          </p:cNvPr>
          <p:cNvSpPr>
            <a:spLocks noGrp="1"/>
          </p:cNvSpPr>
          <p:nvPr>
            <p:ph type="sldNum" sz="quarter" idx="12"/>
          </p:nvPr>
        </p:nvSpPr>
        <p:spPr/>
        <p:txBody>
          <a:bodyPr/>
          <a:lstStyle/>
          <a:p>
            <a:pPr>
              <a:defRPr/>
            </a:pPr>
            <a:fld id="{CCF77436-EC8C-4AA7-8F7E-35D67B363DD7}" type="slidenum">
              <a:rPr lang="en-US" smtClean="0"/>
              <a:pPr>
                <a:defRPr/>
              </a:pPr>
              <a:t>62</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7C54B374-2C3A-1C4A-A272-1D7BDBB2665B}"/>
                  </a:ext>
                </a:extLst>
              </p:cNvPr>
              <p:cNvGraphicFramePr>
                <a:graphicFrameLocks noGrp="1"/>
              </p:cNvGraphicFramePr>
              <p:nvPr>
                <p:extLst>
                  <p:ext uri="{D42A27DB-BD31-4B8C-83A1-F6EECF244321}">
                    <p14:modId xmlns:p14="http://schemas.microsoft.com/office/powerpoint/2010/main" val="905820702"/>
                  </p:ext>
                </p:extLst>
              </p:nvPr>
            </p:nvGraphicFramePr>
            <p:xfrm>
              <a:off x="2133600" y="1905000"/>
              <a:ext cx="6324600" cy="3200400"/>
            </p:xfrm>
            <a:graphic>
              <a:graphicData uri="http://schemas.openxmlformats.org/drawingml/2006/table">
                <a:tbl>
                  <a:tblPr firstCol="1" bandRow="1">
                    <a:tableStyleId>{93296810-A885-4BE3-A3E7-6D5BEEA58F35}</a:tableStyleId>
                  </a:tblPr>
                  <a:tblGrid>
                    <a:gridCol w="3527235">
                      <a:extLst>
                        <a:ext uri="{9D8B030D-6E8A-4147-A177-3AD203B41FA5}">
                          <a16:colId xmlns:a16="http://schemas.microsoft.com/office/drawing/2014/main" val="1764191339"/>
                        </a:ext>
                      </a:extLst>
                    </a:gridCol>
                    <a:gridCol w="2797365">
                      <a:extLst>
                        <a:ext uri="{9D8B030D-6E8A-4147-A177-3AD203B41FA5}">
                          <a16:colId xmlns:a16="http://schemas.microsoft.com/office/drawing/2014/main" val="2266959525"/>
                        </a:ext>
                      </a:extLst>
                    </a:gridCol>
                  </a:tblGrid>
                  <a:tr h="438496">
                    <a:tc>
                      <a:txBody>
                        <a:bodyPr/>
                        <a:lstStyle/>
                        <a:p>
                          <a:r>
                            <a:rPr lang="en-US" sz="2400" dirty="0">
                              <a:latin typeface="Candara" panose="020E0502030303020204" pitchFamily="34" charset="0"/>
                              <a:cs typeface="Calibri" panose="020F0502020204030204" pitchFamily="34" charset="0"/>
                            </a:rPr>
                            <a:t>Constants</a:t>
                          </a:r>
                        </a:p>
                      </a:txBody>
                      <a:tcPr/>
                    </a:tc>
                    <a:tc>
                      <a:txBody>
                        <a:bodyPr/>
                        <a:lstStyle/>
                        <a:p>
                          <a:r>
                            <a:rPr lang="en-US" sz="2400" dirty="0">
                              <a:solidFill>
                                <a:srgbClr val="7030A0"/>
                              </a:solidFill>
                              <a:latin typeface="Candara" panose="020E0502030303020204" pitchFamily="34" charset="0"/>
                              <a:cs typeface="Calibri" panose="020F0502020204030204" pitchFamily="34" charset="0"/>
                            </a:rPr>
                            <a:t>John, Richard, 2, …</a:t>
                          </a:r>
                        </a:p>
                      </a:txBody>
                      <a:tcPr/>
                    </a:tc>
                    <a:extLst>
                      <a:ext uri="{0D108BD9-81ED-4DB2-BD59-A6C34878D82A}">
                        <a16:rowId xmlns:a16="http://schemas.microsoft.com/office/drawing/2014/main" val="309789949"/>
                      </a:ext>
                    </a:extLst>
                  </a:tr>
                  <a:tr h="438496">
                    <a:tc>
                      <a:txBody>
                        <a:bodyPr/>
                        <a:lstStyle/>
                        <a:p>
                          <a:r>
                            <a:rPr lang="en-US" sz="2400" dirty="0">
                              <a:latin typeface="Candara" panose="020E0502030303020204" pitchFamily="34" charset="0"/>
                              <a:cs typeface="Calibri" panose="020F0502020204030204" pitchFamily="34" charset="0"/>
                            </a:rPr>
                            <a:t>Variables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7030A0"/>
                              </a:solidFill>
                              <a:latin typeface="Candara" panose="020E0502030303020204" pitchFamily="34" charset="0"/>
                              <a:cs typeface="Calibri" panose="020F0502020204030204" pitchFamily="34" charset="0"/>
                            </a:rPr>
                            <a:t>x, y, a, b, …</a:t>
                          </a:r>
                        </a:p>
                      </a:txBody>
                      <a:tcPr/>
                    </a:tc>
                    <a:extLst>
                      <a:ext uri="{0D108BD9-81ED-4DB2-BD59-A6C34878D82A}">
                        <a16:rowId xmlns:a16="http://schemas.microsoft.com/office/drawing/2014/main" val="1618576013"/>
                      </a:ext>
                    </a:extLst>
                  </a:tr>
                  <a:tr h="438496">
                    <a:tc>
                      <a:txBody>
                        <a:bodyPr/>
                        <a:lstStyle/>
                        <a:p>
                          <a:r>
                            <a:rPr lang="en-US" sz="2400" dirty="0">
                              <a:latin typeface="Candara" panose="020E0502030303020204" pitchFamily="34" charset="0"/>
                              <a:cs typeface="Calibri" panose="020F0502020204030204" pitchFamily="34" charset="0"/>
                            </a:rPr>
                            <a:t>Predicates (for relations)</a:t>
                          </a:r>
                        </a:p>
                      </a:txBody>
                      <a:tcPr/>
                    </a:tc>
                    <a:tc>
                      <a:txBody>
                        <a:bodyPr/>
                        <a:lstStyle/>
                        <a:p>
                          <a:r>
                            <a:rPr lang="en-US" sz="2400" dirty="0">
                              <a:solidFill>
                                <a:srgbClr val="7030A0"/>
                              </a:solidFill>
                              <a:latin typeface="Candara" panose="020E0502030303020204" pitchFamily="34" charset="0"/>
                              <a:cs typeface="Calibri" panose="020F0502020204030204" pitchFamily="34" charset="0"/>
                            </a:rPr>
                            <a:t>Brother, &gt;, …</a:t>
                          </a:r>
                        </a:p>
                      </a:txBody>
                      <a:tcPr/>
                    </a:tc>
                    <a:extLst>
                      <a:ext uri="{0D108BD9-81ED-4DB2-BD59-A6C34878D82A}">
                        <a16:rowId xmlns:a16="http://schemas.microsoft.com/office/drawing/2014/main" val="2427353824"/>
                      </a:ext>
                    </a:extLst>
                  </a:tr>
                  <a:tr h="438496">
                    <a:tc>
                      <a:txBody>
                        <a:bodyPr/>
                        <a:lstStyle/>
                        <a:p>
                          <a:r>
                            <a:rPr lang="en-US" sz="2400" dirty="0">
                              <a:latin typeface="Candara" panose="020E0502030303020204" pitchFamily="34" charset="0"/>
                              <a:cs typeface="Calibri" panose="020F0502020204030204" pitchFamily="34" charset="0"/>
                            </a:rPr>
                            <a:t>Functions</a:t>
                          </a:r>
                        </a:p>
                      </a:txBody>
                      <a:tcPr/>
                    </a:tc>
                    <a:tc>
                      <a:txBody>
                        <a:bodyPr/>
                        <a:lstStyle/>
                        <a:p>
                          <a:r>
                            <a:rPr lang="en-US" sz="2400" dirty="0" err="1">
                              <a:solidFill>
                                <a:srgbClr val="7030A0"/>
                              </a:solidFill>
                              <a:latin typeface="Candara" panose="020E0502030303020204" pitchFamily="34" charset="0"/>
                              <a:cs typeface="Calibri" panose="020F0502020204030204" pitchFamily="34" charset="0"/>
                            </a:rPr>
                            <a:t>LeftLegOf</a:t>
                          </a:r>
                          <a:r>
                            <a:rPr lang="en-US" sz="2400" dirty="0">
                              <a:solidFill>
                                <a:srgbClr val="7030A0"/>
                              </a:solidFill>
                              <a:latin typeface="Candara" panose="020E0502030303020204" pitchFamily="34" charset="0"/>
                              <a:cs typeface="Calibri" panose="020F0502020204030204" pitchFamily="34" charset="0"/>
                            </a:rPr>
                            <a:t>, …</a:t>
                          </a:r>
                        </a:p>
                      </a:txBody>
                      <a:tcPr/>
                    </a:tc>
                    <a:extLst>
                      <a:ext uri="{0D108BD9-81ED-4DB2-BD59-A6C34878D82A}">
                        <a16:rowId xmlns:a16="http://schemas.microsoft.com/office/drawing/2014/main" val="3365968390"/>
                      </a:ext>
                    </a:extLst>
                  </a:tr>
                  <a:tr h="438496">
                    <a:tc>
                      <a:txBody>
                        <a:bodyPr/>
                        <a:lstStyle/>
                        <a:p>
                          <a:r>
                            <a:rPr lang="en-US" sz="2400" dirty="0">
                              <a:latin typeface="Candara" panose="020E0502030303020204" pitchFamily="34" charset="0"/>
                              <a:cs typeface="Calibri" panose="020F0502020204030204" pitchFamily="34" charset="0"/>
                            </a:rPr>
                            <a:t>Connectives</a:t>
                          </a:r>
                        </a:p>
                      </a:txBody>
                      <a:tcPr/>
                    </a:tc>
                    <a:tc>
                      <a:txBody>
                        <a:bodyPr/>
                        <a:lstStyle/>
                        <a:p>
                          <a14:m>
                            <m:oMath xmlns:m="http://schemas.openxmlformats.org/officeDocument/2006/math">
                              <m:r>
                                <a:rPr lang="en-US" sz="2400" smtClean="0">
                                  <a:solidFill>
                                    <a:srgbClr val="7030A0"/>
                                  </a:solidFill>
                                  <a:latin typeface="Cambria Math" panose="02040503050406030204" pitchFamily="18" charset="0"/>
                                </a:rPr>
                                <m:t>¬</m:t>
                              </m:r>
                            </m:oMath>
                          </a14:m>
                          <a:r>
                            <a:rPr lang="en-US" sz="24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a:rPr lang="en-US" sz="2400" dirty="0" smtClean="0">
                                  <a:solidFill>
                                    <a:srgbClr val="7030A0"/>
                                  </a:solidFill>
                                  <a:latin typeface="Cambria Math" panose="02040503050406030204" pitchFamily="18" charset="0"/>
                                </a:rPr>
                                <m:t>∧</m:t>
                              </m:r>
                            </m:oMath>
                          </a14:m>
                          <a:r>
                            <a:rPr lang="en-US" sz="24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a:rPr lang="en-US" sz="2400" dirty="0" smtClean="0">
                                  <a:solidFill>
                                    <a:srgbClr val="7030A0"/>
                                  </a:solidFill>
                                  <a:latin typeface="Cambria Math" panose="02040503050406030204" pitchFamily="18" charset="0"/>
                                </a:rPr>
                                <m:t>∨</m:t>
                              </m:r>
                            </m:oMath>
                          </a14:m>
                          <a:r>
                            <a:rPr lang="en-US" sz="24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a:rPr lang="en-US" sz="2400" dirty="0" smtClean="0">
                                  <a:solidFill>
                                    <a:srgbClr val="7030A0"/>
                                  </a:solidFill>
                                  <a:latin typeface="Cambria Math" panose="02040503050406030204" pitchFamily="18" charset="0"/>
                                </a:rPr>
                                <m:t>⇒</m:t>
                              </m:r>
                            </m:oMath>
                          </a14:m>
                          <a:r>
                            <a:rPr lang="en-US" sz="24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a:rPr lang="en-US" sz="2400" dirty="0" smtClean="0">
                                  <a:solidFill>
                                    <a:srgbClr val="7030A0"/>
                                  </a:solidFill>
                                  <a:latin typeface="Cambria Math" panose="02040503050406030204" pitchFamily="18" charset="0"/>
                                </a:rPr>
                                <m:t>⇔</m:t>
                              </m:r>
                            </m:oMath>
                          </a14:m>
                          <a:endParaRPr lang="en-US" sz="2400" dirty="0">
                            <a:solidFill>
                              <a:srgbClr val="7030A0"/>
                            </a:solidFill>
                            <a:latin typeface="Candara" panose="020E0502030303020204" pitchFamily="34" charset="0"/>
                            <a:cs typeface="Calibri" panose="020F0502020204030204" pitchFamily="34" charset="0"/>
                          </a:endParaRPr>
                        </a:p>
                      </a:txBody>
                      <a:tcPr/>
                    </a:tc>
                    <a:extLst>
                      <a:ext uri="{0D108BD9-81ED-4DB2-BD59-A6C34878D82A}">
                        <a16:rowId xmlns:a16="http://schemas.microsoft.com/office/drawing/2014/main" val="1274504351"/>
                      </a:ext>
                    </a:extLst>
                  </a:tr>
                  <a:tr h="438496">
                    <a:tc>
                      <a:txBody>
                        <a:bodyPr/>
                        <a:lstStyle/>
                        <a:p>
                          <a:r>
                            <a:rPr lang="en-US" sz="2400" dirty="0">
                              <a:latin typeface="Candara" panose="020E0502030303020204" pitchFamily="34" charset="0"/>
                              <a:cs typeface="Calibri" panose="020F0502020204030204" pitchFamily="34" charset="0"/>
                            </a:rPr>
                            <a:t>Equality</a:t>
                          </a:r>
                        </a:p>
                      </a:txBody>
                      <a:tcPr/>
                    </a:tc>
                    <a:tc>
                      <a:txBody>
                        <a:bodyPr/>
                        <a:lstStyle/>
                        <a:p>
                          <a:r>
                            <a:rPr lang="en-US" sz="2400" dirty="0">
                              <a:solidFill>
                                <a:srgbClr val="7030A0"/>
                              </a:solidFill>
                              <a:latin typeface="Candara" panose="020E0502030303020204" pitchFamily="34" charset="0"/>
                              <a:cs typeface="Calibri" panose="020F0502020204030204" pitchFamily="34" charset="0"/>
                            </a:rPr>
                            <a:t>=, ≠</a:t>
                          </a:r>
                        </a:p>
                      </a:txBody>
                      <a:tcPr/>
                    </a:tc>
                    <a:extLst>
                      <a:ext uri="{0D108BD9-81ED-4DB2-BD59-A6C34878D82A}">
                        <a16:rowId xmlns:a16="http://schemas.microsoft.com/office/drawing/2014/main" val="2705347771"/>
                      </a:ext>
                    </a:extLst>
                  </a:tr>
                  <a:tr h="438496">
                    <a:tc>
                      <a:txBody>
                        <a:bodyPr/>
                        <a:lstStyle/>
                        <a:p>
                          <a:r>
                            <a:rPr lang="en-US" sz="2400" dirty="0">
                              <a:latin typeface="Candara" panose="020E0502030303020204" pitchFamily="34" charset="0"/>
                              <a:cs typeface="Calibri" panose="020F0502020204030204" pitchFamily="34" charset="0"/>
                            </a:rPr>
                            <a:t>Quantifiers</a:t>
                          </a:r>
                        </a:p>
                      </a:txBody>
                      <a:tcPr/>
                    </a:tc>
                    <a:tc>
                      <a:txBody>
                        <a:bodyPr/>
                        <a:lstStyle/>
                        <a:p>
                          <a:r>
                            <a:rPr lang="en-US" sz="2400" dirty="0">
                              <a:solidFill>
                                <a:srgbClr val="7030A0"/>
                              </a:solidFill>
                              <a:latin typeface="Candara" panose="020E0502030303020204" pitchFamily="34" charset="0"/>
                              <a:cs typeface="Calibri" panose="020F0502020204030204" pitchFamily="34" charset="0"/>
                            </a:rPr>
                            <a:t>∃, ∀</a:t>
                          </a:r>
                        </a:p>
                      </a:txBody>
                      <a:tcPr/>
                    </a:tc>
                    <a:extLst>
                      <a:ext uri="{0D108BD9-81ED-4DB2-BD59-A6C34878D82A}">
                        <a16:rowId xmlns:a16="http://schemas.microsoft.com/office/drawing/2014/main" val="547660863"/>
                      </a:ext>
                    </a:extLst>
                  </a:tr>
                </a:tbl>
              </a:graphicData>
            </a:graphic>
          </p:graphicFrame>
        </mc:Choice>
        <mc:Fallback xmlns="">
          <p:graphicFrame>
            <p:nvGraphicFramePr>
              <p:cNvPr id="5" name="Table 4">
                <a:extLst>
                  <a:ext uri="{FF2B5EF4-FFF2-40B4-BE49-F238E27FC236}">
                    <a16:creationId xmlns:a16="http://schemas.microsoft.com/office/drawing/2014/main" id="{7C54B374-2C3A-1C4A-A272-1D7BDBB2665B}"/>
                  </a:ext>
                </a:extLst>
              </p:cNvPr>
              <p:cNvGraphicFramePr>
                <a:graphicFrameLocks noGrp="1"/>
              </p:cNvGraphicFramePr>
              <p:nvPr>
                <p:extLst>
                  <p:ext uri="{D42A27DB-BD31-4B8C-83A1-F6EECF244321}">
                    <p14:modId xmlns:p14="http://schemas.microsoft.com/office/powerpoint/2010/main" val="905820702"/>
                  </p:ext>
                </p:extLst>
              </p:nvPr>
            </p:nvGraphicFramePr>
            <p:xfrm>
              <a:off x="2133600" y="1905000"/>
              <a:ext cx="6324600" cy="3200400"/>
            </p:xfrm>
            <a:graphic>
              <a:graphicData uri="http://schemas.openxmlformats.org/drawingml/2006/table">
                <a:tbl>
                  <a:tblPr firstCol="1" bandRow="1">
                    <a:tableStyleId>{93296810-A885-4BE3-A3E7-6D5BEEA58F35}</a:tableStyleId>
                  </a:tblPr>
                  <a:tblGrid>
                    <a:gridCol w="3527235">
                      <a:extLst>
                        <a:ext uri="{9D8B030D-6E8A-4147-A177-3AD203B41FA5}">
                          <a16:colId xmlns:a16="http://schemas.microsoft.com/office/drawing/2014/main" val="1764191339"/>
                        </a:ext>
                      </a:extLst>
                    </a:gridCol>
                    <a:gridCol w="2797365">
                      <a:extLst>
                        <a:ext uri="{9D8B030D-6E8A-4147-A177-3AD203B41FA5}">
                          <a16:colId xmlns:a16="http://schemas.microsoft.com/office/drawing/2014/main" val="2266959525"/>
                        </a:ext>
                      </a:extLst>
                    </a:gridCol>
                  </a:tblGrid>
                  <a:tr h="457200">
                    <a:tc>
                      <a:txBody>
                        <a:bodyPr/>
                        <a:lstStyle/>
                        <a:p>
                          <a:r>
                            <a:rPr lang="en-US" sz="2400" dirty="0">
                              <a:latin typeface="Candara" panose="020E0502030303020204" pitchFamily="34" charset="0"/>
                              <a:cs typeface="Calibri" panose="020F0502020204030204" pitchFamily="34" charset="0"/>
                            </a:rPr>
                            <a:t>Constants</a:t>
                          </a:r>
                        </a:p>
                      </a:txBody>
                      <a:tcPr/>
                    </a:tc>
                    <a:tc>
                      <a:txBody>
                        <a:bodyPr/>
                        <a:lstStyle/>
                        <a:p>
                          <a:r>
                            <a:rPr lang="en-US" sz="2400" dirty="0">
                              <a:solidFill>
                                <a:srgbClr val="7030A0"/>
                              </a:solidFill>
                              <a:latin typeface="Candara" panose="020E0502030303020204" pitchFamily="34" charset="0"/>
                              <a:cs typeface="Calibri" panose="020F0502020204030204" pitchFamily="34" charset="0"/>
                            </a:rPr>
                            <a:t>John, Richard, 2, …</a:t>
                          </a:r>
                        </a:p>
                      </a:txBody>
                      <a:tcPr/>
                    </a:tc>
                    <a:extLst>
                      <a:ext uri="{0D108BD9-81ED-4DB2-BD59-A6C34878D82A}">
                        <a16:rowId xmlns:a16="http://schemas.microsoft.com/office/drawing/2014/main" val="309789949"/>
                      </a:ext>
                    </a:extLst>
                  </a:tr>
                  <a:tr h="457200">
                    <a:tc>
                      <a:txBody>
                        <a:bodyPr/>
                        <a:lstStyle/>
                        <a:p>
                          <a:r>
                            <a:rPr lang="en-US" sz="2400" dirty="0">
                              <a:latin typeface="Candara" panose="020E0502030303020204" pitchFamily="34" charset="0"/>
                              <a:cs typeface="Calibri" panose="020F0502020204030204" pitchFamily="34" charset="0"/>
                            </a:rPr>
                            <a:t>Variables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7030A0"/>
                              </a:solidFill>
                              <a:latin typeface="Candara" panose="020E0502030303020204" pitchFamily="34" charset="0"/>
                              <a:cs typeface="Calibri" panose="020F0502020204030204" pitchFamily="34" charset="0"/>
                            </a:rPr>
                            <a:t>x, y, a, b, …</a:t>
                          </a:r>
                        </a:p>
                      </a:txBody>
                      <a:tcPr/>
                    </a:tc>
                    <a:extLst>
                      <a:ext uri="{0D108BD9-81ED-4DB2-BD59-A6C34878D82A}">
                        <a16:rowId xmlns:a16="http://schemas.microsoft.com/office/drawing/2014/main" val="1618576013"/>
                      </a:ext>
                    </a:extLst>
                  </a:tr>
                  <a:tr h="457200">
                    <a:tc>
                      <a:txBody>
                        <a:bodyPr/>
                        <a:lstStyle/>
                        <a:p>
                          <a:r>
                            <a:rPr lang="en-US" sz="2400" dirty="0">
                              <a:latin typeface="Candara" panose="020E0502030303020204" pitchFamily="34" charset="0"/>
                              <a:cs typeface="Calibri" panose="020F0502020204030204" pitchFamily="34" charset="0"/>
                            </a:rPr>
                            <a:t>Predicates (for relations)</a:t>
                          </a:r>
                        </a:p>
                      </a:txBody>
                      <a:tcPr/>
                    </a:tc>
                    <a:tc>
                      <a:txBody>
                        <a:bodyPr/>
                        <a:lstStyle/>
                        <a:p>
                          <a:r>
                            <a:rPr lang="en-US" sz="2400" dirty="0">
                              <a:solidFill>
                                <a:srgbClr val="7030A0"/>
                              </a:solidFill>
                              <a:latin typeface="Candara" panose="020E0502030303020204" pitchFamily="34" charset="0"/>
                              <a:cs typeface="Calibri" panose="020F0502020204030204" pitchFamily="34" charset="0"/>
                            </a:rPr>
                            <a:t>Brother, &gt;, …</a:t>
                          </a:r>
                        </a:p>
                      </a:txBody>
                      <a:tcPr/>
                    </a:tc>
                    <a:extLst>
                      <a:ext uri="{0D108BD9-81ED-4DB2-BD59-A6C34878D82A}">
                        <a16:rowId xmlns:a16="http://schemas.microsoft.com/office/drawing/2014/main" val="2427353824"/>
                      </a:ext>
                    </a:extLst>
                  </a:tr>
                  <a:tr h="457200">
                    <a:tc>
                      <a:txBody>
                        <a:bodyPr/>
                        <a:lstStyle/>
                        <a:p>
                          <a:r>
                            <a:rPr lang="en-US" sz="2400" dirty="0">
                              <a:latin typeface="Candara" panose="020E0502030303020204" pitchFamily="34" charset="0"/>
                              <a:cs typeface="Calibri" panose="020F0502020204030204" pitchFamily="34" charset="0"/>
                            </a:rPr>
                            <a:t>Functions</a:t>
                          </a:r>
                        </a:p>
                      </a:txBody>
                      <a:tcPr/>
                    </a:tc>
                    <a:tc>
                      <a:txBody>
                        <a:bodyPr/>
                        <a:lstStyle/>
                        <a:p>
                          <a:r>
                            <a:rPr lang="en-US" sz="2400" dirty="0" err="1">
                              <a:solidFill>
                                <a:srgbClr val="7030A0"/>
                              </a:solidFill>
                              <a:latin typeface="Candara" panose="020E0502030303020204" pitchFamily="34" charset="0"/>
                              <a:cs typeface="Calibri" panose="020F0502020204030204" pitchFamily="34" charset="0"/>
                            </a:rPr>
                            <a:t>LeftLegOf</a:t>
                          </a:r>
                          <a:r>
                            <a:rPr lang="en-US" sz="2400" dirty="0">
                              <a:solidFill>
                                <a:srgbClr val="7030A0"/>
                              </a:solidFill>
                              <a:latin typeface="Candara" panose="020E0502030303020204" pitchFamily="34" charset="0"/>
                              <a:cs typeface="Calibri" panose="020F0502020204030204" pitchFamily="34" charset="0"/>
                            </a:rPr>
                            <a:t>, …</a:t>
                          </a:r>
                        </a:p>
                      </a:txBody>
                      <a:tcPr/>
                    </a:tc>
                    <a:extLst>
                      <a:ext uri="{0D108BD9-81ED-4DB2-BD59-A6C34878D82A}">
                        <a16:rowId xmlns:a16="http://schemas.microsoft.com/office/drawing/2014/main" val="3365968390"/>
                      </a:ext>
                    </a:extLst>
                  </a:tr>
                  <a:tr h="457200">
                    <a:tc>
                      <a:txBody>
                        <a:bodyPr/>
                        <a:lstStyle/>
                        <a:p>
                          <a:r>
                            <a:rPr lang="en-US" sz="2400" dirty="0">
                              <a:latin typeface="Candara" panose="020E0502030303020204" pitchFamily="34" charset="0"/>
                              <a:cs typeface="Calibri" panose="020F0502020204030204" pitchFamily="34" charset="0"/>
                            </a:rPr>
                            <a:t>Connectives</a:t>
                          </a:r>
                        </a:p>
                      </a:txBody>
                      <a:tcPr/>
                    </a:tc>
                    <a:tc>
                      <a:txBody>
                        <a:bodyPr/>
                        <a:lstStyle/>
                        <a:p>
                          <a:endParaRPr lang="en-US"/>
                        </a:p>
                      </a:txBody>
                      <a:tcPr>
                        <a:blipFill>
                          <a:blip r:embed="rId2"/>
                          <a:stretch>
                            <a:fillRect l="-126818" t="-413889" r="-909" b="-230556"/>
                          </a:stretch>
                        </a:blipFill>
                      </a:tcPr>
                    </a:tc>
                    <a:extLst>
                      <a:ext uri="{0D108BD9-81ED-4DB2-BD59-A6C34878D82A}">
                        <a16:rowId xmlns:a16="http://schemas.microsoft.com/office/drawing/2014/main" val="1274504351"/>
                      </a:ext>
                    </a:extLst>
                  </a:tr>
                  <a:tr h="457200">
                    <a:tc>
                      <a:txBody>
                        <a:bodyPr/>
                        <a:lstStyle/>
                        <a:p>
                          <a:r>
                            <a:rPr lang="en-US" sz="2400" dirty="0">
                              <a:latin typeface="Candara" panose="020E0502030303020204" pitchFamily="34" charset="0"/>
                              <a:cs typeface="Calibri" panose="020F0502020204030204" pitchFamily="34" charset="0"/>
                            </a:rPr>
                            <a:t>Equality</a:t>
                          </a:r>
                        </a:p>
                      </a:txBody>
                      <a:tcPr/>
                    </a:tc>
                    <a:tc>
                      <a:txBody>
                        <a:bodyPr/>
                        <a:lstStyle/>
                        <a:p>
                          <a:r>
                            <a:rPr lang="en-US" sz="2400" dirty="0">
                              <a:solidFill>
                                <a:srgbClr val="7030A0"/>
                              </a:solidFill>
                              <a:latin typeface="Candara" panose="020E0502030303020204" pitchFamily="34" charset="0"/>
                              <a:cs typeface="Calibri" panose="020F0502020204030204" pitchFamily="34" charset="0"/>
                            </a:rPr>
                            <a:t>=, ≠</a:t>
                          </a:r>
                        </a:p>
                      </a:txBody>
                      <a:tcPr/>
                    </a:tc>
                    <a:extLst>
                      <a:ext uri="{0D108BD9-81ED-4DB2-BD59-A6C34878D82A}">
                        <a16:rowId xmlns:a16="http://schemas.microsoft.com/office/drawing/2014/main" val="2705347771"/>
                      </a:ext>
                    </a:extLst>
                  </a:tr>
                  <a:tr h="457200">
                    <a:tc>
                      <a:txBody>
                        <a:bodyPr/>
                        <a:lstStyle/>
                        <a:p>
                          <a:r>
                            <a:rPr lang="en-US" sz="2400" dirty="0">
                              <a:latin typeface="Candara" panose="020E0502030303020204" pitchFamily="34" charset="0"/>
                              <a:cs typeface="Calibri" panose="020F0502020204030204" pitchFamily="34" charset="0"/>
                            </a:rPr>
                            <a:t>Quantifiers</a:t>
                          </a:r>
                        </a:p>
                      </a:txBody>
                      <a:tcPr/>
                    </a:tc>
                    <a:tc>
                      <a:txBody>
                        <a:bodyPr/>
                        <a:lstStyle/>
                        <a:p>
                          <a:r>
                            <a:rPr lang="en-US" sz="2400" dirty="0">
                              <a:solidFill>
                                <a:srgbClr val="7030A0"/>
                              </a:solidFill>
                              <a:latin typeface="Candara" panose="020E0502030303020204" pitchFamily="34" charset="0"/>
                              <a:cs typeface="Calibri" panose="020F0502020204030204" pitchFamily="34" charset="0"/>
                            </a:rPr>
                            <a:t>∃, ∀</a:t>
                          </a:r>
                        </a:p>
                      </a:txBody>
                      <a:tcPr/>
                    </a:tc>
                    <a:extLst>
                      <a:ext uri="{0D108BD9-81ED-4DB2-BD59-A6C34878D82A}">
                        <a16:rowId xmlns:a16="http://schemas.microsoft.com/office/drawing/2014/main" val="547660863"/>
                      </a:ext>
                    </a:extLst>
                  </a:tr>
                </a:tbl>
              </a:graphicData>
            </a:graphic>
          </p:graphicFrame>
        </mc:Fallback>
      </mc:AlternateContent>
    </p:spTree>
    <p:extLst>
      <p:ext uri="{BB962C8B-B14F-4D97-AF65-F5344CB8AC3E}">
        <p14:creationId xmlns:p14="http://schemas.microsoft.com/office/powerpoint/2010/main" val="9886287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8573-96A8-884E-9925-66B46612B523}"/>
              </a:ext>
            </a:extLst>
          </p:cNvPr>
          <p:cNvSpPr>
            <a:spLocks noGrp="1"/>
          </p:cNvSpPr>
          <p:nvPr>
            <p:ph type="title"/>
          </p:nvPr>
        </p:nvSpPr>
        <p:spPr/>
        <p:txBody>
          <a:bodyPr>
            <a:normAutofit/>
          </a:bodyPr>
          <a:lstStyle/>
          <a:p>
            <a:r>
              <a:rPr lang="en-US" dirty="0"/>
              <a:t>Sentences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A993DE-1CC3-AB40-9E82-B2C62C09389E}"/>
                  </a:ext>
                </a:extLst>
              </p:cNvPr>
              <p:cNvSpPr>
                <a:spLocks noGrp="1"/>
              </p:cNvSpPr>
              <p:nvPr>
                <p:ph idx="1"/>
              </p:nvPr>
            </p:nvSpPr>
            <p:spPr/>
            <p:txBody>
              <a:bodyPr>
                <a:normAutofit fontScale="92500" lnSpcReduction="20000"/>
              </a:bodyPr>
              <a:lstStyle/>
              <a:p>
                <a:r>
                  <a:rPr lang="en-US" dirty="0"/>
                  <a:t>Atomic sentences: </a:t>
                </a:r>
                <a:r>
                  <a:rPr lang="en-US" dirty="0">
                    <a:solidFill>
                      <a:srgbClr val="7030A0"/>
                    </a:solidFill>
                  </a:rPr>
                  <a:t>predicate(term</a:t>
                </a:r>
                <a:r>
                  <a:rPr lang="en-US" baseline="-25000" dirty="0">
                    <a:solidFill>
                      <a:srgbClr val="7030A0"/>
                    </a:solidFill>
                  </a:rPr>
                  <a:t>1</a:t>
                </a:r>
                <a:r>
                  <a:rPr lang="en-US" dirty="0">
                    <a:solidFill>
                      <a:srgbClr val="7030A0"/>
                    </a:solidFill>
                  </a:rPr>
                  <a:t>, …, </a:t>
                </a:r>
                <a:r>
                  <a:rPr lang="en-US" dirty="0" err="1">
                    <a:solidFill>
                      <a:srgbClr val="7030A0"/>
                    </a:solidFill>
                  </a:rPr>
                  <a:t>term</a:t>
                </a:r>
                <a:r>
                  <a:rPr lang="en-US" baseline="-25000" dirty="0" err="1">
                    <a:solidFill>
                      <a:srgbClr val="7030A0"/>
                    </a:solidFill>
                  </a:rPr>
                  <a:t>n</a:t>
                </a:r>
                <a:r>
                  <a:rPr lang="en-US" dirty="0">
                    <a:solidFill>
                      <a:srgbClr val="7030A0"/>
                    </a:solidFill>
                  </a:rPr>
                  <a:t>) </a:t>
                </a:r>
                <a:r>
                  <a:rPr lang="en-US" dirty="0"/>
                  <a:t>or </a:t>
                </a:r>
                <a:r>
                  <a:rPr lang="en-US" dirty="0">
                    <a:solidFill>
                      <a:srgbClr val="7030A0"/>
                    </a:solidFill>
                  </a:rPr>
                  <a:t>term</a:t>
                </a:r>
                <a:r>
                  <a:rPr lang="en-US" baseline="-25000" dirty="0">
                    <a:solidFill>
                      <a:srgbClr val="7030A0"/>
                    </a:solidFill>
                  </a:rPr>
                  <a:t>1</a:t>
                </a:r>
                <a:r>
                  <a:rPr lang="en-US" dirty="0">
                    <a:solidFill>
                      <a:srgbClr val="7030A0"/>
                    </a:solidFill>
                  </a:rPr>
                  <a:t> = term</a:t>
                </a:r>
                <a:r>
                  <a:rPr lang="en-US" baseline="-25000" dirty="0">
                    <a:solidFill>
                      <a:srgbClr val="7030A0"/>
                    </a:solidFill>
                  </a:rPr>
                  <a:t>2</a:t>
                </a:r>
                <a:r>
                  <a:rPr lang="en-US" dirty="0"/>
                  <a:t>, where</a:t>
                </a:r>
                <a:r>
                  <a:rPr lang="en-US" dirty="0">
                    <a:solidFill>
                      <a:srgbClr val="7030A0"/>
                    </a:solidFill>
                  </a:rPr>
                  <a:t> term = function(term</a:t>
                </a:r>
                <a:r>
                  <a:rPr lang="en-US" baseline="-25000" dirty="0">
                    <a:solidFill>
                      <a:srgbClr val="7030A0"/>
                    </a:solidFill>
                  </a:rPr>
                  <a:t>1</a:t>
                </a:r>
                <a:r>
                  <a:rPr lang="en-US" dirty="0">
                    <a:solidFill>
                      <a:srgbClr val="7030A0"/>
                    </a:solidFill>
                  </a:rPr>
                  <a:t>, …, </a:t>
                </a:r>
                <a:r>
                  <a:rPr lang="en-US" dirty="0" err="1">
                    <a:solidFill>
                      <a:srgbClr val="7030A0"/>
                    </a:solidFill>
                  </a:rPr>
                  <a:t>term</a:t>
                </a:r>
                <a:r>
                  <a:rPr lang="en-US" baseline="-25000" dirty="0" err="1">
                    <a:solidFill>
                      <a:srgbClr val="7030A0"/>
                    </a:solidFill>
                  </a:rPr>
                  <a:t>n</a:t>
                </a:r>
                <a:r>
                  <a:rPr lang="en-US" dirty="0">
                    <a:solidFill>
                      <a:srgbClr val="7030A0"/>
                    </a:solidFill>
                  </a:rPr>
                  <a:t>) </a:t>
                </a:r>
                <a:r>
                  <a:rPr lang="en-US" dirty="0"/>
                  <a:t>or constant or variable.</a:t>
                </a:r>
              </a:p>
              <a:p>
                <a:pPr lvl="1"/>
                <a:r>
                  <a:rPr lang="en-US" dirty="0">
                    <a:solidFill>
                      <a:srgbClr val="7030A0"/>
                    </a:solidFill>
                  </a:rPr>
                  <a:t>Brother(John, Richard)</a:t>
                </a:r>
              </a:p>
              <a:p>
                <a:pPr lvl="1"/>
                <a:r>
                  <a:rPr lang="en-US" dirty="0">
                    <a:solidFill>
                      <a:srgbClr val="7030A0"/>
                    </a:solidFill>
                  </a:rPr>
                  <a:t>Married(Father(Richard), Mother(John ))</a:t>
                </a:r>
              </a:p>
              <a:p>
                <a:pPr lvl="1"/>
                <a:r>
                  <a:rPr lang="en-US" dirty="0">
                    <a:solidFill>
                      <a:srgbClr val="7030A0"/>
                    </a:solidFill>
                  </a:rPr>
                  <a:t>&gt; (Length(</a:t>
                </a:r>
                <a:r>
                  <a:rPr lang="en-US" dirty="0" err="1">
                    <a:solidFill>
                      <a:srgbClr val="7030A0"/>
                    </a:solidFill>
                  </a:rPr>
                  <a:t>LeftLegOf</a:t>
                </a:r>
                <a:r>
                  <a:rPr lang="en-US" dirty="0">
                    <a:solidFill>
                      <a:srgbClr val="7030A0"/>
                    </a:solidFill>
                  </a:rPr>
                  <a:t>(Richard)), Length(</a:t>
                </a:r>
                <a:r>
                  <a:rPr lang="en-US" dirty="0" err="1">
                    <a:solidFill>
                      <a:srgbClr val="7030A0"/>
                    </a:solidFill>
                  </a:rPr>
                  <a:t>LeftLegOf</a:t>
                </a:r>
                <a:r>
                  <a:rPr lang="en-US" dirty="0">
                    <a:solidFill>
                      <a:srgbClr val="7030A0"/>
                    </a:solidFill>
                  </a:rPr>
                  <a:t>(John)))</a:t>
                </a:r>
              </a:p>
              <a:p>
                <a:r>
                  <a:rPr lang="en-US" dirty="0"/>
                  <a:t>Complex sentences: made from atomic sentences using connectives </a:t>
                </a:r>
                <a:r>
                  <a:rPr lang="en-US" dirty="0">
                    <a:solidFill>
                      <a:srgbClr val="7030A0"/>
                    </a:solidFill>
                  </a:rPr>
                  <a:t>(</a:t>
                </a:r>
                <a14:m>
                  <m:oMath xmlns:m="http://schemas.openxmlformats.org/officeDocument/2006/math">
                    <m:r>
                      <a:rPr lang="en-US">
                        <a:solidFill>
                          <a:srgbClr val="7030A0"/>
                        </a:solidFill>
                        <a:latin typeface="Cambria Math" panose="02040503050406030204" pitchFamily="18" charset="0"/>
                      </a:rPr>
                      <m:t>¬</m:t>
                    </m:r>
                  </m:oMath>
                </a14:m>
                <a:r>
                  <a:rPr lang="en-US" dirty="0">
                    <a:solidFill>
                      <a:srgbClr val="7030A0"/>
                    </a:solidFill>
                  </a:rPr>
                  <a:t>, </a:t>
                </a:r>
                <a14:m>
                  <m:oMath xmlns:m="http://schemas.openxmlformats.org/officeDocument/2006/math">
                    <m:r>
                      <a:rPr lang="en-US" dirty="0">
                        <a:solidFill>
                          <a:srgbClr val="7030A0"/>
                        </a:solidFill>
                        <a:latin typeface="Cambria Math" panose="02040503050406030204" pitchFamily="18" charset="0"/>
                      </a:rPr>
                      <m:t>∧</m:t>
                    </m:r>
                  </m:oMath>
                </a14:m>
                <a:r>
                  <a:rPr lang="en-US" dirty="0">
                    <a:solidFill>
                      <a:srgbClr val="7030A0"/>
                    </a:solidFill>
                  </a:rPr>
                  <a:t>, </a:t>
                </a:r>
                <a14:m>
                  <m:oMath xmlns:m="http://schemas.openxmlformats.org/officeDocument/2006/math">
                    <m:r>
                      <a:rPr lang="en-US" dirty="0">
                        <a:solidFill>
                          <a:srgbClr val="7030A0"/>
                        </a:solidFill>
                        <a:latin typeface="Cambria Math" panose="02040503050406030204" pitchFamily="18" charset="0"/>
                      </a:rPr>
                      <m:t>∨</m:t>
                    </m:r>
                  </m:oMath>
                </a14:m>
                <a:r>
                  <a:rPr lang="en-US" dirty="0">
                    <a:solidFill>
                      <a:srgbClr val="7030A0"/>
                    </a:solidFill>
                  </a:rPr>
                  <a:t>, </a:t>
                </a:r>
                <a14:m>
                  <m:oMath xmlns:m="http://schemas.openxmlformats.org/officeDocument/2006/math">
                    <m:r>
                      <a:rPr lang="en-US" dirty="0">
                        <a:solidFill>
                          <a:srgbClr val="7030A0"/>
                        </a:solidFill>
                        <a:latin typeface="Cambria Math" panose="02040503050406030204" pitchFamily="18" charset="0"/>
                      </a:rPr>
                      <m:t>⇒</m:t>
                    </m:r>
                  </m:oMath>
                </a14:m>
                <a:r>
                  <a:rPr lang="en-US" dirty="0">
                    <a:solidFill>
                      <a:srgbClr val="7030A0"/>
                    </a:solidFill>
                  </a:rPr>
                  <a:t>, </a:t>
                </a:r>
                <a14:m>
                  <m:oMath xmlns:m="http://schemas.openxmlformats.org/officeDocument/2006/math">
                    <m:r>
                      <a:rPr lang="en-US" dirty="0">
                        <a:solidFill>
                          <a:srgbClr val="7030A0"/>
                        </a:solidFill>
                        <a:latin typeface="Cambria Math" panose="02040503050406030204" pitchFamily="18" charset="0"/>
                      </a:rPr>
                      <m:t>⇔</m:t>
                    </m:r>
                  </m:oMath>
                </a14:m>
                <a:r>
                  <a:rPr lang="en-US" dirty="0"/>
                  <a:t>)</a:t>
                </a:r>
              </a:p>
              <a:p>
                <a:pPr lvl="1"/>
                <a:r>
                  <a:rPr lang="en-US" dirty="0">
                    <a:solidFill>
                      <a:srgbClr val="7030A0"/>
                    </a:solidFill>
                  </a:rPr>
                  <a:t>¬Brother (</a:t>
                </a:r>
                <a:r>
                  <a:rPr lang="en-US" dirty="0" err="1">
                    <a:solidFill>
                      <a:srgbClr val="7030A0"/>
                    </a:solidFill>
                  </a:rPr>
                  <a:t>LeftLegOf</a:t>
                </a:r>
                <a:r>
                  <a:rPr lang="en-US" dirty="0">
                    <a:solidFill>
                      <a:srgbClr val="7030A0"/>
                    </a:solidFill>
                  </a:rPr>
                  <a:t>(Richard ), John)</a:t>
                </a:r>
              </a:p>
              <a:p>
                <a:pPr lvl="1"/>
                <a:r>
                  <a:rPr lang="en-US" dirty="0">
                    <a:solidFill>
                      <a:srgbClr val="7030A0"/>
                    </a:solidFill>
                  </a:rPr>
                  <a:t>Brother(Richard, John ) ∧ Brother(John, Richard )</a:t>
                </a:r>
              </a:p>
              <a:p>
                <a:pPr lvl="1"/>
                <a:r>
                  <a:rPr lang="en-US" dirty="0">
                    <a:solidFill>
                      <a:srgbClr val="7030A0"/>
                    </a:solidFill>
                  </a:rPr>
                  <a:t>King (Richard) ∨ King(John)</a:t>
                </a:r>
              </a:p>
              <a:p>
                <a:pPr lvl="1"/>
                <a:r>
                  <a:rPr lang="en-US" dirty="0">
                    <a:solidFill>
                      <a:srgbClr val="7030A0"/>
                    </a:solidFill>
                  </a:rPr>
                  <a:t>¬King(Richard) ⇒ King(John)</a:t>
                </a:r>
              </a:p>
            </p:txBody>
          </p:sp>
        </mc:Choice>
        <mc:Fallback xmlns="">
          <p:sp>
            <p:nvSpPr>
              <p:cNvPr id="3" name="Content Placeholder 2">
                <a:extLst>
                  <a:ext uri="{FF2B5EF4-FFF2-40B4-BE49-F238E27FC236}">
                    <a16:creationId xmlns:a16="http://schemas.microsoft.com/office/drawing/2014/main" id="{55A993DE-1CC3-AB40-9E82-B2C62C09389E}"/>
                  </a:ext>
                </a:extLst>
              </p:cNvPr>
              <p:cNvSpPr>
                <a:spLocks noGrp="1" noRot="1" noChangeAspect="1" noMove="1" noResize="1" noEditPoints="1" noAdjustHandles="1" noChangeArrowheads="1" noChangeShapeType="1" noTextEdit="1"/>
              </p:cNvSpPr>
              <p:nvPr>
                <p:ph idx="1"/>
              </p:nvPr>
            </p:nvSpPr>
            <p:spPr>
              <a:blipFill>
                <a:blip r:embed="rId2"/>
                <a:stretch>
                  <a:fillRect l="-1387" t="-214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B4E565B-C99F-2D44-9928-312B20371F1F}"/>
              </a:ext>
            </a:extLst>
          </p:cNvPr>
          <p:cNvSpPr>
            <a:spLocks noGrp="1"/>
          </p:cNvSpPr>
          <p:nvPr>
            <p:ph type="sldNum" sz="quarter" idx="12"/>
          </p:nvPr>
        </p:nvSpPr>
        <p:spPr/>
        <p:txBody>
          <a:bodyPr/>
          <a:lstStyle/>
          <a:p>
            <a:pPr>
              <a:defRPr/>
            </a:pPr>
            <a:fld id="{CCF77436-EC8C-4AA7-8F7E-35D67B363DD7}" type="slidenum">
              <a:rPr lang="en-US" smtClean="0"/>
              <a:pPr>
                <a:defRPr/>
              </a:pPr>
              <a:t>63</a:t>
            </a:fld>
            <a:endParaRPr lang="en-US" dirty="0"/>
          </a:p>
        </p:txBody>
      </p:sp>
    </p:spTree>
    <p:extLst>
      <p:ext uri="{BB962C8B-B14F-4D97-AF65-F5344CB8AC3E}">
        <p14:creationId xmlns:p14="http://schemas.microsoft.com/office/powerpoint/2010/main" val="261619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5E54-5233-4E45-8940-420DAD8154E0}"/>
              </a:ext>
            </a:extLst>
          </p:cNvPr>
          <p:cNvSpPr>
            <a:spLocks noGrp="1"/>
          </p:cNvSpPr>
          <p:nvPr>
            <p:ph type="title"/>
          </p:nvPr>
        </p:nvSpPr>
        <p:spPr/>
        <p:txBody>
          <a:bodyPr/>
          <a:lstStyle/>
          <a:p>
            <a:r>
              <a:rPr lang="en-US" dirty="0"/>
              <a:t>Quantifiers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37FD8E-91E9-0F48-8C83-D43BAEFD6121}"/>
                  </a:ext>
                </a:extLst>
              </p:cNvPr>
              <p:cNvSpPr>
                <a:spLocks noGrp="1"/>
              </p:cNvSpPr>
              <p:nvPr>
                <p:ph idx="1"/>
              </p:nvPr>
            </p:nvSpPr>
            <p:spPr/>
            <p:txBody>
              <a:bodyPr/>
              <a:lstStyle/>
              <a:p>
                <a:r>
                  <a:rPr lang="en-US" dirty="0"/>
                  <a:t>Universal quantification:</a:t>
                </a:r>
              </a:p>
              <a:p>
                <a:pPr lvl="1"/>
                <a:r>
                  <a:rPr lang="en-US" dirty="0"/>
                  <a:t>Every (any) president is smart: </a:t>
                </a:r>
                <a:br>
                  <a:rPr lang="en-US" dirty="0"/>
                </a:br>
                <a:r>
                  <a:rPr lang="en-US" dirty="0">
                    <a:solidFill>
                      <a:srgbClr val="7030A0"/>
                    </a:solidFill>
                  </a:rPr>
                  <a:t>∀ x President(x) </a:t>
                </a:r>
                <a14:m>
                  <m:oMath xmlns:m="http://schemas.openxmlformats.org/officeDocument/2006/math">
                    <m:r>
                      <a:rPr lang="en-US" dirty="0">
                        <a:solidFill>
                          <a:srgbClr val="7030A0"/>
                        </a:solidFill>
                        <a:latin typeface="Cambria Math" panose="02040503050406030204" pitchFamily="18" charset="0"/>
                      </a:rPr>
                      <m:t>⇒</m:t>
                    </m:r>
                    <m:r>
                      <a:rPr lang="en-US" i="1" dirty="0">
                        <a:solidFill>
                          <a:srgbClr val="7030A0"/>
                        </a:solidFill>
                        <a:latin typeface="Cambria Math" panose="02040503050406030204" pitchFamily="18" charset="0"/>
                      </a:rPr>
                      <m:t> </m:t>
                    </m:r>
                  </m:oMath>
                </a14:m>
                <a:r>
                  <a:rPr lang="en-US" dirty="0">
                    <a:solidFill>
                      <a:srgbClr val="7030A0"/>
                    </a:solidFill>
                  </a:rPr>
                  <a:t>Smart(x)</a:t>
                </a:r>
              </a:p>
              <a:p>
                <a:r>
                  <a:rPr lang="en-US" dirty="0"/>
                  <a:t>Existential quantification</a:t>
                </a:r>
              </a:p>
              <a:p>
                <a:pPr lvl="1"/>
                <a:r>
                  <a:rPr lang="en-US" dirty="0"/>
                  <a:t>Some (there exists some) president is smart: </a:t>
                </a:r>
                <a:br>
                  <a:rPr lang="en-US" dirty="0"/>
                </a:br>
                <a:r>
                  <a:rPr lang="en-US" dirty="0">
                    <a:solidFill>
                      <a:srgbClr val="7030A0"/>
                    </a:solidFill>
                  </a:rPr>
                  <a:t>∃ x President(x)</a:t>
                </a:r>
                <a14:m>
                  <m:oMath xmlns:m="http://schemas.openxmlformats.org/officeDocument/2006/math">
                    <m:r>
                      <a:rPr lang="en-US" b="0" i="0" dirty="0" smtClean="0">
                        <a:solidFill>
                          <a:srgbClr val="7030A0"/>
                        </a:solidFill>
                        <a:latin typeface="Cambria Math" panose="02040503050406030204" pitchFamily="18" charset="0"/>
                      </a:rPr>
                      <m:t> </m:t>
                    </m:r>
                    <m:r>
                      <a:rPr lang="en-US" dirty="0">
                        <a:solidFill>
                          <a:srgbClr val="7030A0"/>
                        </a:solidFill>
                        <a:latin typeface="Cambria Math" panose="02040503050406030204" pitchFamily="18" charset="0"/>
                      </a:rPr>
                      <m:t>∧</m:t>
                    </m:r>
                    <m:r>
                      <a:rPr lang="en-US" b="0" i="0" dirty="0" smtClean="0">
                        <a:solidFill>
                          <a:srgbClr val="7030A0"/>
                        </a:solidFill>
                        <a:latin typeface="Cambria Math" panose="02040503050406030204" pitchFamily="18" charset="0"/>
                      </a:rPr>
                      <m:t> </m:t>
                    </m:r>
                  </m:oMath>
                </a14:m>
                <a:r>
                  <a:rPr lang="en-US" dirty="0">
                    <a:solidFill>
                      <a:srgbClr val="7030A0"/>
                    </a:solidFill>
                  </a:rPr>
                  <a:t>Smart(x)</a:t>
                </a:r>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1237FD8E-91E9-0F48-8C83-D43BAEFD6121}"/>
                  </a:ext>
                </a:extLst>
              </p:cNvPr>
              <p:cNvSpPr>
                <a:spLocks noGrp="1" noRot="1" noChangeAspect="1" noMove="1" noResize="1" noEditPoints="1" noAdjustHandles="1" noChangeArrowheads="1" noChangeShapeType="1" noTextEdit="1"/>
              </p:cNvSpPr>
              <p:nvPr>
                <p:ph idx="1"/>
              </p:nvPr>
            </p:nvSpPr>
            <p:spPr>
              <a:blipFill>
                <a:blip r:embed="rId3"/>
                <a:stretch>
                  <a:fillRect l="-1500" t="-57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B21CBF6-32E1-A747-8377-A07213D91427}"/>
              </a:ext>
            </a:extLst>
          </p:cNvPr>
          <p:cNvSpPr>
            <a:spLocks noGrp="1"/>
          </p:cNvSpPr>
          <p:nvPr>
            <p:ph type="sldNum" sz="quarter" idx="12"/>
          </p:nvPr>
        </p:nvSpPr>
        <p:spPr/>
        <p:txBody>
          <a:bodyPr/>
          <a:lstStyle/>
          <a:p>
            <a:pPr>
              <a:defRPr/>
            </a:pPr>
            <a:fld id="{CCF77436-EC8C-4AA7-8F7E-35D67B363DD7}" type="slidenum">
              <a:rPr lang="en-US" smtClean="0"/>
              <a:pPr>
                <a:defRPr/>
              </a:pPr>
              <a:t>64</a:t>
            </a:fld>
            <a:endParaRPr lang="en-US" dirty="0"/>
          </a:p>
        </p:txBody>
      </p:sp>
    </p:spTree>
    <p:extLst>
      <p:ext uri="{BB962C8B-B14F-4D97-AF65-F5344CB8AC3E}">
        <p14:creationId xmlns:p14="http://schemas.microsoft.com/office/powerpoint/2010/main" val="25978173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321E8-6B9A-EA41-9254-D041607B34A4}"/>
              </a:ext>
            </a:extLst>
          </p:cNvPr>
          <p:cNvSpPr>
            <a:spLocks noGrp="1"/>
          </p:cNvSpPr>
          <p:nvPr>
            <p:ph type="title"/>
          </p:nvPr>
        </p:nvSpPr>
        <p:spPr/>
        <p:txBody>
          <a:bodyPr>
            <a:normAutofit/>
          </a:bodyPr>
          <a:lstStyle/>
          <a:p>
            <a:r>
              <a:rPr lang="en-US" dirty="0"/>
              <a:t>Expressing with FOL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8A612D-B908-7A4C-BCC5-2289D10D92A5}"/>
                  </a:ext>
                </a:extLst>
              </p:cNvPr>
              <p:cNvSpPr>
                <a:spLocks noGrp="1"/>
              </p:cNvSpPr>
              <p:nvPr>
                <p:ph idx="1"/>
              </p:nvPr>
            </p:nvSpPr>
            <p:spPr/>
            <p:txBody>
              <a:bodyPr>
                <a:normAutofit/>
              </a:bodyPr>
              <a:lstStyle/>
              <a:p>
                <a:r>
                  <a:rPr lang="en-US" dirty="0"/>
                  <a:t>John has two brothers, Mark and David.</a:t>
                </a:r>
              </a:p>
              <a:p>
                <a:pPr lvl="1"/>
                <a:r>
                  <a:rPr lang="en-US" dirty="0">
                    <a:solidFill>
                      <a:srgbClr val="7030A0"/>
                    </a:solidFill>
                  </a:rPr>
                  <a:t>Brother(John, Mark)</a:t>
                </a:r>
                <a14:m>
                  <m:oMath xmlns:m="http://schemas.openxmlformats.org/officeDocument/2006/math">
                    <m:r>
                      <a:rPr lang="en-US" b="0" i="0" dirty="0" smtClean="0">
                        <a:solidFill>
                          <a:srgbClr val="7030A0"/>
                        </a:solidFill>
                        <a:latin typeface="Cambria Math" panose="02040503050406030204" pitchFamily="18" charset="0"/>
                      </a:rPr>
                      <m:t> </m:t>
                    </m:r>
                    <m:r>
                      <a:rPr lang="en-US" dirty="0">
                        <a:solidFill>
                          <a:srgbClr val="7030A0"/>
                        </a:solidFill>
                        <a:latin typeface="Cambria Math" panose="02040503050406030204" pitchFamily="18" charset="0"/>
                      </a:rPr>
                      <m:t>∧</m:t>
                    </m:r>
                  </m:oMath>
                </a14:m>
                <a:r>
                  <a:rPr lang="en-US" dirty="0">
                    <a:solidFill>
                      <a:srgbClr val="7030A0"/>
                    </a:solidFill>
                  </a:rPr>
                  <a:t> Brother(John, David)</a:t>
                </a:r>
                <a14:m>
                  <m:oMath xmlns:m="http://schemas.openxmlformats.org/officeDocument/2006/math">
                    <m:r>
                      <a:rPr lang="en-US" dirty="0">
                        <a:solidFill>
                          <a:srgbClr val="7030A0"/>
                        </a:solidFill>
                        <a:latin typeface="Cambria Math" panose="02040503050406030204" pitchFamily="18" charset="0"/>
                      </a:rPr>
                      <m:t> </m:t>
                    </m:r>
                  </m:oMath>
                </a14:m>
                <a:r>
                  <a:rPr lang="en-US" dirty="0"/>
                  <a:t> </a:t>
                </a:r>
                <a:r>
                  <a:rPr lang="en-US" dirty="0">
                    <a:solidFill>
                      <a:srgbClr val="FF0000"/>
                    </a:solidFill>
                  </a:rPr>
                  <a:t>?</a:t>
                </a:r>
              </a:p>
              <a:p>
                <a:r>
                  <a:rPr lang="en-US" dirty="0"/>
                  <a:t>It only says Mark and David are John’s brothers. We need to make sure John has no other brothers.</a:t>
                </a:r>
              </a:p>
              <a:p>
                <a:pPr lvl="1"/>
                <a:r>
                  <a:rPr lang="en-US" dirty="0">
                    <a:solidFill>
                      <a:srgbClr val="7030A0"/>
                    </a:solidFill>
                  </a:rPr>
                  <a:t>Brother(John, Mark)</a:t>
                </a:r>
                <a14:m>
                  <m:oMath xmlns:m="http://schemas.openxmlformats.org/officeDocument/2006/math">
                    <m:r>
                      <a:rPr lang="en-US" dirty="0">
                        <a:solidFill>
                          <a:srgbClr val="7030A0"/>
                        </a:solidFill>
                        <a:latin typeface="Cambria Math" panose="02040503050406030204" pitchFamily="18" charset="0"/>
                      </a:rPr>
                      <m:t> ∧</m:t>
                    </m:r>
                  </m:oMath>
                </a14:m>
                <a:r>
                  <a:rPr lang="en-US" dirty="0">
                    <a:solidFill>
                      <a:srgbClr val="7030A0"/>
                    </a:solidFill>
                  </a:rPr>
                  <a:t> Brother(John, David)</a:t>
                </a:r>
                <a14:m>
                  <m:oMath xmlns:m="http://schemas.openxmlformats.org/officeDocument/2006/math">
                    <m:r>
                      <a:rPr lang="en-US" dirty="0">
                        <a:solidFill>
                          <a:srgbClr val="7030A0"/>
                        </a:solidFill>
                        <a:latin typeface="Cambria Math" panose="02040503050406030204" pitchFamily="18" charset="0"/>
                      </a:rPr>
                      <m:t> ∧</m:t>
                    </m:r>
                  </m:oMath>
                </a14:m>
                <a:r>
                  <a:rPr lang="en-US" dirty="0">
                    <a:solidFill>
                      <a:srgbClr val="7030A0"/>
                    </a:solidFill>
                  </a:rPr>
                  <a:t> (∀ x Brother(John, x)</a:t>
                </a:r>
                <a14:m>
                  <m:oMath xmlns:m="http://schemas.openxmlformats.org/officeDocument/2006/math">
                    <m:r>
                      <a:rPr lang="en-US" b="0" i="0" dirty="0" smtClean="0">
                        <a:solidFill>
                          <a:srgbClr val="7030A0"/>
                        </a:solidFill>
                        <a:latin typeface="Cambria Math" panose="02040503050406030204" pitchFamily="18" charset="0"/>
                      </a:rPr>
                      <m:t> </m:t>
                    </m:r>
                    <m:r>
                      <a:rPr lang="en-US" dirty="0">
                        <a:solidFill>
                          <a:srgbClr val="7030A0"/>
                        </a:solidFill>
                        <a:latin typeface="Cambria Math" panose="02040503050406030204" pitchFamily="18" charset="0"/>
                      </a:rPr>
                      <m:t>⇒</m:t>
                    </m:r>
                  </m:oMath>
                </a14:m>
                <a:r>
                  <a:rPr lang="en-US" dirty="0">
                    <a:solidFill>
                      <a:srgbClr val="7030A0"/>
                    </a:solidFill>
                  </a:rPr>
                  <a:t> (x = Mark </a:t>
                </a:r>
                <a14:m>
                  <m:oMath xmlns:m="http://schemas.openxmlformats.org/officeDocument/2006/math">
                    <m:r>
                      <a:rPr lang="en-US" dirty="0">
                        <a:solidFill>
                          <a:srgbClr val="7030A0"/>
                        </a:solidFill>
                        <a:latin typeface="Cambria Math" panose="02040503050406030204" pitchFamily="18" charset="0"/>
                      </a:rPr>
                      <m:t>∨</m:t>
                    </m:r>
                    <m:r>
                      <a:rPr lang="en-US" i="1" dirty="0">
                        <a:solidFill>
                          <a:srgbClr val="7030A0"/>
                        </a:solidFill>
                        <a:latin typeface="Cambria Math" panose="02040503050406030204" pitchFamily="18" charset="0"/>
                      </a:rPr>
                      <m:t> </m:t>
                    </m:r>
                  </m:oMath>
                </a14:m>
                <a:r>
                  <a:rPr lang="en-US" dirty="0">
                    <a:solidFill>
                      <a:srgbClr val="7030A0"/>
                    </a:solidFill>
                  </a:rPr>
                  <a:t>x = David)) </a:t>
                </a:r>
                <a:r>
                  <a:rPr lang="en-US" dirty="0">
                    <a:solidFill>
                      <a:srgbClr val="FF0000"/>
                    </a:solidFill>
                  </a:rPr>
                  <a:t>?</a:t>
                </a:r>
                <a:endParaRPr lang="en-US" dirty="0">
                  <a:solidFill>
                    <a:srgbClr val="7030A0"/>
                  </a:solidFill>
                </a:endParaRPr>
              </a:p>
              <a:p>
                <a:r>
                  <a:rPr lang="en-US" dirty="0"/>
                  <a:t>John might have only one brother with two names. </a:t>
                </a:r>
              </a:p>
              <a:p>
                <a:pPr lvl="1"/>
                <a:r>
                  <a:rPr lang="en-US" dirty="0">
                    <a:solidFill>
                      <a:srgbClr val="7030A0"/>
                    </a:solidFill>
                  </a:rPr>
                  <a:t>Brother(John, Mark)</a:t>
                </a:r>
                <a14:m>
                  <m:oMath xmlns:m="http://schemas.openxmlformats.org/officeDocument/2006/math">
                    <m:r>
                      <a:rPr lang="en-US" dirty="0">
                        <a:solidFill>
                          <a:srgbClr val="7030A0"/>
                        </a:solidFill>
                        <a:latin typeface="Cambria Math" panose="02040503050406030204" pitchFamily="18" charset="0"/>
                      </a:rPr>
                      <m:t> ∧</m:t>
                    </m:r>
                  </m:oMath>
                </a14:m>
                <a:r>
                  <a:rPr lang="en-US" dirty="0">
                    <a:solidFill>
                      <a:srgbClr val="7030A0"/>
                    </a:solidFill>
                  </a:rPr>
                  <a:t> Brother(John, David)</a:t>
                </a:r>
                <a14:m>
                  <m:oMath xmlns:m="http://schemas.openxmlformats.org/officeDocument/2006/math">
                    <m:r>
                      <a:rPr lang="en-US" dirty="0">
                        <a:solidFill>
                          <a:srgbClr val="7030A0"/>
                        </a:solidFill>
                        <a:latin typeface="Cambria Math" panose="02040503050406030204" pitchFamily="18" charset="0"/>
                      </a:rPr>
                      <m:t> ∧</m:t>
                    </m:r>
                  </m:oMath>
                </a14:m>
                <a:r>
                  <a:rPr lang="en-US" dirty="0">
                    <a:solidFill>
                      <a:srgbClr val="7030A0"/>
                    </a:solidFill>
                  </a:rPr>
                  <a:t> (∀ x Brother(John, x)</a:t>
                </a:r>
                <a14:m>
                  <m:oMath xmlns:m="http://schemas.openxmlformats.org/officeDocument/2006/math">
                    <m:r>
                      <a:rPr lang="en-US" dirty="0">
                        <a:solidFill>
                          <a:srgbClr val="7030A0"/>
                        </a:solidFill>
                        <a:latin typeface="Cambria Math" panose="02040503050406030204" pitchFamily="18" charset="0"/>
                      </a:rPr>
                      <m:t> ⇒</m:t>
                    </m:r>
                  </m:oMath>
                </a14:m>
                <a:r>
                  <a:rPr lang="en-US" dirty="0">
                    <a:solidFill>
                      <a:srgbClr val="7030A0"/>
                    </a:solidFill>
                  </a:rPr>
                  <a:t> (x = Mark </a:t>
                </a:r>
                <a14:m>
                  <m:oMath xmlns:m="http://schemas.openxmlformats.org/officeDocument/2006/math">
                    <m:r>
                      <a:rPr lang="en-US" dirty="0">
                        <a:solidFill>
                          <a:srgbClr val="7030A0"/>
                        </a:solidFill>
                        <a:latin typeface="Cambria Math" panose="02040503050406030204" pitchFamily="18" charset="0"/>
                      </a:rPr>
                      <m:t>∨</m:t>
                    </m:r>
                    <m:r>
                      <a:rPr lang="en-US" i="1" dirty="0">
                        <a:solidFill>
                          <a:srgbClr val="7030A0"/>
                        </a:solidFill>
                        <a:latin typeface="Cambria Math" panose="02040503050406030204" pitchFamily="18" charset="0"/>
                      </a:rPr>
                      <m:t> </m:t>
                    </m:r>
                  </m:oMath>
                </a14:m>
                <a:r>
                  <a:rPr lang="en-US" dirty="0">
                    <a:solidFill>
                      <a:srgbClr val="7030A0"/>
                    </a:solidFill>
                  </a:rPr>
                  <a:t>x = David)) </a:t>
                </a:r>
                <a14:m>
                  <m:oMath xmlns:m="http://schemas.openxmlformats.org/officeDocument/2006/math">
                    <m:r>
                      <a:rPr lang="en-US" dirty="0">
                        <a:solidFill>
                          <a:srgbClr val="7030A0"/>
                        </a:solidFill>
                        <a:latin typeface="Cambria Math" panose="02040503050406030204" pitchFamily="18" charset="0"/>
                      </a:rPr>
                      <m:t>∧</m:t>
                    </m:r>
                  </m:oMath>
                </a14:m>
                <a:r>
                  <a:rPr lang="en-US" dirty="0">
                    <a:solidFill>
                      <a:srgbClr val="7030A0"/>
                    </a:solidFill>
                  </a:rPr>
                  <a:t> (Mark ≠ David)</a:t>
                </a:r>
              </a:p>
            </p:txBody>
          </p:sp>
        </mc:Choice>
        <mc:Fallback xmlns="">
          <p:sp>
            <p:nvSpPr>
              <p:cNvPr id="3" name="Content Placeholder 2">
                <a:extLst>
                  <a:ext uri="{FF2B5EF4-FFF2-40B4-BE49-F238E27FC236}">
                    <a16:creationId xmlns:a16="http://schemas.microsoft.com/office/drawing/2014/main" id="{5B8A612D-B908-7A4C-BCC5-2289D10D92A5}"/>
                  </a:ext>
                </a:extLst>
              </p:cNvPr>
              <p:cNvSpPr>
                <a:spLocks noGrp="1" noRot="1" noChangeAspect="1" noMove="1" noResize="1" noEditPoints="1" noAdjustHandles="1" noChangeArrowheads="1" noChangeShapeType="1" noTextEdit="1"/>
              </p:cNvSpPr>
              <p:nvPr>
                <p:ph idx="1"/>
              </p:nvPr>
            </p:nvSpPr>
            <p:spPr>
              <a:blipFill>
                <a:blip r:embed="rId2"/>
                <a:stretch>
                  <a:fillRect l="-1503" t="-7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D861161-FBC1-B545-AB1F-D06C0A215A56}"/>
              </a:ext>
            </a:extLst>
          </p:cNvPr>
          <p:cNvSpPr>
            <a:spLocks noGrp="1"/>
          </p:cNvSpPr>
          <p:nvPr>
            <p:ph type="sldNum" sz="quarter" idx="12"/>
          </p:nvPr>
        </p:nvSpPr>
        <p:spPr/>
        <p:txBody>
          <a:bodyPr/>
          <a:lstStyle/>
          <a:p>
            <a:pPr>
              <a:defRPr/>
            </a:pPr>
            <a:fld id="{CCF77436-EC8C-4AA7-8F7E-35D67B363DD7}" type="slidenum">
              <a:rPr lang="en-US" smtClean="0"/>
              <a:pPr>
                <a:defRPr/>
              </a:pPr>
              <a:t>65</a:t>
            </a:fld>
            <a:endParaRPr lang="en-US" dirty="0"/>
          </a:p>
        </p:txBody>
      </p:sp>
    </p:spTree>
    <p:extLst>
      <p:ext uri="{BB962C8B-B14F-4D97-AF65-F5344CB8AC3E}">
        <p14:creationId xmlns:p14="http://schemas.microsoft.com/office/powerpoint/2010/main" val="2818294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321E8-6B9A-EA41-9254-D041607B34A4}"/>
              </a:ext>
            </a:extLst>
          </p:cNvPr>
          <p:cNvSpPr>
            <a:spLocks noGrp="1"/>
          </p:cNvSpPr>
          <p:nvPr>
            <p:ph type="title"/>
          </p:nvPr>
        </p:nvSpPr>
        <p:spPr/>
        <p:txBody>
          <a:bodyPr>
            <a:normAutofit/>
          </a:bodyPr>
          <a:lstStyle/>
          <a:p>
            <a:r>
              <a:rPr lang="en-US" dirty="0"/>
              <a:t>Fun with FOL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8A612D-B908-7A4C-BCC5-2289D10D92A5}"/>
                  </a:ext>
                </a:extLst>
              </p:cNvPr>
              <p:cNvSpPr>
                <a:spLocks noGrp="1"/>
              </p:cNvSpPr>
              <p:nvPr>
                <p:ph idx="1"/>
              </p:nvPr>
            </p:nvSpPr>
            <p:spPr/>
            <p:txBody>
              <a:bodyPr>
                <a:normAutofit lnSpcReduction="10000"/>
              </a:bodyPr>
              <a:lstStyle/>
              <a:p>
                <a:r>
                  <a:rPr lang="en-US" dirty="0"/>
                  <a:t>Brothers are siblings</a:t>
                </a:r>
              </a:p>
              <a:p>
                <a:pPr lvl="1"/>
                <a:r>
                  <a:rPr lang="en-US" dirty="0">
                    <a:solidFill>
                      <a:srgbClr val="7030A0"/>
                    </a:solidFill>
                  </a:rPr>
                  <a:t>∀ x, y Brother(x, y) </a:t>
                </a:r>
                <a14:m>
                  <m:oMath xmlns:m="http://schemas.openxmlformats.org/officeDocument/2006/math">
                    <m:r>
                      <a:rPr lang="en-US" dirty="0">
                        <a:solidFill>
                          <a:srgbClr val="7030A0"/>
                        </a:solidFill>
                        <a:latin typeface="Cambria Math" panose="02040503050406030204" pitchFamily="18" charset="0"/>
                      </a:rPr>
                      <m:t>⇒</m:t>
                    </m:r>
                    <m:r>
                      <a:rPr lang="en-US" i="1" dirty="0">
                        <a:solidFill>
                          <a:srgbClr val="7030A0"/>
                        </a:solidFill>
                        <a:latin typeface="Cambria Math" panose="02040503050406030204" pitchFamily="18" charset="0"/>
                      </a:rPr>
                      <m:t> </m:t>
                    </m:r>
                  </m:oMath>
                </a14:m>
                <a:r>
                  <a:rPr lang="en-US" dirty="0">
                    <a:solidFill>
                      <a:srgbClr val="7030A0"/>
                    </a:solidFill>
                  </a:rPr>
                  <a:t>Sibling(x, y) {∀ x, y reads: for any x and y}</a:t>
                </a:r>
              </a:p>
              <a:p>
                <a:r>
                  <a:rPr lang="en-US" dirty="0"/>
                  <a:t>“Sibling” is symmetric</a:t>
                </a:r>
              </a:p>
              <a:p>
                <a:pPr lvl="1"/>
                <a:r>
                  <a:rPr lang="en-US" dirty="0">
                    <a:solidFill>
                      <a:srgbClr val="7030A0"/>
                    </a:solidFill>
                  </a:rPr>
                  <a:t>∀ x, y Sibling(x, y) </a:t>
                </a:r>
                <a14:m>
                  <m:oMath xmlns:m="http://schemas.openxmlformats.org/officeDocument/2006/math">
                    <m:r>
                      <a:rPr lang="en-US" dirty="0">
                        <a:solidFill>
                          <a:srgbClr val="7030A0"/>
                        </a:solidFill>
                        <a:latin typeface="Cambria Math" panose="02040503050406030204" pitchFamily="18" charset="0"/>
                      </a:rPr>
                      <m:t>⇔</m:t>
                    </m:r>
                  </m:oMath>
                </a14:m>
                <a:r>
                  <a:rPr lang="en-US" dirty="0">
                    <a:solidFill>
                      <a:srgbClr val="7030A0"/>
                    </a:solidFill>
                  </a:rPr>
                  <a:t> Sibling(y, x)</a:t>
                </a:r>
              </a:p>
              <a:p>
                <a:r>
                  <a:rPr lang="en-US" dirty="0"/>
                  <a:t>One's mother is one's female parent</a:t>
                </a:r>
              </a:p>
              <a:p>
                <a:pPr lvl="1"/>
                <a:r>
                  <a:rPr lang="en-US" dirty="0">
                    <a:solidFill>
                      <a:srgbClr val="7030A0"/>
                    </a:solidFill>
                  </a:rPr>
                  <a:t>∀ x, y Mother(x, y) </a:t>
                </a:r>
                <a14:m>
                  <m:oMath xmlns:m="http://schemas.openxmlformats.org/officeDocument/2006/math">
                    <m:r>
                      <a:rPr lang="en-US" dirty="0">
                        <a:solidFill>
                          <a:srgbClr val="7030A0"/>
                        </a:solidFill>
                        <a:latin typeface="Cambria Math" panose="02040503050406030204" pitchFamily="18" charset="0"/>
                      </a:rPr>
                      <m:t>⇔</m:t>
                    </m:r>
                  </m:oMath>
                </a14:m>
                <a:r>
                  <a:rPr lang="en-US" dirty="0">
                    <a:solidFill>
                      <a:srgbClr val="7030A0"/>
                    </a:solidFill>
                  </a:rPr>
                  <a:t> (Female(x) </a:t>
                </a:r>
                <a14:m>
                  <m:oMath xmlns:m="http://schemas.openxmlformats.org/officeDocument/2006/math">
                    <m:r>
                      <a:rPr lang="en-US" dirty="0">
                        <a:solidFill>
                          <a:srgbClr val="7030A0"/>
                        </a:solidFill>
                        <a:latin typeface="Cambria Math" panose="02040503050406030204" pitchFamily="18" charset="0"/>
                      </a:rPr>
                      <m:t>∧</m:t>
                    </m:r>
                  </m:oMath>
                </a14:m>
                <a:r>
                  <a:rPr lang="en-US" dirty="0">
                    <a:solidFill>
                      <a:srgbClr val="7030A0"/>
                    </a:solidFill>
                  </a:rPr>
                  <a:t> Parent(x, y))</a:t>
                </a:r>
              </a:p>
              <a:p>
                <a:r>
                  <a:rPr lang="en-US" dirty="0"/>
                  <a:t>A first cousin is a child of a parent's sibling</a:t>
                </a:r>
              </a:p>
              <a:p>
                <a:pPr lvl="1"/>
                <a:r>
                  <a:rPr lang="en-US" dirty="0">
                    <a:solidFill>
                      <a:srgbClr val="7030A0"/>
                    </a:solidFill>
                  </a:rPr>
                  <a:t>∀ x, y FirstCousin(x, y) </a:t>
                </a:r>
                <a14:m>
                  <m:oMath xmlns:m="http://schemas.openxmlformats.org/officeDocument/2006/math">
                    <m:r>
                      <a:rPr lang="en-US" dirty="0">
                        <a:solidFill>
                          <a:srgbClr val="7030A0"/>
                        </a:solidFill>
                        <a:latin typeface="Cambria Math" panose="02040503050406030204" pitchFamily="18" charset="0"/>
                      </a:rPr>
                      <m:t>⇔</m:t>
                    </m:r>
                    <m:r>
                      <a:rPr lang="en-US" i="1" dirty="0">
                        <a:solidFill>
                          <a:srgbClr val="7030A0"/>
                        </a:solidFill>
                        <a:latin typeface="Cambria Math" panose="02040503050406030204" pitchFamily="18" charset="0"/>
                      </a:rPr>
                      <m:t> </m:t>
                    </m:r>
                  </m:oMath>
                </a14:m>
                <a:r>
                  <a:rPr lang="en-US" dirty="0">
                    <a:solidFill>
                      <a:srgbClr val="7030A0"/>
                    </a:solidFill>
                  </a:rPr>
                  <a:t>∃ p, </a:t>
                </a:r>
                <a:r>
                  <a:rPr lang="en-US" dirty="0" err="1">
                    <a:solidFill>
                      <a:srgbClr val="7030A0"/>
                    </a:solidFill>
                  </a:rPr>
                  <a:t>ps</a:t>
                </a:r>
                <a:r>
                  <a:rPr lang="en-US" dirty="0">
                    <a:solidFill>
                      <a:srgbClr val="7030A0"/>
                    </a:solidFill>
                  </a:rPr>
                  <a:t> Parent(p, x) </a:t>
                </a:r>
                <a14:m>
                  <m:oMath xmlns:m="http://schemas.openxmlformats.org/officeDocument/2006/math">
                    <m:r>
                      <a:rPr lang="en-US" dirty="0">
                        <a:solidFill>
                          <a:srgbClr val="7030A0"/>
                        </a:solidFill>
                        <a:latin typeface="Cambria Math" panose="02040503050406030204" pitchFamily="18" charset="0"/>
                      </a:rPr>
                      <m:t>∧</m:t>
                    </m:r>
                  </m:oMath>
                </a14:m>
                <a:r>
                  <a:rPr lang="en-US" dirty="0">
                    <a:solidFill>
                      <a:srgbClr val="7030A0"/>
                    </a:solidFill>
                  </a:rPr>
                  <a:t> Sibling(</a:t>
                </a:r>
                <a:r>
                  <a:rPr lang="en-US" dirty="0" err="1">
                    <a:solidFill>
                      <a:srgbClr val="7030A0"/>
                    </a:solidFill>
                  </a:rPr>
                  <a:t>ps</a:t>
                </a:r>
                <a:r>
                  <a:rPr lang="en-US" dirty="0">
                    <a:solidFill>
                      <a:srgbClr val="7030A0"/>
                    </a:solidFill>
                  </a:rPr>
                  <a:t>, p) </a:t>
                </a:r>
                <a14:m>
                  <m:oMath xmlns:m="http://schemas.openxmlformats.org/officeDocument/2006/math">
                    <m:r>
                      <a:rPr lang="en-US" dirty="0">
                        <a:solidFill>
                          <a:srgbClr val="7030A0"/>
                        </a:solidFill>
                        <a:latin typeface="Cambria Math" panose="02040503050406030204" pitchFamily="18" charset="0"/>
                      </a:rPr>
                      <m:t>∧</m:t>
                    </m:r>
                  </m:oMath>
                </a14:m>
                <a:r>
                  <a:rPr lang="en-US" dirty="0">
                    <a:solidFill>
                      <a:srgbClr val="7030A0"/>
                    </a:solidFill>
                  </a:rPr>
                  <a:t> Parent(</a:t>
                </a:r>
                <a:r>
                  <a:rPr lang="en-US" dirty="0" err="1">
                    <a:solidFill>
                      <a:srgbClr val="7030A0"/>
                    </a:solidFill>
                  </a:rPr>
                  <a:t>ps</a:t>
                </a:r>
                <a:r>
                  <a:rPr lang="en-US" dirty="0">
                    <a:solidFill>
                      <a:srgbClr val="7030A0"/>
                    </a:solidFill>
                  </a:rPr>
                  <a:t>, y)</a:t>
                </a:r>
              </a:p>
              <a:p>
                <a:endParaRPr lang="en-US" dirty="0"/>
              </a:p>
            </p:txBody>
          </p:sp>
        </mc:Choice>
        <mc:Fallback xmlns="">
          <p:sp>
            <p:nvSpPr>
              <p:cNvPr id="3" name="Content Placeholder 2">
                <a:extLst>
                  <a:ext uri="{FF2B5EF4-FFF2-40B4-BE49-F238E27FC236}">
                    <a16:creationId xmlns:a16="http://schemas.microsoft.com/office/drawing/2014/main" id="{5B8A612D-B908-7A4C-BCC5-2289D10D92A5}"/>
                  </a:ext>
                </a:extLst>
              </p:cNvPr>
              <p:cNvSpPr>
                <a:spLocks noGrp="1" noRot="1" noChangeAspect="1" noMove="1" noResize="1" noEditPoints="1" noAdjustHandles="1" noChangeArrowheads="1" noChangeShapeType="1" noTextEdit="1"/>
              </p:cNvSpPr>
              <p:nvPr>
                <p:ph idx="1"/>
              </p:nvPr>
            </p:nvSpPr>
            <p:spPr>
              <a:blipFill>
                <a:blip r:embed="rId2"/>
                <a:stretch>
                  <a:fillRect l="-1500" t="-14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D861161-FBC1-B545-AB1F-D06C0A215A56}"/>
              </a:ext>
            </a:extLst>
          </p:cNvPr>
          <p:cNvSpPr>
            <a:spLocks noGrp="1"/>
          </p:cNvSpPr>
          <p:nvPr>
            <p:ph type="sldNum" sz="quarter" idx="12"/>
          </p:nvPr>
        </p:nvSpPr>
        <p:spPr/>
        <p:txBody>
          <a:bodyPr/>
          <a:lstStyle/>
          <a:p>
            <a:pPr>
              <a:defRPr/>
            </a:pPr>
            <a:fld id="{CCF77436-EC8C-4AA7-8F7E-35D67B363DD7}" type="slidenum">
              <a:rPr lang="en-US" smtClean="0"/>
              <a:pPr>
                <a:defRPr/>
              </a:pPr>
              <a:t>66</a:t>
            </a:fld>
            <a:endParaRPr lang="en-US" dirty="0"/>
          </a:p>
        </p:txBody>
      </p:sp>
    </p:spTree>
    <p:extLst>
      <p:ext uri="{BB962C8B-B14F-4D97-AF65-F5344CB8AC3E}">
        <p14:creationId xmlns:p14="http://schemas.microsoft.com/office/powerpoint/2010/main" val="30421444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11466-D290-FE4C-AFCC-AC89A3991474}"/>
              </a:ext>
            </a:extLst>
          </p:cNvPr>
          <p:cNvSpPr>
            <a:spLocks noGrp="1"/>
          </p:cNvSpPr>
          <p:nvPr>
            <p:ph type="title"/>
          </p:nvPr>
        </p:nvSpPr>
        <p:spPr/>
        <p:txBody>
          <a:bodyPr/>
          <a:lstStyle/>
          <a:p>
            <a:r>
              <a:rPr lang="en-US" dirty="0"/>
              <a:t>Interacting with FOL KBs</a:t>
            </a:r>
          </a:p>
        </p:txBody>
      </p:sp>
      <p:sp>
        <p:nvSpPr>
          <p:cNvPr id="3" name="Content Placeholder 2">
            <a:extLst>
              <a:ext uri="{FF2B5EF4-FFF2-40B4-BE49-F238E27FC236}">
                <a16:creationId xmlns:a16="http://schemas.microsoft.com/office/drawing/2014/main" id="{FBAB595D-D38A-9D44-90D6-6911580BE3C1}"/>
              </a:ext>
            </a:extLst>
          </p:cNvPr>
          <p:cNvSpPr>
            <a:spLocks noGrp="1"/>
          </p:cNvSpPr>
          <p:nvPr>
            <p:ph idx="1"/>
          </p:nvPr>
        </p:nvSpPr>
        <p:spPr/>
        <p:txBody>
          <a:bodyPr>
            <a:normAutofit fontScale="92500"/>
          </a:bodyPr>
          <a:lstStyle/>
          <a:p>
            <a:r>
              <a:rPr lang="en-US" dirty="0"/>
              <a:t>Assertions: sentences are added to a knowledge base using </a:t>
            </a:r>
            <a:r>
              <a:rPr lang="en-US" cap="small" dirty="0">
                <a:solidFill>
                  <a:srgbClr val="7030A0"/>
                </a:solidFill>
              </a:rPr>
              <a:t>Tell</a:t>
            </a:r>
            <a:r>
              <a:rPr lang="en-US" dirty="0"/>
              <a:t>. </a:t>
            </a:r>
          </a:p>
          <a:p>
            <a:pPr lvl="1"/>
            <a:r>
              <a:rPr lang="en-US" cap="small" dirty="0">
                <a:solidFill>
                  <a:srgbClr val="7030A0"/>
                </a:solidFill>
              </a:rPr>
              <a:t>Tell</a:t>
            </a:r>
            <a:r>
              <a:rPr lang="en-US" dirty="0">
                <a:solidFill>
                  <a:srgbClr val="7030A0"/>
                </a:solidFill>
              </a:rPr>
              <a:t>(King(John))  {“john </a:t>
            </a:r>
            <a:r>
              <a:rPr lang="en-US" i="1" dirty="0">
                <a:solidFill>
                  <a:srgbClr val="7030A0"/>
                </a:solidFill>
              </a:rPr>
              <a:t>is king”}</a:t>
            </a:r>
            <a:endParaRPr lang="en-US" dirty="0">
              <a:solidFill>
                <a:srgbClr val="7030A0"/>
              </a:solidFill>
            </a:endParaRPr>
          </a:p>
          <a:p>
            <a:pPr lvl="1"/>
            <a:r>
              <a:rPr lang="en-US" cap="small" dirty="0">
                <a:solidFill>
                  <a:srgbClr val="7030A0"/>
                </a:solidFill>
              </a:rPr>
              <a:t>Tell</a:t>
            </a:r>
            <a:r>
              <a:rPr lang="en-US" dirty="0">
                <a:solidFill>
                  <a:srgbClr val="7030A0"/>
                </a:solidFill>
              </a:rPr>
              <a:t>(Person(Richard)) {“Richard </a:t>
            </a:r>
            <a:r>
              <a:rPr lang="en-US" i="1" dirty="0">
                <a:solidFill>
                  <a:srgbClr val="7030A0"/>
                </a:solidFill>
              </a:rPr>
              <a:t>is a person</a:t>
            </a:r>
            <a:r>
              <a:rPr lang="en-US" dirty="0">
                <a:solidFill>
                  <a:srgbClr val="7030A0"/>
                </a:solidFill>
              </a:rPr>
              <a:t>”}</a:t>
            </a:r>
          </a:p>
          <a:p>
            <a:pPr lvl="1"/>
            <a:r>
              <a:rPr lang="en-US" cap="small" dirty="0">
                <a:solidFill>
                  <a:srgbClr val="7030A0"/>
                </a:solidFill>
              </a:rPr>
              <a:t>Tell</a:t>
            </a:r>
            <a:r>
              <a:rPr lang="en-US" dirty="0">
                <a:solidFill>
                  <a:srgbClr val="7030A0"/>
                </a:solidFill>
              </a:rPr>
              <a:t>(∀ x King(x) ⇒ Person(x)) {“for any x, x is a king, then the king is a person”}</a:t>
            </a:r>
          </a:p>
          <a:p>
            <a:r>
              <a:rPr lang="en-US" dirty="0"/>
              <a:t>Queries/goals: we can ask questions of the knowledge base using </a:t>
            </a:r>
            <a:r>
              <a:rPr lang="en-US" cap="small" dirty="0">
                <a:solidFill>
                  <a:srgbClr val="7030A0"/>
                </a:solidFill>
              </a:rPr>
              <a:t>Ask</a:t>
            </a:r>
            <a:r>
              <a:rPr lang="en-US" dirty="0"/>
              <a:t>. </a:t>
            </a:r>
          </a:p>
          <a:p>
            <a:pPr lvl="1"/>
            <a:r>
              <a:rPr lang="en-US" cap="small" dirty="0">
                <a:solidFill>
                  <a:srgbClr val="7030A0"/>
                </a:solidFill>
              </a:rPr>
              <a:t>Ask</a:t>
            </a:r>
            <a:r>
              <a:rPr lang="en-US" dirty="0">
                <a:solidFill>
                  <a:srgbClr val="7030A0"/>
                </a:solidFill>
              </a:rPr>
              <a:t>(King(John))</a:t>
            </a:r>
            <a:r>
              <a:rPr lang="en-US" dirty="0"/>
              <a:t>: return </a:t>
            </a:r>
            <a:r>
              <a:rPr lang="en-US" dirty="0">
                <a:solidFill>
                  <a:srgbClr val="7030A0"/>
                </a:solidFill>
              </a:rPr>
              <a:t>True</a:t>
            </a:r>
          </a:p>
          <a:p>
            <a:pPr lvl="1"/>
            <a:r>
              <a:rPr lang="en-US" cap="small" dirty="0" err="1">
                <a:solidFill>
                  <a:srgbClr val="7030A0"/>
                </a:solidFill>
              </a:rPr>
              <a:t>AskVars</a:t>
            </a:r>
            <a:r>
              <a:rPr lang="en-US" dirty="0">
                <a:solidFill>
                  <a:srgbClr val="7030A0"/>
                </a:solidFill>
              </a:rPr>
              <a:t>(Person(x))</a:t>
            </a:r>
            <a:r>
              <a:rPr lang="en-US" dirty="0"/>
              <a:t>: return a substitution or binding list </a:t>
            </a:r>
            <a:r>
              <a:rPr lang="en-US" dirty="0">
                <a:solidFill>
                  <a:srgbClr val="7030A0"/>
                </a:solidFill>
              </a:rPr>
              <a:t>{x/John} and {x/Richard}</a:t>
            </a:r>
            <a:r>
              <a:rPr lang="en-US" dirty="0"/>
              <a:t>.</a:t>
            </a:r>
          </a:p>
        </p:txBody>
      </p:sp>
      <p:sp>
        <p:nvSpPr>
          <p:cNvPr id="4" name="Slide Number Placeholder 3">
            <a:extLst>
              <a:ext uri="{FF2B5EF4-FFF2-40B4-BE49-F238E27FC236}">
                <a16:creationId xmlns:a16="http://schemas.microsoft.com/office/drawing/2014/main" id="{8C8D23C8-BC8D-5640-970C-630C61EF724D}"/>
              </a:ext>
            </a:extLst>
          </p:cNvPr>
          <p:cNvSpPr>
            <a:spLocks noGrp="1"/>
          </p:cNvSpPr>
          <p:nvPr>
            <p:ph type="sldNum" sz="quarter" idx="12"/>
          </p:nvPr>
        </p:nvSpPr>
        <p:spPr/>
        <p:txBody>
          <a:bodyPr/>
          <a:lstStyle/>
          <a:p>
            <a:fld id="{CCF77436-EC8C-4AA7-8F7E-35D67B363DD7}" type="slidenum">
              <a:rPr lang="en-US" smtClean="0"/>
              <a:pPr/>
              <a:t>67</a:t>
            </a:fld>
            <a:endParaRPr lang="en-US" dirty="0"/>
          </a:p>
        </p:txBody>
      </p:sp>
    </p:spTree>
    <p:extLst>
      <p:ext uri="{BB962C8B-B14F-4D97-AF65-F5344CB8AC3E}">
        <p14:creationId xmlns:p14="http://schemas.microsoft.com/office/powerpoint/2010/main" val="377133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B44D-FFBE-4FD4-8E8A-DE2C03432B3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1B1ECAA-DA4F-459A-ACC6-91BD68861CAD}"/>
              </a:ext>
            </a:extLst>
          </p:cNvPr>
          <p:cNvSpPr>
            <a:spLocks noGrp="1"/>
          </p:cNvSpPr>
          <p:nvPr>
            <p:ph idx="1"/>
          </p:nvPr>
        </p:nvSpPr>
        <p:spPr/>
        <p:txBody>
          <a:bodyPr/>
          <a:lstStyle/>
          <a:p>
            <a:r>
              <a:rPr lang="en-US" dirty="0"/>
              <a:t>Knowledge-based Agents</a:t>
            </a:r>
          </a:p>
          <a:p>
            <a:r>
              <a:rPr lang="en-US" dirty="0"/>
              <a:t>Propositional Logic</a:t>
            </a:r>
          </a:p>
          <a:p>
            <a:pPr lvl="1"/>
            <a:r>
              <a:rPr lang="en-US" dirty="0"/>
              <a:t>Basics</a:t>
            </a:r>
          </a:p>
        </p:txBody>
      </p:sp>
      <p:sp>
        <p:nvSpPr>
          <p:cNvPr id="4" name="Slide Number Placeholder 3">
            <a:extLst>
              <a:ext uri="{FF2B5EF4-FFF2-40B4-BE49-F238E27FC236}">
                <a16:creationId xmlns:a16="http://schemas.microsoft.com/office/drawing/2014/main" id="{3ACD25EB-491A-45A0-937D-B76D9C098DBA}"/>
              </a:ext>
            </a:extLst>
          </p:cNvPr>
          <p:cNvSpPr>
            <a:spLocks noGrp="1"/>
          </p:cNvSpPr>
          <p:nvPr>
            <p:ph type="sldNum" sz="quarter" idx="12"/>
          </p:nvPr>
        </p:nvSpPr>
        <p:spPr/>
        <p:txBody>
          <a:bodyPr/>
          <a:lstStyle/>
          <a:p>
            <a:pPr>
              <a:defRPr/>
            </a:pPr>
            <a:fld id="{CCF77436-EC8C-4AA7-8F7E-35D67B363DD7}" type="slidenum">
              <a:rPr lang="en-US" smtClean="0"/>
              <a:pPr>
                <a:defRPr/>
              </a:pPr>
              <a:t>7</a:t>
            </a:fld>
            <a:endParaRPr lang="en-US" dirty="0"/>
          </a:p>
        </p:txBody>
      </p:sp>
    </p:spTree>
    <p:extLst>
      <p:ext uri="{BB962C8B-B14F-4D97-AF65-F5344CB8AC3E}">
        <p14:creationId xmlns:p14="http://schemas.microsoft.com/office/powerpoint/2010/main" val="2373049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9207-1FC4-8342-852E-0FAFB5ADEBA7}"/>
              </a:ext>
            </a:extLst>
          </p:cNvPr>
          <p:cNvSpPr>
            <a:spLocks noGrp="1"/>
          </p:cNvSpPr>
          <p:nvPr>
            <p:ph type="title"/>
          </p:nvPr>
        </p:nvSpPr>
        <p:spPr/>
        <p:txBody>
          <a:bodyPr/>
          <a:lstStyle/>
          <a:p>
            <a:r>
              <a:rPr lang="en-US" dirty="0"/>
              <a:t>Propositional Logic: Syntax</a:t>
            </a:r>
          </a:p>
        </p:txBody>
      </p:sp>
      <p:sp>
        <p:nvSpPr>
          <p:cNvPr id="3" name="Content Placeholder 2">
            <a:extLst>
              <a:ext uri="{FF2B5EF4-FFF2-40B4-BE49-F238E27FC236}">
                <a16:creationId xmlns:a16="http://schemas.microsoft.com/office/drawing/2014/main" id="{B47EED32-F9C3-D747-BEB1-7C219C2D31BB}"/>
              </a:ext>
            </a:extLst>
          </p:cNvPr>
          <p:cNvSpPr>
            <a:spLocks noGrp="1"/>
          </p:cNvSpPr>
          <p:nvPr>
            <p:ph sz="half" idx="1"/>
          </p:nvPr>
        </p:nvSpPr>
        <p:spPr/>
        <p:txBody>
          <a:bodyPr>
            <a:normAutofit/>
          </a:bodyPr>
          <a:lstStyle/>
          <a:p>
            <a:r>
              <a:rPr lang="en-US" dirty="0"/>
              <a:t>Boolean proposition symbol:</a:t>
            </a:r>
          </a:p>
          <a:p>
            <a:pPr lvl="1"/>
            <a:r>
              <a:rPr lang="en-US" dirty="0"/>
              <a:t>P </a:t>
            </a:r>
          </a:p>
          <a:p>
            <a:pPr lvl="1"/>
            <a:r>
              <a:rPr lang="en-US" dirty="0"/>
              <a:t>Q</a:t>
            </a:r>
          </a:p>
          <a:p>
            <a:r>
              <a:rPr lang="en-US" dirty="0"/>
              <a:t>Logical connectives:</a:t>
            </a:r>
          </a:p>
        </p:txBody>
      </p:sp>
      <p:sp>
        <p:nvSpPr>
          <p:cNvPr id="5" name="Content Placeholder 4">
            <a:extLst>
              <a:ext uri="{FF2B5EF4-FFF2-40B4-BE49-F238E27FC236}">
                <a16:creationId xmlns:a16="http://schemas.microsoft.com/office/drawing/2014/main" id="{8BF3235D-A32E-6542-ACD2-EF22AB3A2315}"/>
              </a:ext>
            </a:extLst>
          </p:cNvPr>
          <p:cNvSpPr>
            <a:spLocks noGrp="1"/>
          </p:cNvSpPr>
          <p:nvPr>
            <p:ph sz="half" idx="2"/>
          </p:nvPr>
        </p:nvSpPr>
        <p:spPr/>
        <p:txBody>
          <a:bodyPr/>
          <a:lstStyle/>
          <a:p>
            <a:r>
              <a:rPr lang="en-US" dirty="0"/>
              <a:t>The atomic sentences consist of a single Boolean proposition symbol. </a:t>
            </a:r>
          </a:p>
          <a:p>
            <a:r>
              <a:rPr lang="en-US" dirty="0"/>
              <a:t>Complex sentences are constructed from atomic sentences, using parentheses and logical connectives.</a:t>
            </a:r>
          </a:p>
          <a:p>
            <a:endParaRPr lang="en-US" dirty="0"/>
          </a:p>
          <a:p>
            <a:endParaRPr lang="en-US" dirty="0"/>
          </a:p>
        </p:txBody>
      </p:sp>
      <p:sp>
        <p:nvSpPr>
          <p:cNvPr id="4" name="Slide Number Placeholder 3">
            <a:extLst>
              <a:ext uri="{FF2B5EF4-FFF2-40B4-BE49-F238E27FC236}">
                <a16:creationId xmlns:a16="http://schemas.microsoft.com/office/drawing/2014/main" id="{DAB3E6EE-B9E0-4F4A-9F94-4C004CB727AF}"/>
              </a:ext>
            </a:extLst>
          </p:cNvPr>
          <p:cNvSpPr>
            <a:spLocks noGrp="1"/>
          </p:cNvSpPr>
          <p:nvPr>
            <p:ph type="sldNum" sz="quarter" idx="12"/>
          </p:nvPr>
        </p:nvSpPr>
        <p:spPr/>
        <p:txBody>
          <a:bodyPr/>
          <a:lstStyle/>
          <a:p>
            <a:fld id="{CCF77436-EC8C-4AA7-8F7E-35D67B363DD7}" type="slidenum">
              <a:rPr lang="en-US" smtClean="0"/>
              <a:pPr/>
              <a:t>8</a:t>
            </a:fld>
            <a:endParaRPr lang="en-US" dirty="0"/>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95ECEDA3-624D-48E7-8EDD-B8924487C5A7}"/>
                  </a:ext>
                </a:extLst>
              </p:cNvPr>
              <p:cNvGraphicFramePr>
                <a:graphicFrameLocks noGrp="1"/>
              </p:cNvGraphicFramePr>
              <p:nvPr>
                <p:extLst>
                  <p:ext uri="{D42A27DB-BD31-4B8C-83A1-F6EECF244321}">
                    <p14:modId xmlns:p14="http://schemas.microsoft.com/office/powerpoint/2010/main" val="3015011915"/>
                  </p:ext>
                </p:extLst>
              </p:nvPr>
            </p:nvGraphicFramePr>
            <p:xfrm>
              <a:off x="914400" y="3733800"/>
              <a:ext cx="2940241" cy="2286000"/>
            </p:xfrm>
            <a:graphic>
              <a:graphicData uri="http://schemas.openxmlformats.org/drawingml/2006/table">
                <a:tbl>
                  <a:tblPr bandRow="1">
                    <a:tableStyleId>{93296810-A885-4BE3-A3E7-6D5BEEA58F35}</a:tableStyleId>
                  </a:tblPr>
                  <a:tblGrid>
                    <a:gridCol w="1871028">
                      <a:extLst>
                        <a:ext uri="{9D8B030D-6E8A-4147-A177-3AD203B41FA5}">
                          <a16:colId xmlns:a16="http://schemas.microsoft.com/office/drawing/2014/main" val="703348750"/>
                        </a:ext>
                      </a:extLst>
                    </a:gridCol>
                    <a:gridCol w="1069213">
                      <a:extLst>
                        <a:ext uri="{9D8B030D-6E8A-4147-A177-3AD203B41FA5}">
                          <a16:colId xmlns:a16="http://schemas.microsoft.com/office/drawing/2014/main" val="2212079750"/>
                        </a:ext>
                      </a:extLst>
                    </a:gridCol>
                  </a:tblGrid>
                  <a:tr h="381000">
                    <a:tc>
                      <a:txBody>
                        <a:bodyPr/>
                        <a:lstStyle/>
                        <a:p>
                          <a:pPr algn="l"/>
                          <a:r>
                            <a:rPr lang="en-US" sz="2400" dirty="0">
                              <a:latin typeface="Candara" panose="020E0502030303020204" pitchFamily="34" charset="0"/>
                              <a:cs typeface="Calibri" panose="020F0502020204030204" pitchFamily="34" charset="0"/>
                            </a:rPr>
                            <a:t>Negation</a:t>
                          </a:r>
                        </a:p>
                      </a:txBody>
                      <a:tcPr/>
                    </a:tc>
                    <a:tc>
                      <a:txBody>
                        <a:bodyPr/>
                        <a:lstStyle/>
                        <a:p>
                          <a:pPr algn="l"/>
                          <a14:m>
                            <m:oMathPara xmlns:m="http://schemas.openxmlformats.org/officeDocument/2006/math">
                              <m:oMathParaPr>
                                <m:jc m:val="left"/>
                              </m:oMathParaPr>
                              <m:oMath xmlns:m="http://schemas.openxmlformats.org/officeDocument/2006/math">
                                <m:r>
                                  <a:rPr lang="en-US" sz="2400" smtClean="0">
                                    <a:solidFill>
                                      <a:srgbClr val="7030A0"/>
                                    </a:solidFill>
                                    <a:latin typeface="Cambria Math" panose="02040503050406030204" pitchFamily="18" charset="0"/>
                                  </a:rPr>
                                  <m:t>¬</m:t>
                                </m:r>
                                <m:r>
                                  <m:rPr>
                                    <m:sty m:val="p"/>
                                  </m:rPr>
                                  <a:rPr lang="en-US" sz="2400" dirty="0">
                                    <a:solidFill>
                                      <a:srgbClr val="7030A0"/>
                                    </a:solidFill>
                                    <a:latin typeface="Cambria Math" panose="02040503050406030204" pitchFamily="18" charset="0"/>
                                    <a:ea typeface="Cambria Math" panose="02040503050406030204" pitchFamily="18" charset="0"/>
                                  </a:rPr>
                                  <m:t>P</m:t>
                                </m:r>
                              </m:oMath>
                            </m:oMathPara>
                          </a14:m>
                          <a:endParaRPr lang="en-US" sz="2400" dirty="0">
                            <a:latin typeface="Candara" panose="020E0502030303020204" pitchFamily="34" charset="0"/>
                            <a:cs typeface="Calibri" panose="020F0502020204030204" pitchFamily="34" charset="0"/>
                          </a:endParaRPr>
                        </a:p>
                      </a:txBody>
                      <a:tcPr/>
                    </a:tc>
                    <a:extLst>
                      <a:ext uri="{0D108BD9-81ED-4DB2-BD59-A6C34878D82A}">
                        <a16:rowId xmlns:a16="http://schemas.microsoft.com/office/drawing/2014/main" val="350344891"/>
                      </a:ext>
                    </a:extLst>
                  </a:tr>
                  <a:tr h="381000">
                    <a:tc>
                      <a:txBody>
                        <a:bodyPr/>
                        <a:lstStyle/>
                        <a:p>
                          <a:pPr algn="l"/>
                          <a:r>
                            <a:rPr lang="en-US" sz="2400" dirty="0">
                              <a:latin typeface="Candara" panose="020E0502030303020204" pitchFamily="34" charset="0"/>
                              <a:cs typeface="Calibri" panose="020F0502020204030204" pitchFamily="34" charset="0"/>
                            </a:rPr>
                            <a:t>Conjunction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sz="2400" dirty="0" smtClean="0">
                                  <a:solidFill>
                                    <a:srgbClr val="7030A0"/>
                                  </a:solidFill>
                                  <a:latin typeface="Cambria Math" panose="02040503050406030204" pitchFamily="18" charset="0"/>
                                  <a:ea typeface="Cambria Math" panose="02040503050406030204" pitchFamily="18" charset="0"/>
                                </a:rPr>
                                <m:t>P</m:t>
                              </m:r>
                            </m:oMath>
                          </a14:m>
                          <a:r>
                            <a:rPr lang="en-US" sz="24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a:rPr lang="en-US" sz="2400" dirty="0">
                                  <a:solidFill>
                                    <a:srgbClr val="7030A0"/>
                                  </a:solidFill>
                                  <a:latin typeface="Cambria Math" panose="02040503050406030204" pitchFamily="18" charset="0"/>
                                </a:rPr>
                                <m:t>∧</m:t>
                              </m:r>
                            </m:oMath>
                          </a14:m>
                          <a:r>
                            <a:rPr lang="en-US" sz="24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m:rPr>
                                  <m:sty m:val="p"/>
                                </m:rPr>
                                <a:rPr lang="en-US" sz="2400" dirty="0">
                                  <a:solidFill>
                                    <a:srgbClr val="7030A0"/>
                                  </a:solidFill>
                                  <a:latin typeface="Cambria Math" panose="02040503050406030204" pitchFamily="18" charset="0"/>
                                </a:rPr>
                                <m:t>Q</m:t>
                              </m:r>
                            </m:oMath>
                          </a14:m>
                          <a:endParaRPr lang="en-US" sz="2400" dirty="0">
                            <a:solidFill>
                              <a:srgbClr val="7030A0"/>
                            </a:solidFill>
                            <a:latin typeface="Candara" panose="020E0502030303020204" pitchFamily="34" charset="0"/>
                            <a:cs typeface="Calibri" panose="020F0502020204030204" pitchFamily="34" charset="0"/>
                          </a:endParaRPr>
                        </a:p>
                      </a:txBody>
                      <a:tcPr/>
                    </a:tc>
                    <a:extLst>
                      <a:ext uri="{0D108BD9-81ED-4DB2-BD59-A6C34878D82A}">
                        <a16:rowId xmlns:a16="http://schemas.microsoft.com/office/drawing/2014/main" val="3187941286"/>
                      </a:ext>
                    </a:extLst>
                  </a:tr>
                  <a:tr h="381000">
                    <a:tc>
                      <a:txBody>
                        <a:bodyPr/>
                        <a:lstStyle/>
                        <a:p>
                          <a:pPr algn="l"/>
                          <a:r>
                            <a:rPr lang="en-US" sz="2400" dirty="0">
                              <a:latin typeface="Candara" panose="020E0502030303020204" pitchFamily="34" charset="0"/>
                              <a:cs typeface="Calibri" panose="020F0502020204030204" pitchFamily="34" charset="0"/>
                            </a:rPr>
                            <a:t>Disjunction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sz="2400" dirty="0" smtClean="0">
                                  <a:solidFill>
                                    <a:srgbClr val="7030A0"/>
                                  </a:solidFill>
                                  <a:latin typeface="Cambria Math" panose="02040503050406030204" pitchFamily="18" charset="0"/>
                                  <a:ea typeface="Cambria Math" panose="02040503050406030204" pitchFamily="18" charset="0"/>
                                </a:rPr>
                                <m:t>P</m:t>
                              </m:r>
                            </m:oMath>
                          </a14:m>
                          <a:r>
                            <a:rPr lang="en-US" sz="24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a:rPr lang="en-US" sz="2400" dirty="0" smtClean="0">
                                  <a:solidFill>
                                    <a:srgbClr val="7030A0"/>
                                  </a:solidFill>
                                  <a:latin typeface="Cambria Math" panose="02040503050406030204" pitchFamily="18" charset="0"/>
                                </a:rPr>
                                <m:t>∨</m:t>
                              </m:r>
                            </m:oMath>
                          </a14:m>
                          <a:r>
                            <a:rPr lang="en-US" sz="24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m:rPr>
                                  <m:sty m:val="p"/>
                                </m:rPr>
                                <a:rPr lang="en-US" sz="2400" dirty="0" smtClean="0">
                                  <a:solidFill>
                                    <a:srgbClr val="7030A0"/>
                                  </a:solidFill>
                                  <a:latin typeface="Cambria Math" panose="02040503050406030204" pitchFamily="18" charset="0"/>
                                </a:rPr>
                                <m:t>Q</m:t>
                              </m:r>
                            </m:oMath>
                          </a14:m>
                          <a:endParaRPr lang="en-US" sz="2400" dirty="0">
                            <a:solidFill>
                              <a:srgbClr val="7030A0"/>
                            </a:solidFill>
                            <a:latin typeface="Candara" panose="020E0502030303020204" pitchFamily="34" charset="0"/>
                            <a:cs typeface="Calibri" panose="020F0502020204030204" pitchFamily="34" charset="0"/>
                          </a:endParaRPr>
                        </a:p>
                      </a:txBody>
                      <a:tcPr/>
                    </a:tc>
                    <a:extLst>
                      <a:ext uri="{0D108BD9-81ED-4DB2-BD59-A6C34878D82A}">
                        <a16:rowId xmlns:a16="http://schemas.microsoft.com/office/drawing/2014/main" val="2742447049"/>
                      </a:ext>
                    </a:extLst>
                  </a:tr>
                  <a:tr h="381000">
                    <a:tc>
                      <a:txBody>
                        <a:bodyPr/>
                        <a:lstStyle/>
                        <a:p>
                          <a:pPr algn="l"/>
                          <a:r>
                            <a:rPr lang="en-US" sz="2400" dirty="0">
                              <a:latin typeface="Candara" panose="020E0502030303020204" pitchFamily="34" charset="0"/>
                              <a:cs typeface="Calibri" panose="020F0502020204030204" pitchFamily="34" charset="0"/>
                            </a:rPr>
                            <a:t>Implication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sz="2400" dirty="0" smtClean="0">
                                  <a:solidFill>
                                    <a:srgbClr val="7030A0"/>
                                  </a:solidFill>
                                  <a:latin typeface="Cambria Math" panose="02040503050406030204" pitchFamily="18" charset="0"/>
                                  <a:ea typeface="Cambria Math" panose="02040503050406030204" pitchFamily="18" charset="0"/>
                                </a:rPr>
                                <m:t>P</m:t>
                              </m:r>
                              <m:r>
                                <a:rPr lang="en-US" sz="2400" dirty="0" smtClean="0">
                                  <a:solidFill>
                                    <a:srgbClr val="7030A0"/>
                                  </a:solidFill>
                                  <a:latin typeface="Cambria Math" panose="02040503050406030204" pitchFamily="18" charset="0"/>
                                </a:rPr>
                                <m:t>⇒</m:t>
                              </m:r>
                            </m:oMath>
                          </a14:m>
                          <a:r>
                            <a:rPr lang="en-US" sz="24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m:rPr>
                                  <m:sty m:val="p"/>
                                </m:rPr>
                                <a:rPr lang="en-US" sz="2400" dirty="0">
                                  <a:solidFill>
                                    <a:srgbClr val="7030A0"/>
                                  </a:solidFill>
                                  <a:latin typeface="Cambria Math" panose="02040503050406030204" pitchFamily="18" charset="0"/>
                                  <a:ea typeface="Cambria Math" panose="02040503050406030204" pitchFamily="18" charset="0"/>
                                </a:rPr>
                                <m:t>Q</m:t>
                              </m:r>
                            </m:oMath>
                          </a14:m>
                          <a:endParaRPr lang="en-US" sz="2400" dirty="0">
                            <a:solidFill>
                              <a:srgbClr val="7030A0"/>
                            </a:solidFill>
                            <a:latin typeface="Candara" panose="020E0502030303020204" pitchFamily="34" charset="0"/>
                            <a:cs typeface="Calibri" panose="020F0502020204030204" pitchFamily="34" charset="0"/>
                          </a:endParaRPr>
                        </a:p>
                      </a:txBody>
                      <a:tcPr/>
                    </a:tc>
                    <a:extLst>
                      <a:ext uri="{0D108BD9-81ED-4DB2-BD59-A6C34878D82A}">
                        <a16:rowId xmlns:a16="http://schemas.microsoft.com/office/drawing/2014/main" val="582935383"/>
                      </a:ext>
                    </a:extLst>
                  </a:tr>
                  <a:tr h="381000">
                    <a:tc>
                      <a:txBody>
                        <a:bodyPr/>
                        <a:lstStyle/>
                        <a:p>
                          <a:pPr algn="l"/>
                          <a:r>
                            <a:rPr lang="en-US" sz="2400" dirty="0">
                              <a:latin typeface="Candara" panose="020E0502030303020204" pitchFamily="34" charset="0"/>
                              <a:cs typeface="Calibri" panose="020F0502020204030204" pitchFamily="34" charset="0"/>
                            </a:rPr>
                            <a:t>Biconditional</a:t>
                          </a:r>
                        </a:p>
                      </a:txBody>
                      <a:tcPr/>
                    </a:tc>
                    <a:tc>
                      <a:txBody>
                        <a:bodyPr/>
                        <a:lstStyle/>
                        <a:p>
                          <a:pPr algn="l"/>
                          <a14:m>
                            <m:oMath xmlns:m="http://schemas.openxmlformats.org/officeDocument/2006/math">
                              <m:r>
                                <m:rPr>
                                  <m:sty m:val="p"/>
                                </m:rPr>
                                <a:rPr lang="en-US" sz="2400" dirty="0" smtClean="0">
                                  <a:solidFill>
                                    <a:srgbClr val="7030A0"/>
                                  </a:solidFill>
                                  <a:latin typeface="Cambria Math" panose="02040503050406030204" pitchFamily="18" charset="0"/>
                                  <a:ea typeface="Cambria Math" panose="02040503050406030204" pitchFamily="18" charset="0"/>
                                </a:rPr>
                                <m:t>P</m:t>
                              </m:r>
                            </m:oMath>
                          </a14:m>
                          <a:r>
                            <a:rPr lang="en-US" sz="2400" baseline="-250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a:rPr lang="en-US" sz="2400" dirty="0">
                                  <a:solidFill>
                                    <a:srgbClr val="7030A0"/>
                                  </a:solidFill>
                                  <a:latin typeface="Cambria Math" panose="02040503050406030204" pitchFamily="18" charset="0"/>
                                </a:rPr>
                                <m:t>⇔</m:t>
                              </m:r>
                              <m:r>
                                <m:rPr>
                                  <m:sty m:val="p"/>
                                </m:rPr>
                                <a:rPr lang="en-US" sz="2400" dirty="0">
                                  <a:solidFill>
                                    <a:srgbClr val="7030A0"/>
                                  </a:solidFill>
                                  <a:latin typeface="Cambria Math" panose="02040503050406030204" pitchFamily="18" charset="0"/>
                                  <a:ea typeface="Cambria Math" panose="02040503050406030204" pitchFamily="18" charset="0"/>
                                </a:rPr>
                                <m:t>Q</m:t>
                              </m:r>
                            </m:oMath>
                          </a14:m>
                          <a:endParaRPr lang="en-US" sz="2400" dirty="0">
                            <a:latin typeface="Candara" panose="020E0502030303020204" pitchFamily="34" charset="0"/>
                            <a:cs typeface="Calibri" panose="020F0502020204030204" pitchFamily="34" charset="0"/>
                          </a:endParaRPr>
                        </a:p>
                      </a:txBody>
                      <a:tcPr/>
                    </a:tc>
                    <a:extLst>
                      <a:ext uri="{0D108BD9-81ED-4DB2-BD59-A6C34878D82A}">
                        <a16:rowId xmlns:a16="http://schemas.microsoft.com/office/drawing/2014/main" val="2493763280"/>
                      </a:ext>
                    </a:extLst>
                  </a:tr>
                </a:tbl>
              </a:graphicData>
            </a:graphic>
          </p:graphicFrame>
        </mc:Choice>
        <mc:Fallback xmlns="">
          <p:graphicFrame>
            <p:nvGraphicFramePr>
              <p:cNvPr id="6" name="Table 5">
                <a:extLst>
                  <a:ext uri="{FF2B5EF4-FFF2-40B4-BE49-F238E27FC236}">
                    <a16:creationId xmlns:a16="http://schemas.microsoft.com/office/drawing/2014/main" id="{95ECEDA3-624D-48E7-8EDD-B8924487C5A7}"/>
                  </a:ext>
                </a:extLst>
              </p:cNvPr>
              <p:cNvGraphicFramePr>
                <a:graphicFrameLocks noGrp="1"/>
              </p:cNvGraphicFramePr>
              <p:nvPr>
                <p:extLst>
                  <p:ext uri="{D42A27DB-BD31-4B8C-83A1-F6EECF244321}">
                    <p14:modId xmlns:p14="http://schemas.microsoft.com/office/powerpoint/2010/main" val="3015011915"/>
                  </p:ext>
                </p:extLst>
              </p:nvPr>
            </p:nvGraphicFramePr>
            <p:xfrm>
              <a:off x="914400" y="3733800"/>
              <a:ext cx="2940241" cy="2286000"/>
            </p:xfrm>
            <a:graphic>
              <a:graphicData uri="http://schemas.openxmlformats.org/drawingml/2006/table">
                <a:tbl>
                  <a:tblPr bandRow="1">
                    <a:tableStyleId>{93296810-A885-4BE3-A3E7-6D5BEEA58F35}</a:tableStyleId>
                  </a:tblPr>
                  <a:tblGrid>
                    <a:gridCol w="1871028">
                      <a:extLst>
                        <a:ext uri="{9D8B030D-6E8A-4147-A177-3AD203B41FA5}">
                          <a16:colId xmlns:a16="http://schemas.microsoft.com/office/drawing/2014/main" val="703348750"/>
                        </a:ext>
                      </a:extLst>
                    </a:gridCol>
                    <a:gridCol w="1069213">
                      <a:extLst>
                        <a:ext uri="{9D8B030D-6E8A-4147-A177-3AD203B41FA5}">
                          <a16:colId xmlns:a16="http://schemas.microsoft.com/office/drawing/2014/main" val="2212079750"/>
                        </a:ext>
                      </a:extLst>
                    </a:gridCol>
                  </a:tblGrid>
                  <a:tr h="457200">
                    <a:tc>
                      <a:txBody>
                        <a:bodyPr/>
                        <a:lstStyle/>
                        <a:p>
                          <a:pPr algn="l"/>
                          <a:r>
                            <a:rPr lang="en-US" sz="2400" dirty="0">
                              <a:latin typeface="Candara" panose="020E0502030303020204" pitchFamily="34" charset="0"/>
                              <a:cs typeface="Calibri" panose="020F0502020204030204" pitchFamily="34" charset="0"/>
                            </a:rPr>
                            <a:t>Negation</a:t>
                          </a:r>
                        </a:p>
                      </a:txBody>
                      <a:tcPr/>
                    </a:tc>
                    <a:tc>
                      <a:txBody>
                        <a:bodyPr/>
                        <a:lstStyle/>
                        <a:p>
                          <a:endParaRPr lang="en-US"/>
                        </a:p>
                      </a:txBody>
                      <a:tcPr>
                        <a:blipFill>
                          <a:blip r:embed="rId3"/>
                          <a:stretch>
                            <a:fillRect l="-177381" t="-13889" r="-1190" b="-430556"/>
                          </a:stretch>
                        </a:blipFill>
                      </a:tcPr>
                    </a:tc>
                    <a:extLst>
                      <a:ext uri="{0D108BD9-81ED-4DB2-BD59-A6C34878D82A}">
                        <a16:rowId xmlns:a16="http://schemas.microsoft.com/office/drawing/2014/main" val="350344891"/>
                      </a:ext>
                    </a:extLst>
                  </a:tr>
                  <a:tr h="457200">
                    <a:tc>
                      <a:txBody>
                        <a:bodyPr/>
                        <a:lstStyle/>
                        <a:p>
                          <a:pPr algn="l"/>
                          <a:r>
                            <a:rPr lang="en-US" sz="2400" dirty="0">
                              <a:latin typeface="Candara" panose="020E0502030303020204" pitchFamily="34" charset="0"/>
                              <a:cs typeface="Calibri" panose="020F0502020204030204" pitchFamily="34" charset="0"/>
                            </a:rPr>
                            <a:t>Conjunction</a:t>
                          </a:r>
                        </a:p>
                      </a:txBody>
                      <a:tcPr/>
                    </a:tc>
                    <a:tc>
                      <a:txBody>
                        <a:bodyPr/>
                        <a:lstStyle/>
                        <a:p>
                          <a:endParaRPr lang="en-US"/>
                        </a:p>
                      </a:txBody>
                      <a:tcPr>
                        <a:blipFill>
                          <a:blip r:embed="rId3"/>
                          <a:stretch>
                            <a:fillRect l="-177381" t="-113889" r="-1190" b="-330556"/>
                          </a:stretch>
                        </a:blipFill>
                      </a:tcPr>
                    </a:tc>
                    <a:extLst>
                      <a:ext uri="{0D108BD9-81ED-4DB2-BD59-A6C34878D82A}">
                        <a16:rowId xmlns:a16="http://schemas.microsoft.com/office/drawing/2014/main" val="3187941286"/>
                      </a:ext>
                    </a:extLst>
                  </a:tr>
                  <a:tr h="457200">
                    <a:tc>
                      <a:txBody>
                        <a:bodyPr/>
                        <a:lstStyle/>
                        <a:p>
                          <a:pPr algn="l"/>
                          <a:r>
                            <a:rPr lang="en-US" sz="2400" dirty="0">
                              <a:latin typeface="Candara" panose="020E0502030303020204" pitchFamily="34" charset="0"/>
                              <a:cs typeface="Calibri" panose="020F0502020204030204" pitchFamily="34" charset="0"/>
                            </a:rPr>
                            <a:t>Disjunction</a:t>
                          </a:r>
                        </a:p>
                      </a:txBody>
                      <a:tcPr/>
                    </a:tc>
                    <a:tc>
                      <a:txBody>
                        <a:bodyPr/>
                        <a:lstStyle/>
                        <a:p>
                          <a:endParaRPr lang="en-US"/>
                        </a:p>
                      </a:txBody>
                      <a:tcPr>
                        <a:blipFill>
                          <a:blip r:embed="rId3"/>
                          <a:stretch>
                            <a:fillRect l="-177381" t="-213889" r="-1190" b="-230556"/>
                          </a:stretch>
                        </a:blipFill>
                      </a:tcPr>
                    </a:tc>
                    <a:extLst>
                      <a:ext uri="{0D108BD9-81ED-4DB2-BD59-A6C34878D82A}">
                        <a16:rowId xmlns:a16="http://schemas.microsoft.com/office/drawing/2014/main" val="2742447049"/>
                      </a:ext>
                    </a:extLst>
                  </a:tr>
                  <a:tr h="457200">
                    <a:tc>
                      <a:txBody>
                        <a:bodyPr/>
                        <a:lstStyle/>
                        <a:p>
                          <a:pPr algn="l"/>
                          <a:r>
                            <a:rPr lang="en-US" sz="2400" dirty="0">
                              <a:latin typeface="Candara" panose="020E0502030303020204" pitchFamily="34" charset="0"/>
                              <a:cs typeface="Calibri" panose="020F0502020204030204" pitchFamily="34" charset="0"/>
                            </a:rPr>
                            <a:t>Implication</a:t>
                          </a:r>
                        </a:p>
                      </a:txBody>
                      <a:tcPr/>
                    </a:tc>
                    <a:tc>
                      <a:txBody>
                        <a:bodyPr/>
                        <a:lstStyle/>
                        <a:p>
                          <a:endParaRPr lang="en-US"/>
                        </a:p>
                      </a:txBody>
                      <a:tcPr>
                        <a:blipFill>
                          <a:blip r:embed="rId3"/>
                          <a:stretch>
                            <a:fillRect l="-177381" t="-313889" r="-1190" b="-130556"/>
                          </a:stretch>
                        </a:blipFill>
                      </a:tcPr>
                    </a:tc>
                    <a:extLst>
                      <a:ext uri="{0D108BD9-81ED-4DB2-BD59-A6C34878D82A}">
                        <a16:rowId xmlns:a16="http://schemas.microsoft.com/office/drawing/2014/main" val="582935383"/>
                      </a:ext>
                    </a:extLst>
                  </a:tr>
                  <a:tr h="457200">
                    <a:tc>
                      <a:txBody>
                        <a:bodyPr/>
                        <a:lstStyle/>
                        <a:p>
                          <a:pPr algn="l"/>
                          <a:r>
                            <a:rPr lang="en-US" sz="2400" dirty="0">
                              <a:latin typeface="Candara" panose="020E0502030303020204" pitchFamily="34" charset="0"/>
                              <a:cs typeface="Calibri" panose="020F0502020204030204" pitchFamily="34" charset="0"/>
                            </a:rPr>
                            <a:t>Biconditional</a:t>
                          </a:r>
                        </a:p>
                      </a:txBody>
                      <a:tcPr/>
                    </a:tc>
                    <a:tc>
                      <a:txBody>
                        <a:bodyPr/>
                        <a:lstStyle/>
                        <a:p>
                          <a:endParaRPr lang="en-US"/>
                        </a:p>
                      </a:txBody>
                      <a:tcPr>
                        <a:blipFill>
                          <a:blip r:embed="rId3"/>
                          <a:stretch>
                            <a:fillRect l="-177381" t="-413889" r="-1190" b="-30556"/>
                          </a:stretch>
                        </a:blipFill>
                      </a:tcPr>
                    </a:tc>
                    <a:extLst>
                      <a:ext uri="{0D108BD9-81ED-4DB2-BD59-A6C34878D82A}">
                        <a16:rowId xmlns:a16="http://schemas.microsoft.com/office/drawing/2014/main" val="2493763280"/>
                      </a:ext>
                    </a:extLst>
                  </a:tr>
                </a:tbl>
              </a:graphicData>
            </a:graphic>
          </p:graphicFrame>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3636E5B-5220-4E98-91C9-74A956F88AC2}"/>
                  </a:ext>
                </a:extLst>
              </p:cNvPr>
              <p:cNvSpPr/>
              <p:nvPr/>
            </p:nvSpPr>
            <p:spPr>
              <a:xfrm>
                <a:off x="7010400" y="4724400"/>
                <a:ext cx="2707664" cy="461665"/>
              </a:xfrm>
              <a:prstGeom prst="rect">
                <a:avLst/>
              </a:prstGeom>
            </p:spPr>
            <p:txBody>
              <a:bodyPr wrap="none">
                <a:spAutoFit/>
              </a:bodyPr>
              <a:lstStyle/>
              <a:p>
                <a:pPr algn="ctr" fontAlgn="auto">
                  <a:spcBef>
                    <a:spcPts val="0"/>
                  </a:spcBef>
                  <a:spcAft>
                    <a:spcPts val="0"/>
                  </a:spcAft>
                  <a:defRPr/>
                </a:pPr>
                <a:r>
                  <a:rPr lang="en-US" sz="2400" dirty="0">
                    <a:solidFill>
                      <a:srgbClr val="7030A0"/>
                    </a:solidFill>
                    <a:latin typeface="Candara" panose="020E0502030303020204" pitchFamily="34" charset="0"/>
                    <a:cs typeface="Calibri" panose="020F0502020204030204" pitchFamily="34" charset="0"/>
                  </a:rPr>
                  <a:t>((</a:t>
                </a:r>
                <a14:m>
                  <m:oMath xmlns:m="http://schemas.openxmlformats.org/officeDocument/2006/math">
                    <m:r>
                      <m:rPr>
                        <m:sty m:val="p"/>
                      </m:rPr>
                      <a:rPr lang="en-US" sz="2400" dirty="0">
                        <a:solidFill>
                          <a:srgbClr val="7030A0"/>
                        </a:solidFill>
                        <a:latin typeface="Cambria Math" panose="02040503050406030204" pitchFamily="18" charset="0"/>
                        <a:ea typeface="Cambria Math" panose="02040503050406030204" pitchFamily="18" charset="0"/>
                      </a:rPr>
                      <m:t>P</m:t>
                    </m:r>
                    <m:r>
                      <a:rPr lang="en-US" sz="2400" dirty="0">
                        <a:solidFill>
                          <a:srgbClr val="7030A0"/>
                        </a:solidFill>
                        <a:latin typeface="Cambria Math" panose="02040503050406030204" pitchFamily="18" charset="0"/>
                      </a:rPr>
                      <m:t> ∨</m:t>
                    </m:r>
                    <m:r>
                      <m:rPr>
                        <m:sty m:val="p"/>
                      </m:rPr>
                      <a:rPr lang="en-US" sz="2400" dirty="0">
                        <a:solidFill>
                          <a:srgbClr val="7030A0"/>
                        </a:solidFill>
                        <a:latin typeface="Cambria Math" panose="02040503050406030204" pitchFamily="18" charset="0"/>
                      </a:rPr>
                      <m:t>Q</m:t>
                    </m:r>
                  </m:oMath>
                </a14:m>
                <a:r>
                  <a:rPr lang="en-US" sz="24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a:rPr lang="en-US" sz="2400" dirty="0">
                        <a:solidFill>
                          <a:srgbClr val="7030A0"/>
                        </a:solidFill>
                        <a:latin typeface="Cambria Math" panose="02040503050406030204" pitchFamily="18" charset="0"/>
                      </a:rPr>
                      <m:t>∧</m:t>
                    </m:r>
                    <m:r>
                      <a:rPr lang="en-US" sz="2400">
                        <a:solidFill>
                          <a:srgbClr val="7030A0"/>
                        </a:solidFill>
                        <a:latin typeface="Cambria Math" panose="02040503050406030204" pitchFamily="18" charset="0"/>
                      </a:rPr>
                      <m:t>¬</m:t>
                    </m:r>
                    <m:r>
                      <m:rPr>
                        <m:sty m:val="p"/>
                      </m:rPr>
                      <a:rPr lang="en-US" sz="2400" dirty="0">
                        <a:solidFill>
                          <a:srgbClr val="7030A0"/>
                        </a:solidFill>
                        <a:latin typeface="Cambria Math" panose="02040503050406030204" pitchFamily="18" charset="0"/>
                      </a:rPr>
                      <m:t>Q</m:t>
                    </m:r>
                  </m:oMath>
                </a14:m>
                <a:r>
                  <a:rPr lang="en-US" sz="24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a:rPr lang="en-US" sz="2400" dirty="0">
                        <a:solidFill>
                          <a:srgbClr val="7030A0"/>
                        </a:solidFill>
                        <a:latin typeface="Cambria Math" panose="02040503050406030204" pitchFamily="18" charset="0"/>
                      </a:rPr>
                      <m:t>⇒</m:t>
                    </m:r>
                  </m:oMath>
                </a14:m>
                <a:r>
                  <a:rPr lang="en-US" sz="2400" dirty="0">
                    <a:solidFill>
                      <a:srgbClr val="7030A0"/>
                    </a:solidFill>
                    <a:latin typeface="Candara" panose="020E0502030303020204" pitchFamily="34" charset="0"/>
                    <a:cs typeface="Calibri" panose="020F0502020204030204" pitchFamily="34" charset="0"/>
                  </a:rPr>
                  <a:t> </a:t>
                </a:r>
                <a14:m>
                  <m:oMath xmlns:m="http://schemas.openxmlformats.org/officeDocument/2006/math">
                    <m:r>
                      <m:rPr>
                        <m:sty m:val="p"/>
                      </m:rPr>
                      <a:rPr lang="en-US" sz="2400" dirty="0">
                        <a:solidFill>
                          <a:srgbClr val="7030A0"/>
                        </a:solidFill>
                        <a:latin typeface="Cambria Math" panose="02040503050406030204" pitchFamily="18" charset="0"/>
                        <a:ea typeface="Cambria Math" panose="02040503050406030204" pitchFamily="18" charset="0"/>
                      </a:rPr>
                      <m:t>P</m:t>
                    </m:r>
                  </m:oMath>
                </a14:m>
                <a:endParaRPr lang="en-US" sz="2400" dirty="0">
                  <a:solidFill>
                    <a:srgbClr val="7030A0"/>
                  </a:solidFill>
                  <a:latin typeface="Candara" panose="020E0502030303020204" pitchFamily="34" charset="0"/>
                  <a:cs typeface="Calibri" panose="020F0502020204030204" pitchFamily="34" charset="0"/>
                </a:endParaRPr>
              </a:p>
            </p:txBody>
          </p:sp>
        </mc:Choice>
        <mc:Fallback xmlns="">
          <p:sp>
            <p:nvSpPr>
              <p:cNvPr id="8" name="Rectangle 7">
                <a:extLst>
                  <a:ext uri="{FF2B5EF4-FFF2-40B4-BE49-F238E27FC236}">
                    <a16:creationId xmlns:a16="http://schemas.microsoft.com/office/drawing/2014/main" id="{D3636E5B-5220-4E98-91C9-74A956F88AC2}"/>
                  </a:ext>
                </a:extLst>
              </p:cNvPr>
              <p:cNvSpPr>
                <a:spLocks noRot="1" noChangeAspect="1" noMove="1" noResize="1" noEditPoints="1" noAdjustHandles="1" noChangeArrowheads="1" noChangeShapeType="1" noTextEdit="1"/>
              </p:cNvSpPr>
              <p:nvPr/>
            </p:nvSpPr>
            <p:spPr>
              <a:xfrm>
                <a:off x="7010400" y="4724400"/>
                <a:ext cx="2707664" cy="461665"/>
              </a:xfrm>
              <a:prstGeom prst="rect">
                <a:avLst/>
              </a:prstGeom>
              <a:blipFill>
                <a:blip r:embed="rId4"/>
                <a:stretch>
                  <a:fillRect l="-3271" t="-8108" b="-29730"/>
                </a:stretch>
              </a:blipFill>
            </p:spPr>
            <p:txBody>
              <a:bodyPr/>
              <a:lstStyle/>
              <a:p>
                <a:r>
                  <a:rPr lang="en-US">
                    <a:noFill/>
                  </a:rPr>
                  <a:t> </a:t>
                </a:r>
              </a:p>
            </p:txBody>
          </p:sp>
        </mc:Fallback>
      </mc:AlternateContent>
    </p:spTree>
    <p:extLst>
      <p:ext uri="{BB962C8B-B14F-4D97-AF65-F5344CB8AC3E}">
        <p14:creationId xmlns:p14="http://schemas.microsoft.com/office/powerpoint/2010/main" val="324905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30C7-E0BC-4BBA-87CA-6CFA74BC1905}"/>
              </a:ext>
            </a:extLst>
          </p:cNvPr>
          <p:cNvSpPr>
            <a:spLocks noGrp="1"/>
          </p:cNvSpPr>
          <p:nvPr>
            <p:ph type="title"/>
          </p:nvPr>
        </p:nvSpPr>
        <p:spPr/>
        <p:txBody>
          <a:bodyPr>
            <a:normAutofit/>
          </a:bodyPr>
          <a:lstStyle/>
          <a:p>
            <a:r>
              <a:rPr lang="en-US" dirty="0"/>
              <a:t>Semantics: Truth Tables for Connectives</a:t>
            </a:r>
          </a:p>
        </p:txBody>
      </p:sp>
      <mc:AlternateContent xmlns:mc="http://schemas.openxmlformats.org/markup-compatibility/2006" xmlns:a14="http://schemas.microsoft.com/office/drawing/2010/main">
        <mc:Choice Requires="a14">
          <p:graphicFrame>
            <p:nvGraphicFramePr>
              <p:cNvPr id="8" name="Content Placeholder 7">
                <a:extLst>
                  <a:ext uri="{FF2B5EF4-FFF2-40B4-BE49-F238E27FC236}">
                    <a16:creationId xmlns:a16="http://schemas.microsoft.com/office/drawing/2014/main" id="{52CD3AFF-DBE7-421C-9DB9-A20E1BBFF817}"/>
                  </a:ext>
                </a:extLst>
              </p:cNvPr>
              <p:cNvGraphicFramePr>
                <a:graphicFrameLocks noGrp="1"/>
              </p:cNvGraphicFramePr>
              <p:nvPr>
                <p:ph idx="1"/>
                <p:extLst>
                  <p:ext uri="{D42A27DB-BD31-4B8C-83A1-F6EECF244321}">
                    <p14:modId xmlns:p14="http://schemas.microsoft.com/office/powerpoint/2010/main" val="516267384"/>
                  </p:ext>
                </p:extLst>
              </p:nvPr>
            </p:nvGraphicFramePr>
            <p:xfrm>
              <a:off x="2514600" y="1920240"/>
              <a:ext cx="6934200" cy="518160"/>
            </p:xfrm>
            <a:graphic>
              <a:graphicData uri="http://schemas.openxmlformats.org/drawingml/2006/table">
                <a:tbl>
                  <a:tblPr firstRow="1" bandRow="1">
                    <a:tableStyleId>{93296810-A885-4BE3-A3E7-6D5BEEA58F35}</a:tableStyleId>
                  </a:tblPr>
                  <a:tblGrid>
                    <a:gridCol w="979714">
                      <a:extLst>
                        <a:ext uri="{9D8B030D-6E8A-4147-A177-3AD203B41FA5}">
                          <a16:colId xmlns:a16="http://schemas.microsoft.com/office/drawing/2014/main" val="1833745475"/>
                        </a:ext>
                      </a:extLst>
                    </a:gridCol>
                    <a:gridCol w="979714">
                      <a:extLst>
                        <a:ext uri="{9D8B030D-6E8A-4147-A177-3AD203B41FA5}">
                          <a16:colId xmlns:a16="http://schemas.microsoft.com/office/drawing/2014/main" val="760039658"/>
                        </a:ext>
                      </a:extLst>
                    </a:gridCol>
                    <a:gridCol w="979714">
                      <a:extLst>
                        <a:ext uri="{9D8B030D-6E8A-4147-A177-3AD203B41FA5}">
                          <a16:colId xmlns:a16="http://schemas.microsoft.com/office/drawing/2014/main" val="2281102038"/>
                        </a:ext>
                      </a:extLst>
                    </a:gridCol>
                    <a:gridCol w="979714">
                      <a:extLst>
                        <a:ext uri="{9D8B030D-6E8A-4147-A177-3AD203B41FA5}">
                          <a16:colId xmlns:a16="http://schemas.microsoft.com/office/drawing/2014/main" val="555626360"/>
                        </a:ext>
                      </a:extLst>
                    </a:gridCol>
                    <a:gridCol w="979714">
                      <a:extLst>
                        <a:ext uri="{9D8B030D-6E8A-4147-A177-3AD203B41FA5}">
                          <a16:colId xmlns:a16="http://schemas.microsoft.com/office/drawing/2014/main" val="2947413380"/>
                        </a:ext>
                      </a:extLst>
                    </a:gridCol>
                    <a:gridCol w="979714">
                      <a:extLst>
                        <a:ext uri="{9D8B030D-6E8A-4147-A177-3AD203B41FA5}">
                          <a16:colId xmlns:a16="http://schemas.microsoft.com/office/drawing/2014/main" val="107092462"/>
                        </a:ext>
                      </a:extLst>
                    </a:gridCol>
                    <a:gridCol w="1055916">
                      <a:extLst>
                        <a:ext uri="{9D8B030D-6E8A-4147-A177-3AD203B41FA5}">
                          <a16:colId xmlns:a16="http://schemas.microsoft.com/office/drawing/2014/main" val="515634706"/>
                        </a:ext>
                      </a:extLst>
                    </a:gridCol>
                  </a:tblGrid>
                  <a:tr h="355600">
                    <a:tc>
                      <a:txBody>
                        <a:bodyPr/>
                        <a:lstStyle/>
                        <a:p>
                          <a:pPr algn="ctr"/>
                          <a:r>
                            <a:rPr lang="en-US" sz="2800" dirty="0">
                              <a:latin typeface="Candara" panose="020E0502030303020204" pitchFamily="34" charset="0"/>
                            </a:rPr>
                            <a:t>P</a:t>
                          </a:r>
                          <a:endParaRPr lang="en-US" sz="2800" i="1" dirty="0"/>
                        </a:p>
                      </a:txBody>
                      <a:tcPr/>
                    </a:tc>
                    <a:tc>
                      <a:txBody>
                        <a:bodyPr/>
                        <a:lstStyle/>
                        <a:p>
                          <a:pPr algn="ctr"/>
                          <a:r>
                            <a:rPr lang="en-US" sz="2800" dirty="0">
                              <a:latin typeface="Candara" panose="020E0502030303020204" pitchFamily="34" charset="0"/>
                            </a:rPr>
                            <a:t>Q</a:t>
                          </a:r>
                          <a:endParaRPr lang="en-US" sz="2800" i="1" dirty="0"/>
                        </a:p>
                      </a:txBody>
                      <a:tcPr/>
                    </a:tc>
                    <a:tc>
                      <a:txBody>
                        <a:bodyPr/>
                        <a:lstStyle/>
                        <a:p>
                          <a:pPr algn="ctr"/>
                          <a14:m>
                            <m:oMath xmlns:m="http://schemas.openxmlformats.org/officeDocument/2006/math">
                              <m:r>
                                <a:rPr lang="en-US" sz="2800" smtClean="0">
                                  <a:latin typeface="Cambria Math" panose="02040503050406030204" pitchFamily="18" charset="0"/>
                                </a:rPr>
                                <m:t>¬</m:t>
                              </m:r>
                            </m:oMath>
                          </a14:m>
                          <a:r>
                            <a:rPr lang="en-US" sz="2800" dirty="0">
                              <a:latin typeface="Candara" panose="020E0502030303020204" pitchFamily="34" charset="0"/>
                            </a:rPr>
                            <a:t>P</a:t>
                          </a:r>
                          <a:endParaRPr lang="en-US" sz="2800" i="1" dirty="0"/>
                        </a:p>
                      </a:txBody>
                      <a:tcPr/>
                    </a:tc>
                    <a:tc>
                      <a:txBody>
                        <a:bodyPr/>
                        <a:lstStyle/>
                        <a:p>
                          <a:pPr algn="ctr"/>
                          <a:r>
                            <a:rPr lang="en-US" sz="2800" dirty="0">
                              <a:latin typeface="Candara" panose="020E0502030303020204" pitchFamily="34" charset="0"/>
                            </a:rPr>
                            <a:t>P</a:t>
                          </a:r>
                          <a14:m>
                            <m:oMath xmlns:m="http://schemas.openxmlformats.org/officeDocument/2006/math">
                              <m:r>
                                <a:rPr lang="en-US" sz="2800" dirty="0" smtClean="0">
                                  <a:latin typeface="Cambria Math" panose="02040503050406030204" pitchFamily="18" charset="0"/>
                                </a:rPr>
                                <m:t>∧</m:t>
                              </m:r>
                            </m:oMath>
                          </a14:m>
                          <a:r>
                            <a:rPr lang="en-US" sz="2800" dirty="0"/>
                            <a:t>Q</a:t>
                          </a:r>
                          <a:endParaRPr lang="en-US" sz="2800" i="1" dirty="0"/>
                        </a:p>
                      </a:txBody>
                      <a:tcPr/>
                    </a:tc>
                    <a:tc>
                      <a:txBody>
                        <a:bodyPr/>
                        <a:lstStyle/>
                        <a:p>
                          <a:pPr algn="ctr"/>
                          <a:r>
                            <a:rPr lang="en-US" sz="2800" dirty="0">
                              <a:latin typeface="Candara" panose="020E0502030303020204" pitchFamily="34" charset="0"/>
                            </a:rPr>
                            <a:t>P</a:t>
                          </a:r>
                          <a14:m>
                            <m:oMath xmlns:m="http://schemas.openxmlformats.org/officeDocument/2006/math">
                              <m:r>
                                <a:rPr lang="en-US" sz="2800" dirty="0" smtClean="0">
                                  <a:latin typeface="Cambria Math" panose="02040503050406030204" pitchFamily="18" charset="0"/>
                                </a:rPr>
                                <m:t>∨</m:t>
                              </m:r>
                            </m:oMath>
                          </a14:m>
                          <a:r>
                            <a:rPr lang="en-US" sz="2800" dirty="0"/>
                            <a:t>Q</a:t>
                          </a:r>
                          <a:endParaRPr lang="en-US" sz="2800" i="1" dirty="0"/>
                        </a:p>
                      </a:txBody>
                      <a:tcPr/>
                    </a:tc>
                    <a:tc>
                      <a:txBody>
                        <a:bodyPr/>
                        <a:lstStyle/>
                        <a:p>
                          <a:pPr algn="ctr"/>
                          <a:r>
                            <a:rPr lang="en-US" sz="2800" dirty="0">
                              <a:latin typeface="Candara" panose="020E0502030303020204" pitchFamily="34" charset="0"/>
                            </a:rPr>
                            <a:t>P</a:t>
                          </a:r>
                          <a14:m>
                            <m:oMath xmlns:m="http://schemas.openxmlformats.org/officeDocument/2006/math">
                              <m:r>
                                <a:rPr lang="en-US" sz="2800" dirty="0" smtClean="0">
                                  <a:latin typeface="Cambria Math" panose="02040503050406030204" pitchFamily="18" charset="0"/>
                                </a:rPr>
                                <m:t>⇒</m:t>
                              </m:r>
                            </m:oMath>
                          </a14:m>
                          <a:r>
                            <a:rPr lang="en-US" sz="2800" dirty="0"/>
                            <a:t>Q</a:t>
                          </a:r>
                          <a:endParaRPr lang="en-US" sz="2800" i="1" dirty="0"/>
                        </a:p>
                      </a:txBody>
                      <a:tcPr/>
                    </a:tc>
                    <a:tc>
                      <a:txBody>
                        <a:bodyPr/>
                        <a:lstStyle/>
                        <a:p>
                          <a:pPr algn="ctr"/>
                          <a:r>
                            <a:rPr lang="en-US" sz="2800" dirty="0">
                              <a:latin typeface="Candara" panose="020E0502030303020204" pitchFamily="34" charset="0"/>
                            </a:rPr>
                            <a:t>P</a:t>
                          </a:r>
                          <a14:m>
                            <m:oMath xmlns:m="http://schemas.openxmlformats.org/officeDocument/2006/math">
                              <m:r>
                                <a:rPr lang="en-US" sz="2800" dirty="0" smtClean="0">
                                  <a:latin typeface="Cambria Math" panose="02040503050406030204" pitchFamily="18" charset="0"/>
                                </a:rPr>
                                <m:t>⇔</m:t>
                              </m:r>
                            </m:oMath>
                          </a14:m>
                          <a:r>
                            <a:rPr lang="en-US" sz="2800" dirty="0"/>
                            <a:t>Q</a:t>
                          </a:r>
                          <a:endParaRPr lang="en-US" sz="2800" i="1" dirty="0"/>
                        </a:p>
                      </a:txBody>
                      <a:tcPr/>
                    </a:tc>
                    <a:extLst>
                      <a:ext uri="{0D108BD9-81ED-4DB2-BD59-A6C34878D82A}">
                        <a16:rowId xmlns:a16="http://schemas.microsoft.com/office/drawing/2014/main" val="2144787653"/>
                      </a:ext>
                    </a:extLst>
                  </a:tr>
                </a:tbl>
              </a:graphicData>
            </a:graphic>
          </p:graphicFrame>
        </mc:Choice>
        <mc:Fallback xmlns="">
          <p:graphicFrame>
            <p:nvGraphicFramePr>
              <p:cNvPr id="8" name="Content Placeholder 7">
                <a:extLst>
                  <a:ext uri="{FF2B5EF4-FFF2-40B4-BE49-F238E27FC236}">
                    <a16:creationId xmlns:a16="http://schemas.microsoft.com/office/drawing/2014/main" id="{52CD3AFF-DBE7-421C-9DB9-A20E1BBFF817}"/>
                  </a:ext>
                </a:extLst>
              </p:cNvPr>
              <p:cNvGraphicFramePr>
                <a:graphicFrameLocks noGrp="1"/>
              </p:cNvGraphicFramePr>
              <p:nvPr>
                <p:ph idx="1"/>
                <p:extLst>
                  <p:ext uri="{D42A27DB-BD31-4B8C-83A1-F6EECF244321}">
                    <p14:modId xmlns:p14="http://schemas.microsoft.com/office/powerpoint/2010/main" val="516267384"/>
                  </p:ext>
                </p:extLst>
              </p:nvPr>
            </p:nvGraphicFramePr>
            <p:xfrm>
              <a:off x="2514600" y="1920240"/>
              <a:ext cx="6934200" cy="518160"/>
            </p:xfrm>
            <a:graphic>
              <a:graphicData uri="http://schemas.openxmlformats.org/drawingml/2006/table">
                <a:tbl>
                  <a:tblPr firstRow="1" bandRow="1">
                    <a:tableStyleId>{93296810-A885-4BE3-A3E7-6D5BEEA58F35}</a:tableStyleId>
                  </a:tblPr>
                  <a:tblGrid>
                    <a:gridCol w="979714">
                      <a:extLst>
                        <a:ext uri="{9D8B030D-6E8A-4147-A177-3AD203B41FA5}">
                          <a16:colId xmlns:a16="http://schemas.microsoft.com/office/drawing/2014/main" val="1833745475"/>
                        </a:ext>
                      </a:extLst>
                    </a:gridCol>
                    <a:gridCol w="979714">
                      <a:extLst>
                        <a:ext uri="{9D8B030D-6E8A-4147-A177-3AD203B41FA5}">
                          <a16:colId xmlns:a16="http://schemas.microsoft.com/office/drawing/2014/main" val="760039658"/>
                        </a:ext>
                      </a:extLst>
                    </a:gridCol>
                    <a:gridCol w="979714">
                      <a:extLst>
                        <a:ext uri="{9D8B030D-6E8A-4147-A177-3AD203B41FA5}">
                          <a16:colId xmlns:a16="http://schemas.microsoft.com/office/drawing/2014/main" val="2281102038"/>
                        </a:ext>
                      </a:extLst>
                    </a:gridCol>
                    <a:gridCol w="979714">
                      <a:extLst>
                        <a:ext uri="{9D8B030D-6E8A-4147-A177-3AD203B41FA5}">
                          <a16:colId xmlns:a16="http://schemas.microsoft.com/office/drawing/2014/main" val="555626360"/>
                        </a:ext>
                      </a:extLst>
                    </a:gridCol>
                    <a:gridCol w="979714">
                      <a:extLst>
                        <a:ext uri="{9D8B030D-6E8A-4147-A177-3AD203B41FA5}">
                          <a16:colId xmlns:a16="http://schemas.microsoft.com/office/drawing/2014/main" val="2947413380"/>
                        </a:ext>
                      </a:extLst>
                    </a:gridCol>
                    <a:gridCol w="979714">
                      <a:extLst>
                        <a:ext uri="{9D8B030D-6E8A-4147-A177-3AD203B41FA5}">
                          <a16:colId xmlns:a16="http://schemas.microsoft.com/office/drawing/2014/main" val="107092462"/>
                        </a:ext>
                      </a:extLst>
                    </a:gridCol>
                    <a:gridCol w="1055916">
                      <a:extLst>
                        <a:ext uri="{9D8B030D-6E8A-4147-A177-3AD203B41FA5}">
                          <a16:colId xmlns:a16="http://schemas.microsoft.com/office/drawing/2014/main" val="515634706"/>
                        </a:ext>
                      </a:extLst>
                    </a:gridCol>
                  </a:tblGrid>
                  <a:tr h="518160">
                    <a:tc>
                      <a:txBody>
                        <a:bodyPr/>
                        <a:lstStyle/>
                        <a:p>
                          <a:pPr algn="ctr"/>
                          <a:r>
                            <a:rPr lang="en-US" sz="2800" dirty="0">
                              <a:latin typeface="Candara" panose="020E0502030303020204" pitchFamily="34" charset="0"/>
                            </a:rPr>
                            <a:t>P</a:t>
                          </a:r>
                          <a:endParaRPr lang="en-US" sz="2800" i="1" dirty="0"/>
                        </a:p>
                      </a:txBody>
                      <a:tcPr/>
                    </a:tc>
                    <a:tc>
                      <a:txBody>
                        <a:bodyPr/>
                        <a:lstStyle/>
                        <a:p>
                          <a:pPr algn="ctr"/>
                          <a:r>
                            <a:rPr lang="en-US" sz="2800" dirty="0">
                              <a:latin typeface="Candara" panose="020E0502030303020204" pitchFamily="34" charset="0"/>
                            </a:rPr>
                            <a:t>Q</a:t>
                          </a:r>
                          <a:endParaRPr lang="en-US" sz="2800" i="1" dirty="0"/>
                        </a:p>
                      </a:txBody>
                      <a:tcPr/>
                    </a:tc>
                    <a:tc>
                      <a:txBody>
                        <a:bodyPr/>
                        <a:lstStyle/>
                        <a:p>
                          <a:endParaRPr lang="en-US"/>
                        </a:p>
                      </a:txBody>
                      <a:tcPr>
                        <a:blipFill>
                          <a:blip r:embed="rId2"/>
                          <a:stretch>
                            <a:fillRect l="-201299" t="-14634" r="-412987" b="-31707"/>
                          </a:stretch>
                        </a:blipFill>
                      </a:tcPr>
                    </a:tc>
                    <a:tc>
                      <a:txBody>
                        <a:bodyPr/>
                        <a:lstStyle/>
                        <a:p>
                          <a:endParaRPr lang="en-US"/>
                        </a:p>
                      </a:txBody>
                      <a:tcPr>
                        <a:blipFill>
                          <a:blip r:embed="rId2"/>
                          <a:stretch>
                            <a:fillRect l="-297436" t="-14634" r="-307692" b="-31707"/>
                          </a:stretch>
                        </a:blipFill>
                      </a:tcPr>
                    </a:tc>
                    <a:tc>
                      <a:txBody>
                        <a:bodyPr/>
                        <a:lstStyle/>
                        <a:p>
                          <a:endParaRPr lang="en-US"/>
                        </a:p>
                      </a:txBody>
                      <a:tcPr>
                        <a:blipFill>
                          <a:blip r:embed="rId2"/>
                          <a:stretch>
                            <a:fillRect l="-402597" t="-14634" r="-211688" b="-31707"/>
                          </a:stretch>
                        </a:blipFill>
                      </a:tcPr>
                    </a:tc>
                    <a:tc>
                      <a:txBody>
                        <a:bodyPr/>
                        <a:lstStyle/>
                        <a:p>
                          <a:endParaRPr lang="en-US"/>
                        </a:p>
                      </a:txBody>
                      <a:tcPr>
                        <a:blipFill>
                          <a:blip r:embed="rId2"/>
                          <a:stretch>
                            <a:fillRect l="-502597" t="-14634" r="-111688" b="-31707"/>
                          </a:stretch>
                        </a:blipFill>
                      </a:tcPr>
                    </a:tc>
                    <a:tc>
                      <a:txBody>
                        <a:bodyPr/>
                        <a:lstStyle/>
                        <a:p>
                          <a:endParaRPr lang="en-US"/>
                        </a:p>
                      </a:txBody>
                      <a:tcPr>
                        <a:blipFill>
                          <a:blip r:embed="rId2"/>
                          <a:stretch>
                            <a:fillRect l="-559036" t="-14634" r="-3614" b="-31707"/>
                          </a:stretch>
                        </a:blipFill>
                      </a:tcPr>
                    </a:tc>
                    <a:extLst>
                      <a:ext uri="{0D108BD9-81ED-4DB2-BD59-A6C34878D82A}">
                        <a16:rowId xmlns:a16="http://schemas.microsoft.com/office/drawing/2014/main" val="2144787653"/>
                      </a:ext>
                    </a:extLst>
                  </a:tr>
                </a:tbl>
              </a:graphicData>
            </a:graphic>
          </p:graphicFrame>
        </mc:Fallback>
      </mc:AlternateContent>
      <p:sp>
        <p:nvSpPr>
          <p:cNvPr id="4" name="Slide Number Placeholder 3">
            <a:extLst>
              <a:ext uri="{FF2B5EF4-FFF2-40B4-BE49-F238E27FC236}">
                <a16:creationId xmlns:a16="http://schemas.microsoft.com/office/drawing/2014/main" id="{6CACA3D1-3E01-4683-9AE0-C1C8E182DB0C}"/>
              </a:ext>
            </a:extLst>
          </p:cNvPr>
          <p:cNvSpPr>
            <a:spLocks noGrp="1"/>
          </p:cNvSpPr>
          <p:nvPr>
            <p:ph type="sldNum" sz="quarter" idx="12"/>
          </p:nvPr>
        </p:nvSpPr>
        <p:spPr/>
        <p:txBody>
          <a:bodyPr/>
          <a:lstStyle/>
          <a:p>
            <a:fld id="{CCF77436-EC8C-4AA7-8F7E-35D67B363DD7}" type="slidenum">
              <a:rPr lang="en-US" smtClean="0"/>
              <a:pPr/>
              <a:t>9</a:t>
            </a:fld>
            <a:endParaRPr lang="en-US" dirty="0"/>
          </a:p>
        </p:txBody>
      </p:sp>
      <p:graphicFrame>
        <p:nvGraphicFramePr>
          <p:cNvPr id="3" name="Table 2">
            <a:extLst>
              <a:ext uri="{FF2B5EF4-FFF2-40B4-BE49-F238E27FC236}">
                <a16:creationId xmlns:a16="http://schemas.microsoft.com/office/drawing/2014/main" id="{1786F45C-2DFD-410C-AAC3-0D1CCE46F7DD}"/>
              </a:ext>
            </a:extLst>
          </p:cNvPr>
          <p:cNvGraphicFramePr>
            <a:graphicFrameLocks noGrp="1"/>
          </p:cNvGraphicFramePr>
          <p:nvPr>
            <p:extLst>
              <p:ext uri="{D42A27DB-BD31-4B8C-83A1-F6EECF244321}">
                <p14:modId xmlns:p14="http://schemas.microsoft.com/office/powerpoint/2010/main" val="1159906951"/>
              </p:ext>
            </p:extLst>
          </p:nvPr>
        </p:nvGraphicFramePr>
        <p:xfrm>
          <a:off x="2514600" y="2453640"/>
          <a:ext cx="6934200" cy="518160"/>
        </p:xfrm>
        <a:graphic>
          <a:graphicData uri="http://schemas.openxmlformats.org/drawingml/2006/table">
            <a:tbl>
              <a:tblPr bandRow="1">
                <a:tableStyleId>{93296810-A885-4BE3-A3E7-6D5BEEA58F35}</a:tableStyleId>
              </a:tblPr>
              <a:tblGrid>
                <a:gridCol w="979714">
                  <a:extLst>
                    <a:ext uri="{9D8B030D-6E8A-4147-A177-3AD203B41FA5}">
                      <a16:colId xmlns:a16="http://schemas.microsoft.com/office/drawing/2014/main" val="3379443259"/>
                    </a:ext>
                  </a:extLst>
                </a:gridCol>
                <a:gridCol w="979714">
                  <a:extLst>
                    <a:ext uri="{9D8B030D-6E8A-4147-A177-3AD203B41FA5}">
                      <a16:colId xmlns:a16="http://schemas.microsoft.com/office/drawing/2014/main" val="708006457"/>
                    </a:ext>
                  </a:extLst>
                </a:gridCol>
                <a:gridCol w="979714">
                  <a:extLst>
                    <a:ext uri="{9D8B030D-6E8A-4147-A177-3AD203B41FA5}">
                      <a16:colId xmlns:a16="http://schemas.microsoft.com/office/drawing/2014/main" val="3983736185"/>
                    </a:ext>
                  </a:extLst>
                </a:gridCol>
                <a:gridCol w="979714">
                  <a:extLst>
                    <a:ext uri="{9D8B030D-6E8A-4147-A177-3AD203B41FA5}">
                      <a16:colId xmlns:a16="http://schemas.microsoft.com/office/drawing/2014/main" val="1876430703"/>
                    </a:ext>
                  </a:extLst>
                </a:gridCol>
                <a:gridCol w="979714">
                  <a:extLst>
                    <a:ext uri="{9D8B030D-6E8A-4147-A177-3AD203B41FA5}">
                      <a16:colId xmlns:a16="http://schemas.microsoft.com/office/drawing/2014/main" val="1914015875"/>
                    </a:ext>
                  </a:extLst>
                </a:gridCol>
                <a:gridCol w="979714">
                  <a:extLst>
                    <a:ext uri="{9D8B030D-6E8A-4147-A177-3AD203B41FA5}">
                      <a16:colId xmlns:a16="http://schemas.microsoft.com/office/drawing/2014/main" val="2803660027"/>
                    </a:ext>
                  </a:extLst>
                </a:gridCol>
                <a:gridCol w="1055916">
                  <a:extLst>
                    <a:ext uri="{9D8B030D-6E8A-4147-A177-3AD203B41FA5}">
                      <a16:colId xmlns:a16="http://schemas.microsoft.com/office/drawing/2014/main" val="3898930503"/>
                    </a:ext>
                  </a:extLst>
                </a:gridCol>
              </a:tblGrid>
              <a:tr h="355600">
                <a:tc>
                  <a:txBody>
                    <a:bodyPr/>
                    <a:lstStyle/>
                    <a:p>
                      <a:pPr algn="ctr"/>
                      <a:r>
                        <a:rPr lang="en-US" sz="2800" dirty="0">
                          <a:latin typeface="Candara" panose="020E0502030303020204" pitchFamily="34" charset="0"/>
                        </a:rPr>
                        <a:t>F</a:t>
                      </a:r>
                      <a:endParaRPr lang="en-US" sz="2800" i="1" dirty="0"/>
                    </a:p>
                  </a:txBody>
                  <a:tcPr/>
                </a:tc>
                <a:tc>
                  <a:txBody>
                    <a:bodyPr/>
                    <a:lstStyle/>
                    <a:p>
                      <a:pPr algn="ctr"/>
                      <a:r>
                        <a:rPr lang="en-US" sz="2800" dirty="0">
                          <a:latin typeface="Candara" panose="020E0502030303020204" pitchFamily="34" charset="0"/>
                        </a:rPr>
                        <a:t>F</a:t>
                      </a:r>
                      <a:endParaRPr lang="en-US" sz="2800" i="1" dirty="0"/>
                    </a:p>
                  </a:txBody>
                  <a:tcPr/>
                </a:tc>
                <a:tc>
                  <a:txBody>
                    <a:bodyPr/>
                    <a:lstStyle/>
                    <a:p>
                      <a:pPr algn="ctr"/>
                      <a:r>
                        <a:rPr lang="en-US" sz="2800" dirty="0">
                          <a:latin typeface="Candara" panose="020E0502030303020204" pitchFamily="34" charset="0"/>
                        </a:rPr>
                        <a:t>T</a:t>
                      </a:r>
                      <a:endParaRPr lang="en-US" sz="2800" i="1" dirty="0"/>
                    </a:p>
                  </a:txBody>
                  <a:tcPr/>
                </a:tc>
                <a:tc>
                  <a:txBody>
                    <a:bodyPr/>
                    <a:lstStyle/>
                    <a:p>
                      <a:pPr algn="ctr"/>
                      <a:r>
                        <a:rPr lang="en-US" sz="2800" dirty="0">
                          <a:latin typeface="Candara" panose="020E0502030303020204" pitchFamily="34" charset="0"/>
                        </a:rPr>
                        <a:t>F</a:t>
                      </a:r>
                      <a:endParaRPr lang="en-US" sz="2800" i="1" dirty="0"/>
                    </a:p>
                  </a:txBody>
                  <a:tcPr/>
                </a:tc>
                <a:tc>
                  <a:txBody>
                    <a:bodyPr/>
                    <a:lstStyle/>
                    <a:p>
                      <a:pPr algn="ctr"/>
                      <a:r>
                        <a:rPr lang="en-US" sz="2800" dirty="0">
                          <a:latin typeface="Candara" panose="020E0502030303020204" pitchFamily="34" charset="0"/>
                        </a:rPr>
                        <a:t>F</a:t>
                      </a:r>
                      <a:endParaRPr lang="en-US" sz="2800" i="1" dirty="0"/>
                    </a:p>
                  </a:txBody>
                  <a:tcPr/>
                </a:tc>
                <a:tc>
                  <a:txBody>
                    <a:bodyPr/>
                    <a:lstStyle/>
                    <a:p>
                      <a:pPr algn="ctr"/>
                      <a:r>
                        <a:rPr lang="en-US" sz="2800" dirty="0">
                          <a:latin typeface="Candara" panose="020E0502030303020204" pitchFamily="34" charset="0"/>
                        </a:rPr>
                        <a:t>T</a:t>
                      </a:r>
                      <a:endParaRPr lang="en-US" sz="2800" i="1" dirty="0"/>
                    </a:p>
                  </a:txBody>
                  <a:tcPr/>
                </a:tc>
                <a:tc>
                  <a:txBody>
                    <a:bodyPr/>
                    <a:lstStyle/>
                    <a:p>
                      <a:pPr algn="ctr"/>
                      <a:r>
                        <a:rPr lang="en-US" sz="2800" dirty="0">
                          <a:latin typeface="Candara" panose="020E0502030303020204" pitchFamily="34" charset="0"/>
                        </a:rPr>
                        <a:t>T</a:t>
                      </a:r>
                      <a:endParaRPr lang="en-US" sz="2800" i="1" dirty="0"/>
                    </a:p>
                  </a:txBody>
                  <a:tcPr/>
                </a:tc>
                <a:extLst>
                  <a:ext uri="{0D108BD9-81ED-4DB2-BD59-A6C34878D82A}">
                    <a16:rowId xmlns:a16="http://schemas.microsoft.com/office/drawing/2014/main" val="489359769"/>
                  </a:ext>
                </a:extLst>
              </a:tr>
            </a:tbl>
          </a:graphicData>
        </a:graphic>
      </p:graphicFrame>
      <p:graphicFrame>
        <p:nvGraphicFramePr>
          <p:cNvPr id="5" name="Table 4">
            <a:extLst>
              <a:ext uri="{FF2B5EF4-FFF2-40B4-BE49-F238E27FC236}">
                <a16:creationId xmlns:a16="http://schemas.microsoft.com/office/drawing/2014/main" id="{FFB64A82-4483-4D6E-94D8-D7F83E0A1987}"/>
              </a:ext>
            </a:extLst>
          </p:cNvPr>
          <p:cNvGraphicFramePr>
            <a:graphicFrameLocks noGrp="1"/>
          </p:cNvGraphicFramePr>
          <p:nvPr>
            <p:extLst>
              <p:ext uri="{D42A27DB-BD31-4B8C-83A1-F6EECF244321}">
                <p14:modId xmlns:p14="http://schemas.microsoft.com/office/powerpoint/2010/main" val="571581464"/>
              </p:ext>
            </p:extLst>
          </p:nvPr>
        </p:nvGraphicFramePr>
        <p:xfrm>
          <a:off x="2514600" y="2987040"/>
          <a:ext cx="6934200" cy="518160"/>
        </p:xfrm>
        <a:graphic>
          <a:graphicData uri="http://schemas.openxmlformats.org/drawingml/2006/table">
            <a:tbl>
              <a:tblPr bandRow="1">
                <a:tableStyleId>{93296810-A885-4BE3-A3E7-6D5BEEA58F35}</a:tableStyleId>
              </a:tblPr>
              <a:tblGrid>
                <a:gridCol w="979714">
                  <a:extLst>
                    <a:ext uri="{9D8B030D-6E8A-4147-A177-3AD203B41FA5}">
                      <a16:colId xmlns:a16="http://schemas.microsoft.com/office/drawing/2014/main" val="1128844248"/>
                    </a:ext>
                  </a:extLst>
                </a:gridCol>
                <a:gridCol w="979714">
                  <a:extLst>
                    <a:ext uri="{9D8B030D-6E8A-4147-A177-3AD203B41FA5}">
                      <a16:colId xmlns:a16="http://schemas.microsoft.com/office/drawing/2014/main" val="3390736760"/>
                    </a:ext>
                  </a:extLst>
                </a:gridCol>
                <a:gridCol w="979714">
                  <a:extLst>
                    <a:ext uri="{9D8B030D-6E8A-4147-A177-3AD203B41FA5}">
                      <a16:colId xmlns:a16="http://schemas.microsoft.com/office/drawing/2014/main" val="2278964738"/>
                    </a:ext>
                  </a:extLst>
                </a:gridCol>
                <a:gridCol w="979714">
                  <a:extLst>
                    <a:ext uri="{9D8B030D-6E8A-4147-A177-3AD203B41FA5}">
                      <a16:colId xmlns:a16="http://schemas.microsoft.com/office/drawing/2014/main" val="2210506928"/>
                    </a:ext>
                  </a:extLst>
                </a:gridCol>
                <a:gridCol w="979714">
                  <a:extLst>
                    <a:ext uri="{9D8B030D-6E8A-4147-A177-3AD203B41FA5}">
                      <a16:colId xmlns:a16="http://schemas.microsoft.com/office/drawing/2014/main" val="4194459599"/>
                    </a:ext>
                  </a:extLst>
                </a:gridCol>
                <a:gridCol w="979714">
                  <a:extLst>
                    <a:ext uri="{9D8B030D-6E8A-4147-A177-3AD203B41FA5}">
                      <a16:colId xmlns:a16="http://schemas.microsoft.com/office/drawing/2014/main" val="538725383"/>
                    </a:ext>
                  </a:extLst>
                </a:gridCol>
                <a:gridCol w="1055916">
                  <a:extLst>
                    <a:ext uri="{9D8B030D-6E8A-4147-A177-3AD203B41FA5}">
                      <a16:colId xmlns:a16="http://schemas.microsoft.com/office/drawing/2014/main" val="794898666"/>
                    </a:ext>
                  </a:extLst>
                </a:gridCol>
              </a:tblGrid>
              <a:tr h="355600">
                <a:tc>
                  <a:txBody>
                    <a:bodyPr/>
                    <a:lstStyle/>
                    <a:p>
                      <a:pPr algn="ctr"/>
                      <a:r>
                        <a:rPr lang="en-US" sz="2800" dirty="0">
                          <a:latin typeface="Candara" panose="020E0502030303020204" pitchFamily="34" charset="0"/>
                        </a:rPr>
                        <a:t>F</a:t>
                      </a:r>
                      <a:endParaRPr lang="en-US" sz="2800" i="1" dirty="0"/>
                    </a:p>
                  </a:txBody>
                  <a:tcPr/>
                </a:tc>
                <a:tc>
                  <a:txBody>
                    <a:bodyPr/>
                    <a:lstStyle/>
                    <a:p>
                      <a:pPr algn="ctr"/>
                      <a:r>
                        <a:rPr lang="en-US" sz="2800" dirty="0">
                          <a:latin typeface="Candara" panose="020E0502030303020204" pitchFamily="34" charset="0"/>
                        </a:rPr>
                        <a:t>T</a:t>
                      </a:r>
                      <a:endParaRPr lang="en-US" sz="2800" i="1" dirty="0"/>
                    </a:p>
                  </a:txBody>
                  <a:tcPr/>
                </a:tc>
                <a:tc>
                  <a:txBody>
                    <a:bodyPr/>
                    <a:lstStyle/>
                    <a:p>
                      <a:pPr algn="ctr"/>
                      <a:r>
                        <a:rPr lang="en-US" sz="2800" dirty="0">
                          <a:latin typeface="Candara" panose="020E0502030303020204" pitchFamily="34" charset="0"/>
                        </a:rPr>
                        <a:t>T</a:t>
                      </a:r>
                      <a:endParaRPr lang="en-US" sz="2800" i="1" dirty="0"/>
                    </a:p>
                  </a:txBody>
                  <a:tcPr/>
                </a:tc>
                <a:tc>
                  <a:txBody>
                    <a:bodyPr/>
                    <a:lstStyle/>
                    <a:p>
                      <a:pPr algn="ctr"/>
                      <a:r>
                        <a:rPr lang="en-US" sz="2800" dirty="0">
                          <a:latin typeface="Candara" panose="020E0502030303020204" pitchFamily="34" charset="0"/>
                        </a:rPr>
                        <a:t>F</a:t>
                      </a:r>
                      <a:endParaRPr lang="en-US" sz="2800" i="1" dirty="0"/>
                    </a:p>
                  </a:txBody>
                  <a:tcPr/>
                </a:tc>
                <a:tc>
                  <a:txBody>
                    <a:bodyPr/>
                    <a:lstStyle/>
                    <a:p>
                      <a:pPr algn="ctr"/>
                      <a:r>
                        <a:rPr lang="en-US" sz="2800" dirty="0">
                          <a:latin typeface="Candara" panose="020E0502030303020204" pitchFamily="34" charset="0"/>
                        </a:rPr>
                        <a:t>T</a:t>
                      </a:r>
                      <a:endParaRPr lang="en-US" sz="2800" i="1" dirty="0"/>
                    </a:p>
                  </a:txBody>
                  <a:tcPr/>
                </a:tc>
                <a:tc>
                  <a:txBody>
                    <a:bodyPr/>
                    <a:lstStyle/>
                    <a:p>
                      <a:pPr algn="ctr"/>
                      <a:r>
                        <a:rPr lang="en-US" sz="2800" dirty="0">
                          <a:latin typeface="Candara" panose="020E0502030303020204" pitchFamily="34" charset="0"/>
                        </a:rPr>
                        <a:t>T</a:t>
                      </a:r>
                      <a:endParaRPr lang="en-US" sz="2800" i="1" dirty="0"/>
                    </a:p>
                  </a:txBody>
                  <a:tcPr/>
                </a:tc>
                <a:tc>
                  <a:txBody>
                    <a:bodyPr/>
                    <a:lstStyle/>
                    <a:p>
                      <a:pPr algn="ctr"/>
                      <a:r>
                        <a:rPr lang="en-US" sz="2800" dirty="0">
                          <a:latin typeface="Candara" panose="020E0502030303020204" pitchFamily="34" charset="0"/>
                        </a:rPr>
                        <a:t>F</a:t>
                      </a:r>
                      <a:endParaRPr lang="en-US" sz="2800" i="1" dirty="0"/>
                    </a:p>
                  </a:txBody>
                  <a:tcPr/>
                </a:tc>
                <a:extLst>
                  <a:ext uri="{0D108BD9-81ED-4DB2-BD59-A6C34878D82A}">
                    <a16:rowId xmlns:a16="http://schemas.microsoft.com/office/drawing/2014/main" val="3447103033"/>
                  </a:ext>
                </a:extLst>
              </a:tr>
            </a:tbl>
          </a:graphicData>
        </a:graphic>
      </p:graphicFrame>
      <p:graphicFrame>
        <p:nvGraphicFramePr>
          <p:cNvPr id="6" name="Table 5">
            <a:extLst>
              <a:ext uri="{FF2B5EF4-FFF2-40B4-BE49-F238E27FC236}">
                <a16:creationId xmlns:a16="http://schemas.microsoft.com/office/drawing/2014/main" id="{8A3FDD78-C63E-4B5A-97A9-D4A97EA23CB3}"/>
              </a:ext>
            </a:extLst>
          </p:cNvPr>
          <p:cNvGraphicFramePr>
            <a:graphicFrameLocks noGrp="1"/>
          </p:cNvGraphicFramePr>
          <p:nvPr>
            <p:extLst>
              <p:ext uri="{D42A27DB-BD31-4B8C-83A1-F6EECF244321}">
                <p14:modId xmlns:p14="http://schemas.microsoft.com/office/powerpoint/2010/main" val="2171724111"/>
              </p:ext>
            </p:extLst>
          </p:nvPr>
        </p:nvGraphicFramePr>
        <p:xfrm>
          <a:off x="2514600" y="3520440"/>
          <a:ext cx="6934200" cy="518160"/>
        </p:xfrm>
        <a:graphic>
          <a:graphicData uri="http://schemas.openxmlformats.org/drawingml/2006/table">
            <a:tbl>
              <a:tblPr bandRow="1">
                <a:tableStyleId>{93296810-A885-4BE3-A3E7-6D5BEEA58F35}</a:tableStyleId>
              </a:tblPr>
              <a:tblGrid>
                <a:gridCol w="979714">
                  <a:extLst>
                    <a:ext uri="{9D8B030D-6E8A-4147-A177-3AD203B41FA5}">
                      <a16:colId xmlns:a16="http://schemas.microsoft.com/office/drawing/2014/main" val="1094159069"/>
                    </a:ext>
                  </a:extLst>
                </a:gridCol>
                <a:gridCol w="979714">
                  <a:extLst>
                    <a:ext uri="{9D8B030D-6E8A-4147-A177-3AD203B41FA5}">
                      <a16:colId xmlns:a16="http://schemas.microsoft.com/office/drawing/2014/main" val="2029358679"/>
                    </a:ext>
                  </a:extLst>
                </a:gridCol>
                <a:gridCol w="979714">
                  <a:extLst>
                    <a:ext uri="{9D8B030D-6E8A-4147-A177-3AD203B41FA5}">
                      <a16:colId xmlns:a16="http://schemas.microsoft.com/office/drawing/2014/main" val="119509434"/>
                    </a:ext>
                  </a:extLst>
                </a:gridCol>
                <a:gridCol w="979714">
                  <a:extLst>
                    <a:ext uri="{9D8B030D-6E8A-4147-A177-3AD203B41FA5}">
                      <a16:colId xmlns:a16="http://schemas.microsoft.com/office/drawing/2014/main" val="3877180010"/>
                    </a:ext>
                  </a:extLst>
                </a:gridCol>
                <a:gridCol w="979714">
                  <a:extLst>
                    <a:ext uri="{9D8B030D-6E8A-4147-A177-3AD203B41FA5}">
                      <a16:colId xmlns:a16="http://schemas.microsoft.com/office/drawing/2014/main" val="4207221258"/>
                    </a:ext>
                  </a:extLst>
                </a:gridCol>
                <a:gridCol w="979714">
                  <a:extLst>
                    <a:ext uri="{9D8B030D-6E8A-4147-A177-3AD203B41FA5}">
                      <a16:colId xmlns:a16="http://schemas.microsoft.com/office/drawing/2014/main" val="2422429359"/>
                    </a:ext>
                  </a:extLst>
                </a:gridCol>
                <a:gridCol w="1055916">
                  <a:extLst>
                    <a:ext uri="{9D8B030D-6E8A-4147-A177-3AD203B41FA5}">
                      <a16:colId xmlns:a16="http://schemas.microsoft.com/office/drawing/2014/main" val="743327479"/>
                    </a:ext>
                  </a:extLst>
                </a:gridCol>
              </a:tblGrid>
              <a:tr h="355600">
                <a:tc>
                  <a:txBody>
                    <a:bodyPr/>
                    <a:lstStyle/>
                    <a:p>
                      <a:pPr algn="ctr"/>
                      <a:r>
                        <a:rPr lang="en-US" sz="2800" dirty="0">
                          <a:latin typeface="Candara" panose="020E0502030303020204" pitchFamily="34" charset="0"/>
                        </a:rPr>
                        <a:t>T</a:t>
                      </a:r>
                      <a:endParaRPr lang="en-US" sz="2800" i="1" dirty="0"/>
                    </a:p>
                  </a:txBody>
                  <a:tcPr/>
                </a:tc>
                <a:tc>
                  <a:txBody>
                    <a:bodyPr/>
                    <a:lstStyle/>
                    <a:p>
                      <a:pPr algn="ctr"/>
                      <a:r>
                        <a:rPr lang="en-US" sz="2800" dirty="0">
                          <a:latin typeface="Candara" panose="020E0502030303020204" pitchFamily="34" charset="0"/>
                        </a:rPr>
                        <a:t>F</a:t>
                      </a:r>
                      <a:endParaRPr lang="en-US" sz="2800" i="1" dirty="0"/>
                    </a:p>
                  </a:txBody>
                  <a:tcPr/>
                </a:tc>
                <a:tc>
                  <a:txBody>
                    <a:bodyPr/>
                    <a:lstStyle/>
                    <a:p>
                      <a:pPr algn="ctr"/>
                      <a:r>
                        <a:rPr lang="en-US" sz="2800" dirty="0">
                          <a:latin typeface="Candara" panose="020E0502030303020204" pitchFamily="34" charset="0"/>
                        </a:rPr>
                        <a:t>F</a:t>
                      </a:r>
                      <a:endParaRPr lang="en-US" sz="2800" i="1" dirty="0"/>
                    </a:p>
                  </a:txBody>
                  <a:tcPr/>
                </a:tc>
                <a:tc>
                  <a:txBody>
                    <a:bodyPr/>
                    <a:lstStyle/>
                    <a:p>
                      <a:pPr algn="ctr"/>
                      <a:r>
                        <a:rPr lang="en-US" sz="2800" dirty="0">
                          <a:latin typeface="Candara" panose="020E0502030303020204" pitchFamily="34" charset="0"/>
                        </a:rPr>
                        <a:t>F</a:t>
                      </a:r>
                      <a:endParaRPr lang="en-US" sz="2800" i="1" dirty="0"/>
                    </a:p>
                  </a:txBody>
                  <a:tcPr/>
                </a:tc>
                <a:tc>
                  <a:txBody>
                    <a:bodyPr/>
                    <a:lstStyle/>
                    <a:p>
                      <a:pPr algn="ctr"/>
                      <a:r>
                        <a:rPr lang="en-US" sz="2800" dirty="0">
                          <a:latin typeface="Candara" panose="020E0502030303020204" pitchFamily="34" charset="0"/>
                        </a:rPr>
                        <a:t>T</a:t>
                      </a:r>
                      <a:endParaRPr lang="en-US" sz="2800" i="1" dirty="0"/>
                    </a:p>
                  </a:txBody>
                  <a:tcPr/>
                </a:tc>
                <a:tc>
                  <a:txBody>
                    <a:bodyPr/>
                    <a:lstStyle/>
                    <a:p>
                      <a:pPr algn="ctr"/>
                      <a:r>
                        <a:rPr lang="en-US" sz="2800" dirty="0">
                          <a:latin typeface="Candara" panose="020E0502030303020204" pitchFamily="34" charset="0"/>
                        </a:rPr>
                        <a:t>F</a:t>
                      </a:r>
                      <a:endParaRPr lang="en-US" sz="2800" i="1" dirty="0"/>
                    </a:p>
                  </a:txBody>
                  <a:tcPr/>
                </a:tc>
                <a:tc>
                  <a:txBody>
                    <a:bodyPr/>
                    <a:lstStyle/>
                    <a:p>
                      <a:pPr algn="ctr"/>
                      <a:r>
                        <a:rPr lang="en-US" sz="2800" dirty="0">
                          <a:latin typeface="Candara" panose="020E0502030303020204" pitchFamily="34" charset="0"/>
                        </a:rPr>
                        <a:t>F</a:t>
                      </a:r>
                      <a:endParaRPr lang="en-US" sz="2800" i="1" dirty="0"/>
                    </a:p>
                  </a:txBody>
                  <a:tcPr/>
                </a:tc>
                <a:extLst>
                  <a:ext uri="{0D108BD9-81ED-4DB2-BD59-A6C34878D82A}">
                    <a16:rowId xmlns:a16="http://schemas.microsoft.com/office/drawing/2014/main" val="3674193562"/>
                  </a:ext>
                </a:extLst>
              </a:tr>
            </a:tbl>
          </a:graphicData>
        </a:graphic>
      </p:graphicFrame>
      <p:graphicFrame>
        <p:nvGraphicFramePr>
          <p:cNvPr id="7" name="Table 6">
            <a:extLst>
              <a:ext uri="{FF2B5EF4-FFF2-40B4-BE49-F238E27FC236}">
                <a16:creationId xmlns:a16="http://schemas.microsoft.com/office/drawing/2014/main" id="{B3F9136B-EE55-416D-B5CC-90F9E70EDEC7}"/>
              </a:ext>
            </a:extLst>
          </p:cNvPr>
          <p:cNvGraphicFramePr>
            <a:graphicFrameLocks noGrp="1"/>
          </p:cNvGraphicFramePr>
          <p:nvPr>
            <p:extLst>
              <p:ext uri="{D42A27DB-BD31-4B8C-83A1-F6EECF244321}">
                <p14:modId xmlns:p14="http://schemas.microsoft.com/office/powerpoint/2010/main" val="1751975221"/>
              </p:ext>
            </p:extLst>
          </p:nvPr>
        </p:nvGraphicFramePr>
        <p:xfrm>
          <a:off x="2514600" y="4053840"/>
          <a:ext cx="6934200" cy="518160"/>
        </p:xfrm>
        <a:graphic>
          <a:graphicData uri="http://schemas.openxmlformats.org/drawingml/2006/table">
            <a:tbl>
              <a:tblPr bandRow="1">
                <a:tableStyleId>{93296810-A885-4BE3-A3E7-6D5BEEA58F35}</a:tableStyleId>
              </a:tblPr>
              <a:tblGrid>
                <a:gridCol w="979714">
                  <a:extLst>
                    <a:ext uri="{9D8B030D-6E8A-4147-A177-3AD203B41FA5}">
                      <a16:colId xmlns:a16="http://schemas.microsoft.com/office/drawing/2014/main" val="713827736"/>
                    </a:ext>
                  </a:extLst>
                </a:gridCol>
                <a:gridCol w="979714">
                  <a:extLst>
                    <a:ext uri="{9D8B030D-6E8A-4147-A177-3AD203B41FA5}">
                      <a16:colId xmlns:a16="http://schemas.microsoft.com/office/drawing/2014/main" val="3818074714"/>
                    </a:ext>
                  </a:extLst>
                </a:gridCol>
                <a:gridCol w="979714">
                  <a:extLst>
                    <a:ext uri="{9D8B030D-6E8A-4147-A177-3AD203B41FA5}">
                      <a16:colId xmlns:a16="http://schemas.microsoft.com/office/drawing/2014/main" val="3286117666"/>
                    </a:ext>
                  </a:extLst>
                </a:gridCol>
                <a:gridCol w="979714">
                  <a:extLst>
                    <a:ext uri="{9D8B030D-6E8A-4147-A177-3AD203B41FA5}">
                      <a16:colId xmlns:a16="http://schemas.microsoft.com/office/drawing/2014/main" val="3226082356"/>
                    </a:ext>
                  </a:extLst>
                </a:gridCol>
                <a:gridCol w="979714">
                  <a:extLst>
                    <a:ext uri="{9D8B030D-6E8A-4147-A177-3AD203B41FA5}">
                      <a16:colId xmlns:a16="http://schemas.microsoft.com/office/drawing/2014/main" val="3892981102"/>
                    </a:ext>
                  </a:extLst>
                </a:gridCol>
                <a:gridCol w="979714">
                  <a:extLst>
                    <a:ext uri="{9D8B030D-6E8A-4147-A177-3AD203B41FA5}">
                      <a16:colId xmlns:a16="http://schemas.microsoft.com/office/drawing/2014/main" val="4287307639"/>
                    </a:ext>
                  </a:extLst>
                </a:gridCol>
                <a:gridCol w="1055916">
                  <a:extLst>
                    <a:ext uri="{9D8B030D-6E8A-4147-A177-3AD203B41FA5}">
                      <a16:colId xmlns:a16="http://schemas.microsoft.com/office/drawing/2014/main" val="4123580630"/>
                    </a:ext>
                  </a:extLst>
                </a:gridCol>
              </a:tblGrid>
              <a:tr h="355600">
                <a:tc>
                  <a:txBody>
                    <a:bodyPr/>
                    <a:lstStyle/>
                    <a:p>
                      <a:pPr algn="ctr"/>
                      <a:r>
                        <a:rPr lang="en-US" sz="2800" dirty="0">
                          <a:latin typeface="Candara" panose="020E0502030303020204" pitchFamily="34" charset="0"/>
                        </a:rPr>
                        <a:t>T</a:t>
                      </a:r>
                      <a:endParaRPr lang="en-US" sz="2800" i="1" dirty="0"/>
                    </a:p>
                  </a:txBody>
                  <a:tcPr/>
                </a:tc>
                <a:tc>
                  <a:txBody>
                    <a:bodyPr/>
                    <a:lstStyle/>
                    <a:p>
                      <a:pPr algn="ctr"/>
                      <a:r>
                        <a:rPr lang="en-US" sz="2800" dirty="0">
                          <a:latin typeface="Candara" panose="020E0502030303020204" pitchFamily="34" charset="0"/>
                        </a:rPr>
                        <a:t>T</a:t>
                      </a:r>
                      <a:endParaRPr lang="en-US" sz="2800" i="1" dirty="0"/>
                    </a:p>
                  </a:txBody>
                  <a:tcPr/>
                </a:tc>
                <a:tc>
                  <a:txBody>
                    <a:bodyPr/>
                    <a:lstStyle/>
                    <a:p>
                      <a:pPr algn="ctr"/>
                      <a:r>
                        <a:rPr lang="en-US" sz="2800" dirty="0">
                          <a:latin typeface="Candara" panose="020E0502030303020204" pitchFamily="34" charset="0"/>
                        </a:rPr>
                        <a:t>F</a:t>
                      </a:r>
                      <a:endParaRPr lang="en-US" sz="2800" i="1" dirty="0"/>
                    </a:p>
                  </a:txBody>
                  <a:tcPr/>
                </a:tc>
                <a:tc>
                  <a:txBody>
                    <a:bodyPr/>
                    <a:lstStyle/>
                    <a:p>
                      <a:pPr algn="ctr"/>
                      <a:r>
                        <a:rPr lang="en-US" sz="2800" dirty="0">
                          <a:latin typeface="Candara" panose="020E0502030303020204" pitchFamily="34" charset="0"/>
                        </a:rPr>
                        <a:t>T</a:t>
                      </a:r>
                      <a:endParaRPr lang="en-US" sz="2800" i="1" dirty="0"/>
                    </a:p>
                  </a:txBody>
                  <a:tcPr/>
                </a:tc>
                <a:tc>
                  <a:txBody>
                    <a:bodyPr/>
                    <a:lstStyle/>
                    <a:p>
                      <a:pPr algn="ctr"/>
                      <a:r>
                        <a:rPr lang="en-US" sz="2800" dirty="0">
                          <a:latin typeface="Candara" panose="020E0502030303020204" pitchFamily="34" charset="0"/>
                        </a:rPr>
                        <a:t>T</a:t>
                      </a:r>
                      <a:endParaRPr lang="en-US" sz="2800" i="1" dirty="0"/>
                    </a:p>
                  </a:txBody>
                  <a:tcPr/>
                </a:tc>
                <a:tc>
                  <a:txBody>
                    <a:bodyPr/>
                    <a:lstStyle/>
                    <a:p>
                      <a:pPr algn="ctr"/>
                      <a:r>
                        <a:rPr lang="en-US" sz="2800" dirty="0">
                          <a:latin typeface="Candara" panose="020E0502030303020204" pitchFamily="34" charset="0"/>
                        </a:rPr>
                        <a:t>T</a:t>
                      </a:r>
                      <a:endParaRPr lang="en-US" sz="2800" i="1" dirty="0"/>
                    </a:p>
                  </a:txBody>
                  <a:tcPr/>
                </a:tc>
                <a:tc>
                  <a:txBody>
                    <a:bodyPr/>
                    <a:lstStyle/>
                    <a:p>
                      <a:pPr algn="ctr"/>
                      <a:r>
                        <a:rPr lang="en-US" sz="2800" dirty="0">
                          <a:latin typeface="Candara" panose="020E0502030303020204" pitchFamily="34" charset="0"/>
                        </a:rPr>
                        <a:t>T</a:t>
                      </a:r>
                      <a:endParaRPr lang="en-US" sz="2800" i="1" dirty="0"/>
                    </a:p>
                  </a:txBody>
                  <a:tcPr/>
                </a:tc>
                <a:extLst>
                  <a:ext uri="{0D108BD9-81ED-4DB2-BD59-A6C34878D82A}">
                    <a16:rowId xmlns:a16="http://schemas.microsoft.com/office/drawing/2014/main" val="3580808454"/>
                  </a:ext>
                </a:extLst>
              </a:tr>
            </a:tbl>
          </a:graphicData>
        </a:graphic>
      </p:graphicFrame>
    </p:spTree>
    <p:extLst>
      <p:ext uri="{BB962C8B-B14F-4D97-AF65-F5344CB8AC3E}">
        <p14:creationId xmlns:p14="http://schemas.microsoft.com/office/powerpoint/2010/main" val="275533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bodyPr vert="horz" lIns="91440" tIns="0" rIns="45720" bIns="0" rtlCol="0" anchor="t">
        <a:normAutofit/>
        <a:scene3d>
          <a:camera prst="orthographicFront"/>
          <a:lightRig rig="threePt" dir="t">
            <a:rot lat="0" lon="0" rev="4800000"/>
          </a:lightRig>
        </a:scene3d>
        <a:sp3d prstMaterial="matte">
          <a:bevelT w="50800" h="10160"/>
        </a:sp3d>
      </a:bodyPr>
      <a:lstStyle>
        <a:defPPr algn="ctr">
          <a:defRPr sz="3200" dirty="0" smtClean="0"/>
        </a:defPPr>
      </a:lstStyle>
    </a:txDef>
  </a:objectDefaults>
  <a:extraClrSchemeLst/>
  <a:extLst>
    <a:ext uri="{05A4C25C-085E-4340-85A3-A5531E510DB2}">
      <thm15:themeFamily xmlns:thm15="http://schemas.microsoft.com/office/thememl/2012/main" name="course-2019-09" id="{B316ACE2-95DC-AC4D-9B1C-A91C775734BE}" vid="{64A54FAB-7894-1E4A-B404-E7ABACBA122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course-2019-09</Template>
  <TotalTime>13775</TotalTime>
  <Words>4751</Words>
  <Application>Microsoft Office PowerPoint</Application>
  <PresentationFormat>Widescreen</PresentationFormat>
  <Paragraphs>881</Paragraphs>
  <Slides>67</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67</vt:i4>
      </vt:variant>
    </vt:vector>
  </HeadingPairs>
  <TitlesOfParts>
    <vt:vector size="77" baseType="lpstr">
      <vt:lpstr>Arial</vt:lpstr>
      <vt:lpstr>Calibri</vt:lpstr>
      <vt:lpstr>Cambria Math</vt:lpstr>
      <vt:lpstr>Candara</vt:lpstr>
      <vt:lpstr>Comic Sans MS</vt:lpstr>
      <vt:lpstr>Roboto</vt:lpstr>
      <vt:lpstr>Times New Roman</vt:lpstr>
      <vt:lpstr>Wingdings</vt:lpstr>
      <vt:lpstr>Wingdings 2</vt:lpstr>
      <vt:lpstr>Module</vt:lpstr>
      <vt:lpstr>Representation with Logic (Chapters 7-9)</vt:lpstr>
      <vt:lpstr>AI Design Space</vt:lpstr>
      <vt:lpstr>Outline</vt:lpstr>
      <vt:lpstr>A Knowledge-based Agent</vt:lpstr>
      <vt:lpstr>Knowledge Representation Language</vt:lpstr>
      <vt:lpstr>Knowledge Representation Language</vt:lpstr>
      <vt:lpstr>Outline</vt:lpstr>
      <vt:lpstr>Propositional Logic: Syntax</vt:lpstr>
      <vt:lpstr>Semantics: Truth Tables for Connectives</vt:lpstr>
      <vt:lpstr>Quiz</vt:lpstr>
      <vt:lpstr>Quiz: Solution</vt:lpstr>
      <vt:lpstr>Logical Equivalence</vt:lpstr>
      <vt:lpstr>Quiz</vt:lpstr>
      <vt:lpstr>Answer</vt:lpstr>
      <vt:lpstr>Quiz: Proving Chain Rule </vt:lpstr>
      <vt:lpstr>Answer: Proof of Chain Rule </vt:lpstr>
      <vt:lpstr>Example: Alarm</vt:lpstr>
      <vt:lpstr>Quiz</vt:lpstr>
      <vt:lpstr>Answer</vt:lpstr>
      <vt:lpstr>Example: Wumpus World</vt:lpstr>
      <vt:lpstr>Wumpus World Characterization</vt:lpstr>
      <vt:lpstr>Exploring a Wumpus World</vt:lpstr>
      <vt:lpstr>Exploring a Wumpus World</vt:lpstr>
      <vt:lpstr>Exploring a Wumpus World</vt:lpstr>
      <vt:lpstr>Exploring a Wumpus World</vt:lpstr>
      <vt:lpstr>Exploring a Wumpus World</vt:lpstr>
      <vt:lpstr>Exploring a Wumpus World</vt:lpstr>
      <vt:lpstr>PowerPoint Presentation</vt:lpstr>
      <vt:lpstr>Outline</vt:lpstr>
      <vt:lpstr>A Knowledge-based Agent</vt:lpstr>
      <vt:lpstr>Wumpus World Sentences</vt:lpstr>
      <vt:lpstr>Proving through  Enumeration</vt:lpstr>
      <vt:lpstr>Propositional Theorem Proving</vt:lpstr>
      <vt:lpstr>Propositional Theorem Proving</vt:lpstr>
      <vt:lpstr>Proof by Resolution</vt:lpstr>
      <vt:lpstr>1. Converting to CNF</vt:lpstr>
      <vt:lpstr>2. Applying Resolution Inference Rule</vt:lpstr>
      <vt:lpstr>Proof through Truth Table</vt:lpstr>
      <vt:lpstr>Proof through Chain Rule</vt:lpstr>
      <vt:lpstr>Resolution Algorithm</vt:lpstr>
      <vt:lpstr>Example</vt:lpstr>
      <vt:lpstr>Quiz</vt:lpstr>
      <vt:lpstr>Quiz: Solution</vt:lpstr>
      <vt:lpstr>Speedup the Algorithm</vt:lpstr>
      <vt:lpstr>Horn Clauses</vt:lpstr>
      <vt:lpstr>Different Perspective of Horn Clauses</vt:lpstr>
      <vt:lpstr>Forward Chaining</vt:lpstr>
      <vt:lpstr>Forward Chaining</vt:lpstr>
      <vt:lpstr>Example</vt:lpstr>
      <vt:lpstr>Example: Solution in Table</vt:lpstr>
      <vt:lpstr>Example: Solution in Graph</vt:lpstr>
      <vt:lpstr>Example: Solution in Graph (cont’d)</vt:lpstr>
      <vt:lpstr>Summary: Forward Chaining</vt:lpstr>
      <vt:lpstr>Backward Chaining</vt:lpstr>
      <vt:lpstr>Example</vt:lpstr>
      <vt:lpstr>Forward vs. Backward Chaining</vt:lpstr>
      <vt:lpstr>Pros and Cons of Propositional Logic </vt:lpstr>
      <vt:lpstr>Outline</vt:lpstr>
      <vt:lpstr>Combining the Best of Formal  and Natural Languages</vt:lpstr>
      <vt:lpstr>First-Order Logic (FOL)</vt:lpstr>
      <vt:lpstr>Example: Model for FOL</vt:lpstr>
      <vt:lpstr>Syntax of FOL: Basic Elements</vt:lpstr>
      <vt:lpstr>Sentences</vt:lpstr>
      <vt:lpstr>Quantifiers</vt:lpstr>
      <vt:lpstr>Expressing with FOL</vt:lpstr>
      <vt:lpstr>Fun with FOL</vt:lpstr>
      <vt:lpstr>Interacting with FOL KBs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shqwang</dc:creator>
  <cp:lastModifiedBy>Johnson, Demetrius</cp:lastModifiedBy>
  <cp:revision>1031</cp:revision>
  <cp:lastPrinted>2008-01-09T20:50:56Z</cp:lastPrinted>
  <dcterms:created xsi:type="dcterms:W3CDTF">2010-09-02T17:38:46Z</dcterms:created>
  <dcterms:modified xsi:type="dcterms:W3CDTF">2022-10-10T21:35:59Z</dcterms:modified>
</cp:coreProperties>
</file>